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4"/>
  </p:sldMasterIdLst>
  <p:notesMasterIdLst>
    <p:notesMasterId r:id="rId18"/>
  </p:notesMasterIdLst>
  <p:handoutMasterIdLst>
    <p:handoutMasterId r:id="rId19"/>
  </p:handoutMasterIdLst>
  <p:sldIdLst>
    <p:sldId id="259" r:id="rId5"/>
    <p:sldId id="2147481169" r:id="rId6"/>
    <p:sldId id="2147481158" r:id="rId7"/>
    <p:sldId id="2147481159" r:id="rId8"/>
    <p:sldId id="2147481161" r:id="rId9"/>
    <p:sldId id="2147481160" r:id="rId10"/>
    <p:sldId id="2147481164" r:id="rId11"/>
    <p:sldId id="2147481166" r:id="rId12"/>
    <p:sldId id="2147481163" r:id="rId13"/>
    <p:sldId id="2147481167" r:id="rId14"/>
    <p:sldId id="2147481165" r:id="rId15"/>
    <p:sldId id="2147481168" r:id="rId16"/>
    <p:sldId id="263" r:id="rId17"/>
  </p:sldIdLst>
  <p:sldSz cx="9144000" cy="5143500" type="screen16x9"/>
  <p:notesSz cx="6807200" cy="9939338"/>
  <p:defaultTextStyle>
    <a:defPPr>
      <a:defRPr lang="zh-TW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F78911"/>
    <a:srgbClr val="F27752"/>
    <a:srgbClr val="004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6336" autoAdjust="0"/>
  </p:normalViewPr>
  <p:slideViewPr>
    <p:cSldViewPr snapToGrid="0">
      <p:cViewPr varScale="1">
        <p:scale>
          <a:sx n="144" d="100"/>
          <a:sy n="144" d="100"/>
        </p:scale>
        <p:origin x="63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52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1E32-7A74-456F-8A46-BEB23EF4017D}" type="datetimeFigureOut">
              <a:rPr lang="zh-TW" altLang="en-US" smtClean="0"/>
              <a:t>2025/9/25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B32AA-8049-409E-AB3C-85CA78400D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35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3E37-0125-4B1A-AAF7-5D5B2235123C}" type="datetimeFigureOut">
              <a:rPr lang="zh-TW" altLang="en-US" smtClean="0"/>
              <a:t>2025/9/25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41AC-22D5-4D8E-B247-3E55B23B0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37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33775-54EB-4E35-9498-C7A60F35026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3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951F09F-9EA4-45A9-A150-1C0ABBED4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51435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4707" y="1596488"/>
            <a:ext cx="6400800" cy="13144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42038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8380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D48AE0C-50D6-401E-B56F-ECAB167A2F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51435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1237117" y="1858849"/>
            <a:ext cx="6858000" cy="1790700"/>
          </a:xfrm>
        </p:spPr>
        <p:txBody>
          <a:bodyPr anchor="b"/>
          <a:lstStyle>
            <a:lvl1pPr algn="ctr">
              <a:defRPr sz="3300" i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410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36051"/>
            <a:ext cx="8229600" cy="35750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86880"/>
            <a:ext cx="8229600" cy="755650"/>
          </a:xfrm>
        </p:spPr>
        <p:txBody>
          <a:bodyPr/>
          <a:lstStyle>
            <a:lvl1pPr algn="ctr">
              <a:defRPr kumimoji="1" lang="zh-TW" altLang="en-US" sz="3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998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9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17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40" indent="0">
              <a:buNone/>
              <a:defRPr sz="1600" b="1"/>
            </a:lvl4pPr>
            <a:lvl5pPr marL="1826999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42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2" indent="0">
              <a:buNone/>
              <a:defRPr sz="2000" b="1"/>
            </a:lvl2pPr>
            <a:lvl3pPr marL="913500" indent="0">
              <a:buNone/>
              <a:defRPr sz="1800" b="1"/>
            </a:lvl3pPr>
            <a:lvl4pPr marL="1370240" indent="0">
              <a:buNone/>
              <a:defRPr sz="1600" b="1"/>
            </a:lvl4pPr>
            <a:lvl5pPr marL="1826999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42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5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261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053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3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0482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2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722" indent="0">
              <a:buNone/>
              <a:defRPr sz="1200"/>
            </a:lvl2pPr>
            <a:lvl3pPr marL="913500" indent="0">
              <a:buNone/>
              <a:defRPr sz="1000"/>
            </a:lvl3pPr>
            <a:lvl4pPr marL="1370240" indent="0">
              <a:buNone/>
              <a:defRPr sz="900"/>
            </a:lvl4pPr>
            <a:lvl5pPr marL="1826999" indent="0">
              <a:buNone/>
              <a:defRPr sz="900"/>
            </a:lvl5pPr>
            <a:lvl6pPr marL="2283720" indent="0">
              <a:buNone/>
              <a:defRPr sz="900"/>
            </a:lvl6pPr>
            <a:lvl7pPr marL="2740442" indent="0">
              <a:buNone/>
              <a:defRPr sz="900"/>
            </a:lvl7pPr>
            <a:lvl8pPr marL="3197200" indent="0">
              <a:buNone/>
              <a:defRPr sz="900"/>
            </a:lvl8pPr>
            <a:lvl9pPr marL="3653946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274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4484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7080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39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355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74725"/>
            <a:ext cx="8229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F69E4B0-1C86-4745-9F82-5CA4CFDC7A84}" type="datetimeFigureOut">
              <a:rPr lang="zh-TW" altLang="en-US" smtClean="0"/>
              <a:pPr>
                <a:defRPr/>
              </a:pPr>
              <a:t>2025/9/25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solidFill>
                  <a:srgbClr val="898989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E00FCB06-866F-4430-B409-7A877FFE78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3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3000" b="1" kern="0" baseline="0" dirty="0" smtClean="0">
          <a:solidFill>
            <a:srgbClr val="002060"/>
          </a:solidFill>
          <a:effectLst/>
          <a:latin typeface="Calibri" panose="020F0502020204030204" pitchFamily="34" charset="0"/>
          <a:ea typeface="微軟正黑體" pitchFamily="34" charset="-12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456722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35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024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6999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4pPr>
      <a:lvl5pPr marL="2054174" indent="-2270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 baseline="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+mn-cs"/>
        </a:defRPr>
      </a:lvl5pPr>
      <a:lvl6pPr marL="251208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4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8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20" indent="-228360" algn="l" defTabSz="9135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2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99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42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6" algn="l" defTabSz="9135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9808" y="1596488"/>
            <a:ext cx="6400800" cy="2275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4400" dirty="0"/>
              <a:t>Advantech ESG Award</a:t>
            </a:r>
          </a:p>
          <a:p>
            <a:pPr>
              <a:spcBef>
                <a:spcPts val="0"/>
              </a:spcBef>
            </a:pPr>
            <a:endParaRPr lang="en-US" altLang="zh-TW" sz="405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15846F-1413-408C-A5C7-6299CB8691BB}"/>
              </a:ext>
            </a:extLst>
          </p:cNvPr>
          <p:cNvSpPr txBox="1">
            <a:spLocks noChangeArrowheads="1"/>
          </p:cNvSpPr>
          <p:nvPr/>
        </p:nvSpPr>
        <p:spPr>
          <a:xfrm>
            <a:off x="439808" y="2424787"/>
            <a:ext cx="5341201" cy="163409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Tx/>
              <a:buNone/>
              <a:defRPr kumimoji="1" sz="1800" b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defTabSz="1371566">
              <a:lnSpc>
                <a:spcPts val="2025"/>
              </a:lnSpc>
              <a:buClr>
                <a:srgbClr val="013E79"/>
              </a:buClr>
              <a:defRPr/>
            </a:pPr>
            <a:r>
              <a:rPr lang="zh-TW" altLang="en-US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提案名稱：</a:t>
            </a:r>
          </a:p>
          <a:p>
            <a:pPr defTabSz="1371566">
              <a:lnSpc>
                <a:spcPts val="2025"/>
              </a:lnSpc>
              <a:buClr>
                <a:srgbClr val="013E79"/>
              </a:buClr>
              <a:defRPr/>
            </a:pPr>
            <a:r>
              <a:rPr lang="zh-TW" altLang="en-US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團隊名稱：</a:t>
            </a:r>
            <a:endParaRPr lang="en-US" altLang="zh-TW" sz="1400" b="0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defTabSz="1371566">
              <a:lnSpc>
                <a:spcPts val="2025"/>
              </a:lnSpc>
              <a:buClr>
                <a:srgbClr val="013E79"/>
              </a:buClr>
              <a:defRPr/>
            </a:pPr>
            <a:r>
              <a:rPr lang="zh-TW" altLang="en-US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團隊成員：</a:t>
            </a:r>
            <a:endParaRPr lang="en-US" altLang="zh-TW" sz="1400" b="0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defTabSz="1371566">
              <a:lnSpc>
                <a:spcPts val="2025"/>
              </a:lnSpc>
              <a:buClr>
                <a:srgbClr val="013E79"/>
              </a:buClr>
              <a:defRPr/>
            </a:pPr>
            <a:r>
              <a:rPr lang="zh-TW" altLang="en-US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組長聯絡資訊（</a:t>
            </a:r>
            <a:r>
              <a:rPr lang="en-US" altLang="zh-TW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Email</a:t>
            </a:r>
            <a:r>
              <a:rPr lang="zh-TW" altLang="en-US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）：</a:t>
            </a:r>
            <a:endParaRPr lang="en-US" altLang="zh-TW" sz="1400" b="0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defTabSz="1371566">
              <a:lnSpc>
                <a:spcPts val="2025"/>
              </a:lnSpc>
              <a:buClr>
                <a:srgbClr val="013E79"/>
              </a:buClr>
              <a:defRPr/>
            </a:pPr>
            <a:r>
              <a:rPr lang="zh-TW" altLang="en-US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提案面向（</a:t>
            </a:r>
            <a:r>
              <a:rPr lang="en-US" altLang="zh-TW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E/S/G</a:t>
            </a:r>
            <a:r>
              <a:rPr lang="zh-TW" altLang="en-US" sz="1400" b="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）：</a:t>
            </a:r>
            <a:endParaRPr lang="en-US" altLang="zh-TW" sz="1400" b="0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defTabSz="1371566">
              <a:lnSpc>
                <a:spcPts val="2025"/>
              </a:lnSpc>
              <a:buClr>
                <a:srgbClr val="013E79"/>
              </a:buClr>
              <a:defRPr/>
            </a:pPr>
            <a:endParaRPr lang="zh-TW" altLang="en-US" sz="1400" b="0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93536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一、預期成果與影響力</a:t>
            </a:r>
          </a:p>
          <a:p>
            <a:pPr marL="0" indent="0">
              <a:buNone/>
            </a:pPr>
            <a:r>
              <a:rPr lang="zh-TW" altLang="en-US" sz="1400" dirty="0"/>
              <a:t>（二）長期影響（品牌形象、社會效益、永續指標貢獻等）</a:t>
            </a: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  <a:p>
            <a:pPr marL="0" indent="0">
              <a:buNone/>
            </a:pPr>
            <a:r>
              <a:rPr lang="zh-TW" altLang="en-US" sz="1400" dirty="0"/>
              <a:t>（三）衡量方式（</a:t>
            </a:r>
            <a:r>
              <a:rPr lang="en-US" altLang="zh-TW" sz="1400" dirty="0"/>
              <a:t>KPI </a:t>
            </a:r>
            <a:r>
              <a:rPr lang="zh-TW" altLang="en-US" sz="1400" dirty="0"/>
              <a:t>或指標）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預期成果與影響力</a:t>
            </a:r>
          </a:p>
        </p:txBody>
      </p:sp>
    </p:spTree>
    <p:extLst>
      <p:ext uri="{BB962C8B-B14F-4D97-AF65-F5344CB8AC3E}">
        <p14:creationId xmlns:p14="http://schemas.microsoft.com/office/powerpoint/2010/main" val="172018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zh-TW" altLang="en-US" sz="1400" dirty="0"/>
              <a:t>二、未來展望</a:t>
            </a:r>
          </a:p>
          <a:p>
            <a:pPr marL="0" indent="0">
              <a:buNone/>
            </a:pPr>
            <a:r>
              <a:rPr lang="zh-TW" altLang="en-US" sz="1400" dirty="0"/>
              <a:t>（一）方案可擴散或規模化的可能性</a:t>
            </a: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  <a:p>
            <a:pPr marL="0" indent="0">
              <a:buNone/>
            </a:pPr>
            <a:r>
              <a:rPr lang="zh-TW" altLang="en-US" sz="1400" dirty="0"/>
              <a:t>（二）與公司 </a:t>
            </a:r>
            <a:r>
              <a:rPr lang="en-US" altLang="zh-TW" sz="1400" dirty="0"/>
              <a:t>ESG </a:t>
            </a:r>
            <a:r>
              <a:rPr lang="zh-TW" altLang="en-US" sz="1400" dirty="0"/>
              <a:t>策略的結合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預期成果與影響力</a:t>
            </a:r>
          </a:p>
        </p:txBody>
      </p:sp>
    </p:spTree>
    <p:extLst>
      <p:ext uri="{BB962C8B-B14F-4D97-AF65-F5344CB8AC3E}">
        <p14:creationId xmlns:p14="http://schemas.microsoft.com/office/powerpoint/2010/main" val="25273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zh-TW" altLang="en-US" sz="1400" dirty="0"/>
              <a:t>二、未來展望</a:t>
            </a:r>
          </a:p>
          <a:p>
            <a:pPr marL="0" indent="0">
              <a:buNone/>
            </a:pPr>
            <a:r>
              <a:rPr lang="zh-TW" altLang="en-US" sz="1400" dirty="0"/>
              <a:t>（三）中長期推動路線圖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預期成果與影響力</a:t>
            </a:r>
          </a:p>
        </p:txBody>
      </p:sp>
    </p:spTree>
    <p:extLst>
      <p:ext uri="{BB962C8B-B14F-4D97-AF65-F5344CB8AC3E}">
        <p14:creationId xmlns:p14="http://schemas.microsoft.com/office/powerpoint/2010/main" val="397925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035AEED-52A5-4321-8BEB-948C199691CD}"/>
              </a:ext>
            </a:extLst>
          </p:cNvPr>
          <p:cNvSpPr txBox="1"/>
          <p:nvPr/>
        </p:nvSpPr>
        <p:spPr>
          <a:xfrm>
            <a:off x="2184850" y="2828166"/>
            <a:ext cx="50494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50" dirty="0">
                <a:solidFill>
                  <a:prstClr val="black"/>
                </a:solidFill>
                <a:latin typeface="Calibri"/>
                <a:ea typeface="微軟正黑體"/>
              </a:rPr>
              <a:t>Thank you </a:t>
            </a:r>
            <a:endParaRPr lang="zh-TW" altLang="en-US" sz="4050" dirty="0">
              <a:solidFill>
                <a:prstClr val="black"/>
              </a:solidFill>
              <a:latin typeface="Calibri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52641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565C277-B712-4A35-ABAC-307DC9AF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364"/>
            <a:ext cx="8229600" cy="338075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400" dirty="0"/>
              <a:t>感謝您參與本次 </a:t>
            </a:r>
            <a:r>
              <a:rPr lang="en-US" altLang="zh-TW" sz="1400" dirty="0"/>
              <a:t>ESG AWARD</a:t>
            </a:r>
            <a:r>
              <a:rPr lang="zh-TW" altLang="en-US" sz="1400" dirty="0"/>
              <a:t>，為確保活動公正與資料正確性，請您在上傳檔案前，詳閱以下事項：</a:t>
            </a:r>
            <a:endParaRPr lang="en-US" altLang="zh-TW" sz="1400" dirty="0"/>
          </a:p>
          <a:p>
            <a:endParaRPr lang="en-US" altLang="zh-TW" sz="1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您所提交之提案內容與資料均未涉及抄襲、偽造或不當引用他人智慧財產之情形。</a:t>
            </a:r>
            <a:endParaRPr lang="en-US" altLang="zh-TW" sz="1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同意授權主辦單位於活動相關之宣傳、展示、評選與成果發表中使用、複製及公開展示您的提案內容（不影響您的原著作權）。</a:t>
            </a:r>
            <a:endParaRPr lang="en-US" altLang="zh-TW" sz="1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資料隱私與保護主辦單位將依</a:t>
            </a:r>
            <a:r>
              <a:rPr lang="en-US" altLang="zh-TW" sz="1400" dirty="0"/>
              <a:t>《</a:t>
            </a:r>
            <a:r>
              <a:rPr lang="zh-TW" altLang="en-US" sz="1400" dirty="0"/>
              <a:t>個人資料保護法</a:t>
            </a:r>
            <a:r>
              <a:rPr lang="en-US" altLang="zh-TW" sz="1400" dirty="0"/>
              <a:t>》</a:t>
            </a:r>
            <a:r>
              <a:rPr lang="zh-TW" altLang="en-US" sz="1400" dirty="0"/>
              <a:t>妥善保護您的個人資料，僅限用於競賽及相關後續事宜，不會用於其他未經同意之用途。</a:t>
            </a:r>
            <a:endParaRPr lang="en-US" altLang="zh-TW" sz="1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檔案規格與格式上傳檔案需符合競賽公告之格式與大小限制，否則主辦單位有權拒絕受理。</a:t>
            </a:r>
            <a:endParaRPr lang="en-US" altLang="zh-TW" sz="1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違規處理如經查證有違反上述事項或其他競賽規則之情形，主辦單位得取消其參賽資格及成績。</a:t>
            </a:r>
            <a:endParaRPr lang="en-US" altLang="zh-TW" sz="1400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sz="1400" dirty="0"/>
              <a:t>作品簡報模板主要用於對應競賽評選標準，方便展現創意與想法，並不代表主辦單位會將其作為實際策略或執行方案。</a:t>
            </a:r>
            <a:endParaRPr lang="en-US" altLang="zh-TW" sz="1400" dirty="0"/>
          </a:p>
          <a:p>
            <a:r>
              <a:rPr lang="zh-TW" altLang="en-US" sz="1400" b="1" dirty="0"/>
              <a:t>上傳檔案即同意此聲明。</a:t>
            </a:r>
            <a:endParaRPr lang="en-US" altLang="zh-TW" sz="14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F2598A6-3B78-441F-B97E-34D0AAF6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714"/>
            <a:ext cx="8229600" cy="755650"/>
          </a:xfrm>
        </p:spPr>
        <p:txBody>
          <a:bodyPr/>
          <a:lstStyle/>
          <a:p>
            <a:r>
              <a:rPr lang="zh-TW" altLang="en-US" dirty="0"/>
              <a:t>同意聲明</a:t>
            </a:r>
          </a:p>
        </p:txBody>
      </p:sp>
    </p:spTree>
    <p:extLst>
      <p:ext uri="{BB962C8B-B14F-4D97-AF65-F5344CB8AC3E}">
        <p14:creationId xmlns:p14="http://schemas.microsoft.com/office/powerpoint/2010/main" val="93498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一、提案動機（最少</a:t>
            </a:r>
            <a:r>
              <a:rPr lang="en-US" altLang="zh-TW" sz="1400" dirty="0"/>
              <a:t>100</a:t>
            </a:r>
            <a:r>
              <a:rPr lang="zh-TW" altLang="en-US" sz="1400" dirty="0"/>
              <a:t>字）</a:t>
            </a:r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r>
              <a:rPr lang="zh-TW" altLang="en-US" sz="1400" dirty="0"/>
              <a:t>二、問題情境或痛點描述（最少</a:t>
            </a:r>
            <a:r>
              <a:rPr lang="en-US" altLang="zh-TW" sz="1400" dirty="0"/>
              <a:t>200</a:t>
            </a:r>
            <a:r>
              <a:rPr lang="zh-TW" altLang="en-US" sz="1400" dirty="0"/>
              <a:t>字）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提案背景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3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三、與 </a:t>
            </a:r>
            <a:r>
              <a:rPr lang="en-US" altLang="zh-TW" sz="1400" dirty="0"/>
              <a:t>ESG </a:t>
            </a:r>
            <a:r>
              <a:rPr lang="zh-TW" altLang="en-US" sz="1400" dirty="0"/>
              <a:t>的具體連結（最少</a:t>
            </a:r>
            <a:r>
              <a:rPr lang="en-US" altLang="zh-TW" sz="1400" dirty="0"/>
              <a:t>200</a:t>
            </a:r>
            <a:r>
              <a:rPr lang="zh-TW" altLang="en-US" sz="1400" dirty="0"/>
              <a:t>字）</a:t>
            </a:r>
          </a:p>
          <a:p>
            <a:pPr marL="0" indent="0">
              <a:buNone/>
            </a:pPr>
            <a:endParaRPr lang="zh-TW" altLang="en-US" sz="1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提案背景</a:t>
            </a:r>
          </a:p>
        </p:txBody>
      </p:sp>
    </p:spTree>
    <p:extLst>
      <p:ext uri="{BB962C8B-B14F-4D97-AF65-F5344CB8AC3E}">
        <p14:creationId xmlns:p14="http://schemas.microsoft.com/office/powerpoint/2010/main" val="132034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一、行動構想 </a:t>
            </a:r>
            <a:r>
              <a:rPr lang="en-US" altLang="zh-TW" sz="1400" dirty="0"/>
              <a:t>/ </a:t>
            </a:r>
            <a:r>
              <a:rPr lang="zh-TW" altLang="en-US" sz="1400" dirty="0"/>
              <a:t>解決方案（最少</a:t>
            </a:r>
            <a:r>
              <a:rPr lang="en-US" altLang="zh-TW" sz="1400" dirty="0"/>
              <a:t>300</a:t>
            </a:r>
            <a:r>
              <a:rPr lang="zh-TW" altLang="en-US" sz="1400"/>
              <a:t>字，可用任何形式呈現）</a:t>
            </a:r>
            <a:endParaRPr lang="zh-TW" altLang="en-US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  <a:p>
            <a:pPr marL="0" indent="0">
              <a:buNone/>
            </a:pPr>
            <a:r>
              <a:rPr lang="zh-TW" altLang="en-US" sz="1400" dirty="0"/>
              <a:t>二、創新性亮點（最少</a:t>
            </a:r>
            <a:r>
              <a:rPr lang="en-US" altLang="zh-TW" sz="1400" dirty="0"/>
              <a:t>200</a:t>
            </a:r>
            <a:r>
              <a:rPr lang="zh-TW" altLang="en-US" sz="1400" dirty="0"/>
              <a:t>字）</a:t>
            </a:r>
          </a:p>
          <a:p>
            <a:pPr marL="0" indent="0">
              <a:buNone/>
            </a:pPr>
            <a:endParaRPr lang="zh-TW" altLang="en-US" sz="1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提案內容</a:t>
            </a:r>
          </a:p>
        </p:txBody>
      </p:sp>
    </p:spTree>
    <p:extLst>
      <p:ext uri="{BB962C8B-B14F-4D97-AF65-F5344CB8AC3E}">
        <p14:creationId xmlns:p14="http://schemas.microsoft.com/office/powerpoint/2010/main" val="34649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三、執行方法（可用流程圖或步驟說明）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提案內容</a:t>
            </a:r>
          </a:p>
        </p:txBody>
      </p:sp>
    </p:spTree>
    <p:extLst>
      <p:ext uri="{BB962C8B-B14F-4D97-AF65-F5344CB8AC3E}">
        <p14:creationId xmlns:p14="http://schemas.microsoft.com/office/powerpoint/2010/main" val="22453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一、需要的資源（人力、時間、預算、工具）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行動細節與資源需求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9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二、部門或跨單位合作模式（可用圖解說明）</a:t>
            </a: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en-US" altLang="zh-TW" sz="1400" dirty="0"/>
          </a:p>
          <a:p>
            <a:pPr marL="0" indent="0">
              <a:buNone/>
            </a:pPr>
            <a:endParaRPr lang="zh-TW" altLang="en-US" sz="1400" dirty="0"/>
          </a:p>
          <a:p>
            <a:pPr marL="0" indent="0">
              <a:buNone/>
            </a:pPr>
            <a:r>
              <a:rPr lang="zh-TW" altLang="en-US" sz="1400" dirty="0"/>
              <a:t>三、風險與挑戰</a:t>
            </a:r>
            <a:endParaRPr lang="en-US" altLang="zh-TW" sz="1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行動細節與資源需求</a:t>
            </a:r>
          </a:p>
        </p:txBody>
      </p:sp>
    </p:spTree>
    <p:extLst>
      <p:ext uri="{BB962C8B-B14F-4D97-AF65-F5344CB8AC3E}">
        <p14:creationId xmlns:p14="http://schemas.microsoft.com/office/powerpoint/2010/main" val="261223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78D2535-FB7B-4D2F-B8AA-D58971AF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/>
              <a:t>一、預期成果與影響力</a:t>
            </a:r>
          </a:p>
          <a:p>
            <a:pPr marL="0" indent="0">
              <a:buNone/>
            </a:pPr>
            <a:r>
              <a:rPr lang="zh-TW" altLang="en-US" sz="1400" dirty="0"/>
              <a:t>（一）短期成效（例如：成本下降、流程優化、員工參與度提升等）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4DA604C-5F79-40CA-81DC-00BCCCC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預期成果與影響力</a:t>
            </a:r>
          </a:p>
        </p:txBody>
      </p:sp>
    </p:spTree>
    <p:extLst>
      <p:ext uri="{BB962C8B-B14F-4D97-AF65-F5344CB8AC3E}">
        <p14:creationId xmlns:p14="http://schemas.microsoft.com/office/powerpoint/2010/main" val="1512653318"/>
      </p:ext>
    </p:extLst>
  </p:cSld>
  <p:clrMapOvr>
    <a:masterClrMapping/>
  </p:clrMapOvr>
</p:sld>
</file>

<file path=ppt/theme/theme1.xml><?xml version="1.0" encoding="utf-8"?>
<a:theme xmlns:a="http://schemas.openxmlformats.org/drawingml/2006/main" name="7_Template 1- Clean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vantech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0F05DFCF66F004F8D75A83106E34F6E" ma:contentTypeVersion="11" ma:contentTypeDescription="建立新的文件。" ma:contentTypeScope="" ma:versionID="a194001292f277709ca4953cc1bea267">
  <xsd:schema xmlns:xsd="http://www.w3.org/2001/XMLSchema" xmlns:xs="http://www.w3.org/2001/XMLSchema" xmlns:p="http://schemas.microsoft.com/office/2006/metadata/properties" xmlns:ns3="8bb1de35-a3ca-480d-bca4-c1426c772a70" targetNamespace="http://schemas.microsoft.com/office/2006/metadata/properties" ma:root="true" ma:fieldsID="cf1573aa7e96c8463bc368222e510ab3" ns3:_="">
    <xsd:import namespace="8bb1de35-a3ca-480d-bca4-c1426c772a7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1de35-a3ca-480d-bca4-c1426c772a7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b1de35-a3ca-480d-bca4-c1426c772a70" xsi:nil="true"/>
  </documentManagement>
</p:properties>
</file>

<file path=customXml/itemProps1.xml><?xml version="1.0" encoding="utf-8"?>
<ds:datastoreItem xmlns:ds="http://schemas.openxmlformats.org/officeDocument/2006/customXml" ds:itemID="{504D0646-FE89-4499-848F-FBD82F2C3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0EF2A6-24CB-4512-B0B0-AB9F026B0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1de35-a3ca-480d-bca4-c1426c772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2D209F-5301-44A6-A0E2-046D74B13DFB}">
  <ds:schemaRefs>
    <ds:schemaRef ds:uri="http://schemas.microsoft.com/office/2006/documentManagement/types"/>
    <ds:schemaRef ds:uri="8bb1de35-a3ca-480d-bca4-c1426c772a70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20109</TotalTime>
  <Words>480</Words>
  <Application>Microsoft Office PowerPoint</Application>
  <PresentationFormat>如螢幕大小 (16:9)</PresentationFormat>
  <Paragraphs>68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Garamond</vt:lpstr>
      <vt:lpstr>Times New Roman</vt:lpstr>
      <vt:lpstr>7_Template 1- Clean</vt:lpstr>
      <vt:lpstr>PowerPoint 簡報</vt:lpstr>
      <vt:lpstr>同意聲明</vt:lpstr>
      <vt:lpstr>提案背景</vt:lpstr>
      <vt:lpstr>提案背景</vt:lpstr>
      <vt:lpstr>提案內容</vt:lpstr>
      <vt:lpstr>提案內容</vt:lpstr>
      <vt:lpstr>行動細節與資源需求</vt:lpstr>
      <vt:lpstr>行動細節與資源需求</vt:lpstr>
      <vt:lpstr>預期成果與影響力</vt:lpstr>
      <vt:lpstr>預期成果與影響力</vt:lpstr>
      <vt:lpstr>預期成果與影響力</vt:lpstr>
      <vt:lpstr>預期成果與影響力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Jennifer.Huang</dc:creator>
  <cp:lastModifiedBy>Tina.Hsiung</cp:lastModifiedBy>
  <cp:revision>548</cp:revision>
  <cp:lastPrinted>2024-05-10T05:30:40Z</cp:lastPrinted>
  <dcterms:created xsi:type="dcterms:W3CDTF">2019-07-09T02:05:46Z</dcterms:created>
  <dcterms:modified xsi:type="dcterms:W3CDTF">2025-09-25T07:15:06Z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0x01010080F05DFCF66F004F8D75A83106E34F6E</vt:lpwstr>
  </property>
</Properties>
</file>