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4"/>
  </p:sldMasterIdLst>
  <p:notesMasterIdLst>
    <p:notesMasterId r:id="rId11"/>
  </p:notesMasterIdLst>
  <p:handoutMasterIdLst>
    <p:handoutMasterId r:id="rId12"/>
  </p:handoutMasterIdLst>
  <p:sldIdLst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07200" cy="9939338"/>
  <p:defaultTextStyle>
    <a:defPPr>
      <a:defRPr lang="zh-TW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F78911"/>
    <a:srgbClr val="F27752"/>
    <a:srgbClr val="004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6336" autoAdjust="0"/>
  </p:normalViewPr>
  <p:slideViewPr>
    <p:cSldViewPr snapToGrid="0">
      <p:cViewPr varScale="1">
        <p:scale>
          <a:sx n="97" d="100"/>
          <a:sy n="97" d="100"/>
        </p:scale>
        <p:origin x="38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52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11E32-7A74-456F-8A46-BEB23EF4017D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B32AA-8049-409E-AB3C-85CA78400D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35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93E37-0125-4B1A-AAF7-5D5B2235123C}" type="datetimeFigureOut">
              <a:rPr lang="zh-TW" altLang="en-US" smtClean="0"/>
              <a:t>2025/10/1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41AC-22D5-4D8E-B247-3E55B23B0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37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833775-54EB-4E35-9498-C7A60F35026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3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541AC-22D5-4D8E-B247-3E55B23B042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37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541AC-22D5-4D8E-B247-3E55B23B042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19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951F09F-9EA4-45A9-A150-1C0ABBED4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51435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4707" y="1596488"/>
            <a:ext cx="6400800" cy="131445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42038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78380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D48AE0C-50D6-401E-B56F-ECAB167A2F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514350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1237117" y="1858849"/>
            <a:ext cx="6858000" cy="1790700"/>
          </a:xfrm>
        </p:spPr>
        <p:txBody>
          <a:bodyPr anchor="b"/>
          <a:lstStyle>
            <a:lvl1pPr algn="ctr">
              <a:defRPr sz="3300" i="1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410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36051"/>
            <a:ext cx="8229600" cy="357505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86880"/>
            <a:ext cx="8229600" cy="755650"/>
          </a:xfrm>
        </p:spPr>
        <p:txBody>
          <a:bodyPr/>
          <a:lstStyle>
            <a:lvl1pPr algn="ctr">
              <a:defRPr kumimoji="1" lang="zh-TW" altLang="en-US" sz="3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9981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9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9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179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2" indent="0">
              <a:buNone/>
              <a:defRPr sz="2000" b="1"/>
            </a:lvl2pPr>
            <a:lvl3pPr marL="913500" indent="0">
              <a:buNone/>
              <a:defRPr sz="1800" b="1"/>
            </a:lvl3pPr>
            <a:lvl4pPr marL="1370240" indent="0">
              <a:buNone/>
              <a:defRPr sz="1600" b="1"/>
            </a:lvl4pPr>
            <a:lvl5pPr marL="1826999" indent="0">
              <a:buNone/>
              <a:defRPr sz="1600" b="1"/>
            </a:lvl5pPr>
            <a:lvl6pPr marL="2283720" indent="0">
              <a:buNone/>
              <a:defRPr sz="1600" b="1"/>
            </a:lvl6pPr>
            <a:lvl7pPr marL="2740442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2" indent="0">
              <a:buNone/>
              <a:defRPr sz="2000" b="1"/>
            </a:lvl2pPr>
            <a:lvl3pPr marL="913500" indent="0">
              <a:buNone/>
              <a:defRPr sz="1800" b="1"/>
            </a:lvl3pPr>
            <a:lvl4pPr marL="1370240" indent="0">
              <a:buNone/>
              <a:defRPr sz="1600" b="1"/>
            </a:lvl4pPr>
            <a:lvl5pPr marL="1826999" indent="0">
              <a:buNone/>
              <a:defRPr sz="1600" b="1"/>
            </a:lvl5pPr>
            <a:lvl6pPr marL="2283720" indent="0">
              <a:buNone/>
              <a:defRPr sz="1600" b="1"/>
            </a:lvl6pPr>
            <a:lvl7pPr marL="2740442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5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3261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70531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3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0482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82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722" indent="0">
              <a:buNone/>
              <a:defRPr sz="1200"/>
            </a:lvl2pPr>
            <a:lvl3pPr marL="913500" indent="0">
              <a:buNone/>
              <a:defRPr sz="1000"/>
            </a:lvl3pPr>
            <a:lvl4pPr marL="1370240" indent="0">
              <a:buNone/>
              <a:defRPr sz="900"/>
            </a:lvl4pPr>
            <a:lvl5pPr marL="1826999" indent="0">
              <a:buNone/>
              <a:defRPr sz="900"/>
            </a:lvl5pPr>
            <a:lvl6pPr marL="2283720" indent="0">
              <a:buNone/>
              <a:defRPr sz="900"/>
            </a:lvl6pPr>
            <a:lvl7pPr marL="2740442" indent="0">
              <a:buNone/>
              <a:defRPr sz="900"/>
            </a:lvl7pPr>
            <a:lvl8pPr marL="3197200" indent="0">
              <a:buNone/>
              <a:defRPr sz="900"/>
            </a:lvl8pPr>
            <a:lvl9pPr marL="3653946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274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4484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7080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3968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355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74725"/>
            <a:ext cx="82296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l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F69E4B0-1C86-4745-9F82-5CA4CFDC7A84}" type="datetimeFigureOut">
              <a:rPr lang="zh-TW" altLang="en-US" smtClean="0"/>
              <a:pPr>
                <a:defRPr/>
              </a:pPr>
              <a:t>2025/10/1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ctr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solidFill>
                  <a:srgbClr val="898989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fld id="{E00FCB06-866F-4430-B409-7A877FFE78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30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TW" altLang="en-US" sz="3000" b="1" kern="0" baseline="0" dirty="0" smtClean="0">
          <a:solidFill>
            <a:srgbClr val="002060"/>
          </a:solidFill>
          <a:effectLst/>
          <a:latin typeface="Calibri" panose="020F0502020204030204" pitchFamily="34" charset="0"/>
          <a:ea typeface="微軟正黑體" pitchFamily="34" charset="-12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456722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35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024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6999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+mn-cs"/>
        </a:defRPr>
      </a:lvl2pPr>
      <a:lvl3pPr marL="1141385" indent="-22700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+mn-cs"/>
        </a:defRPr>
      </a:lvl3pPr>
      <a:lvl4pPr marL="1598573" indent="-22700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 baseline="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+mn-cs"/>
        </a:defRPr>
      </a:lvl4pPr>
      <a:lvl5pPr marL="2054174" indent="-22700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 baseline="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+mn-cs"/>
        </a:defRPr>
      </a:lvl5pPr>
      <a:lvl6pPr marL="2512080" indent="-228360" algn="l" defTabSz="9135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40" indent="-228360" algn="l" defTabSz="9135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80" indent="-228360" algn="l" defTabSz="9135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20" indent="-228360" algn="l" defTabSz="9135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2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0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40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99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20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42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6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9808" y="1596488"/>
            <a:ext cx="6400800" cy="2275551"/>
          </a:xfrm>
        </p:spPr>
        <p:txBody>
          <a:bodyPr>
            <a:normAutofit/>
          </a:bodyPr>
          <a:lstStyle/>
          <a:p>
            <a:r>
              <a:rPr lang="en-US" altLang="zh-TW" sz="4400" dirty="0"/>
              <a:t>ESG AWARD</a:t>
            </a:r>
          </a:p>
          <a:p>
            <a:r>
              <a:rPr lang="zh-TW" altLang="en-US" sz="4400" dirty="0"/>
              <a:t>競賽辦法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3139393536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20A441-2EEB-48AF-BB7F-0D0A2930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競賽目標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9BDD91C-4A35-4AA6-B951-BC2B3980BE96}"/>
              </a:ext>
            </a:extLst>
          </p:cNvPr>
          <p:cNvSpPr/>
          <p:nvPr/>
        </p:nvSpPr>
        <p:spPr>
          <a:xfrm>
            <a:off x="4628990" y="1907532"/>
            <a:ext cx="4327472" cy="1616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旨在鼓勵同仁提出具創新性與行動力的永續提案，透過改善日常營運流程，或開發具有社會與環境價值的產品與服務，積極回應公司 </a:t>
            </a:r>
            <a:r>
              <a:rPr lang="en-US" altLang="zh-TW" dirty="0"/>
              <a:t>ESG </a:t>
            </a:r>
            <a:r>
              <a:rPr lang="zh-TW" altLang="en-US" dirty="0"/>
              <a:t>發展方向，藉由競賽機制激發合作與創意，讓更多好點子被看見、實踐，共同打造更綠色、更具包容力的企業文化。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F7F1C4-8F0F-4713-AAC0-34D907E12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4669"/>
            <a:ext cx="4058883" cy="26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6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0B9D5-CFBD-4ABB-B7AC-8162A012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0" y="108376"/>
            <a:ext cx="8229600" cy="857250"/>
          </a:xfrm>
        </p:spPr>
        <p:txBody>
          <a:bodyPr/>
          <a:lstStyle/>
          <a:p>
            <a:r>
              <a:rPr lang="zh-TW" altLang="en-US" dirty="0"/>
              <a:t>競賽時程</a:t>
            </a:r>
          </a:p>
        </p:txBody>
      </p:sp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B4F66FCD-2942-4880-9CDD-2635A7277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641996"/>
              </p:ext>
            </p:extLst>
          </p:nvPr>
        </p:nvGraphicFramePr>
        <p:xfrm>
          <a:off x="861185" y="1107968"/>
          <a:ext cx="7557091" cy="2177173"/>
        </p:xfrm>
        <a:graphic>
          <a:graphicData uri="http://schemas.openxmlformats.org/drawingml/2006/table">
            <a:tbl>
              <a:tblPr/>
              <a:tblGrid>
                <a:gridCol w="2221260">
                  <a:extLst>
                    <a:ext uri="{9D8B030D-6E8A-4147-A177-3AD203B41FA5}">
                      <a16:colId xmlns:a16="http://schemas.microsoft.com/office/drawing/2014/main" val="1058909665"/>
                    </a:ext>
                  </a:extLst>
                </a:gridCol>
                <a:gridCol w="2796562">
                  <a:extLst>
                    <a:ext uri="{9D8B030D-6E8A-4147-A177-3AD203B41FA5}">
                      <a16:colId xmlns:a16="http://schemas.microsoft.com/office/drawing/2014/main" val="68411765"/>
                    </a:ext>
                  </a:extLst>
                </a:gridCol>
                <a:gridCol w="2539269">
                  <a:extLst>
                    <a:ext uri="{9D8B030D-6E8A-4147-A177-3AD203B41FA5}">
                      <a16:colId xmlns:a16="http://schemas.microsoft.com/office/drawing/2014/main" val="1834861552"/>
                    </a:ext>
                  </a:extLst>
                </a:gridCol>
              </a:tblGrid>
              <a:tr h="285334"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Date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執行方式</a:t>
                      </a: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81363"/>
                  </a:ext>
                </a:extLst>
              </a:tr>
              <a:tr h="441859"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提案徵件</a:t>
                      </a: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11/01~11/30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收件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線上投稿</a:t>
                      </a:r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524698"/>
                  </a:ext>
                </a:extLst>
              </a:tr>
              <a:tr h="471850"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初審階段</a:t>
                      </a: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12/05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公告初審結果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於官網公布名單</a:t>
                      </a:r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95365"/>
                  </a:ext>
                </a:extLst>
              </a:tr>
              <a:tr h="537376"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書面審查</a:t>
                      </a: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12/08~12/19</a:t>
                      </a:r>
                    </a:p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12/26 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公布得獎名單）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評審進行評分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人氣投票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396697"/>
                  </a:ext>
                </a:extLst>
              </a:tr>
              <a:tr h="440754"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成果公布</a:t>
                      </a: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12/29~01/09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672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35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024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6999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372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0442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197200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3946" algn="l" defTabSz="9135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競賽官網公告及發佈獎項</a:t>
                      </a:r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333" marR="71333" marT="35667" marB="35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169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A1F2598D-2DF5-48A8-A9D8-103FF9894E8C}"/>
              </a:ext>
            </a:extLst>
          </p:cNvPr>
          <p:cNvSpPr/>
          <p:nvPr/>
        </p:nvSpPr>
        <p:spPr>
          <a:xfrm>
            <a:off x="789774" y="3427483"/>
            <a:ext cx="7699912" cy="822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主辦單位保留上述項目及時程變更之權利，將視講師、評審時間等因素滾動調整。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於初審階段後，通過之競賽作品將會於官網公開分享並進行人氣投票，作品將以原投稿樣式呈現，無需額外製作海報或其他宣傳素材。</a:t>
            </a:r>
          </a:p>
        </p:txBody>
      </p:sp>
    </p:spTree>
    <p:extLst>
      <p:ext uri="{BB962C8B-B14F-4D97-AF65-F5344CB8AC3E}">
        <p14:creationId xmlns:p14="http://schemas.microsoft.com/office/powerpoint/2010/main" val="233310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3DE256-F736-4DFB-941F-AD7E8CAC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競賽辦法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EED2F51-3BAB-4CB7-9F04-80F100828C95}"/>
              </a:ext>
            </a:extLst>
          </p:cNvPr>
          <p:cNvSpPr/>
          <p:nvPr/>
        </p:nvSpPr>
        <p:spPr>
          <a:xfrm>
            <a:off x="340360" y="554336"/>
            <a:ext cx="8463279" cy="4441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一、主辦單位：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 office</a:t>
            </a:r>
          </a:p>
          <a:p>
            <a:pPr algn="just">
              <a:lnSpc>
                <a:spcPct val="200000"/>
              </a:lnSpc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二、參賽資格：開放</a:t>
            </a:r>
            <a:r>
              <a:rPr lang="zh-TW" altLang="en-US" sz="11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全體研華同仁（限臺灣地區）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參與，採</a:t>
            </a:r>
            <a:r>
              <a:rPr lang="zh-TW" altLang="en-US" sz="1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個人或團體形式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報名，每隊最多 </a:t>
            </a:r>
            <a:r>
              <a:rPr lang="en-US" altLang="zh-TW" sz="1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200000"/>
              </a:lnSpc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三、徵件說明：本次競賽以「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 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與實踐」為核心，邀請同仁針對公司營運流程、產品開發或職場文化等面向，提出具可行性且創新的永續行動提案，徵件不限部門與職務，投稿作品需依主辦單位提供之簡報模板呈現，各區塊內容可自由運用多元形式呈現，包括但不限於文字、圖片等素材，提案不需有實際執行成效，可以為單純構想。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提案簡報需明確說明行動背景、執行過程、改善成果與未來展望，並於收件截止日前，將完整資料上傳至競賽網頁。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200000"/>
              </a:lnSpc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可投稿的實踐方向包含（但不限於）以下類型：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Environmental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）：推動綠色製造、倡導低碳或永續生活型態、改善既有營運流程，或進行綠色產品設計與服務優化。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Social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）：促進多元共融與健康職場環境、推動人才發展與培育、強化員工健康福祉，或參與在地社區關懷與合作行動。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Governance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）：強化永續供應鏈管理，或將 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 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理念結合於企業治理與 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 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技術應用中，提升整體管理效能與透明度。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200000"/>
              </a:lnSpc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四、參賽作品規範參賽作品須為原創，不得曾於其他競賽中獲獎，亦不得曾公開展覽、出版、發表或演出。</a:t>
            </a:r>
          </a:p>
          <a:p>
            <a:pPr algn="just">
              <a:lnSpc>
                <a:spcPct val="200000"/>
              </a:lnSpc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五、評選方式主辦單位將邀請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相關之部門職位組成評審團，針對提案之創新性、實踐力、影響力及可持續性進行評選，通過初審之作品將於官網公開展示，並以原投稿樣式進行人氣投票，無需額外製作海報或其他宣傳素材。</a:t>
            </a:r>
          </a:p>
        </p:txBody>
      </p:sp>
    </p:spTree>
    <p:extLst>
      <p:ext uri="{BB962C8B-B14F-4D97-AF65-F5344CB8AC3E}">
        <p14:creationId xmlns:p14="http://schemas.microsoft.com/office/powerpoint/2010/main" val="125076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9C07E80B-72EF-4F62-AD44-1B2071DA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146"/>
            <a:ext cx="8229600" cy="755650"/>
          </a:xfrm>
        </p:spPr>
        <p:txBody>
          <a:bodyPr/>
          <a:lstStyle/>
          <a:p>
            <a:r>
              <a:rPr lang="zh-TW" altLang="en-US" dirty="0"/>
              <a:t>評分指標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85596D3-735E-4826-B10E-68DAAE86E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170321"/>
              </p:ext>
            </p:extLst>
          </p:nvPr>
        </p:nvGraphicFramePr>
        <p:xfrm>
          <a:off x="611841" y="1034796"/>
          <a:ext cx="7920318" cy="307390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12257">
                  <a:extLst>
                    <a:ext uri="{9D8B030D-6E8A-4147-A177-3AD203B41FA5}">
                      <a16:colId xmlns:a16="http://schemas.microsoft.com/office/drawing/2014/main" val="4246634798"/>
                    </a:ext>
                  </a:extLst>
                </a:gridCol>
                <a:gridCol w="5082989">
                  <a:extLst>
                    <a:ext uri="{9D8B030D-6E8A-4147-A177-3AD203B41FA5}">
                      <a16:colId xmlns:a16="http://schemas.microsoft.com/office/drawing/2014/main" val="2035723082"/>
                    </a:ext>
                  </a:extLst>
                </a:gridCol>
                <a:gridCol w="1125072">
                  <a:extLst>
                    <a:ext uri="{9D8B030D-6E8A-4147-A177-3AD203B41FA5}">
                      <a16:colId xmlns:a16="http://schemas.microsoft.com/office/drawing/2014/main" val="454263153"/>
                    </a:ext>
                  </a:extLst>
                </a:gridCol>
              </a:tblGrid>
              <a:tr h="2894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占比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70520"/>
                  </a:ext>
                </a:extLst>
              </a:tr>
              <a:tr h="631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永續關聯性</a:t>
                      </a:r>
                      <a:endParaRPr lang="en-US" altLang="zh-TW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提案內容須與 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ESG 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三大面向具高度關聯，能回應實際永續議題，並展現對企業長期發展目標的支持。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10245"/>
                  </a:ext>
                </a:extLst>
              </a:tr>
              <a:tr h="631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創新性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和現有的專案相比，點子本身具有新穎獨特性，或能在既有流程、產品、文化中加入創新元素，帶來新的突破。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43931"/>
                  </a:ext>
                </a:extLst>
              </a:tr>
              <a:tr h="631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可行性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提案具落地潛力與執行路徑，預期可在公司內部實際推行，並產生正面影響與具體成果。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98982"/>
                  </a:ext>
                </a:extLst>
              </a:tr>
              <a:tr h="631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人氣投票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通過初審之作品將於官網公開展示，並以原投稿樣式進行員工人氣票選，作為最終評選參考指標之一。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96169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9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BA731C-EDDC-4C5D-A3FE-1E4455E6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42190"/>
            <a:ext cx="8229600" cy="637409"/>
          </a:xfrm>
        </p:spPr>
        <p:txBody>
          <a:bodyPr/>
          <a:lstStyle/>
          <a:p>
            <a:r>
              <a:rPr lang="zh-TW" altLang="en-US"/>
              <a:t>頒發獎項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67E35DD-AE73-4D41-9B99-E23DC258B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18321"/>
              </p:ext>
            </p:extLst>
          </p:nvPr>
        </p:nvGraphicFramePr>
        <p:xfrm>
          <a:off x="652248" y="1123691"/>
          <a:ext cx="7839501" cy="240587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90198">
                  <a:extLst>
                    <a:ext uri="{9D8B030D-6E8A-4147-A177-3AD203B41FA5}">
                      <a16:colId xmlns:a16="http://schemas.microsoft.com/office/drawing/2014/main" val="4246634798"/>
                    </a:ext>
                  </a:extLst>
                </a:gridCol>
                <a:gridCol w="5049303">
                  <a:extLst>
                    <a:ext uri="{9D8B030D-6E8A-4147-A177-3AD203B41FA5}">
                      <a16:colId xmlns:a16="http://schemas.microsoft.com/office/drawing/2014/main" val="2035723082"/>
                    </a:ext>
                  </a:extLst>
                </a:gridCol>
              </a:tblGrid>
              <a:tr h="3440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870520"/>
                  </a:ext>
                </a:extLst>
              </a:tr>
              <a:tr h="325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金獎（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ESG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各面向皆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名）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授予    團隊獎金新臺幣    十萬元整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10245"/>
                  </a:ext>
                </a:extLst>
              </a:tr>
              <a:tr h="3359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銀獎（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ESG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各面向皆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名）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授予    團隊獎金新臺幣    五萬元整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43931"/>
                  </a:ext>
                </a:extLst>
              </a:tr>
              <a:tr h="4086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銅獎（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ESG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各面向皆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名）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授予    團隊獎金新臺幣    三萬元整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98982"/>
                  </a:ext>
                </a:extLst>
              </a:tr>
              <a:tr h="3828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佳作（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名，不分領域）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5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授予    團隊獎金新臺幣    一萬元整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169780"/>
                  </a:ext>
                </a:extLst>
              </a:tr>
              <a:tr h="383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參加獎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參賽者皆可獲得超商禮券一份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678669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2FA3D91C-EABF-4444-9629-784427312345}"/>
              </a:ext>
            </a:extLst>
          </p:cNvPr>
          <p:cNvSpPr/>
          <p:nvPr/>
        </p:nvSpPr>
        <p:spPr>
          <a:xfrm>
            <a:off x="652249" y="3673656"/>
            <a:ext cx="6710082" cy="569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以上各項獎項經評審團決議，得從缺或調整獎項數量。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主辦單位保有最終修改、變更、活動解釋及取消本活動之權利。</a:t>
            </a:r>
          </a:p>
        </p:txBody>
      </p:sp>
    </p:spTree>
    <p:extLst>
      <p:ext uri="{BB962C8B-B14F-4D97-AF65-F5344CB8AC3E}">
        <p14:creationId xmlns:p14="http://schemas.microsoft.com/office/powerpoint/2010/main" val="1113609982"/>
      </p:ext>
    </p:extLst>
  </p:cSld>
  <p:clrMapOvr>
    <a:masterClrMapping/>
  </p:clrMapOvr>
</p:sld>
</file>

<file path=ppt/theme/theme1.xml><?xml version="1.0" encoding="utf-8"?>
<a:theme xmlns:a="http://schemas.openxmlformats.org/drawingml/2006/main" name="7_Template 1- Clean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80F05DFCF66F004F8D75A83106E34F6E" ma:contentTypeVersion="11" ma:contentTypeDescription="建立新的文件。" ma:contentTypeScope="" ma:versionID="a194001292f277709ca4953cc1bea267">
  <xsd:schema xmlns:xsd="http://www.w3.org/2001/XMLSchema" xmlns:xs="http://www.w3.org/2001/XMLSchema" xmlns:p="http://schemas.microsoft.com/office/2006/metadata/properties" xmlns:ns3="8bb1de35-a3ca-480d-bca4-c1426c772a70" targetNamespace="http://schemas.microsoft.com/office/2006/metadata/properties" ma:root="true" ma:fieldsID="cf1573aa7e96c8463bc368222e510ab3" ns3:_="">
    <xsd:import namespace="8bb1de35-a3ca-480d-bca4-c1426c772a7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1de35-a3ca-480d-bca4-c1426c772a7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b1de35-a3ca-480d-bca4-c1426c772a70" xsi:nil="true"/>
  </documentManagement>
</p:properties>
</file>

<file path=customXml/itemProps1.xml><?xml version="1.0" encoding="utf-8"?>
<ds:datastoreItem xmlns:ds="http://schemas.openxmlformats.org/officeDocument/2006/customXml" ds:itemID="{504D0646-FE89-4499-848F-FBD82F2C3C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0EF2A6-24CB-4512-B0B0-AB9F026B04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1de35-a3ca-480d-bca4-c1426c772a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2D209F-5301-44A6-A0E2-046D74B13DFB}">
  <ds:schemaRefs>
    <ds:schemaRef ds:uri="http://schemas.microsoft.com/office/2006/documentManagement/types"/>
    <ds:schemaRef ds:uri="8bb1de35-a3ca-480d-bca4-c1426c772a70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20054</TotalTime>
  <Words>819</Words>
  <Application>Microsoft Office PowerPoint</Application>
  <PresentationFormat>如螢幕大小 (16:9)</PresentationFormat>
  <Paragraphs>68</Paragraphs>
  <Slides>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Times New Roman</vt:lpstr>
      <vt:lpstr>Wingdings</vt:lpstr>
      <vt:lpstr>7_Template 1- Clean</vt:lpstr>
      <vt:lpstr>PowerPoint 簡報</vt:lpstr>
      <vt:lpstr>競賽目標</vt:lpstr>
      <vt:lpstr>競賽時程</vt:lpstr>
      <vt:lpstr>競賽辦法</vt:lpstr>
      <vt:lpstr>評分指標</vt:lpstr>
      <vt:lpstr>頒發獎項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Jennifer.Huang</dc:creator>
  <cp:lastModifiedBy>Tina.Hsiung</cp:lastModifiedBy>
  <cp:revision>552</cp:revision>
  <cp:lastPrinted>2024-05-10T05:30:40Z</cp:lastPrinted>
  <dcterms:created xsi:type="dcterms:W3CDTF">2019-07-09T02:05:46Z</dcterms:created>
  <dcterms:modified xsi:type="dcterms:W3CDTF">2025-10-01T06:31:29Z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0x01010080F05DFCF66F004F8D75A83106E34F6E</vt:lpwstr>
  </property>
</Properties>
</file>