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3">
  <p:sldMasterIdLst>
    <p:sldMasterId id="2147483656" r:id="rId1"/>
  </p:sldMasterIdLst>
  <p:notesMasterIdLst>
    <p:notesMasterId r:id="rId4"/>
  </p:notesMasterIdLst>
  <p:sldIdLst>
    <p:sldId id="256" r:id="rId2"/>
    <p:sldId id="258" r:id="rId3"/>
  </p:sldIdLst>
  <p:sldSz cx="10058400" cy="7315200"/>
  <p:notesSz cx="7023100" cy="9309100"/>
  <p:defaultTextStyle>
    <a:defPPr>
      <a:defRPr lang="en-US"/>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1E1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97" autoAdjust="0"/>
    <p:restoredTop sz="96247" autoAdjust="0"/>
  </p:normalViewPr>
  <p:slideViewPr>
    <p:cSldViewPr snapToGrid="0">
      <p:cViewPr varScale="1">
        <p:scale>
          <a:sx n="119" d="100"/>
          <a:sy n="119" d="100"/>
        </p:scale>
        <p:origin x="2200" y="200"/>
      </p:cViewPr>
      <p:guideLst>
        <p:guide orient="horz" pos="2304"/>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23F352-561A-4DDC-8657-28CA8CBF886D}"/>
              </a:ext>
            </a:extLst>
          </p:cNvPr>
          <p:cNvSpPr>
            <a:spLocks noGrp="1"/>
          </p:cNvSpPr>
          <p:nvPr>
            <p:ph type="hdr" sz="quarter"/>
          </p:nvPr>
        </p:nvSpPr>
        <p:spPr>
          <a:xfrm>
            <a:off x="0" y="3"/>
            <a:ext cx="3043130" cy="467215"/>
          </a:xfrm>
          <a:prstGeom prst="rect">
            <a:avLst/>
          </a:prstGeom>
        </p:spPr>
        <p:txBody>
          <a:bodyPr vert="horz" lIns="90727" tIns="45364" rIns="90727" bIns="45364"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BF9F1A60-3DAF-468E-9EB5-9EA21878265D}"/>
              </a:ext>
            </a:extLst>
          </p:cNvPr>
          <p:cNvSpPr>
            <a:spLocks noGrp="1"/>
          </p:cNvSpPr>
          <p:nvPr>
            <p:ph type="dt" idx="1"/>
          </p:nvPr>
        </p:nvSpPr>
        <p:spPr>
          <a:xfrm>
            <a:off x="3978368" y="3"/>
            <a:ext cx="3043130" cy="467215"/>
          </a:xfrm>
          <a:prstGeom prst="rect">
            <a:avLst/>
          </a:prstGeom>
        </p:spPr>
        <p:txBody>
          <a:bodyPr vert="horz" lIns="90727" tIns="45364" rIns="90727" bIns="45364" rtlCol="0"/>
          <a:lstStyle>
            <a:lvl1pPr algn="r">
              <a:defRPr sz="1200"/>
            </a:lvl1pPr>
          </a:lstStyle>
          <a:p>
            <a:pPr>
              <a:defRPr/>
            </a:pPr>
            <a:fld id="{1DA32A32-237B-4E75-AEF0-056ADBDEFFDD}" type="datetimeFigureOut">
              <a:rPr lang="en-US"/>
              <a:pPr>
                <a:defRPr/>
              </a:pPr>
              <a:t>12/23/25</a:t>
            </a:fld>
            <a:endParaRPr lang="en-US"/>
          </a:p>
        </p:txBody>
      </p:sp>
      <p:sp>
        <p:nvSpPr>
          <p:cNvPr id="4" name="Slide Image Placeholder 3">
            <a:extLst>
              <a:ext uri="{FF2B5EF4-FFF2-40B4-BE49-F238E27FC236}">
                <a16:creationId xmlns:a16="http://schemas.microsoft.com/office/drawing/2014/main" id="{36A3E123-93BF-4A4C-8CC6-17F3AF6EBD36}"/>
              </a:ext>
            </a:extLst>
          </p:cNvPr>
          <p:cNvSpPr>
            <a:spLocks noGrp="1" noRot="1" noChangeAspect="1"/>
          </p:cNvSpPr>
          <p:nvPr>
            <p:ph type="sldImg" idx="2"/>
          </p:nvPr>
        </p:nvSpPr>
        <p:spPr>
          <a:xfrm>
            <a:off x="1352550" y="1165225"/>
            <a:ext cx="4318000" cy="3140075"/>
          </a:xfrm>
          <a:prstGeom prst="rect">
            <a:avLst/>
          </a:prstGeom>
          <a:noFill/>
          <a:ln w="12700">
            <a:solidFill>
              <a:prstClr val="black"/>
            </a:solidFill>
          </a:ln>
        </p:spPr>
        <p:txBody>
          <a:bodyPr vert="horz" lIns="90727" tIns="45364" rIns="90727" bIns="45364" rtlCol="0" anchor="ctr"/>
          <a:lstStyle/>
          <a:p>
            <a:pPr lvl="0"/>
            <a:endParaRPr lang="en-US" noProof="0"/>
          </a:p>
        </p:txBody>
      </p:sp>
      <p:sp>
        <p:nvSpPr>
          <p:cNvPr id="5" name="Notes Placeholder 4">
            <a:extLst>
              <a:ext uri="{FF2B5EF4-FFF2-40B4-BE49-F238E27FC236}">
                <a16:creationId xmlns:a16="http://schemas.microsoft.com/office/drawing/2014/main" id="{9D3D8E49-F7F1-49F4-88FE-EACF8A497196}"/>
              </a:ext>
            </a:extLst>
          </p:cNvPr>
          <p:cNvSpPr>
            <a:spLocks noGrp="1"/>
          </p:cNvSpPr>
          <p:nvPr>
            <p:ph type="body" sz="quarter" idx="3"/>
          </p:nvPr>
        </p:nvSpPr>
        <p:spPr>
          <a:xfrm>
            <a:off x="702635" y="4480147"/>
            <a:ext cx="5617838" cy="3665719"/>
          </a:xfrm>
          <a:prstGeom prst="rect">
            <a:avLst/>
          </a:prstGeom>
        </p:spPr>
        <p:txBody>
          <a:bodyPr vert="horz" lIns="90727" tIns="45364" rIns="90727" bIns="4536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D38059F-4DF5-4869-9C65-0E102B304BA7}"/>
              </a:ext>
            </a:extLst>
          </p:cNvPr>
          <p:cNvSpPr>
            <a:spLocks noGrp="1"/>
          </p:cNvSpPr>
          <p:nvPr>
            <p:ph type="ftr" sz="quarter" idx="4"/>
          </p:nvPr>
        </p:nvSpPr>
        <p:spPr>
          <a:xfrm>
            <a:off x="0" y="8841892"/>
            <a:ext cx="3043130" cy="467215"/>
          </a:xfrm>
          <a:prstGeom prst="rect">
            <a:avLst/>
          </a:prstGeom>
        </p:spPr>
        <p:txBody>
          <a:bodyPr vert="horz" lIns="90727" tIns="45364" rIns="90727" bIns="45364"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8765980C-63BE-477F-90F6-D8ADB38650A6}"/>
              </a:ext>
            </a:extLst>
          </p:cNvPr>
          <p:cNvSpPr>
            <a:spLocks noGrp="1"/>
          </p:cNvSpPr>
          <p:nvPr>
            <p:ph type="sldNum" sz="quarter" idx="5"/>
          </p:nvPr>
        </p:nvSpPr>
        <p:spPr>
          <a:xfrm>
            <a:off x="3978368" y="8841892"/>
            <a:ext cx="3043130" cy="467215"/>
          </a:xfrm>
          <a:prstGeom prst="rect">
            <a:avLst/>
          </a:prstGeom>
        </p:spPr>
        <p:txBody>
          <a:bodyPr vert="horz" wrap="square" lIns="90727" tIns="45364" rIns="90727" bIns="45364" numCol="1" anchor="b" anchorCtr="0" compatLnSpc="1">
            <a:prstTxWarp prst="textNoShape">
              <a:avLst/>
            </a:prstTxWarp>
          </a:bodyPr>
          <a:lstStyle>
            <a:lvl1pPr algn="r">
              <a:defRPr sz="1200"/>
            </a:lvl1pPr>
          </a:lstStyle>
          <a:p>
            <a:pPr>
              <a:defRPr/>
            </a:pPr>
            <a:fld id="{8DD3D754-1968-450F-BD3A-2698A06445C7}" type="slidenum">
              <a:rPr lang="en-US" altLang="en-US"/>
              <a:pPr>
                <a:defRPr/>
              </a:pPr>
              <a:t>‹#›</a:t>
            </a:fld>
            <a:endParaRPr lang="en-US" altLang="en-US"/>
          </a:p>
        </p:txBody>
      </p:sp>
    </p:spTree>
    <p:extLst>
      <p:ext uri="{BB962C8B-B14F-4D97-AF65-F5344CB8AC3E}">
        <p14:creationId xmlns:p14="http://schemas.microsoft.com/office/powerpoint/2010/main" val="281343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Image Placeholder 1">
            <a:extLst>
              <a:ext uri="{FF2B5EF4-FFF2-40B4-BE49-F238E27FC236}">
                <a16:creationId xmlns:a16="http://schemas.microsoft.com/office/drawing/2014/main" id="{CED64EA7-B66E-4021-AA7A-CDC2BF8CAF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5" name="Notes Placeholder 2">
            <a:extLst>
              <a:ext uri="{FF2B5EF4-FFF2-40B4-BE49-F238E27FC236}">
                <a16:creationId xmlns:a16="http://schemas.microsoft.com/office/drawing/2014/main" id="{975FBA37-D876-491A-9EC7-C47F9A7B7C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076" name="Slide Number Placeholder 3">
            <a:extLst>
              <a:ext uri="{FF2B5EF4-FFF2-40B4-BE49-F238E27FC236}">
                <a16:creationId xmlns:a16="http://schemas.microsoft.com/office/drawing/2014/main" id="{A7FDB774-06CD-4202-8DB9-94E24685DA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31504" indent="-276915">
              <a:defRPr sz="1000">
                <a:solidFill>
                  <a:schemeClr val="tx1"/>
                </a:solidFill>
                <a:latin typeface="Arial" panose="020B0604020202020204" pitchFamily="34" charset="0"/>
              </a:defRPr>
            </a:lvl2pPr>
            <a:lvl3pPr marL="1126867" indent="-220892">
              <a:defRPr sz="1000">
                <a:solidFill>
                  <a:schemeClr val="tx1"/>
                </a:solidFill>
                <a:latin typeface="Arial" panose="020B0604020202020204" pitchFamily="34" charset="0"/>
              </a:defRPr>
            </a:lvl3pPr>
            <a:lvl4pPr marL="1583059" indent="-220892">
              <a:defRPr sz="1000">
                <a:solidFill>
                  <a:schemeClr val="tx1"/>
                </a:solidFill>
                <a:latin typeface="Arial" panose="020B0604020202020204" pitchFamily="34" charset="0"/>
              </a:defRPr>
            </a:lvl4pPr>
            <a:lvl5pPr marL="2034445" indent="-220892">
              <a:defRPr sz="1000">
                <a:solidFill>
                  <a:schemeClr val="tx1"/>
                </a:solidFill>
                <a:latin typeface="Arial" panose="020B0604020202020204" pitchFamily="34" charset="0"/>
              </a:defRPr>
            </a:lvl5pPr>
            <a:lvl6pPr marL="2495435" indent="-220892" eaLnBrk="0" fontAlgn="base" hangingPunct="0">
              <a:spcBef>
                <a:spcPct val="0"/>
              </a:spcBef>
              <a:spcAft>
                <a:spcPct val="0"/>
              </a:spcAft>
              <a:defRPr sz="1000">
                <a:solidFill>
                  <a:schemeClr val="tx1"/>
                </a:solidFill>
                <a:latin typeface="Arial" panose="020B0604020202020204" pitchFamily="34" charset="0"/>
              </a:defRPr>
            </a:lvl6pPr>
            <a:lvl7pPr marL="2956428" indent="-220892" eaLnBrk="0" fontAlgn="base" hangingPunct="0">
              <a:spcBef>
                <a:spcPct val="0"/>
              </a:spcBef>
              <a:spcAft>
                <a:spcPct val="0"/>
              </a:spcAft>
              <a:defRPr sz="1000">
                <a:solidFill>
                  <a:schemeClr val="tx1"/>
                </a:solidFill>
                <a:latin typeface="Arial" panose="020B0604020202020204" pitchFamily="34" charset="0"/>
              </a:defRPr>
            </a:lvl7pPr>
            <a:lvl8pPr marL="3417419" indent="-220892" eaLnBrk="0" fontAlgn="base" hangingPunct="0">
              <a:spcBef>
                <a:spcPct val="0"/>
              </a:spcBef>
              <a:spcAft>
                <a:spcPct val="0"/>
              </a:spcAft>
              <a:defRPr sz="1000">
                <a:solidFill>
                  <a:schemeClr val="tx1"/>
                </a:solidFill>
                <a:latin typeface="Arial" panose="020B0604020202020204" pitchFamily="34" charset="0"/>
              </a:defRPr>
            </a:lvl8pPr>
            <a:lvl9pPr marL="3878412" indent="-220892" eaLnBrk="0" fontAlgn="base" hangingPunct="0">
              <a:spcBef>
                <a:spcPct val="0"/>
              </a:spcBef>
              <a:spcAft>
                <a:spcPct val="0"/>
              </a:spcAft>
              <a:defRPr sz="1000">
                <a:solidFill>
                  <a:schemeClr val="tx1"/>
                </a:solidFill>
                <a:latin typeface="Arial" panose="020B0604020202020204" pitchFamily="34" charset="0"/>
              </a:defRPr>
            </a:lvl9pPr>
          </a:lstStyle>
          <a:p>
            <a:fld id="{B07D72BD-C7EE-458B-B8CC-D50B53F7D982}" type="slidenum">
              <a:rPr lang="en-US" altLang="en-US" sz="1200"/>
              <a:pPr/>
              <a:t>1</a:t>
            </a:fld>
            <a:endParaRPr lang="en-US" altLang="en-US" sz="1200"/>
          </a:p>
        </p:txBody>
      </p:sp>
    </p:spTree>
    <p:extLst>
      <p:ext uri="{BB962C8B-B14F-4D97-AF65-F5344CB8AC3E}">
        <p14:creationId xmlns:p14="http://schemas.microsoft.com/office/powerpoint/2010/main" val="2947742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018F3004-27D7-48E3-B033-3AF19C7F59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23" name="Notes Placeholder 2">
            <a:extLst>
              <a:ext uri="{FF2B5EF4-FFF2-40B4-BE49-F238E27FC236}">
                <a16:creationId xmlns:a16="http://schemas.microsoft.com/office/drawing/2014/main" id="{EE0D7C7C-FB5F-458F-98D1-EBBE707EF1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5124" name="Slide Number Placeholder 3">
            <a:extLst>
              <a:ext uri="{FF2B5EF4-FFF2-40B4-BE49-F238E27FC236}">
                <a16:creationId xmlns:a16="http://schemas.microsoft.com/office/drawing/2014/main" id="{0E6AA552-038F-40C8-8857-ECBBD0B586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34707" indent="-280117">
              <a:defRPr sz="1000">
                <a:solidFill>
                  <a:schemeClr val="tx1"/>
                </a:solidFill>
                <a:latin typeface="Arial" panose="020B0604020202020204" pitchFamily="34" charset="0"/>
              </a:defRPr>
            </a:lvl2pPr>
            <a:lvl3pPr marL="1131672" indent="-224092">
              <a:defRPr sz="1000">
                <a:solidFill>
                  <a:schemeClr val="tx1"/>
                </a:solidFill>
                <a:latin typeface="Arial" panose="020B0604020202020204" pitchFamily="34" charset="0"/>
              </a:defRPr>
            </a:lvl3pPr>
            <a:lvl4pPr marL="1586258" indent="-224092">
              <a:defRPr sz="1000">
                <a:solidFill>
                  <a:schemeClr val="tx1"/>
                </a:solidFill>
                <a:latin typeface="Arial" panose="020B0604020202020204" pitchFamily="34" charset="0"/>
              </a:defRPr>
            </a:lvl4pPr>
            <a:lvl5pPr marL="2037647" indent="-224092">
              <a:defRPr sz="1000">
                <a:solidFill>
                  <a:schemeClr val="tx1"/>
                </a:solidFill>
                <a:latin typeface="Arial" panose="020B0604020202020204" pitchFamily="34" charset="0"/>
              </a:defRPr>
            </a:lvl5pPr>
            <a:lvl6pPr marL="2498639" indent="-224092" eaLnBrk="0" fontAlgn="base" hangingPunct="0">
              <a:spcBef>
                <a:spcPct val="0"/>
              </a:spcBef>
              <a:spcAft>
                <a:spcPct val="0"/>
              </a:spcAft>
              <a:defRPr sz="1000">
                <a:solidFill>
                  <a:schemeClr val="tx1"/>
                </a:solidFill>
                <a:latin typeface="Arial" panose="020B0604020202020204" pitchFamily="34" charset="0"/>
              </a:defRPr>
            </a:lvl6pPr>
            <a:lvl7pPr marL="2959630" indent="-224092" eaLnBrk="0" fontAlgn="base" hangingPunct="0">
              <a:spcBef>
                <a:spcPct val="0"/>
              </a:spcBef>
              <a:spcAft>
                <a:spcPct val="0"/>
              </a:spcAft>
              <a:defRPr sz="1000">
                <a:solidFill>
                  <a:schemeClr val="tx1"/>
                </a:solidFill>
                <a:latin typeface="Arial" panose="020B0604020202020204" pitchFamily="34" charset="0"/>
              </a:defRPr>
            </a:lvl7pPr>
            <a:lvl8pPr marL="3420621" indent="-224092" eaLnBrk="0" fontAlgn="base" hangingPunct="0">
              <a:spcBef>
                <a:spcPct val="0"/>
              </a:spcBef>
              <a:spcAft>
                <a:spcPct val="0"/>
              </a:spcAft>
              <a:defRPr sz="1000">
                <a:solidFill>
                  <a:schemeClr val="tx1"/>
                </a:solidFill>
                <a:latin typeface="Arial" panose="020B0604020202020204" pitchFamily="34" charset="0"/>
              </a:defRPr>
            </a:lvl8pPr>
            <a:lvl9pPr marL="3881612" indent="-224092" eaLnBrk="0" fontAlgn="base" hangingPunct="0">
              <a:spcBef>
                <a:spcPct val="0"/>
              </a:spcBef>
              <a:spcAft>
                <a:spcPct val="0"/>
              </a:spcAft>
              <a:defRPr sz="1000">
                <a:solidFill>
                  <a:schemeClr val="tx1"/>
                </a:solidFill>
                <a:latin typeface="Arial" panose="020B0604020202020204" pitchFamily="34" charset="0"/>
              </a:defRPr>
            </a:lvl9pPr>
          </a:lstStyle>
          <a:p>
            <a:fld id="{A378F5FD-DBCA-4B49-9F88-209563CBB021}" type="slidenum">
              <a:rPr lang="en-US" altLang="en-US" sz="1200"/>
              <a:pPr/>
              <a:t>2</a:t>
            </a:fld>
            <a:endParaRPr lang="en-US" altLang="en-US" sz="1200"/>
          </a:p>
        </p:txBody>
      </p:sp>
    </p:spTree>
    <p:extLst>
      <p:ext uri="{BB962C8B-B14F-4D97-AF65-F5344CB8AC3E}">
        <p14:creationId xmlns:p14="http://schemas.microsoft.com/office/powerpoint/2010/main" val="4277489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196975"/>
            <a:ext cx="7543800" cy="254635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57300" y="3841750"/>
            <a:ext cx="7543800" cy="1766888"/>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36196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92150" y="1947863"/>
            <a:ext cx="8674100" cy="46402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9942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725" y="388938"/>
            <a:ext cx="2168525" cy="619918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92150" y="388938"/>
            <a:ext cx="6353175" cy="61991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5316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92150" y="1947863"/>
            <a:ext cx="8674100" cy="4640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7260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824038"/>
            <a:ext cx="8675688" cy="30432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85800" y="4895850"/>
            <a:ext cx="8675688" cy="160020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172697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92150" y="1947863"/>
            <a:ext cx="4260850" cy="4640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0" y="1947863"/>
            <a:ext cx="4260850" cy="4640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2790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5688" cy="1414462"/>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92150" y="1793875"/>
            <a:ext cx="4256088" cy="87788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92150" y="2671763"/>
            <a:ext cx="4256088" cy="39306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700" y="1793875"/>
            <a:ext cx="4275138" cy="87788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92700" y="2671763"/>
            <a:ext cx="4275138" cy="39306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9032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80298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769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150" y="487363"/>
            <a:ext cx="3244850" cy="1706562"/>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76725" y="1052513"/>
            <a:ext cx="5091113" cy="519906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150" y="2193925"/>
            <a:ext cx="3244850" cy="4065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46033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150" y="487363"/>
            <a:ext cx="3244850" cy="1706562"/>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4276725" y="1052513"/>
            <a:ext cx="5091113" cy="519906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92150" y="2193925"/>
            <a:ext cx="3244850" cy="4065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19484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2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92188" rtl="0" eaLnBrk="0" fontAlgn="base" hangingPunct="0">
        <a:spcBef>
          <a:spcPct val="0"/>
        </a:spcBef>
        <a:spcAft>
          <a:spcPct val="0"/>
        </a:spcAft>
        <a:defRPr sz="4800" kern="1200">
          <a:solidFill>
            <a:schemeClr val="tx2"/>
          </a:solidFill>
          <a:latin typeface="+mj-lt"/>
          <a:ea typeface="+mj-ea"/>
          <a:cs typeface="+mj-cs"/>
        </a:defRPr>
      </a:lvl1pPr>
      <a:lvl2pPr algn="ctr" defTabSz="992188" rtl="0" eaLnBrk="0" fontAlgn="base" hangingPunct="0">
        <a:spcBef>
          <a:spcPct val="0"/>
        </a:spcBef>
        <a:spcAft>
          <a:spcPct val="0"/>
        </a:spcAft>
        <a:defRPr sz="4800">
          <a:solidFill>
            <a:schemeClr val="tx2"/>
          </a:solidFill>
          <a:latin typeface="Times" panose="02020603050405020304" pitchFamily="18" charset="0"/>
        </a:defRPr>
      </a:lvl2pPr>
      <a:lvl3pPr algn="ctr" defTabSz="992188" rtl="0" eaLnBrk="0" fontAlgn="base" hangingPunct="0">
        <a:spcBef>
          <a:spcPct val="0"/>
        </a:spcBef>
        <a:spcAft>
          <a:spcPct val="0"/>
        </a:spcAft>
        <a:defRPr sz="4800">
          <a:solidFill>
            <a:schemeClr val="tx2"/>
          </a:solidFill>
          <a:latin typeface="Times" panose="02020603050405020304" pitchFamily="18" charset="0"/>
        </a:defRPr>
      </a:lvl3pPr>
      <a:lvl4pPr algn="ctr" defTabSz="992188" rtl="0" eaLnBrk="0" fontAlgn="base" hangingPunct="0">
        <a:spcBef>
          <a:spcPct val="0"/>
        </a:spcBef>
        <a:spcAft>
          <a:spcPct val="0"/>
        </a:spcAft>
        <a:defRPr sz="4800">
          <a:solidFill>
            <a:schemeClr val="tx2"/>
          </a:solidFill>
          <a:latin typeface="Times" panose="02020603050405020304" pitchFamily="18" charset="0"/>
        </a:defRPr>
      </a:lvl4pPr>
      <a:lvl5pPr algn="ctr" defTabSz="992188" rtl="0" eaLnBrk="0" fontAlgn="base" hangingPunct="0">
        <a:spcBef>
          <a:spcPct val="0"/>
        </a:spcBef>
        <a:spcAft>
          <a:spcPct val="0"/>
        </a:spcAft>
        <a:defRPr sz="4800">
          <a:solidFill>
            <a:schemeClr val="tx2"/>
          </a:solidFill>
          <a:latin typeface="Times" panose="02020603050405020304" pitchFamily="18" charset="0"/>
        </a:defRPr>
      </a:lvl5pPr>
      <a:lvl6pPr marL="457200" algn="ctr" defTabSz="992188" rtl="0" fontAlgn="base">
        <a:spcBef>
          <a:spcPct val="0"/>
        </a:spcBef>
        <a:spcAft>
          <a:spcPct val="0"/>
        </a:spcAft>
        <a:defRPr sz="4800">
          <a:solidFill>
            <a:schemeClr val="tx2"/>
          </a:solidFill>
          <a:latin typeface="Times" panose="02020603050405020304" pitchFamily="18" charset="0"/>
        </a:defRPr>
      </a:lvl6pPr>
      <a:lvl7pPr marL="914400" algn="ctr" defTabSz="992188" rtl="0" fontAlgn="base">
        <a:spcBef>
          <a:spcPct val="0"/>
        </a:spcBef>
        <a:spcAft>
          <a:spcPct val="0"/>
        </a:spcAft>
        <a:defRPr sz="4800">
          <a:solidFill>
            <a:schemeClr val="tx2"/>
          </a:solidFill>
          <a:latin typeface="Times" panose="02020603050405020304" pitchFamily="18" charset="0"/>
        </a:defRPr>
      </a:lvl7pPr>
      <a:lvl8pPr marL="1371600" algn="ctr" defTabSz="992188" rtl="0" fontAlgn="base">
        <a:spcBef>
          <a:spcPct val="0"/>
        </a:spcBef>
        <a:spcAft>
          <a:spcPct val="0"/>
        </a:spcAft>
        <a:defRPr sz="4800">
          <a:solidFill>
            <a:schemeClr val="tx2"/>
          </a:solidFill>
          <a:latin typeface="Times" panose="02020603050405020304" pitchFamily="18" charset="0"/>
        </a:defRPr>
      </a:lvl8pPr>
      <a:lvl9pPr marL="1828800" algn="ctr" defTabSz="992188" rtl="0" fontAlgn="base">
        <a:spcBef>
          <a:spcPct val="0"/>
        </a:spcBef>
        <a:spcAft>
          <a:spcPct val="0"/>
        </a:spcAft>
        <a:defRPr sz="4800">
          <a:solidFill>
            <a:schemeClr val="tx2"/>
          </a:solidFill>
          <a:latin typeface="Times" panose="02020603050405020304" pitchFamily="18" charset="0"/>
        </a:defRPr>
      </a:lvl9pPr>
    </p:titleStyle>
    <p:bodyStyle>
      <a:lvl1pPr marL="373063" indent="-373063" algn="l" defTabSz="992188" rtl="0" eaLnBrk="0" fontAlgn="base" hangingPunct="0">
        <a:spcBef>
          <a:spcPct val="20000"/>
        </a:spcBef>
        <a:spcAft>
          <a:spcPct val="0"/>
        </a:spcAft>
        <a:buChar char="•"/>
        <a:defRPr sz="3500" kern="1200">
          <a:solidFill>
            <a:schemeClr val="tx1"/>
          </a:solidFill>
          <a:latin typeface="+mn-lt"/>
          <a:ea typeface="+mn-ea"/>
          <a:cs typeface="+mn-cs"/>
        </a:defRPr>
      </a:lvl1pPr>
      <a:lvl2pPr marL="806450" indent="-309563" algn="l" defTabSz="992188" rtl="0" eaLnBrk="0" fontAlgn="base" hangingPunct="0">
        <a:spcBef>
          <a:spcPct val="20000"/>
        </a:spcBef>
        <a:spcAft>
          <a:spcPct val="0"/>
        </a:spcAft>
        <a:buChar char="–"/>
        <a:defRPr sz="3000" kern="1200">
          <a:solidFill>
            <a:schemeClr val="tx1"/>
          </a:solidFill>
          <a:latin typeface="+mn-lt"/>
          <a:ea typeface="+mn-ea"/>
          <a:cs typeface="+mn-cs"/>
        </a:defRPr>
      </a:lvl2pPr>
      <a:lvl3pPr marL="1241425" indent="-249238" algn="l" defTabSz="992188" rtl="0" eaLnBrk="0" fontAlgn="base" hangingPunct="0">
        <a:spcBef>
          <a:spcPct val="20000"/>
        </a:spcBef>
        <a:spcAft>
          <a:spcPct val="0"/>
        </a:spcAft>
        <a:buChar char="•"/>
        <a:defRPr sz="2600" kern="1200">
          <a:solidFill>
            <a:schemeClr val="tx1"/>
          </a:solidFill>
          <a:latin typeface="+mn-lt"/>
          <a:ea typeface="+mn-ea"/>
          <a:cs typeface="+mn-cs"/>
        </a:defRPr>
      </a:lvl3pPr>
      <a:lvl4pPr marL="1736725" indent="-247650" algn="l" defTabSz="992188" rtl="0" eaLnBrk="0" fontAlgn="base" hangingPunct="0">
        <a:spcBef>
          <a:spcPct val="20000"/>
        </a:spcBef>
        <a:spcAft>
          <a:spcPct val="0"/>
        </a:spcAft>
        <a:buChar char="–"/>
        <a:defRPr sz="2200" kern="1200">
          <a:solidFill>
            <a:schemeClr val="tx1"/>
          </a:solidFill>
          <a:latin typeface="+mn-lt"/>
          <a:ea typeface="+mn-ea"/>
          <a:cs typeface="+mn-cs"/>
        </a:defRPr>
      </a:lvl4pPr>
      <a:lvl5pPr marL="2233613" indent="-247650" algn="l" defTabSz="992188" rtl="0" eaLnBrk="0" fontAlgn="base" hangingPunct="0">
        <a:spcBef>
          <a:spcPct val="20000"/>
        </a:spcBef>
        <a:spcAft>
          <a:spcPct val="0"/>
        </a:spcAft>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stor@fsspatl.com" TargetMode="External"/><Relationship Id="rId7"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mailto:DRE@fsspatlt.com" TargetMode="External"/><Relationship Id="rId5" Type="http://schemas.openxmlformats.org/officeDocument/2006/relationships/hyperlink" Target="mailto:secretary@fsspatl.com" TargetMode="External"/><Relationship Id="rId4" Type="http://schemas.openxmlformats.org/officeDocument/2006/relationships/hyperlink" Target="mailto:assistant@fsspatl.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119">
            <a:extLst>
              <a:ext uri="{FF2B5EF4-FFF2-40B4-BE49-F238E27FC236}">
                <a16:creationId xmlns:a16="http://schemas.microsoft.com/office/drawing/2014/main" id="{89D612CD-3486-443E-974C-9FA21D6761FE}"/>
              </a:ext>
            </a:extLst>
          </p:cNvPr>
          <p:cNvSpPr txBox="1">
            <a:spLocks noChangeArrowheads="1"/>
          </p:cNvSpPr>
          <p:nvPr/>
        </p:nvSpPr>
        <p:spPr bwMode="auto">
          <a:xfrm>
            <a:off x="5520531" y="1644914"/>
            <a:ext cx="4541838" cy="368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marL="0" marR="0" algn="ctr">
              <a:lnSpc>
                <a:spcPct val="107000"/>
              </a:lnSpc>
              <a:spcAft>
                <a:spcPts val="0"/>
              </a:spcAft>
            </a:pPr>
            <a:r>
              <a:rPr lang="en-US" sz="1800" b="1" dirty="0">
                <a:solidFill>
                  <a:srgbClr val="000000"/>
                </a:solidFill>
                <a:latin typeface="+mj-lt"/>
                <a:ea typeface="Times New Roman" panose="02020603050405020304" pitchFamily="18" charset="0"/>
                <a:cs typeface="Times New Roman" panose="02020603050405020304" pitchFamily="18" charset="0"/>
              </a:rPr>
              <a:t>Fourth Sunday of Advent</a:t>
            </a:r>
            <a:endParaRPr lang="en-US" sz="1800" b="1" dirty="0">
              <a:effectLst/>
              <a:latin typeface="+mj-lt"/>
              <a:ea typeface="Calibri" panose="020F0502020204030204" pitchFamily="34" charset="0"/>
              <a:cs typeface="Times New Roman" panose="02020603050405020304" pitchFamily="18" charset="0"/>
            </a:endParaRPr>
          </a:p>
        </p:txBody>
      </p:sp>
      <p:sp>
        <p:nvSpPr>
          <p:cNvPr id="2052" name="Rectangle 368">
            <a:extLst>
              <a:ext uri="{FF2B5EF4-FFF2-40B4-BE49-F238E27FC236}">
                <a16:creationId xmlns:a16="http://schemas.microsoft.com/office/drawing/2014/main" id="{F06BE48F-400C-4171-8890-18FCB1B22677}"/>
              </a:ext>
            </a:extLst>
          </p:cNvPr>
          <p:cNvSpPr>
            <a:spLocks noChangeArrowheads="1"/>
          </p:cNvSpPr>
          <p:nvPr/>
        </p:nvSpPr>
        <p:spPr bwMode="auto">
          <a:xfrm>
            <a:off x="7607300" y="2881313"/>
            <a:ext cx="1841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endParaRPr lang="en-US" altLang="en-US" i="1">
              <a:solidFill>
                <a:srgbClr val="000000"/>
              </a:solidFill>
              <a:latin typeface="Times" panose="02020603050405020304" pitchFamily="18" charset="0"/>
            </a:endParaRPr>
          </a:p>
        </p:txBody>
      </p:sp>
      <p:sp>
        <p:nvSpPr>
          <p:cNvPr id="2053" name="Text Box 509">
            <a:extLst>
              <a:ext uri="{FF2B5EF4-FFF2-40B4-BE49-F238E27FC236}">
                <a16:creationId xmlns:a16="http://schemas.microsoft.com/office/drawing/2014/main" id="{A8CF59E0-F386-4EB6-AB7A-143E60D74344}"/>
              </a:ext>
            </a:extLst>
          </p:cNvPr>
          <p:cNvSpPr txBox="1">
            <a:spLocks noChangeArrowheads="1"/>
          </p:cNvSpPr>
          <p:nvPr/>
        </p:nvSpPr>
        <p:spPr bwMode="auto">
          <a:xfrm>
            <a:off x="6807165" y="2071958"/>
            <a:ext cx="1968569" cy="276999"/>
          </a:xfrm>
          <a:prstGeom prst="rect">
            <a:avLst/>
          </a:prstGeom>
          <a:noFill/>
          <a:ln>
            <a:noFill/>
          </a:ln>
          <a:effec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r>
              <a:rPr lang="en-US" altLang="en-US" sz="1200" dirty="0">
                <a:solidFill>
                  <a:srgbClr val="000000"/>
                </a:solidFill>
                <a:latin typeface="+mn-lt"/>
                <a:ea typeface="Yu Gothic" panose="020B0400000000000000" pitchFamily="34" charset="-128"/>
                <a:cs typeface="Microsoft Himalaya" panose="01010100010101010101" pitchFamily="2" charset="0"/>
              </a:rPr>
              <a:t>December 21, 2025, A.D.</a:t>
            </a:r>
          </a:p>
        </p:txBody>
      </p:sp>
      <p:graphicFrame>
        <p:nvGraphicFramePr>
          <p:cNvPr id="2963" name="Group 915">
            <a:extLst>
              <a:ext uri="{FF2B5EF4-FFF2-40B4-BE49-F238E27FC236}">
                <a16:creationId xmlns:a16="http://schemas.microsoft.com/office/drawing/2014/main" id="{341807F6-124B-42B7-AA02-DDCE46931F9B}"/>
              </a:ext>
            </a:extLst>
          </p:cNvPr>
          <p:cNvGraphicFramePr>
            <a:graphicFrameLocks noGrp="1"/>
          </p:cNvGraphicFramePr>
          <p:nvPr>
            <p:extLst>
              <p:ext uri="{D42A27DB-BD31-4B8C-83A1-F6EECF244321}">
                <p14:modId xmlns:p14="http://schemas.microsoft.com/office/powerpoint/2010/main" val="4033357491"/>
              </p:ext>
            </p:extLst>
          </p:nvPr>
        </p:nvGraphicFramePr>
        <p:xfrm>
          <a:off x="5517222" y="2500787"/>
          <a:ext cx="4509461" cy="4841168"/>
        </p:xfrm>
        <a:graphic>
          <a:graphicData uri="http://schemas.openxmlformats.org/drawingml/2006/table">
            <a:tbl>
              <a:tblPr/>
              <a:tblGrid>
                <a:gridCol w="2856216">
                  <a:extLst>
                    <a:ext uri="{9D8B030D-6E8A-4147-A177-3AD203B41FA5}">
                      <a16:colId xmlns:a16="http://schemas.microsoft.com/office/drawing/2014/main" val="20000"/>
                    </a:ext>
                  </a:extLst>
                </a:gridCol>
                <a:gridCol w="1653245">
                  <a:extLst>
                    <a:ext uri="{9D8B030D-6E8A-4147-A177-3AD203B41FA5}">
                      <a16:colId xmlns:a16="http://schemas.microsoft.com/office/drawing/2014/main" val="1837887631"/>
                    </a:ext>
                  </a:extLst>
                </a:gridCol>
              </a:tblGrid>
              <a:tr h="2373019">
                <a:tc gridSpan="2">
                  <a:txBody>
                    <a:bodyPr/>
                    <a:lstStyle>
                      <a:lvl1pPr defTabSz="992188">
                        <a:spcBef>
                          <a:spcPct val="20000"/>
                        </a:spcBef>
                        <a:defRPr sz="3100">
                          <a:solidFill>
                            <a:schemeClr val="tx1"/>
                          </a:solidFill>
                          <a:latin typeface="Times" panose="02020603050405020304" pitchFamily="18" charset="0"/>
                        </a:defRPr>
                      </a:lvl1pPr>
                      <a:lvl2pPr marL="496888" defTabSz="992188">
                        <a:spcBef>
                          <a:spcPct val="20000"/>
                        </a:spcBef>
                        <a:defRPr sz="2600">
                          <a:solidFill>
                            <a:schemeClr val="tx1"/>
                          </a:solidFill>
                          <a:latin typeface="Times" panose="02020603050405020304" pitchFamily="18" charset="0"/>
                        </a:defRPr>
                      </a:lvl2pPr>
                      <a:lvl3pPr marL="992188" defTabSz="992188">
                        <a:spcBef>
                          <a:spcPct val="20000"/>
                        </a:spcBef>
                        <a:defRPr sz="2200">
                          <a:solidFill>
                            <a:schemeClr val="tx1"/>
                          </a:solidFill>
                          <a:latin typeface="Times" panose="02020603050405020304" pitchFamily="18" charset="0"/>
                        </a:defRPr>
                      </a:lvl3pPr>
                      <a:lvl4pPr marL="1489075" defTabSz="992188">
                        <a:spcBef>
                          <a:spcPct val="20000"/>
                        </a:spcBef>
                        <a:defRPr sz="2000">
                          <a:solidFill>
                            <a:schemeClr val="tx1"/>
                          </a:solidFill>
                          <a:latin typeface="Times" panose="02020603050405020304" pitchFamily="18" charset="0"/>
                        </a:defRPr>
                      </a:lvl4pPr>
                      <a:lvl5pPr marL="1985963" defTabSz="992188">
                        <a:spcBef>
                          <a:spcPct val="20000"/>
                        </a:spcBef>
                        <a:defRPr sz="2000">
                          <a:solidFill>
                            <a:schemeClr val="tx1"/>
                          </a:solidFill>
                          <a:latin typeface="Times" panose="02020603050405020304" pitchFamily="18" charset="0"/>
                        </a:defRPr>
                      </a:lvl5pPr>
                      <a:lvl6pPr marL="2443163" defTabSz="992188" fontAlgn="base">
                        <a:spcBef>
                          <a:spcPct val="20000"/>
                        </a:spcBef>
                        <a:spcAft>
                          <a:spcPct val="0"/>
                        </a:spcAft>
                        <a:defRPr sz="2000">
                          <a:solidFill>
                            <a:schemeClr val="tx1"/>
                          </a:solidFill>
                          <a:latin typeface="Times" panose="02020603050405020304" pitchFamily="18" charset="0"/>
                        </a:defRPr>
                      </a:lvl6pPr>
                      <a:lvl7pPr marL="2900363" defTabSz="992188" fontAlgn="base">
                        <a:spcBef>
                          <a:spcPct val="20000"/>
                        </a:spcBef>
                        <a:spcAft>
                          <a:spcPct val="0"/>
                        </a:spcAft>
                        <a:defRPr sz="2000">
                          <a:solidFill>
                            <a:schemeClr val="tx1"/>
                          </a:solidFill>
                          <a:latin typeface="Times" panose="02020603050405020304" pitchFamily="18" charset="0"/>
                        </a:defRPr>
                      </a:lvl7pPr>
                      <a:lvl8pPr marL="3357563" defTabSz="992188" fontAlgn="base">
                        <a:spcBef>
                          <a:spcPct val="20000"/>
                        </a:spcBef>
                        <a:spcAft>
                          <a:spcPct val="0"/>
                        </a:spcAft>
                        <a:defRPr sz="2000">
                          <a:solidFill>
                            <a:schemeClr val="tx1"/>
                          </a:solidFill>
                          <a:latin typeface="Times" panose="02020603050405020304" pitchFamily="18" charset="0"/>
                        </a:defRPr>
                      </a:lvl8pPr>
                      <a:lvl9pPr marL="3814763" defTabSz="992188" fontAlgn="base">
                        <a:spcBef>
                          <a:spcPct val="20000"/>
                        </a:spcBef>
                        <a:spcAft>
                          <a:spcPct val="0"/>
                        </a:spcAft>
                        <a:defRPr sz="2000">
                          <a:solidFill>
                            <a:schemeClr val="tx1"/>
                          </a:solidFill>
                          <a:latin typeface="Times" panose="02020603050405020304" pitchFamily="18" charset="0"/>
                        </a:defRPr>
                      </a:lvl9pPr>
                    </a:lstStyle>
                    <a:p>
                      <a:pPr marL="0" marR="0" lvl="0" indent="0" algn="l" defTabSz="992188" rtl="0" eaLnBrk="0" fontAlgn="base" latinLnBrk="0" hangingPunct="0">
                        <a:lnSpc>
                          <a:spcPct val="100000"/>
                        </a:lnSpc>
                        <a:spcBef>
                          <a:spcPct val="500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Pastor: Fr Chris Hathaway, </a:t>
                      </a:r>
                      <a:r>
                        <a:rPr kumimoji="0" lang="en-US" altLang="en-US" sz="1100" b="0" i="0" u="none" strike="noStrike" cap="none" normalizeH="0" baseline="0" dirty="0" err="1">
                          <a:ln>
                            <a:noFill/>
                          </a:ln>
                          <a:solidFill>
                            <a:srgbClr val="000000"/>
                          </a:solidFill>
                          <a:effectLst/>
                          <a:latin typeface="+mn-lt"/>
                        </a:rPr>
                        <a:t>FssP</a:t>
                      </a:r>
                      <a:r>
                        <a:rPr kumimoji="0" lang="en-US" altLang="en-US" sz="1100" b="0" i="0" u="none" strike="noStrike" cap="none" normalizeH="0" baseline="0" dirty="0">
                          <a:ln>
                            <a:noFill/>
                          </a:ln>
                          <a:solidFill>
                            <a:srgbClr val="000000"/>
                          </a:solidFill>
                          <a:effectLst/>
                          <a:latin typeface="+mn-lt"/>
                        </a:rPr>
                        <a:t> – </a:t>
                      </a:r>
                      <a:r>
                        <a:rPr kumimoji="0" lang="en-US" altLang="en-US" sz="1100" b="0" i="0" u="none" strike="noStrike" cap="none" normalizeH="0" baseline="0" dirty="0">
                          <a:ln>
                            <a:noFill/>
                          </a:ln>
                          <a:solidFill>
                            <a:srgbClr val="000000"/>
                          </a:solidFill>
                          <a:effectLst/>
                          <a:latin typeface="+mn-lt"/>
                          <a:hlinkClick r:id="rId3"/>
                        </a:rPr>
                        <a:t>pastor@fsspatl.com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Parochial Vicar: Fr. Joseph </a:t>
                      </a:r>
                      <a:r>
                        <a:rPr kumimoji="0" lang="en-US" altLang="en-US" sz="1100" b="0" i="0" u="none" strike="noStrike" cap="none" normalizeH="0" baseline="0" dirty="0" err="1">
                          <a:ln>
                            <a:noFill/>
                          </a:ln>
                          <a:solidFill>
                            <a:srgbClr val="000000"/>
                          </a:solidFill>
                          <a:effectLst/>
                          <a:latin typeface="+mn-lt"/>
                        </a:rPr>
                        <a:t>Favole</a:t>
                      </a:r>
                      <a:r>
                        <a:rPr kumimoji="0" lang="en-US" altLang="en-US" sz="1100" b="0" i="0" u="none" strike="noStrike" cap="none" normalizeH="0" baseline="0" dirty="0">
                          <a:ln>
                            <a:noFill/>
                          </a:ln>
                          <a:solidFill>
                            <a:srgbClr val="000000"/>
                          </a:solidFill>
                          <a:effectLst/>
                          <a:latin typeface="+mn-lt"/>
                        </a:rPr>
                        <a:t>, </a:t>
                      </a:r>
                      <a:r>
                        <a:rPr kumimoji="0" lang="en-US" altLang="en-US" sz="1100" b="0" i="0" u="none" strike="noStrike" cap="none" normalizeH="0" baseline="0" dirty="0" err="1">
                          <a:ln>
                            <a:noFill/>
                          </a:ln>
                          <a:solidFill>
                            <a:srgbClr val="000000"/>
                          </a:solidFill>
                          <a:effectLst/>
                          <a:latin typeface="+mn-lt"/>
                        </a:rPr>
                        <a:t>FssP</a:t>
                      </a:r>
                      <a:r>
                        <a:rPr kumimoji="0" lang="en-US" altLang="en-US" sz="1100" b="0" i="0" u="none" strike="noStrike" cap="none" normalizeH="0" baseline="0" dirty="0">
                          <a:ln>
                            <a:noFill/>
                          </a:ln>
                          <a:solidFill>
                            <a:srgbClr val="000000"/>
                          </a:solidFill>
                          <a:effectLst/>
                          <a:latin typeface="+mn-lt"/>
                        </a:rPr>
                        <a:t> – </a:t>
                      </a:r>
                      <a:r>
                        <a:rPr kumimoji="0" lang="en-US" altLang="en-US" sz="1100" b="0" i="0" u="none" strike="noStrike" cap="none" normalizeH="0" baseline="0" dirty="0">
                          <a:ln>
                            <a:noFill/>
                          </a:ln>
                          <a:solidFill>
                            <a:srgbClr val="000000"/>
                          </a:solidFill>
                          <a:effectLst/>
                          <a:latin typeface="+mn-lt"/>
                          <a:hlinkClick r:id="rId4"/>
                        </a:rPr>
                        <a:t>assistant@fsspatl.com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Fr. Brian Austin, </a:t>
                      </a:r>
                      <a:r>
                        <a:rPr kumimoji="0" lang="en-US" altLang="en-US" sz="1100" b="0" i="0" u="none" strike="noStrike" cap="none" normalizeH="0" baseline="0" dirty="0" err="1">
                          <a:ln>
                            <a:noFill/>
                          </a:ln>
                          <a:solidFill>
                            <a:srgbClr val="000000"/>
                          </a:solidFill>
                          <a:effectLst/>
                          <a:latin typeface="+mn-lt"/>
                        </a:rPr>
                        <a:t>FssP</a:t>
                      </a:r>
                      <a:r>
                        <a:rPr kumimoji="0" lang="en-US" altLang="en-US" sz="1100" b="0" i="0" u="none" strike="noStrike" cap="none" normalizeH="0" baseline="0" dirty="0">
                          <a:ln>
                            <a:noFill/>
                          </a:ln>
                          <a:solidFill>
                            <a:srgbClr val="000000"/>
                          </a:solidFill>
                          <a:effectLst/>
                          <a:latin typeface="+mn-lt"/>
                        </a:rPr>
                        <a:t>, - in residence</a:t>
                      </a: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Rev. Mr. Doug Anderson, Deacon</a:t>
                      </a: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Office Manager: Mrs. Leslie Riney – </a:t>
                      </a:r>
                      <a:r>
                        <a:rPr kumimoji="0" lang="en-US" altLang="en-US" sz="1100" b="0" i="0" u="none" strike="noStrike" cap="none" normalizeH="0" baseline="0" dirty="0">
                          <a:ln>
                            <a:noFill/>
                          </a:ln>
                          <a:solidFill>
                            <a:srgbClr val="000000"/>
                          </a:solidFill>
                          <a:effectLst/>
                          <a:latin typeface="+mn-lt"/>
                          <a:hlinkClick r:id="rId5"/>
                        </a:rPr>
                        <a:t>secretary@fsspatl.com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Director of Religious Education: Thomas Cole- </a:t>
                      </a:r>
                      <a:r>
                        <a:rPr kumimoji="0" lang="en-US" altLang="en-US" sz="1100" b="0" i="0" u="none" strike="noStrike" cap="none" normalizeH="0" baseline="0" dirty="0">
                          <a:ln>
                            <a:noFill/>
                          </a:ln>
                          <a:solidFill>
                            <a:srgbClr val="000000"/>
                          </a:solidFill>
                          <a:effectLst/>
                          <a:latin typeface="+mn-lt"/>
                          <a:hlinkClick r:id="rId6"/>
                        </a:rPr>
                        <a:t>DRE@fsspatl.com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1" i="0" u="none" strike="noStrike" cap="none" normalizeH="0" baseline="0" dirty="0">
                          <a:ln>
                            <a:noFill/>
                          </a:ln>
                          <a:solidFill>
                            <a:srgbClr val="000000"/>
                          </a:solidFill>
                          <a:effectLst/>
                          <a:latin typeface="+mn-lt"/>
                        </a:rPr>
                        <a:t>Church Office Hours</a:t>
                      </a:r>
                      <a:r>
                        <a:rPr kumimoji="0" lang="en-US" altLang="en-US" sz="1100" b="0" i="0" u="none" strike="noStrike" cap="none" normalizeH="0" baseline="0" dirty="0">
                          <a:ln>
                            <a:noFill/>
                          </a:ln>
                          <a:solidFill>
                            <a:srgbClr val="000000"/>
                          </a:solidFill>
                          <a:effectLst/>
                          <a:latin typeface="+mn-lt"/>
                        </a:rPr>
                        <a:t>: 8:00 am to 4:00 pm, Monday – Friday</a:t>
                      </a: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1" i="0" u="none" strike="noStrike" cap="none" normalizeH="0" baseline="0" dirty="0">
                          <a:ln>
                            <a:noFill/>
                          </a:ln>
                          <a:solidFill>
                            <a:srgbClr val="000000"/>
                          </a:solidFill>
                          <a:effectLst/>
                          <a:latin typeface="+mn-lt"/>
                        </a:rPr>
                        <a:t>Bookstore</a:t>
                      </a:r>
                      <a:r>
                        <a:rPr kumimoji="0" lang="en-US" altLang="en-US" sz="1100" b="0" i="0" u="none" strike="noStrike" cap="none" normalizeH="0" baseline="0" dirty="0">
                          <a:ln>
                            <a:noFill/>
                          </a:ln>
                          <a:solidFill>
                            <a:srgbClr val="000000"/>
                          </a:solidFill>
                          <a:effectLst/>
                          <a:latin typeface="+mn-lt"/>
                        </a:rPr>
                        <a:t> – open Sundays after the 8 am &amp; 10:30 am Masses and 1st Saturdays after the 9 am Mass.</a:t>
                      </a:r>
                    </a:p>
                    <a:p>
                      <a:pPr marL="0" marR="0" lvl="0" indent="0" algn="l" defTabSz="914400" rtl="0" eaLnBrk="0" fontAlgn="base" latinLnBrk="0" hangingPunct="0">
                        <a:lnSpc>
                          <a:spcPct val="100000"/>
                        </a:lnSpc>
                        <a:spcBef>
                          <a:spcPts val="600"/>
                        </a:spcBef>
                        <a:spcAft>
                          <a:spcPts val="0"/>
                        </a:spcAft>
                        <a:buClrTx/>
                        <a:buSzTx/>
                        <a:buFontTx/>
                        <a:buNone/>
                        <a:tabLst/>
                        <a:defRPr/>
                      </a:pPr>
                      <a:r>
                        <a:rPr kumimoji="0" lang="en-US" altLang="en-US" sz="1100" b="1"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Baptism</a:t>
                      </a:r>
                      <a:r>
                        <a:rPr kumimoji="0" lang="en-US" altLang="en-US" sz="1100" b="0"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 Contact the parish at least three months before birth. </a:t>
                      </a:r>
                    </a:p>
                    <a:p>
                      <a:pPr marL="0" marR="0" lvl="0" indent="0" algn="l" defTabSz="914400" rtl="0" eaLnBrk="0" fontAlgn="base" latinLnBrk="0" hangingPunct="0">
                        <a:lnSpc>
                          <a:spcPct val="100000"/>
                        </a:lnSpc>
                        <a:spcBef>
                          <a:spcPts val="0"/>
                        </a:spcBef>
                        <a:spcAft>
                          <a:spcPts val="0"/>
                        </a:spcAft>
                        <a:buClrTx/>
                        <a:buSzTx/>
                        <a:buFontTx/>
                        <a:buNone/>
                        <a:tabLst/>
                        <a:defRPr/>
                      </a:pPr>
                      <a:r>
                        <a:rPr kumimoji="0" lang="en-US" altLang="en-US" sz="1100" b="1"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Marriage</a:t>
                      </a:r>
                      <a:r>
                        <a:rPr kumimoji="0" lang="en-US" altLang="en-US" sz="1100" b="0"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 Contact the parish at least six months before the wedding.</a:t>
                      </a:r>
                    </a:p>
                    <a:p>
                      <a:pPr marL="0" marR="0" lvl="0" indent="0" algn="l" defTabSz="914400" rtl="0" eaLnBrk="0" fontAlgn="base" latinLnBrk="0" hangingPunct="0">
                        <a:lnSpc>
                          <a:spcPct val="100000"/>
                        </a:lnSpc>
                        <a:spcBef>
                          <a:spcPts val="300"/>
                        </a:spcBef>
                        <a:spcAft>
                          <a:spcPts val="0"/>
                        </a:spcAft>
                        <a:buClrTx/>
                        <a:buSzTx/>
                        <a:buFontTx/>
                        <a:buNone/>
                        <a:tabLst/>
                        <a:defRPr/>
                      </a:pPr>
                      <a:r>
                        <a:rPr kumimoji="0" lang="en-US" altLang="en-US" sz="1100" b="1"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Inquiring about the Catholic Faith? </a:t>
                      </a:r>
                      <a:r>
                        <a:rPr kumimoji="0" lang="en-US" altLang="en-US" sz="1100" b="0"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Call the office.</a:t>
                      </a:r>
                      <a:endParaRPr kumimoji="0" lang="en-US" altLang="en-US" sz="1100" b="0" i="0" u="none" strike="noStrike" cap="none" normalizeH="0" baseline="0" dirty="0">
                        <a:ln>
                          <a:noFill/>
                        </a:ln>
                        <a:solidFill>
                          <a:srgbClr val="000000"/>
                        </a:solidFill>
                        <a:effectLst/>
                        <a:latin typeface="+mn-lt"/>
                      </a:endParaRP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ts val="300"/>
                        </a:spcBef>
                        <a:spcAft>
                          <a:spcPts val="0"/>
                        </a:spcAft>
                        <a:buClrTx/>
                        <a:buSzTx/>
                        <a:buFontTx/>
                        <a:buNone/>
                        <a:tabLst/>
                        <a:defRPr/>
                      </a:pPr>
                      <a:endParaRPr kumimoji="0" lang="en-US" altLang="en-US" sz="1100" b="0" i="0" u="none" strike="noStrike" cap="none" normalizeH="0" baseline="0" dirty="0">
                        <a:ln>
                          <a:noFill/>
                        </a:ln>
                        <a:solidFill>
                          <a:srgbClr val="000000"/>
                        </a:solidFill>
                        <a:effectLst/>
                        <a:latin typeface="+mn-lt"/>
                      </a:endParaRP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57146">
                <a:tc>
                  <a:txBody>
                    <a:bodyPr/>
                    <a:lstStyle>
                      <a:lvl1pPr defTabSz="992188">
                        <a:spcBef>
                          <a:spcPct val="20000"/>
                        </a:spcBef>
                        <a:defRPr sz="3100">
                          <a:solidFill>
                            <a:schemeClr val="tx1"/>
                          </a:solidFill>
                          <a:latin typeface="Times" panose="02020603050405020304" pitchFamily="18" charset="0"/>
                        </a:defRPr>
                      </a:lvl1pPr>
                      <a:lvl2pPr marL="496888" defTabSz="992188">
                        <a:spcBef>
                          <a:spcPct val="20000"/>
                        </a:spcBef>
                        <a:defRPr sz="2600">
                          <a:solidFill>
                            <a:schemeClr val="tx1"/>
                          </a:solidFill>
                          <a:latin typeface="Times" panose="02020603050405020304" pitchFamily="18" charset="0"/>
                        </a:defRPr>
                      </a:lvl2pPr>
                      <a:lvl3pPr marL="992188" defTabSz="992188">
                        <a:spcBef>
                          <a:spcPct val="20000"/>
                        </a:spcBef>
                        <a:defRPr sz="2200">
                          <a:solidFill>
                            <a:schemeClr val="tx1"/>
                          </a:solidFill>
                          <a:latin typeface="Times" panose="02020603050405020304" pitchFamily="18" charset="0"/>
                        </a:defRPr>
                      </a:lvl3pPr>
                      <a:lvl4pPr marL="1489075" defTabSz="992188">
                        <a:spcBef>
                          <a:spcPct val="20000"/>
                        </a:spcBef>
                        <a:defRPr sz="2000">
                          <a:solidFill>
                            <a:schemeClr val="tx1"/>
                          </a:solidFill>
                          <a:latin typeface="Times" panose="02020603050405020304" pitchFamily="18" charset="0"/>
                        </a:defRPr>
                      </a:lvl4pPr>
                      <a:lvl5pPr marL="1985963" defTabSz="992188">
                        <a:spcBef>
                          <a:spcPct val="20000"/>
                        </a:spcBef>
                        <a:defRPr sz="2000">
                          <a:solidFill>
                            <a:schemeClr val="tx1"/>
                          </a:solidFill>
                          <a:latin typeface="Times" panose="02020603050405020304" pitchFamily="18" charset="0"/>
                        </a:defRPr>
                      </a:lvl5pPr>
                      <a:lvl6pPr marL="2443163" defTabSz="992188" fontAlgn="base">
                        <a:spcBef>
                          <a:spcPct val="20000"/>
                        </a:spcBef>
                        <a:spcAft>
                          <a:spcPct val="0"/>
                        </a:spcAft>
                        <a:defRPr sz="2000">
                          <a:solidFill>
                            <a:schemeClr val="tx1"/>
                          </a:solidFill>
                          <a:latin typeface="Times" panose="02020603050405020304" pitchFamily="18" charset="0"/>
                        </a:defRPr>
                      </a:lvl6pPr>
                      <a:lvl7pPr marL="2900363" defTabSz="992188" fontAlgn="base">
                        <a:spcBef>
                          <a:spcPct val="20000"/>
                        </a:spcBef>
                        <a:spcAft>
                          <a:spcPct val="0"/>
                        </a:spcAft>
                        <a:defRPr sz="2000">
                          <a:solidFill>
                            <a:schemeClr val="tx1"/>
                          </a:solidFill>
                          <a:latin typeface="Times" panose="02020603050405020304" pitchFamily="18" charset="0"/>
                        </a:defRPr>
                      </a:lvl7pPr>
                      <a:lvl8pPr marL="3357563" defTabSz="992188" fontAlgn="base">
                        <a:spcBef>
                          <a:spcPct val="20000"/>
                        </a:spcBef>
                        <a:spcAft>
                          <a:spcPct val="0"/>
                        </a:spcAft>
                        <a:defRPr sz="2000">
                          <a:solidFill>
                            <a:schemeClr val="tx1"/>
                          </a:solidFill>
                          <a:latin typeface="Times" panose="02020603050405020304" pitchFamily="18" charset="0"/>
                        </a:defRPr>
                      </a:lvl8pPr>
                      <a:lvl9pPr marL="3814763" defTabSz="992188" fontAlgn="base">
                        <a:spcBef>
                          <a:spcPct val="20000"/>
                        </a:spcBef>
                        <a:spcAft>
                          <a:spcPct val="0"/>
                        </a:spcAft>
                        <a:defRPr sz="2000">
                          <a:solidFill>
                            <a:schemeClr val="tx1"/>
                          </a:solidFill>
                          <a:latin typeface="Times" panose="02020603050405020304" pitchFamily="18" charset="0"/>
                        </a:defRPr>
                      </a:lvl9pPr>
                    </a:lstStyle>
                    <a:p>
                      <a:pPr marL="0" marR="0" lvl="0" indent="0" algn="l" defTabSz="992188" rtl="0" eaLnBrk="0" fontAlgn="base" latinLnBrk="0" hangingPunct="0">
                        <a:lnSpc>
                          <a:spcPct val="100000"/>
                        </a:lnSpc>
                        <a:spcBef>
                          <a:spcPct val="500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Daily Mass Times </a:t>
                      </a: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Mon. &amp; Wed.: 6:30 am &amp; 9 am.</a:t>
                      </a:r>
                    </a:p>
                    <a:p>
                      <a:pPr marL="0" marR="0" lvl="0" indent="0" algn="l" defTabSz="992188" rtl="0" eaLnBrk="0" fontAlgn="base" latinLnBrk="0" hangingPunct="0">
                        <a:lnSpc>
                          <a:spcPct val="100000"/>
                        </a:lnSpc>
                        <a:spcBef>
                          <a:spcPts val="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Tues. &amp; Thurs.: 6:30 am &amp; 12 noon.</a:t>
                      </a:r>
                    </a:p>
                    <a:p>
                      <a:pPr marL="0" marR="0" lvl="0" indent="0" algn="l" defTabSz="992188" rtl="0" eaLnBrk="0" fontAlgn="base" latinLnBrk="0" hangingPunct="0">
                        <a:lnSpc>
                          <a:spcPct val="100000"/>
                        </a:lnSpc>
                        <a:spcBef>
                          <a:spcPts val="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Fri.:  6:30 am &amp; 7 pm (followed by Holy Hour)</a:t>
                      </a:r>
                      <a:r>
                        <a:rPr kumimoji="0" lang="en-US" altLang="en-US" sz="1100" b="0" i="0" u="none" strike="noStrike" kern="1200" cap="none" normalizeH="0" baseline="0" dirty="0">
                          <a:ln>
                            <a:noFill/>
                          </a:ln>
                          <a:solidFill>
                            <a:srgbClr val="000000"/>
                          </a:solidFill>
                          <a:effectLst/>
                          <a:latin typeface="Times" panose="02020603050405020304" pitchFamily="18" charset="0"/>
                          <a:ea typeface="+mn-ea"/>
                          <a:cs typeface="+mn-cs"/>
                        </a:rPr>
                        <a:t>.</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Sat.: 7 am &amp; 9 am.</a:t>
                      </a:r>
                    </a:p>
                    <a:p>
                      <a:pPr marL="0" marR="0" lvl="0" indent="0" algn="l" defTabSz="992188" rtl="0" eaLnBrk="0" fontAlgn="base" latinLnBrk="0" hangingPunct="0">
                        <a:lnSpc>
                          <a:spcPct val="100000"/>
                        </a:lnSpc>
                        <a:spcBef>
                          <a:spcPct val="500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Sunday Mass Times</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7 am low Mass (at the church)</a:t>
                      </a: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8 am low Mass (at the gym)</a:t>
                      </a: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10:30 am high Mass (at the gym)</a:t>
                      </a: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1 pm low Mass (at the church)</a:t>
                      </a: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Confessions are heard in the confessional box ½ hour before each Mass.</a:t>
                      </a: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Church Hours</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Mon.-Thurs.: 6 am - 7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Fri.:   6 am - 9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Sat.:   6:30 am -7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Sun.:  7 am - 7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Office Hours</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Mon. - Fri.: 8 am - 4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Closed on Holy Days</a:t>
                      </a: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4BCB7BFD-B2B1-A8C4-82E5-74CF26CEF312}"/>
              </a:ext>
            </a:extLst>
          </p:cNvPr>
          <p:cNvSpPr txBox="1"/>
          <p:nvPr/>
        </p:nvSpPr>
        <p:spPr bwMode="auto">
          <a:xfrm>
            <a:off x="5962651" y="5967"/>
            <a:ext cx="4095749"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algn="ctr"/>
            <a:r>
              <a:rPr lang="en-US" sz="1600" b="1" i="1" dirty="0">
                <a:latin typeface="+mn-lt"/>
                <a:ea typeface="Yu Gothic UI" panose="020B0500000000000000" pitchFamily="34" charset="-128"/>
                <a:cs typeface="Arial" panose="020B0604020202020204" pitchFamily="34" charset="0"/>
              </a:rPr>
              <a:t>St Francis de Sales Catholic Church</a:t>
            </a:r>
          </a:p>
          <a:p>
            <a:pPr algn="ctr"/>
            <a:r>
              <a:rPr lang="en-US" altLang="en-US" sz="1100" i="1" dirty="0">
                <a:solidFill>
                  <a:srgbClr val="000000"/>
                </a:solidFill>
                <a:latin typeface="+mn-lt"/>
              </a:rPr>
              <a:t>An apostolate of the Priestly Fraternity of St. Peter in the Archdiocese of Atlanta p</a:t>
            </a:r>
            <a:r>
              <a:rPr lang="en-US" altLang="en-US" sz="1100" i="1" dirty="0">
                <a:latin typeface="+mn-lt"/>
              </a:rPr>
              <a:t>reaching the Gospel &amp; sanctifying souls according to the liturgical books of 1962.</a:t>
            </a:r>
          </a:p>
          <a:p>
            <a:pPr algn="ctr">
              <a:spcBef>
                <a:spcPts val="600"/>
              </a:spcBef>
            </a:pPr>
            <a:r>
              <a:rPr lang="en-US" sz="1100" dirty="0">
                <a:latin typeface="+mn-lt"/>
                <a:ea typeface="Yu Gothic UI" panose="020B0500000000000000" pitchFamily="34" charset="-128"/>
                <a:cs typeface="Arial" panose="020B0604020202020204" pitchFamily="34" charset="0"/>
              </a:rPr>
              <a:t>587 Landers Dr SW</a:t>
            </a:r>
          </a:p>
          <a:p>
            <a:pPr algn="ctr"/>
            <a:r>
              <a:rPr lang="en-US" sz="1100" dirty="0">
                <a:latin typeface="+mn-lt"/>
                <a:ea typeface="Yu Gothic UI" panose="020B0500000000000000" pitchFamily="34" charset="-128"/>
                <a:cs typeface="Arial" panose="020B0604020202020204" pitchFamily="34" charset="0"/>
              </a:rPr>
              <a:t>Mableton, GA  30126</a:t>
            </a:r>
          </a:p>
          <a:p>
            <a:pPr algn="ctr"/>
            <a:r>
              <a:rPr lang="en-US" sz="1100" dirty="0">
                <a:latin typeface="+mn-lt"/>
                <a:ea typeface="Yu Gothic UI" panose="020B0500000000000000" pitchFamily="34" charset="-128"/>
                <a:cs typeface="Arial" panose="020B0604020202020204" pitchFamily="34" charset="0"/>
              </a:rPr>
              <a:t>770-948-6888</a:t>
            </a:r>
          </a:p>
          <a:p>
            <a:pPr algn="ctr"/>
            <a:r>
              <a:rPr lang="en-US" sz="1100" dirty="0">
                <a:latin typeface="+mn-lt"/>
                <a:ea typeface="Yu Gothic UI" panose="020B0500000000000000" pitchFamily="34" charset="-128"/>
                <a:cs typeface="Arial" panose="020B0604020202020204" pitchFamily="34" charset="0"/>
              </a:rPr>
              <a:t>www.fsspatl.com</a:t>
            </a:r>
          </a:p>
        </p:txBody>
      </p:sp>
      <p:pic>
        <p:nvPicPr>
          <p:cNvPr id="3" name="Picture 2" descr="A painting of a person&#10;&#10;AI-generated content may be incorrect.">
            <a:extLst>
              <a:ext uri="{FF2B5EF4-FFF2-40B4-BE49-F238E27FC236}">
                <a16:creationId xmlns:a16="http://schemas.microsoft.com/office/drawing/2014/main" id="{FA6C4FA6-C59E-13CD-5ED0-BA3341B4F5D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238346" y="117463"/>
            <a:ext cx="1018616" cy="1404718"/>
          </a:xfrm>
          <a:prstGeom prst="rect">
            <a:avLst/>
          </a:prstGeom>
          <a:effectLst>
            <a:softEdge rad="139700"/>
          </a:effectLst>
        </p:spPr>
      </p:pic>
      <p:sp>
        <p:nvSpPr>
          <p:cNvPr id="2" name="Rectangle 3">
            <a:extLst>
              <a:ext uri="{FF2B5EF4-FFF2-40B4-BE49-F238E27FC236}">
                <a16:creationId xmlns:a16="http://schemas.microsoft.com/office/drawing/2014/main" id="{05CC7C34-7543-EE1C-91E2-96D51E8822BE}"/>
              </a:ext>
            </a:extLst>
          </p:cNvPr>
          <p:cNvSpPr>
            <a:spLocks noChangeArrowheads="1"/>
          </p:cNvSpPr>
          <p:nvPr/>
        </p:nvSpPr>
        <p:spPr bwMode="auto">
          <a:xfrm>
            <a:off x="0" y="0"/>
            <a:ext cx="4951413"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r>
              <a:rPr lang="en-US" altLang="en-US" sz="900" b="1" dirty="0">
                <a:cs typeface="Arial" panose="020B0604020202020204" pitchFamily="34" charset="0"/>
              </a:rPr>
              <a:t>On Appreciating Christmas &amp; Loving Enemies</a:t>
            </a:r>
          </a:p>
          <a:p>
            <a:pPr algn="ctr"/>
            <a:r>
              <a:rPr lang="en-US" altLang="en-US" sz="900" b="1" dirty="0">
                <a:cs typeface="Arial" panose="020B0604020202020204" pitchFamily="34" charset="0"/>
              </a:rPr>
              <a:t>+</a:t>
            </a:r>
          </a:p>
          <a:p>
            <a:r>
              <a:rPr lang="en-US" altLang="en-US" sz="900" dirty="0">
                <a:cs typeface="Arial" panose="020B0604020202020204" pitchFamily="34" charset="0"/>
              </a:rPr>
              <a:t>It is an understatement that the mystery we celebrate every Christmas is a BIG deal. </a:t>
            </a:r>
          </a:p>
          <a:p>
            <a:pPr>
              <a:spcBef>
                <a:spcPts val="500"/>
              </a:spcBef>
            </a:pPr>
            <a:r>
              <a:rPr lang="en-US" altLang="en-US" sz="900" dirty="0">
                <a:cs typeface="Arial" panose="020B0604020202020204" pitchFamily="34" charset="0"/>
              </a:rPr>
              <a:t>God could have redeemed man in any number of ways; but, in the economy of salvation that has been revealed to us, all we know is that unless God became Incarnate in the Person of Jesus, we would still be living in darkness under the shadow of death; a very sad plight. </a:t>
            </a:r>
          </a:p>
          <a:p>
            <a:pPr>
              <a:spcBef>
                <a:spcPts val="500"/>
              </a:spcBef>
            </a:pPr>
            <a:r>
              <a:rPr lang="en-US" altLang="en-US" sz="900" dirty="0">
                <a:cs typeface="Arial" panose="020B0604020202020204" pitchFamily="34" charset="0"/>
              </a:rPr>
              <a:t>The Incarnation changes EVERYTHING! As the third Mass of Christmas reads, “Grant, we beseech Thee, almighty God, that the new birth of Thine only begotten Son in the flesh may set us free, who are held by the old bondage under the yoke of sin.”  Albeit, this Christmas prayer is incomplete without considering the Passion, Death, Resurrection &amp; Ascension of Christ, the Infant born on this Day remains a visible promise of GREAT things to come!</a:t>
            </a:r>
          </a:p>
          <a:p>
            <a:pPr>
              <a:spcBef>
                <a:spcPts val="500"/>
              </a:spcBef>
            </a:pPr>
            <a:r>
              <a:rPr lang="en-US" altLang="en-US" sz="900" dirty="0">
                <a:cs typeface="Arial" panose="020B0604020202020204" pitchFamily="34" charset="0"/>
              </a:rPr>
              <a:t>Understanding this, it is disappointing that the BOON of Christmas has been robbed, </a:t>
            </a:r>
            <a:r>
              <a:rPr lang="en-US" altLang="en-US" sz="900" i="1" dirty="0">
                <a:cs typeface="Arial" panose="020B0604020202020204" pitchFamily="34" charset="0"/>
              </a:rPr>
              <a:t>somewhat</a:t>
            </a:r>
            <a:r>
              <a:rPr lang="en-US" altLang="en-US" sz="900" dirty="0">
                <a:cs typeface="Arial" panose="020B0604020202020204" pitchFamily="34" charset="0"/>
              </a:rPr>
              <a:t>, of its AWESOME meaning by the world’s meaningless phrases: “Season’s Greetings” &amp; “Happy Holidays.” It is somehow worse, however, that Christians themselves complain so much about these &amp; like petty things (i.e., any scandal) so as to forget the GIFT of Christmas: God has become man to save us from our sin! which deserves our greater attention &amp; attachment, our source of joy &amp; peace, not just now, but all year round. </a:t>
            </a:r>
          </a:p>
          <a:p>
            <a:pPr>
              <a:spcBef>
                <a:spcPts val="500"/>
              </a:spcBef>
            </a:pPr>
            <a:r>
              <a:rPr lang="en-US" altLang="en-US" sz="900" dirty="0">
                <a:cs typeface="Arial" panose="020B0604020202020204" pitchFamily="34" charset="0"/>
              </a:rPr>
              <a:t>The saints understand this WONDERFUL reality, so wonderfully as to produce wonderful results… which introduces our second topic: Forgiving Enemies.</a:t>
            </a:r>
          </a:p>
          <a:p>
            <a:pPr>
              <a:spcBef>
                <a:spcPts val="500"/>
              </a:spcBef>
            </a:pPr>
            <a:r>
              <a:rPr lang="en-US" altLang="en-US" sz="900" dirty="0">
                <a:cs typeface="Arial" panose="020B0604020202020204" pitchFamily="34" charset="0"/>
              </a:rPr>
              <a:t>The first three days of Christmas, Mother Church celebrates three wonderful Feasts: Dec. 26, St. Stephen, the proto (first) martyr; Dec. 27, St. John the Apostle (</a:t>
            </a:r>
            <a:r>
              <a:rPr lang="en-US" altLang="en-US" sz="900" i="1" dirty="0">
                <a:cs typeface="Arial" panose="020B0604020202020204" pitchFamily="34" charset="0"/>
              </a:rPr>
              <a:t>the Beloved Disciple</a:t>
            </a:r>
            <a:r>
              <a:rPr lang="en-US" altLang="en-US" sz="900" dirty="0">
                <a:cs typeface="Arial" panose="020B0604020202020204" pitchFamily="34" charset="0"/>
              </a:rPr>
              <a:t>); Dec. 28, the Holy Innocents. </a:t>
            </a:r>
          </a:p>
          <a:p>
            <a:pPr>
              <a:spcBef>
                <a:spcPts val="500"/>
              </a:spcBef>
            </a:pPr>
            <a:r>
              <a:rPr lang="en-US" altLang="en-US" sz="900" dirty="0">
                <a:cs typeface="Arial" panose="020B0604020202020204" pitchFamily="34" charset="0"/>
              </a:rPr>
              <a:t>Of these, the Feast of St. Stephen, the first Christian martyr, spotlights the life of a true </a:t>
            </a:r>
          </a:p>
          <a:p>
            <a:pPr>
              <a:spcBef>
                <a:spcPts val="0"/>
              </a:spcBef>
            </a:pPr>
            <a:r>
              <a:rPr lang="en-US" altLang="en-US" sz="900" dirty="0">
                <a:cs typeface="Arial" panose="020B0604020202020204" pitchFamily="34" charset="0"/>
              </a:rPr>
              <a:t>Christian, as the prayer of that Mass reads: “Grant us, we beseech Thee, O Lord, so to imitate what we revere, that we may love even our enemies: for we celebrate the heavenly Birthday of him who knew how to pray for his very persecutors to our Lord Jesus Christ...”</a:t>
            </a:r>
          </a:p>
          <a:p>
            <a:pPr>
              <a:spcBef>
                <a:spcPts val="500"/>
              </a:spcBef>
            </a:pPr>
            <a:r>
              <a:rPr lang="en-US" altLang="en-US" sz="900" dirty="0">
                <a:cs typeface="Arial" panose="020B0604020202020204" pitchFamily="34" charset="0"/>
              </a:rPr>
              <a:t>St. Stephen was one of the seven deacons chosen to help the apostles; he so worked miracles &amp; preached Christ as to draw the ire of the Jews from 5 synagogues, who stoned him to death. While suffering this punishment, he pleaded on their behalf, “O Lord, lay not this sin to their charge.”</a:t>
            </a:r>
          </a:p>
          <a:p>
            <a:pPr>
              <a:spcBef>
                <a:spcPts val="500"/>
              </a:spcBef>
            </a:pPr>
            <a:r>
              <a:rPr lang="en-US" altLang="en-US" sz="900" dirty="0">
                <a:cs typeface="Arial" panose="020B0604020202020204" pitchFamily="34" charset="0"/>
              </a:rPr>
              <a:t>There are two wonderful miracles here: the act of dying for Christ &amp; the act of praying for the forgiveness of the very men unjustly stoning him (even before they asked for pardon); of these, the more important seems prayer for enemies as it alone is advertised for our imitation.</a:t>
            </a:r>
          </a:p>
          <a:p>
            <a:pPr>
              <a:spcBef>
                <a:spcPts val="500"/>
              </a:spcBef>
            </a:pPr>
            <a:r>
              <a:rPr lang="en-US" altLang="en-US" sz="900" dirty="0">
                <a:cs typeface="Arial" panose="020B0604020202020204" pitchFamily="34" charset="0"/>
              </a:rPr>
              <a:t>“How could he do this?” Because he appreciated the STUPENDOUS mystery of Christmas.</a:t>
            </a:r>
          </a:p>
          <a:p>
            <a:pPr>
              <a:spcBef>
                <a:spcPts val="500"/>
              </a:spcBef>
            </a:pPr>
            <a:r>
              <a:rPr lang="en-US" altLang="en-US" sz="900" dirty="0">
                <a:cs typeface="Arial" panose="020B0604020202020204" pitchFamily="34" charset="0"/>
              </a:rPr>
              <a:t>God became man to rescue men from the yoke of sin. St. Stephen suffers from men while simultaneously praying for their pardon. This is awesome. Indeed, it is Christ again on His Cross crying out, “Father, forgive them for they know not what they do.” </a:t>
            </a:r>
          </a:p>
          <a:p>
            <a:pPr>
              <a:spcBef>
                <a:spcPts val="500"/>
              </a:spcBef>
            </a:pPr>
            <a:r>
              <a:rPr lang="en-US" altLang="en-US" sz="900" dirty="0">
                <a:cs typeface="Arial" panose="020B0604020202020204" pitchFamily="34" charset="0"/>
              </a:rPr>
              <a:t>We say that the acorn does not fall far from the tree. As a son resembles his father, so in Stephen we see a brother to Christ &amp; another son of the Father. </a:t>
            </a:r>
          </a:p>
          <a:p>
            <a:pPr>
              <a:spcBef>
                <a:spcPts val="500"/>
              </a:spcBef>
            </a:pPr>
            <a:r>
              <a:rPr lang="en-US" altLang="en-US" sz="900" dirty="0">
                <a:cs typeface="Arial" panose="020B0604020202020204" pitchFamily="34" charset="0"/>
              </a:rPr>
              <a:t>“How did he do this?” He appreciated Christmas &amp; lived its meaning, God became man not to judge the world, but to save it; which He did by laying down His life for it while, at the same time, pleading the pardon of sinners… even those then harming Him.</a:t>
            </a:r>
          </a:p>
          <a:p>
            <a:pPr>
              <a:spcBef>
                <a:spcPts val="500"/>
              </a:spcBef>
            </a:pPr>
            <a:r>
              <a:rPr lang="en-US" altLang="en-US" sz="900" b="1" dirty="0">
                <a:cs typeface="Arial" panose="020B0604020202020204" pitchFamily="34" charset="0"/>
              </a:rPr>
              <a:t>To end, </a:t>
            </a:r>
            <a:r>
              <a:rPr lang="en-US" altLang="en-US" sz="900" dirty="0">
                <a:cs typeface="Arial" panose="020B0604020202020204" pitchFamily="34" charset="0"/>
              </a:rPr>
              <a:t>of all religions, the Christian precept to love our enemies is truly unique &amp; praiseworthy; but it is useless unless we practice it in thought, word &amp; deed. </a:t>
            </a:r>
          </a:p>
          <a:p>
            <a:pPr>
              <a:spcBef>
                <a:spcPts val="500"/>
              </a:spcBef>
            </a:pPr>
            <a:r>
              <a:rPr lang="en-US" altLang="en-US" sz="900" dirty="0">
                <a:cs typeface="Arial" panose="020B0604020202020204" pitchFamily="34" charset="0"/>
              </a:rPr>
              <a:t>The more we appreciate Christmas, the more we will love our neighbor, even an enemy.  This a “Happy Holidays” will never do; only a sincere “Merry Christmas” can change the world. </a:t>
            </a:r>
            <a:endParaRPr lang="en-US" altLang="en-US" sz="800" dirty="0">
              <a:cs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38000">
              <a:srgbClr val="FFFFFF"/>
            </a:gs>
            <a:gs pos="200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101" name="Text Box 371">
            <a:extLst>
              <a:ext uri="{FF2B5EF4-FFF2-40B4-BE49-F238E27FC236}">
                <a16:creationId xmlns:a16="http://schemas.microsoft.com/office/drawing/2014/main" id="{113CD57C-A8E4-4BDD-B243-E91929E2E40C}"/>
              </a:ext>
            </a:extLst>
          </p:cNvPr>
          <p:cNvSpPr txBox="1">
            <a:spLocks noChangeArrowheads="1"/>
          </p:cNvSpPr>
          <p:nvPr/>
        </p:nvSpPr>
        <p:spPr bwMode="auto">
          <a:xfrm>
            <a:off x="775257" y="2475919"/>
            <a:ext cx="4253943" cy="3571123"/>
          </a:xfrm>
          <a:prstGeom prst="rect">
            <a:avLst/>
          </a:prstGeom>
          <a:noFill/>
          <a:ln>
            <a:noFill/>
          </a:ln>
          <a:effectLst/>
        </p:spPr>
        <p:txBody>
          <a:bodyPr wrap="square">
            <a:no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100" dirty="0">
                <a:solidFill>
                  <a:srgbClr val="000000"/>
                </a:solidFill>
                <a:latin typeface="+mn-lt"/>
                <a:cs typeface="Times New Roman" panose="02020603050405020304" pitchFamily="18" charset="0"/>
              </a:rPr>
              <a:t>(7 am) Vicki Yamasaki (</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a:t>
            </a:r>
            <a:r>
              <a:rPr lang="en-US" altLang="en-US" sz="1100" i="1"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R </a:t>
            </a:r>
            <a:r>
              <a:rPr lang="en-US" altLang="en-US" sz="1100" dirty="0" err="1">
                <a:solidFill>
                  <a:srgbClr val="000000"/>
                </a:solidFill>
                <a:latin typeface="+mn-lt"/>
                <a:cs typeface="Times New Roman" panose="02020603050405020304" pitchFamily="18" charset="0"/>
              </a:rPr>
              <a:t>Fidero</a:t>
            </a:r>
            <a:endParaRPr lang="en-US" altLang="en-US" sz="1100"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(8 am) Fr Austin’s intention (</a:t>
            </a:r>
            <a:r>
              <a:rPr lang="en-US" altLang="en-US" sz="1100" dirty="0" err="1">
                <a:solidFill>
                  <a:srgbClr val="000000"/>
                </a:solidFill>
                <a:latin typeface="+mn-lt"/>
                <a:cs typeface="Times New Roman" panose="02020603050405020304" pitchFamily="18" charset="0"/>
              </a:rPr>
              <a:t>fra</a:t>
            </a:r>
            <a:r>
              <a:rPr lang="en-US" altLang="en-US" sz="1100" dirty="0">
                <a:solidFill>
                  <a:srgbClr val="000000"/>
                </a:solidFill>
                <a:latin typeface="+mn-lt"/>
                <a:cs typeface="Times New Roman" panose="02020603050405020304" pitchFamily="18" charset="0"/>
              </a:rPr>
              <a:t>)</a:t>
            </a:r>
          </a:p>
          <a:p>
            <a:pPr>
              <a:defRPr/>
            </a:pPr>
            <a:r>
              <a:rPr lang="en-US" altLang="en-US" sz="1100" dirty="0">
                <a:solidFill>
                  <a:srgbClr val="000000"/>
                </a:solidFill>
                <a:latin typeface="+mn-lt"/>
                <a:cs typeface="Times New Roman" panose="02020603050405020304" pitchFamily="18" charset="0"/>
              </a:rPr>
              <a:t>(10:30 am)</a:t>
            </a:r>
            <a:r>
              <a:rPr lang="en-US" altLang="en-US" sz="1100" i="1" dirty="0">
                <a:solidFill>
                  <a:srgbClr val="000000"/>
                </a:solidFill>
                <a:latin typeface="+mn-lt"/>
                <a:cs typeface="Times New Roman" panose="02020603050405020304" pitchFamily="18" charset="0"/>
              </a:rPr>
              <a:t> Pro-populo</a:t>
            </a:r>
            <a:r>
              <a:rPr lang="en-US" altLang="en-US" sz="1100" dirty="0">
                <a:solidFill>
                  <a:srgbClr val="000000"/>
                </a:solidFill>
                <a:latin typeface="+mn-lt"/>
                <a:cs typeface="Times New Roman" panose="02020603050405020304" pitchFamily="18" charset="0"/>
              </a:rPr>
              <a:t> (frh)</a:t>
            </a:r>
          </a:p>
          <a:p>
            <a:pPr>
              <a:defRPr/>
            </a:pPr>
            <a:r>
              <a:rPr lang="en-US" altLang="en-US" sz="1100" dirty="0">
                <a:solidFill>
                  <a:srgbClr val="000000"/>
                </a:solidFill>
                <a:latin typeface="+mn-lt"/>
                <a:cs typeface="Times New Roman" panose="02020603050405020304" pitchFamily="18" charset="0"/>
              </a:rPr>
              <a:t>(1 pm)</a:t>
            </a:r>
            <a:r>
              <a:rPr lang="en-US" altLang="en-US" sz="1100" i="1"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SFdS</a:t>
            </a:r>
            <a:r>
              <a:rPr lang="en-US" altLang="en-US" sz="1100" dirty="0">
                <a:solidFill>
                  <a:srgbClr val="000000"/>
                </a:solidFill>
                <a:latin typeface="+mn-lt"/>
                <a:cs typeface="Times New Roman" panose="02020603050405020304" pitchFamily="18" charset="0"/>
              </a:rPr>
              <a:t> priests (</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a:t>
            </a:r>
            <a:r>
              <a:rPr lang="en-US" altLang="en-US" sz="1100" i="1"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C </a:t>
            </a:r>
            <a:r>
              <a:rPr lang="en-US" altLang="en-US" sz="1100" dirty="0" err="1">
                <a:solidFill>
                  <a:srgbClr val="000000"/>
                </a:solidFill>
                <a:latin typeface="+mn-lt"/>
                <a:cs typeface="Times New Roman" panose="02020603050405020304" pitchFamily="18" charset="0"/>
              </a:rPr>
              <a:t>Sihombing</a:t>
            </a:r>
            <a:endParaRPr lang="en-US" altLang="en-US" sz="1100"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(6:30 am) Jean-Marie </a:t>
            </a:r>
            <a:r>
              <a:rPr lang="en-US" altLang="en-US" sz="1100" dirty="0" err="1">
                <a:solidFill>
                  <a:srgbClr val="000000"/>
                </a:solidFill>
                <a:latin typeface="+mn-lt"/>
                <a:cs typeface="Times New Roman" panose="02020603050405020304" pitchFamily="18" charset="0"/>
              </a:rPr>
              <a:t>Zigui</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M-T </a:t>
            </a:r>
            <a:r>
              <a:rPr lang="en-US" altLang="en-US" sz="1100" dirty="0" err="1">
                <a:solidFill>
                  <a:srgbClr val="000000"/>
                </a:solidFill>
                <a:latin typeface="+mn-lt"/>
                <a:cs typeface="Times New Roman" panose="02020603050405020304" pitchFamily="18" charset="0"/>
              </a:rPr>
              <a:t>Zigui</a:t>
            </a:r>
            <a:endParaRPr lang="en-US" altLang="en-US" sz="1100"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(9 am) Olga Torres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D Anderson</a:t>
            </a:r>
          </a:p>
          <a:p>
            <a:pPr>
              <a:defRPr/>
            </a:pPr>
            <a:r>
              <a:rPr lang="en-US" altLang="en-US" sz="1100" dirty="0">
                <a:solidFill>
                  <a:srgbClr val="000000"/>
                </a:solidFill>
                <a:latin typeface="+mn-lt"/>
                <a:cs typeface="Times New Roman" panose="02020603050405020304" pitchFamily="18" charset="0"/>
              </a:rPr>
              <a:t>(6:30 am) Bob Kelly+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J Graebner</a:t>
            </a:r>
          </a:p>
          <a:p>
            <a:pPr>
              <a:defRPr/>
            </a:pPr>
            <a:r>
              <a:rPr lang="en-US" altLang="en-US" sz="1100" dirty="0">
                <a:solidFill>
                  <a:srgbClr val="000000"/>
                </a:solidFill>
                <a:latin typeface="+mn-lt"/>
                <a:cs typeface="Times New Roman" panose="02020603050405020304" pitchFamily="18" charset="0"/>
              </a:rPr>
              <a:t>(12 noon) Concetta </a:t>
            </a:r>
            <a:r>
              <a:rPr lang="en-US" altLang="en-US" sz="1100" dirty="0" err="1">
                <a:solidFill>
                  <a:srgbClr val="000000"/>
                </a:solidFill>
                <a:latin typeface="+mn-lt"/>
                <a:cs typeface="Times New Roman" panose="02020603050405020304" pitchFamily="18" charset="0"/>
              </a:rPr>
              <a:t>DeJesso</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M </a:t>
            </a:r>
            <a:r>
              <a:rPr lang="en-US" altLang="en-US" sz="1100" dirty="0" err="1">
                <a:solidFill>
                  <a:srgbClr val="000000"/>
                </a:solidFill>
                <a:latin typeface="+mn-lt"/>
                <a:cs typeface="Times New Roman" panose="02020603050405020304" pitchFamily="18" charset="0"/>
              </a:rPr>
              <a:t>Markich</a:t>
            </a:r>
            <a:endParaRPr lang="en-US" altLang="en-US" sz="1100"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(6:30 am) Boris Kalcic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D Chancey</a:t>
            </a:r>
          </a:p>
          <a:p>
            <a:pPr>
              <a:defRPr/>
            </a:pPr>
            <a:r>
              <a:rPr lang="en-US" altLang="en-US" sz="1100" dirty="0">
                <a:solidFill>
                  <a:srgbClr val="000000"/>
                </a:solidFill>
                <a:latin typeface="+mn-lt"/>
                <a:cs typeface="Times New Roman" panose="02020603050405020304" pitchFamily="18" charset="0"/>
              </a:rPr>
              <a:t>(9 am) Vicki Yamasaki</a:t>
            </a:r>
          </a:p>
          <a:p>
            <a:pPr>
              <a:defRPr/>
            </a:pPr>
            <a:r>
              <a:rPr lang="en-US" altLang="en-US" sz="1100" dirty="0">
                <a:solidFill>
                  <a:srgbClr val="000000"/>
                </a:solidFill>
                <a:latin typeface="+mn-lt"/>
                <a:cs typeface="Times New Roman" panose="02020603050405020304" pitchFamily="18" charset="0"/>
              </a:rPr>
              <a:t>(12 am Midnight Mass,</a:t>
            </a:r>
            <a:r>
              <a:rPr lang="en-US" altLang="en-US" sz="1100" b="1" dirty="0">
                <a:solidFill>
                  <a:srgbClr val="000000"/>
                </a:solidFill>
                <a:latin typeface="+mn-lt"/>
                <a:cs typeface="Times New Roman" panose="02020603050405020304" pitchFamily="18" charset="0"/>
              </a:rPr>
              <a:t> </a:t>
            </a:r>
            <a:r>
              <a:rPr lang="en-US" altLang="en-US" sz="1100" b="1" i="1" dirty="0">
                <a:solidFill>
                  <a:srgbClr val="000000"/>
                </a:solidFill>
                <a:latin typeface="+mn-lt"/>
                <a:cs typeface="Times New Roman" panose="02020603050405020304" pitchFamily="18" charset="0"/>
              </a:rPr>
              <a:t>at the gym)</a:t>
            </a:r>
            <a:r>
              <a:rPr lang="en-US" altLang="en-US" sz="1100" i="1" dirty="0">
                <a:solidFill>
                  <a:srgbClr val="000000"/>
                </a:solidFill>
                <a:latin typeface="+mn-lt"/>
                <a:cs typeface="Times New Roman" panose="02020603050405020304" pitchFamily="18" charset="0"/>
              </a:rPr>
              <a:t> Pro-populo</a:t>
            </a:r>
            <a:r>
              <a:rPr lang="en-US" altLang="en-US" sz="1100" dirty="0">
                <a:solidFill>
                  <a:srgbClr val="000000"/>
                </a:solidFill>
                <a:latin typeface="+mn-lt"/>
                <a:cs typeface="Times New Roman" panose="02020603050405020304" pitchFamily="18" charset="0"/>
              </a:rPr>
              <a:t> (frh)</a:t>
            </a:r>
          </a:p>
          <a:p>
            <a:pPr>
              <a:defRPr/>
            </a:pPr>
            <a:r>
              <a:rPr lang="en-US" altLang="en-US" sz="1100" dirty="0">
                <a:solidFill>
                  <a:srgbClr val="000000"/>
                </a:solidFill>
                <a:latin typeface="+mn-lt"/>
                <a:cs typeface="Times New Roman" panose="02020603050405020304" pitchFamily="18" charset="0"/>
              </a:rPr>
              <a:t>(8 am Dawn Mass, </a:t>
            </a:r>
            <a:r>
              <a:rPr lang="en-US" altLang="en-US" sz="1100" b="1" i="1" dirty="0">
                <a:solidFill>
                  <a:srgbClr val="000000"/>
                </a:solidFill>
                <a:latin typeface="+mn-lt"/>
                <a:cs typeface="Times New Roman" panose="02020603050405020304" pitchFamily="18" charset="0"/>
              </a:rPr>
              <a:t>at the gym) </a:t>
            </a:r>
            <a:r>
              <a:rPr lang="en-US" altLang="en-US" sz="1100" dirty="0">
                <a:solidFill>
                  <a:srgbClr val="000000"/>
                </a:solidFill>
                <a:latin typeface="+mn-lt"/>
                <a:cs typeface="Times New Roman" panose="02020603050405020304" pitchFamily="18" charset="0"/>
              </a:rPr>
              <a:t>Fr Austin’s intention (</a:t>
            </a:r>
            <a:r>
              <a:rPr lang="en-US" altLang="en-US" sz="1100" dirty="0" err="1">
                <a:solidFill>
                  <a:srgbClr val="000000"/>
                </a:solidFill>
                <a:latin typeface="+mn-lt"/>
                <a:cs typeface="Times New Roman" panose="02020603050405020304" pitchFamily="18" charset="0"/>
              </a:rPr>
              <a:t>fra</a:t>
            </a:r>
            <a:r>
              <a:rPr lang="en-US" altLang="en-US" sz="1100" dirty="0">
                <a:solidFill>
                  <a:srgbClr val="000000"/>
                </a:solidFill>
                <a:latin typeface="+mn-lt"/>
                <a:cs typeface="Times New Roman" panose="02020603050405020304" pitchFamily="18" charset="0"/>
              </a:rPr>
              <a:t>)</a:t>
            </a:r>
          </a:p>
          <a:p>
            <a:pPr>
              <a:defRPr/>
            </a:pPr>
            <a:r>
              <a:rPr lang="en-US" altLang="en-US" sz="1100" dirty="0">
                <a:solidFill>
                  <a:srgbClr val="000000"/>
                </a:solidFill>
                <a:latin typeface="+mn-lt"/>
                <a:cs typeface="Times New Roman" panose="02020603050405020304" pitchFamily="18" charset="0"/>
              </a:rPr>
              <a:t>(10:30 am Day Mass, </a:t>
            </a:r>
            <a:r>
              <a:rPr lang="en-US" altLang="en-US" sz="1100" b="1" i="1" dirty="0">
                <a:solidFill>
                  <a:srgbClr val="000000"/>
                </a:solidFill>
                <a:latin typeface="+mn-lt"/>
                <a:cs typeface="Times New Roman" panose="02020603050405020304" pitchFamily="18" charset="0"/>
              </a:rPr>
              <a:t>at the church)</a:t>
            </a:r>
            <a:r>
              <a:rPr lang="en-US" altLang="en-US" sz="1100" b="1" dirty="0">
                <a:solidFill>
                  <a:srgbClr val="000000"/>
                </a:solidFill>
                <a:latin typeface="+mn-lt"/>
                <a:cs typeface="Times New Roman" panose="02020603050405020304" pitchFamily="18" charset="0"/>
              </a:rPr>
              <a:t> </a:t>
            </a:r>
            <a:r>
              <a:rPr lang="en-US" altLang="en-US" sz="1100" dirty="0">
                <a:solidFill>
                  <a:srgbClr val="000000"/>
                </a:solidFill>
                <a:latin typeface="+mn-lt"/>
                <a:cs typeface="Times New Roman" panose="02020603050405020304" pitchFamily="18" charset="0"/>
              </a:rPr>
              <a:t>Thanksgiving</a:t>
            </a:r>
            <a:r>
              <a:rPr lang="en-US" altLang="en-US" sz="1100" b="1" dirty="0">
                <a:solidFill>
                  <a:srgbClr val="000000"/>
                </a:solidFill>
                <a:latin typeface="+mn-lt"/>
                <a:cs typeface="Times New Roman" panose="02020603050405020304" pitchFamily="18" charset="0"/>
              </a:rPr>
              <a:t> </a:t>
            </a:r>
            <a:r>
              <a:rPr lang="en-US" altLang="en-US" sz="1100" dirty="0">
                <a:solidFill>
                  <a:srgbClr val="000000"/>
                </a:solidFill>
                <a:latin typeface="+mn-lt"/>
                <a:cs typeface="Times New Roman" panose="02020603050405020304" pitchFamily="18" charset="0"/>
              </a:rPr>
              <a:t>(</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V Stephens </a:t>
            </a:r>
          </a:p>
          <a:p>
            <a:pPr>
              <a:defRPr/>
            </a:pPr>
            <a:r>
              <a:rPr lang="en-US" altLang="en-US" sz="1100" dirty="0">
                <a:solidFill>
                  <a:srgbClr val="000000"/>
                </a:solidFill>
                <a:latin typeface="+mn-lt"/>
                <a:cs typeface="Times New Roman" panose="02020603050405020304" pitchFamily="18" charset="0"/>
              </a:rPr>
              <a:t>(6:30 am) Linda Light+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C Conger</a:t>
            </a:r>
          </a:p>
          <a:p>
            <a:pPr>
              <a:defRPr/>
            </a:pPr>
            <a:r>
              <a:rPr lang="en-US" altLang="en-US" sz="1100" dirty="0">
                <a:solidFill>
                  <a:srgbClr val="000000"/>
                </a:solidFill>
                <a:latin typeface="+mn-lt"/>
                <a:cs typeface="Times New Roman" panose="02020603050405020304" pitchFamily="18" charset="0"/>
              </a:rPr>
              <a:t>(7 pm) The Calta family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D Anderson</a:t>
            </a:r>
          </a:p>
          <a:p>
            <a:pPr>
              <a:defRPr/>
            </a:pPr>
            <a:r>
              <a:rPr lang="en-US" altLang="en-US" sz="1100" dirty="0">
                <a:solidFill>
                  <a:srgbClr val="000000"/>
                </a:solidFill>
                <a:latin typeface="+mn-lt"/>
                <a:cs typeface="Times New Roman" panose="02020603050405020304" pitchFamily="18" charset="0"/>
              </a:rPr>
              <a:t>(7 am) 		</a:t>
            </a:r>
            <a:r>
              <a:rPr lang="en-US" altLang="en-US" sz="1100" b="1" dirty="0">
                <a:solidFill>
                  <a:srgbClr val="000000"/>
                </a:solidFill>
                <a:latin typeface="+mn-lt"/>
                <a:cs typeface="Times New Roman" panose="02020603050405020304" pitchFamily="18" charset="0"/>
              </a:rPr>
              <a:t>no Mass</a:t>
            </a:r>
          </a:p>
          <a:p>
            <a:pPr>
              <a:defRPr/>
            </a:pPr>
            <a:r>
              <a:rPr lang="en-US" altLang="en-US" sz="1100" dirty="0">
                <a:solidFill>
                  <a:srgbClr val="000000"/>
                </a:solidFill>
                <a:latin typeface="+mn-lt"/>
                <a:cs typeface="Times New Roman" panose="02020603050405020304" pitchFamily="18" charset="0"/>
              </a:rPr>
              <a:t>(9 am) The </a:t>
            </a:r>
            <a:r>
              <a:rPr lang="en-US" altLang="en-US" sz="1100" dirty="0" err="1">
                <a:solidFill>
                  <a:srgbClr val="000000"/>
                </a:solidFill>
                <a:latin typeface="+mn-lt"/>
                <a:cs typeface="Times New Roman" panose="02020603050405020304" pitchFamily="18" charset="0"/>
              </a:rPr>
              <a:t>Zigui</a:t>
            </a:r>
            <a:r>
              <a:rPr lang="en-US" altLang="en-US" sz="1100" dirty="0">
                <a:solidFill>
                  <a:srgbClr val="000000"/>
                </a:solidFill>
                <a:latin typeface="+mn-lt"/>
                <a:cs typeface="Times New Roman" panose="02020603050405020304" pitchFamily="18" charset="0"/>
              </a:rPr>
              <a:t> family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M-T </a:t>
            </a:r>
            <a:r>
              <a:rPr lang="en-US" altLang="en-US" sz="1100" dirty="0" err="1">
                <a:solidFill>
                  <a:srgbClr val="000000"/>
                </a:solidFill>
                <a:latin typeface="+mn-lt"/>
                <a:cs typeface="Times New Roman" panose="02020603050405020304" pitchFamily="18" charset="0"/>
              </a:rPr>
              <a:t>Zigui</a:t>
            </a:r>
            <a:endParaRPr lang="en-US" altLang="en-US" sz="1100"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(11 am) </a:t>
            </a:r>
            <a:r>
              <a:rPr lang="en-US" altLang="en-US" sz="1100" b="1" i="1" dirty="0">
                <a:solidFill>
                  <a:srgbClr val="000000"/>
                </a:solidFill>
                <a:latin typeface="+mn-lt"/>
                <a:cs typeface="Times New Roman" panose="02020603050405020304" pitchFamily="18" charset="0"/>
              </a:rPr>
              <a:t>wedding Mass </a:t>
            </a:r>
            <a:r>
              <a:rPr lang="en-US" altLang="en-US" sz="1100" dirty="0">
                <a:solidFill>
                  <a:srgbClr val="000000"/>
                </a:solidFill>
                <a:latin typeface="+mn-lt"/>
                <a:cs typeface="Times New Roman" panose="02020603050405020304" pitchFamily="18" charset="0"/>
              </a:rPr>
              <a:t>(</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a:t>
            </a:r>
          </a:p>
          <a:p>
            <a:pPr>
              <a:defRPr/>
            </a:pPr>
            <a:r>
              <a:rPr lang="en-US" altLang="en-US" sz="1100" dirty="0">
                <a:solidFill>
                  <a:srgbClr val="000000"/>
                </a:solidFill>
                <a:latin typeface="+mn-lt"/>
                <a:cs typeface="Times New Roman" panose="02020603050405020304" pitchFamily="18" charset="0"/>
              </a:rPr>
              <a:t>(7 am) Maria Theresa </a:t>
            </a:r>
            <a:r>
              <a:rPr lang="en-US" altLang="en-US" sz="1100" dirty="0" err="1">
                <a:solidFill>
                  <a:srgbClr val="000000"/>
                </a:solidFill>
                <a:latin typeface="+mn-lt"/>
                <a:cs typeface="Times New Roman" panose="02020603050405020304" pitchFamily="18" charset="0"/>
              </a:rPr>
              <a:t>Jimanez</a:t>
            </a:r>
            <a:r>
              <a:rPr lang="en-US" altLang="en-US" sz="1100" dirty="0">
                <a:solidFill>
                  <a:srgbClr val="000000"/>
                </a:solidFill>
                <a:latin typeface="+mn-lt"/>
                <a:cs typeface="Times New Roman" panose="02020603050405020304" pitchFamily="18" charset="0"/>
              </a:rPr>
              <a:t> Luna (frh)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M Diaz</a:t>
            </a:r>
          </a:p>
          <a:p>
            <a:pPr>
              <a:defRPr/>
            </a:pPr>
            <a:r>
              <a:rPr lang="en-US" altLang="en-US" sz="1100" dirty="0">
                <a:solidFill>
                  <a:srgbClr val="000000"/>
                </a:solidFill>
                <a:latin typeface="+mn-lt"/>
                <a:cs typeface="Times New Roman" panose="02020603050405020304" pitchFamily="18" charset="0"/>
              </a:rPr>
              <a:t>(8 am) Fr Austin’s intention (</a:t>
            </a:r>
            <a:r>
              <a:rPr lang="en-US" altLang="en-US" sz="1100" dirty="0" err="1">
                <a:solidFill>
                  <a:srgbClr val="000000"/>
                </a:solidFill>
                <a:latin typeface="+mn-lt"/>
                <a:cs typeface="Times New Roman" panose="02020603050405020304" pitchFamily="18" charset="0"/>
              </a:rPr>
              <a:t>fra</a:t>
            </a:r>
            <a:r>
              <a:rPr lang="en-US" altLang="en-US" sz="1100" dirty="0">
                <a:solidFill>
                  <a:srgbClr val="000000"/>
                </a:solidFill>
                <a:latin typeface="+mn-lt"/>
                <a:cs typeface="Times New Roman" panose="02020603050405020304" pitchFamily="18" charset="0"/>
              </a:rPr>
              <a:t>)</a:t>
            </a:r>
          </a:p>
          <a:p>
            <a:pPr>
              <a:defRPr/>
            </a:pPr>
            <a:r>
              <a:rPr lang="en-US" altLang="en-US" sz="1100" dirty="0">
                <a:solidFill>
                  <a:srgbClr val="000000"/>
                </a:solidFill>
                <a:latin typeface="+mn-lt"/>
                <a:cs typeface="Times New Roman" panose="02020603050405020304" pitchFamily="18" charset="0"/>
              </a:rPr>
              <a:t>(10:30 am) Lucille Hagan (</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H Hagan</a:t>
            </a:r>
            <a:endParaRPr lang="en-US" altLang="en-US" sz="1100" b="1" i="1"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(1 pm) </a:t>
            </a:r>
            <a:r>
              <a:rPr lang="en-US" altLang="en-US" sz="1100" i="1" dirty="0">
                <a:solidFill>
                  <a:srgbClr val="000000"/>
                </a:solidFill>
                <a:latin typeface="+mn-lt"/>
                <a:cs typeface="Times New Roman" panose="02020603050405020304" pitchFamily="18" charset="0"/>
              </a:rPr>
              <a:t>Pro-populo</a:t>
            </a:r>
            <a:r>
              <a:rPr lang="en-US" altLang="en-US" sz="1100" dirty="0">
                <a:solidFill>
                  <a:srgbClr val="000000"/>
                </a:solidFill>
                <a:latin typeface="+mn-lt"/>
                <a:cs typeface="Times New Roman" panose="02020603050405020304" pitchFamily="18" charset="0"/>
              </a:rPr>
              <a:t> (frh)</a:t>
            </a:r>
          </a:p>
        </p:txBody>
      </p:sp>
      <p:sp>
        <p:nvSpPr>
          <p:cNvPr id="4102" name="Text Box 370">
            <a:extLst>
              <a:ext uri="{FF2B5EF4-FFF2-40B4-BE49-F238E27FC236}">
                <a16:creationId xmlns:a16="http://schemas.microsoft.com/office/drawing/2014/main" id="{D340DBF8-B1A3-4AFE-B989-B1FE22A8584D}"/>
              </a:ext>
            </a:extLst>
          </p:cNvPr>
          <p:cNvSpPr txBox="1">
            <a:spLocks noChangeArrowheads="1"/>
          </p:cNvSpPr>
          <p:nvPr/>
        </p:nvSpPr>
        <p:spPr bwMode="auto">
          <a:xfrm>
            <a:off x="34537" y="2469700"/>
            <a:ext cx="860426" cy="3308598"/>
          </a:xfrm>
          <a:prstGeom prst="rect">
            <a:avLst/>
          </a:prstGeom>
          <a:noFill/>
          <a:ln>
            <a:noFill/>
          </a:ln>
          <a:effec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100" dirty="0">
                <a:solidFill>
                  <a:srgbClr val="000000"/>
                </a:solidFill>
                <a:latin typeface="+mn-lt"/>
              </a:rPr>
              <a:t>Sun  12-21</a:t>
            </a:r>
          </a:p>
          <a:p>
            <a:pPr>
              <a:defRPr/>
            </a:pPr>
            <a:endParaRPr lang="en-US" altLang="en-US" sz="1100" dirty="0">
              <a:solidFill>
                <a:srgbClr val="000000"/>
              </a:solidFill>
              <a:latin typeface="+mn-lt"/>
            </a:endParaRPr>
          </a:p>
          <a:p>
            <a:pPr>
              <a:defRPr/>
            </a:pPr>
            <a:endParaRPr lang="en-US" altLang="en-US" sz="1100" dirty="0">
              <a:solidFill>
                <a:srgbClr val="000000"/>
              </a:solidFill>
              <a:latin typeface="+mn-lt"/>
            </a:endParaRP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Mon 12-22</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Tues 12-23</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Wed 12-24</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Thu  12-25</a:t>
            </a:r>
          </a:p>
          <a:p>
            <a:pPr>
              <a:defRPr/>
            </a:pPr>
            <a:endParaRPr lang="en-US" altLang="en-US" sz="1100" dirty="0">
              <a:solidFill>
                <a:srgbClr val="000000"/>
              </a:solidFill>
              <a:latin typeface="+mn-lt"/>
            </a:endParaRP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Fri    12-26</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Sat   12-27</a:t>
            </a:r>
          </a:p>
          <a:p>
            <a:pPr>
              <a:defRPr/>
            </a:pPr>
            <a:endParaRPr lang="en-US" altLang="en-US" sz="1100" dirty="0">
              <a:solidFill>
                <a:srgbClr val="000000"/>
              </a:solidFill>
              <a:latin typeface="+mn-lt"/>
            </a:endParaRP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Sun  12-28</a:t>
            </a:r>
          </a:p>
        </p:txBody>
      </p:sp>
      <p:sp>
        <p:nvSpPr>
          <p:cNvPr id="4103" name="Text Box 332">
            <a:extLst>
              <a:ext uri="{FF2B5EF4-FFF2-40B4-BE49-F238E27FC236}">
                <a16:creationId xmlns:a16="http://schemas.microsoft.com/office/drawing/2014/main" id="{26009F4A-12B3-476E-88A4-D0C42D63FB3A}"/>
              </a:ext>
            </a:extLst>
          </p:cNvPr>
          <p:cNvSpPr txBox="1">
            <a:spLocks noChangeArrowheads="1"/>
          </p:cNvSpPr>
          <p:nvPr/>
        </p:nvSpPr>
        <p:spPr bwMode="auto">
          <a:xfrm>
            <a:off x="775257" y="573853"/>
            <a:ext cx="2340852" cy="1446550"/>
          </a:xfrm>
          <a:prstGeom prst="rect">
            <a:avLst/>
          </a:prstGeom>
          <a:noFill/>
          <a:ln>
            <a:noFill/>
          </a:ln>
          <a:effec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marL="0" marR="0">
              <a:spcAft>
                <a:spcPts val="0"/>
              </a:spcAft>
            </a:pPr>
            <a:r>
              <a:rPr lang="en-US" altLang="en-US" sz="1100" dirty="0">
                <a:solidFill>
                  <a:srgbClr val="000000"/>
                </a:solidFill>
                <a:latin typeface="+mj-lt"/>
                <a:cs typeface="Times New Roman" panose="02020603050405020304" pitchFamily="18" charset="0"/>
              </a:rPr>
              <a:t>4th Sunday of Advent</a:t>
            </a:r>
          </a:p>
          <a:p>
            <a:pPr marL="0" marR="0">
              <a:spcAft>
                <a:spcPts val="0"/>
              </a:spcAft>
            </a:pPr>
            <a:r>
              <a:rPr lang="en-US" altLang="en-US" sz="1100" dirty="0">
                <a:solidFill>
                  <a:srgbClr val="000000"/>
                </a:solidFill>
                <a:latin typeface="+mj-lt"/>
                <a:cs typeface="Times New Roman" panose="02020603050405020304" pitchFamily="18" charset="0"/>
              </a:rPr>
              <a:t>Greater Feria of Advent</a:t>
            </a:r>
          </a:p>
          <a:p>
            <a:pPr marL="0" marR="0">
              <a:spcAft>
                <a:spcPts val="0"/>
              </a:spcAft>
            </a:pPr>
            <a:r>
              <a:rPr lang="en-US" altLang="en-US" sz="1100" dirty="0">
                <a:solidFill>
                  <a:srgbClr val="000000"/>
                </a:solidFill>
                <a:latin typeface="+mj-lt"/>
                <a:cs typeface="Times New Roman" panose="02020603050405020304" pitchFamily="18" charset="0"/>
              </a:rPr>
              <a:t>Greater Feria of Advent</a:t>
            </a:r>
          </a:p>
          <a:p>
            <a:pPr marL="0" marR="0">
              <a:spcAft>
                <a:spcPts val="0"/>
              </a:spcAft>
            </a:pPr>
            <a:r>
              <a:rPr lang="en-US" altLang="en-US" sz="1100" dirty="0">
                <a:solidFill>
                  <a:srgbClr val="000000"/>
                </a:solidFill>
                <a:latin typeface="+mj-lt"/>
                <a:cs typeface="Times New Roman" panose="02020603050405020304" pitchFamily="18" charset="0"/>
              </a:rPr>
              <a:t>Vigil of Christmas</a:t>
            </a:r>
          </a:p>
          <a:p>
            <a:pPr marL="0" marR="0">
              <a:spcAft>
                <a:spcPts val="0"/>
              </a:spcAft>
            </a:pPr>
            <a:r>
              <a:rPr lang="en-US" altLang="en-US" sz="1100" dirty="0">
                <a:solidFill>
                  <a:srgbClr val="000000"/>
                </a:solidFill>
                <a:latin typeface="+mj-lt"/>
                <a:cs typeface="Times New Roman" panose="02020603050405020304" pitchFamily="18" charset="0"/>
              </a:rPr>
              <a:t>Nativity of the Lord</a:t>
            </a:r>
          </a:p>
          <a:p>
            <a:pPr marL="0" marR="0">
              <a:spcAft>
                <a:spcPts val="0"/>
              </a:spcAft>
            </a:pPr>
            <a:r>
              <a:rPr lang="en-US" altLang="en-US" sz="1100" dirty="0">
                <a:solidFill>
                  <a:srgbClr val="000000"/>
                </a:solidFill>
                <a:latin typeface="+mj-lt"/>
                <a:cs typeface="Times New Roman" panose="02020603050405020304" pitchFamily="18" charset="0"/>
              </a:rPr>
              <a:t>St Stephen, </a:t>
            </a:r>
            <a:r>
              <a:rPr lang="en-US" altLang="en-US" sz="1100" i="1" dirty="0">
                <a:solidFill>
                  <a:srgbClr val="000000"/>
                </a:solidFill>
                <a:latin typeface="+mj-lt"/>
                <a:cs typeface="Times New Roman" panose="02020603050405020304" pitchFamily="18" charset="0"/>
              </a:rPr>
              <a:t>Deacon &amp; Martyr</a:t>
            </a:r>
          </a:p>
          <a:p>
            <a:pPr marL="0" marR="0">
              <a:spcAft>
                <a:spcPts val="0"/>
              </a:spcAft>
            </a:pPr>
            <a:r>
              <a:rPr lang="en-US" altLang="en-US" sz="1100" dirty="0">
                <a:solidFill>
                  <a:srgbClr val="000000"/>
                </a:solidFill>
                <a:latin typeface="+mj-lt"/>
                <a:cs typeface="Times New Roman" panose="02020603050405020304" pitchFamily="18" charset="0"/>
              </a:rPr>
              <a:t>St John the Evangelist, </a:t>
            </a:r>
            <a:r>
              <a:rPr lang="en-US" altLang="en-US" sz="1100" i="1" dirty="0">
                <a:solidFill>
                  <a:srgbClr val="000000"/>
                </a:solidFill>
                <a:latin typeface="+mj-lt"/>
                <a:cs typeface="Times New Roman" panose="02020603050405020304" pitchFamily="18" charset="0"/>
              </a:rPr>
              <a:t>Apostle</a:t>
            </a:r>
          </a:p>
          <a:p>
            <a:pPr marL="0" marR="0">
              <a:spcAft>
                <a:spcPts val="0"/>
              </a:spcAft>
            </a:pPr>
            <a:r>
              <a:rPr lang="en-US" altLang="en-US" sz="1100" dirty="0">
                <a:solidFill>
                  <a:srgbClr val="000000"/>
                </a:solidFill>
                <a:latin typeface="+mj-lt"/>
                <a:cs typeface="Times New Roman" panose="02020603050405020304" pitchFamily="18" charset="0"/>
              </a:rPr>
              <a:t>Sunday in the Octave of Christmas</a:t>
            </a:r>
          </a:p>
        </p:txBody>
      </p:sp>
      <p:sp>
        <p:nvSpPr>
          <p:cNvPr id="4104" name="Text Box 390">
            <a:extLst>
              <a:ext uri="{FF2B5EF4-FFF2-40B4-BE49-F238E27FC236}">
                <a16:creationId xmlns:a16="http://schemas.microsoft.com/office/drawing/2014/main" id="{C7E59924-021A-4143-8CEE-BA251D00DD16}"/>
              </a:ext>
            </a:extLst>
          </p:cNvPr>
          <p:cNvSpPr txBox="1">
            <a:spLocks noChangeArrowheads="1"/>
          </p:cNvSpPr>
          <p:nvPr/>
        </p:nvSpPr>
        <p:spPr bwMode="auto">
          <a:xfrm>
            <a:off x="2822180" y="582944"/>
            <a:ext cx="456796" cy="1446550"/>
          </a:xfrm>
          <a:prstGeom prst="rect">
            <a:avLst/>
          </a:prstGeom>
          <a:noFill/>
          <a:ln>
            <a:noFill/>
          </a:ln>
          <a:effec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r>
              <a:rPr lang="en-US" altLang="en-US" sz="1100" dirty="0">
                <a:solidFill>
                  <a:srgbClr val="000000"/>
                </a:solidFill>
                <a:latin typeface="+mn-lt"/>
              </a:rPr>
              <a:t>1/V</a:t>
            </a:r>
            <a:endParaRPr lang="en-US" altLang="en-US" sz="800" dirty="0">
              <a:solidFill>
                <a:srgbClr val="000000"/>
              </a:solidFill>
              <a:latin typeface="+mn-lt"/>
            </a:endParaRPr>
          </a:p>
          <a:p>
            <a:pPr algn="ctr">
              <a:defRPr/>
            </a:pPr>
            <a:r>
              <a:rPr lang="en-US" altLang="en-US" sz="1100" dirty="0">
                <a:solidFill>
                  <a:srgbClr val="000000"/>
                </a:solidFill>
                <a:latin typeface="+mn-lt"/>
              </a:rPr>
              <a:t>2/V</a:t>
            </a:r>
          </a:p>
          <a:p>
            <a:pPr algn="ctr">
              <a:defRPr/>
            </a:pPr>
            <a:r>
              <a:rPr lang="en-US" altLang="en-US" sz="1100" dirty="0">
                <a:solidFill>
                  <a:srgbClr val="000000"/>
                </a:solidFill>
                <a:latin typeface="+mn-lt"/>
              </a:rPr>
              <a:t>2/V</a:t>
            </a:r>
          </a:p>
          <a:p>
            <a:pPr algn="ctr">
              <a:defRPr/>
            </a:pPr>
            <a:r>
              <a:rPr lang="en-US" altLang="en-US" sz="1100" dirty="0">
                <a:solidFill>
                  <a:srgbClr val="000000"/>
                </a:solidFill>
                <a:latin typeface="+mn-lt"/>
              </a:rPr>
              <a:t>1/V</a:t>
            </a:r>
          </a:p>
          <a:p>
            <a:pPr algn="ctr">
              <a:defRPr/>
            </a:pPr>
            <a:r>
              <a:rPr lang="en-US" altLang="en-US" sz="1100" dirty="0">
                <a:solidFill>
                  <a:srgbClr val="000000"/>
                </a:solidFill>
                <a:latin typeface="+mn-lt"/>
              </a:rPr>
              <a:t>1/W</a:t>
            </a:r>
          </a:p>
          <a:p>
            <a:pPr algn="ctr">
              <a:defRPr/>
            </a:pPr>
            <a:r>
              <a:rPr lang="en-US" altLang="en-US" sz="1100" dirty="0">
                <a:solidFill>
                  <a:srgbClr val="000000"/>
                </a:solidFill>
                <a:latin typeface="+mn-lt"/>
              </a:rPr>
              <a:t>2/R</a:t>
            </a:r>
          </a:p>
          <a:p>
            <a:pPr algn="ctr">
              <a:defRPr/>
            </a:pPr>
            <a:r>
              <a:rPr lang="en-US" altLang="en-US" sz="1100" dirty="0">
                <a:solidFill>
                  <a:srgbClr val="000000"/>
                </a:solidFill>
                <a:latin typeface="+mn-lt"/>
              </a:rPr>
              <a:t>2/W</a:t>
            </a:r>
          </a:p>
          <a:p>
            <a:pPr algn="ctr">
              <a:defRPr/>
            </a:pPr>
            <a:r>
              <a:rPr lang="en-US" altLang="en-US" sz="1100" dirty="0">
                <a:solidFill>
                  <a:srgbClr val="000000"/>
                </a:solidFill>
                <a:latin typeface="+mn-lt"/>
              </a:rPr>
              <a:t>2/W</a:t>
            </a:r>
            <a:endParaRPr lang="en-US" altLang="en-US" sz="900" dirty="0">
              <a:solidFill>
                <a:srgbClr val="000000"/>
              </a:solidFill>
              <a:latin typeface="+mn-lt"/>
            </a:endParaRPr>
          </a:p>
        </p:txBody>
      </p:sp>
      <p:sp>
        <p:nvSpPr>
          <p:cNvPr id="2" name="Text Box 331">
            <a:extLst>
              <a:ext uri="{FF2B5EF4-FFF2-40B4-BE49-F238E27FC236}">
                <a16:creationId xmlns:a16="http://schemas.microsoft.com/office/drawing/2014/main" id="{A599E92B-40F0-4AC0-8A5A-5A33C3BEA53A}"/>
              </a:ext>
            </a:extLst>
          </p:cNvPr>
          <p:cNvSpPr txBox="1">
            <a:spLocks noChangeArrowheads="1"/>
          </p:cNvSpPr>
          <p:nvPr/>
        </p:nvSpPr>
        <p:spPr bwMode="auto">
          <a:xfrm>
            <a:off x="-7789" y="585129"/>
            <a:ext cx="860425" cy="1446550"/>
          </a:xfrm>
          <a:prstGeom prst="rect">
            <a:avLst/>
          </a:prstGeom>
          <a:noFill/>
          <a:ln>
            <a:noFill/>
          </a:ln>
          <a:effec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100" dirty="0">
                <a:solidFill>
                  <a:srgbClr val="000000"/>
                </a:solidFill>
                <a:latin typeface="+mn-lt"/>
              </a:rPr>
              <a:t>Sun  12-21</a:t>
            </a:r>
          </a:p>
          <a:p>
            <a:pPr>
              <a:defRPr/>
            </a:pPr>
            <a:r>
              <a:rPr lang="en-US" altLang="en-US" sz="1100" dirty="0">
                <a:solidFill>
                  <a:srgbClr val="000000"/>
                </a:solidFill>
                <a:latin typeface="+mn-lt"/>
              </a:rPr>
              <a:t>Mon 12-22</a:t>
            </a:r>
          </a:p>
          <a:p>
            <a:pPr>
              <a:defRPr/>
            </a:pPr>
            <a:r>
              <a:rPr lang="en-US" altLang="en-US" sz="1100" dirty="0">
                <a:solidFill>
                  <a:srgbClr val="000000"/>
                </a:solidFill>
                <a:latin typeface="+mn-lt"/>
              </a:rPr>
              <a:t>Tues 12-23</a:t>
            </a:r>
          </a:p>
          <a:p>
            <a:pPr>
              <a:defRPr/>
            </a:pPr>
            <a:r>
              <a:rPr lang="en-US" altLang="en-US" sz="1100" dirty="0">
                <a:solidFill>
                  <a:srgbClr val="000000"/>
                </a:solidFill>
                <a:latin typeface="+mn-lt"/>
              </a:rPr>
              <a:t>Wed 12-24</a:t>
            </a:r>
          </a:p>
          <a:p>
            <a:pPr>
              <a:defRPr/>
            </a:pPr>
            <a:r>
              <a:rPr lang="en-US" altLang="en-US" sz="1100" dirty="0">
                <a:solidFill>
                  <a:srgbClr val="000000"/>
                </a:solidFill>
                <a:latin typeface="+mn-lt"/>
              </a:rPr>
              <a:t>Thu  12-25</a:t>
            </a:r>
          </a:p>
          <a:p>
            <a:pPr>
              <a:defRPr/>
            </a:pPr>
            <a:r>
              <a:rPr lang="en-US" altLang="en-US" sz="1100" dirty="0">
                <a:solidFill>
                  <a:srgbClr val="000000"/>
                </a:solidFill>
                <a:latin typeface="+mn-lt"/>
              </a:rPr>
              <a:t>Fri   12-26</a:t>
            </a:r>
          </a:p>
          <a:p>
            <a:pPr>
              <a:defRPr/>
            </a:pPr>
            <a:r>
              <a:rPr lang="en-US" altLang="en-US" sz="1100" dirty="0">
                <a:solidFill>
                  <a:srgbClr val="000000"/>
                </a:solidFill>
                <a:latin typeface="+mn-lt"/>
              </a:rPr>
              <a:t>Sat   12-27</a:t>
            </a:r>
          </a:p>
          <a:p>
            <a:pPr>
              <a:defRPr/>
            </a:pPr>
            <a:r>
              <a:rPr lang="en-US" altLang="en-US" sz="1100" dirty="0">
                <a:solidFill>
                  <a:srgbClr val="000000"/>
                </a:solidFill>
                <a:latin typeface="+mn-lt"/>
              </a:rPr>
              <a:t>Sun  12-28</a:t>
            </a:r>
          </a:p>
        </p:txBody>
      </p:sp>
      <p:sp>
        <p:nvSpPr>
          <p:cNvPr id="4106" name="Rectangle 374">
            <a:extLst>
              <a:ext uri="{FF2B5EF4-FFF2-40B4-BE49-F238E27FC236}">
                <a16:creationId xmlns:a16="http://schemas.microsoft.com/office/drawing/2014/main" id="{E50D90A9-6DA9-4B30-9FC6-04C9CB454E8E}"/>
              </a:ext>
            </a:extLst>
          </p:cNvPr>
          <p:cNvSpPr>
            <a:spLocks noChangeArrowheads="1"/>
          </p:cNvSpPr>
          <p:nvPr/>
        </p:nvSpPr>
        <p:spPr bwMode="auto">
          <a:xfrm>
            <a:off x="127572" y="353842"/>
            <a:ext cx="4651375" cy="198437"/>
          </a:xfrm>
          <a:prstGeom prst="rect">
            <a:avLst/>
          </a:prstGeom>
          <a:noFill/>
          <a:ln w="6350">
            <a:solidFill>
              <a:schemeClr val="tx1"/>
            </a:solidFill>
            <a:miter lim="800000"/>
            <a:headEnd/>
            <a:tailEnd/>
          </a:ln>
          <a:effectLst/>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spcBef>
                <a:spcPct val="50000"/>
              </a:spcBef>
              <a:defRPr/>
            </a:pPr>
            <a:r>
              <a:rPr lang="en-US" altLang="en-US" dirty="0">
                <a:solidFill>
                  <a:srgbClr val="000000"/>
                </a:solidFill>
                <a:latin typeface="+mn-lt"/>
              </a:rPr>
              <a:t>DATE          FEAST                                     CLASS/COLOR         COMMEMORATION    </a:t>
            </a:r>
            <a:endParaRPr lang="en-US" altLang="en-US" dirty="0">
              <a:latin typeface="+mn-lt"/>
            </a:endParaRPr>
          </a:p>
        </p:txBody>
      </p:sp>
      <p:sp>
        <p:nvSpPr>
          <p:cNvPr id="4107" name="Text Box 368">
            <a:extLst>
              <a:ext uri="{FF2B5EF4-FFF2-40B4-BE49-F238E27FC236}">
                <a16:creationId xmlns:a16="http://schemas.microsoft.com/office/drawing/2014/main" id="{CD5DB942-26B2-4D5A-B08A-A5C9FF3ED8D0}"/>
              </a:ext>
            </a:extLst>
          </p:cNvPr>
          <p:cNvSpPr txBox="1">
            <a:spLocks noChangeArrowheads="1"/>
          </p:cNvSpPr>
          <p:nvPr/>
        </p:nvSpPr>
        <p:spPr bwMode="auto">
          <a:xfrm>
            <a:off x="689531" y="2091848"/>
            <a:ext cx="3130804" cy="276999"/>
          </a:xfrm>
          <a:prstGeom prst="rect">
            <a:avLst/>
          </a:prstGeom>
          <a:noFill/>
          <a:ln w="3175">
            <a:solidFill>
              <a:schemeClr val="bg2"/>
            </a:solidFill>
            <a:miter lim="800000"/>
            <a:headEnd/>
            <a:tailEnd/>
          </a:ln>
          <a:effectLst/>
        </p:spPr>
        <p:txBody>
          <a:bodyPr wrap="square" anchor="ct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spcBef>
                <a:spcPct val="50000"/>
              </a:spcBef>
              <a:defRPr/>
            </a:pPr>
            <a:r>
              <a:rPr lang="en-US" altLang="en-US" sz="1200" b="1" dirty="0">
                <a:solidFill>
                  <a:srgbClr val="000000"/>
                </a:solidFill>
                <a:latin typeface="+mn-lt"/>
              </a:rPr>
              <a:t>Mass Intentions for the Upcoming Week</a:t>
            </a:r>
          </a:p>
        </p:txBody>
      </p:sp>
      <p:sp>
        <p:nvSpPr>
          <p:cNvPr id="4108" name="Rectangle 65">
            <a:extLst>
              <a:ext uri="{FF2B5EF4-FFF2-40B4-BE49-F238E27FC236}">
                <a16:creationId xmlns:a16="http://schemas.microsoft.com/office/drawing/2014/main" id="{916E6E9D-DBC2-4B11-87C1-4DF8077D049C}"/>
              </a:ext>
            </a:extLst>
          </p:cNvPr>
          <p:cNvSpPr>
            <a:spLocks noChangeArrowheads="1"/>
          </p:cNvSpPr>
          <p:nvPr/>
        </p:nvSpPr>
        <p:spPr bwMode="auto">
          <a:xfrm>
            <a:off x="952212" y="18290"/>
            <a:ext cx="3090863" cy="276225"/>
          </a:xfrm>
          <a:prstGeom prst="rect">
            <a:avLst/>
          </a:prstGeom>
          <a:noFill/>
          <a:ln>
            <a:noFill/>
          </a:ln>
          <a:effectLst/>
        </p:spPr>
        <p:txBody>
          <a:bodyPr wrap="non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200" b="1" dirty="0">
                <a:solidFill>
                  <a:srgbClr val="000000"/>
                </a:solidFill>
                <a:latin typeface="+mn-lt"/>
              </a:rPr>
              <a:t>Liturgical Calendar for the Upcoming Week</a:t>
            </a:r>
          </a:p>
        </p:txBody>
      </p:sp>
      <p:sp>
        <p:nvSpPr>
          <p:cNvPr id="4109" name="TextBox 29">
            <a:extLst>
              <a:ext uri="{FF2B5EF4-FFF2-40B4-BE49-F238E27FC236}">
                <a16:creationId xmlns:a16="http://schemas.microsoft.com/office/drawing/2014/main" id="{2C843B75-A24C-4D75-9163-6BF95BA94833}"/>
              </a:ext>
            </a:extLst>
          </p:cNvPr>
          <p:cNvSpPr txBox="1">
            <a:spLocks noChangeArrowheads="1"/>
          </p:cNvSpPr>
          <p:nvPr/>
        </p:nvSpPr>
        <p:spPr bwMode="auto">
          <a:xfrm>
            <a:off x="-2101850" y="5568950"/>
            <a:ext cx="527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endParaRPr lang="en-US" altLang="en-US"/>
          </a:p>
        </p:txBody>
      </p:sp>
      <p:sp>
        <p:nvSpPr>
          <p:cNvPr id="3" name="TextBox 2">
            <a:extLst>
              <a:ext uri="{FF2B5EF4-FFF2-40B4-BE49-F238E27FC236}">
                <a16:creationId xmlns:a16="http://schemas.microsoft.com/office/drawing/2014/main" id="{45608D83-8FEF-52CA-9D79-537C7616F622}"/>
              </a:ext>
            </a:extLst>
          </p:cNvPr>
          <p:cNvSpPr txBox="1"/>
          <p:nvPr/>
        </p:nvSpPr>
        <p:spPr bwMode="auto">
          <a:xfrm>
            <a:off x="3278976" y="552279"/>
            <a:ext cx="1530905" cy="1446550"/>
          </a:xfrm>
          <a:prstGeom prst="rect">
            <a:avLst/>
          </a:prstGeom>
          <a:noFill/>
          <a:ln>
            <a:noFill/>
          </a:ln>
          <a:effectLst>
            <a:softEdge rad="0"/>
          </a:effectLst>
        </p:spPr>
        <p:txBody>
          <a:bodyPr wrap="square" rtlCol="0">
            <a:spAutoFit/>
          </a:bodyPr>
          <a:lstStyle/>
          <a:p>
            <a:pPr marL="0" indent="0" algn="l" rtl="0" eaLnBrk="0" hangingPunct="0">
              <a:buNone/>
            </a:pPr>
            <a:endParaRPr lang="en-US" sz="1100" dirty="0">
              <a:solidFill>
                <a:srgbClr val="000000"/>
              </a:solidFill>
              <a:latin typeface="Times" panose="02020603050405020304"/>
            </a:endParaRPr>
          </a:p>
          <a:p>
            <a:pPr marL="0" indent="0" algn="l" rtl="0" eaLnBrk="0" hangingPunct="0">
              <a:buNone/>
            </a:pPr>
            <a:endParaRPr lang="en-US" sz="1100" dirty="0">
              <a:solidFill>
                <a:srgbClr val="000000"/>
              </a:solidFill>
              <a:latin typeface="Times" panose="02020603050405020304"/>
            </a:endParaRPr>
          </a:p>
          <a:p>
            <a:pPr marL="0" indent="0" algn="l" rtl="0" eaLnBrk="0" hangingPunct="0">
              <a:buNone/>
            </a:pPr>
            <a:endParaRPr lang="en-US" sz="1100" dirty="0">
              <a:solidFill>
                <a:srgbClr val="000000"/>
              </a:solidFill>
              <a:latin typeface="Times" panose="02020603050405020304"/>
            </a:endParaRPr>
          </a:p>
          <a:p>
            <a:pPr marL="0" indent="0" algn="l" rtl="0" eaLnBrk="0" hangingPunct="0">
              <a:buNone/>
            </a:pPr>
            <a:endParaRPr lang="en-US" sz="1100" dirty="0">
              <a:solidFill>
                <a:srgbClr val="000000"/>
              </a:solidFill>
              <a:latin typeface="Times" panose="02020603050405020304"/>
            </a:endParaRPr>
          </a:p>
          <a:p>
            <a:pPr marL="0" indent="0" algn="l" rtl="0" eaLnBrk="0" hangingPunct="0">
              <a:buNone/>
            </a:pPr>
            <a:r>
              <a:rPr lang="en-US" sz="1100" dirty="0">
                <a:solidFill>
                  <a:srgbClr val="000000"/>
                </a:solidFill>
                <a:latin typeface="Times" panose="02020603050405020304"/>
              </a:rPr>
              <a:t>Anastasia (Dawn Mass)</a:t>
            </a:r>
          </a:p>
          <a:p>
            <a:pPr marL="0" indent="0" algn="l" rtl="0" eaLnBrk="0" hangingPunct="0">
              <a:buNone/>
            </a:pPr>
            <a:r>
              <a:rPr lang="en-US" sz="1100" dirty="0">
                <a:solidFill>
                  <a:srgbClr val="000000"/>
                </a:solidFill>
                <a:latin typeface="Times" panose="02020603050405020304"/>
              </a:rPr>
              <a:t>Octave</a:t>
            </a:r>
          </a:p>
          <a:p>
            <a:pPr marL="0" indent="0" algn="l" rtl="0" eaLnBrk="0" hangingPunct="0">
              <a:buNone/>
            </a:pPr>
            <a:r>
              <a:rPr lang="en-US" sz="1100" dirty="0">
                <a:solidFill>
                  <a:srgbClr val="000000"/>
                </a:solidFill>
                <a:latin typeface="Times" panose="02020603050405020304"/>
              </a:rPr>
              <a:t>Octave</a:t>
            </a:r>
          </a:p>
          <a:p>
            <a:pPr marL="0" indent="0" algn="l" rtl="0" eaLnBrk="0" hangingPunct="0">
              <a:buNone/>
            </a:pPr>
            <a:r>
              <a:rPr lang="en-US" sz="1100" dirty="0">
                <a:solidFill>
                  <a:srgbClr val="000000"/>
                </a:solidFill>
                <a:latin typeface="Times" panose="02020603050405020304"/>
              </a:rPr>
              <a:t>Holy Innocents</a:t>
            </a:r>
          </a:p>
        </p:txBody>
      </p:sp>
      <p:sp>
        <p:nvSpPr>
          <p:cNvPr id="7" name="TextBox 6">
            <a:extLst>
              <a:ext uri="{FF2B5EF4-FFF2-40B4-BE49-F238E27FC236}">
                <a16:creationId xmlns:a16="http://schemas.microsoft.com/office/drawing/2014/main" id="{4178CE5C-B98F-DB3C-3D65-7736C48EE1F1}"/>
              </a:ext>
            </a:extLst>
          </p:cNvPr>
          <p:cNvSpPr txBox="1"/>
          <p:nvPr/>
        </p:nvSpPr>
        <p:spPr bwMode="auto">
          <a:xfrm>
            <a:off x="5266481" y="6188914"/>
            <a:ext cx="4723886" cy="1015663"/>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r>
              <a:rPr lang="en-US" b="1" dirty="0">
                <a:ea typeface="Yu Gothic UI" panose="020B0500000000000000" pitchFamily="34" charset="-128"/>
                <a:cs typeface="Arial" panose="020B0604020202020204" pitchFamily="34" charset="0"/>
              </a:rPr>
              <a:t>Maxim of St Francis de Sales</a:t>
            </a:r>
            <a:endParaRPr lang="en-US" dirty="0">
              <a:ea typeface="Yu Gothic UI" panose="020B0500000000000000" pitchFamily="34" charset="-128"/>
              <a:cs typeface="Arial" panose="020B0604020202020204" pitchFamily="34" charset="0"/>
            </a:endParaRPr>
          </a:p>
          <a:p>
            <a:r>
              <a:rPr lang="en-US" i="1" dirty="0">
                <a:ea typeface="Yu Gothic UI" panose="020B0500000000000000" pitchFamily="34" charset="-128"/>
                <a:cs typeface="Arial" panose="020B0604020202020204" pitchFamily="34" charset="0"/>
              </a:rPr>
              <a:t>I see you with your vigorous heart which loves &amp; wills powerfully.  I like it, for what are those half-dead hearts good for?  We must make a particular exercise once every week of willing to love the will of God more tenderly, more affectionately than anything in the world, and that too not only in bearable but in the most unbearable events. </a:t>
            </a:r>
          </a:p>
        </p:txBody>
      </p:sp>
      <p:sp>
        <p:nvSpPr>
          <p:cNvPr id="10" name="TextBox 9">
            <a:extLst>
              <a:ext uri="{FF2B5EF4-FFF2-40B4-BE49-F238E27FC236}">
                <a16:creationId xmlns:a16="http://schemas.microsoft.com/office/drawing/2014/main" id="{585012FC-A43D-90BA-2E57-434C4F5DD10C}"/>
              </a:ext>
            </a:extLst>
          </p:cNvPr>
          <p:cNvSpPr txBox="1"/>
          <p:nvPr/>
        </p:nvSpPr>
        <p:spPr bwMode="auto">
          <a:xfrm>
            <a:off x="0" y="6302375"/>
            <a:ext cx="5036989" cy="1015663"/>
          </a:xfrm>
          <a:prstGeom prst="rect">
            <a:avLst/>
          </a:prstGeom>
          <a:noFill/>
          <a:ln>
            <a:noFill/>
          </a:ln>
          <a:effectLst>
            <a:softEdge rad="0"/>
          </a:effectLst>
        </p:spPr>
        <p:txBody>
          <a:bodyPr wrap="square">
            <a:spAutoFit/>
          </a:bodyPr>
          <a:lstStyle/>
          <a:p>
            <a:pPr>
              <a:spcBef>
                <a:spcPts val="600"/>
              </a:spcBef>
            </a:pPr>
            <a:r>
              <a:rPr lang="en-US" b="1" dirty="0">
                <a:solidFill>
                  <a:schemeClr val="tx1">
                    <a:alpha val="92000"/>
                  </a:schemeClr>
                </a:solidFill>
                <a:ea typeface="Yu Gothic UI" panose="020B0500000000000000" pitchFamily="34" charset="-128"/>
                <a:cs typeface="Arial" panose="020B0604020202020204" pitchFamily="34" charset="0"/>
              </a:rPr>
              <a:t>This week</a:t>
            </a:r>
            <a:r>
              <a:rPr lang="en-US" dirty="0">
                <a:solidFill>
                  <a:schemeClr val="tx1">
                    <a:alpha val="92000"/>
                  </a:schemeClr>
                </a:solidFill>
                <a:ea typeface="Yu Gothic UI" panose="020B0500000000000000" pitchFamily="34" charset="-128"/>
                <a:cs typeface="Arial" panose="020B0604020202020204" pitchFamily="34" charset="0"/>
              </a:rPr>
              <a:t>, (the office will be mostly closed from 12/22/25 through 1/4/26, phone calls, however, will be monitored): </a:t>
            </a:r>
            <a:r>
              <a:rPr lang="en-US" u="sng" dirty="0">
                <a:solidFill>
                  <a:schemeClr val="tx1">
                    <a:alpha val="92000"/>
                  </a:schemeClr>
                </a:solidFill>
                <a:ea typeface="Yu Gothic UI" panose="020B0500000000000000" pitchFamily="34" charset="-128"/>
                <a:cs typeface="Arial" panose="020B0604020202020204" pitchFamily="34" charset="0"/>
              </a:rPr>
              <a:t>Monday</a:t>
            </a:r>
            <a:r>
              <a:rPr lang="en-US" dirty="0">
                <a:solidFill>
                  <a:schemeClr val="tx1">
                    <a:alpha val="92000"/>
                  </a:schemeClr>
                </a:solidFill>
                <a:ea typeface="Yu Gothic UI" panose="020B0500000000000000" pitchFamily="34" charset="-128"/>
                <a:cs typeface="Arial" panose="020B0604020202020204" pitchFamily="34" charset="0"/>
              </a:rPr>
              <a:t>, set-up for Christmas w/ Fr Favole (10 am); </a:t>
            </a:r>
            <a:r>
              <a:rPr lang="en-US" u="sng" dirty="0">
                <a:solidFill>
                  <a:schemeClr val="tx1">
                    <a:alpha val="92000"/>
                  </a:schemeClr>
                </a:solidFill>
                <a:ea typeface="Yu Gothic UI" panose="020B0500000000000000" pitchFamily="34" charset="-128"/>
                <a:cs typeface="Arial" panose="020B0604020202020204" pitchFamily="34" charset="0"/>
              </a:rPr>
              <a:t>Tuesday</a:t>
            </a:r>
            <a:r>
              <a:rPr lang="en-US" dirty="0">
                <a:solidFill>
                  <a:schemeClr val="tx1">
                    <a:alpha val="92000"/>
                  </a:schemeClr>
                </a:solidFill>
                <a:ea typeface="Yu Gothic UI" panose="020B0500000000000000" pitchFamily="34" charset="-128"/>
                <a:cs typeface="Arial" panose="020B0604020202020204" pitchFamily="34" charset="0"/>
              </a:rPr>
              <a:t>, staff meeting (1 pm); </a:t>
            </a:r>
            <a:r>
              <a:rPr lang="en-US" u="sng" dirty="0">
                <a:solidFill>
                  <a:schemeClr val="tx1">
                    <a:alpha val="92000"/>
                  </a:schemeClr>
                </a:solidFill>
                <a:ea typeface="Yu Gothic UI" panose="020B0500000000000000" pitchFamily="34" charset="-128"/>
                <a:cs typeface="Arial" panose="020B0604020202020204" pitchFamily="34" charset="0"/>
              </a:rPr>
              <a:t>Wednesday</a:t>
            </a:r>
            <a:r>
              <a:rPr lang="en-US" dirty="0">
                <a:solidFill>
                  <a:schemeClr val="tx1">
                    <a:alpha val="92000"/>
                  </a:schemeClr>
                </a:solidFill>
                <a:ea typeface="Yu Gothic UI" panose="020B0500000000000000" pitchFamily="34" charset="-128"/>
                <a:cs typeface="Arial" panose="020B0604020202020204" pitchFamily="34" charset="0"/>
              </a:rPr>
              <a:t>, </a:t>
            </a:r>
            <a:r>
              <a:rPr lang="en-US" b="1" i="1" dirty="0">
                <a:solidFill>
                  <a:schemeClr val="tx1">
                    <a:alpha val="92000"/>
                  </a:schemeClr>
                </a:solidFill>
                <a:ea typeface="Yu Gothic UI" panose="020B0500000000000000" pitchFamily="34" charset="-128"/>
                <a:cs typeface="Arial" panose="020B0604020202020204" pitchFamily="34" charset="0"/>
              </a:rPr>
              <a:t>Vigil of Christmas</a:t>
            </a:r>
            <a:r>
              <a:rPr lang="en-US" dirty="0">
                <a:solidFill>
                  <a:schemeClr val="tx1">
                    <a:alpha val="92000"/>
                  </a:schemeClr>
                </a:solidFill>
                <a:ea typeface="Yu Gothic UI" panose="020B0500000000000000" pitchFamily="34" charset="-128"/>
                <a:cs typeface="Arial" panose="020B0604020202020204" pitchFamily="34" charset="0"/>
              </a:rPr>
              <a:t>, Carols (11:30 pm); </a:t>
            </a:r>
            <a:r>
              <a:rPr lang="en-US" u="sng" dirty="0">
                <a:solidFill>
                  <a:schemeClr val="tx1">
                    <a:alpha val="92000"/>
                  </a:schemeClr>
                </a:solidFill>
                <a:ea typeface="Yu Gothic UI" panose="020B0500000000000000" pitchFamily="34" charset="-128"/>
                <a:cs typeface="Arial" panose="020B0604020202020204" pitchFamily="34" charset="0"/>
              </a:rPr>
              <a:t>Thursday</a:t>
            </a:r>
            <a:r>
              <a:rPr lang="en-US" dirty="0">
                <a:solidFill>
                  <a:schemeClr val="tx1">
                    <a:alpha val="92000"/>
                  </a:schemeClr>
                </a:solidFill>
                <a:ea typeface="Yu Gothic UI" panose="020B0500000000000000" pitchFamily="34" charset="-128"/>
                <a:cs typeface="Arial" panose="020B0604020202020204" pitchFamily="34" charset="0"/>
              </a:rPr>
              <a:t>, </a:t>
            </a:r>
            <a:r>
              <a:rPr lang="en-US" b="1" i="1" dirty="0">
                <a:solidFill>
                  <a:schemeClr val="tx1">
                    <a:alpha val="92000"/>
                  </a:schemeClr>
                </a:solidFill>
                <a:ea typeface="Yu Gothic UI" panose="020B0500000000000000" pitchFamily="34" charset="-128"/>
                <a:cs typeface="Arial" panose="020B0604020202020204" pitchFamily="34" charset="0"/>
              </a:rPr>
              <a:t>Christmas Day</a:t>
            </a:r>
            <a:r>
              <a:rPr lang="en-US" dirty="0">
                <a:solidFill>
                  <a:schemeClr val="tx1">
                    <a:alpha val="92000"/>
                  </a:schemeClr>
                </a:solidFill>
                <a:ea typeface="Yu Gothic UI" panose="020B0500000000000000" pitchFamily="34" charset="-128"/>
                <a:cs typeface="Arial" panose="020B0604020202020204" pitchFamily="34" charset="0"/>
              </a:rPr>
              <a:t>, Midnight Mass (12 am </a:t>
            </a:r>
            <a:r>
              <a:rPr lang="en-US" b="1" i="1" dirty="0">
                <a:solidFill>
                  <a:schemeClr val="tx1">
                    <a:alpha val="92000"/>
                  </a:schemeClr>
                </a:solidFill>
                <a:ea typeface="Yu Gothic UI" panose="020B0500000000000000" pitchFamily="34" charset="-128"/>
                <a:cs typeface="Arial" panose="020B0604020202020204" pitchFamily="34" charset="0"/>
              </a:rPr>
              <a:t>at the gym</a:t>
            </a:r>
            <a:r>
              <a:rPr lang="en-US" dirty="0">
                <a:solidFill>
                  <a:schemeClr val="tx1">
                    <a:alpha val="92000"/>
                  </a:schemeClr>
                </a:solidFill>
                <a:ea typeface="Yu Gothic UI" panose="020B0500000000000000" pitchFamily="34" charset="-128"/>
                <a:cs typeface="Arial" panose="020B0604020202020204" pitchFamily="34" charset="0"/>
              </a:rPr>
              <a:t>), Dawn Mass (8 am </a:t>
            </a:r>
            <a:r>
              <a:rPr lang="en-US" b="1" i="1" dirty="0">
                <a:solidFill>
                  <a:schemeClr val="tx1">
                    <a:alpha val="92000"/>
                  </a:schemeClr>
                </a:solidFill>
                <a:ea typeface="Yu Gothic UI" panose="020B0500000000000000" pitchFamily="34" charset="-128"/>
                <a:cs typeface="Arial" panose="020B0604020202020204" pitchFamily="34" charset="0"/>
              </a:rPr>
              <a:t>at the gym</a:t>
            </a:r>
            <a:r>
              <a:rPr lang="en-US" dirty="0">
                <a:solidFill>
                  <a:schemeClr val="tx1">
                    <a:alpha val="92000"/>
                  </a:schemeClr>
                </a:solidFill>
                <a:ea typeface="Yu Gothic UI" panose="020B0500000000000000" pitchFamily="34" charset="-128"/>
                <a:cs typeface="Arial" panose="020B0604020202020204" pitchFamily="34" charset="0"/>
              </a:rPr>
              <a:t>), Day Mass (10:30 am </a:t>
            </a:r>
            <a:r>
              <a:rPr lang="en-US" b="1" i="1" dirty="0">
                <a:solidFill>
                  <a:schemeClr val="tx1">
                    <a:alpha val="92000"/>
                  </a:schemeClr>
                </a:solidFill>
                <a:ea typeface="Yu Gothic UI" panose="020B0500000000000000" pitchFamily="34" charset="-128"/>
                <a:cs typeface="Arial" panose="020B0604020202020204" pitchFamily="34" charset="0"/>
              </a:rPr>
              <a:t>at the church</a:t>
            </a:r>
            <a:r>
              <a:rPr lang="en-US" dirty="0">
                <a:solidFill>
                  <a:schemeClr val="tx1">
                    <a:alpha val="92000"/>
                  </a:schemeClr>
                </a:solidFill>
                <a:ea typeface="Yu Gothic UI" panose="020B0500000000000000" pitchFamily="34" charset="-128"/>
                <a:cs typeface="Arial" panose="020B0604020202020204" pitchFamily="34" charset="0"/>
              </a:rPr>
              <a:t>); </a:t>
            </a:r>
            <a:r>
              <a:rPr lang="en-US" u="sng" dirty="0">
                <a:solidFill>
                  <a:schemeClr val="tx1">
                    <a:alpha val="92000"/>
                  </a:schemeClr>
                </a:solidFill>
                <a:ea typeface="Yu Gothic UI" panose="020B0500000000000000" pitchFamily="34" charset="-128"/>
                <a:cs typeface="Arial" panose="020B0604020202020204" pitchFamily="34" charset="0"/>
              </a:rPr>
              <a:t>Saturday</a:t>
            </a:r>
            <a:r>
              <a:rPr lang="en-US" dirty="0">
                <a:solidFill>
                  <a:schemeClr val="tx1">
                    <a:alpha val="92000"/>
                  </a:schemeClr>
                </a:solidFill>
                <a:ea typeface="Yu Gothic UI" panose="020B0500000000000000" pitchFamily="34" charset="-128"/>
                <a:cs typeface="Arial" panose="020B0604020202020204" pitchFamily="34" charset="0"/>
              </a:rPr>
              <a:t>, </a:t>
            </a:r>
            <a:r>
              <a:rPr lang="en-US" b="1" i="1" dirty="0">
                <a:solidFill>
                  <a:schemeClr val="tx1">
                    <a:alpha val="92000"/>
                  </a:schemeClr>
                </a:solidFill>
                <a:ea typeface="Yu Gothic UI" panose="020B0500000000000000" pitchFamily="34" charset="-128"/>
                <a:cs typeface="Arial" panose="020B0604020202020204" pitchFamily="34" charset="0"/>
              </a:rPr>
              <a:t>no 7 am Mass</a:t>
            </a:r>
            <a:r>
              <a:rPr lang="en-US" dirty="0">
                <a:solidFill>
                  <a:schemeClr val="tx1">
                    <a:alpha val="92000"/>
                  </a:schemeClr>
                </a:solidFill>
                <a:ea typeface="Yu Gothic UI" panose="020B0500000000000000" pitchFamily="34" charset="-128"/>
                <a:cs typeface="Arial" panose="020B0604020202020204" pitchFamily="34" charset="0"/>
              </a:rPr>
              <a:t>, 9 am Mass (&amp; traditional blessing of wine in honor of St John), wedding Mass (11 am).</a:t>
            </a:r>
          </a:p>
        </p:txBody>
      </p:sp>
      <p:sp>
        <p:nvSpPr>
          <p:cNvPr id="6" name="TextBox 5">
            <a:extLst>
              <a:ext uri="{FF2B5EF4-FFF2-40B4-BE49-F238E27FC236}">
                <a16:creationId xmlns:a16="http://schemas.microsoft.com/office/drawing/2014/main" id="{641861EB-D1DB-9E48-1852-425BAA71F595}"/>
              </a:ext>
            </a:extLst>
          </p:cNvPr>
          <p:cNvSpPr txBox="1"/>
          <p:nvPr/>
        </p:nvSpPr>
        <p:spPr bwMode="auto">
          <a:xfrm>
            <a:off x="5163032" y="18290"/>
            <a:ext cx="4895368" cy="4170372"/>
          </a:xfrm>
          <a:prstGeom prst="rect">
            <a:avLst/>
          </a:prstGeom>
          <a:noFill/>
          <a:ln>
            <a:noFill/>
          </a:ln>
          <a:effectLst>
            <a:softEdge rad="0"/>
          </a:effectLst>
        </p:spPr>
        <p:txBody>
          <a:bodyPr wrap="square">
            <a:spAutoFit/>
          </a:bodyPr>
          <a:lstStyle/>
          <a:p>
            <a:pPr>
              <a:spcBef>
                <a:spcPts val="600"/>
              </a:spcBef>
            </a:pPr>
            <a:r>
              <a:rPr lang="en-US" b="1" dirty="0">
                <a:ea typeface="Dotum" panose="020B0600000101010101" pitchFamily="34" charset="-127"/>
                <a:cs typeface="Arial" panose="020B0604020202020204" pitchFamily="34" charset="0"/>
              </a:rPr>
              <a:t>Last week’s collection</a:t>
            </a:r>
            <a:r>
              <a:rPr lang="en-US" dirty="0">
                <a:ea typeface="Dotum" panose="020B0600000101010101" pitchFamily="34" charset="-127"/>
                <a:cs typeface="Arial" panose="020B0604020202020204" pitchFamily="34" charset="0"/>
              </a:rPr>
              <a:t>: cash $7,125.00; online $2,980.00 total: $10,105.00</a:t>
            </a:r>
          </a:p>
          <a:p>
            <a:pPr>
              <a:spcBef>
                <a:spcPts val="0"/>
              </a:spcBef>
            </a:pPr>
            <a:r>
              <a:rPr lang="en-US" b="1" dirty="0">
                <a:ea typeface="Dotum" panose="020B0600000101010101" pitchFamily="34" charset="-127"/>
                <a:cs typeface="Arial" panose="020B0604020202020204" pitchFamily="34" charset="0"/>
              </a:rPr>
              <a:t>Attendance</a:t>
            </a:r>
            <a:r>
              <a:rPr lang="en-US" dirty="0">
                <a:ea typeface="Dotum" panose="020B0600000101010101" pitchFamily="34" charset="-127"/>
                <a:cs typeface="Arial" panose="020B0604020202020204" pitchFamily="34" charset="0"/>
              </a:rPr>
              <a:t>: </a:t>
            </a:r>
            <a:r>
              <a:rPr lang="en-US">
                <a:ea typeface="Dotum" panose="020B0600000101010101" pitchFamily="34" charset="-127"/>
                <a:cs typeface="Arial" panose="020B0604020202020204" pitchFamily="34" charset="0"/>
              </a:rPr>
              <a:t>7 am-53; </a:t>
            </a:r>
            <a:r>
              <a:rPr lang="en-US" dirty="0">
                <a:ea typeface="Dotum" panose="020B0600000101010101" pitchFamily="34" charset="-127"/>
                <a:cs typeface="Arial" panose="020B0604020202020204" pitchFamily="34" charset="0"/>
              </a:rPr>
              <a:t>8 am-152; 10:30 am-295; 1 pm-141; 641 total  souls</a:t>
            </a:r>
            <a:endParaRPr lang="en-US" b="1" dirty="0">
              <a:ea typeface="Dotum" panose="020B0600000101010101" pitchFamily="34" charset="-127"/>
              <a:cs typeface="Arial" panose="020B0604020202020204" pitchFamily="34" charset="0"/>
            </a:endParaRPr>
          </a:p>
          <a:p>
            <a:pPr>
              <a:spcBef>
                <a:spcPts val="600"/>
              </a:spcBef>
            </a:pPr>
            <a:r>
              <a:rPr lang="en-US" b="1" dirty="0">
                <a:cs typeface="Arial" panose="020B0604020202020204" pitchFamily="34" charset="0"/>
              </a:rPr>
              <a:t>Christmas carols to be sung (see booklet)</a:t>
            </a:r>
            <a:r>
              <a:rPr lang="en-US" dirty="0">
                <a:cs typeface="Arial" panose="020B0604020202020204" pitchFamily="34" charset="0"/>
              </a:rPr>
              <a:t>: 1) Silent Night, 2) Away in a Manger, 3) Angels we have heard on high, 4) The first Noel, 5) Hark the herald angels sing, 6) It came upon a Midnight clear, 7) What Child is this, 8) Lo, how a rose e'er blooming, 9) God rest ye merry gentlemen, 10) O little town of Bethlehem. </a:t>
            </a:r>
          </a:p>
          <a:p>
            <a:pPr>
              <a:spcBef>
                <a:spcPts val="600"/>
              </a:spcBef>
            </a:pPr>
            <a:r>
              <a:rPr lang="en-US" b="1" dirty="0">
                <a:cs typeface="Arial" panose="020B0604020202020204" pitchFamily="34" charset="0"/>
              </a:rPr>
              <a:t>Today, </a:t>
            </a:r>
            <a:r>
              <a:rPr lang="en-US" dirty="0">
                <a:cs typeface="Arial" panose="020B0604020202020204" pitchFamily="34" charset="0"/>
              </a:rPr>
              <a:t>after all Masses, the </a:t>
            </a:r>
            <a:r>
              <a:rPr lang="en-US" dirty="0" err="1">
                <a:cs typeface="Arial" panose="020B0604020202020204" pitchFamily="34" charset="0"/>
              </a:rPr>
              <a:t>KoC</a:t>
            </a:r>
            <a:r>
              <a:rPr lang="en-US" dirty="0">
                <a:cs typeface="Arial" panose="020B0604020202020204" pitchFamily="34" charset="0"/>
              </a:rPr>
              <a:t> will sell baked goods to support the Monastery of the Holy Spirit.  Cash, check or card accepted. Also, its </a:t>
            </a:r>
            <a:r>
              <a:rPr lang="en-US" b="1" dirty="0">
                <a:cs typeface="Arial" panose="020B0604020202020204" pitchFamily="34" charset="0"/>
              </a:rPr>
              <a:t>Advent Food Drive ends after the 1 pm Mass. </a:t>
            </a:r>
            <a:r>
              <a:rPr lang="en-US" dirty="0">
                <a:cs typeface="Arial" panose="020B0604020202020204" pitchFamily="34" charset="0"/>
              </a:rPr>
              <a:t>Please place only non-perishable food items in the bins located in the church &amp; gym (preferably in bags). </a:t>
            </a:r>
          </a:p>
          <a:p>
            <a:pPr>
              <a:spcBef>
                <a:spcPts val="600"/>
              </a:spcBef>
            </a:pPr>
            <a:r>
              <a:rPr lang="en-US" b="1" dirty="0">
                <a:cs typeface="Arial" panose="020B0604020202020204" pitchFamily="34" charset="0"/>
              </a:rPr>
              <a:t>Please pick up your donation envelope boxes </a:t>
            </a:r>
            <a:r>
              <a:rPr lang="en-US" dirty="0">
                <a:cs typeface="Arial" panose="020B0604020202020204" pitchFamily="34" charset="0"/>
              </a:rPr>
              <a:t>from the social hall.</a:t>
            </a:r>
          </a:p>
          <a:p>
            <a:pPr>
              <a:spcBef>
                <a:spcPts val="600"/>
              </a:spcBef>
            </a:pPr>
            <a:r>
              <a:rPr lang="en-US" b="1" dirty="0">
                <a:cs typeface="Arial" panose="020B0604020202020204" pitchFamily="34" charset="0"/>
              </a:rPr>
              <a:t>Catehcism students may offer their poinsettias </a:t>
            </a:r>
            <a:r>
              <a:rPr lang="en-US" dirty="0">
                <a:cs typeface="Arial" panose="020B0604020202020204" pitchFamily="34" charset="0"/>
              </a:rPr>
              <a:t>from now until Christmas.</a:t>
            </a:r>
          </a:p>
          <a:p>
            <a:pPr>
              <a:spcBef>
                <a:spcPts val="600"/>
              </a:spcBef>
            </a:pPr>
            <a:r>
              <a:rPr lang="en-US" b="1" dirty="0">
                <a:ea typeface="Aptos" panose="020B0004020202020204" pitchFamily="34" charset="0"/>
                <a:cs typeface="Arial" panose="020B0604020202020204" pitchFamily="34" charset="0"/>
              </a:rPr>
              <a:t>Please pray for</a:t>
            </a:r>
            <a:r>
              <a:rPr lang="en-US" dirty="0">
                <a:ea typeface="Aptos" panose="020B0004020202020204" pitchFamily="34" charset="0"/>
                <a:cs typeface="Arial" panose="020B0604020202020204" pitchFamily="34" charset="0"/>
              </a:rPr>
              <a:t>: Michael Keyes Jr (12/17), Leslie Riney (12/7) &amp; Jim Viney (11/23).</a:t>
            </a:r>
          </a:p>
          <a:p>
            <a:pPr>
              <a:spcBef>
                <a:spcPts val="600"/>
              </a:spcBef>
            </a:pPr>
            <a:r>
              <a:rPr lang="en-US" b="1" dirty="0">
                <a:ea typeface="Aptos" panose="020B0004020202020204" pitchFamily="34" charset="0"/>
                <a:cs typeface="Arial" panose="020B0604020202020204" pitchFamily="34" charset="0"/>
              </a:rPr>
              <a:t>On the Feast of St John, </a:t>
            </a:r>
            <a:r>
              <a:rPr lang="en-US" dirty="0">
                <a:ea typeface="Aptos" panose="020B0004020202020204" pitchFamily="34" charset="0"/>
                <a:cs typeface="Arial" panose="020B0604020202020204" pitchFamily="34" charset="0"/>
              </a:rPr>
              <a:t>wine may be blessed after Mass.  If you desire this, </a:t>
            </a:r>
            <a:r>
              <a:rPr lang="en-US" u="sng" dirty="0">
                <a:ea typeface="Aptos" panose="020B0004020202020204" pitchFamily="34" charset="0"/>
                <a:cs typeface="Arial" panose="020B0604020202020204" pitchFamily="34" charset="0"/>
              </a:rPr>
              <a:t>before Mass</a:t>
            </a:r>
            <a:r>
              <a:rPr lang="en-US" dirty="0">
                <a:ea typeface="Aptos" panose="020B0004020202020204" pitchFamily="34" charset="0"/>
                <a:cs typeface="Arial" panose="020B0604020202020204" pitchFamily="34" charset="0"/>
              </a:rPr>
              <a:t>, place your wine, labeled with your name, beneath St Joseph. </a:t>
            </a:r>
          </a:p>
          <a:p>
            <a:pPr>
              <a:spcBef>
                <a:spcPts val="600"/>
              </a:spcBef>
            </a:pPr>
            <a:r>
              <a:rPr lang="en-US" b="1" dirty="0">
                <a:solidFill>
                  <a:srgbClr val="000000"/>
                </a:solidFill>
                <a:ea typeface="Yu Gothic UI"/>
                <a:cs typeface="Arial" panose="020B0604020202020204" pitchFamily="34" charset="0"/>
              </a:rPr>
              <a:t>From now until January 5, </a:t>
            </a:r>
            <a:r>
              <a:rPr lang="en-US" dirty="0">
                <a:solidFill>
                  <a:srgbClr val="000000"/>
                </a:solidFill>
                <a:ea typeface="Yu Gothic UI"/>
                <a:cs typeface="Arial" panose="020B0604020202020204" pitchFamily="34" charset="0"/>
              </a:rPr>
              <a:t>the office is accepting requests for the </a:t>
            </a:r>
            <a:r>
              <a:rPr lang="en-US" b="1" dirty="0">
                <a:solidFill>
                  <a:srgbClr val="000000"/>
                </a:solidFill>
                <a:ea typeface="Yu Gothic UI"/>
                <a:cs typeface="Arial" panose="020B0604020202020204" pitchFamily="34" charset="0"/>
              </a:rPr>
              <a:t>Home Epiphany Blessing </a:t>
            </a:r>
            <a:r>
              <a:rPr lang="en-US" dirty="0">
                <a:solidFill>
                  <a:srgbClr val="000000"/>
                </a:solidFill>
                <a:ea typeface="Yu Gothic UI"/>
                <a:cs typeface="Arial" panose="020B0604020202020204" pitchFamily="34" charset="0"/>
              </a:rPr>
              <a:t>(to be given from Jan. 6 through Jan. 13).  As blessings will be done by area, so requests need to be received before Jan. 6, otherwise your request may not be granted. Also, homes not so blessed w/in 3 years will be favored.  Blessing kits (holy chalk, holy water, &amp; a program) will be available for you to bless your home yourself.</a:t>
            </a:r>
            <a:r>
              <a:rPr lang="en-US" b="1" dirty="0">
                <a:solidFill>
                  <a:srgbClr val="000000"/>
                </a:solidFill>
                <a:cs typeface="Arial" panose="020B0604020202020204" pitchFamily="34" charset="0"/>
              </a:rPr>
              <a:t> [</a:t>
            </a:r>
            <a:r>
              <a:rPr lang="en-US" dirty="0">
                <a:solidFill>
                  <a:srgbClr val="000000"/>
                </a:solidFill>
                <a:cs typeface="Arial" panose="020B0604020202020204" pitchFamily="34" charset="0"/>
              </a:rPr>
              <a:t>Epiphany water will be made, in the church, on Jan. 5 at 5:30 pm; you may take this water home in a bottle, no bigger than a quart, which you have brought. </a:t>
            </a:r>
            <a:r>
              <a:rPr lang="en-US" b="1" dirty="0">
                <a:solidFill>
                  <a:srgbClr val="000000"/>
                </a:solidFill>
                <a:cs typeface="Arial" panose="020B0604020202020204" pitchFamily="34" charset="0"/>
              </a:rPr>
              <a:t>Also</a:t>
            </a:r>
            <a:r>
              <a:rPr lang="en-US" dirty="0">
                <a:solidFill>
                  <a:srgbClr val="000000"/>
                </a:solidFill>
                <a:cs typeface="Arial" panose="020B0604020202020204" pitchFamily="34" charset="0"/>
              </a:rPr>
              <a:t>, you may bring salt, gold, incense, &amp; myrrh to be blessed.</a:t>
            </a:r>
          </a:p>
        </p:txBody>
      </p:sp>
      <p:sp>
        <p:nvSpPr>
          <p:cNvPr id="4" name="TextBox 2">
            <a:extLst>
              <a:ext uri="{FF2B5EF4-FFF2-40B4-BE49-F238E27FC236}">
                <a16:creationId xmlns:a16="http://schemas.microsoft.com/office/drawing/2014/main" id="{F9930431-DC2F-F446-8649-28D186C79401}"/>
              </a:ext>
            </a:extLst>
          </p:cNvPr>
          <p:cNvSpPr txBox="1">
            <a:spLocks noChangeArrowheads="1"/>
          </p:cNvSpPr>
          <p:nvPr/>
        </p:nvSpPr>
        <p:spPr bwMode="auto">
          <a:xfrm>
            <a:off x="5266481" y="4305378"/>
            <a:ext cx="4778944" cy="1785104"/>
          </a:xfrm>
          <a:prstGeom prst="rect">
            <a:avLst/>
          </a:prstGeom>
          <a:noFill/>
          <a:ln w="3175">
            <a:solidFill>
              <a:srgbClr val="000000"/>
            </a:solidFill>
            <a:miter lim="800000"/>
            <a:headEnd/>
            <a:tailEnd/>
          </a:ln>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b="1" dirty="0">
                <a:ea typeface="Yu Gothic UI" panose="020B0500000000000000" pitchFamily="34" charset="-128"/>
                <a:cs typeface="Arial" panose="020B0604020202020204" pitchFamily="34" charset="0"/>
              </a:rPr>
              <a:t>ISAIAH</a:t>
            </a:r>
            <a:r>
              <a:rPr lang="en-US" altLang="en-US" dirty="0">
                <a:ea typeface="Yu Gothic UI" panose="020B0500000000000000" pitchFamily="34" charset="-128"/>
                <a:cs typeface="Arial" panose="020B0604020202020204" pitchFamily="34" charset="0"/>
              </a:rPr>
              <a:t>. Author of the longest prophetic book in the Olt Testament. He was the son of Amoz, born about 760 B.C. in Jerusalem. His writing paralleled the reigns of three Judean kings, Jotham, Ahaz, &amp; Hezekiah.  His mission was to proclaim the fall of Isreal &amp; Judah and the punishment that would befall the nation because of its sinfulness. The beauty of his style and the constant nobility of his message made him one of the most revered of biblical writers. Constantly he pleaded with his people to place their trust in God and not in military achievements.  No other prophet foreshadowed as convincingly the coming of the Messiah, who would be a descendant of David. Biblical students point out numerous incidents in Jesus’ life which were foreshadowed in Isaiah’s prophetic lines (see Isaiah 2:1-5, 7:10-17, 9:1-6, 11:1-5). (ref. </a:t>
            </a:r>
            <a:r>
              <a:rPr lang="en-US" altLang="en-US" u="sng" dirty="0">
                <a:ea typeface="Yu Gothic UI" panose="020B0500000000000000" pitchFamily="34" charset="-128"/>
                <a:cs typeface="Arial" panose="020B0604020202020204" pitchFamily="34" charset="0"/>
              </a:rPr>
              <a:t>Modern Catholic Dictionary</a:t>
            </a:r>
            <a:r>
              <a:rPr lang="en-US" altLang="en-US" dirty="0">
                <a:ea typeface="Yu Gothic UI" panose="020B0500000000000000" pitchFamily="34" charset="-128"/>
                <a:cs typeface="Arial" panose="020B0604020202020204" pitchFamily="34" charset="0"/>
              </a:rPr>
              <a:t> by Fr John A Hardon, S.J.)</a:t>
            </a:r>
            <a:endParaRPr lang="en-US" altLang="en-US" b="1" i="1" dirty="0">
              <a:ea typeface="Yu Gothic UI" panose="020B0500000000000000" pitchFamily="34" charset="-128"/>
              <a:cs typeface="Arial" panose="020B0604020202020204" pitchFamily="34" charset="0"/>
            </a:endParaRPr>
          </a:p>
        </p:txBody>
      </p:sp>
    </p:spTree>
  </p:cSld>
  <p:clrMapOvr>
    <a:masterClrMapping/>
  </p:clrMapOvr>
  <p:transition/>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noFill/>
        <a:ln w="63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noAutofit/>
      </a:bodyPr>
      <a:lstStyle>
        <a:defPPr algn="ctr" defTabSz="947738">
          <a:spcBef>
            <a:spcPts val="600"/>
          </a:spcBef>
          <a:spcAft>
            <a:spcPts val="0"/>
          </a:spcAft>
          <a:defRPr sz="1100" dirty="0">
            <a:solidFill>
              <a:srgbClr val="000000"/>
            </a:solidFill>
            <a:latin typeface="+mj-lt"/>
            <a:ea typeface="Yu Gothic UI"/>
            <a:cs typeface="Times"/>
          </a:defRPr>
        </a:defPPr>
      </a:lstStyle>
    </a:spDef>
    <a:lnDef>
      <a:spPr bwMode="auto">
        <a:xfrm>
          <a:off x="0" y="0"/>
          <a:ext cx="1" cy="1"/>
        </a:xfrm>
        <a:custGeom>
          <a:avLst/>
          <a:gdLst/>
          <a:ahLst/>
          <a:cxnLst/>
          <a:rect l="0" t="0" r="0" b="0"/>
          <a:pathLst/>
        </a:custGeom>
        <a:noFill/>
        <a:ln w="63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altLang="en-US" sz="1000" b="0" i="0" u="none" strike="noStrike" cap="none" normalizeH="0" baseline="0" smtClean="0">
            <a:ln>
              <a:noFill/>
            </a:ln>
            <a:solidFill>
              <a:schemeClr val="tx1"/>
            </a:solidFill>
            <a:effectLst/>
            <a:latin typeface="Arial" panose="020B0604020202020204" pitchFamily="34" charset="0"/>
          </a:defRPr>
        </a:defPPr>
      </a:lstStyle>
    </a:lnDef>
    <a:txDef>
      <a:spPr bwMode="auto">
        <a:noFill/>
        <a:ln>
          <a:noFill/>
        </a:ln>
        <a:effectLst>
          <a:softEdge rad="0"/>
        </a:effectLst>
      </a:spPr>
      <a:bodyPr wrap="square" rtlCol="0">
        <a:spAutoFit/>
      </a:bodyPr>
      <a:lstStyle>
        <a:defPPr algn="l">
          <a:defRPr sz="1100" dirty="0">
            <a:solidFill>
              <a:schemeClr val="tx1">
                <a:alpha val="92000"/>
              </a:schemeClr>
            </a:solidFill>
            <a:latin typeface="+mn-lt"/>
            <a:ea typeface="Yu Gothic UI" panose="020B0500000000000000" pitchFamily="34" charset="-128"/>
            <a:cs typeface="Arial" panose="020B0604020202020204" pitchFamily="34" charset="0"/>
          </a:defRPr>
        </a:defPPr>
      </a:lstStyle>
    </a:tx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3094156</TotalTime>
  <Words>2291</Words>
  <Application>Microsoft Macintosh PowerPoint</Application>
  <PresentationFormat>Custom</PresentationFormat>
  <Paragraphs>147</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Dotum</vt:lpstr>
      <vt:lpstr>Yu Gothic UI</vt:lpstr>
      <vt:lpstr>Aptos</vt:lpstr>
      <vt:lpstr>Arial</vt:lpstr>
      <vt:lpstr>Calibri</vt:lpstr>
      <vt:lpstr>Times</vt:lpstr>
      <vt:lpstr>Blank</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Hathaway</dc:creator>
  <cp:lastModifiedBy>Melissa Cordova</cp:lastModifiedBy>
  <cp:revision>19224</cp:revision>
  <cp:lastPrinted>2025-12-18T14:11:06Z</cp:lastPrinted>
  <dcterms:created xsi:type="dcterms:W3CDTF">2001-06-16T01:08:09Z</dcterms:created>
  <dcterms:modified xsi:type="dcterms:W3CDTF">2025-12-23T11:25:09Z</dcterms:modified>
</cp:coreProperties>
</file>