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3">
  <p:sldMasterIdLst>
    <p:sldMasterId id="2147483656" r:id="rId1"/>
  </p:sldMasterIdLst>
  <p:notesMasterIdLst>
    <p:notesMasterId r:id="rId4"/>
  </p:notesMasterIdLst>
  <p:sldIdLst>
    <p:sldId id="256" r:id="rId2"/>
    <p:sldId id="258" r:id="rId3"/>
  </p:sldIdLst>
  <p:sldSz cx="10058400" cy="7315200"/>
  <p:notesSz cx="7023100" cy="9309100"/>
  <p:defaultTextStyle>
    <a:defPPr>
      <a:defRPr lang="en-US"/>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5pPr>
    <a:lvl6pPr marL="2286000" algn="l" defTabSz="914400" rtl="0" eaLnBrk="1" latinLnBrk="0" hangingPunct="1">
      <a:defRPr sz="1000" kern="1200">
        <a:solidFill>
          <a:schemeClr val="tx1"/>
        </a:solidFill>
        <a:latin typeface="Arial" panose="020B0604020202020204" pitchFamily="34" charset="0"/>
        <a:ea typeface="+mn-ea"/>
        <a:cs typeface="+mn-cs"/>
      </a:defRPr>
    </a:lvl6pPr>
    <a:lvl7pPr marL="2743200" algn="l" defTabSz="914400" rtl="0" eaLnBrk="1" latinLnBrk="0" hangingPunct="1">
      <a:defRPr sz="1000" kern="1200">
        <a:solidFill>
          <a:schemeClr val="tx1"/>
        </a:solidFill>
        <a:latin typeface="Arial" panose="020B0604020202020204" pitchFamily="34" charset="0"/>
        <a:ea typeface="+mn-ea"/>
        <a:cs typeface="+mn-cs"/>
      </a:defRPr>
    </a:lvl7pPr>
    <a:lvl8pPr marL="3200400" algn="l" defTabSz="914400" rtl="0" eaLnBrk="1" latinLnBrk="0" hangingPunct="1">
      <a:defRPr sz="1000" kern="1200">
        <a:solidFill>
          <a:schemeClr val="tx1"/>
        </a:solidFill>
        <a:latin typeface="Arial" panose="020B0604020202020204" pitchFamily="34" charset="0"/>
        <a:ea typeface="+mn-ea"/>
        <a:cs typeface="+mn-cs"/>
      </a:defRPr>
    </a:lvl8pPr>
    <a:lvl9pPr marL="3657600" algn="l" defTabSz="914400" rtl="0" eaLnBrk="1" latinLnBrk="0" hangingPunct="1">
      <a:defRPr sz="1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1E1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97" autoAdjust="0"/>
    <p:restoredTop sz="96247" autoAdjust="0"/>
  </p:normalViewPr>
  <p:slideViewPr>
    <p:cSldViewPr snapToGrid="0">
      <p:cViewPr varScale="1">
        <p:scale>
          <a:sx n="120" d="100"/>
          <a:sy n="120" d="100"/>
        </p:scale>
        <p:origin x="2152" y="184"/>
      </p:cViewPr>
      <p:guideLst>
        <p:guide orient="horz" pos="2304"/>
        <p:guide pos="31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D23F352-561A-4DDC-8657-28CA8CBF886D}"/>
              </a:ext>
            </a:extLst>
          </p:cNvPr>
          <p:cNvSpPr>
            <a:spLocks noGrp="1"/>
          </p:cNvSpPr>
          <p:nvPr>
            <p:ph type="hdr" sz="quarter"/>
          </p:nvPr>
        </p:nvSpPr>
        <p:spPr>
          <a:xfrm>
            <a:off x="0" y="2"/>
            <a:ext cx="3043130" cy="467215"/>
          </a:xfrm>
          <a:prstGeom prst="rect">
            <a:avLst/>
          </a:prstGeom>
        </p:spPr>
        <p:txBody>
          <a:bodyPr vert="horz" lIns="90765" tIns="45383" rIns="90765" bIns="45383"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BF9F1A60-3DAF-468E-9EB5-9EA21878265D}"/>
              </a:ext>
            </a:extLst>
          </p:cNvPr>
          <p:cNvSpPr>
            <a:spLocks noGrp="1"/>
          </p:cNvSpPr>
          <p:nvPr>
            <p:ph type="dt" idx="1"/>
          </p:nvPr>
        </p:nvSpPr>
        <p:spPr>
          <a:xfrm>
            <a:off x="3978366" y="2"/>
            <a:ext cx="3043130" cy="467215"/>
          </a:xfrm>
          <a:prstGeom prst="rect">
            <a:avLst/>
          </a:prstGeom>
        </p:spPr>
        <p:txBody>
          <a:bodyPr vert="horz" lIns="90765" tIns="45383" rIns="90765" bIns="45383" rtlCol="0"/>
          <a:lstStyle>
            <a:lvl1pPr algn="r">
              <a:defRPr sz="1200"/>
            </a:lvl1pPr>
          </a:lstStyle>
          <a:p>
            <a:pPr>
              <a:defRPr/>
            </a:pPr>
            <a:fld id="{1DA32A32-237B-4E75-AEF0-056ADBDEFFDD}" type="datetimeFigureOut">
              <a:rPr lang="en-US"/>
              <a:pPr>
                <a:defRPr/>
              </a:pPr>
              <a:t>10/17/25</a:t>
            </a:fld>
            <a:endParaRPr lang="en-US"/>
          </a:p>
        </p:txBody>
      </p:sp>
      <p:sp>
        <p:nvSpPr>
          <p:cNvPr id="4" name="Slide Image Placeholder 3">
            <a:extLst>
              <a:ext uri="{FF2B5EF4-FFF2-40B4-BE49-F238E27FC236}">
                <a16:creationId xmlns:a16="http://schemas.microsoft.com/office/drawing/2014/main" id="{36A3E123-93BF-4A4C-8CC6-17F3AF6EBD36}"/>
              </a:ext>
            </a:extLst>
          </p:cNvPr>
          <p:cNvSpPr>
            <a:spLocks noGrp="1" noRot="1" noChangeAspect="1"/>
          </p:cNvSpPr>
          <p:nvPr>
            <p:ph type="sldImg" idx="2"/>
          </p:nvPr>
        </p:nvSpPr>
        <p:spPr>
          <a:xfrm>
            <a:off x="1352550" y="1165225"/>
            <a:ext cx="4318000" cy="3140075"/>
          </a:xfrm>
          <a:prstGeom prst="rect">
            <a:avLst/>
          </a:prstGeom>
          <a:noFill/>
          <a:ln w="12700">
            <a:solidFill>
              <a:prstClr val="black"/>
            </a:solidFill>
          </a:ln>
        </p:spPr>
        <p:txBody>
          <a:bodyPr vert="horz" lIns="90765" tIns="45383" rIns="90765" bIns="45383" rtlCol="0" anchor="ctr"/>
          <a:lstStyle/>
          <a:p>
            <a:pPr lvl="0"/>
            <a:endParaRPr lang="en-US" noProof="0"/>
          </a:p>
        </p:txBody>
      </p:sp>
      <p:sp>
        <p:nvSpPr>
          <p:cNvPr id="5" name="Notes Placeholder 4">
            <a:extLst>
              <a:ext uri="{FF2B5EF4-FFF2-40B4-BE49-F238E27FC236}">
                <a16:creationId xmlns:a16="http://schemas.microsoft.com/office/drawing/2014/main" id="{9D3D8E49-F7F1-49F4-88FE-EACF8A497196}"/>
              </a:ext>
            </a:extLst>
          </p:cNvPr>
          <p:cNvSpPr>
            <a:spLocks noGrp="1"/>
          </p:cNvSpPr>
          <p:nvPr>
            <p:ph type="body" sz="quarter" idx="3"/>
          </p:nvPr>
        </p:nvSpPr>
        <p:spPr>
          <a:xfrm>
            <a:off x="702634" y="4480147"/>
            <a:ext cx="5617838" cy="3665719"/>
          </a:xfrm>
          <a:prstGeom prst="rect">
            <a:avLst/>
          </a:prstGeom>
        </p:spPr>
        <p:txBody>
          <a:bodyPr vert="horz" lIns="90765" tIns="45383" rIns="90765" bIns="4538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D38059F-4DF5-4869-9C65-0E102B304BA7}"/>
              </a:ext>
            </a:extLst>
          </p:cNvPr>
          <p:cNvSpPr>
            <a:spLocks noGrp="1"/>
          </p:cNvSpPr>
          <p:nvPr>
            <p:ph type="ftr" sz="quarter" idx="4"/>
          </p:nvPr>
        </p:nvSpPr>
        <p:spPr>
          <a:xfrm>
            <a:off x="0" y="8841888"/>
            <a:ext cx="3043130" cy="467215"/>
          </a:xfrm>
          <a:prstGeom prst="rect">
            <a:avLst/>
          </a:prstGeom>
        </p:spPr>
        <p:txBody>
          <a:bodyPr vert="horz" lIns="90765" tIns="45383" rIns="90765" bIns="45383"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8765980C-63BE-477F-90F6-D8ADB38650A6}"/>
              </a:ext>
            </a:extLst>
          </p:cNvPr>
          <p:cNvSpPr>
            <a:spLocks noGrp="1"/>
          </p:cNvSpPr>
          <p:nvPr>
            <p:ph type="sldNum" sz="quarter" idx="5"/>
          </p:nvPr>
        </p:nvSpPr>
        <p:spPr>
          <a:xfrm>
            <a:off x="3978366" y="8841888"/>
            <a:ext cx="3043130" cy="467215"/>
          </a:xfrm>
          <a:prstGeom prst="rect">
            <a:avLst/>
          </a:prstGeom>
        </p:spPr>
        <p:txBody>
          <a:bodyPr vert="horz" wrap="square" lIns="90765" tIns="45383" rIns="90765" bIns="45383" numCol="1" anchor="b" anchorCtr="0" compatLnSpc="1">
            <a:prstTxWarp prst="textNoShape">
              <a:avLst/>
            </a:prstTxWarp>
          </a:bodyPr>
          <a:lstStyle>
            <a:lvl1pPr algn="r">
              <a:defRPr sz="1200"/>
            </a:lvl1pPr>
          </a:lstStyle>
          <a:p>
            <a:pPr>
              <a:defRPr/>
            </a:pPr>
            <a:fld id="{8DD3D754-1968-450F-BD3A-2698A06445C7}" type="slidenum">
              <a:rPr lang="en-US" altLang="en-US"/>
              <a:pPr>
                <a:defRPr/>
              </a:pPr>
              <a:t>‹#›</a:t>
            </a:fld>
            <a:endParaRPr lang="en-US" altLang="en-US"/>
          </a:p>
        </p:txBody>
      </p:sp>
    </p:spTree>
    <p:extLst>
      <p:ext uri="{BB962C8B-B14F-4D97-AF65-F5344CB8AC3E}">
        <p14:creationId xmlns:p14="http://schemas.microsoft.com/office/powerpoint/2010/main" val="281343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Image Placeholder 1">
            <a:extLst>
              <a:ext uri="{FF2B5EF4-FFF2-40B4-BE49-F238E27FC236}">
                <a16:creationId xmlns:a16="http://schemas.microsoft.com/office/drawing/2014/main" id="{CED64EA7-B66E-4021-AA7A-CDC2BF8CAF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5" name="Notes Placeholder 2">
            <a:extLst>
              <a:ext uri="{FF2B5EF4-FFF2-40B4-BE49-F238E27FC236}">
                <a16:creationId xmlns:a16="http://schemas.microsoft.com/office/drawing/2014/main" id="{975FBA37-D876-491A-9EC7-C47F9A7B7C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3076" name="Slide Number Placeholder 3">
            <a:extLst>
              <a:ext uri="{FF2B5EF4-FFF2-40B4-BE49-F238E27FC236}">
                <a16:creationId xmlns:a16="http://schemas.microsoft.com/office/drawing/2014/main" id="{A7FDB774-06CD-4202-8DB9-94E24685DA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31805" indent="-277030">
              <a:defRPr sz="1000">
                <a:solidFill>
                  <a:schemeClr val="tx1"/>
                </a:solidFill>
                <a:latin typeface="Arial" panose="020B0604020202020204" pitchFamily="34" charset="0"/>
              </a:defRPr>
            </a:lvl2pPr>
            <a:lvl3pPr marL="1127332" indent="-220983">
              <a:defRPr sz="1000">
                <a:solidFill>
                  <a:schemeClr val="tx1"/>
                </a:solidFill>
                <a:latin typeface="Arial" panose="020B0604020202020204" pitchFamily="34" charset="0"/>
              </a:defRPr>
            </a:lvl3pPr>
            <a:lvl4pPr marL="1583711" indent="-220983">
              <a:defRPr sz="1000">
                <a:solidFill>
                  <a:schemeClr val="tx1"/>
                </a:solidFill>
                <a:latin typeface="Arial" panose="020B0604020202020204" pitchFamily="34" charset="0"/>
              </a:defRPr>
            </a:lvl4pPr>
            <a:lvl5pPr marL="2035285" indent="-220983">
              <a:defRPr sz="1000">
                <a:solidFill>
                  <a:schemeClr val="tx1"/>
                </a:solidFill>
                <a:latin typeface="Arial" panose="020B0604020202020204" pitchFamily="34" charset="0"/>
              </a:defRPr>
            </a:lvl5pPr>
            <a:lvl6pPr marL="2496466" indent="-220983" eaLnBrk="0" fontAlgn="base" hangingPunct="0">
              <a:spcBef>
                <a:spcPct val="0"/>
              </a:spcBef>
              <a:spcAft>
                <a:spcPct val="0"/>
              </a:spcAft>
              <a:defRPr sz="1000">
                <a:solidFill>
                  <a:schemeClr val="tx1"/>
                </a:solidFill>
                <a:latin typeface="Arial" panose="020B0604020202020204" pitchFamily="34" charset="0"/>
              </a:defRPr>
            </a:lvl6pPr>
            <a:lvl7pPr marL="2957647" indent="-220983" eaLnBrk="0" fontAlgn="base" hangingPunct="0">
              <a:spcBef>
                <a:spcPct val="0"/>
              </a:spcBef>
              <a:spcAft>
                <a:spcPct val="0"/>
              </a:spcAft>
              <a:defRPr sz="1000">
                <a:solidFill>
                  <a:schemeClr val="tx1"/>
                </a:solidFill>
                <a:latin typeface="Arial" panose="020B0604020202020204" pitchFamily="34" charset="0"/>
              </a:defRPr>
            </a:lvl7pPr>
            <a:lvl8pPr marL="3418828" indent="-220983" eaLnBrk="0" fontAlgn="base" hangingPunct="0">
              <a:spcBef>
                <a:spcPct val="0"/>
              </a:spcBef>
              <a:spcAft>
                <a:spcPct val="0"/>
              </a:spcAft>
              <a:defRPr sz="1000">
                <a:solidFill>
                  <a:schemeClr val="tx1"/>
                </a:solidFill>
                <a:latin typeface="Arial" panose="020B0604020202020204" pitchFamily="34" charset="0"/>
              </a:defRPr>
            </a:lvl8pPr>
            <a:lvl9pPr marL="3880011" indent="-220983" eaLnBrk="0" fontAlgn="base" hangingPunct="0">
              <a:spcBef>
                <a:spcPct val="0"/>
              </a:spcBef>
              <a:spcAft>
                <a:spcPct val="0"/>
              </a:spcAft>
              <a:defRPr sz="1000">
                <a:solidFill>
                  <a:schemeClr val="tx1"/>
                </a:solidFill>
                <a:latin typeface="Arial" panose="020B0604020202020204" pitchFamily="34" charset="0"/>
              </a:defRPr>
            </a:lvl9pPr>
          </a:lstStyle>
          <a:p>
            <a:fld id="{B07D72BD-C7EE-458B-B8CC-D50B53F7D982}" type="slidenum">
              <a:rPr lang="en-US" altLang="en-US" sz="1200"/>
              <a:pPr/>
              <a:t>1</a:t>
            </a:fld>
            <a:endParaRPr lang="en-US" altLang="en-US" sz="1200"/>
          </a:p>
        </p:txBody>
      </p:sp>
    </p:spTree>
    <p:extLst>
      <p:ext uri="{BB962C8B-B14F-4D97-AF65-F5344CB8AC3E}">
        <p14:creationId xmlns:p14="http://schemas.microsoft.com/office/powerpoint/2010/main" val="2947742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018F3004-27D7-48E3-B033-3AF19C7F59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EE0D7C7C-FB5F-458F-98D1-EBBE707EF1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5124" name="Slide Number Placeholder 3">
            <a:extLst>
              <a:ext uri="{FF2B5EF4-FFF2-40B4-BE49-F238E27FC236}">
                <a16:creationId xmlns:a16="http://schemas.microsoft.com/office/drawing/2014/main" id="{0E6AA552-038F-40C8-8857-ECBBD0B586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35009" indent="-280231">
              <a:defRPr sz="1000">
                <a:solidFill>
                  <a:schemeClr val="tx1"/>
                </a:solidFill>
                <a:latin typeface="Arial" panose="020B0604020202020204" pitchFamily="34" charset="0"/>
              </a:defRPr>
            </a:lvl2pPr>
            <a:lvl3pPr marL="1132138" indent="-224184">
              <a:defRPr sz="1000">
                <a:solidFill>
                  <a:schemeClr val="tx1"/>
                </a:solidFill>
                <a:latin typeface="Arial" panose="020B0604020202020204" pitchFamily="34" charset="0"/>
              </a:defRPr>
            </a:lvl3pPr>
            <a:lvl4pPr marL="1586913" indent="-224184">
              <a:defRPr sz="1000">
                <a:solidFill>
                  <a:schemeClr val="tx1"/>
                </a:solidFill>
                <a:latin typeface="Arial" panose="020B0604020202020204" pitchFamily="34" charset="0"/>
              </a:defRPr>
            </a:lvl4pPr>
            <a:lvl5pPr marL="2038486" indent="-224184">
              <a:defRPr sz="1000">
                <a:solidFill>
                  <a:schemeClr val="tx1"/>
                </a:solidFill>
                <a:latin typeface="Arial" panose="020B0604020202020204" pitchFamily="34" charset="0"/>
              </a:defRPr>
            </a:lvl5pPr>
            <a:lvl6pPr marL="2499668" indent="-224184" eaLnBrk="0" fontAlgn="base" hangingPunct="0">
              <a:spcBef>
                <a:spcPct val="0"/>
              </a:spcBef>
              <a:spcAft>
                <a:spcPct val="0"/>
              </a:spcAft>
              <a:defRPr sz="1000">
                <a:solidFill>
                  <a:schemeClr val="tx1"/>
                </a:solidFill>
                <a:latin typeface="Arial" panose="020B0604020202020204" pitchFamily="34" charset="0"/>
              </a:defRPr>
            </a:lvl6pPr>
            <a:lvl7pPr marL="2960849" indent="-224184" eaLnBrk="0" fontAlgn="base" hangingPunct="0">
              <a:spcBef>
                <a:spcPct val="0"/>
              </a:spcBef>
              <a:spcAft>
                <a:spcPct val="0"/>
              </a:spcAft>
              <a:defRPr sz="1000">
                <a:solidFill>
                  <a:schemeClr val="tx1"/>
                </a:solidFill>
                <a:latin typeface="Arial" panose="020B0604020202020204" pitchFamily="34" charset="0"/>
              </a:defRPr>
            </a:lvl7pPr>
            <a:lvl8pPr marL="3422031" indent="-224184" eaLnBrk="0" fontAlgn="base" hangingPunct="0">
              <a:spcBef>
                <a:spcPct val="0"/>
              </a:spcBef>
              <a:spcAft>
                <a:spcPct val="0"/>
              </a:spcAft>
              <a:defRPr sz="1000">
                <a:solidFill>
                  <a:schemeClr val="tx1"/>
                </a:solidFill>
                <a:latin typeface="Arial" panose="020B0604020202020204" pitchFamily="34" charset="0"/>
              </a:defRPr>
            </a:lvl8pPr>
            <a:lvl9pPr marL="3883213" indent="-224184" eaLnBrk="0" fontAlgn="base" hangingPunct="0">
              <a:spcBef>
                <a:spcPct val="0"/>
              </a:spcBef>
              <a:spcAft>
                <a:spcPct val="0"/>
              </a:spcAft>
              <a:defRPr sz="1000">
                <a:solidFill>
                  <a:schemeClr val="tx1"/>
                </a:solidFill>
                <a:latin typeface="Arial" panose="020B0604020202020204" pitchFamily="34" charset="0"/>
              </a:defRPr>
            </a:lvl9pPr>
          </a:lstStyle>
          <a:p>
            <a:fld id="{A378F5FD-DBCA-4B49-9F88-209563CBB021}" type="slidenum">
              <a:rPr lang="en-US" altLang="en-US" sz="1200"/>
              <a:pPr/>
              <a:t>2</a:t>
            </a:fld>
            <a:endParaRPr lang="en-US" altLang="en-US" sz="1200"/>
          </a:p>
        </p:txBody>
      </p:sp>
    </p:spTree>
    <p:extLst>
      <p:ext uri="{BB962C8B-B14F-4D97-AF65-F5344CB8AC3E}">
        <p14:creationId xmlns:p14="http://schemas.microsoft.com/office/powerpoint/2010/main" val="4277489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57300" y="1196975"/>
            <a:ext cx="7543800" cy="254635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57300" y="3841750"/>
            <a:ext cx="7543800" cy="1766888"/>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36196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4100" cy="1414462"/>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92150" y="1947863"/>
            <a:ext cx="8674100" cy="46402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9942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725" y="388938"/>
            <a:ext cx="2168525" cy="6199187"/>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92150" y="388938"/>
            <a:ext cx="6353175" cy="619918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53163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4100" cy="1414462"/>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92150" y="1947863"/>
            <a:ext cx="8674100" cy="46402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7260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824038"/>
            <a:ext cx="8675688" cy="30432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85800" y="4895850"/>
            <a:ext cx="8675688" cy="160020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172697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4100" cy="1414462"/>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92150" y="1947863"/>
            <a:ext cx="4260850" cy="46402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5400" y="1947863"/>
            <a:ext cx="4260850" cy="46402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2790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5688" cy="1414462"/>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692150" y="1793875"/>
            <a:ext cx="4256088" cy="87788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92150" y="2671763"/>
            <a:ext cx="4256088" cy="39306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92700" y="1793875"/>
            <a:ext cx="4275138" cy="87788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92700" y="2671763"/>
            <a:ext cx="4275138" cy="39306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49032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92150" y="388938"/>
            <a:ext cx="8674100" cy="1414462"/>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80298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7692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150" y="487363"/>
            <a:ext cx="3244850" cy="1706562"/>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76725" y="1052513"/>
            <a:ext cx="5091113" cy="5199062"/>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2150" y="2193925"/>
            <a:ext cx="3244850" cy="4065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46033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150" y="487363"/>
            <a:ext cx="3244850" cy="1706562"/>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4276725" y="1052513"/>
            <a:ext cx="5091113" cy="519906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92150" y="2193925"/>
            <a:ext cx="3244850" cy="4065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619484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2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992188" rtl="0" eaLnBrk="0" fontAlgn="base" hangingPunct="0">
        <a:spcBef>
          <a:spcPct val="0"/>
        </a:spcBef>
        <a:spcAft>
          <a:spcPct val="0"/>
        </a:spcAft>
        <a:defRPr sz="4800" kern="1200">
          <a:solidFill>
            <a:schemeClr val="tx2"/>
          </a:solidFill>
          <a:latin typeface="+mj-lt"/>
          <a:ea typeface="+mj-ea"/>
          <a:cs typeface="+mj-cs"/>
        </a:defRPr>
      </a:lvl1pPr>
      <a:lvl2pPr algn="ctr" defTabSz="992188" rtl="0" eaLnBrk="0" fontAlgn="base" hangingPunct="0">
        <a:spcBef>
          <a:spcPct val="0"/>
        </a:spcBef>
        <a:spcAft>
          <a:spcPct val="0"/>
        </a:spcAft>
        <a:defRPr sz="4800">
          <a:solidFill>
            <a:schemeClr val="tx2"/>
          </a:solidFill>
          <a:latin typeface="Times" panose="02020603050405020304" pitchFamily="18" charset="0"/>
        </a:defRPr>
      </a:lvl2pPr>
      <a:lvl3pPr algn="ctr" defTabSz="992188" rtl="0" eaLnBrk="0" fontAlgn="base" hangingPunct="0">
        <a:spcBef>
          <a:spcPct val="0"/>
        </a:spcBef>
        <a:spcAft>
          <a:spcPct val="0"/>
        </a:spcAft>
        <a:defRPr sz="4800">
          <a:solidFill>
            <a:schemeClr val="tx2"/>
          </a:solidFill>
          <a:latin typeface="Times" panose="02020603050405020304" pitchFamily="18" charset="0"/>
        </a:defRPr>
      </a:lvl3pPr>
      <a:lvl4pPr algn="ctr" defTabSz="992188" rtl="0" eaLnBrk="0" fontAlgn="base" hangingPunct="0">
        <a:spcBef>
          <a:spcPct val="0"/>
        </a:spcBef>
        <a:spcAft>
          <a:spcPct val="0"/>
        </a:spcAft>
        <a:defRPr sz="4800">
          <a:solidFill>
            <a:schemeClr val="tx2"/>
          </a:solidFill>
          <a:latin typeface="Times" panose="02020603050405020304" pitchFamily="18" charset="0"/>
        </a:defRPr>
      </a:lvl4pPr>
      <a:lvl5pPr algn="ctr" defTabSz="992188" rtl="0" eaLnBrk="0" fontAlgn="base" hangingPunct="0">
        <a:spcBef>
          <a:spcPct val="0"/>
        </a:spcBef>
        <a:spcAft>
          <a:spcPct val="0"/>
        </a:spcAft>
        <a:defRPr sz="4800">
          <a:solidFill>
            <a:schemeClr val="tx2"/>
          </a:solidFill>
          <a:latin typeface="Times" panose="02020603050405020304" pitchFamily="18" charset="0"/>
        </a:defRPr>
      </a:lvl5pPr>
      <a:lvl6pPr marL="457200" algn="ctr" defTabSz="992188" rtl="0" fontAlgn="base">
        <a:spcBef>
          <a:spcPct val="0"/>
        </a:spcBef>
        <a:spcAft>
          <a:spcPct val="0"/>
        </a:spcAft>
        <a:defRPr sz="4800">
          <a:solidFill>
            <a:schemeClr val="tx2"/>
          </a:solidFill>
          <a:latin typeface="Times" panose="02020603050405020304" pitchFamily="18" charset="0"/>
        </a:defRPr>
      </a:lvl6pPr>
      <a:lvl7pPr marL="914400" algn="ctr" defTabSz="992188" rtl="0" fontAlgn="base">
        <a:spcBef>
          <a:spcPct val="0"/>
        </a:spcBef>
        <a:spcAft>
          <a:spcPct val="0"/>
        </a:spcAft>
        <a:defRPr sz="4800">
          <a:solidFill>
            <a:schemeClr val="tx2"/>
          </a:solidFill>
          <a:latin typeface="Times" panose="02020603050405020304" pitchFamily="18" charset="0"/>
        </a:defRPr>
      </a:lvl7pPr>
      <a:lvl8pPr marL="1371600" algn="ctr" defTabSz="992188" rtl="0" fontAlgn="base">
        <a:spcBef>
          <a:spcPct val="0"/>
        </a:spcBef>
        <a:spcAft>
          <a:spcPct val="0"/>
        </a:spcAft>
        <a:defRPr sz="4800">
          <a:solidFill>
            <a:schemeClr val="tx2"/>
          </a:solidFill>
          <a:latin typeface="Times" panose="02020603050405020304" pitchFamily="18" charset="0"/>
        </a:defRPr>
      </a:lvl8pPr>
      <a:lvl9pPr marL="1828800" algn="ctr" defTabSz="992188" rtl="0" fontAlgn="base">
        <a:spcBef>
          <a:spcPct val="0"/>
        </a:spcBef>
        <a:spcAft>
          <a:spcPct val="0"/>
        </a:spcAft>
        <a:defRPr sz="4800">
          <a:solidFill>
            <a:schemeClr val="tx2"/>
          </a:solidFill>
          <a:latin typeface="Times" panose="02020603050405020304" pitchFamily="18" charset="0"/>
        </a:defRPr>
      </a:lvl9pPr>
    </p:titleStyle>
    <p:bodyStyle>
      <a:lvl1pPr marL="373063" indent="-373063" algn="l" defTabSz="992188" rtl="0" eaLnBrk="0" fontAlgn="base" hangingPunct="0">
        <a:spcBef>
          <a:spcPct val="20000"/>
        </a:spcBef>
        <a:spcAft>
          <a:spcPct val="0"/>
        </a:spcAft>
        <a:buChar char="•"/>
        <a:defRPr sz="3500" kern="1200">
          <a:solidFill>
            <a:schemeClr val="tx1"/>
          </a:solidFill>
          <a:latin typeface="+mn-lt"/>
          <a:ea typeface="+mn-ea"/>
          <a:cs typeface="+mn-cs"/>
        </a:defRPr>
      </a:lvl1pPr>
      <a:lvl2pPr marL="806450" indent="-309563" algn="l" defTabSz="992188" rtl="0" eaLnBrk="0" fontAlgn="base" hangingPunct="0">
        <a:spcBef>
          <a:spcPct val="20000"/>
        </a:spcBef>
        <a:spcAft>
          <a:spcPct val="0"/>
        </a:spcAft>
        <a:buChar char="–"/>
        <a:defRPr sz="3000" kern="1200">
          <a:solidFill>
            <a:schemeClr val="tx1"/>
          </a:solidFill>
          <a:latin typeface="+mn-lt"/>
          <a:ea typeface="+mn-ea"/>
          <a:cs typeface="+mn-cs"/>
        </a:defRPr>
      </a:lvl2pPr>
      <a:lvl3pPr marL="1241425" indent="-249238" algn="l" defTabSz="992188" rtl="0" eaLnBrk="0" fontAlgn="base" hangingPunct="0">
        <a:spcBef>
          <a:spcPct val="20000"/>
        </a:spcBef>
        <a:spcAft>
          <a:spcPct val="0"/>
        </a:spcAft>
        <a:buChar char="•"/>
        <a:defRPr sz="2600" kern="1200">
          <a:solidFill>
            <a:schemeClr val="tx1"/>
          </a:solidFill>
          <a:latin typeface="+mn-lt"/>
          <a:ea typeface="+mn-ea"/>
          <a:cs typeface="+mn-cs"/>
        </a:defRPr>
      </a:lvl3pPr>
      <a:lvl4pPr marL="1736725" indent="-247650" algn="l" defTabSz="992188" rtl="0" eaLnBrk="0" fontAlgn="base" hangingPunct="0">
        <a:spcBef>
          <a:spcPct val="20000"/>
        </a:spcBef>
        <a:spcAft>
          <a:spcPct val="0"/>
        </a:spcAft>
        <a:buChar char="–"/>
        <a:defRPr sz="2200" kern="1200">
          <a:solidFill>
            <a:schemeClr val="tx1"/>
          </a:solidFill>
          <a:latin typeface="+mn-lt"/>
          <a:ea typeface="+mn-ea"/>
          <a:cs typeface="+mn-cs"/>
        </a:defRPr>
      </a:lvl4pPr>
      <a:lvl5pPr marL="2233613" indent="-247650" algn="l" defTabSz="992188" rtl="0" eaLnBrk="0" fontAlgn="base" hangingPunct="0">
        <a:spcBef>
          <a:spcPct val="20000"/>
        </a:spcBef>
        <a:spcAft>
          <a:spcPct val="0"/>
        </a:spcAft>
        <a:buChar char="»"/>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stor@fsspatl.com" TargetMode="External"/><Relationship Id="rId7"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hyperlink" Target="mailto:DRE@fsspatlt.com" TargetMode="External"/><Relationship Id="rId5" Type="http://schemas.openxmlformats.org/officeDocument/2006/relationships/hyperlink" Target="mailto:secretary@fsspatl.com" TargetMode="External"/><Relationship Id="rId4" Type="http://schemas.openxmlformats.org/officeDocument/2006/relationships/hyperlink" Target="mailto:assistant@fsspatl.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119">
            <a:extLst>
              <a:ext uri="{FF2B5EF4-FFF2-40B4-BE49-F238E27FC236}">
                <a16:creationId xmlns:a16="http://schemas.microsoft.com/office/drawing/2014/main" id="{89D612CD-3486-443E-974C-9FA21D6761FE}"/>
              </a:ext>
            </a:extLst>
          </p:cNvPr>
          <p:cNvSpPr txBox="1">
            <a:spLocks noChangeArrowheads="1"/>
          </p:cNvSpPr>
          <p:nvPr/>
        </p:nvSpPr>
        <p:spPr bwMode="auto">
          <a:xfrm>
            <a:off x="5428456" y="1760826"/>
            <a:ext cx="4541838" cy="368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marL="0" marR="0" algn="ctr">
              <a:lnSpc>
                <a:spcPct val="107000"/>
              </a:lnSpc>
              <a:spcAft>
                <a:spcPts val="0"/>
              </a:spcAft>
            </a:pPr>
            <a:r>
              <a:rPr lang="en-US" sz="1800" b="1" dirty="0">
                <a:solidFill>
                  <a:srgbClr val="000000"/>
                </a:solidFill>
                <a:latin typeface="+mj-lt"/>
                <a:ea typeface="Times New Roman" panose="02020603050405020304" pitchFamily="18" charset="0"/>
                <a:cs typeface="Times New Roman" panose="02020603050405020304" pitchFamily="18" charset="0"/>
              </a:rPr>
              <a:t>19th Sunday after Pentecost</a:t>
            </a:r>
            <a:endParaRPr lang="en-US" sz="1100" dirty="0">
              <a:effectLst/>
              <a:latin typeface="+mj-lt"/>
              <a:ea typeface="Calibri" panose="020F0502020204030204" pitchFamily="34" charset="0"/>
              <a:cs typeface="Times New Roman" panose="02020603050405020304" pitchFamily="18" charset="0"/>
            </a:endParaRPr>
          </a:p>
        </p:txBody>
      </p:sp>
      <p:sp>
        <p:nvSpPr>
          <p:cNvPr id="2052" name="Rectangle 368">
            <a:extLst>
              <a:ext uri="{FF2B5EF4-FFF2-40B4-BE49-F238E27FC236}">
                <a16:creationId xmlns:a16="http://schemas.microsoft.com/office/drawing/2014/main" id="{F06BE48F-400C-4171-8890-18FCB1B22677}"/>
              </a:ext>
            </a:extLst>
          </p:cNvPr>
          <p:cNvSpPr>
            <a:spLocks noChangeArrowheads="1"/>
          </p:cNvSpPr>
          <p:nvPr/>
        </p:nvSpPr>
        <p:spPr bwMode="auto">
          <a:xfrm>
            <a:off x="7607300" y="2881313"/>
            <a:ext cx="1841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endParaRPr lang="en-US" altLang="en-US" i="1">
              <a:solidFill>
                <a:srgbClr val="000000"/>
              </a:solidFill>
              <a:latin typeface="Times" panose="02020603050405020304" pitchFamily="18" charset="0"/>
            </a:endParaRPr>
          </a:p>
        </p:txBody>
      </p:sp>
      <p:sp>
        <p:nvSpPr>
          <p:cNvPr id="2053" name="Text Box 509">
            <a:extLst>
              <a:ext uri="{FF2B5EF4-FFF2-40B4-BE49-F238E27FC236}">
                <a16:creationId xmlns:a16="http://schemas.microsoft.com/office/drawing/2014/main" id="{A8CF59E0-F386-4EB6-AB7A-143E60D74344}"/>
              </a:ext>
            </a:extLst>
          </p:cNvPr>
          <p:cNvSpPr txBox="1">
            <a:spLocks noChangeArrowheads="1"/>
          </p:cNvSpPr>
          <p:nvPr/>
        </p:nvSpPr>
        <p:spPr bwMode="auto">
          <a:xfrm>
            <a:off x="6771479" y="2163288"/>
            <a:ext cx="1968569" cy="276999"/>
          </a:xfrm>
          <a:prstGeom prst="rect">
            <a:avLst/>
          </a:prstGeom>
          <a:noFill/>
          <a:ln>
            <a:noFill/>
          </a:ln>
          <a:effec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r>
              <a:rPr lang="en-US" altLang="en-US" sz="1200" dirty="0">
                <a:solidFill>
                  <a:srgbClr val="000000"/>
                </a:solidFill>
                <a:latin typeface="+mn-lt"/>
                <a:ea typeface="Yu Gothic" panose="020B0400000000000000" pitchFamily="34" charset="-128"/>
                <a:cs typeface="Microsoft Himalaya" panose="01010100010101010101" pitchFamily="2" charset="0"/>
              </a:rPr>
              <a:t>October 19, 2025 A.D.</a:t>
            </a:r>
          </a:p>
        </p:txBody>
      </p:sp>
      <p:graphicFrame>
        <p:nvGraphicFramePr>
          <p:cNvPr id="2963" name="Group 915">
            <a:extLst>
              <a:ext uri="{FF2B5EF4-FFF2-40B4-BE49-F238E27FC236}">
                <a16:creationId xmlns:a16="http://schemas.microsoft.com/office/drawing/2014/main" id="{341807F6-124B-42B7-AA02-DDCE46931F9B}"/>
              </a:ext>
            </a:extLst>
          </p:cNvPr>
          <p:cNvGraphicFramePr>
            <a:graphicFrameLocks noGrp="1"/>
          </p:cNvGraphicFramePr>
          <p:nvPr>
            <p:extLst>
              <p:ext uri="{D42A27DB-BD31-4B8C-83A1-F6EECF244321}">
                <p14:modId xmlns:p14="http://schemas.microsoft.com/office/powerpoint/2010/main" val="1508859682"/>
              </p:ext>
            </p:extLst>
          </p:nvPr>
        </p:nvGraphicFramePr>
        <p:xfrm>
          <a:off x="5484845" y="2500787"/>
          <a:ext cx="4541838" cy="4841168"/>
        </p:xfrm>
        <a:graphic>
          <a:graphicData uri="http://schemas.openxmlformats.org/drawingml/2006/table">
            <a:tbl>
              <a:tblPr/>
              <a:tblGrid>
                <a:gridCol w="2888593">
                  <a:extLst>
                    <a:ext uri="{9D8B030D-6E8A-4147-A177-3AD203B41FA5}">
                      <a16:colId xmlns:a16="http://schemas.microsoft.com/office/drawing/2014/main" val="20000"/>
                    </a:ext>
                  </a:extLst>
                </a:gridCol>
                <a:gridCol w="1653245">
                  <a:extLst>
                    <a:ext uri="{9D8B030D-6E8A-4147-A177-3AD203B41FA5}">
                      <a16:colId xmlns:a16="http://schemas.microsoft.com/office/drawing/2014/main" val="1837887631"/>
                    </a:ext>
                  </a:extLst>
                </a:gridCol>
              </a:tblGrid>
              <a:tr h="2373019">
                <a:tc gridSpan="2">
                  <a:txBody>
                    <a:bodyPr/>
                    <a:lstStyle>
                      <a:lvl1pPr defTabSz="992188">
                        <a:spcBef>
                          <a:spcPct val="20000"/>
                        </a:spcBef>
                        <a:defRPr sz="3100">
                          <a:solidFill>
                            <a:schemeClr val="tx1"/>
                          </a:solidFill>
                          <a:latin typeface="Times" panose="02020603050405020304" pitchFamily="18" charset="0"/>
                        </a:defRPr>
                      </a:lvl1pPr>
                      <a:lvl2pPr marL="496888" defTabSz="992188">
                        <a:spcBef>
                          <a:spcPct val="20000"/>
                        </a:spcBef>
                        <a:defRPr sz="2600">
                          <a:solidFill>
                            <a:schemeClr val="tx1"/>
                          </a:solidFill>
                          <a:latin typeface="Times" panose="02020603050405020304" pitchFamily="18" charset="0"/>
                        </a:defRPr>
                      </a:lvl2pPr>
                      <a:lvl3pPr marL="992188" defTabSz="992188">
                        <a:spcBef>
                          <a:spcPct val="20000"/>
                        </a:spcBef>
                        <a:defRPr sz="2200">
                          <a:solidFill>
                            <a:schemeClr val="tx1"/>
                          </a:solidFill>
                          <a:latin typeface="Times" panose="02020603050405020304" pitchFamily="18" charset="0"/>
                        </a:defRPr>
                      </a:lvl3pPr>
                      <a:lvl4pPr marL="1489075" defTabSz="992188">
                        <a:spcBef>
                          <a:spcPct val="20000"/>
                        </a:spcBef>
                        <a:defRPr sz="2000">
                          <a:solidFill>
                            <a:schemeClr val="tx1"/>
                          </a:solidFill>
                          <a:latin typeface="Times" panose="02020603050405020304" pitchFamily="18" charset="0"/>
                        </a:defRPr>
                      </a:lvl4pPr>
                      <a:lvl5pPr marL="1985963" defTabSz="992188">
                        <a:spcBef>
                          <a:spcPct val="20000"/>
                        </a:spcBef>
                        <a:defRPr sz="2000">
                          <a:solidFill>
                            <a:schemeClr val="tx1"/>
                          </a:solidFill>
                          <a:latin typeface="Times" panose="02020603050405020304" pitchFamily="18" charset="0"/>
                        </a:defRPr>
                      </a:lvl5pPr>
                      <a:lvl6pPr marL="2443163" defTabSz="992188" fontAlgn="base">
                        <a:spcBef>
                          <a:spcPct val="20000"/>
                        </a:spcBef>
                        <a:spcAft>
                          <a:spcPct val="0"/>
                        </a:spcAft>
                        <a:defRPr sz="2000">
                          <a:solidFill>
                            <a:schemeClr val="tx1"/>
                          </a:solidFill>
                          <a:latin typeface="Times" panose="02020603050405020304" pitchFamily="18" charset="0"/>
                        </a:defRPr>
                      </a:lvl6pPr>
                      <a:lvl7pPr marL="2900363" defTabSz="992188" fontAlgn="base">
                        <a:spcBef>
                          <a:spcPct val="20000"/>
                        </a:spcBef>
                        <a:spcAft>
                          <a:spcPct val="0"/>
                        </a:spcAft>
                        <a:defRPr sz="2000">
                          <a:solidFill>
                            <a:schemeClr val="tx1"/>
                          </a:solidFill>
                          <a:latin typeface="Times" panose="02020603050405020304" pitchFamily="18" charset="0"/>
                        </a:defRPr>
                      </a:lvl7pPr>
                      <a:lvl8pPr marL="3357563" defTabSz="992188" fontAlgn="base">
                        <a:spcBef>
                          <a:spcPct val="20000"/>
                        </a:spcBef>
                        <a:spcAft>
                          <a:spcPct val="0"/>
                        </a:spcAft>
                        <a:defRPr sz="2000">
                          <a:solidFill>
                            <a:schemeClr val="tx1"/>
                          </a:solidFill>
                          <a:latin typeface="Times" panose="02020603050405020304" pitchFamily="18" charset="0"/>
                        </a:defRPr>
                      </a:lvl8pPr>
                      <a:lvl9pPr marL="3814763" defTabSz="992188" fontAlgn="base">
                        <a:spcBef>
                          <a:spcPct val="20000"/>
                        </a:spcBef>
                        <a:spcAft>
                          <a:spcPct val="0"/>
                        </a:spcAft>
                        <a:defRPr sz="2000">
                          <a:solidFill>
                            <a:schemeClr val="tx1"/>
                          </a:solidFill>
                          <a:latin typeface="Times" panose="02020603050405020304" pitchFamily="18" charset="0"/>
                        </a:defRPr>
                      </a:lvl9pPr>
                    </a:lstStyle>
                    <a:p>
                      <a:pPr marL="0" marR="0" lvl="0" indent="0" algn="l" defTabSz="992188" rtl="0" eaLnBrk="0" fontAlgn="base" latinLnBrk="0" hangingPunct="0">
                        <a:lnSpc>
                          <a:spcPct val="100000"/>
                        </a:lnSpc>
                        <a:spcBef>
                          <a:spcPct val="500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Pastor: Fr Chris Hathaway, </a:t>
                      </a:r>
                      <a:r>
                        <a:rPr kumimoji="0" lang="en-US" altLang="en-US" sz="1100" b="0" i="0" u="none" strike="noStrike" cap="none" normalizeH="0" baseline="0" dirty="0" err="1">
                          <a:ln>
                            <a:noFill/>
                          </a:ln>
                          <a:solidFill>
                            <a:srgbClr val="000000"/>
                          </a:solidFill>
                          <a:effectLst/>
                          <a:latin typeface="+mn-lt"/>
                        </a:rPr>
                        <a:t>FssP</a:t>
                      </a:r>
                      <a:r>
                        <a:rPr kumimoji="0" lang="en-US" altLang="en-US" sz="1100" b="0" i="0" u="none" strike="noStrike" cap="none" normalizeH="0" baseline="0" dirty="0">
                          <a:ln>
                            <a:noFill/>
                          </a:ln>
                          <a:solidFill>
                            <a:srgbClr val="000000"/>
                          </a:solidFill>
                          <a:effectLst/>
                          <a:latin typeface="+mn-lt"/>
                        </a:rPr>
                        <a:t> – </a:t>
                      </a:r>
                      <a:r>
                        <a:rPr kumimoji="0" lang="en-US" altLang="en-US" sz="1100" b="0" i="0" u="none" strike="noStrike" cap="none" normalizeH="0" baseline="0" dirty="0">
                          <a:ln>
                            <a:noFill/>
                          </a:ln>
                          <a:solidFill>
                            <a:srgbClr val="000000"/>
                          </a:solidFill>
                          <a:effectLst/>
                          <a:latin typeface="+mn-lt"/>
                          <a:hlinkClick r:id="rId3"/>
                        </a:rPr>
                        <a:t>pastor@fsspatl.com</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Parochial Vicar: Fr. Joseph </a:t>
                      </a:r>
                      <a:r>
                        <a:rPr kumimoji="0" lang="en-US" altLang="en-US" sz="1100" b="0" i="0" u="none" strike="noStrike" cap="none" normalizeH="0" baseline="0" dirty="0" err="1">
                          <a:ln>
                            <a:noFill/>
                          </a:ln>
                          <a:solidFill>
                            <a:srgbClr val="000000"/>
                          </a:solidFill>
                          <a:effectLst/>
                          <a:latin typeface="+mn-lt"/>
                        </a:rPr>
                        <a:t>Favole</a:t>
                      </a:r>
                      <a:r>
                        <a:rPr kumimoji="0" lang="en-US" altLang="en-US" sz="1100" b="0" i="0" u="none" strike="noStrike" cap="none" normalizeH="0" baseline="0" dirty="0">
                          <a:ln>
                            <a:noFill/>
                          </a:ln>
                          <a:solidFill>
                            <a:srgbClr val="000000"/>
                          </a:solidFill>
                          <a:effectLst/>
                          <a:latin typeface="+mn-lt"/>
                        </a:rPr>
                        <a:t>, </a:t>
                      </a:r>
                      <a:r>
                        <a:rPr kumimoji="0" lang="en-US" altLang="en-US" sz="1100" b="0" i="0" u="none" strike="noStrike" cap="none" normalizeH="0" baseline="0" dirty="0" err="1">
                          <a:ln>
                            <a:noFill/>
                          </a:ln>
                          <a:solidFill>
                            <a:srgbClr val="000000"/>
                          </a:solidFill>
                          <a:effectLst/>
                          <a:latin typeface="+mn-lt"/>
                        </a:rPr>
                        <a:t>FssP</a:t>
                      </a:r>
                      <a:r>
                        <a:rPr kumimoji="0" lang="en-US" altLang="en-US" sz="1100" b="0" i="0" u="none" strike="noStrike" cap="none" normalizeH="0" baseline="0" dirty="0">
                          <a:ln>
                            <a:noFill/>
                          </a:ln>
                          <a:solidFill>
                            <a:srgbClr val="000000"/>
                          </a:solidFill>
                          <a:effectLst/>
                          <a:latin typeface="+mn-lt"/>
                        </a:rPr>
                        <a:t> – </a:t>
                      </a:r>
                      <a:r>
                        <a:rPr kumimoji="0" lang="en-US" altLang="en-US" sz="1100" b="0" i="0" u="none" strike="noStrike" cap="none" normalizeH="0" baseline="0" dirty="0">
                          <a:ln>
                            <a:noFill/>
                          </a:ln>
                          <a:solidFill>
                            <a:srgbClr val="000000"/>
                          </a:solidFill>
                          <a:effectLst/>
                          <a:latin typeface="+mn-lt"/>
                          <a:hlinkClick r:id="rId4"/>
                        </a:rPr>
                        <a:t>assistant@fsspatl.com</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Fr. Brian Austin, </a:t>
                      </a:r>
                      <a:r>
                        <a:rPr kumimoji="0" lang="en-US" altLang="en-US" sz="1100" b="0" i="0" u="none" strike="noStrike" cap="none" normalizeH="0" baseline="0" dirty="0" err="1">
                          <a:ln>
                            <a:noFill/>
                          </a:ln>
                          <a:solidFill>
                            <a:srgbClr val="000000"/>
                          </a:solidFill>
                          <a:effectLst/>
                          <a:latin typeface="+mn-lt"/>
                        </a:rPr>
                        <a:t>FssP</a:t>
                      </a:r>
                      <a:r>
                        <a:rPr kumimoji="0" lang="en-US" altLang="en-US" sz="1100" b="0" i="0" u="none" strike="noStrike" cap="none" normalizeH="0" baseline="0" dirty="0">
                          <a:ln>
                            <a:noFill/>
                          </a:ln>
                          <a:solidFill>
                            <a:srgbClr val="000000"/>
                          </a:solidFill>
                          <a:effectLst/>
                          <a:latin typeface="+mn-lt"/>
                        </a:rPr>
                        <a:t>, - in residence</a:t>
                      </a: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Rev. Mr. Doug Anderson, Deacon</a:t>
                      </a: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Office Manager: Mrs. Leslie Riney – </a:t>
                      </a:r>
                      <a:r>
                        <a:rPr kumimoji="0" lang="en-US" altLang="en-US" sz="1100" b="0" i="0" u="none" strike="noStrike" cap="none" normalizeH="0" baseline="0" dirty="0">
                          <a:ln>
                            <a:noFill/>
                          </a:ln>
                          <a:solidFill>
                            <a:srgbClr val="000000"/>
                          </a:solidFill>
                          <a:effectLst/>
                          <a:latin typeface="+mn-lt"/>
                          <a:hlinkClick r:id="rId5"/>
                        </a:rPr>
                        <a:t>secretary@fsspatl.com</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Director of Religious Education: Thomas Cole- </a:t>
                      </a:r>
                      <a:r>
                        <a:rPr kumimoji="0" lang="en-US" altLang="en-US" sz="1100" b="0" i="0" u="none" strike="noStrike" cap="none" normalizeH="0" baseline="0" dirty="0">
                          <a:ln>
                            <a:noFill/>
                          </a:ln>
                          <a:solidFill>
                            <a:srgbClr val="000000"/>
                          </a:solidFill>
                          <a:effectLst/>
                          <a:latin typeface="+mn-lt"/>
                          <a:hlinkClick r:id="rId6"/>
                        </a:rPr>
                        <a:t>DRE@fsspatl.com</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1" i="0" u="none" strike="noStrike" cap="none" normalizeH="0" baseline="0" dirty="0">
                          <a:ln>
                            <a:noFill/>
                          </a:ln>
                          <a:solidFill>
                            <a:srgbClr val="000000"/>
                          </a:solidFill>
                          <a:effectLst/>
                          <a:latin typeface="+mn-lt"/>
                        </a:rPr>
                        <a:t>Church Office Hours</a:t>
                      </a:r>
                      <a:r>
                        <a:rPr kumimoji="0" lang="en-US" altLang="en-US" sz="1100" b="0" i="0" u="none" strike="noStrike" cap="none" normalizeH="0" baseline="0" dirty="0">
                          <a:ln>
                            <a:noFill/>
                          </a:ln>
                          <a:solidFill>
                            <a:srgbClr val="000000"/>
                          </a:solidFill>
                          <a:effectLst/>
                          <a:latin typeface="+mn-lt"/>
                        </a:rPr>
                        <a:t>: 8:00 am to 4:00 pm, Monday – Friday</a:t>
                      </a:r>
                    </a:p>
                    <a:p>
                      <a:pPr marL="0" marR="0" lvl="0" indent="0" algn="l" defTabSz="992188" rtl="0" eaLnBrk="0" fontAlgn="base" latinLnBrk="0" hangingPunct="0">
                        <a:lnSpc>
                          <a:spcPct val="100000"/>
                        </a:lnSpc>
                        <a:spcBef>
                          <a:spcPts val="300"/>
                        </a:spcBef>
                        <a:spcAft>
                          <a:spcPct val="0"/>
                        </a:spcAft>
                        <a:buClrTx/>
                        <a:buSzTx/>
                        <a:buFontTx/>
                        <a:buNone/>
                        <a:tabLst/>
                        <a:defRPr/>
                      </a:pPr>
                      <a:r>
                        <a:rPr kumimoji="0" lang="en-US" altLang="en-US" sz="1100" b="1" i="0" u="none" strike="noStrike" cap="none" normalizeH="0" baseline="0" dirty="0">
                          <a:ln>
                            <a:noFill/>
                          </a:ln>
                          <a:solidFill>
                            <a:srgbClr val="000000"/>
                          </a:solidFill>
                          <a:effectLst/>
                          <a:latin typeface="+mn-lt"/>
                        </a:rPr>
                        <a:t>Bookstore</a:t>
                      </a:r>
                      <a:r>
                        <a:rPr kumimoji="0" lang="en-US" altLang="en-US" sz="1100" b="0" i="0" u="none" strike="noStrike" cap="none" normalizeH="0" baseline="0" dirty="0">
                          <a:ln>
                            <a:noFill/>
                          </a:ln>
                          <a:solidFill>
                            <a:srgbClr val="000000"/>
                          </a:solidFill>
                          <a:effectLst/>
                          <a:latin typeface="+mn-lt"/>
                        </a:rPr>
                        <a:t> – open Sundays after the 8 am &amp; 10:30 am Masses and 1st Saturdays after the 9 am Mass.</a:t>
                      </a:r>
                    </a:p>
                    <a:p>
                      <a:pPr marL="0" marR="0" lvl="0" indent="0" algn="l" defTabSz="914400" rtl="0" eaLnBrk="0" fontAlgn="base" latinLnBrk="0" hangingPunct="0">
                        <a:lnSpc>
                          <a:spcPct val="100000"/>
                        </a:lnSpc>
                        <a:spcBef>
                          <a:spcPts val="600"/>
                        </a:spcBef>
                        <a:spcAft>
                          <a:spcPts val="0"/>
                        </a:spcAft>
                        <a:buClrTx/>
                        <a:buSzTx/>
                        <a:buFontTx/>
                        <a:buNone/>
                        <a:tabLst/>
                        <a:defRPr/>
                      </a:pPr>
                      <a:r>
                        <a:rPr kumimoji="0" lang="en-US" altLang="en-US" sz="1100" b="1"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Baptism</a:t>
                      </a:r>
                      <a:r>
                        <a:rPr kumimoji="0" lang="en-US" altLang="en-US" sz="1100" b="0"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 Contact the parish at least three months before birth. </a:t>
                      </a:r>
                    </a:p>
                    <a:p>
                      <a:pPr marL="0" marR="0" lvl="0" indent="0" algn="l" defTabSz="914400" rtl="0" eaLnBrk="0" fontAlgn="base" latinLnBrk="0" hangingPunct="0">
                        <a:lnSpc>
                          <a:spcPct val="100000"/>
                        </a:lnSpc>
                        <a:spcBef>
                          <a:spcPts val="0"/>
                        </a:spcBef>
                        <a:spcAft>
                          <a:spcPts val="0"/>
                        </a:spcAft>
                        <a:buClrTx/>
                        <a:buSzTx/>
                        <a:buFontTx/>
                        <a:buNone/>
                        <a:tabLst/>
                        <a:defRPr/>
                      </a:pPr>
                      <a:r>
                        <a:rPr kumimoji="0" lang="en-US" altLang="en-US" sz="1100" b="1"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Marriage</a:t>
                      </a:r>
                      <a:r>
                        <a:rPr kumimoji="0" lang="en-US" altLang="en-US" sz="1100" b="0"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 Contact the parish at least six months before the wedding.</a:t>
                      </a:r>
                    </a:p>
                    <a:p>
                      <a:pPr marL="0" marR="0" lvl="0" indent="0" algn="l" defTabSz="914400" rtl="0" eaLnBrk="0" fontAlgn="base" latinLnBrk="0" hangingPunct="0">
                        <a:lnSpc>
                          <a:spcPct val="100000"/>
                        </a:lnSpc>
                        <a:spcBef>
                          <a:spcPts val="300"/>
                        </a:spcBef>
                        <a:spcAft>
                          <a:spcPts val="0"/>
                        </a:spcAft>
                        <a:buClrTx/>
                        <a:buSzTx/>
                        <a:buFontTx/>
                        <a:buNone/>
                        <a:tabLst/>
                        <a:defRPr/>
                      </a:pPr>
                      <a:r>
                        <a:rPr kumimoji="0" lang="en-US" altLang="en-US" sz="1100" b="1"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Inquiring about the Catholic Faith? </a:t>
                      </a:r>
                      <a:r>
                        <a:rPr kumimoji="0" lang="en-US" altLang="en-US" sz="1100" b="0" i="0" u="none" strike="noStrike" kern="1200" cap="none" spc="0" normalizeH="0" baseline="0" noProof="0" dirty="0">
                          <a:ln>
                            <a:noFill/>
                          </a:ln>
                          <a:solidFill>
                            <a:srgbClr val="000000"/>
                          </a:solidFill>
                          <a:effectLst/>
                          <a:uLnTx/>
                          <a:uFillTx/>
                          <a:latin typeface="Times"/>
                          <a:ea typeface="Dotum" panose="020B0600000101010101" pitchFamily="34" charset="-127"/>
                          <a:cs typeface="Helvetica" panose="020B0604020202020204" pitchFamily="34" charset="0"/>
                        </a:rPr>
                        <a:t>Call the office.</a:t>
                      </a:r>
                      <a:endParaRPr kumimoji="0" lang="en-US" altLang="en-US" sz="1100" b="0" i="0" u="none" strike="noStrike" cap="none" normalizeH="0" baseline="0" dirty="0">
                        <a:ln>
                          <a:noFill/>
                        </a:ln>
                        <a:solidFill>
                          <a:srgbClr val="000000"/>
                        </a:solidFill>
                        <a:effectLst/>
                        <a:latin typeface="+mn-lt"/>
                      </a:endParaRPr>
                    </a:p>
                  </a:txBody>
                  <a:tcPr marL="91487" marR="91487" marT="45671" marB="45671"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l" defTabSz="914400" rtl="0" eaLnBrk="0" fontAlgn="base" latinLnBrk="0" hangingPunct="0">
                        <a:lnSpc>
                          <a:spcPct val="100000"/>
                        </a:lnSpc>
                        <a:spcBef>
                          <a:spcPts val="300"/>
                        </a:spcBef>
                        <a:spcAft>
                          <a:spcPts val="0"/>
                        </a:spcAft>
                        <a:buClrTx/>
                        <a:buSzTx/>
                        <a:buFontTx/>
                        <a:buNone/>
                        <a:tabLst/>
                        <a:defRPr/>
                      </a:pPr>
                      <a:endParaRPr kumimoji="0" lang="en-US" altLang="en-US" sz="1100" b="0" i="0" u="none" strike="noStrike" cap="none" normalizeH="0" baseline="0" dirty="0">
                        <a:ln>
                          <a:noFill/>
                        </a:ln>
                        <a:solidFill>
                          <a:srgbClr val="000000"/>
                        </a:solidFill>
                        <a:effectLst/>
                        <a:latin typeface="+mn-lt"/>
                      </a:endParaRPr>
                    </a:p>
                  </a:txBody>
                  <a:tcPr marL="91487" marR="91487" marT="45671" marB="45671"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57146">
                <a:tc>
                  <a:txBody>
                    <a:bodyPr/>
                    <a:lstStyle>
                      <a:lvl1pPr defTabSz="992188">
                        <a:spcBef>
                          <a:spcPct val="20000"/>
                        </a:spcBef>
                        <a:defRPr sz="3100">
                          <a:solidFill>
                            <a:schemeClr val="tx1"/>
                          </a:solidFill>
                          <a:latin typeface="Times" panose="02020603050405020304" pitchFamily="18" charset="0"/>
                        </a:defRPr>
                      </a:lvl1pPr>
                      <a:lvl2pPr marL="496888" defTabSz="992188">
                        <a:spcBef>
                          <a:spcPct val="20000"/>
                        </a:spcBef>
                        <a:defRPr sz="2600">
                          <a:solidFill>
                            <a:schemeClr val="tx1"/>
                          </a:solidFill>
                          <a:latin typeface="Times" panose="02020603050405020304" pitchFamily="18" charset="0"/>
                        </a:defRPr>
                      </a:lvl2pPr>
                      <a:lvl3pPr marL="992188" defTabSz="992188">
                        <a:spcBef>
                          <a:spcPct val="20000"/>
                        </a:spcBef>
                        <a:defRPr sz="2200">
                          <a:solidFill>
                            <a:schemeClr val="tx1"/>
                          </a:solidFill>
                          <a:latin typeface="Times" panose="02020603050405020304" pitchFamily="18" charset="0"/>
                        </a:defRPr>
                      </a:lvl3pPr>
                      <a:lvl4pPr marL="1489075" defTabSz="992188">
                        <a:spcBef>
                          <a:spcPct val="20000"/>
                        </a:spcBef>
                        <a:defRPr sz="2000">
                          <a:solidFill>
                            <a:schemeClr val="tx1"/>
                          </a:solidFill>
                          <a:latin typeface="Times" panose="02020603050405020304" pitchFamily="18" charset="0"/>
                        </a:defRPr>
                      </a:lvl4pPr>
                      <a:lvl5pPr marL="1985963" defTabSz="992188">
                        <a:spcBef>
                          <a:spcPct val="20000"/>
                        </a:spcBef>
                        <a:defRPr sz="2000">
                          <a:solidFill>
                            <a:schemeClr val="tx1"/>
                          </a:solidFill>
                          <a:latin typeface="Times" panose="02020603050405020304" pitchFamily="18" charset="0"/>
                        </a:defRPr>
                      </a:lvl5pPr>
                      <a:lvl6pPr marL="2443163" defTabSz="992188" fontAlgn="base">
                        <a:spcBef>
                          <a:spcPct val="20000"/>
                        </a:spcBef>
                        <a:spcAft>
                          <a:spcPct val="0"/>
                        </a:spcAft>
                        <a:defRPr sz="2000">
                          <a:solidFill>
                            <a:schemeClr val="tx1"/>
                          </a:solidFill>
                          <a:latin typeface="Times" panose="02020603050405020304" pitchFamily="18" charset="0"/>
                        </a:defRPr>
                      </a:lvl6pPr>
                      <a:lvl7pPr marL="2900363" defTabSz="992188" fontAlgn="base">
                        <a:spcBef>
                          <a:spcPct val="20000"/>
                        </a:spcBef>
                        <a:spcAft>
                          <a:spcPct val="0"/>
                        </a:spcAft>
                        <a:defRPr sz="2000">
                          <a:solidFill>
                            <a:schemeClr val="tx1"/>
                          </a:solidFill>
                          <a:latin typeface="Times" panose="02020603050405020304" pitchFamily="18" charset="0"/>
                        </a:defRPr>
                      </a:lvl7pPr>
                      <a:lvl8pPr marL="3357563" defTabSz="992188" fontAlgn="base">
                        <a:spcBef>
                          <a:spcPct val="20000"/>
                        </a:spcBef>
                        <a:spcAft>
                          <a:spcPct val="0"/>
                        </a:spcAft>
                        <a:defRPr sz="2000">
                          <a:solidFill>
                            <a:schemeClr val="tx1"/>
                          </a:solidFill>
                          <a:latin typeface="Times" panose="02020603050405020304" pitchFamily="18" charset="0"/>
                        </a:defRPr>
                      </a:lvl8pPr>
                      <a:lvl9pPr marL="3814763" defTabSz="992188" fontAlgn="base">
                        <a:spcBef>
                          <a:spcPct val="20000"/>
                        </a:spcBef>
                        <a:spcAft>
                          <a:spcPct val="0"/>
                        </a:spcAft>
                        <a:defRPr sz="2000">
                          <a:solidFill>
                            <a:schemeClr val="tx1"/>
                          </a:solidFill>
                          <a:latin typeface="Times" panose="02020603050405020304" pitchFamily="18" charset="0"/>
                        </a:defRPr>
                      </a:lvl9pPr>
                    </a:lstStyle>
                    <a:p>
                      <a:pPr marL="0" marR="0" lvl="0" indent="0" algn="l" defTabSz="992188" rtl="0" eaLnBrk="0" fontAlgn="base" latinLnBrk="0" hangingPunct="0">
                        <a:lnSpc>
                          <a:spcPct val="100000"/>
                        </a:lnSpc>
                        <a:spcBef>
                          <a:spcPct val="5000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Daily Mass Times </a:t>
                      </a: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Mon. &amp; Wed.: 6:30 am &amp; 9 am.</a:t>
                      </a:r>
                    </a:p>
                    <a:p>
                      <a:pPr marL="0" marR="0" lvl="0" indent="0" algn="l" defTabSz="992188" rtl="0" eaLnBrk="0" fontAlgn="base" latinLnBrk="0" hangingPunct="0">
                        <a:lnSpc>
                          <a:spcPct val="100000"/>
                        </a:lnSpc>
                        <a:spcBef>
                          <a:spcPts val="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Tues. &amp; Thurs.: 6:30 am &amp; 12 noon.</a:t>
                      </a:r>
                    </a:p>
                    <a:p>
                      <a:pPr marL="0" marR="0" lvl="0" indent="0" algn="l" defTabSz="992188" rtl="0" eaLnBrk="0" fontAlgn="base" latinLnBrk="0" hangingPunct="0">
                        <a:lnSpc>
                          <a:spcPct val="100000"/>
                        </a:lnSpc>
                        <a:spcBef>
                          <a:spcPts val="0"/>
                        </a:spcBef>
                        <a:spcAft>
                          <a:spcPct val="0"/>
                        </a:spcAft>
                        <a:buClrTx/>
                        <a:buSzTx/>
                        <a:buFontTx/>
                        <a:buNone/>
                        <a:tabLst/>
                        <a:defRPr/>
                      </a:pPr>
                      <a:r>
                        <a:rPr kumimoji="0" lang="en-US" altLang="en-US" sz="1100" b="0" i="0" u="none" strike="noStrike" cap="none" normalizeH="0" baseline="0" dirty="0">
                          <a:ln>
                            <a:noFill/>
                          </a:ln>
                          <a:solidFill>
                            <a:srgbClr val="000000"/>
                          </a:solidFill>
                          <a:effectLst/>
                          <a:latin typeface="+mn-lt"/>
                        </a:rPr>
                        <a:t>Fri.:  6:30 am &amp; 7 pm (followed by Holy Hour)</a:t>
                      </a:r>
                      <a:r>
                        <a:rPr kumimoji="0" lang="en-US" altLang="en-US" sz="1100" b="0" i="0" u="none" strike="noStrike" kern="1200" cap="none" normalizeH="0" baseline="0" dirty="0">
                          <a:ln>
                            <a:noFill/>
                          </a:ln>
                          <a:solidFill>
                            <a:srgbClr val="000000"/>
                          </a:solidFill>
                          <a:effectLst/>
                          <a:latin typeface="Times" panose="02020603050405020304" pitchFamily="18" charset="0"/>
                          <a:ea typeface="+mn-ea"/>
                          <a:cs typeface="+mn-cs"/>
                        </a:rPr>
                        <a:t>.</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Sat.: 7 am &amp; 9 am.</a:t>
                      </a:r>
                    </a:p>
                    <a:p>
                      <a:pPr marL="0" marR="0" lvl="0" indent="0" algn="l" defTabSz="992188" rtl="0" eaLnBrk="0" fontAlgn="base" latinLnBrk="0" hangingPunct="0">
                        <a:lnSpc>
                          <a:spcPct val="100000"/>
                        </a:lnSpc>
                        <a:spcBef>
                          <a:spcPct val="5000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Sunday Mass Times</a:t>
                      </a:r>
                      <a:endParaRPr kumimoji="0" lang="en-US" altLang="en-US" sz="1100" b="0" i="0" u="none" strike="noStrike" cap="none" normalizeH="0" baseline="0" dirty="0">
                        <a:ln>
                          <a:noFill/>
                        </a:ln>
                        <a:solidFill>
                          <a:srgbClr val="000000"/>
                        </a:solidFill>
                        <a:effectLst/>
                        <a:latin typeface="+mn-lt"/>
                      </a:endParaRPr>
                    </a:p>
                    <a:p>
                      <a:pPr marL="0" marR="0" lvl="0" indent="0" algn="l" defTabSz="992188" rtl="0" eaLnBrk="0" fontAlgn="base" latinLnBrk="0" hangingPunct="0">
                        <a:lnSpc>
                          <a:spcPct val="100000"/>
                        </a:lnSpc>
                        <a:spcBef>
                          <a:spcPts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8:00 am low; 10:30 am sung &amp; 1:00 pm Low Masses.</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Confessions are heard in the confessional box ½ hour before each Mass.</a:t>
                      </a:r>
                    </a:p>
                  </a:txBody>
                  <a:tcPr marL="91487" marR="91487" marT="45671" marB="45671"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Church Hours</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Mon.-Thurs.: 6 am - 7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Fri.:   6 am - 9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Sat.:   6:30 am -7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Sun.:  7 am - 7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1" i="0" u="none" strike="noStrike" cap="none" normalizeH="0" baseline="0" dirty="0">
                          <a:ln>
                            <a:noFill/>
                          </a:ln>
                          <a:solidFill>
                            <a:srgbClr val="000000"/>
                          </a:solidFill>
                          <a:effectLst/>
                          <a:latin typeface="+mn-lt"/>
                        </a:rPr>
                        <a:t>Office Hours</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Mon. - Fri.: 8 am - 4 pm.</a:t>
                      </a:r>
                    </a:p>
                    <a:p>
                      <a:pPr marL="0" marR="0" lvl="0" indent="0" algn="l" defTabSz="992188" rtl="0" eaLnBrk="0" fontAlgn="base" latinLnBrk="0" hangingPunct="0">
                        <a:lnSpc>
                          <a:spcPct val="100000"/>
                        </a:lnSpc>
                        <a:spcBef>
                          <a:spcPts val="60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mn-lt"/>
                        </a:rPr>
                        <a:t>Closed on Holy Days</a:t>
                      </a:r>
                    </a:p>
                  </a:txBody>
                  <a:tcPr marL="91487" marR="91487" marT="45671" marB="45671"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 name="TextBox 9">
            <a:extLst>
              <a:ext uri="{FF2B5EF4-FFF2-40B4-BE49-F238E27FC236}">
                <a16:creationId xmlns:a16="http://schemas.microsoft.com/office/drawing/2014/main" id="{4BCB7BFD-B2B1-A8C4-82E5-74CF26CEF312}"/>
              </a:ext>
            </a:extLst>
          </p:cNvPr>
          <p:cNvSpPr txBox="1"/>
          <p:nvPr/>
        </p:nvSpPr>
        <p:spPr bwMode="auto">
          <a:xfrm>
            <a:off x="5962650" y="38812"/>
            <a:ext cx="4095749"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p>
            <a:pPr algn="ctr"/>
            <a:r>
              <a:rPr lang="en-US" sz="1600" b="1" i="1" dirty="0">
                <a:latin typeface="+mn-lt"/>
                <a:ea typeface="Yu Gothic UI" panose="020B0500000000000000" pitchFamily="34" charset="-128"/>
                <a:cs typeface="Arial" panose="020B0604020202020204" pitchFamily="34" charset="0"/>
              </a:rPr>
              <a:t>St Francis de Sales Catholic Church</a:t>
            </a:r>
          </a:p>
          <a:p>
            <a:pPr algn="ctr"/>
            <a:r>
              <a:rPr lang="en-US" altLang="en-US" sz="1100" i="1" dirty="0">
                <a:solidFill>
                  <a:srgbClr val="000000"/>
                </a:solidFill>
                <a:latin typeface="+mn-lt"/>
              </a:rPr>
              <a:t>An apostolate of the Priestly Fraternity of St. Peter in the Archdiocese of Atlanta p</a:t>
            </a:r>
            <a:r>
              <a:rPr lang="en-US" altLang="en-US" sz="1100" i="1" dirty="0">
                <a:latin typeface="+mn-lt"/>
              </a:rPr>
              <a:t>reaching the Gospel &amp; sanctifying souls according to the liturgical books of 1962.</a:t>
            </a:r>
          </a:p>
          <a:p>
            <a:pPr algn="ctr">
              <a:spcBef>
                <a:spcPts val="600"/>
              </a:spcBef>
            </a:pPr>
            <a:r>
              <a:rPr lang="en-US" sz="1200" dirty="0">
                <a:latin typeface="+mn-lt"/>
                <a:ea typeface="Yu Gothic UI" panose="020B0500000000000000" pitchFamily="34" charset="-128"/>
                <a:cs typeface="Arial" panose="020B0604020202020204" pitchFamily="34" charset="0"/>
              </a:rPr>
              <a:t>587 Landers Dr SW</a:t>
            </a:r>
          </a:p>
          <a:p>
            <a:pPr algn="ctr"/>
            <a:r>
              <a:rPr lang="en-US" sz="1200" dirty="0">
                <a:latin typeface="+mn-lt"/>
                <a:ea typeface="Yu Gothic UI" panose="020B0500000000000000" pitchFamily="34" charset="-128"/>
                <a:cs typeface="Arial" panose="020B0604020202020204" pitchFamily="34" charset="0"/>
              </a:rPr>
              <a:t>Mableton, GA  30126</a:t>
            </a:r>
          </a:p>
          <a:p>
            <a:pPr algn="ctr"/>
            <a:r>
              <a:rPr lang="en-US" sz="1200" dirty="0">
                <a:latin typeface="+mn-lt"/>
                <a:ea typeface="Yu Gothic UI" panose="020B0500000000000000" pitchFamily="34" charset="-128"/>
                <a:cs typeface="Arial" panose="020B0604020202020204" pitchFamily="34" charset="0"/>
              </a:rPr>
              <a:t>770-948-6888</a:t>
            </a:r>
          </a:p>
          <a:p>
            <a:pPr algn="ctr"/>
            <a:r>
              <a:rPr lang="en-US" sz="1200" dirty="0">
                <a:latin typeface="+mn-lt"/>
                <a:ea typeface="Yu Gothic UI" panose="020B0500000000000000" pitchFamily="34" charset="-128"/>
                <a:cs typeface="Arial" panose="020B0604020202020204" pitchFamily="34" charset="0"/>
              </a:rPr>
              <a:t>www.fsspatl.com</a:t>
            </a:r>
          </a:p>
        </p:txBody>
      </p:sp>
      <p:pic>
        <p:nvPicPr>
          <p:cNvPr id="3" name="Picture 2" descr="A painting of a person&#10;&#10;AI-generated content may be incorrect.">
            <a:extLst>
              <a:ext uri="{FF2B5EF4-FFF2-40B4-BE49-F238E27FC236}">
                <a16:creationId xmlns:a16="http://schemas.microsoft.com/office/drawing/2014/main" id="{FA6C4FA6-C59E-13CD-5ED0-BA3341B4F5D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238346" y="117463"/>
            <a:ext cx="1018616" cy="1404718"/>
          </a:xfrm>
          <a:prstGeom prst="rect">
            <a:avLst/>
          </a:prstGeom>
          <a:effectLst>
            <a:softEdge rad="139700"/>
          </a:effectLst>
        </p:spPr>
      </p:pic>
      <p:sp>
        <p:nvSpPr>
          <p:cNvPr id="5" name="TextBox 4">
            <a:extLst>
              <a:ext uri="{FF2B5EF4-FFF2-40B4-BE49-F238E27FC236}">
                <a16:creationId xmlns:a16="http://schemas.microsoft.com/office/drawing/2014/main" id="{93E343CF-A8B4-5FFA-C6BB-8786D846E90B}"/>
              </a:ext>
            </a:extLst>
          </p:cNvPr>
          <p:cNvSpPr txBox="1"/>
          <p:nvPr/>
        </p:nvSpPr>
        <p:spPr bwMode="auto">
          <a:xfrm>
            <a:off x="-629" y="-22694"/>
            <a:ext cx="5029829" cy="7337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p>
            <a:pPr algn="ctr"/>
            <a:r>
              <a:rPr lang="en-US" altLang="en-US" b="1" dirty="0">
                <a:latin typeface="+mj-lt"/>
              </a:rPr>
              <a:t>On Matrimony &amp; a model for our times?</a:t>
            </a:r>
          </a:p>
          <a:p>
            <a:pPr>
              <a:spcBef>
                <a:spcPts val="300"/>
              </a:spcBef>
            </a:pPr>
            <a:r>
              <a:rPr lang="en-US" altLang="en-US" dirty="0">
                <a:latin typeface="+mj-lt"/>
              </a:rPr>
              <a:t>In our day, as we know, marriage is under assault; it was at the time of Council of Trent, also. In its defense, the Council met in its 24</a:t>
            </a:r>
            <a:r>
              <a:rPr lang="en-US" altLang="en-US" baseline="30000" dirty="0">
                <a:latin typeface="+mj-lt"/>
              </a:rPr>
              <a:t>th</a:t>
            </a:r>
            <a:r>
              <a:rPr lang="en-US" altLang="en-US" dirty="0">
                <a:latin typeface="+mj-lt"/>
              </a:rPr>
              <a:t> session, under pope Pius IV, on November 11, 1563, to solemnly restate her doctrine on matrimony and to decree 12 canons against its enemies.  Let us review what the Council taught and read some canons.  Imagine the Church blasting canons like this today! Many would welcome the doctrinal clarity, but most would be stirred to wrath; perhaps, that is why synods no longer speak so.   </a:t>
            </a:r>
            <a:endParaRPr lang="en-US" altLang="en-US" b="1" dirty="0">
              <a:latin typeface="+mj-lt"/>
            </a:endParaRPr>
          </a:p>
          <a:p>
            <a:pPr>
              <a:spcBef>
                <a:spcPts val="300"/>
              </a:spcBef>
            </a:pPr>
            <a:r>
              <a:rPr lang="en-US" altLang="en-US" b="1" dirty="0">
                <a:latin typeface="+mj-lt"/>
              </a:rPr>
              <a:t>The Council first establishes Church doctrine </a:t>
            </a:r>
            <a:r>
              <a:rPr lang="en-US" altLang="en-US" dirty="0">
                <a:latin typeface="+mj-lt"/>
              </a:rPr>
              <a:t>noting that matrimony is a perpetual &amp; indissoluble bond first observed by Adam who, under divine influence, said: “This now is bone of my bones and flesh of my flesh. Wherefore a man shall leave father and mother and shall cleave to his wife, and they shall be two in one flesh.” (</a:t>
            </a:r>
            <a:r>
              <a:rPr lang="en-US" altLang="en-US" dirty="0" err="1">
                <a:latin typeface="+mj-lt"/>
              </a:rPr>
              <a:t>Gn</a:t>
            </a:r>
            <a:r>
              <a:rPr lang="en-US" altLang="en-US" dirty="0">
                <a:latin typeface="+mj-lt"/>
              </a:rPr>
              <a:t> 2:23) At the fulness of time, Jesus Christ reaffirmed this teaching, adding, “they are not two, but one flesh. Therefore, what God has joined together, let no man separate.” (Mt 19:6)  Again, marriage is meant to be an icon of God’s love for His Church as expressed by St Paul, “Husbands love your wives, as Christ also loved the Church, and delivered himself up for it” adding, “This is a great sacrament, but I speak in Christ and in the Church.” (Eph 5:25,32)  Moreover, the Fathers, the Councils, and the tradition of the universal Church, have always taught that marriage is one of the sacraments of the New Law.  Against this, the ungodly men of Trent’s time (1500’s), raving madly, introduced, by word and writing, many false teachings against the apostolic Church.  To restrain their boldness &amp; eradicate errors, Trent issued, among others, the following anathemas:</a:t>
            </a:r>
          </a:p>
          <a:p>
            <a:pPr>
              <a:spcBef>
                <a:spcPts val="300"/>
              </a:spcBef>
            </a:pPr>
            <a:r>
              <a:rPr lang="en-US" altLang="en-US" b="1" dirty="0">
                <a:latin typeface="+mj-lt"/>
              </a:rPr>
              <a:t>Canon I</a:t>
            </a:r>
            <a:r>
              <a:rPr lang="en-US" altLang="en-US" dirty="0">
                <a:latin typeface="+mj-lt"/>
              </a:rPr>
              <a:t>. If anyone says that matrimony is not truly and properly one of the seven sacraments of the evangelical law, instituted by Christ the Lord, but has been devised by men in the Church and does not confer grace, let him be anathema.</a:t>
            </a:r>
          </a:p>
          <a:p>
            <a:pPr>
              <a:spcBef>
                <a:spcPts val="200"/>
              </a:spcBef>
            </a:pPr>
            <a:r>
              <a:rPr lang="en-US" altLang="en-US" b="1" dirty="0">
                <a:latin typeface="+mj-lt"/>
              </a:rPr>
              <a:t>Can. 5</a:t>
            </a:r>
            <a:r>
              <a:rPr lang="en-US" altLang="en-US" dirty="0">
                <a:latin typeface="+mj-lt"/>
              </a:rPr>
              <a:t>. If anyone says that the bond of matrimony can be dissolved on account of heresy, or irksome cohabitation, or by reason of the voluntary absence of one of the parties, let him be anathema.</a:t>
            </a:r>
          </a:p>
          <a:p>
            <a:pPr>
              <a:spcBef>
                <a:spcPts val="200"/>
              </a:spcBef>
            </a:pPr>
            <a:r>
              <a:rPr lang="en-US" altLang="en-US" b="1" dirty="0">
                <a:latin typeface="+mj-lt"/>
              </a:rPr>
              <a:t>Can. 7</a:t>
            </a:r>
            <a:r>
              <a:rPr lang="en-US" altLang="en-US" dirty="0">
                <a:latin typeface="+mj-lt"/>
              </a:rPr>
              <a:t>. If anyone says that the Church errs in that she taught and teaches that in accordance with evangelical and apostolic doctrine the bond of matrimony cannot be dissolved by reason of adultery on the part of one of the parties, and that both, or even the innocent party who gave no occasion for adultery, cannot contract another marriage during the lifetime of the other, and that he is guilty of adultery who, having put away the adulteress, shall marry another, and she also who, having put away the adulterer, shall marry another,(Mt 5:32) let him be anathema.</a:t>
            </a:r>
          </a:p>
          <a:p>
            <a:pPr>
              <a:spcBef>
                <a:spcPts val="200"/>
              </a:spcBef>
            </a:pPr>
            <a:r>
              <a:rPr lang="en-US" altLang="en-US" b="1" dirty="0">
                <a:latin typeface="+mj-lt"/>
              </a:rPr>
              <a:t>Can. 8. </a:t>
            </a:r>
            <a:r>
              <a:rPr lang="en-US" altLang="en-US" dirty="0">
                <a:latin typeface="+mj-lt"/>
              </a:rPr>
              <a:t>If anyone says that the Church errs when she declares that for many reasons a separation may take place between husband and wife with regard to bed and with regard to cohabitation for a determinate or indeterminate period, let him be anathema.</a:t>
            </a:r>
          </a:p>
          <a:p>
            <a:pPr>
              <a:spcBef>
                <a:spcPts val="200"/>
              </a:spcBef>
            </a:pPr>
            <a:r>
              <a:rPr lang="en-US" altLang="en-US" b="1" dirty="0">
                <a:latin typeface="+mj-lt"/>
              </a:rPr>
              <a:t>Can. 10. </a:t>
            </a:r>
            <a:r>
              <a:rPr lang="en-US" altLang="en-US" dirty="0">
                <a:latin typeface="+mj-lt"/>
              </a:rPr>
              <a:t>If anyone says that the married state excels the state of virginity or celibacy, and that it is better and happier to be united in matrimony than to remain in virginity or celibacy, (Mt 19:11) let him be anathema.</a:t>
            </a:r>
          </a:p>
          <a:p>
            <a:pPr>
              <a:spcBef>
                <a:spcPts val="200"/>
              </a:spcBef>
            </a:pPr>
            <a:r>
              <a:rPr lang="en-US" altLang="en-US" b="1" dirty="0">
                <a:latin typeface="+mj-lt"/>
              </a:rPr>
              <a:t>Can. 12</a:t>
            </a:r>
            <a:r>
              <a:rPr lang="en-US" altLang="en-US" dirty="0">
                <a:latin typeface="+mj-lt"/>
              </a:rPr>
              <a:t>. If anyone says that matrimonial causes do not belong to ecclesiastical judges, let him be anathema.</a:t>
            </a:r>
          </a:p>
          <a:p>
            <a:pPr>
              <a:spcBef>
                <a:spcPts val="300"/>
              </a:spcBef>
            </a:pPr>
            <a:r>
              <a:rPr lang="en-US" altLang="en-US" b="1" dirty="0">
                <a:latin typeface="+mj-lt"/>
              </a:rPr>
              <a:t>To end</a:t>
            </a:r>
            <a:r>
              <a:rPr lang="en-US" altLang="en-US" dirty="0">
                <a:latin typeface="+mj-lt"/>
              </a:rPr>
              <a:t>, today’s Gospel likens the kingdom of heaven to a king who made a marriage for his son; &amp; as those invited did not come, so others were invited.  Currently, we are those “others”  who now are invited to this great marriage; let us go worthily, conforming ourselves to God’s rules &amp; not making up our own. Said again, wearing what we want to this great feast, will get us kicked out!</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38000">
              <a:srgbClr val="FFFFFF"/>
            </a:gs>
            <a:gs pos="200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101" name="Text Box 371">
            <a:extLst>
              <a:ext uri="{FF2B5EF4-FFF2-40B4-BE49-F238E27FC236}">
                <a16:creationId xmlns:a16="http://schemas.microsoft.com/office/drawing/2014/main" id="{113CD57C-A8E4-4BDD-B243-E91929E2E40C}"/>
              </a:ext>
            </a:extLst>
          </p:cNvPr>
          <p:cNvSpPr txBox="1">
            <a:spLocks noChangeArrowheads="1"/>
          </p:cNvSpPr>
          <p:nvPr/>
        </p:nvSpPr>
        <p:spPr bwMode="auto">
          <a:xfrm>
            <a:off x="826097" y="2584667"/>
            <a:ext cx="4121151" cy="3079970"/>
          </a:xfrm>
          <a:prstGeom prst="rect">
            <a:avLst/>
          </a:prstGeom>
          <a:noFill/>
          <a:ln>
            <a:noFill/>
          </a:ln>
          <a:effectLst/>
        </p:spPr>
        <p:txBody>
          <a:bodyPr wrap="square">
            <a:no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defRPr/>
            </a:pPr>
            <a:r>
              <a:rPr lang="en-US" altLang="en-US" sz="1100" dirty="0">
                <a:solidFill>
                  <a:srgbClr val="000000"/>
                </a:solidFill>
                <a:latin typeface="+mn-lt"/>
                <a:cs typeface="Times New Roman" panose="02020603050405020304" pitchFamily="18" charset="0"/>
              </a:rPr>
              <a:t>(8 am)</a:t>
            </a:r>
            <a:r>
              <a:rPr lang="en-US" altLang="en-US" sz="1100" i="1" dirty="0">
                <a:solidFill>
                  <a:srgbClr val="000000"/>
                </a:solidFill>
                <a:latin typeface="+mn-lt"/>
                <a:cs typeface="Times New Roman" panose="02020603050405020304" pitchFamily="18" charset="0"/>
              </a:rPr>
              <a:t> </a:t>
            </a:r>
            <a:r>
              <a:rPr lang="en-US" altLang="en-US" sz="1100" dirty="0">
                <a:solidFill>
                  <a:srgbClr val="000000"/>
                </a:solidFill>
                <a:latin typeface="+mn-lt"/>
                <a:cs typeface="Times New Roman" panose="02020603050405020304" pitchFamily="18" charset="0"/>
              </a:rPr>
              <a:t>Fr Austin’s intention (</a:t>
            </a:r>
            <a:r>
              <a:rPr lang="en-US" altLang="en-US" sz="1100" dirty="0" err="1">
                <a:solidFill>
                  <a:srgbClr val="000000"/>
                </a:solidFill>
                <a:latin typeface="+mn-lt"/>
                <a:cs typeface="Times New Roman" panose="02020603050405020304" pitchFamily="18" charset="0"/>
              </a:rPr>
              <a:t>fra</a:t>
            </a:r>
            <a:r>
              <a:rPr lang="en-US" altLang="en-US" sz="1100" dirty="0">
                <a:solidFill>
                  <a:srgbClr val="000000"/>
                </a:solidFill>
                <a:latin typeface="+mn-lt"/>
                <a:cs typeface="Times New Roman" panose="02020603050405020304" pitchFamily="18" charset="0"/>
              </a:rPr>
              <a:t>)</a:t>
            </a:r>
          </a:p>
          <a:p>
            <a:pPr>
              <a:defRPr/>
            </a:pPr>
            <a:r>
              <a:rPr lang="en-US" altLang="en-US" sz="1100" dirty="0">
                <a:solidFill>
                  <a:srgbClr val="000000"/>
                </a:solidFill>
                <a:latin typeface="+mn-lt"/>
                <a:cs typeface="Times New Roman" panose="02020603050405020304" pitchFamily="18" charset="0"/>
              </a:rPr>
              <a:t>(10:30 am) </a:t>
            </a:r>
            <a:r>
              <a:rPr lang="en-US" altLang="en-US" sz="1100" i="1" dirty="0">
                <a:solidFill>
                  <a:srgbClr val="000000"/>
                </a:solidFill>
                <a:latin typeface="+mn-lt"/>
                <a:cs typeface="Times New Roman" panose="02020603050405020304" pitchFamily="18" charset="0"/>
              </a:rPr>
              <a:t>Pro-populo </a:t>
            </a:r>
            <a:r>
              <a:rPr lang="en-US" altLang="en-US" sz="1100" dirty="0">
                <a:solidFill>
                  <a:srgbClr val="000000"/>
                </a:solidFill>
                <a:latin typeface="+mn-lt"/>
                <a:cs typeface="Times New Roman" panose="02020603050405020304" pitchFamily="18" charset="0"/>
              </a:rPr>
              <a:t>(frh)</a:t>
            </a:r>
          </a:p>
          <a:p>
            <a:pPr>
              <a:defRPr/>
            </a:pPr>
            <a:r>
              <a:rPr lang="en-US" altLang="en-US" sz="1100" dirty="0">
                <a:solidFill>
                  <a:srgbClr val="000000"/>
                </a:solidFill>
                <a:latin typeface="+mn-lt"/>
                <a:cs typeface="Times New Roman" panose="02020603050405020304" pitchFamily="18" charset="0"/>
              </a:rPr>
              <a:t>(1 pm) William Mumma (</a:t>
            </a:r>
            <a:r>
              <a:rPr lang="en-US" altLang="en-US" sz="1100" dirty="0" err="1">
                <a:solidFill>
                  <a:srgbClr val="000000"/>
                </a:solidFill>
                <a:latin typeface="+mn-lt"/>
                <a:cs typeface="Times New Roman" panose="02020603050405020304" pitchFamily="18" charset="0"/>
              </a:rPr>
              <a:t>frf</a:t>
            </a:r>
            <a:r>
              <a:rPr lang="en-US" altLang="en-US" sz="1100"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C Held	 </a:t>
            </a:r>
          </a:p>
          <a:p>
            <a:pPr>
              <a:defRPr/>
            </a:pPr>
            <a:r>
              <a:rPr lang="en-US" altLang="en-US" sz="1100" dirty="0">
                <a:solidFill>
                  <a:srgbClr val="000000"/>
                </a:solidFill>
                <a:latin typeface="+mn-lt"/>
                <a:cs typeface="Times New Roman" panose="02020603050405020304" pitchFamily="18" charset="0"/>
              </a:rPr>
              <a:t>(6:30 am) John Wingate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H Wingate</a:t>
            </a:r>
          </a:p>
          <a:p>
            <a:pPr>
              <a:defRPr/>
            </a:pPr>
            <a:r>
              <a:rPr lang="en-US" altLang="en-US" sz="1100" dirty="0">
                <a:solidFill>
                  <a:srgbClr val="000000"/>
                </a:solidFill>
                <a:latin typeface="+mn-lt"/>
                <a:cs typeface="Times New Roman" panose="02020603050405020304" pitchFamily="18" charset="0"/>
              </a:rPr>
              <a:t>(9 am) Owen &amp; Caroline Elliot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E Wells</a:t>
            </a:r>
          </a:p>
          <a:p>
            <a:pPr>
              <a:defRPr/>
            </a:pPr>
            <a:r>
              <a:rPr lang="en-US" altLang="en-US" sz="1100" dirty="0">
                <a:solidFill>
                  <a:srgbClr val="000000"/>
                </a:solidFill>
                <a:latin typeface="+mn-lt"/>
                <a:cs typeface="Times New Roman" panose="02020603050405020304" pitchFamily="18" charset="0"/>
              </a:rPr>
              <a:t>(6:30 am) Chris Sullivan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C Frazier</a:t>
            </a:r>
          </a:p>
          <a:p>
            <a:pPr>
              <a:defRPr/>
            </a:pPr>
            <a:r>
              <a:rPr lang="en-US" altLang="en-US" sz="1100" dirty="0">
                <a:solidFill>
                  <a:srgbClr val="000000"/>
                </a:solidFill>
                <a:latin typeface="+mn-lt"/>
                <a:cs typeface="Times New Roman" panose="02020603050405020304" pitchFamily="18" charset="0"/>
              </a:rPr>
              <a:t>(12 noon) Joe &amp; Abby Cocco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J Cvitovic</a:t>
            </a:r>
          </a:p>
          <a:p>
            <a:pPr>
              <a:defRPr/>
            </a:pPr>
            <a:r>
              <a:rPr lang="en-US" altLang="en-US" sz="1100" dirty="0">
                <a:solidFill>
                  <a:srgbClr val="000000"/>
                </a:solidFill>
                <a:latin typeface="+mn-lt"/>
                <a:cs typeface="Times New Roman" panose="02020603050405020304" pitchFamily="18" charset="0"/>
              </a:rPr>
              <a:t>(6:30 am) Rachel Gerli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C Held</a:t>
            </a:r>
          </a:p>
          <a:p>
            <a:pPr>
              <a:defRPr/>
            </a:pPr>
            <a:r>
              <a:rPr lang="en-US" altLang="en-US" sz="1100" dirty="0">
                <a:solidFill>
                  <a:srgbClr val="000000"/>
                </a:solidFill>
                <a:latin typeface="+mn-lt"/>
                <a:cs typeface="Times New Roman" panose="02020603050405020304" pitchFamily="18" charset="0"/>
              </a:rPr>
              <a:t>(9 am</a:t>
            </a:r>
            <a:r>
              <a:rPr lang="en-US" altLang="en-US" sz="1100">
                <a:solidFill>
                  <a:srgbClr val="000000"/>
                </a:solidFill>
                <a:latin typeface="+mn-lt"/>
                <a:cs typeface="Times New Roman" panose="02020603050405020304" pitchFamily="18" charset="0"/>
              </a:rPr>
              <a:t>) Charles &amp; Anna Meyer++</a:t>
            </a:r>
            <a:r>
              <a:rPr lang="en-US" altLang="en-US" sz="1100"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S Calta</a:t>
            </a:r>
          </a:p>
          <a:p>
            <a:pPr>
              <a:defRPr/>
            </a:pPr>
            <a:r>
              <a:rPr lang="en-US" altLang="en-US" sz="1100" dirty="0">
                <a:solidFill>
                  <a:srgbClr val="000000"/>
                </a:solidFill>
                <a:latin typeface="+mn-lt"/>
                <a:cs typeface="Times New Roman" panose="02020603050405020304" pitchFamily="18" charset="0"/>
              </a:rPr>
              <a:t>(6:30 am) Tim Rausch +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D Bunnell</a:t>
            </a:r>
          </a:p>
          <a:p>
            <a:pPr>
              <a:defRPr/>
            </a:pPr>
            <a:r>
              <a:rPr lang="en-US" altLang="en-US" sz="1100" dirty="0">
                <a:solidFill>
                  <a:srgbClr val="000000"/>
                </a:solidFill>
                <a:latin typeface="+mn-lt"/>
                <a:cs typeface="Times New Roman" panose="02020603050405020304" pitchFamily="18" charset="0"/>
              </a:rPr>
              <a:t>(12 noon)Lucy D’Souza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A-M Fernandes</a:t>
            </a:r>
          </a:p>
          <a:p>
            <a:pPr>
              <a:defRPr/>
            </a:pPr>
            <a:r>
              <a:rPr lang="en-US" altLang="en-US" sz="1100" dirty="0">
                <a:solidFill>
                  <a:srgbClr val="000000"/>
                </a:solidFill>
                <a:latin typeface="+mn-lt"/>
                <a:cs typeface="Times New Roman" panose="02020603050405020304" pitchFamily="18" charset="0"/>
              </a:rPr>
              <a:t>(6:30 am) In Honor of St Raphael the Archangel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S Calta	</a:t>
            </a:r>
          </a:p>
          <a:p>
            <a:pPr>
              <a:defRPr/>
            </a:pPr>
            <a:r>
              <a:rPr lang="en-US" altLang="en-US" sz="1100" dirty="0">
                <a:solidFill>
                  <a:srgbClr val="000000"/>
                </a:solidFill>
                <a:latin typeface="+mn-lt"/>
                <a:cs typeface="Times New Roman" panose="02020603050405020304" pitchFamily="18" charset="0"/>
              </a:rPr>
              <a:t>(7 pm) All Souls Novena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Anonymous</a:t>
            </a:r>
          </a:p>
          <a:p>
            <a:pPr>
              <a:defRPr/>
            </a:pPr>
            <a:r>
              <a:rPr lang="en-US" altLang="en-US" sz="1100" dirty="0">
                <a:solidFill>
                  <a:srgbClr val="000000"/>
                </a:solidFill>
                <a:latin typeface="+mn-lt"/>
                <a:cs typeface="Times New Roman" panose="02020603050405020304" pitchFamily="18" charset="0"/>
              </a:rPr>
              <a:t>(7 am) Josephine Heiser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I Goodrich</a:t>
            </a:r>
          </a:p>
          <a:p>
            <a:pPr>
              <a:defRPr/>
            </a:pPr>
            <a:r>
              <a:rPr lang="en-US" altLang="en-US" sz="1100" dirty="0">
                <a:solidFill>
                  <a:srgbClr val="000000"/>
                </a:solidFill>
                <a:latin typeface="+mn-lt"/>
                <a:cs typeface="Times New Roman" panose="02020603050405020304" pitchFamily="18" charset="0"/>
              </a:rPr>
              <a:t>(9 am) All Souls Novena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Anonymous</a:t>
            </a:r>
          </a:p>
          <a:p>
            <a:pPr>
              <a:defRPr/>
            </a:pPr>
            <a:r>
              <a:rPr lang="en-US" altLang="en-US" sz="1100" dirty="0">
                <a:solidFill>
                  <a:srgbClr val="000000"/>
                </a:solidFill>
                <a:latin typeface="+mn-lt"/>
                <a:cs typeface="Times New Roman" panose="02020603050405020304" pitchFamily="18" charset="0"/>
              </a:rPr>
              <a:t>(8 am) All Souls Novena (</a:t>
            </a:r>
            <a:r>
              <a:rPr lang="en-US" altLang="en-US" sz="1100" dirty="0" err="1">
                <a:solidFill>
                  <a:srgbClr val="000000"/>
                </a:solidFill>
                <a:latin typeface="+mn-lt"/>
                <a:cs typeface="Times New Roman" panose="02020603050405020304" pitchFamily="18" charset="0"/>
              </a:rPr>
              <a:t>frf</a:t>
            </a:r>
            <a:r>
              <a:rPr lang="en-US" altLang="en-US" sz="1100" dirty="0">
                <a:solidFill>
                  <a:srgbClr val="000000"/>
                </a:solidFill>
                <a:latin typeface="+mn-lt"/>
                <a:cs typeface="Times New Roman" panose="02020603050405020304" pitchFamily="18" charset="0"/>
              </a:rPr>
              <a:t>)		</a:t>
            </a:r>
            <a:r>
              <a:rPr lang="en-US" altLang="en-US" sz="1100" dirty="0" err="1">
                <a:solidFill>
                  <a:srgbClr val="000000"/>
                </a:solidFill>
                <a:latin typeface="+mn-lt"/>
                <a:cs typeface="Times New Roman" panose="02020603050405020304" pitchFamily="18" charset="0"/>
              </a:rPr>
              <a:t>rb</a:t>
            </a:r>
            <a:r>
              <a:rPr lang="en-US" altLang="en-US" sz="1100" dirty="0">
                <a:solidFill>
                  <a:srgbClr val="000000"/>
                </a:solidFill>
                <a:latin typeface="+mn-lt"/>
                <a:cs typeface="Times New Roman" panose="02020603050405020304" pitchFamily="18" charset="0"/>
              </a:rPr>
              <a:t> Anonymous</a:t>
            </a:r>
          </a:p>
          <a:p>
            <a:pPr>
              <a:defRPr/>
            </a:pPr>
            <a:r>
              <a:rPr lang="en-US" altLang="en-US" sz="1100" dirty="0">
                <a:solidFill>
                  <a:srgbClr val="000000"/>
                </a:solidFill>
                <a:latin typeface="+mn-lt"/>
                <a:cs typeface="Times New Roman" panose="02020603050405020304" pitchFamily="18" charset="0"/>
              </a:rPr>
              <a:t>(10:30 am) Fr Austin Intention (</a:t>
            </a:r>
            <a:r>
              <a:rPr lang="en-US" altLang="en-US" sz="1100" dirty="0" err="1">
                <a:solidFill>
                  <a:srgbClr val="000000"/>
                </a:solidFill>
                <a:latin typeface="+mn-lt"/>
                <a:cs typeface="Times New Roman" panose="02020603050405020304" pitchFamily="18" charset="0"/>
              </a:rPr>
              <a:t>fra</a:t>
            </a:r>
            <a:r>
              <a:rPr lang="en-US" altLang="en-US" sz="1100" dirty="0">
                <a:solidFill>
                  <a:srgbClr val="000000"/>
                </a:solidFill>
                <a:latin typeface="+mn-lt"/>
                <a:cs typeface="Times New Roman" panose="02020603050405020304" pitchFamily="18" charset="0"/>
              </a:rPr>
              <a:t>)</a:t>
            </a:r>
            <a:endParaRPr lang="en-US" altLang="en-US" sz="1100" i="1" dirty="0">
              <a:solidFill>
                <a:srgbClr val="000000"/>
              </a:solidFill>
              <a:latin typeface="+mn-lt"/>
              <a:cs typeface="Times New Roman" panose="02020603050405020304" pitchFamily="18" charset="0"/>
            </a:endParaRPr>
          </a:p>
          <a:p>
            <a:pPr>
              <a:defRPr/>
            </a:pPr>
            <a:r>
              <a:rPr lang="en-US" altLang="en-US" sz="1100" dirty="0">
                <a:solidFill>
                  <a:srgbClr val="000000"/>
                </a:solidFill>
                <a:latin typeface="+mn-lt"/>
                <a:cs typeface="Times New Roman" panose="02020603050405020304" pitchFamily="18" charset="0"/>
              </a:rPr>
              <a:t>(1 pm)</a:t>
            </a:r>
            <a:r>
              <a:rPr lang="en-US" altLang="en-US" sz="1100" i="1" dirty="0">
                <a:solidFill>
                  <a:srgbClr val="000000"/>
                </a:solidFill>
                <a:latin typeface="+mn-lt"/>
                <a:cs typeface="Times New Roman" panose="02020603050405020304" pitchFamily="18" charset="0"/>
              </a:rPr>
              <a:t> Pro-populo</a:t>
            </a:r>
            <a:r>
              <a:rPr lang="en-US" altLang="en-US" sz="1100" dirty="0">
                <a:solidFill>
                  <a:srgbClr val="000000"/>
                </a:solidFill>
                <a:latin typeface="+mn-lt"/>
                <a:cs typeface="Times New Roman" panose="02020603050405020304" pitchFamily="18" charset="0"/>
              </a:rPr>
              <a:t> (frh)</a:t>
            </a:r>
            <a:r>
              <a:rPr lang="en-US" altLang="en-US" sz="1100" i="1" dirty="0">
                <a:solidFill>
                  <a:srgbClr val="000000"/>
                </a:solidFill>
                <a:latin typeface="+mn-lt"/>
                <a:cs typeface="Times New Roman" panose="02020603050405020304" pitchFamily="18" charset="0"/>
              </a:rPr>
              <a:t> </a:t>
            </a:r>
            <a:endParaRPr lang="en-US" altLang="en-US" sz="1100" b="1" i="1" dirty="0">
              <a:solidFill>
                <a:srgbClr val="000000"/>
              </a:solidFill>
              <a:latin typeface="+mn-lt"/>
              <a:cs typeface="Times New Roman" panose="02020603050405020304" pitchFamily="18" charset="0"/>
            </a:endParaRPr>
          </a:p>
        </p:txBody>
      </p:sp>
      <p:sp>
        <p:nvSpPr>
          <p:cNvPr id="4102" name="Text Box 370">
            <a:extLst>
              <a:ext uri="{FF2B5EF4-FFF2-40B4-BE49-F238E27FC236}">
                <a16:creationId xmlns:a16="http://schemas.microsoft.com/office/drawing/2014/main" id="{D340DBF8-B1A3-4AFE-B989-B1FE22A8584D}"/>
              </a:ext>
            </a:extLst>
          </p:cNvPr>
          <p:cNvSpPr txBox="1">
            <a:spLocks noChangeArrowheads="1"/>
          </p:cNvSpPr>
          <p:nvPr/>
        </p:nvSpPr>
        <p:spPr bwMode="auto">
          <a:xfrm>
            <a:off x="-7476" y="2608201"/>
            <a:ext cx="860426" cy="2800767"/>
          </a:xfrm>
          <a:prstGeom prst="rect">
            <a:avLst/>
          </a:prstGeom>
          <a:noFill/>
          <a:ln>
            <a:noFill/>
          </a:ln>
          <a:effectLst/>
        </p:spPr>
        <p:txBody>
          <a:bodyP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defRPr/>
            </a:pPr>
            <a:r>
              <a:rPr lang="en-US" altLang="en-US" sz="1100" dirty="0">
                <a:solidFill>
                  <a:srgbClr val="000000"/>
                </a:solidFill>
                <a:latin typeface="+mn-lt"/>
              </a:rPr>
              <a:t>Sun  10-19</a:t>
            </a:r>
          </a:p>
          <a:p>
            <a:pPr>
              <a:defRPr/>
            </a:pPr>
            <a:endParaRPr lang="en-US" altLang="en-US" sz="1100" dirty="0">
              <a:solidFill>
                <a:srgbClr val="000000"/>
              </a:solidFill>
              <a:latin typeface="+mn-lt"/>
            </a:endParaRP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Mon 10-20</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Tues 10-21</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Wed 10-22</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Thu  10-23</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Fri    10-24</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Sat   10-25</a:t>
            </a:r>
          </a:p>
          <a:p>
            <a:pPr>
              <a:defRPr/>
            </a:pPr>
            <a:endParaRPr lang="en-US" altLang="en-US" sz="1100" dirty="0">
              <a:solidFill>
                <a:srgbClr val="000000"/>
              </a:solidFill>
              <a:latin typeface="+mn-lt"/>
            </a:endParaRPr>
          </a:p>
          <a:p>
            <a:pPr>
              <a:defRPr/>
            </a:pPr>
            <a:r>
              <a:rPr lang="en-US" altLang="en-US" sz="1100" dirty="0">
                <a:solidFill>
                  <a:srgbClr val="000000"/>
                </a:solidFill>
                <a:latin typeface="+mn-lt"/>
              </a:rPr>
              <a:t>Sun  10-26</a:t>
            </a:r>
          </a:p>
        </p:txBody>
      </p:sp>
      <p:sp>
        <p:nvSpPr>
          <p:cNvPr id="4103" name="Text Box 332">
            <a:extLst>
              <a:ext uri="{FF2B5EF4-FFF2-40B4-BE49-F238E27FC236}">
                <a16:creationId xmlns:a16="http://schemas.microsoft.com/office/drawing/2014/main" id="{26009F4A-12B3-476E-88A4-D0C42D63FB3A}"/>
              </a:ext>
            </a:extLst>
          </p:cNvPr>
          <p:cNvSpPr txBox="1">
            <a:spLocks noChangeArrowheads="1"/>
          </p:cNvSpPr>
          <p:nvPr/>
        </p:nvSpPr>
        <p:spPr bwMode="auto">
          <a:xfrm>
            <a:off x="775256" y="585130"/>
            <a:ext cx="2687135" cy="1446550"/>
          </a:xfrm>
          <a:prstGeom prst="rect">
            <a:avLst/>
          </a:prstGeom>
          <a:noFill/>
          <a:ln>
            <a:noFill/>
          </a:ln>
          <a:effec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marL="0" marR="0">
              <a:spcAft>
                <a:spcPts val="0"/>
              </a:spcAft>
            </a:pPr>
            <a:r>
              <a:rPr lang="en-US" altLang="en-US" sz="1100" dirty="0">
                <a:solidFill>
                  <a:srgbClr val="000000"/>
                </a:solidFill>
                <a:latin typeface="+mj-lt"/>
                <a:cs typeface="Times New Roman" panose="02020603050405020304" pitchFamily="18" charset="0"/>
              </a:rPr>
              <a:t>19th Sunday after Pentecost</a:t>
            </a:r>
          </a:p>
          <a:p>
            <a:pPr marL="0" marR="0">
              <a:spcAft>
                <a:spcPts val="0"/>
              </a:spcAft>
            </a:pPr>
            <a:r>
              <a:rPr lang="en-US" altLang="en-US" sz="1100" dirty="0">
                <a:solidFill>
                  <a:srgbClr val="000000"/>
                </a:solidFill>
                <a:latin typeface="+mj-lt"/>
                <a:cs typeface="Times New Roman" panose="02020603050405020304" pitchFamily="18" charset="0"/>
              </a:rPr>
              <a:t>St John Cantius, </a:t>
            </a:r>
            <a:r>
              <a:rPr lang="en-US" altLang="en-US" i="1" dirty="0">
                <a:solidFill>
                  <a:srgbClr val="000000"/>
                </a:solidFill>
                <a:latin typeface="+mj-lt"/>
                <a:cs typeface="Times New Roman" panose="02020603050405020304" pitchFamily="18" charset="0"/>
              </a:rPr>
              <a:t>Confessor</a:t>
            </a:r>
          </a:p>
          <a:p>
            <a:pPr marL="0" marR="0">
              <a:spcAft>
                <a:spcPts val="0"/>
              </a:spcAft>
            </a:pPr>
            <a:r>
              <a:rPr lang="en-US" altLang="en-US" sz="1100" dirty="0">
                <a:solidFill>
                  <a:srgbClr val="000000"/>
                </a:solidFill>
                <a:latin typeface="+mj-lt"/>
                <a:cs typeface="Times New Roman" panose="02020603050405020304" pitchFamily="18" charset="0"/>
              </a:rPr>
              <a:t>St Ursula &amp; Comp., </a:t>
            </a:r>
            <a:r>
              <a:rPr lang="en-US" altLang="en-US" i="1" dirty="0">
                <a:solidFill>
                  <a:srgbClr val="000000"/>
                </a:solidFill>
                <a:latin typeface="+mj-lt"/>
                <a:cs typeface="Times New Roman" panose="02020603050405020304" pitchFamily="18" charset="0"/>
              </a:rPr>
              <a:t>Virgins &amp; Martyrs</a:t>
            </a:r>
          </a:p>
          <a:p>
            <a:pPr marL="0" marR="0">
              <a:spcAft>
                <a:spcPts val="0"/>
              </a:spcAft>
            </a:pPr>
            <a:r>
              <a:rPr lang="en-US" altLang="en-US" sz="1100" dirty="0">
                <a:solidFill>
                  <a:srgbClr val="000000"/>
                </a:solidFill>
                <a:latin typeface="+mj-lt"/>
                <a:cs typeface="Times New Roman" panose="02020603050405020304" pitchFamily="18" charset="0"/>
              </a:rPr>
              <a:t>Feria</a:t>
            </a:r>
          </a:p>
          <a:p>
            <a:pPr marL="0" marR="0">
              <a:spcAft>
                <a:spcPts val="0"/>
              </a:spcAft>
            </a:pPr>
            <a:r>
              <a:rPr lang="en-US" altLang="en-US" sz="1100" dirty="0">
                <a:solidFill>
                  <a:srgbClr val="000000"/>
                </a:solidFill>
                <a:latin typeface="+mj-lt"/>
                <a:cs typeface="Times New Roman" panose="02020603050405020304" pitchFamily="18" charset="0"/>
              </a:rPr>
              <a:t>St Anthony Mary Claret, </a:t>
            </a:r>
            <a:r>
              <a:rPr lang="en-US" altLang="en-US" i="1" dirty="0">
                <a:solidFill>
                  <a:srgbClr val="000000"/>
                </a:solidFill>
                <a:latin typeface="+mj-lt"/>
                <a:cs typeface="Times New Roman" panose="02020603050405020304" pitchFamily="18" charset="0"/>
              </a:rPr>
              <a:t>Bishop &amp; Confessor</a:t>
            </a:r>
          </a:p>
          <a:p>
            <a:pPr marL="0" marR="0">
              <a:spcAft>
                <a:spcPts val="0"/>
              </a:spcAft>
            </a:pPr>
            <a:r>
              <a:rPr lang="en-US" altLang="en-US" sz="1100" dirty="0">
                <a:solidFill>
                  <a:srgbClr val="000000"/>
                </a:solidFill>
                <a:latin typeface="+mj-lt"/>
                <a:cs typeface="Times New Roman" panose="02020603050405020304" pitchFamily="18" charset="0"/>
              </a:rPr>
              <a:t>St Raphael the Archangel</a:t>
            </a:r>
          </a:p>
          <a:p>
            <a:pPr marL="0" marR="0">
              <a:spcAft>
                <a:spcPts val="0"/>
              </a:spcAft>
            </a:pPr>
            <a:r>
              <a:rPr lang="en-US" altLang="en-US" sz="1100" dirty="0">
                <a:solidFill>
                  <a:srgbClr val="000000"/>
                </a:solidFill>
                <a:latin typeface="+mj-lt"/>
                <a:cs typeface="Times New Roman" panose="02020603050405020304" pitchFamily="18" charset="0"/>
              </a:rPr>
              <a:t>St Isidore the Farmer, </a:t>
            </a:r>
            <a:r>
              <a:rPr lang="en-US" altLang="en-US" i="1" dirty="0">
                <a:solidFill>
                  <a:srgbClr val="000000"/>
                </a:solidFill>
                <a:latin typeface="+mj-lt"/>
                <a:cs typeface="Times New Roman" panose="02020603050405020304" pitchFamily="18" charset="0"/>
              </a:rPr>
              <a:t>Confessor</a:t>
            </a:r>
          </a:p>
          <a:p>
            <a:pPr marL="0" marR="0">
              <a:spcAft>
                <a:spcPts val="0"/>
              </a:spcAft>
            </a:pPr>
            <a:r>
              <a:rPr lang="en-US" altLang="en-US" sz="1100" dirty="0">
                <a:solidFill>
                  <a:srgbClr val="000000"/>
                </a:solidFill>
                <a:latin typeface="+mj-lt"/>
                <a:cs typeface="Times New Roman" panose="02020603050405020304" pitchFamily="18" charset="0"/>
              </a:rPr>
              <a:t>Christ  the King</a:t>
            </a:r>
          </a:p>
        </p:txBody>
      </p:sp>
      <p:sp>
        <p:nvSpPr>
          <p:cNvPr id="4104" name="Text Box 390">
            <a:extLst>
              <a:ext uri="{FF2B5EF4-FFF2-40B4-BE49-F238E27FC236}">
                <a16:creationId xmlns:a16="http://schemas.microsoft.com/office/drawing/2014/main" id="{C7E59924-021A-4143-8CEE-BA251D00DD16}"/>
              </a:ext>
            </a:extLst>
          </p:cNvPr>
          <p:cNvSpPr txBox="1">
            <a:spLocks noChangeArrowheads="1"/>
          </p:cNvSpPr>
          <p:nvPr/>
        </p:nvSpPr>
        <p:spPr bwMode="auto">
          <a:xfrm>
            <a:off x="3220921" y="585129"/>
            <a:ext cx="558919" cy="1446550"/>
          </a:xfrm>
          <a:prstGeom prst="rect">
            <a:avLst/>
          </a:prstGeom>
          <a:noFill/>
          <a:ln>
            <a:noFill/>
          </a:ln>
          <a:effec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r>
              <a:rPr lang="en-US" altLang="en-US" sz="1100" dirty="0">
                <a:solidFill>
                  <a:srgbClr val="000000"/>
                </a:solidFill>
                <a:latin typeface="+mn-lt"/>
              </a:rPr>
              <a:t>2/G</a:t>
            </a:r>
          </a:p>
          <a:p>
            <a:pPr algn="ctr">
              <a:defRPr/>
            </a:pPr>
            <a:r>
              <a:rPr lang="en-US" altLang="en-US" sz="1100" dirty="0">
                <a:solidFill>
                  <a:srgbClr val="000000"/>
                </a:solidFill>
                <a:latin typeface="+mn-lt"/>
              </a:rPr>
              <a:t>3/W</a:t>
            </a:r>
          </a:p>
          <a:p>
            <a:pPr algn="ctr">
              <a:defRPr/>
            </a:pPr>
            <a:r>
              <a:rPr lang="en-US" altLang="en-US" sz="1100" dirty="0">
                <a:solidFill>
                  <a:srgbClr val="000000"/>
                </a:solidFill>
                <a:latin typeface="+mn-lt"/>
              </a:rPr>
              <a:t>3/R</a:t>
            </a:r>
          </a:p>
          <a:p>
            <a:pPr algn="ctr">
              <a:defRPr/>
            </a:pPr>
            <a:r>
              <a:rPr lang="en-US" altLang="en-US" sz="1100" dirty="0">
                <a:solidFill>
                  <a:srgbClr val="000000"/>
                </a:solidFill>
                <a:latin typeface="+mn-lt"/>
              </a:rPr>
              <a:t>4/G</a:t>
            </a:r>
          </a:p>
          <a:p>
            <a:pPr algn="ctr">
              <a:defRPr/>
            </a:pPr>
            <a:r>
              <a:rPr lang="en-US" altLang="en-US" sz="1100" dirty="0">
                <a:solidFill>
                  <a:srgbClr val="000000"/>
                </a:solidFill>
                <a:latin typeface="+mn-lt"/>
              </a:rPr>
              <a:t>3/W</a:t>
            </a:r>
          </a:p>
          <a:p>
            <a:pPr algn="ctr">
              <a:defRPr/>
            </a:pPr>
            <a:r>
              <a:rPr lang="en-US" altLang="en-US" sz="1100" dirty="0">
                <a:solidFill>
                  <a:srgbClr val="000000"/>
                </a:solidFill>
                <a:latin typeface="+mn-lt"/>
              </a:rPr>
              <a:t>3/W</a:t>
            </a:r>
          </a:p>
          <a:p>
            <a:pPr algn="ctr">
              <a:defRPr/>
            </a:pPr>
            <a:r>
              <a:rPr lang="en-US" altLang="en-US" sz="1100" dirty="0">
                <a:solidFill>
                  <a:srgbClr val="000000"/>
                </a:solidFill>
                <a:latin typeface="+mn-lt"/>
              </a:rPr>
              <a:t>3/W</a:t>
            </a:r>
          </a:p>
          <a:p>
            <a:pPr algn="ctr">
              <a:defRPr/>
            </a:pPr>
            <a:r>
              <a:rPr lang="en-US" altLang="en-US" sz="1100" dirty="0">
                <a:solidFill>
                  <a:srgbClr val="000000"/>
                </a:solidFill>
                <a:latin typeface="+mn-lt"/>
              </a:rPr>
              <a:t>1/W</a:t>
            </a:r>
          </a:p>
        </p:txBody>
      </p:sp>
      <p:sp>
        <p:nvSpPr>
          <p:cNvPr id="2" name="Text Box 331">
            <a:extLst>
              <a:ext uri="{FF2B5EF4-FFF2-40B4-BE49-F238E27FC236}">
                <a16:creationId xmlns:a16="http://schemas.microsoft.com/office/drawing/2014/main" id="{A599E92B-40F0-4AC0-8A5A-5A33C3BEA53A}"/>
              </a:ext>
            </a:extLst>
          </p:cNvPr>
          <p:cNvSpPr txBox="1">
            <a:spLocks noChangeArrowheads="1"/>
          </p:cNvSpPr>
          <p:nvPr/>
        </p:nvSpPr>
        <p:spPr bwMode="auto">
          <a:xfrm>
            <a:off x="-7789" y="585129"/>
            <a:ext cx="860425" cy="1446550"/>
          </a:xfrm>
          <a:prstGeom prst="rect">
            <a:avLst/>
          </a:prstGeom>
          <a:noFill/>
          <a:ln>
            <a:noFill/>
          </a:ln>
          <a:effectLst/>
        </p:spPr>
        <p:txBody>
          <a:bodyP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defRPr/>
            </a:pPr>
            <a:r>
              <a:rPr lang="en-US" altLang="en-US" sz="1100" dirty="0">
                <a:solidFill>
                  <a:srgbClr val="000000"/>
                </a:solidFill>
                <a:latin typeface="+mn-lt"/>
              </a:rPr>
              <a:t>Sun  10-19</a:t>
            </a:r>
          </a:p>
          <a:p>
            <a:pPr>
              <a:defRPr/>
            </a:pPr>
            <a:r>
              <a:rPr lang="en-US" altLang="en-US" sz="1100" dirty="0">
                <a:solidFill>
                  <a:srgbClr val="000000"/>
                </a:solidFill>
                <a:latin typeface="+mn-lt"/>
              </a:rPr>
              <a:t>Mon 10-20</a:t>
            </a:r>
          </a:p>
          <a:p>
            <a:pPr>
              <a:defRPr/>
            </a:pPr>
            <a:r>
              <a:rPr lang="en-US" altLang="en-US" sz="1100" dirty="0">
                <a:solidFill>
                  <a:srgbClr val="000000"/>
                </a:solidFill>
                <a:latin typeface="+mn-lt"/>
              </a:rPr>
              <a:t>Tues 10-21</a:t>
            </a:r>
          </a:p>
          <a:p>
            <a:pPr>
              <a:defRPr/>
            </a:pPr>
            <a:r>
              <a:rPr lang="en-US" altLang="en-US" sz="1100" dirty="0">
                <a:solidFill>
                  <a:srgbClr val="000000"/>
                </a:solidFill>
                <a:latin typeface="+mn-lt"/>
              </a:rPr>
              <a:t>Wed 10-22</a:t>
            </a:r>
          </a:p>
          <a:p>
            <a:pPr>
              <a:defRPr/>
            </a:pPr>
            <a:r>
              <a:rPr lang="en-US" altLang="en-US" sz="1100" dirty="0">
                <a:solidFill>
                  <a:srgbClr val="000000"/>
                </a:solidFill>
                <a:latin typeface="+mn-lt"/>
              </a:rPr>
              <a:t>Thu  10-23</a:t>
            </a:r>
          </a:p>
          <a:p>
            <a:pPr>
              <a:defRPr/>
            </a:pPr>
            <a:r>
              <a:rPr lang="en-US" altLang="en-US" sz="1100" dirty="0">
                <a:solidFill>
                  <a:srgbClr val="000000"/>
                </a:solidFill>
                <a:latin typeface="+mn-lt"/>
              </a:rPr>
              <a:t>Fri   10-24</a:t>
            </a:r>
          </a:p>
          <a:p>
            <a:pPr>
              <a:defRPr/>
            </a:pPr>
            <a:r>
              <a:rPr lang="en-US" altLang="en-US" sz="1100" dirty="0">
                <a:solidFill>
                  <a:srgbClr val="000000"/>
                </a:solidFill>
                <a:latin typeface="+mn-lt"/>
              </a:rPr>
              <a:t>Sat   10-25</a:t>
            </a:r>
          </a:p>
          <a:p>
            <a:pPr>
              <a:defRPr/>
            </a:pPr>
            <a:r>
              <a:rPr lang="en-US" altLang="en-US" sz="1100" dirty="0">
                <a:solidFill>
                  <a:srgbClr val="000000"/>
                </a:solidFill>
                <a:latin typeface="+mn-lt"/>
              </a:rPr>
              <a:t>Sun  10-26</a:t>
            </a:r>
          </a:p>
        </p:txBody>
      </p:sp>
      <p:sp>
        <p:nvSpPr>
          <p:cNvPr id="4106" name="Rectangle 374">
            <a:extLst>
              <a:ext uri="{FF2B5EF4-FFF2-40B4-BE49-F238E27FC236}">
                <a16:creationId xmlns:a16="http://schemas.microsoft.com/office/drawing/2014/main" id="{E50D90A9-6DA9-4B30-9FC6-04C9CB454E8E}"/>
              </a:ext>
            </a:extLst>
          </p:cNvPr>
          <p:cNvSpPr>
            <a:spLocks noChangeArrowheads="1"/>
          </p:cNvSpPr>
          <p:nvPr/>
        </p:nvSpPr>
        <p:spPr bwMode="auto">
          <a:xfrm>
            <a:off x="127572" y="353842"/>
            <a:ext cx="4651375" cy="198437"/>
          </a:xfrm>
          <a:prstGeom prst="rect">
            <a:avLst/>
          </a:prstGeom>
          <a:noFill/>
          <a:ln w="6350">
            <a:solidFill>
              <a:schemeClr val="tx1"/>
            </a:solidFill>
            <a:miter lim="800000"/>
            <a:headEnd/>
            <a:tailEnd/>
          </a:ln>
          <a:effectLst/>
        </p:spPr>
        <p:txBody>
          <a:bodyPr wrap="none" anchor="ct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spcBef>
                <a:spcPct val="50000"/>
              </a:spcBef>
              <a:defRPr/>
            </a:pPr>
            <a:r>
              <a:rPr lang="en-US" altLang="en-US" dirty="0">
                <a:solidFill>
                  <a:srgbClr val="000000"/>
                </a:solidFill>
                <a:latin typeface="+mn-lt"/>
              </a:rPr>
              <a:t>DATE          FEAST                                     CLASS/COLOR         COMMEMORATION    </a:t>
            </a:r>
            <a:endParaRPr lang="en-US" altLang="en-US" dirty="0">
              <a:latin typeface="+mn-lt"/>
            </a:endParaRPr>
          </a:p>
        </p:txBody>
      </p:sp>
      <p:sp>
        <p:nvSpPr>
          <p:cNvPr id="4107" name="Text Box 368">
            <a:extLst>
              <a:ext uri="{FF2B5EF4-FFF2-40B4-BE49-F238E27FC236}">
                <a16:creationId xmlns:a16="http://schemas.microsoft.com/office/drawing/2014/main" id="{CD5DB942-26B2-4D5A-B08A-A5C9FF3ED8D0}"/>
              </a:ext>
            </a:extLst>
          </p:cNvPr>
          <p:cNvSpPr txBox="1">
            <a:spLocks noChangeArrowheads="1"/>
          </p:cNvSpPr>
          <p:nvPr/>
        </p:nvSpPr>
        <p:spPr bwMode="auto">
          <a:xfrm>
            <a:off x="775258" y="2248395"/>
            <a:ext cx="3130804" cy="276999"/>
          </a:xfrm>
          <a:prstGeom prst="rect">
            <a:avLst/>
          </a:prstGeom>
          <a:noFill/>
          <a:ln w="3175">
            <a:solidFill>
              <a:schemeClr val="bg2"/>
            </a:solidFill>
            <a:miter lim="800000"/>
            <a:headEnd/>
            <a:tailEnd/>
          </a:ln>
          <a:effectLst/>
        </p:spPr>
        <p:txBody>
          <a:bodyPr wrap="square" anchor="ct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spcBef>
                <a:spcPct val="50000"/>
              </a:spcBef>
              <a:defRPr/>
            </a:pPr>
            <a:r>
              <a:rPr lang="en-US" altLang="en-US" sz="1200" b="1" dirty="0">
                <a:solidFill>
                  <a:srgbClr val="000000"/>
                </a:solidFill>
                <a:latin typeface="+mn-lt"/>
              </a:rPr>
              <a:t>Mass Intentions for the Upcoming Week</a:t>
            </a:r>
          </a:p>
        </p:txBody>
      </p:sp>
      <p:sp>
        <p:nvSpPr>
          <p:cNvPr id="4108" name="Rectangle 65">
            <a:extLst>
              <a:ext uri="{FF2B5EF4-FFF2-40B4-BE49-F238E27FC236}">
                <a16:creationId xmlns:a16="http://schemas.microsoft.com/office/drawing/2014/main" id="{916E6E9D-DBC2-4B11-87C1-4DF8077D049C}"/>
              </a:ext>
            </a:extLst>
          </p:cNvPr>
          <p:cNvSpPr>
            <a:spLocks noChangeArrowheads="1"/>
          </p:cNvSpPr>
          <p:nvPr/>
        </p:nvSpPr>
        <p:spPr bwMode="auto">
          <a:xfrm>
            <a:off x="952212" y="18290"/>
            <a:ext cx="3090863" cy="276225"/>
          </a:xfrm>
          <a:prstGeom prst="rect">
            <a:avLst/>
          </a:prstGeom>
          <a:noFill/>
          <a:ln>
            <a:noFill/>
          </a:ln>
          <a:effectLst/>
        </p:spPr>
        <p:txBody>
          <a:bodyPr wrap="non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defRPr/>
            </a:pPr>
            <a:r>
              <a:rPr lang="en-US" altLang="en-US" sz="1200" b="1" dirty="0">
                <a:solidFill>
                  <a:srgbClr val="000000"/>
                </a:solidFill>
                <a:latin typeface="+mn-lt"/>
              </a:rPr>
              <a:t>Liturgical Calendar for the Upcoming Week</a:t>
            </a:r>
          </a:p>
        </p:txBody>
      </p:sp>
      <p:sp>
        <p:nvSpPr>
          <p:cNvPr id="4109" name="TextBox 29">
            <a:extLst>
              <a:ext uri="{FF2B5EF4-FFF2-40B4-BE49-F238E27FC236}">
                <a16:creationId xmlns:a16="http://schemas.microsoft.com/office/drawing/2014/main" id="{2C843B75-A24C-4D75-9163-6BF95BA94833}"/>
              </a:ext>
            </a:extLst>
          </p:cNvPr>
          <p:cNvSpPr txBox="1">
            <a:spLocks noChangeArrowheads="1"/>
          </p:cNvSpPr>
          <p:nvPr/>
        </p:nvSpPr>
        <p:spPr bwMode="auto">
          <a:xfrm>
            <a:off x="-2101850" y="5568950"/>
            <a:ext cx="52705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endParaRPr lang="en-US" altLang="en-US"/>
          </a:p>
        </p:txBody>
      </p:sp>
      <p:sp>
        <p:nvSpPr>
          <p:cNvPr id="3" name="TextBox 2">
            <a:extLst>
              <a:ext uri="{FF2B5EF4-FFF2-40B4-BE49-F238E27FC236}">
                <a16:creationId xmlns:a16="http://schemas.microsoft.com/office/drawing/2014/main" id="{45608D83-8FEF-52CA-9D79-537C7616F622}"/>
              </a:ext>
            </a:extLst>
          </p:cNvPr>
          <p:cNvSpPr txBox="1"/>
          <p:nvPr/>
        </p:nvSpPr>
        <p:spPr bwMode="auto">
          <a:xfrm>
            <a:off x="3673205" y="734404"/>
            <a:ext cx="1485614" cy="1169551"/>
          </a:xfrm>
          <a:prstGeom prst="rect">
            <a:avLst/>
          </a:prstGeom>
          <a:noFill/>
          <a:ln>
            <a:noFill/>
          </a:ln>
          <a:effectLst>
            <a:softEdge rad="0"/>
          </a:effectLst>
        </p:spPr>
        <p:txBody>
          <a:bodyPr wrap="square" rtlCol="0">
            <a:spAutoFit/>
          </a:bodyPr>
          <a:lstStyle/>
          <a:p>
            <a:pPr marL="0" indent="0" algn="l" rtl="0" eaLnBrk="0" hangingPunct="0">
              <a:buNone/>
            </a:pPr>
            <a:r>
              <a:rPr lang="en-US" dirty="0">
                <a:solidFill>
                  <a:srgbClr val="000000"/>
                </a:solidFill>
                <a:effectLst/>
                <a:latin typeface="Times" panose="02020603050405020304"/>
              </a:rPr>
              <a:t>St. Hilarion</a:t>
            </a:r>
          </a:p>
          <a:p>
            <a:pPr marL="0" indent="0" algn="l" rtl="0" eaLnBrk="0" hangingPunct="0">
              <a:buNone/>
            </a:pPr>
            <a:endParaRPr lang="en-US" dirty="0">
              <a:solidFill>
                <a:srgbClr val="000000"/>
              </a:solidFill>
              <a:effectLst/>
              <a:latin typeface="Times" panose="02020603050405020304"/>
            </a:endParaRPr>
          </a:p>
          <a:p>
            <a:pPr marL="0" indent="0" algn="l" rtl="0" eaLnBrk="0" hangingPunct="0">
              <a:buNone/>
            </a:pPr>
            <a:endParaRPr lang="en-US" dirty="0">
              <a:solidFill>
                <a:srgbClr val="000000"/>
              </a:solidFill>
              <a:latin typeface="Times" panose="02020603050405020304"/>
            </a:endParaRPr>
          </a:p>
          <a:p>
            <a:pPr marL="0" indent="0" algn="l" rtl="0" eaLnBrk="0" hangingPunct="0">
              <a:buNone/>
            </a:pPr>
            <a:endParaRPr lang="en-US" dirty="0">
              <a:solidFill>
                <a:srgbClr val="000000"/>
              </a:solidFill>
              <a:effectLst/>
              <a:latin typeface="Times" panose="02020603050405020304"/>
            </a:endParaRPr>
          </a:p>
          <a:p>
            <a:pPr marL="0" indent="0" algn="l" rtl="0" eaLnBrk="0" hangingPunct="0">
              <a:buNone/>
            </a:pPr>
            <a:endParaRPr lang="en-US" dirty="0">
              <a:solidFill>
                <a:srgbClr val="000000"/>
              </a:solidFill>
              <a:latin typeface="Times" panose="02020603050405020304"/>
            </a:endParaRPr>
          </a:p>
          <a:p>
            <a:pPr marL="0" indent="0" algn="l" rtl="0" eaLnBrk="0" hangingPunct="0">
              <a:buNone/>
            </a:pPr>
            <a:endParaRPr lang="en-US" dirty="0">
              <a:solidFill>
                <a:srgbClr val="000000"/>
              </a:solidFill>
              <a:latin typeface="Times" panose="02020603050405020304"/>
            </a:endParaRPr>
          </a:p>
          <a:p>
            <a:pPr marL="0" indent="0" algn="l" rtl="0" eaLnBrk="0" hangingPunct="0">
              <a:buNone/>
            </a:pPr>
            <a:r>
              <a:rPr lang="en-US" dirty="0">
                <a:solidFill>
                  <a:srgbClr val="000000"/>
                </a:solidFill>
                <a:effectLst/>
                <a:latin typeface="Times" panose="02020603050405020304"/>
              </a:rPr>
              <a:t>Ss. </a:t>
            </a:r>
            <a:r>
              <a:rPr lang="en-US" dirty="0" err="1">
                <a:solidFill>
                  <a:srgbClr val="000000"/>
                </a:solidFill>
                <a:effectLst/>
                <a:latin typeface="Times" panose="02020603050405020304"/>
              </a:rPr>
              <a:t>Chrysanthus</a:t>
            </a:r>
            <a:r>
              <a:rPr lang="en-US" dirty="0">
                <a:solidFill>
                  <a:srgbClr val="000000"/>
                </a:solidFill>
                <a:effectLst/>
                <a:latin typeface="Times" panose="02020603050405020304"/>
              </a:rPr>
              <a:t> &amp; Daria</a:t>
            </a:r>
          </a:p>
        </p:txBody>
      </p:sp>
      <p:sp>
        <p:nvSpPr>
          <p:cNvPr id="7" name="TextBox 6">
            <a:extLst>
              <a:ext uri="{FF2B5EF4-FFF2-40B4-BE49-F238E27FC236}">
                <a16:creationId xmlns:a16="http://schemas.microsoft.com/office/drawing/2014/main" id="{4178CE5C-B98F-DB3C-3D65-7736C48EE1F1}"/>
              </a:ext>
            </a:extLst>
          </p:cNvPr>
          <p:cNvSpPr txBox="1"/>
          <p:nvPr/>
        </p:nvSpPr>
        <p:spPr bwMode="auto">
          <a:xfrm>
            <a:off x="5208414" y="6489098"/>
            <a:ext cx="4750488" cy="646331"/>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r>
              <a:rPr lang="en-US" sz="1200" b="1" dirty="0">
                <a:latin typeface="+mn-lt"/>
                <a:ea typeface="Yu Gothic UI" panose="020B0500000000000000" pitchFamily="34" charset="-128"/>
                <a:cs typeface="Arial" panose="020B0604020202020204" pitchFamily="34" charset="0"/>
              </a:rPr>
              <a:t>Maxim of St Francis de Sales</a:t>
            </a:r>
            <a:endParaRPr lang="en-US" sz="1200" dirty="0">
              <a:latin typeface="+mn-lt"/>
              <a:ea typeface="Yu Gothic UI" panose="020B0500000000000000" pitchFamily="34" charset="-128"/>
              <a:cs typeface="Arial" panose="020B0604020202020204" pitchFamily="34" charset="0"/>
            </a:endParaRPr>
          </a:p>
          <a:p>
            <a:r>
              <a:rPr lang="en-US" sz="1200" i="1" dirty="0">
                <a:latin typeface="+mn-lt"/>
                <a:ea typeface="Yu Gothic UI" panose="020B0500000000000000" pitchFamily="34" charset="-128"/>
                <a:cs typeface="Arial" panose="020B0604020202020204" pitchFamily="34" charset="0"/>
              </a:rPr>
              <a:t>God knows what we are and will hold out Hs paternal hand to us in a difficult step, in order that nothing may arrest us.</a:t>
            </a:r>
            <a:endParaRPr lang="en-US" sz="1200" dirty="0">
              <a:latin typeface="+mn-lt"/>
              <a:ea typeface="Yu Gothic UI" panose="020B0500000000000000" pitchFamily="34" charset="-128"/>
              <a:cs typeface="Arial" panose="020B0604020202020204" pitchFamily="34" charset="0"/>
            </a:endParaRPr>
          </a:p>
        </p:txBody>
      </p:sp>
      <p:sp>
        <p:nvSpPr>
          <p:cNvPr id="13" name="TextBox 12">
            <a:extLst>
              <a:ext uri="{FF2B5EF4-FFF2-40B4-BE49-F238E27FC236}">
                <a16:creationId xmlns:a16="http://schemas.microsoft.com/office/drawing/2014/main" id="{9AEC91D9-AA89-1FED-E99F-CFDD0AFD2A0F}"/>
              </a:ext>
            </a:extLst>
          </p:cNvPr>
          <p:cNvSpPr txBox="1"/>
          <p:nvPr/>
        </p:nvSpPr>
        <p:spPr bwMode="auto">
          <a:xfrm>
            <a:off x="5223583" y="-28369"/>
            <a:ext cx="4834817"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Bef>
                <a:spcPts val="600"/>
              </a:spcBef>
            </a:pPr>
            <a:r>
              <a:rPr lang="en-US" sz="1100" b="1" dirty="0">
                <a:latin typeface="+mj-lt"/>
                <a:ea typeface="Dotum" panose="020B0600000101010101" pitchFamily="34" charset="-127"/>
                <a:cs typeface="Helvetica" panose="020B0604020202020204" pitchFamily="34" charset="0"/>
              </a:rPr>
              <a:t>Next Sunday, </a:t>
            </a:r>
            <a:r>
              <a:rPr lang="en-US" sz="1100" dirty="0">
                <a:latin typeface="+mj-lt"/>
                <a:ea typeface="Dotum" panose="020B0600000101010101" pitchFamily="34" charset="-127"/>
                <a:cs typeface="Helvetica" panose="020B0604020202020204" pitchFamily="34" charset="0"/>
              </a:rPr>
              <a:t>following the 10:30 am Mass, there will be a procession in honor of Christ the King.</a:t>
            </a:r>
          </a:p>
          <a:p>
            <a:pPr>
              <a:spcBef>
                <a:spcPts val="600"/>
              </a:spcBef>
            </a:pPr>
            <a:r>
              <a:rPr lang="en-US" sz="1100" b="1" dirty="0">
                <a:latin typeface="+mj-lt"/>
                <a:ea typeface="Dotum" panose="020B0600000101010101" pitchFamily="34" charset="-127"/>
                <a:cs typeface="Helvetica" panose="020B0604020202020204" pitchFamily="34" charset="0"/>
              </a:rPr>
              <a:t>Last week’s collection</a:t>
            </a:r>
            <a:r>
              <a:rPr lang="en-US" sz="1100" dirty="0">
                <a:latin typeface="+mj-lt"/>
                <a:ea typeface="Dotum" panose="020B0600000101010101" pitchFamily="34" charset="-127"/>
                <a:cs typeface="Helvetica" panose="020B0604020202020204" pitchFamily="34" charset="0"/>
              </a:rPr>
              <a:t>: cash $8,115.00; online $4,326.00 total: $12,441.00</a:t>
            </a:r>
          </a:p>
          <a:p>
            <a:pPr>
              <a:spcBef>
                <a:spcPts val="0"/>
              </a:spcBef>
            </a:pPr>
            <a:r>
              <a:rPr lang="en-US" sz="1100" b="1" dirty="0">
                <a:latin typeface="+mj-lt"/>
                <a:ea typeface="Dotum" panose="020B0600000101010101" pitchFamily="34" charset="-127"/>
                <a:cs typeface="Helvetica" panose="020B0604020202020204" pitchFamily="34" charset="0"/>
              </a:rPr>
              <a:t>Attendance</a:t>
            </a:r>
            <a:r>
              <a:rPr lang="en-US" sz="1100" dirty="0">
                <a:latin typeface="+mj-lt"/>
                <a:ea typeface="Dotum" panose="020B0600000101010101" pitchFamily="34" charset="-127"/>
                <a:cs typeface="Helvetica" panose="020B0604020202020204" pitchFamily="34" charset="0"/>
              </a:rPr>
              <a:t>: 8 am-201; 10:30 am-368; 1 pm-118; total 687 souls.</a:t>
            </a:r>
            <a:r>
              <a:rPr lang="en-US" altLang="en-US" sz="1100" b="1" dirty="0">
                <a:solidFill>
                  <a:srgbClr val="000000"/>
                </a:solidFill>
                <a:latin typeface="+mj-lt"/>
                <a:ea typeface="Dotum" panose="020B0600000101010101" pitchFamily="34" charset="-127"/>
                <a:cs typeface="Helvetica" panose="020B0604020202020204" pitchFamily="34" charset="0"/>
              </a:rPr>
              <a:t> </a:t>
            </a:r>
          </a:p>
          <a:p>
            <a:pPr>
              <a:spcBef>
                <a:spcPts val="600"/>
              </a:spcBef>
            </a:pPr>
            <a:r>
              <a:rPr lang="en-US" sz="1100" b="1" dirty="0">
                <a:latin typeface="+mj-lt"/>
                <a:ea typeface="Dotum" panose="020B0600000101010101" pitchFamily="34" charset="-127"/>
                <a:cs typeface="Helvetica" panose="020B0604020202020204" pitchFamily="34" charset="0"/>
              </a:rPr>
              <a:t>All Souls Novena begins </a:t>
            </a:r>
            <a:r>
              <a:rPr lang="en-US" sz="1100" dirty="0">
                <a:latin typeface="+mj-lt"/>
                <a:ea typeface="Dotum" panose="020B0600000101010101" pitchFamily="34" charset="-127"/>
                <a:cs typeface="Helvetica" panose="020B0604020202020204" pitchFamily="34" charset="0"/>
              </a:rPr>
              <a:t>October 24; turn in envelopes before that date. </a:t>
            </a:r>
          </a:p>
          <a:p>
            <a:pPr>
              <a:spcBef>
                <a:spcPts val="600"/>
              </a:spcBef>
            </a:pPr>
            <a:r>
              <a:rPr lang="en-US" sz="1100" b="1" dirty="0">
                <a:latin typeface="+mj-lt"/>
                <a:ea typeface="Dotum" panose="020B0600000101010101" pitchFamily="34" charset="-127"/>
                <a:cs typeface="Helvetica" panose="020B0604020202020204" pitchFamily="34" charset="0"/>
              </a:rPr>
              <a:t>Heads up! </a:t>
            </a:r>
            <a:r>
              <a:rPr lang="en-US" sz="1100" dirty="0">
                <a:latin typeface="+mj-lt"/>
                <a:ea typeface="Dotum" panose="020B0600000101010101" pitchFamily="34" charset="-127"/>
                <a:cs typeface="Helvetica" panose="020B0604020202020204" pitchFamily="34" charset="0"/>
              </a:rPr>
              <a:t>All Saints’ party on Saturday, November 1 after the 9 am high Mass. Crafts, activities, treats &amp; fellowship. Dress as your favorite saint!</a:t>
            </a:r>
          </a:p>
        </p:txBody>
      </p:sp>
      <p:sp>
        <p:nvSpPr>
          <p:cNvPr id="9" name="TextBox 8">
            <a:extLst>
              <a:ext uri="{FF2B5EF4-FFF2-40B4-BE49-F238E27FC236}">
                <a16:creationId xmlns:a16="http://schemas.microsoft.com/office/drawing/2014/main" id="{A3940EF3-36EF-0E0A-0C3D-96EAE9343545}"/>
              </a:ext>
            </a:extLst>
          </p:cNvPr>
          <p:cNvSpPr txBox="1"/>
          <p:nvPr/>
        </p:nvSpPr>
        <p:spPr bwMode="auto">
          <a:xfrm>
            <a:off x="5232407" y="1903955"/>
            <a:ext cx="4687640" cy="4398420"/>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numCol="2">
            <a:noAutofit/>
          </a:bodyPr>
          <a:lstStyle/>
          <a:p>
            <a:r>
              <a:rPr lang="en-US" sz="1100" b="1" u="sng" dirty="0">
                <a:latin typeface="+mn-lt"/>
                <a:ea typeface="Yu Gothic UI" panose="020B0500000000000000" pitchFamily="34" charset="-128"/>
                <a:cs typeface="Arial" panose="020B0604020202020204" pitchFamily="34" charset="0"/>
              </a:rPr>
              <a:t>Income</a:t>
            </a:r>
            <a:r>
              <a:rPr lang="en-US" sz="1100" b="1" dirty="0">
                <a:latin typeface="+mn-lt"/>
                <a:ea typeface="Yu Gothic UI" panose="020B0500000000000000" pitchFamily="34" charset="-128"/>
                <a:cs typeface="Arial" panose="020B0604020202020204" pitchFamily="34" charset="0"/>
              </a:rPr>
              <a:t>:		</a:t>
            </a:r>
          </a:p>
          <a:p>
            <a:r>
              <a:rPr lang="en-US" sz="1100" dirty="0">
                <a:latin typeface="+mn-lt"/>
                <a:ea typeface="Yu Gothic UI" panose="020B0500000000000000" pitchFamily="34" charset="-128"/>
                <a:cs typeface="Arial" panose="020B0604020202020204" pitchFamily="34" charset="0"/>
              </a:rPr>
              <a:t>Offertory $642,177</a:t>
            </a:r>
          </a:p>
          <a:p>
            <a:r>
              <a:rPr lang="en-US" sz="1100" dirty="0">
                <a:latin typeface="+mn-lt"/>
                <a:ea typeface="Yu Gothic UI" panose="020B0500000000000000" pitchFamily="34" charset="-128"/>
                <a:cs typeface="Arial" panose="020B0604020202020204" pitchFamily="34" charset="0"/>
              </a:rPr>
              <a:t>Donations $6,104</a:t>
            </a:r>
          </a:p>
          <a:p>
            <a:r>
              <a:rPr lang="en-US" sz="1100" dirty="0">
                <a:latin typeface="+mn-lt"/>
                <a:ea typeface="Yu Gothic UI" panose="020B0500000000000000" pitchFamily="34" charset="-128"/>
                <a:cs typeface="Arial" panose="020B0604020202020204" pitchFamily="34" charset="0"/>
              </a:rPr>
              <a:t>Interest D&amp;L $51,402	</a:t>
            </a:r>
          </a:p>
          <a:p>
            <a:r>
              <a:rPr lang="en-US" sz="1100" dirty="0">
                <a:latin typeface="+mn-lt"/>
                <a:ea typeface="Yu Gothic UI" panose="020B0500000000000000" pitchFamily="34" charset="-128"/>
                <a:cs typeface="Arial" panose="020B0604020202020204" pitchFamily="34" charset="0"/>
              </a:rPr>
              <a:t>Votive Candles $6,840</a:t>
            </a:r>
          </a:p>
          <a:p>
            <a:r>
              <a:rPr lang="en-US" sz="1100" dirty="0">
                <a:latin typeface="+mn-lt"/>
                <a:ea typeface="Yu Gothic UI" panose="020B0500000000000000" pitchFamily="34" charset="-128"/>
                <a:cs typeface="Arial" panose="020B0604020202020204" pitchFamily="34" charset="0"/>
              </a:rPr>
              <a:t>Other Income $9,813</a:t>
            </a:r>
          </a:p>
          <a:p>
            <a:r>
              <a:rPr lang="en-US" sz="1100" dirty="0">
                <a:latin typeface="+mn-lt"/>
                <a:ea typeface="Yu Gothic UI" panose="020B0500000000000000" pitchFamily="34" charset="-128"/>
                <a:cs typeface="Arial" panose="020B0604020202020204" pitchFamily="34" charset="0"/>
              </a:rPr>
              <a:t>Altar Flowers $100</a:t>
            </a:r>
          </a:p>
          <a:p>
            <a:r>
              <a:rPr lang="en-US" sz="1100" dirty="0">
                <a:latin typeface="+mn-lt"/>
                <a:ea typeface="Yu Gothic UI" panose="020B0500000000000000" pitchFamily="34" charset="-128"/>
                <a:cs typeface="Arial" panose="020B0604020202020204" pitchFamily="34" charset="0"/>
              </a:rPr>
              <a:t>Building Fund $1,500</a:t>
            </a:r>
          </a:p>
          <a:p>
            <a:r>
              <a:rPr lang="en-US" sz="1100" dirty="0">
                <a:latin typeface="+mn-lt"/>
                <a:ea typeface="Yu Gothic UI" panose="020B0500000000000000" pitchFamily="34" charset="-128"/>
                <a:cs typeface="Arial" panose="020B0604020202020204" pitchFamily="34" charset="0"/>
              </a:rPr>
              <a:t>Gain/Loss Endowment $15,447</a:t>
            </a:r>
          </a:p>
          <a:p>
            <a:r>
              <a:rPr lang="en-US" sz="1100" dirty="0">
                <a:latin typeface="+mn-lt"/>
                <a:ea typeface="Yu Gothic UI" panose="020B0500000000000000" pitchFamily="34" charset="-128"/>
                <a:cs typeface="Arial" panose="020B0604020202020204" pitchFamily="34" charset="0"/>
              </a:rPr>
              <a:t>Endowment Contributions $5,159</a:t>
            </a:r>
          </a:p>
          <a:p>
            <a:r>
              <a:rPr lang="en-US" sz="1100" dirty="0">
                <a:latin typeface="+mn-lt"/>
                <a:ea typeface="Yu Gothic UI" panose="020B0500000000000000" pitchFamily="34" charset="-128"/>
                <a:cs typeface="Arial" panose="020B0604020202020204" pitchFamily="34" charset="0"/>
              </a:rPr>
              <a:t>CFNGA Grants $1,000</a:t>
            </a:r>
          </a:p>
          <a:p>
            <a:r>
              <a:rPr lang="en-US" sz="1100" b="1" dirty="0">
                <a:latin typeface="+mn-lt"/>
                <a:ea typeface="Yu Gothic UI" panose="020B0500000000000000" pitchFamily="34" charset="-128"/>
                <a:cs typeface="Arial" panose="020B0604020202020204" pitchFamily="34" charset="0"/>
              </a:rPr>
              <a:t>       Total Revenue $739,542</a:t>
            </a:r>
          </a:p>
          <a:p>
            <a:pPr>
              <a:spcBef>
                <a:spcPts val="600"/>
              </a:spcBef>
            </a:pPr>
            <a:r>
              <a:rPr lang="en-US" sz="1100" b="1" u="sng" dirty="0">
                <a:latin typeface="+mn-lt"/>
                <a:ea typeface="Yu Gothic UI" panose="020B0500000000000000" pitchFamily="34" charset="-128"/>
                <a:cs typeface="Arial" panose="020B0604020202020204" pitchFamily="34" charset="0"/>
              </a:rPr>
              <a:t>Expenses</a:t>
            </a:r>
            <a:r>
              <a:rPr lang="en-US" sz="1100" b="1" dirty="0">
                <a:latin typeface="+mn-lt"/>
                <a:ea typeface="Yu Gothic UI" panose="020B0500000000000000" pitchFamily="34" charset="-128"/>
                <a:cs typeface="Arial" panose="020B0604020202020204" pitchFamily="34" charset="0"/>
              </a:rPr>
              <a:t>:</a:t>
            </a:r>
          </a:p>
          <a:p>
            <a:r>
              <a:rPr lang="en-US" sz="1100" i="1" dirty="0">
                <a:latin typeface="+mn-lt"/>
                <a:ea typeface="Yu Gothic UI" panose="020B0500000000000000" pitchFamily="34" charset="-128"/>
                <a:cs typeface="Arial" panose="020B0604020202020204" pitchFamily="34" charset="0"/>
              </a:rPr>
              <a:t>Liturgical </a:t>
            </a:r>
          </a:p>
          <a:p>
            <a:r>
              <a:rPr lang="en-US" sz="1100" dirty="0">
                <a:latin typeface="+mn-lt"/>
                <a:ea typeface="Yu Gothic UI" panose="020B0500000000000000" pitchFamily="34" charset="-128"/>
                <a:cs typeface="Arial" panose="020B0604020202020204" pitchFamily="34" charset="0"/>
              </a:rPr>
              <a:t>Priests’ (2) Salary $72,000</a:t>
            </a:r>
          </a:p>
          <a:p>
            <a:r>
              <a:rPr lang="en-US" sz="1100" dirty="0">
                <a:latin typeface="+mn-lt"/>
                <a:ea typeface="Yu Gothic UI" panose="020B0500000000000000" pitchFamily="34" charset="-128"/>
                <a:cs typeface="Arial" panose="020B0604020202020204" pitchFamily="34" charset="0"/>
              </a:rPr>
              <a:t>Liturgical Supplies $29,753</a:t>
            </a:r>
          </a:p>
          <a:p>
            <a:r>
              <a:rPr lang="en-US" sz="1100" dirty="0">
                <a:latin typeface="+mn-lt"/>
                <a:ea typeface="Yu Gothic UI" panose="020B0500000000000000" pitchFamily="34" charset="-128"/>
                <a:cs typeface="Arial" panose="020B0604020202020204" pitchFamily="34" charset="0"/>
              </a:rPr>
              <a:t>Miscellaneous $12,540</a:t>
            </a:r>
          </a:p>
          <a:p>
            <a:r>
              <a:rPr lang="en-US" sz="1100" dirty="0">
                <a:latin typeface="+mn-lt"/>
                <a:ea typeface="Yu Gothic UI" panose="020B0500000000000000" pitchFamily="34" charset="-128"/>
                <a:cs typeface="Arial" panose="020B0604020202020204" pitchFamily="34" charset="0"/>
              </a:rPr>
              <a:t>	</a:t>
            </a:r>
            <a:r>
              <a:rPr lang="en-US" sz="1100" b="1" dirty="0">
                <a:latin typeface="+mn-lt"/>
                <a:ea typeface="Yu Gothic UI" panose="020B0500000000000000" pitchFamily="34" charset="-128"/>
                <a:cs typeface="Arial" panose="020B0604020202020204" pitchFamily="34" charset="0"/>
              </a:rPr>
              <a:t>Total $107,156</a:t>
            </a:r>
          </a:p>
          <a:p>
            <a:r>
              <a:rPr lang="en-US" sz="1100" i="1" dirty="0">
                <a:latin typeface="+mn-lt"/>
                <a:ea typeface="Yu Gothic UI" panose="020B0500000000000000" pitchFamily="34" charset="-128"/>
                <a:cs typeface="Arial" panose="020B0604020202020204" pitchFamily="34" charset="0"/>
              </a:rPr>
              <a:t>Administrative &amp; General</a:t>
            </a:r>
          </a:p>
          <a:p>
            <a:r>
              <a:rPr lang="en-US" sz="1100" dirty="0">
                <a:latin typeface="+mn-lt"/>
                <a:ea typeface="Yu Gothic UI" panose="020B0500000000000000" pitchFamily="34" charset="-128"/>
                <a:cs typeface="Arial" panose="020B0604020202020204" pitchFamily="34" charset="0"/>
              </a:rPr>
              <a:t>Lay Salary &amp; Benefits $73,475</a:t>
            </a:r>
          </a:p>
          <a:p>
            <a:r>
              <a:rPr lang="en-US" sz="1100" dirty="0">
                <a:latin typeface="+mn-lt"/>
                <a:ea typeface="Yu Gothic UI" panose="020B0500000000000000" pitchFamily="34" charset="-128"/>
                <a:cs typeface="Arial" panose="020B0604020202020204" pitchFamily="34" charset="0"/>
              </a:rPr>
              <a:t>Supplies &amp; Services $35,057</a:t>
            </a:r>
          </a:p>
          <a:p>
            <a:r>
              <a:rPr lang="en-US" sz="1100" dirty="0">
                <a:latin typeface="+mn-lt"/>
                <a:ea typeface="Yu Gothic UI" panose="020B0500000000000000" pitchFamily="34" charset="-128"/>
                <a:cs typeface="Arial" panose="020B0604020202020204" pitchFamily="34" charset="0"/>
              </a:rPr>
              <a:t>Online Giving Fees $11,804</a:t>
            </a:r>
          </a:p>
          <a:p>
            <a:r>
              <a:rPr lang="en-US" sz="1100" dirty="0">
                <a:latin typeface="+mn-lt"/>
                <a:ea typeface="Yu Gothic UI" panose="020B0500000000000000" pitchFamily="34" charset="-128"/>
                <a:cs typeface="Arial" panose="020B0604020202020204" pitchFamily="34" charset="0"/>
              </a:rPr>
              <a:t>Insurance $15,036</a:t>
            </a:r>
          </a:p>
          <a:p>
            <a:r>
              <a:rPr lang="en-US" sz="1100" dirty="0">
                <a:latin typeface="+mn-lt"/>
                <a:ea typeface="Yu Gothic UI" panose="020B0500000000000000" pitchFamily="34" charset="-128"/>
                <a:cs typeface="Arial" panose="020B0604020202020204" pitchFamily="34" charset="0"/>
              </a:rPr>
              <a:t>Endowment Fund $2,001</a:t>
            </a:r>
          </a:p>
          <a:p>
            <a:r>
              <a:rPr lang="en-US" sz="1100" dirty="0">
                <a:latin typeface="+mn-lt"/>
                <a:ea typeface="Yu Gothic UI" panose="020B0500000000000000" pitchFamily="34" charset="-128"/>
                <a:cs typeface="Arial" panose="020B0604020202020204" pitchFamily="34" charset="0"/>
              </a:rPr>
              <a:t>	</a:t>
            </a:r>
            <a:r>
              <a:rPr lang="en-US" sz="1100" b="1" dirty="0">
                <a:latin typeface="+mn-lt"/>
                <a:ea typeface="Yu Gothic UI" panose="020B0500000000000000" pitchFamily="34" charset="-128"/>
                <a:cs typeface="Arial" panose="020B0604020202020204" pitchFamily="34" charset="0"/>
              </a:rPr>
              <a:t>Total $137,373</a:t>
            </a:r>
          </a:p>
          <a:p>
            <a:endParaRPr lang="en-US" sz="1100" i="1" dirty="0">
              <a:latin typeface="+mn-lt"/>
              <a:ea typeface="Yu Gothic UI" panose="020B0500000000000000" pitchFamily="34" charset="-128"/>
              <a:cs typeface="Arial" panose="020B0604020202020204" pitchFamily="34" charset="0"/>
            </a:endParaRPr>
          </a:p>
          <a:p>
            <a:endParaRPr lang="en-US" sz="1100" i="1" dirty="0">
              <a:latin typeface="+mn-lt"/>
              <a:ea typeface="Yu Gothic UI" panose="020B0500000000000000" pitchFamily="34" charset="-128"/>
              <a:cs typeface="Arial" panose="020B0604020202020204" pitchFamily="34" charset="0"/>
            </a:endParaRPr>
          </a:p>
          <a:p>
            <a:endParaRPr lang="en-US" sz="1100" i="1" dirty="0">
              <a:latin typeface="+mn-lt"/>
              <a:ea typeface="Yu Gothic UI" panose="020B0500000000000000" pitchFamily="34" charset="-128"/>
              <a:cs typeface="Arial" panose="020B0604020202020204" pitchFamily="34" charset="0"/>
            </a:endParaRPr>
          </a:p>
          <a:p>
            <a:endParaRPr lang="en-US" sz="1100" i="1" dirty="0">
              <a:latin typeface="+mn-lt"/>
              <a:ea typeface="Yu Gothic UI" panose="020B0500000000000000" pitchFamily="34" charset="-128"/>
              <a:cs typeface="Arial" panose="020B0604020202020204" pitchFamily="34" charset="0"/>
            </a:endParaRPr>
          </a:p>
          <a:p>
            <a:endParaRPr lang="en-US" sz="1100" i="1" dirty="0">
              <a:latin typeface="+mn-lt"/>
              <a:ea typeface="Yu Gothic UI" panose="020B0500000000000000" pitchFamily="34" charset="-128"/>
              <a:cs typeface="Arial" panose="020B0604020202020204" pitchFamily="34" charset="0"/>
            </a:endParaRPr>
          </a:p>
          <a:p>
            <a:endParaRPr lang="en-US" sz="1100" i="1" dirty="0">
              <a:latin typeface="+mn-lt"/>
              <a:ea typeface="Yu Gothic UI" panose="020B0500000000000000" pitchFamily="34" charset="-128"/>
              <a:cs typeface="Arial" panose="020B0604020202020204" pitchFamily="34" charset="0"/>
            </a:endParaRPr>
          </a:p>
          <a:p>
            <a:endParaRPr lang="en-US" sz="1100" i="1" dirty="0">
              <a:latin typeface="+mn-lt"/>
              <a:ea typeface="Yu Gothic UI" panose="020B0500000000000000" pitchFamily="34" charset="-128"/>
              <a:cs typeface="Arial" panose="020B0604020202020204" pitchFamily="34" charset="0"/>
            </a:endParaRPr>
          </a:p>
          <a:p>
            <a:endParaRPr lang="en-US" sz="1100" i="1" dirty="0">
              <a:latin typeface="+mn-lt"/>
              <a:ea typeface="Yu Gothic UI" panose="020B0500000000000000" pitchFamily="34" charset="-128"/>
              <a:cs typeface="Arial" panose="020B0604020202020204" pitchFamily="34" charset="0"/>
            </a:endParaRPr>
          </a:p>
          <a:p>
            <a:r>
              <a:rPr lang="en-US" sz="1100" i="1" dirty="0">
                <a:latin typeface="+mn-lt"/>
                <a:ea typeface="Yu Gothic UI" panose="020B0500000000000000" pitchFamily="34" charset="-128"/>
                <a:cs typeface="Arial" panose="020B0604020202020204" pitchFamily="34" charset="0"/>
              </a:rPr>
              <a:t>Facilities </a:t>
            </a:r>
          </a:p>
          <a:p>
            <a:r>
              <a:rPr lang="en-US" sz="1100" dirty="0">
                <a:latin typeface="+mn-lt"/>
                <a:ea typeface="Yu Gothic UI" panose="020B0500000000000000" pitchFamily="34" charset="-128"/>
                <a:cs typeface="Arial" panose="020B0604020202020204" pitchFamily="34" charset="0"/>
              </a:rPr>
              <a:t>Supplies $6,670</a:t>
            </a:r>
          </a:p>
          <a:p>
            <a:r>
              <a:rPr lang="en-US" sz="1100" dirty="0">
                <a:latin typeface="+mn-lt"/>
                <a:ea typeface="Yu Gothic UI" panose="020B0500000000000000" pitchFamily="34" charset="-128"/>
                <a:cs typeface="Arial" panose="020B0604020202020204" pitchFamily="34" charset="0"/>
              </a:rPr>
              <a:t>Maintenance $62,058</a:t>
            </a:r>
          </a:p>
          <a:p>
            <a:r>
              <a:rPr lang="en-US" sz="1100" dirty="0">
                <a:latin typeface="+mn-lt"/>
                <a:ea typeface="Yu Gothic UI" panose="020B0500000000000000" pitchFamily="34" charset="-128"/>
                <a:cs typeface="Arial" panose="020B0604020202020204" pitchFamily="34" charset="0"/>
              </a:rPr>
              <a:t>Utilities $19,151</a:t>
            </a:r>
          </a:p>
          <a:p>
            <a:r>
              <a:rPr lang="en-US" sz="1100" dirty="0">
                <a:latin typeface="+mn-lt"/>
                <a:ea typeface="Yu Gothic UI" panose="020B0500000000000000" pitchFamily="34" charset="-128"/>
                <a:cs typeface="Arial" panose="020B0604020202020204" pitchFamily="34" charset="0"/>
              </a:rPr>
              <a:t>Miscellaneous $16,126</a:t>
            </a:r>
          </a:p>
          <a:p>
            <a:r>
              <a:rPr lang="en-US" sz="1100" dirty="0">
                <a:latin typeface="+mn-lt"/>
                <a:ea typeface="Yu Gothic UI" panose="020B0500000000000000" pitchFamily="34" charset="-128"/>
                <a:cs typeface="Arial" panose="020B0604020202020204" pitchFamily="34" charset="0"/>
              </a:rPr>
              <a:t>	</a:t>
            </a:r>
            <a:r>
              <a:rPr lang="en-US" sz="1100" b="1" dirty="0">
                <a:latin typeface="+mn-lt"/>
                <a:ea typeface="Yu Gothic UI" panose="020B0500000000000000" pitchFamily="34" charset="-128"/>
                <a:cs typeface="Arial" panose="020B0604020202020204" pitchFamily="34" charset="0"/>
              </a:rPr>
              <a:t>Total $106,111</a:t>
            </a:r>
          </a:p>
          <a:p>
            <a:r>
              <a:rPr lang="en-US" sz="1100" i="1" dirty="0">
                <a:latin typeface="+mn-lt"/>
                <a:ea typeface="Yu Gothic UI" panose="020B0500000000000000" pitchFamily="34" charset="-128"/>
                <a:cs typeface="Arial" panose="020B0604020202020204" pitchFamily="34" charset="0"/>
              </a:rPr>
              <a:t>Rectory &amp; Residence </a:t>
            </a:r>
          </a:p>
          <a:p>
            <a:r>
              <a:rPr lang="en-US" sz="1100" dirty="0">
                <a:latin typeface="+mn-lt"/>
                <a:ea typeface="Yu Gothic UI" panose="020B0500000000000000" pitchFamily="34" charset="-128"/>
                <a:cs typeface="Arial" panose="020B0604020202020204" pitchFamily="34" charset="0"/>
              </a:rPr>
              <a:t>Priests’ (3) Table $17,600</a:t>
            </a:r>
          </a:p>
          <a:p>
            <a:r>
              <a:rPr lang="en-US" sz="1100" dirty="0">
                <a:latin typeface="+mn-lt"/>
                <a:ea typeface="Yu Gothic UI" panose="020B0500000000000000" pitchFamily="34" charset="-128"/>
                <a:cs typeface="Arial" panose="020B0604020202020204" pitchFamily="34" charset="0"/>
              </a:rPr>
              <a:t>Maintenance $13,386</a:t>
            </a:r>
          </a:p>
          <a:p>
            <a:r>
              <a:rPr lang="en-US" sz="1100" dirty="0">
                <a:latin typeface="+mn-lt"/>
                <a:ea typeface="Yu Gothic UI" panose="020B0500000000000000" pitchFamily="34" charset="-128"/>
                <a:cs typeface="Arial" panose="020B0604020202020204" pitchFamily="34" charset="0"/>
              </a:rPr>
              <a:t>	</a:t>
            </a:r>
            <a:r>
              <a:rPr lang="en-US" sz="1100" b="1" dirty="0">
                <a:latin typeface="+mn-lt"/>
                <a:ea typeface="Yu Gothic UI" panose="020B0500000000000000" pitchFamily="34" charset="-128"/>
                <a:cs typeface="Arial" panose="020B0604020202020204" pitchFamily="34" charset="0"/>
              </a:rPr>
              <a:t>Total 30,668</a:t>
            </a:r>
          </a:p>
          <a:p>
            <a:r>
              <a:rPr lang="en-US" sz="1100" i="1" dirty="0">
                <a:latin typeface="+mn-lt"/>
                <a:ea typeface="Yu Gothic UI" panose="020B0500000000000000" pitchFamily="34" charset="-128"/>
                <a:cs typeface="Arial" panose="020B0604020202020204" pitchFamily="34" charset="0"/>
              </a:rPr>
              <a:t>Music</a:t>
            </a:r>
          </a:p>
          <a:p>
            <a:r>
              <a:rPr lang="en-US" sz="1100" dirty="0">
                <a:latin typeface="+mn-lt"/>
                <a:ea typeface="Yu Gothic UI" panose="020B0500000000000000" pitchFamily="34" charset="-128"/>
                <a:cs typeface="Arial" panose="020B0604020202020204" pitchFamily="34" charset="0"/>
              </a:rPr>
              <a:t>Lay Salary $10,615</a:t>
            </a:r>
          </a:p>
          <a:p>
            <a:r>
              <a:rPr lang="en-US" sz="1100" dirty="0">
                <a:latin typeface="+mn-lt"/>
                <a:ea typeface="Yu Gothic UI" panose="020B0500000000000000" pitchFamily="34" charset="-128"/>
                <a:cs typeface="Arial" panose="020B0604020202020204" pitchFamily="34" charset="0"/>
              </a:rPr>
              <a:t>Benefits $7,500</a:t>
            </a:r>
          </a:p>
          <a:p>
            <a:r>
              <a:rPr lang="en-US" sz="1100" dirty="0">
                <a:latin typeface="+mn-lt"/>
                <a:ea typeface="Yu Gothic UI" panose="020B0500000000000000" pitchFamily="34" charset="-128"/>
                <a:cs typeface="Arial" panose="020B0604020202020204" pitchFamily="34" charset="0"/>
              </a:rPr>
              <a:t>Supplies $4,151</a:t>
            </a:r>
          </a:p>
          <a:p>
            <a:r>
              <a:rPr lang="en-US" sz="1100" dirty="0">
                <a:latin typeface="+mn-lt"/>
                <a:ea typeface="Yu Gothic UI" panose="020B0500000000000000" pitchFamily="34" charset="-128"/>
                <a:cs typeface="Arial" panose="020B0604020202020204" pitchFamily="34" charset="0"/>
              </a:rPr>
              <a:t>	</a:t>
            </a:r>
            <a:r>
              <a:rPr lang="en-US" sz="1100" b="1" dirty="0">
                <a:latin typeface="+mn-lt"/>
                <a:ea typeface="Yu Gothic UI" panose="020B0500000000000000" pitchFamily="34" charset="-128"/>
                <a:cs typeface="Arial" panose="020B0604020202020204" pitchFamily="34" charset="0"/>
              </a:rPr>
              <a:t>Total $22,266</a:t>
            </a:r>
          </a:p>
          <a:p>
            <a:r>
              <a:rPr lang="en-US" sz="1100" b="1" dirty="0">
                <a:latin typeface="+mn-lt"/>
                <a:ea typeface="Yu Gothic UI" panose="020B0500000000000000" pitchFamily="34" charset="-128"/>
                <a:cs typeface="Arial" panose="020B0604020202020204" pitchFamily="34" charset="0"/>
              </a:rPr>
              <a:t>   Total Expenses $313,892</a:t>
            </a:r>
          </a:p>
          <a:p>
            <a:endParaRPr lang="en-US" sz="1100" b="1" dirty="0">
              <a:latin typeface="+mn-lt"/>
              <a:ea typeface="Yu Gothic UI" panose="020B0500000000000000" pitchFamily="34" charset="-128"/>
              <a:cs typeface="Arial" panose="020B0604020202020204" pitchFamily="34" charset="0"/>
            </a:endParaRPr>
          </a:p>
          <a:p>
            <a:r>
              <a:rPr lang="en-US" sz="1100" b="1" dirty="0">
                <a:latin typeface="+mn-lt"/>
                <a:ea typeface="Yu Gothic UI" panose="020B0500000000000000" pitchFamily="34" charset="-128"/>
                <a:cs typeface="Arial" panose="020B0604020202020204" pitchFamily="34" charset="0"/>
              </a:rPr>
              <a:t>Total Assets $3,016,875</a:t>
            </a:r>
          </a:p>
          <a:p>
            <a:r>
              <a:rPr lang="en-US" sz="1100" b="1" dirty="0">
                <a:latin typeface="+mn-lt"/>
                <a:ea typeface="Yu Gothic UI" panose="020B0500000000000000" pitchFamily="34" charset="-128"/>
                <a:cs typeface="Arial" panose="020B0604020202020204" pitchFamily="34" charset="0"/>
              </a:rPr>
              <a:t>Total Labilities $8,771</a:t>
            </a:r>
          </a:p>
          <a:p>
            <a:r>
              <a:rPr lang="en-US" sz="1100" b="1" dirty="0">
                <a:latin typeface="+mn-lt"/>
                <a:ea typeface="Yu Gothic UI" panose="020B0500000000000000" pitchFamily="34" charset="-128"/>
                <a:cs typeface="Arial" panose="020B0604020202020204" pitchFamily="34" charset="0"/>
              </a:rPr>
              <a:t>   Net Assets $3,008,104</a:t>
            </a:r>
          </a:p>
          <a:p>
            <a:endParaRPr lang="en-US" sz="1100" b="1" dirty="0">
              <a:latin typeface="+mn-lt"/>
              <a:ea typeface="Yu Gothic UI" panose="020B0500000000000000" pitchFamily="34" charset="-128"/>
              <a:cs typeface="Arial" panose="020B0604020202020204" pitchFamily="34" charset="0"/>
            </a:endParaRPr>
          </a:p>
          <a:p>
            <a:r>
              <a:rPr lang="en-US" sz="1100" b="1" i="1" dirty="0">
                <a:latin typeface="+mn-lt"/>
                <a:ea typeface="Yu Gothic UI" panose="020B0500000000000000" pitchFamily="34" charset="-128"/>
                <a:cs typeface="Arial" panose="020B0604020202020204" pitchFamily="34" charset="0"/>
              </a:rPr>
              <a:t>Thank you for your support of St Francis de Sales!</a:t>
            </a:r>
            <a:endParaRPr lang="en-US" sz="1200" b="1" dirty="0">
              <a:latin typeface="+mn-lt"/>
              <a:ea typeface="Yu Gothic UI" panose="020B0500000000000000" pitchFamily="34" charset="-128"/>
              <a:cs typeface="Arial" panose="020B0604020202020204" pitchFamily="34" charset="0"/>
            </a:endParaRPr>
          </a:p>
          <a:p>
            <a:endParaRPr lang="en-US" sz="1200" b="1" dirty="0">
              <a:latin typeface="+mn-lt"/>
              <a:ea typeface="Yu Gothic UI" panose="020B0500000000000000" pitchFamily="34" charset="-128"/>
              <a:cs typeface="Arial" panose="020B0604020202020204" pitchFamily="34" charset="0"/>
            </a:endParaRPr>
          </a:p>
          <a:p>
            <a:endParaRPr lang="en-US" sz="1200" b="1" dirty="0">
              <a:latin typeface="+mn-lt"/>
              <a:ea typeface="Yu Gothic UI" panose="020B0500000000000000" pitchFamily="34" charset="-128"/>
              <a:cs typeface="Arial" panose="020B0604020202020204" pitchFamily="34" charset="0"/>
            </a:endParaRPr>
          </a:p>
          <a:p>
            <a:endParaRPr lang="en-US" sz="1200" b="1" dirty="0">
              <a:latin typeface="+mn-lt"/>
              <a:ea typeface="Yu Gothic UI" panose="020B0500000000000000" pitchFamily="34" charset="-128"/>
              <a:cs typeface="Arial" panose="020B0604020202020204" pitchFamily="34" charset="0"/>
            </a:endParaRPr>
          </a:p>
          <a:p>
            <a:endParaRPr lang="en-US" sz="1200" b="1" dirty="0">
              <a:latin typeface="+mn-lt"/>
              <a:ea typeface="Yu Gothic UI" panose="020B0500000000000000" pitchFamily="34" charset="-128"/>
              <a:cs typeface="Arial" panose="020B0604020202020204" pitchFamily="34" charset="0"/>
            </a:endParaRPr>
          </a:p>
          <a:p>
            <a:endParaRPr lang="en-US" sz="1200" b="1" dirty="0">
              <a:latin typeface="+mn-lt"/>
              <a:ea typeface="Yu Gothic UI" panose="020B0500000000000000" pitchFamily="34" charset="-128"/>
              <a:cs typeface="Arial" panose="020B0604020202020204" pitchFamily="34" charset="0"/>
            </a:endParaRPr>
          </a:p>
          <a:p>
            <a:endParaRPr lang="en-US" sz="1200" b="1" dirty="0">
              <a:latin typeface="+mn-lt"/>
              <a:ea typeface="Yu Gothic UI" panose="020B0500000000000000" pitchFamily="34" charset="-128"/>
              <a:cs typeface="Arial" panose="020B0604020202020204" pitchFamily="34" charset="0"/>
            </a:endParaRPr>
          </a:p>
          <a:p>
            <a:endParaRPr lang="en-US" sz="1200" b="1" dirty="0"/>
          </a:p>
        </p:txBody>
      </p:sp>
      <p:sp>
        <p:nvSpPr>
          <p:cNvPr id="17" name="TextBox 16">
            <a:extLst>
              <a:ext uri="{FF2B5EF4-FFF2-40B4-BE49-F238E27FC236}">
                <a16:creationId xmlns:a16="http://schemas.microsoft.com/office/drawing/2014/main" id="{E17DC8F3-687B-2B4B-4954-2D2D61678D2A}"/>
              </a:ext>
            </a:extLst>
          </p:cNvPr>
          <p:cNvSpPr txBox="1"/>
          <p:nvPr/>
        </p:nvSpPr>
        <p:spPr bwMode="auto">
          <a:xfrm>
            <a:off x="5232407" y="1643459"/>
            <a:ext cx="4687640" cy="261610"/>
          </a:xfrm>
          <a:prstGeom prst="rect">
            <a:avLst/>
          </a:prstGeom>
          <a:noFill/>
          <a:ln w="3175">
            <a:solidFill>
              <a:schemeClr val="bg2"/>
            </a:solidFill>
            <a:miter lim="800000"/>
            <a:headEnd/>
            <a:tailEnd/>
          </a:ln>
          <a:extLst>
            <a:ext uri="{909E8E84-426E-40DD-AFC4-6F175D3DCCD1}">
              <a14:hiddenFill xmlns:a14="http://schemas.microsoft.com/office/drawing/2010/main">
                <a:solidFill>
                  <a:srgbClr val="FFFFFF"/>
                </a:solidFill>
              </a14:hiddenFill>
            </a:ext>
          </a:extLst>
        </p:spPr>
        <p:txBody>
          <a:bodyPr wrap="square" rtlCol="0">
            <a:spAutoFit/>
          </a:bodyPr>
          <a:lstStyle/>
          <a:p>
            <a:pPr algn="ctr"/>
            <a:r>
              <a:rPr lang="en-US" sz="1100" b="1" dirty="0" err="1">
                <a:latin typeface="+mn-lt"/>
                <a:ea typeface="Yu Gothic UI" panose="020B0500000000000000" pitchFamily="34" charset="-128"/>
                <a:cs typeface="Arial" panose="020B0604020202020204" pitchFamily="34" charset="0"/>
              </a:rPr>
              <a:t>SFdS</a:t>
            </a:r>
            <a:r>
              <a:rPr lang="en-US" sz="1100" b="1" dirty="0">
                <a:latin typeface="+mn-lt"/>
                <a:ea typeface="Yu Gothic UI" panose="020B0500000000000000" pitchFamily="34" charset="-128"/>
                <a:cs typeface="Arial" panose="020B0604020202020204" pitchFamily="34" charset="0"/>
              </a:rPr>
              <a:t> Annual Fiscal Year Report July 2024-June 2025 </a:t>
            </a:r>
            <a:r>
              <a:rPr lang="en-US" sz="1100" b="1" i="1" dirty="0">
                <a:latin typeface="+mn-lt"/>
                <a:ea typeface="Yu Gothic UI" panose="020B0500000000000000" pitchFamily="34" charset="-128"/>
                <a:cs typeface="Arial" panose="020B0604020202020204" pitchFamily="34" charset="0"/>
              </a:rPr>
              <a:t>Anno Domini</a:t>
            </a:r>
          </a:p>
        </p:txBody>
      </p:sp>
      <p:sp>
        <p:nvSpPr>
          <p:cNvPr id="18" name="TextBox 17">
            <a:extLst>
              <a:ext uri="{FF2B5EF4-FFF2-40B4-BE49-F238E27FC236}">
                <a16:creationId xmlns:a16="http://schemas.microsoft.com/office/drawing/2014/main" id="{A83DA152-4C80-5F53-66A7-9B533E110EC9}"/>
              </a:ext>
            </a:extLst>
          </p:cNvPr>
          <p:cNvSpPr txBox="1"/>
          <p:nvPr/>
        </p:nvSpPr>
        <p:spPr bwMode="auto">
          <a:xfrm>
            <a:off x="23994" y="5781212"/>
            <a:ext cx="4825994" cy="1354217"/>
          </a:xfrm>
          <a:prstGeom prst="rect">
            <a:avLst/>
          </a:prstGeom>
          <a:noFill/>
          <a:ln>
            <a:noFill/>
          </a:ln>
          <a:effectLst>
            <a:softEdge rad="0"/>
          </a:effectLst>
        </p:spPr>
        <p:txBody>
          <a:bodyPr wrap="square" rtlCol="0">
            <a:spAutoFit/>
          </a:bodyPr>
          <a:lstStyle/>
          <a:p>
            <a:pPr algn="l"/>
            <a:r>
              <a:rPr lang="en-US" sz="1100" b="1" dirty="0">
                <a:solidFill>
                  <a:schemeClr val="tx1">
                    <a:alpha val="92000"/>
                  </a:schemeClr>
                </a:solidFill>
                <a:latin typeface="+mn-lt"/>
                <a:ea typeface="Yu Gothic UI" panose="020B0500000000000000" pitchFamily="34" charset="-128"/>
                <a:cs typeface="Arial" panose="020B0604020202020204" pitchFamily="34" charset="0"/>
              </a:rPr>
              <a:t>Today</a:t>
            </a:r>
            <a:r>
              <a:rPr lang="en-US" sz="1100" dirty="0">
                <a:solidFill>
                  <a:schemeClr val="tx1">
                    <a:alpha val="92000"/>
                  </a:schemeClr>
                </a:solidFill>
                <a:latin typeface="+mn-lt"/>
                <a:ea typeface="Yu Gothic UI" panose="020B0500000000000000" pitchFamily="34" charset="-128"/>
                <a:cs typeface="Arial" panose="020B0604020202020204" pitchFamily="34" charset="0"/>
              </a:rPr>
              <a:t>, after Sunday Vespers at 4:30 pm, there will be a short ceremony to bless new members to the Confraternity of St Peter.  During this ceremony, any members who joined the Confraternity within the last year, will recite the confraternity prayer at the communion rail and receive a blessing and a certificate from the priest. </a:t>
            </a:r>
          </a:p>
          <a:p>
            <a:pPr algn="l">
              <a:spcBef>
                <a:spcPts val="600"/>
              </a:spcBef>
            </a:pPr>
            <a:r>
              <a:rPr lang="en-US" sz="1100" b="1" dirty="0">
                <a:solidFill>
                  <a:schemeClr val="tx1">
                    <a:alpha val="92000"/>
                  </a:schemeClr>
                </a:solidFill>
                <a:latin typeface="+mn-lt"/>
                <a:ea typeface="Yu Gothic UI" panose="020B0500000000000000" pitchFamily="34" charset="-128"/>
                <a:cs typeface="Arial" panose="020B0604020202020204" pitchFamily="34" charset="0"/>
              </a:rPr>
              <a:t>This week</a:t>
            </a:r>
            <a:r>
              <a:rPr lang="en-US" sz="1100" dirty="0">
                <a:solidFill>
                  <a:schemeClr val="tx1">
                    <a:alpha val="92000"/>
                  </a:schemeClr>
                </a:solidFill>
                <a:latin typeface="+mn-lt"/>
                <a:ea typeface="Yu Gothic UI" panose="020B0500000000000000" pitchFamily="34" charset="-128"/>
                <a:cs typeface="Arial" panose="020B0604020202020204" pitchFamily="34" charset="0"/>
              </a:rPr>
              <a:t>, </a:t>
            </a:r>
            <a:r>
              <a:rPr lang="en-US" sz="1100" u="sng" dirty="0">
                <a:solidFill>
                  <a:schemeClr val="tx1">
                    <a:alpha val="92000"/>
                  </a:schemeClr>
                </a:solidFill>
                <a:latin typeface="+mn-lt"/>
                <a:ea typeface="Yu Gothic UI" panose="020B0500000000000000" pitchFamily="34" charset="-128"/>
                <a:cs typeface="Arial" panose="020B0604020202020204" pitchFamily="34" charset="0"/>
              </a:rPr>
              <a:t>Monday</a:t>
            </a:r>
            <a:r>
              <a:rPr lang="en-US" sz="1100" dirty="0">
                <a:solidFill>
                  <a:schemeClr val="tx1">
                    <a:alpha val="92000"/>
                  </a:schemeClr>
                </a:solidFill>
                <a:latin typeface="+mn-lt"/>
                <a:ea typeface="Yu Gothic UI" panose="020B0500000000000000" pitchFamily="34" charset="-128"/>
                <a:cs typeface="Arial" panose="020B0604020202020204" pitchFamily="34" charset="0"/>
              </a:rPr>
              <a:t>, staff meeting (1pm), </a:t>
            </a:r>
            <a:r>
              <a:rPr lang="en-US" sz="1100" u="sng" dirty="0">
                <a:solidFill>
                  <a:schemeClr val="tx1">
                    <a:alpha val="92000"/>
                  </a:schemeClr>
                </a:solidFill>
                <a:latin typeface="+mn-lt"/>
                <a:ea typeface="Yu Gothic UI" panose="020B0500000000000000" pitchFamily="34" charset="-128"/>
                <a:cs typeface="Arial" panose="020B0604020202020204" pitchFamily="34" charset="0"/>
              </a:rPr>
              <a:t>Wednesday</a:t>
            </a:r>
            <a:r>
              <a:rPr lang="en-US" sz="1100" dirty="0">
                <a:solidFill>
                  <a:schemeClr val="tx1">
                    <a:alpha val="92000"/>
                  </a:schemeClr>
                </a:solidFill>
                <a:latin typeface="+mn-lt"/>
                <a:ea typeface="Yu Gothic UI" panose="020B0500000000000000" pitchFamily="34" charset="-128"/>
                <a:cs typeface="Arial" panose="020B0604020202020204" pitchFamily="34" charset="0"/>
              </a:rPr>
              <a:t>, Inquiry Class (7:30pm); </a:t>
            </a:r>
            <a:r>
              <a:rPr lang="en-US" sz="1100" u="sng" dirty="0">
                <a:solidFill>
                  <a:schemeClr val="tx1">
                    <a:alpha val="92000"/>
                  </a:schemeClr>
                </a:solidFill>
                <a:latin typeface="+mn-lt"/>
                <a:ea typeface="Yu Gothic UI" panose="020B0500000000000000" pitchFamily="34" charset="-128"/>
                <a:cs typeface="Arial" panose="020B0604020202020204" pitchFamily="34" charset="0"/>
              </a:rPr>
              <a:t>Friday</a:t>
            </a:r>
            <a:r>
              <a:rPr lang="en-US" sz="1100" dirty="0">
                <a:solidFill>
                  <a:schemeClr val="tx1">
                    <a:alpha val="92000"/>
                  </a:schemeClr>
                </a:solidFill>
                <a:latin typeface="+mn-lt"/>
                <a:ea typeface="Yu Gothic UI" panose="020B0500000000000000" pitchFamily="34" charset="-128"/>
                <a:cs typeface="Arial" panose="020B0604020202020204" pitchFamily="34" charset="0"/>
              </a:rPr>
              <a:t>, Begin Novena for All Souls, FNE Campout (10/24-26).</a:t>
            </a:r>
          </a:p>
        </p:txBody>
      </p:sp>
    </p:spTree>
  </p:cSld>
  <p:clrMapOvr>
    <a:masterClrMapping/>
  </p:clrMapOvr>
  <p:transition/>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noFill/>
        <a:ln w="63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noAutofit/>
      </a:bodyPr>
      <a:lstStyle>
        <a:defPPr algn="ctr" defTabSz="947738">
          <a:spcBef>
            <a:spcPts val="600"/>
          </a:spcBef>
          <a:spcAft>
            <a:spcPts val="0"/>
          </a:spcAft>
          <a:defRPr sz="1100" dirty="0">
            <a:solidFill>
              <a:srgbClr val="000000"/>
            </a:solidFill>
            <a:latin typeface="+mj-lt"/>
            <a:ea typeface="Yu Gothic UI"/>
            <a:cs typeface="Times"/>
          </a:defRPr>
        </a:defPPr>
      </a:lstStyle>
    </a:spDef>
    <a:lnDef>
      <a:spPr bwMode="auto">
        <a:xfrm>
          <a:off x="0" y="0"/>
          <a:ext cx="1" cy="1"/>
        </a:xfrm>
        <a:custGeom>
          <a:avLst/>
          <a:gdLst/>
          <a:ahLst/>
          <a:cxnLst/>
          <a:rect l="0" t="0" r="0" b="0"/>
          <a:pathLst/>
        </a:custGeom>
        <a:noFill/>
        <a:ln w="63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altLang="en-US" sz="1000" b="0" i="0" u="none" strike="noStrike" cap="none" normalizeH="0" baseline="0" smtClean="0">
            <a:ln>
              <a:noFill/>
            </a:ln>
            <a:solidFill>
              <a:schemeClr val="tx1"/>
            </a:solidFill>
            <a:effectLst/>
            <a:latin typeface="Arial" panose="020B0604020202020204" pitchFamily="34" charset="0"/>
          </a:defRPr>
        </a:defPPr>
      </a:lstStyle>
    </a:lnDef>
    <a:txDef>
      <a:spPr bwMode="auto">
        <a:noFill/>
        <a:ln>
          <a:noFill/>
        </a:ln>
        <a:effectLst>
          <a:softEdge rad="0"/>
        </a:effectLst>
      </a:spPr>
      <a:bodyPr wrap="square" rtlCol="0">
        <a:spAutoFit/>
      </a:bodyPr>
      <a:lstStyle>
        <a:defPPr algn="l">
          <a:defRPr sz="1100" dirty="0">
            <a:solidFill>
              <a:schemeClr val="tx1">
                <a:alpha val="92000"/>
              </a:schemeClr>
            </a:solidFill>
            <a:latin typeface="+mn-lt"/>
            <a:ea typeface="Yu Gothic UI" panose="020B0500000000000000" pitchFamily="34" charset="-128"/>
            <a:cs typeface="Arial" panose="020B0604020202020204" pitchFamily="34" charset="0"/>
          </a:defRPr>
        </a:defPPr>
      </a:lstStyle>
    </a:tx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3059627</TotalTime>
  <Words>1853</Words>
  <Application>Microsoft Macintosh PowerPoint</Application>
  <PresentationFormat>Custom</PresentationFormat>
  <Paragraphs>185</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vt:lpstr>
      <vt:lpstr>Blank</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Hathaway</dc:creator>
  <cp:lastModifiedBy>Melissa Cordova</cp:lastModifiedBy>
  <cp:revision>19127</cp:revision>
  <cp:lastPrinted>2025-10-17T18:40:56Z</cp:lastPrinted>
  <dcterms:created xsi:type="dcterms:W3CDTF">2001-06-16T01:08:09Z</dcterms:created>
  <dcterms:modified xsi:type="dcterms:W3CDTF">2025-10-17T20:07:14Z</dcterms:modified>
</cp:coreProperties>
</file>