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handoutMasterIdLst>
    <p:handoutMasterId r:id="rId16"/>
  </p:handoutMasterIdLst>
  <p:sldIdLst>
    <p:sldId id="258" r:id="rId2"/>
    <p:sldId id="271" r:id="rId3"/>
    <p:sldId id="259" r:id="rId4"/>
    <p:sldId id="260" r:id="rId5"/>
    <p:sldId id="261" r:id="rId6"/>
    <p:sldId id="262" r:id="rId7"/>
    <p:sldId id="263" r:id="rId8"/>
    <p:sldId id="264" r:id="rId9"/>
    <p:sldId id="265" r:id="rId10"/>
    <p:sldId id="269" r:id="rId11"/>
    <p:sldId id="266" r:id="rId12"/>
    <p:sldId id="268" r:id="rId13"/>
    <p:sldId id="270" r:id="rId1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81" d="100"/>
          <a:sy n="81" d="100"/>
        </p:scale>
        <p:origin x="1498" y="53"/>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notesViewPr>
    <p:cSldViewPr>
      <p:cViewPr varScale="1">
        <p:scale>
          <a:sx n="56" d="100"/>
          <a:sy n="56" d="100"/>
        </p:scale>
        <p:origin x="-2886" y="-84"/>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fld id="{9E9DE459-078D-4A7F-9475-C178F5985758}" type="datetimeFigureOut">
              <a:rPr lang="en-US" smtClean="0"/>
              <a:pPr/>
              <a:t>6/30/2022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391E00F6-76B3-4733-9BEA-C97FE2EC9B88}" type="slidenum">
              <a:rPr lang="en-US" smtClean="0"/>
              <a:pPr/>
              <a:t>‹#›</a:t>
            </a:fld>
            <a:endParaRPr lang="en-US"/>
          </a:p>
        </p:txBody>
      </p:sp>
    </p:spTree>
    <p:extLst>
      <p:ext uri="{BB962C8B-B14F-4D97-AF65-F5344CB8AC3E}">
        <p14:creationId xmlns:p14="http://schemas.microsoft.com/office/powerpoint/2010/main" val="4114688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fld id="{A1866B1D-1343-49FA-8A88-EFE05B0CFB0A}" type="datetimeFigureOut">
              <a:rPr lang="en-US" smtClean="0"/>
              <a:pPr/>
              <a:t>6/30/2022</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3B843509-0A38-43CC-AD52-46DD9703E29C}" type="slidenum">
              <a:rPr lang="en-US" smtClean="0"/>
              <a:pPr/>
              <a:t>‹#›</a:t>
            </a:fld>
            <a:endParaRPr lang="en-US"/>
          </a:p>
        </p:txBody>
      </p:sp>
    </p:spTree>
    <p:extLst>
      <p:ext uri="{BB962C8B-B14F-4D97-AF65-F5344CB8AC3E}">
        <p14:creationId xmlns:p14="http://schemas.microsoft.com/office/powerpoint/2010/main" val="3832425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843509-0A38-43CC-AD52-46DD9703E29C}" type="slidenum">
              <a:rPr lang="en-US" smtClean="0"/>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843509-0A38-43CC-AD52-46DD9703E29C}"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843509-0A38-43CC-AD52-46DD9703E29C}"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843509-0A38-43CC-AD52-46DD9703E29C}"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843509-0A38-43CC-AD52-46DD9703E29C}"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341396F-5531-473F-9245-F7F34EE457D7}" type="datetimeFigureOut">
              <a:rPr lang="en-US" smtClean="0"/>
              <a:pPr/>
              <a:t>6/30/2022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FB16866-9BDB-4983-92FE-01099C31440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41396F-5531-473F-9245-F7F34EE457D7}"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16866-9BDB-4983-92FE-01099C3144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41396F-5531-473F-9245-F7F34EE457D7}"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16866-9BDB-4983-92FE-01099C31440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41396F-5531-473F-9245-F7F34EE457D7}"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16866-9BDB-4983-92FE-01099C314402}"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341396F-5531-473F-9245-F7F34EE457D7}"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16866-9BDB-4983-92FE-01099C31440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341396F-5531-473F-9245-F7F34EE457D7}" type="datetimeFigureOut">
              <a:rPr lang="en-US" smtClean="0"/>
              <a:pPr/>
              <a:t>6/30/2022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16866-9BDB-4983-92FE-01099C314402}"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341396F-5531-473F-9245-F7F34EE457D7}" type="datetimeFigureOut">
              <a:rPr lang="en-US" smtClean="0"/>
              <a:pPr/>
              <a:t>6/30/2022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B16866-9BDB-4983-92FE-01099C31440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341396F-5531-473F-9245-F7F34EE457D7}" type="datetimeFigureOut">
              <a:rPr lang="en-US" smtClean="0"/>
              <a:pPr/>
              <a:t>6/30/2022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B16866-9BDB-4983-92FE-01099C314402}"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1396F-5531-473F-9245-F7F34EE457D7}" type="datetimeFigureOut">
              <a:rPr lang="en-US" smtClean="0"/>
              <a:pPr/>
              <a:t>6/30/2022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B16866-9BDB-4983-92FE-01099C3144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341396F-5531-473F-9245-F7F34EE457D7}" type="datetimeFigureOut">
              <a:rPr lang="en-US" smtClean="0"/>
              <a:pPr/>
              <a:t>6/30/2022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16866-9BDB-4983-92FE-01099C31440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341396F-5531-473F-9245-F7F34EE457D7}" type="datetimeFigureOut">
              <a:rPr lang="en-US" smtClean="0"/>
              <a:pPr/>
              <a:t>6/30/2022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FB16866-9BDB-4983-92FE-01099C31440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65000">
              <a:schemeClr val="bg1">
                <a:shade val="90000"/>
                <a:satMod val="375000"/>
              </a:schemeClr>
            </a:gs>
            <a:gs pos="100000">
              <a:schemeClr val="bg2">
                <a:tint val="88000"/>
                <a:satMod val="400000"/>
              </a:schemeClr>
            </a:gs>
          </a:gsLst>
          <a:lin ang="5400000" scaled="1"/>
          <a:tileRect/>
        </a:gra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341396F-5531-473F-9245-F7F34EE457D7}" type="datetimeFigureOut">
              <a:rPr lang="en-US" smtClean="0"/>
              <a:pPr/>
              <a:t>6/30/2022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FB16866-9BDB-4983-92FE-01099C31440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image" Target="../media/image9.gif"/><Relationship Id="rId3" Type="http://schemas.openxmlformats.org/officeDocument/2006/relationships/image" Target="../media/image4.gif"/><Relationship Id="rId7" Type="http://schemas.openxmlformats.org/officeDocument/2006/relationships/image" Target="../media/image6.gif"/><Relationship Id="rId12" Type="http://schemas.openxmlformats.org/officeDocument/2006/relationships/slide" Target="slide9.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4.xml"/><Relationship Id="rId11" Type="http://schemas.openxmlformats.org/officeDocument/2006/relationships/image" Target="../media/image8.gif"/><Relationship Id="rId5" Type="http://schemas.openxmlformats.org/officeDocument/2006/relationships/image" Target="../media/image5.gif"/><Relationship Id="rId10" Type="http://schemas.openxmlformats.org/officeDocument/2006/relationships/slide" Target="slide7.xml"/><Relationship Id="rId4" Type="http://schemas.openxmlformats.org/officeDocument/2006/relationships/slide" Target="slide6.xml"/><Relationship Id="rId9" Type="http://schemas.openxmlformats.org/officeDocument/2006/relationships/image" Target="../media/image7.gif"/><Relationship Id="rId1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728690" y="3156358"/>
            <a:ext cx="7772400" cy="1928826"/>
          </a:xfrm>
          <a:prstGeom prst="rect">
            <a:avLst/>
          </a:prstGeom>
        </p:spPr>
        <p:txBody>
          <a:bodyPr vert="horz">
            <a:normAutofit fontScale="925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gn="just"/>
            <a:r>
              <a:rPr lang="es-ES" sz="2100" dirty="0"/>
              <a:t>…servicios más allá de la infraestructura. </a:t>
            </a:r>
          </a:p>
          <a:p>
            <a:pPr algn="just"/>
            <a:r>
              <a:rPr lang="es-ES" sz="2100" dirty="0"/>
              <a:t>CABLENOR es una empresa dedicada al mercado de  las Telecomunicaciones y seguridad industrial con servicios de consultoría, ingeniería, diseño e implementación de sistemas de conectividad alámbrica  e inalámbrica,  seguridad  CCTV, energía eléctrica y voceo ambiental. </a:t>
            </a:r>
          </a:p>
          <a:p>
            <a:endParaRPr lang="en-US" dirty="0"/>
          </a:p>
        </p:txBody>
      </p:sp>
      <p:pic>
        <p:nvPicPr>
          <p:cNvPr id="7" name="Picture 6" descr="logo-cablenor--fondo-trasnparente.PNG"/>
          <p:cNvPicPr>
            <a:picLocks noChangeAspect="1"/>
          </p:cNvPicPr>
          <p:nvPr/>
        </p:nvPicPr>
        <p:blipFill>
          <a:blip r:embed="rId2" cstate="print"/>
          <a:stretch>
            <a:fillRect/>
          </a:stretch>
        </p:blipFill>
        <p:spPr>
          <a:xfrm>
            <a:off x="2214546" y="285728"/>
            <a:ext cx="4000528" cy="2339932"/>
          </a:xfrm>
          <a:prstGeom prst="rect">
            <a:avLst/>
          </a:prstGeom>
          <a:effectLst>
            <a:innerShdw blurRad="63500" dist="50800" dir="13500000">
              <a:schemeClr val="tx1">
                <a:alpha val="75000"/>
              </a:schemeClr>
            </a:inn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690" y="1643050"/>
            <a:ext cx="7772400" cy="5214950"/>
          </a:xfrm>
        </p:spPr>
        <p:txBody>
          <a:bodyPr>
            <a:normAutofit/>
          </a:bodyPr>
          <a:lstStyle/>
          <a:p>
            <a:r>
              <a:rPr lang="es-ES" sz="2100" dirty="0"/>
              <a:t>Componentes y productos para Cableado Estructurado:</a:t>
            </a:r>
          </a:p>
          <a:p>
            <a:pPr lvl="1"/>
            <a:r>
              <a:rPr lang="es-ES" sz="1800" dirty="0"/>
              <a:t>PANDUIT</a:t>
            </a:r>
          </a:p>
          <a:p>
            <a:pPr lvl="1"/>
            <a:r>
              <a:rPr lang="es-ES" sz="1800" dirty="0"/>
              <a:t>BELDEN/CDT/NORDX</a:t>
            </a:r>
          </a:p>
          <a:p>
            <a:pPr lvl="1"/>
            <a:r>
              <a:rPr lang="es-ES" sz="1800" dirty="0"/>
              <a:t>AMPNETCONNECT</a:t>
            </a:r>
          </a:p>
          <a:p>
            <a:pPr lvl="1"/>
            <a:endParaRPr lang="es-ES" sz="1800" dirty="0"/>
          </a:p>
          <a:p>
            <a:r>
              <a:rPr lang="en-US" sz="2200" dirty="0" err="1"/>
              <a:t>Sistemas</a:t>
            </a:r>
            <a:r>
              <a:rPr lang="en-US" sz="2200" dirty="0"/>
              <a:t> de </a:t>
            </a:r>
            <a:r>
              <a:rPr lang="en-US" sz="2200" dirty="0" err="1"/>
              <a:t>Seguridad</a:t>
            </a:r>
            <a:r>
              <a:rPr lang="en-US" sz="2200" dirty="0"/>
              <a:t>:</a:t>
            </a:r>
          </a:p>
          <a:p>
            <a:pPr lvl="1"/>
            <a:r>
              <a:rPr lang="en-US" sz="1800" dirty="0"/>
              <a:t>HIKVISION</a:t>
            </a:r>
          </a:p>
          <a:p>
            <a:pPr lvl="1"/>
            <a:r>
              <a:rPr lang="en-US" sz="1800" dirty="0"/>
              <a:t>IDIS</a:t>
            </a:r>
          </a:p>
          <a:p>
            <a:pPr lvl="1"/>
            <a:r>
              <a:rPr lang="en-US" sz="1800" dirty="0"/>
              <a:t>BOSCH </a:t>
            </a:r>
          </a:p>
          <a:p>
            <a:pPr lvl="1"/>
            <a:r>
              <a:rPr lang="en-US" sz="1800" dirty="0"/>
              <a:t>PELCO</a:t>
            </a:r>
          </a:p>
          <a:p>
            <a:pPr lvl="1"/>
            <a:r>
              <a:rPr lang="en-US" sz="1800" dirty="0"/>
              <a:t>HANWHA </a:t>
            </a:r>
            <a:r>
              <a:rPr lang="en-US" sz="1800" dirty="0" err="1"/>
              <a:t>antesSAMSUNG</a:t>
            </a:r>
            <a:endParaRPr lang="en-US" sz="1800" dirty="0"/>
          </a:p>
          <a:p>
            <a:pPr lvl="1"/>
            <a:r>
              <a:rPr lang="en-US" sz="1800" dirty="0"/>
              <a:t>Entre </a:t>
            </a:r>
            <a:r>
              <a:rPr lang="en-US" sz="1800" dirty="0" err="1"/>
              <a:t>otras</a:t>
            </a:r>
            <a:endParaRPr lang="en-US" sz="1800" dirty="0"/>
          </a:p>
        </p:txBody>
      </p:sp>
      <p:sp>
        <p:nvSpPr>
          <p:cNvPr id="2" name="Title 1"/>
          <p:cNvSpPr>
            <a:spLocks noGrp="1"/>
          </p:cNvSpPr>
          <p:nvPr>
            <p:ph type="title"/>
          </p:nvPr>
        </p:nvSpPr>
        <p:spPr>
          <a:xfrm>
            <a:off x="914400" y="512064"/>
            <a:ext cx="4377680" cy="702358"/>
          </a:xfrm>
        </p:spPr>
        <p:txBody>
          <a:bodyPr>
            <a:normAutofit fontScale="90000"/>
          </a:bodyPr>
          <a:lstStyle/>
          <a:p>
            <a:r>
              <a:rPr lang="en-US" sz="3200" dirty="0" err="1">
                <a:latin typeface="+mn-lt"/>
              </a:rPr>
              <a:t>Marcas</a:t>
            </a:r>
            <a:r>
              <a:rPr lang="en-US" sz="3200" dirty="0">
                <a:latin typeface="+mn-lt"/>
              </a:rPr>
              <a:t>  de  </a:t>
            </a:r>
            <a:r>
              <a:rPr lang="en-US" sz="3200" dirty="0" err="1">
                <a:latin typeface="+mn-lt"/>
              </a:rPr>
              <a:t>Productos</a:t>
            </a:r>
            <a:endParaRPr lang="en-US" sz="3200" dirty="0">
              <a:latin typeface="+mn-lt"/>
            </a:endParaRPr>
          </a:p>
        </p:txBody>
      </p:sp>
      <p:pic>
        <p:nvPicPr>
          <p:cNvPr id="4" name="Picture 3"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690" y="1643050"/>
            <a:ext cx="7772400" cy="5214950"/>
          </a:xfrm>
        </p:spPr>
        <p:txBody>
          <a:bodyPr>
            <a:normAutofit/>
          </a:bodyPr>
          <a:lstStyle/>
          <a:p>
            <a:r>
              <a:rPr lang="es-ES" sz="2100" dirty="0"/>
              <a:t>Telefonía y Voceo:</a:t>
            </a:r>
          </a:p>
          <a:p>
            <a:pPr lvl="1"/>
            <a:r>
              <a:rPr lang="es-ES" sz="1800" dirty="0"/>
              <a:t>NORTEL</a:t>
            </a:r>
          </a:p>
          <a:p>
            <a:pPr lvl="1"/>
            <a:r>
              <a:rPr lang="es-ES" sz="1800" dirty="0"/>
              <a:t>PANASONIC </a:t>
            </a:r>
          </a:p>
          <a:p>
            <a:pPr lvl="1"/>
            <a:r>
              <a:rPr lang="es-ES" sz="1800" dirty="0"/>
              <a:t>VALCOM</a:t>
            </a:r>
          </a:p>
          <a:p>
            <a:pPr lvl="1"/>
            <a:r>
              <a:rPr lang="es-ES" sz="1800" dirty="0"/>
              <a:t>BOGEN</a:t>
            </a:r>
          </a:p>
          <a:p>
            <a:pPr lvl="1"/>
            <a:r>
              <a:rPr lang="es-ES" sz="1800" dirty="0"/>
              <a:t>ASAJI</a:t>
            </a:r>
          </a:p>
          <a:p>
            <a:r>
              <a:rPr lang="es-ES" sz="2100" dirty="0"/>
              <a:t>Redes Locales (LAN):</a:t>
            </a:r>
          </a:p>
          <a:p>
            <a:pPr lvl="1"/>
            <a:r>
              <a:rPr lang="es-ES" sz="1800" dirty="0"/>
              <a:t>CISCO</a:t>
            </a:r>
          </a:p>
          <a:p>
            <a:pPr lvl="1"/>
            <a:r>
              <a:rPr lang="es-ES" sz="1800" dirty="0"/>
              <a:t>TRENDNET</a:t>
            </a:r>
          </a:p>
          <a:p>
            <a:pPr lvl="1"/>
            <a:r>
              <a:rPr lang="es-ES" sz="1800" dirty="0"/>
              <a:t>ALLIED TELESYN</a:t>
            </a:r>
          </a:p>
          <a:p>
            <a:pPr lvl="1"/>
            <a:r>
              <a:rPr lang="es-ES" sz="1800" dirty="0"/>
              <a:t>3COM</a:t>
            </a:r>
            <a:endParaRPr lang="en-US" sz="1800" dirty="0"/>
          </a:p>
        </p:txBody>
      </p:sp>
      <p:sp>
        <p:nvSpPr>
          <p:cNvPr id="2" name="Title 1"/>
          <p:cNvSpPr>
            <a:spLocks noGrp="1"/>
          </p:cNvSpPr>
          <p:nvPr>
            <p:ph type="title"/>
          </p:nvPr>
        </p:nvSpPr>
        <p:spPr>
          <a:xfrm>
            <a:off x="914400" y="512064"/>
            <a:ext cx="4449688" cy="702358"/>
          </a:xfrm>
        </p:spPr>
        <p:txBody>
          <a:bodyPr>
            <a:normAutofit fontScale="90000"/>
          </a:bodyPr>
          <a:lstStyle/>
          <a:p>
            <a:r>
              <a:rPr lang="en-US" sz="3200" dirty="0" err="1">
                <a:latin typeface="+mn-lt"/>
              </a:rPr>
              <a:t>Marcas</a:t>
            </a:r>
            <a:r>
              <a:rPr lang="en-US" sz="3200" dirty="0">
                <a:latin typeface="+mn-lt"/>
              </a:rPr>
              <a:t>  de  </a:t>
            </a:r>
            <a:r>
              <a:rPr lang="en-US" sz="3200" dirty="0" err="1">
                <a:latin typeface="+mn-lt"/>
              </a:rPr>
              <a:t>Productos</a:t>
            </a:r>
            <a:endParaRPr lang="en-US" sz="3200" dirty="0">
              <a:latin typeface="+mn-lt"/>
            </a:endParaRPr>
          </a:p>
        </p:txBody>
      </p:sp>
      <p:pic>
        <p:nvPicPr>
          <p:cNvPr id="4" name="Picture 3"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690" y="1643050"/>
            <a:ext cx="7772400" cy="3802174"/>
          </a:xfrm>
        </p:spPr>
        <p:txBody>
          <a:bodyPr>
            <a:normAutofit fontScale="40000" lnSpcReduction="20000"/>
          </a:bodyPr>
          <a:lstStyle/>
          <a:p>
            <a:r>
              <a:rPr lang="es-ES" sz="5300" dirty="0"/>
              <a:t>ALGUNOS DE NUESTROS CLIENTES</a:t>
            </a:r>
          </a:p>
          <a:p>
            <a:pPr>
              <a:buNone/>
            </a:pPr>
            <a:endParaRPr lang="es-ES" sz="4400" dirty="0"/>
          </a:p>
          <a:p>
            <a:r>
              <a:rPr lang="es-ES" sz="5300" dirty="0"/>
              <a:t>CENTRO MOTION</a:t>
            </a:r>
          </a:p>
          <a:p>
            <a:r>
              <a:rPr lang="es-ES" sz="5300" dirty="0"/>
              <a:t>Benedicto González</a:t>
            </a:r>
          </a:p>
          <a:p>
            <a:r>
              <a:rPr lang="es-ES" sz="5300" dirty="0"/>
              <a:t>Benedicto.Gonzalez@centromotion.com</a:t>
            </a:r>
          </a:p>
          <a:p>
            <a:r>
              <a:rPr lang="es-ES" sz="5300" dirty="0"/>
              <a:t>MATRIX NASHVILLE WIRE</a:t>
            </a:r>
          </a:p>
          <a:p>
            <a:r>
              <a:rPr lang="es-ES" sz="5300" dirty="0"/>
              <a:t>Miguel Trujillo</a:t>
            </a:r>
          </a:p>
          <a:p>
            <a:r>
              <a:rPr lang="es-ES" sz="5300" dirty="0"/>
              <a:t>mtrujillo@nashvillewire.com</a:t>
            </a:r>
          </a:p>
          <a:p>
            <a:r>
              <a:rPr lang="es-ES" sz="5300" dirty="0"/>
              <a:t>MERSEN</a:t>
            </a:r>
          </a:p>
          <a:p>
            <a:r>
              <a:rPr lang="es-ES" sz="5300" dirty="0"/>
              <a:t>Julio Garcia</a:t>
            </a:r>
          </a:p>
          <a:p>
            <a:r>
              <a:rPr lang="es-ES" sz="5300" dirty="0"/>
              <a:t>Julio.garcia@Mersen.com</a:t>
            </a:r>
          </a:p>
          <a:p>
            <a:endParaRPr lang="es-ES" sz="4400" dirty="0"/>
          </a:p>
          <a:p>
            <a:endParaRPr lang="en-US" dirty="0"/>
          </a:p>
        </p:txBody>
      </p:sp>
      <p:sp>
        <p:nvSpPr>
          <p:cNvPr id="2" name="Title 1"/>
          <p:cNvSpPr>
            <a:spLocks noGrp="1"/>
          </p:cNvSpPr>
          <p:nvPr>
            <p:ph type="title"/>
          </p:nvPr>
        </p:nvSpPr>
        <p:spPr>
          <a:xfrm>
            <a:off x="914400" y="512064"/>
            <a:ext cx="2300278" cy="702358"/>
          </a:xfrm>
        </p:spPr>
        <p:txBody>
          <a:bodyPr>
            <a:normAutofit fontScale="90000"/>
          </a:bodyPr>
          <a:lstStyle/>
          <a:p>
            <a:r>
              <a:rPr lang="en-US" sz="3200" dirty="0" err="1">
                <a:latin typeface="+mn-lt"/>
              </a:rPr>
              <a:t>Referencias</a:t>
            </a:r>
            <a:endParaRPr lang="en-US" sz="3200" dirty="0">
              <a:latin typeface="+mn-lt"/>
            </a:endParaRPr>
          </a:p>
        </p:txBody>
      </p:sp>
      <p:pic>
        <p:nvPicPr>
          <p:cNvPr id="4" name="Picture 3"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14348" y="3356992"/>
            <a:ext cx="7858180" cy="1477328"/>
          </a:xfrm>
          <a:prstGeom prst="rect">
            <a:avLst/>
          </a:prstGeom>
        </p:spPr>
        <p:txBody>
          <a:bodyPr wrap="square">
            <a:spAutoFit/>
          </a:bodyPr>
          <a:lstStyle/>
          <a:p>
            <a:r>
              <a:rPr lang="es-ES" dirty="0"/>
              <a:t>DATOS GENERALES</a:t>
            </a:r>
          </a:p>
          <a:p>
            <a:r>
              <a:rPr lang="es-ES" dirty="0"/>
              <a:t>NOMBRE DE LA COMPAÑÍA: CABLENOR  S. DE R.L. DE C.V.</a:t>
            </a:r>
          </a:p>
          <a:p>
            <a:r>
              <a:rPr lang="es-ES" dirty="0"/>
              <a:t>DOMICILIO: C. GUADIANA # 6725-B COL. AZTECAS C.P. 32280</a:t>
            </a:r>
          </a:p>
          <a:p>
            <a:r>
              <a:rPr lang="es-ES" dirty="0"/>
              <a:t>TEL/FAX: (656)616-3489</a:t>
            </a:r>
          </a:p>
          <a:p>
            <a:r>
              <a:rPr lang="es-ES" dirty="0"/>
              <a:t>RAMO: TELECOMUNICACIONES Y SISTEMAS DE SEGURIDAD </a:t>
            </a:r>
            <a:endParaRPr lang="en-US" dirty="0"/>
          </a:p>
        </p:txBody>
      </p:sp>
      <p:sp>
        <p:nvSpPr>
          <p:cNvPr id="9" name="Rectangle 8"/>
          <p:cNvSpPr/>
          <p:nvPr/>
        </p:nvSpPr>
        <p:spPr>
          <a:xfrm>
            <a:off x="2437233" y="1484783"/>
            <a:ext cx="3168352" cy="1200329"/>
          </a:xfrm>
          <a:prstGeom prst="rect">
            <a:avLst/>
          </a:prstGeom>
          <a:noFill/>
          <a:ln>
            <a:noFill/>
          </a:ln>
        </p:spPr>
        <p:txBody>
          <a:bodyPr wrap="square">
            <a:spAutoFit/>
          </a:bodyPr>
          <a:lstStyle/>
          <a:p>
            <a:r>
              <a:rPr lang="en-US" dirty="0" err="1"/>
              <a:t>Atentamente</a:t>
            </a:r>
            <a:r>
              <a:rPr lang="en-US" dirty="0"/>
              <a:t>:</a:t>
            </a:r>
          </a:p>
          <a:p>
            <a:r>
              <a:rPr lang="en-US" dirty="0"/>
              <a:t>Juan M Rodriguez</a:t>
            </a:r>
          </a:p>
          <a:p>
            <a:r>
              <a:rPr lang="en-US" u="sng" dirty="0">
                <a:solidFill>
                  <a:srgbClr val="3333CC"/>
                </a:solidFill>
              </a:rPr>
              <a:t>jrodriguez@cablenor.com </a:t>
            </a:r>
          </a:p>
          <a:p>
            <a:r>
              <a:rPr lang="en-US" dirty="0" err="1"/>
              <a:t>Ventas</a:t>
            </a:r>
            <a:r>
              <a:rPr lang="en-US" dirty="0"/>
              <a:t>  CABLENOR</a:t>
            </a:r>
          </a:p>
        </p:txBody>
      </p:sp>
      <p:pic>
        <p:nvPicPr>
          <p:cNvPr id="4" name="Picture 3"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1571612"/>
            <a:ext cx="7772400" cy="4572000"/>
          </a:xfrm>
        </p:spPr>
        <p:txBody>
          <a:bodyPr>
            <a:normAutofit lnSpcReduction="10000"/>
          </a:bodyPr>
          <a:lstStyle/>
          <a:p>
            <a:pPr algn="just"/>
            <a:r>
              <a:rPr lang="es-ES" sz="2100" dirty="0"/>
              <a:t>Poner en las manos de nuestros clientes la tecnología, productos y servicios de calidad en las áreas de telecomunicaciones, control y seguridad de sus redes de información, que los apoye a consolidarse como líderes en su ramo, gracias a la optimización y aprovechamiento de sus recursos  informáticos. </a:t>
            </a:r>
          </a:p>
          <a:p>
            <a:endParaRPr lang="en-US" dirty="0"/>
          </a:p>
          <a:p>
            <a:pPr algn="just"/>
            <a:r>
              <a:rPr lang="es-ES" sz="2100" b="1" dirty="0"/>
              <a:t>CABLENOR </a:t>
            </a:r>
            <a:r>
              <a:rPr lang="es-ES" sz="2100" dirty="0"/>
              <a:t>será el punto de partida confiable para la toma de decisiones en la  adquisición e implementación de tecnologías de información innovadoras y funcionales. Tomando en cuenta  los requerimientos  específicos para cada uno sus clientes, impulsando el desarrollo de los mismos y fomentando su productividad</a:t>
            </a:r>
            <a:r>
              <a:rPr lang="es-ES" dirty="0"/>
              <a:t>.</a:t>
            </a:r>
            <a:endParaRPr lang="en-US" dirty="0"/>
          </a:p>
        </p:txBody>
      </p:sp>
      <p:sp>
        <p:nvSpPr>
          <p:cNvPr id="2" name="Title 1"/>
          <p:cNvSpPr>
            <a:spLocks noGrp="1"/>
          </p:cNvSpPr>
          <p:nvPr>
            <p:ph type="title"/>
          </p:nvPr>
        </p:nvSpPr>
        <p:spPr/>
        <p:txBody>
          <a:bodyPr/>
          <a:lstStyle/>
          <a:p>
            <a:r>
              <a:rPr lang="en-US" sz="3200" dirty="0" err="1">
                <a:latin typeface="+mn-lt"/>
              </a:rPr>
              <a:t>Misión</a:t>
            </a:r>
            <a:r>
              <a:rPr lang="en-US" sz="3200" dirty="0">
                <a:latin typeface="+mn-lt"/>
              </a:rPr>
              <a:t> y </a:t>
            </a:r>
            <a:r>
              <a:rPr lang="en-US" sz="3200" dirty="0" err="1">
                <a:latin typeface="+mn-lt"/>
              </a:rPr>
              <a:t>Visión</a:t>
            </a:r>
            <a:r>
              <a:rPr lang="en-US" sz="3200" dirty="0">
                <a:latin typeface="+mn-lt"/>
              </a:rPr>
              <a:t> de la </a:t>
            </a:r>
            <a:r>
              <a:rPr lang="en-US" sz="3200" dirty="0" err="1">
                <a:latin typeface="+mn-lt"/>
              </a:rPr>
              <a:t>Compañía</a:t>
            </a:r>
            <a:endParaRPr lang="en-US" sz="3200" dirty="0">
              <a:latin typeface="+mn-lt"/>
            </a:endParaRPr>
          </a:p>
        </p:txBody>
      </p:sp>
      <p:pic>
        <p:nvPicPr>
          <p:cNvPr id="4" name="Picture 3" descr="logo-cablenor--fondo-trasnparente.PNG"/>
          <p:cNvPicPr>
            <a:picLocks noChangeAspect="1"/>
          </p:cNvPicPr>
          <p:nvPr/>
        </p:nvPicPr>
        <p:blipFill>
          <a:blip r:embed="rId2"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extLst>
      <p:ext uri="{BB962C8B-B14F-4D97-AF65-F5344CB8AC3E}">
        <p14:creationId xmlns:p14="http://schemas.microsoft.com/office/powerpoint/2010/main" val="1935039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500174"/>
            <a:ext cx="7772400" cy="4786346"/>
          </a:xfrm>
        </p:spPr>
        <p:txBody>
          <a:bodyPr>
            <a:normAutofit/>
          </a:bodyPr>
          <a:lstStyle/>
          <a:p>
            <a:pPr algn="just"/>
            <a:r>
              <a:rPr lang="es-ES" sz="2300" dirty="0"/>
              <a:t>CABLENOR  provee sistemas y soluciones confiables, diseñados para conectar, energizar, proteger, asegurar, automatizar e integrar tecnología de clase mundial sobre una misma plataforma de calidad que habilita el alto desempeño tecnológico a través de las mejores prácticas de implementación. </a:t>
            </a:r>
          </a:p>
        </p:txBody>
      </p:sp>
      <p:sp>
        <p:nvSpPr>
          <p:cNvPr id="2" name="Title 1"/>
          <p:cNvSpPr>
            <a:spLocks noGrp="1"/>
          </p:cNvSpPr>
          <p:nvPr>
            <p:ph type="title"/>
          </p:nvPr>
        </p:nvSpPr>
        <p:spPr>
          <a:xfrm>
            <a:off x="914400" y="512064"/>
            <a:ext cx="1871650" cy="914400"/>
          </a:xfrm>
        </p:spPr>
        <p:txBody>
          <a:bodyPr>
            <a:normAutofit fontScale="90000"/>
          </a:bodyPr>
          <a:lstStyle/>
          <a:p>
            <a:r>
              <a:rPr lang="en-US" sz="3200" dirty="0" err="1">
                <a:latin typeface="+mn-lt"/>
              </a:rPr>
              <a:t>Servicios</a:t>
            </a:r>
            <a:endParaRPr lang="en-US" sz="3200" dirty="0">
              <a:latin typeface="+mn-lt"/>
            </a:endParaRPr>
          </a:p>
        </p:txBody>
      </p:sp>
      <p:pic>
        <p:nvPicPr>
          <p:cNvPr id="12" name="Picture 11" descr="telefonia.gif">
            <a:hlinkClick r:id="rId2" action="ppaction://hlinksldjump"/>
          </p:cNvPr>
          <p:cNvPicPr>
            <a:picLocks noChangeAspect="1"/>
          </p:cNvPicPr>
          <p:nvPr/>
        </p:nvPicPr>
        <p:blipFill>
          <a:blip r:embed="rId3" cstate="print"/>
          <a:stretch>
            <a:fillRect/>
          </a:stretch>
        </p:blipFill>
        <p:spPr>
          <a:xfrm>
            <a:off x="2714612" y="4857760"/>
            <a:ext cx="554893" cy="554893"/>
          </a:xfrm>
          <a:prstGeom prst="rect">
            <a:avLst/>
          </a:prstGeom>
        </p:spPr>
      </p:pic>
      <p:pic>
        <p:nvPicPr>
          <p:cNvPr id="13" name="Picture 12" descr="administracion-de-redes.gif">
            <a:hlinkClick r:id="rId4" action="ppaction://hlinksldjump"/>
          </p:cNvPr>
          <p:cNvPicPr>
            <a:picLocks noChangeAspect="1"/>
          </p:cNvPicPr>
          <p:nvPr/>
        </p:nvPicPr>
        <p:blipFill>
          <a:blip r:embed="rId5" cstate="print"/>
          <a:stretch>
            <a:fillRect/>
          </a:stretch>
        </p:blipFill>
        <p:spPr>
          <a:xfrm>
            <a:off x="3643306" y="4857760"/>
            <a:ext cx="554893" cy="554893"/>
          </a:xfrm>
          <a:prstGeom prst="rect">
            <a:avLst/>
          </a:prstGeom>
        </p:spPr>
      </p:pic>
      <p:pic>
        <p:nvPicPr>
          <p:cNvPr id="14" name="Picture 13" descr="cableado-estructurado.gif">
            <a:hlinkClick r:id="rId6" action="ppaction://hlinksldjump"/>
          </p:cNvPr>
          <p:cNvPicPr>
            <a:picLocks noChangeAspect="1"/>
          </p:cNvPicPr>
          <p:nvPr/>
        </p:nvPicPr>
        <p:blipFill>
          <a:blip r:embed="rId7" cstate="print"/>
          <a:stretch>
            <a:fillRect/>
          </a:stretch>
        </p:blipFill>
        <p:spPr>
          <a:xfrm>
            <a:off x="1785918" y="4857760"/>
            <a:ext cx="554893" cy="554893"/>
          </a:xfrm>
          <a:prstGeom prst="rect">
            <a:avLst/>
          </a:prstGeom>
        </p:spPr>
      </p:pic>
      <p:pic>
        <p:nvPicPr>
          <p:cNvPr id="15" name="Picture 14" descr="energia-y-calidad-.gif">
            <a:hlinkClick r:id="rId8" action="ppaction://hlinksldjump"/>
          </p:cNvPr>
          <p:cNvPicPr>
            <a:picLocks noChangeAspect="1"/>
          </p:cNvPicPr>
          <p:nvPr/>
        </p:nvPicPr>
        <p:blipFill>
          <a:blip r:embed="rId9" cstate="print"/>
          <a:stretch>
            <a:fillRect/>
          </a:stretch>
        </p:blipFill>
        <p:spPr>
          <a:xfrm>
            <a:off x="5572132" y="4857760"/>
            <a:ext cx="554893" cy="554893"/>
          </a:xfrm>
          <a:prstGeom prst="rect">
            <a:avLst/>
          </a:prstGeom>
        </p:spPr>
      </p:pic>
      <p:pic>
        <p:nvPicPr>
          <p:cNvPr id="16" name="Picture 15" descr="sistemas-de-seguridad.gif">
            <a:hlinkClick r:id="rId10" action="ppaction://hlinksldjump"/>
          </p:cNvPr>
          <p:cNvPicPr>
            <a:picLocks noChangeAspect="1"/>
          </p:cNvPicPr>
          <p:nvPr/>
        </p:nvPicPr>
        <p:blipFill>
          <a:blip r:embed="rId11" cstate="print"/>
          <a:stretch>
            <a:fillRect/>
          </a:stretch>
        </p:blipFill>
        <p:spPr>
          <a:xfrm>
            <a:off x="4572000" y="4857760"/>
            <a:ext cx="554893" cy="554893"/>
          </a:xfrm>
          <a:prstGeom prst="rect">
            <a:avLst/>
          </a:prstGeom>
        </p:spPr>
      </p:pic>
      <p:pic>
        <p:nvPicPr>
          <p:cNvPr id="17" name="Picture 16" descr="voceo.gif">
            <a:hlinkClick r:id="rId12" action="ppaction://hlinksldjump"/>
          </p:cNvPr>
          <p:cNvPicPr>
            <a:picLocks noChangeAspect="1"/>
          </p:cNvPicPr>
          <p:nvPr/>
        </p:nvPicPr>
        <p:blipFill>
          <a:blip r:embed="rId13" cstate="print"/>
          <a:stretch>
            <a:fillRect/>
          </a:stretch>
        </p:blipFill>
        <p:spPr>
          <a:xfrm>
            <a:off x="6500826" y="4857760"/>
            <a:ext cx="571504" cy="571504"/>
          </a:xfrm>
          <a:prstGeom prst="rect">
            <a:avLst/>
          </a:prstGeom>
        </p:spPr>
      </p:pic>
      <p:pic>
        <p:nvPicPr>
          <p:cNvPr id="10" name="Picture 9" descr="logo-cablenor--fondo-trasnparente.PNG"/>
          <p:cNvPicPr>
            <a:picLocks noChangeAspect="1"/>
          </p:cNvPicPr>
          <p:nvPr/>
        </p:nvPicPr>
        <p:blipFill>
          <a:blip r:embed="rId14"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76" y="1571612"/>
            <a:ext cx="7772400" cy="4857784"/>
          </a:xfrm>
        </p:spPr>
        <p:txBody>
          <a:bodyPr>
            <a:normAutofit fontScale="77500" lnSpcReduction="20000"/>
          </a:bodyPr>
          <a:lstStyle/>
          <a:p>
            <a:r>
              <a:rPr lang="es-ES" sz="2500" dirty="0"/>
              <a:t>SISTEMAS DE CABLEADO ESTRUCTURADO </a:t>
            </a:r>
          </a:p>
          <a:p>
            <a:pPr algn="just"/>
            <a:r>
              <a:rPr lang="es-ES" sz="2500" dirty="0"/>
              <a:t>La infraestructura de capa física es el punto de partida del modelo OSI, es el medio de transporte que permite maximizar la utilización de dispositivos y aplicaciones  interconectados en una red de área local. Es imprescindible una adecuada selección e implementación de los elementos pasivos de un sistema de red ya que esto habilita la capacidad de realizar movimientos, adiciones y cambios (</a:t>
            </a:r>
            <a:r>
              <a:rPr lang="es-ES" sz="2500" dirty="0" err="1"/>
              <a:t>MAC´s</a:t>
            </a:r>
            <a:r>
              <a:rPr lang="es-ES" sz="2500" dirty="0"/>
              <a:t>) a la configuración de la red LAN y ampliar el universo de posibilidades para su aprovechamiento.</a:t>
            </a:r>
          </a:p>
          <a:p>
            <a:pPr algn="just"/>
            <a:r>
              <a:rPr lang="es-ES" sz="2500" dirty="0"/>
              <a:t>A través de esta unidad de negocios, CABLENOR desarrolla sistemas de cableado estructurado en cobre y fibra óptica con la flexibilidad y administración que se requieren para incrementar el desempeño de las soluciones. </a:t>
            </a:r>
            <a:br>
              <a:rPr lang="es-ES" sz="2500" dirty="0"/>
            </a:br>
            <a:endParaRPr lang="es-ES" sz="2500" dirty="0"/>
          </a:p>
          <a:p>
            <a:pPr algn="just"/>
            <a:r>
              <a:rPr lang="es-ES" sz="2500" dirty="0"/>
              <a:t>Cada sistema que se implementa, no solamente cumple, excede las recomendaciones de diseño e instalación de los estándares internacionales de Telecomunicaciones. </a:t>
            </a:r>
          </a:p>
          <a:p>
            <a:endParaRPr lang="es-ES" sz="2100" dirty="0"/>
          </a:p>
          <a:p>
            <a:endParaRPr lang="en-US" dirty="0"/>
          </a:p>
        </p:txBody>
      </p:sp>
      <p:sp>
        <p:nvSpPr>
          <p:cNvPr id="2" name="Title 1"/>
          <p:cNvSpPr>
            <a:spLocks noGrp="1"/>
          </p:cNvSpPr>
          <p:nvPr>
            <p:ph type="title"/>
          </p:nvPr>
        </p:nvSpPr>
        <p:spPr>
          <a:xfrm>
            <a:off x="914400" y="512064"/>
            <a:ext cx="1871650" cy="914400"/>
          </a:xfrm>
        </p:spPr>
        <p:txBody>
          <a:bodyPr>
            <a:normAutofit fontScale="90000"/>
          </a:bodyPr>
          <a:lstStyle/>
          <a:p>
            <a:r>
              <a:rPr lang="en-US" sz="3200" dirty="0" err="1">
                <a:latin typeface="+mn-lt"/>
              </a:rPr>
              <a:t>Servicios</a:t>
            </a:r>
            <a:endParaRPr lang="en-US" sz="3200" dirty="0">
              <a:latin typeface="+mn-lt"/>
            </a:endParaRPr>
          </a:p>
        </p:txBody>
      </p:sp>
      <p:pic>
        <p:nvPicPr>
          <p:cNvPr id="9" name="Picture 8" descr="cableado-estructurado.gif"/>
          <p:cNvPicPr>
            <a:picLocks noChangeAspect="1"/>
          </p:cNvPicPr>
          <p:nvPr/>
        </p:nvPicPr>
        <p:blipFill>
          <a:blip r:embed="rId2" cstate="print"/>
          <a:stretch>
            <a:fillRect/>
          </a:stretch>
        </p:blipFill>
        <p:spPr>
          <a:xfrm>
            <a:off x="3088413" y="382924"/>
            <a:ext cx="554893" cy="554893"/>
          </a:xfrm>
          <a:prstGeom prst="rect">
            <a:avLst/>
          </a:prstGeom>
        </p:spPr>
      </p:pic>
      <p:pic>
        <p:nvPicPr>
          <p:cNvPr id="6" name="Picture 5"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861924"/>
            <a:ext cx="7772400" cy="3583300"/>
          </a:xfrm>
        </p:spPr>
        <p:txBody>
          <a:bodyPr>
            <a:normAutofit/>
          </a:bodyPr>
          <a:lstStyle/>
          <a:p>
            <a:r>
              <a:rPr lang="es-ES" sz="2100" dirty="0"/>
              <a:t>TELEFONÍA</a:t>
            </a:r>
          </a:p>
          <a:p>
            <a:pPr algn="just"/>
            <a:r>
              <a:rPr lang="es-ES" sz="2100" dirty="0"/>
              <a:t>La comunicación interna y/o externa para una empresa es una de las bases críticas para el desarrollo o desempeño de su negocio. Sin comunicación, la empresa no puede difundir ni adquirir los suplementos necesarios para sus productos y mucho menos venderlos ni desarrollar mercado.</a:t>
            </a:r>
          </a:p>
          <a:p>
            <a:pPr algn="just"/>
            <a:r>
              <a:rPr lang="es-ES" sz="2100" dirty="0"/>
              <a:t>CABLENOR  le ofrece las marcas líderes en el mercado actual, tanto en telefonía tradicional como lo más actual del tipo Voz sobre IP (</a:t>
            </a:r>
            <a:r>
              <a:rPr lang="es-ES" sz="2100" dirty="0" err="1"/>
              <a:t>VoIP</a:t>
            </a:r>
            <a:r>
              <a:rPr lang="es-ES" sz="2100" dirty="0"/>
              <a:t>).</a:t>
            </a:r>
          </a:p>
          <a:p>
            <a:endParaRPr lang="es-ES" sz="2100" dirty="0"/>
          </a:p>
          <a:p>
            <a:endParaRPr lang="en-US" dirty="0"/>
          </a:p>
        </p:txBody>
      </p:sp>
      <p:sp>
        <p:nvSpPr>
          <p:cNvPr id="2" name="Title 1"/>
          <p:cNvSpPr>
            <a:spLocks noGrp="1"/>
          </p:cNvSpPr>
          <p:nvPr>
            <p:ph type="title"/>
          </p:nvPr>
        </p:nvSpPr>
        <p:spPr>
          <a:xfrm>
            <a:off x="914400" y="512064"/>
            <a:ext cx="1871650" cy="914400"/>
          </a:xfrm>
        </p:spPr>
        <p:txBody>
          <a:bodyPr>
            <a:normAutofit fontScale="90000"/>
          </a:bodyPr>
          <a:lstStyle/>
          <a:p>
            <a:r>
              <a:rPr lang="en-US" sz="3200" dirty="0" err="1">
                <a:latin typeface="+mn-lt"/>
              </a:rPr>
              <a:t>Servicios</a:t>
            </a:r>
            <a:endParaRPr lang="en-US" sz="3200" dirty="0">
              <a:latin typeface="+mn-lt"/>
            </a:endParaRPr>
          </a:p>
        </p:txBody>
      </p:sp>
      <p:pic>
        <p:nvPicPr>
          <p:cNvPr id="9" name="Picture 8" descr="telefonia.gif"/>
          <p:cNvPicPr>
            <a:picLocks noChangeAspect="1"/>
          </p:cNvPicPr>
          <p:nvPr/>
        </p:nvPicPr>
        <p:blipFill>
          <a:blip r:embed="rId2" cstate="print"/>
          <a:stretch>
            <a:fillRect/>
          </a:stretch>
        </p:blipFill>
        <p:spPr>
          <a:xfrm>
            <a:off x="3088413" y="382924"/>
            <a:ext cx="554893" cy="554893"/>
          </a:xfrm>
          <a:prstGeom prst="rect">
            <a:avLst/>
          </a:prstGeom>
        </p:spPr>
      </p:pic>
      <p:pic>
        <p:nvPicPr>
          <p:cNvPr id="6" name="Picture 5"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7252" y="1412776"/>
            <a:ext cx="7772400" cy="4857784"/>
          </a:xfrm>
        </p:spPr>
        <p:txBody>
          <a:bodyPr>
            <a:normAutofit/>
          </a:bodyPr>
          <a:lstStyle/>
          <a:p>
            <a:r>
              <a:rPr lang="es-ES" sz="2100" dirty="0"/>
              <a:t>CONTROL DE ACCESO</a:t>
            </a:r>
          </a:p>
          <a:p>
            <a:r>
              <a:rPr lang="es-ES" sz="2100" dirty="0"/>
              <a:t>La seguridad patrimonial y seguridad de acceso dentro y fuera de la empresa, es ahora una necesidad que se debe implementar para la protección de los empleados y los bienes materiales de la empresa</a:t>
            </a:r>
          </a:p>
          <a:p>
            <a:r>
              <a:rPr lang="es-ES" sz="2100" dirty="0"/>
              <a:t>Nos respaldan varios años de experiencia en conjunto con el distribuidor mayorista de México </a:t>
            </a:r>
            <a:r>
              <a:rPr lang="es-ES" sz="2100" dirty="0" err="1"/>
              <a:t>Syscom</a:t>
            </a:r>
            <a:endParaRPr lang="es-ES" sz="2100" dirty="0"/>
          </a:p>
          <a:p>
            <a:r>
              <a:rPr lang="es-ES" sz="2100" dirty="0"/>
              <a:t>Las marcas que se manejan son:</a:t>
            </a:r>
          </a:p>
          <a:p>
            <a:r>
              <a:rPr lang="es-ES" sz="2100" dirty="0" err="1"/>
              <a:t>Rosslare</a:t>
            </a:r>
            <a:endParaRPr lang="es-ES" sz="2100" dirty="0"/>
          </a:p>
          <a:p>
            <a:r>
              <a:rPr lang="es-ES" sz="2100" dirty="0" err="1"/>
              <a:t>AccessPro</a:t>
            </a:r>
            <a:endParaRPr lang="es-ES" sz="2100" dirty="0"/>
          </a:p>
          <a:p>
            <a:r>
              <a:rPr lang="es-ES" sz="2100" dirty="0"/>
              <a:t>Suprema</a:t>
            </a:r>
          </a:p>
          <a:p>
            <a:r>
              <a:rPr lang="es-ES" sz="2100" dirty="0" err="1"/>
              <a:t>HIkVision</a:t>
            </a:r>
            <a:endParaRPr lang="es-ES" sz="2100" dirty="0"/>
          </a:p>
          <a:p>
            <a:endParaRPr lang="en-US" dirty="0"/>
          </a:p>
        </p:txBody>
      </p:sp>
      <p:sp>
        <p:nvSpPr>
          <p:cNvPr id="2" name="Title 1"/>
          <p:cNvSpPr>
            <a:spLocks noGrp="1"/>
          </p:cNvSpPr>
          <p:nvPr>
            <p:ph type="title"/>
          </p:nvPr>
        </p:nvSpPr>
        <p:spPr>
          <a:xfrm>
            <a:off x="914400" y="512064"/>
            <a:ext cx="1785392" cy="702358"/>
          </a:xfrm>
        </p:spPr>
        <p:txBody>
          <a:bodyPr>
            <a:normAutofit fontScale="90000"/>
          </a:bodyPr>
          <a:lstStyle/>
          <a:p>
            <a:r>
              <a:rPr lang="en-US" sz="3200" dirty="0" err="1">
                <a:latin typeface="+mn-lt"/>
              </a:rPr>
              <a:t>Servicios</a:t>
            </a:r>
            <a:endParaRPr lang="en-US" sz="3200" dirty="0">
              <a:latin typeface="+mn-lt"/>
            </a:endParaRPr>
          </a:p>
        </p:txBody>
      </p:sp>
      <p:pic>
        <p:nvPicPr>
          <p:cNvPr id="6" name="Picture 5" descr="administracion-de-redes.gif"/>
          <p:cNvPicPr>
            <a:picLocks noChangeAspect="1"/>
          </p:cNvPicPr>
          <p:nvPr/>
        </p:nvPicPr>
        <p:blipFill>
          <a:blip r:embed="rId2" cstate="print"/>
          <a:stretch>
            <a:fillRect/>
          </a:stretch>
        </p:blipFill>
        <p:spPr>
          <a:xfrm>
            <a:off x="3088413" y="389967"/>
            <a:ext cx="554893" cy="554893"/>
          </a:xfrm>
          <a:prstGeom prst="rect">
            <a:avLst/>
          </a:prstGeom>
        </p:spPr>
      </p:pic>
      <p:pic>
        <p:nvPicPr>
          <p:cNvPr id="7" name="Picture 6"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690" y="2143116"/>
            <a:ext cx="7772400" cy="3357586"/>
          </a:xfrm>
        </p:spPr>
        <p:txBody>
          <a:bodyPr>
            <a:normAutofit fontScale="92500"/>
          </a:bodyPr>
          <a:lstStyle/>
          <a:p>
            <a:r>
              <a:rPr lang="es-ES" sz="2300" dirty="0"/>
              <a:t>CIRCUITO CERRADO DE MONITOREO  CCTV</a:t>
            </a:r>
          </a:p>
          <a:p>
            <a:pPr algn="just"/>
            <a:r>
              <a:rPr lang="es-ES" sz="2300" dirty="0"/>
              <a:t>Diseño de sistemas de CCTV, Seguridad analógicos e IP</a:t>
            </a:r>
          </a:p>
          <a:p>
            <a:pPr algn="just"/>
            <a:r>
              <a:rPr lang="es-ES" sz="2300" dirty="0"/>
              <a:t>Instalación e implementación de sistemas CCTV</a:t>
            </a:r>
          </a:p>
          <a:p>
            <a:pPr algn="just"/>
            <a:r>
              <a:rPr lang="es-ES" sz="2300" dirty="0"/>
              <a:t>Mantenimiento preventivo y correctivo de equipo </a:t>
            </a:r>
          </a:p>
          <a:p>
            <a:pPr algn="just"/>
            <a:r>
              <a:rPr lang="es-ES" sz="2300" dirty="0"/>
              <a:t>Planes de servicio por evento, cobertura limitada y cobertura total (365 días del año-24 hrs.) </a:t>
            </a:r>
          </a:p>
          <a:p>
            <a:pPr algn="just"/>
            <a:r>
              <a:rPr lang="es-ES" sz="2300" dirty="0"/>
              <a:t>Cumplimiento de Estándares C-TPAT y BASC</a:t>
            </a:r>
          </a:p>
          <a:p>
            <a:pPr algn="just"/>
            <a:r>
              <a:rPr lang="es-ES" sz="2300" dirty="0"/>
              <a:t>Se manejan las principales marcas como son HIKVISION IDIS, BOSCH, PELCO, HANWHA antes SANSUNG, </a:t>
            </a:r>
            <a:r>
              <a:rPr lang="es-ES" sz="2300" dirty="0" err="1"/>
              <a:t>etc</a:t>
            </a:r>
            <a:endParaRPr lang="es-ES" sz="2300" dirty="0"/>
          </a:p>
          <a:p>
            <a:endParaRPr lang="en-US" sz="2100" dirty="0"/>
          </a:p>
        </p:txBody>
      </p:sp>
      <p:sp>
        <p:nvSpPr>
          <p:cNvPr id="2" name="Title 1"/>
          <p:cNvSpPr>
            <a:spLocks noGrp="1"/>
          </p:cNvSpPr>
          <p:nvPr>
            <p:ph type="title"/>
          </p:nvPr>
        </p:nvSpPr>
        <p:spPr>
          <a:xfrm>
            <a:off x="914400" y="512064"/>
            <a:ext cx="1785392" cy="702358"/>
          </a:xfrm>
        </p:spPr>
        <p:txBody>
          <a:bodyPr>
            <a:normAutofit fontScale="90000"/>
          </a:bodyPr>
          <a:lstStyle/>
          <a:p>
            <a:r>
              <a:rPr lang="en-US" sz="3200" dirty="0" err="1">
                <a:latin typeface="+mn-lt"/>
              </a:rPr>
              <a:t>Servicios</a:t>
            </a:r>
            <a:endParaRPr lang="en-US" sz="3200" dirty="0">
              <a:latin typeface="+mn-lt"/>
            </a:endParaRPr>
          </a:p>
        </p:txBody>
      </p:sp>
      <p:pic>
        <p:nvPicPr>
          <p:cNvPr id="7" name="Picture 6" descr="sistemas-de-seguridad.gif"/>
          <p:cNvPicPr>
            <a:picLocks noChangeAspect="1"/>
          </p:cNvPicPr>
          <p:nvPr/>
        </p:nvPicPr>
        <p:blipFill>
          <a:blip r:embed="rId2" cstate="print"/>
          <a:stretch>
            <a:fillRect/>
          </a:stretch>
        </p:blipFill>
        <p:spPr>
          <a:xfrm>
            <a:off x="3084681" y="380820"/>
            <a:ext cx="554893" cy="554893"/>
          </a:xfrm>
          <a:prstGeom prst="rect">
            <a:avLst/>
          </a:prstGeom>
        </p:spPr>
      </p:pic>
      <p:pic>
        <p:nvPicPr>
          <p:cNvPr id="6" name="Picture 5"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76" y="1428736"/>
            <a:ext cx="7772400" cy="4857784"/>
          </a:xfrm>
        </p:spPr>
        <p:txBody>
          <a:bodyPr>
            <a:normAutofit fontScale="62500" lnSpcReduction="20000"/>
          </a:bodyPr>
          <a:lstStyle/>
          <a:p>
            <a:r>
              <a:rPr lang="es-ES" dirty="0"/>
              <a:t>RESPALDO Y CALIDAD DE ENERGIA</a:t>
            </a:r>
          </a:p>
          <a:p>
            <a:pPr algn="just"/>
            <a:r>
              <a:rPr lang="es-ES" dirty="0"/>
              <a:t>Vivimos en un mundo que cada vez está más inmerso en la tecnología: computadoras, comunicaciones, equipos electrónicos sofisticados, etc.</a:t>
            </a:r>
          </a:p>
          <a:p>
            <a:pPr algn="just"/>
            <a:r>
              <a:rPr lang="es-ES" dirty="0"/>
              <a:t>Al avanzar el mundo, la tecnología busca menores tamaños, mayores velocidades, mejor desempeño, nuevos materiales, lo que da como resultado que los equipos se hagan más susceptibles a deficiencias en la energía que los alimenta.</a:t>
            </a:r>
          </a:p>
          <a:p>
            <a:pPr algn="just"/>
            <a:r>
              <a:rPr lang="es-ES" dirty="0"/>
              <a:t>Pensando en esta tecnología, ofrecemos la más alta protección, tanto a usted como a sus equipos, desarrollando soluciones en calidad de energía, ofreciendo los mejores sistemas de tierras físicas, acondicionadores de tierra para bajar resistencia, pararrayos y protecciones contra transitorios; y por la parte de energía contamos con equipos que van desde el tipo "stand </a:t>
            </a:r>
            <a:r>
              <a:rPr lang="es-ES" dirty="0" err="1"/>
              <a:t>alone</a:t>
            </a:r>
            <a:r>
              <a:rPr lang="es-ES" dirty="0"/>
              <a:t>" hasta todo un centro de datos, donde los respaldos de energía pasan por un simple regulador de voltaje, hasta lo más sofisticado en calidad de energía que es la doble conversión.</a:t>
            </a:r>
          </a:p>
          <a:p>
            <a:pPr algn="just"/>
            <a:r>
              <a:rPr lang="es-ES" dirty="0"/>
              <a:t>Las marcas mas recomendadas APC, </a:t>
            </a:r>
            <a:r>
              <a:rPr lang="es-ES" dirty="0" err="1"/>
              <a:t>TrippLite</a:t>
            </a:r>
            <a:r>
              <a:rPr lang="es-ES" dirty="0"/>
              <a:t>  y para tierras físicas Total </a:t>
            </a:r>
            <a:r>
              <a:rPr lang="es-ES" dirty="0" err="1"/>
              <a:t>Ground</a:t>
            </a:r>
            <a:endParaRPr lang="es-ES" dirty="0"/>
          </a:p>
          <a:p>
            <a:endParaRPr lang="en-US" dirty="0"/>
          </a:p>
        </p:txBody>
      </p:sp>
      <p:sp>
        <p:nvSpPr>
          <p:cNvPr id="2" name="Title 1"/>
          <p:cNvSpPr>
            <a:spLocks noGrp="1"/>
          </p:cNvSpPr>
          <p:nvPr>
            <p:ph type="title"/>
          </p:nvPr>
        </p:nvSpPr>
        <p:spPr>
          <a:xfrm>
            <a:off x="914400" y="512064"/>
            <a:ext cx="1857400" cy="702358"/>
          </a:xfrm>
        </p:spPr>
        <p:txBody>
          <a:bodyPr>
            <a:normAutofit fontScale="90000"/>
          </a:bodyPr>
          <a:lstStyle/>
          <a:p>
            <a:r>
              <a:rPr lang="en-US" sz="3200" dirty="0" err="1">
                <a:latin typeface="+mn-lt"/>
              </a:rPr>
              <a:t>Servicios</a:t>
            </a:r>
            <a:endParaRPr lang="en-US" sz="3200" dirty="0">
              <a:latin typeface="+mn-lt"/>
            </a:endParaRPr>
          </a:p>
        </p:txBody>
      </p:sp>
      <p:pic>
        <p:nvPicPr>
          <p:cNvPr id="5" name="Picture 4" descr="energia-y-calidad-.gif"/>
          <p:cNvPicPr>
            <a:picLocks noChangeAspect="1"/>
          </p:cNvPicPr>
          <p:nvPr/>
        </p:nvPicPr>
        <p:blipFill>
          <a:blip r:embed="rId2" cstate="print"/>
          <a:stretch>
            <a:fillRect/>
          </a:stretch>
        </p:blipFill>
        <p:spPr>
          <a:xfrm>
            <a:off x="3085888" y="382924"/>
            <a:ext cx="554893" cy="554893"/>
          </a:xfrm>
          <a:prstGeom prst="rect">
            <a:avLst/>
          </a:prstGeom>
        </p:spPr>
      </p:pic>
      <p:pic>
        <p:nvPicPr>
          <p:cNvPr id="7" name="Picture 6" descr="logo-cablenor--fondo-trasnparente.PNG"/>
          <p:cNvPicPr>
            <a:picLocks noChangeAspect="1"/>
          </p:cNvPicPr>
          <p:nvPr/>
        </p:nvPicPr>
        <p:blipFill>
          <a:blip r:embed="rId3"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1571636"/>
            <a:ext cx="7772400" cy="5214950"/>
          </a:xfrm>
        </p:spPr>
        <p:txBody>
          <a:bodyPr>
            <a:normAutofit fontScale="32500" lnSpcReduction="20000"/>
          </a:bodyPr>
          <a:lstStyle/>
          <a:p>
            <a:r>
              <a:rPr lang="es-ES" sz="5300" dirty="0"/>
              <a:t>VOCEO AMBIENTAL</a:t>
            </a:r>
          </a:p>
          <a:p>
            <a:pPr algn="just"/>
            <a:r>
              <a:rPr lang="es-ES" sz="5300" dirty="0"/>
              <a:t>No se confíe únicamente con el sistema de voceo limitado con que cuenta su equipo telefónico. Al incorporar un sistema de voceo, usted mejorará productividad y eficiencia del personal, así como incrementará la seguridad de los empleados y la seguridad empresarial</a:t>
            </a:r>
            <a:r>
              <a:rPr lang="es-ES" sz="4400" dirty="0"/>
              <a:t>.</a:t>
            </a:r>
          </a:p>
          <a:p>
            <a:pPr algn="just"/>
            <a:r>
              <a:rPr lang="es-ES" sz="5300" dirty="0" err="1"/>
              <a:t>Valcom</a:t>
            </a:r>
            <a:endParaRPr lang="es-ES" sz="5300" dirty="0"/>
          </a:p>
          <a:p>
            <a:pPr algn="just"/>
            <a:r>
              <a:rPr lang="es-ES" sz="5300" dirty="0" err="1"/>
              <a:t>Bogen</a:t>
            </a:r>
            <a:endParaRPr lang="es-ES" sz="5300" dirty="0"/>
          </a:p>
          <a:p>
            <a:pPr algn="just"/>
            <a:r>
              <a:rPr lang="es-ES" sz="5300" dirty="0" err="1"/>
              <a:t>Asaji</a:t>
            </a:r>
            <a:endParaRPr lang="es-ES" sz="5300" dirty="0"/>
          </a:p>
          <a:p>
            <a:pPr algn="just"/>
            <a:r>
              <a:rPr lang="es-ES" sz="5300" dirty="0"/>
              <a:t>Encontrar personas que están alejadas de su lugar de trabajo</a:t>
            </a:r>
          </a:p>
          <a:p>
            <a:pPr algn="just"/>
            <a:r>
              <a:rPr lang="es-ES" sz="5300" dirty="0"/>
              <a:t>Reduce el tener que volver a marcar en repetidas ocasiones</a:t>
            </a:r>
          </a:p>
          <a:p>
            <a:pPr algn="just"/>
            <a:r>
              <a:rPr lang="es-ES" sz="5300" dirty="0"/>
              <a:t>Notificación general para eventos de evacuación e incrementar la seguridad</a:t>
            </a:r>
          </a:p>
          <a:p>
            <a:pPr algn="just"/>
            <a:r>
              <a:rPr lang="es-ES" sz="5300" dirty="0"/>
              <a:t>voceo por zonas separadas (producción, oficinas, cafetería) o todas en general</a:t>
            </a:r>
          </a:p>
          <a:p>
            <a:pPr algn="just"/>
            <a:r>
              <a:rPr lang="es-ES" sz="5300" dirty="0"/>
              <a:t>Música ambiental</a:t>
            </a:r>
          </a:p>
          <a:p>
            <a:endParaRPr lang="es-ES" sz="4400" dirty="0"/>
          </a:p>
          <a:p>
            <a:endParaRPr lang="en-US" dirty="0"/>
          </a:p>
        </p:txBody>
      </p:sp>
      <p:sp>
        <p:nvSpPr>
          <p:cNvPr id="2" name="Title 1"/>
          <p:cNvSpPr>
            <a:spLocks noGrp="1"/>
          </p:cNvSpPr>
          <p:nvPr>
            <p:ph type="title"/>
          </p:nvPr>
        </p:nvSpPr>
        <p:spPr>
          <a:xfrm>
            <a:off x="914400" y="512064"/>
            <a:ext cx="1929408" cy="702358"/>
          </a:xfrm>
        </p:spPr>
        <p:txBody>
          <a:bodyPr>
            <a:normAutofit/>
          </a:bodyPr>
          <a:lstStyle/>
          <a:p>
            <a:r>
              <a:rPr lang="en-US" sz="3200" dirty="0" err="1">
                <a:latin typeface="+mn-lt"/>
              </a:rPr>
              <a:t>Servicios</a:t>
            </a:r>
            <a:endParaRPr lang="en-US" sz="3200" dirty="0">
              <a:latin typeface="+mn-lt"/>
            </a:endParaRPr>
          </a:p>
        </p:txBody>
      </p:sp>
      <p:pic>
        <p:nvPicPr>
          <p:cNvPr id="7" name="Picture 6" descr="voceo.gif"/>
          <p:cNvPicPr>
            <a:picLocks noChangeAspect="1"/>
          </p:cNvPicPr>
          <p:nvPr/>
        </p:nvPicPr>
        <p:blipFill>
          <a:blip r:embed="rId3" cstate="print"/>
          <a:stretch>
            <a:fillRect/>
          </a:stretch>
        </p:blipFill>
        <p:spPr>
          <a:xfrm>
            <a:off x="3091725" y="382923"/>
            <a:ext cx="558625" cy="558623"/>
          </a:xfrm>
          <a:prstGeom prst="rect">
            <a:avLst/>
          </a:prstGeom>
        </p:spPr>
      </p:pic>
      <p:pic>
        <p:nvPicPr>
          <p:cNvPr id="6" name="Picture 5" descr="logo-cablenor--fondo-trasnparente.PNG"/>
          <p:cNvPicPr>
            <a:picLocks noChangeAspect="1"/>
          </p:cNvPicPr>
          <p:nvPr/>
        </p:nvPicPr>
        <p:blipFill>
          <a:blip r:embed="rId4" cstate="print"/>
          <a:stretch>
            <a:fillRect/>
          </a:stretch>
        </p:blipFill>
        <p:spPr>
          <a:xfrm>
            <a:off x="7051724" y="47129"/>
            <a:ext cx="1857388" cy="1086397"/>
          </a:xfrm>
          <a:prstGeom prst="rect">
            <a:avLst/>
          </a:prstGeom>
          <a:effectLst>
            <a:innerShdw blurRad="63500" dist="50800" dir="13500000">
              <a:schemeClr val="tx1">
                <a:alpha val="50000"/>
              </a:schemeClr>
            </a:innerShdw>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1077</TotalTime>
  <Words>1008</Words>
  <Application>Microsoft Office PowerPoint</Application>
  <PresentationFormat>On-screen Show (4:3)</PresentationFormat>
  <Paragraphs>102</Paragraphs>
  <Slides>13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Lucida Sans Unicode</vt:lpstr>
      <vt:lpstr>Verdana</vt:lpstr>
      <vt:lpstr>Wingdings 2</vt:lpstr>
      <vt:lpstr>Wingdings 3</vt:lpstr>
      <vt:lpstr>Concourse</vt:lpstr>
      <vt:lpstr>PowerPoint Presentation</vt:lpstr>
      <vt:lpstr>Misión y Visión de la Compañía</vt:lpstr>
      <vt:lpstr>Servicios</vt:lpstr>
      <vt:lpstr>Servicios</vt:lpstr>
      <vt:lpstr>Servicios</vt:lpstr>
      <vt:lpstr>Servicios</vt:lpstr>
      <vt:lpstr>Servicios</vt:lpstr>
      <vt:lpstr>Servicios</vt:lpstr>
      <vt:lpstr>Servicios</vt:lpstr>
      <vt:lpstr>Marcas  de  Productos</vt:lpstr>
      <vt:lpstr>Marcas  de  Productos</vt:lpstr>
      <vt:lpstr>Referencias</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CABLENOR</dc:title>
  <dc:creator>Juan</dc:creator>
  <cp:lastModifiedBy>Juan Rodriguez</cp:lastModifiedBy>
  <cp:revision>39</cp:revision>
  <cp:lastPrinted>2022-01-10T18:57:39Z</cp:lastPrinted>
  <dcterms:created xsi:type="dcterms:W3CDTF">2009-05-12T18:20:01Z</dcterms:created>
  <dcterms:modified xsi:type="dcterms:W3CDTF">2022-06-30T22:47:51Z</dcterms:modified>
</cp:coreProperties>
</file>