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7" r:id="rId2"/>
    <p:sldId id="300" r:id="rId3"/>
    <p:sldId id="298" r:id="rId4"/>
    <p:sldId id="5491" r:id="rId5"/>
    <p:sldId id="320" r:id="rId6"/>
    <p:sldId id="332" r:id="rId7"/>
    <p:sldId id="5494" r:id="rId8"/>
    <p:sldId id="5517" r:id="rId9"/>
    <p:sldId id="5518" r:id="rId10"/>
    <p:sldId id="301" r:id="rId11"/>
    <p:sldId id="5523" r:id="rId12"/>
    <p:sldId id="317" r:id="rId13"/>
    <p:sldId id="5505" r:id="rId14"/>
    <p:sldId id="5506" r:id="rId15"/>
    <p:sldId id="5507" r:id="rId16"/>
    <p:sldId id="5520" r:id="rId17"/>
    <p:sldId id="5492" r:id="rId18"/>
    <p:sldId id="5527" r:id="rId19"/>
    <p:sldId id="5524" r:id="rId20"/>
    <p:sldId id="5519" r:id="rId21"/>
    <p:sldId id="5511" r:id="rId22"/>
    <p:sldId id="5512" r:id="rId23"/>
    <p:sldId id="5513" r:id="rId24"/>
    <p:sldId id="5514" r:id="rId25"/>
    <p:sldId id="5515" r:id="rId26"/>
    <p:sldId id="5495" r:id="rId27"/>
    <p:sldId id="5534" r:id="rId28"/>
    <p:sldId id="5529" r:id="rId29"/>
    <p:sldId id="5530" r:id="rId30"/>
    <p:sldId id="5531" r:id="rId31"/>
    <p:sldId id="306" r:id="rId32"/>
    <p:sldId id="5525" r:id="rId33"/>
    <p:sldId id="5526" r:id="rId34"/>
    <p:sldId id="31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BB44"/>
    <a:srgbClr val="414447"/>
    <a:srgbClr val="D4AB00"/>
    <a:srgbClr val="E4BC45"/>
    <a:srgbClr val="FBBB44"/>
    <a:srgbClr val="F2F2F2"/>
    <a:srgbClr val="F1F1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28" autoAdjust="0"/>
    <p:restoredTop sz="95033" autoAdjust="0"/>
  </p:normalViewPr>
  <p:slideViewPr>
    <p:cSldViewPr snapToGrid="0">
      <p:cViewPr varScale="1">
        <p:scale>
          <a:sx n="82" d="100"/>
          <a:sy n="82" d="100"/>
        </p:scale>
        <p:origin x="470"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Beardmore" userId="3c9cc252-1d62-4239-8b15-e43f1766af65" providerId="ADAL" clId="{12268310-3245-45D7-9D42-987C730E86AA}"/>
    <pc:docChg chg="modSld">
      <pc:chgData name="Alex Beardmore" userId="3c9cc252-1d62-4239-8b15-e43f1766af65" providerId="ADAL" clId="{12268310-3245-45D7-9D42-987C730E86AA}" dt="2026-04-23T14:51:35.135" v="0" actId="20577"/>
      <pc:docMkLst>
        <pc:docMk/>
      </pc:docMkLst>
      <pc:sldChg chg="modSp mod">
        <pc:chgData name="Alex Beardmore" userId="3c9cc252-1d62-4239-8b15-e43f1766af65" providerId="ADAL" clId="{12268310-3245-45D7-9D42-987C730E86AA}" dt="2026-04-23T14:51:35.135" v="0" actId="20577"/>
        <pc:sldMkLst>
          <pc:docMk/>
          <pc:sldMk cId="3814647372" sldId="257"/>
        </pc:sldMkLst>
        <pc:spChg chg="mod">
          <ac:chgData name="Alex Beardmore" userId="3c9cc252-1d62-4239-8b15-e43f1766af65" providerId="ADAL" clId="{12268310-3245-45D7-9D42-987C730E86AA}" dt="2026-04-23T14:51:35.135" v="0" actId="20577"/>
          <ac:spMkLst>
            <pc:docMk/>
            <pc:sldMk cId="3814647372" sldId="257"/>
            <ac:spMk id="2" creationId="{9CD7E1E8-ABEE-F3DC-0CA9-AA29DD7008EE}"/>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F694CC-54F3-452F-A7B2-3F1545AB82A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E030DE3-A941-458C-8CC1-6883C288597C}">
      <dgm:prSet custT="1"/>
      <dgm:spPr>
        <a:solidFill>
          <a:srgbClr val="F2F2F2"/>
        </a:solidFill>
      </dgm:spPr>
      <dgm:t>
        <a:bodyPr/>
        <a:lstStyle/>
        <a:p>
          <a:r>
            <a:rPr lang="en-GB" sz="1800" b="0" u="none" dirty="0">
              <a:solidFill>
                <a:schemeClr val="tx1"/>
              </a:solidFill>
              <a:latin typeface="Aptos" panose="020B0004020202020204" pitchFamily="34" charset="0"/>
            </a:rPr>
            <a:t>Executive Summary</a:t>
          </a:r>
          <a:endParaRPr lang="en-US" sz="1800" b="0" u="none" dirty="0">
            <a:solidFill>
              <a:schemeClr val="tx1"/>
            </a:solidFill>
            <a:latin typeface="Aptos" panose="020B0004020202020204" pitchFamily="34" charset="0"/>
          </a:endParaRPr>
        </a:p>
      </dgm:t>
    </dgm:pt>
    <dgm:pt modelId="{30D1D8A7-FF48-4387-8454-758BE284F803}" type="parTrans" cxnId="{59C82A95-76AC-4B1E-8E33-C0E92CF83B24}">
      <dgm:prSet/>
      <dgm:spPr/>
      <dgm:t>
        <a:bodyPr/>
        <a:lstStyle/>
        <a:p>
          <a:endParaRPr lang="en-US" sz="1800" b="0" u="none">
            <a:solidFill>
              <a:schemeClr val="tx1"/>
            </a:solidFill>
            <a:latin typeface="Aptos" panose="020B0004020202020204" pitchFamily="34" charset="0"/>
          </a:endParaRPr>
        </a:p>
      </dgm:t>
    </dgm:pt>
    <dgm:pt modelId="{50E92637-AE7E-4BB5-A7A7-0BDBC684660C}" type="sibTrans" cxnId="{59C82A95-76AC-4B1E-8E33-C0E92CF83B24}">
      <dgm:prSet/>
      <dgm:spPr/>
      <dgm:t>
        <a:bodyPr/>
        <a:lstStyle/>
        <a:p>
          <a:endParaRPr lang="en-US" sz="1800" b="0" u="none">
            <a:solidFill>
              <a:schemeClr val="tx1"/>
            </a:solidFill>
            <a:latin typeface="Aptos" panose="020B0004020202020204" pitchFamily="34" charset="0"/>
          </a:endParaRPr>
        </a:p>
      </dgm:t>
    </dgm:pt>
    <dgm:pt modelId="{EB32E829-8ADF-4BDF-BD1A-73DC427D3220}">
      <dgm:prSet custT="1"/>
      <dgm:spPr>
        <a:solidFill>
          <a:srgbClr val="F2F2F2"/>
        </a:solidFill>
      </dgm:spPr>
      <dgm:t>
        <a:bodyPr/>
        <a:lstStyle/>
        <a:p>
          <a:r>
            <a:rPr lang="en-GB" sz="1800" b="0" u="none" dirty="0">
              <a:solidFill>
                <a:schemeClr val="tx1"/>
              </a:solidFill>
              <a:latin typeface="Aptos" panose="020B0004020202020204" pitchFamily="34" charset="0"/>
            </a:rPr>
            <a:t>Our Sustainability Journey</a:t>
          </a:r>
          <a:endParaRPr lang="en-US" sz="1800" b="0" u="none" dirty="0">
            <a:solidFill>
              <a:schemeClr val="tx1"/>
            </a:solidFill>
            <a:latin typeface="Aptos" panose="020B0004020202020204" pitchFamily="34" charset="0"/>
          </a:endParaRPr>
        </a:p>
      </dgm:t>
    </dgm:pt>
    <dgm:pt modelId="{A9F0EF0A-BADD-44A8-8CCF-9E14859E20A6}" type="parTrans" cxnId="{D363F74B-D804-40B8-8404-B6C2FB629E79}">
      <dgm:prSet/>
      <dgm:spPr/>
      <dgm:t>
        <a:bodyPr/>
        <a:lstStyle/>
        <a:p>
          <a:endParaRPr lang="en-US" sz="1800" b="0" u="none">
            <a:solidFill>
              <a:schemeClr val="tx1"/>
            </a:solidFill>
            <a:latin typeface="Aptos" panose="020B0004020202020204" pitchFamily="34" charset="0"/>
          </a:endParaRPr>
        </a:p>
      </dgm:t>
    </dgm:pt>
    <dgm:pt modelId="{52222C8C-C8AB-4B87-8DA2-4AA7FBBC6990}" type="sibTrans" cxnId="{D363F74B-D804-40B8-8404-B6C2FB629E79}">
      <dgm:prSet/>
      <dgm:spPr/>
      <dgm:t>
        <a:bodyPr/>
        <a:lstStyle/>
        <a:p>
          <a:endParaRPr lang="en-US" sz="1800" b="0" u="none">
            <a:solidFill>
              <a:schemeClr val="tx1"/>
            </a:solidFill>
            <a:latin typeface="Aptos" panose="020B0004020202020204" pitchFamily="34" charset="0"/>
          </a:endParaRPr>
        </a:p>
      </dgm:t>
    </dgm:pt>
    <dgm:pt modelId="{3C7B9E70-C35F-4665-BE90-0AF913295CBF}">
      <dgm:prSet custT="1"/>
      <dgm:spPr>
        <a:solidFill>
          <a:srgbClr val="F2F2F2"/>
        </a:solidFill>
      </dgm:spPr>
      <dgm:t>
        <a:bodyPr/>
        <a:lstStyle/>
        <a:p>
          <a:r>
            <a:rPr lang="en-GB" sz="1800" b="0" u="none" dirty="0">
              <a:solidFill>
                <a:schemeClr val="tx1"/>
              </a:solidFill>
              <a:latin typeface="Aptos" panose="020B0004020202020204" pitchFamily="34" charset="0"/>
            </a:rPr>
            <a:t>Emission Reduction Target</a:t>
          </a:r>
          <a:endParaRPr lang="en-US" sz="1800" b="0" u="none" dirty="0">
            <a:solidFill>
              <a:schemeClr val="tx1"/>
            </a:solidFill>
            <a:latin typeface="Aptos" panose="020B0004020202020204" pitchFamily="34" charset="0"/>
          </a:endParaRPr>
        </a:p>
      </dgm:t>
    </dgm:pt>
    <dgm:pt modelId="{E50D2C57-DA85-46CA-9689-3DE28FD0E8AE}" type="parTrans" cxnId="{1C0C7E02-35C9-4F62-AADD-9FDC1585D5FE}">
      <dgm:prSet/>
      <dgm:spPr/>
      <dgm:t>
        <a:bodyPr/>
        <a:lstStyle/>
        <a:p>
          <a:endParaRPr lang="en-US" sz="1800" b="0" u="none">
            <a:solidFill>
              <a:schemeClr val="tx1"/>
            </a:solidFill>
            <a:latin typeface="Aptos" panose="020B0004020202020204" pitchFamily="34" charset="0"/>
          </a:endParaRPr>
        </a:p>
      </dgm:t>
    </dgm:pt>
    <dgm:pt modelId="{97E1E139-EBDB-49CC-95B9-AE4747AF58EE}" type="sibTrans" cxnId="{1C0C7E02-35C9-4F62-AADD-9FDC1585D5FE}">
      <dgm:prSet/>
      <dgm:spPr/>
      <dgm:t>
        <a:bodyPr/>
        <a:lstStyle/>
        <a:p>
          <a:endParaRPr lang="en-US" sz="1800" b="0" u="none">
            <a:solidFill>
              <a:schemeClr val="tx1"/>
            </a:solidFill>
            <a:latin typeface="Aptos" panose="020B0004020202020204" pitchFamily="34" charset="0"/>
          </a:endParaRPr>
        </a:p>
      </dgm:t>
    </dgm:pt>
    <dgm:pt modelId="{D5F6F645-2BFE-4DB1-B176-60798A9C597F}">
      <dgm:prSet custT="1"/>
      <dgm:spPr>
        <a:solidFill>
          <a:srgbClr val="F2F2F2"/>
        </a:solidFill>
      </dgm:spPr>
      <dgm:t>
        <a:bodyPr/>
        <a:lstStyle/>
        <a:p>
          <a:r>
            <a:rPr lang="en-US" sz="1800" b="0" u="none" dirty="0">
              <a:solidFill>
                <a:schemeClr val="tx1"/>
              </a:solidFill>
              <a:latin typeface="Aptos" panose="020B0004020202020204" pitchFamily="34" charset="0"/>
            </a:rPr>
            <a:t>March 2023: Achievements, Footprint, Targets </a:t>
          </a:r>
        </a:p>
      </dgm:t>
    </dgm:pt>
    <dgm:pt modelId="{A443FF9C-940B-4E91-B44E-082FE9C9CA18}" type="parTrans" cxnId="{744C52FB-C400-44E3-A1DC-B51943A88E79}">
      <dgm:prSet/>
      <dgm:spPr/>
      <dgm:t>
        <a:bodyPr/>
        <a:lstStyle/>
        <a:p>
          <a:endParaRPr lang="en-US" sz="1800" b="0" u="none">
            <a:solidFill>
              <a:schemeClr val="tx1"/>
            </a:solidFill>
            <a:latin typeface="Aptos" panose="020B0004020202020204" pitchFamily="34" charset="0"/>
          </a:endParaRPr>
        </a:p>
      </dgm:t>
    </dgm:pt>
    <dgm:pt modelId="{DF2B31CC-CBB6-417E-A8BF-2DA6AFF26FB0}" type="sibTrans" cxnId="{744C52FB-C400-44E3-A1DC-B51943A88E79}">
      <dgm:prSet/>
      <dgm:spPr/>
      <dgm:t>
        <a:bodyPr/>
        <a:lstStyle/>
        <a:p>
          <a:endParaRPr lang="en-US" sz="1800" b="0" u="none">
            <a:solidFill>
              <a:schemeClr val="tx1"/>
            </a:solidFill>
            <a:latin typeface="Aptos" panose="020B0004020202020204" pitchFamily="34" charset="0"/>
          </a:endParaRPr>
        </a:p>
      </dgm:t>
    </dgm:pt>
    <dgm:pt modelId="{AC837AF9-46A3-41DC-A3E3-68A6AF43AB7A}">
      <dgm:prSet custT="1"/>
      <dgm:spPr>
        <a:solidFill>
          <a:srgbClr val="F2F2F2"/>
        </a:solidFill>
      </dgm:spPr>
      <dgm:t>
        <a:bodyPr/>
        <a:lstStyle/>
        <a:p>
          <a:r>
            <a:rPr lang="en-US" sz="1800" b="0" u="none" dirty="0">
              <a:solidFill>
                <a:schemeClr val="tx1"/>
              </a:solidFill>
              <a:latin typeface="Aptos" panose="020B0004020202020204" pitchFamily="34" charset="0"/>
            </a:rPr>
            <a:t>March 2024: Achievements, Footprint, Targets </a:t>
          </a:r>
        </a:p>
      </dgm:t>
    </dgm:pt>
    <dgm:pt modelId="{677F6D93-772A-4009-92EA-E9DDC7B871A0}" type="parTrans" cxnId="{369D33D7-C49C-4453-B015-EE0D691768FB}">
      <dgm:prSet/>
      <dgm:spPr/>
      <dgm:t>
        <a:bodyPr/>
        <a:lstStyle/>
        <a:p>
          <a:endParaRPr lang="en-US" sz="1800" b="0" u="none">
            <a:solidFill>
              <a:schemeClr val="tx1"/>
            </a:solidFill>
            <a:latin typeface="Aptos" panose="020B0004020202020204" pitchFamily="34" charset="0"/>
          </a:endParaRPr>
        </a:p>
      </dgm:t>
    </dgm:pt>
    <dgm:pt modelId="{9FECBEC2-DDBE-4C45-8D59-3E46F2AE2E95}" type="sibTrans" cxnId="{369D33D7-C49C-4453-B015-EE0D691768FB}">
      <dgm:prSet/>
      <dgm:spPr/>
      <dgm:t>
        <a:bodyPr/>
        <a:lstStyle/>
        <a:p>
          <a:endParaRPr lang="en-US" sz="1800" b="0" u="none">
            <a:solidFill>
              <a:schemeClr val="tx1"/>
            </a:solidFill>
            <a:latin typeface="Aptos" panose="020B0004020202020204" pitchFamily="34" charset="0"/>
          </a:endParaRPr>
        </a:p>
      </dgm:t>
    </dgm:pt>
    <dgm:pt modelId="{D453CABF-D5A1-48E6-B87C-D1C3BA8C778D}">
      <dgm:prSet custT="1"/>
      <dgm:spPr>
        <a:solidFill>
          <a:srgbClr val="F2F2F2"/>
        </a:solidFill>
      </dgm:spPr>
      <dgm:t>
        <a:bodyPr/>
        <a:lstStyle/>
        <a:p>
          <a:r>
            <a:rPr lang="en-US" sz="1800" b="0" u="none" dirty="0">
              <a:solidFill>
                <a:schemeClr val="tx1"/>
              </a:solidFill>
              <a:latin typeface="Aptos" panose="020B0004020202020204" pitchFamily="34" charset="0"/>
            </a:rPr>
            <a:t>March 2025: Achievements, Footprint, Targets </a:t>
          </a:r>
        </a:p>
      </dgm:t>
    </dgm:pt>
    <dgm:pt modelId="{1A7D2372-0AC7-415A-81E1-17F4F6364473}" type="parTrans" cxnId="{43B95B52-AD8F-4079-89FF-724F1485D88B}">
      <dgm:prSet/>
      <dgm:spPr/>
      <dgm:t>
        <a:bodyPr/>
        <a:lstStyle/>
        <a:p>
          <a:endParaRPr lang="en-US" sz="1800" b="0" u="none">
            <a:solidFill>
              <a:schemeClr val="tx1"/>
            </a:solidFill>
            <a:latin typeface="Aptos" panose="020B0004020202020204" pitchFamily="34" charset="0"/>
          </a:endParaRPr>
        </a:p>
      </dgm:t>
    </dgm:pt>
    <dgm:pt modelId="{DB2CF513-4146-4348-B942-D3223103A084}" type="sibTrans" cxnId="{43B95B52-AD8F-4079-89FF-724F1485D88B}">
      <dgm:prSet/>
      <dgm:spPr/>
      <dgm:t>
        <a:bodyPr/>
        <a:lstStyle/>
        <a:p>
          <a:endParaRPr lang="en-US" sz="1800" b="0" u="none">
            <a:solidFill>
              <a:schemeClr val="tx1"/>
            </a:solidFill>
            <a:latin typeface="Aptos" panose="020B0004020202020204" pitchFamily="34" charset="0"/>
          </a:endParaRPr>
        </a:p>
      </dgm:t>
    </dgm:pt>
    <dgm:pt modelId="{9E6B5C03-86C9-8348-8005-4EC7F6E7D4FB}">
      <dgm:prSet custT="1"/>
      <dgm:spPr>
        <a:solidFill>
          <a:srgbClr val="F2F2F2"/>
        </a:solidFill>
      </dgm:spPr>
      <dgm:t>
        <a:bodyPr/>
        <a:lstStyle/>
        <a:p>
          <a:r>
            <a:rPr lang="en-GB" sz="1800" b="0" u="none" dirty="0">
              <a:solidFill>
                <a:schemeClr val="tx1"/>
              </a:solidFill>
              <a:latin typeface="Aptos" panose="020B0004020202020204" pitchFamily="34" charset="0"/>
            </a:rPr>
            <a:t>Targets</a:t>
          </a:r>
          <a:endParaRPr lang="en-US" sz="1800" b="0" u="none" dirty="0">
            <a:solidFill>
              <a:schemeClr val="tx1"/>
            </a:solidFill>
            <a:latin typeface="Aptos" panose="020B0004020202020204" pitchFamily="34" charset="0"/>
          </a:endParaRPr>
        </a:p>
      </dgm:t>
    </dgm:pt>
    <dgm:pt modelId="{F290AE3E-40D7-AD45-B464-C5ED1056A1A4}" type="parTrans" cxnId="{93789B76-6BC4-9B43-9B89-283BF032F789}">
      <dgm:prSet/>
      <dgm:spPr/>
      <dgm:t>
        <a:bodyPr/>
        <a:lstStyle/>
        <a:p>
          <a:endParaRPr lang="en-GB"/>
        </a:p>
      </dgm:t>
    </dgm:pt>
    <dgm:pt modelId="{E12EAB99-51F2-E745-A265-BE25A8EF8386}" type="sibTrans" cxnId="{93789B76-6BC4-9B43-9B89-283BF032F789}">
      <dgm:prSet/>
      <dgm:spPr/>
      <dgm:t>
        <a:bodyPr/>
        <a:lstStyle/>
        <a:p>
          <a:endParaRPr lang="en-GB"/>
        </a:p>
      </dgm:t>
    </dgm:pt>
    <dgm:pt modelId="{A502DB9B-1E26-2A43-9A90-059FD1A76DDB}">
      <dgm:prSet custT="1"/>
      <dgm:spPr>
        <a:noFill/>
      </dgm:spPr>
      <dgm:t>
        <a:bodyPr/>
        <a:lstStyle/>
        <a:p>
          <a:r>
            <a:rPr lang="en-GB" sz="1800" dirty="0">
              <a:solidFill>
                <a:schemeClr val="tx1"/>
              </a:solidFill>
              <a:latin typeface="Aptos" panose="020B0004020202020204" pitchFamily="34" charset="0"/>
            </a:rPr>
            <a:t>Established Focus</a:t>
          </a:r>
        </a:p>
      </dgm:t>
    </dgm:pt>
    <dgm:pt modelId="{9E1028D0-F475-664E-921F-1EE0CD5D0201}" type="parTrans" cxnId="{799D28B7-A018-5D46-8D0A-7AC49D072729}">
      <dgm:prSet/>
      <dgm:spPr/>
      <dgm:t>
        <a:bodyPr/>
        <a:lstStyle/>
        <a:p>
          <a:endParaRPr lang="en-GB"/>
        </a:p>
      </dgm:t>
    </dgm:pt>
    <dgm:pt modelId="{80ED51BB-95AD-B441-B1CD-E85AFA89BBAA}" type="sibTrans" cxnId="{799D28B7-A018-5D46-8D0A-7AC49D072729}">
      <dgm:prSet/>
      <dgm:spPr/>
      <dgm:t>
        <a:bodyPr/>
        <a:lstStyle/>
        <a:p>
          <a:endParaRPr lang="en-GB"/>
        </a:p>
      </dgm:t>
    </dgm:pt>
    <dgm:pt modelId="{D21AC0F0-0538-AA4E-B85E-DFDA49C3CA2C}">
      <dgm:prSet/>
      <dgm:spPr>
        <a:solidFill>
          <a:schemeClr val="bg1">
            <a:lumMod val="95000"/>
          </a:schemeClr>
        </a:solidFill>
      </dgm:spPr>
      <dgm:t>
        <a:bodyPr/>
        <a:lstStyle/>
        <a:p>
          <a:r>
            <a:rPr lang="en-GB" dirty="0">
              <a:solidFill>
                <a:schemeClr val="tx1"/>
              </a:solidFill>
              <a:latin typeface="Aptos" panose="020B0004020202020204" pitchFamily="34" charset="0"/>
            </a:rPr>
            <a:t>Declaration</a:t>
          </a:r>
        </a:p>
      </dgm:t>
    </dgm:pt>
    <dgm:pt modelId="{9B735849-52D1-5340-A103-996703DAE05B}" type="parTrans" cxnId="{CCB084DC-97B8-9C45-A32F-05D6D103317B}">
      <dgm:prSet/>
      <dgm:spPr/>
      <dgm:t>
        <a:bodyPr/>
        <a:lstStyle/>
        <a:p>
          <a:endParaRPr lang="en-GB"/>
        </a:p>
      </dgm:t>
    </dgm:pt>
    <dgm:pt modelId="{D86E451C-7682-3247-B2F0-5655F9771913}" type="sibTrans" cxnId="{CCB084DC-97B8-9C45-A32F-05D6D103317B}">
      <dgm:prSet/>
      <dgm:spPr/>
      <dgm:t>
        <a:bodyPr/>
        <a:lstStyle/>
        <a:p>
          <a:endParaRPr lang="en-GB"/>
        </a:p>
      </dgm:t>
    </dgm:pt>
    <dgm:pt modelId="{2FF90F89-A183-4D49-8772-3E5A00316045}" type="pres">
      <dgm:prSet presAssocID="{23F694CC-54F3-452F-A7B2-3F1545AB82A7}" presName="linear" presStyleCnt="0">
        <dgm:presLayoutVars>
          <dgm:animLvl val="lvl"/>
          <dgm:resizeHandles val="exact"/>
        </dgm:presLayoutVars>
      </dgm:prSet>
      <dgm:spPr/>
    </dgm:pt>
    <dgm:pt modelId="{F1BF4C58-2D28-ED4D-8690-6D72ED0F193C}" type="pres">
      <dgm:prSet presAssocID="{6E030DE3-A941-458C-8CC1-6883C288597C}" presName="parentText" presStyleLbl="node1" presStyleIdx="0" presStyleCnt="9">
        <dgm:presLayoutVars>
          <dgm:chMax val="0"/>
          <dgm:bulletEnabled val="1"/>
        </dgm:presLayoutVars>
      </dgm:prSet>
      <dgm:spPr/>
    </dgm:pt>
    <dgm:pt modelId="{8552A490-0940-6C47-8ADB-D2A5C2367515}" type="pres">
      <dgm:prSet presAssocID="{50E92637-AE7E-4BB5-A7A7-0BDBC684660C}" presName="spacer" presStyleCnt="0"/>
      <dgm:spPr/>
    </dgm:pt>
    <dgm:pt modelId="{E3A32609-820A-DF42-9824-EE5E7FFF8E9C}" type="pres">
      <dgm:prSet presAssocID="{EB32E829-8ADF-4BDF-BD1A-73DC427D3220}" presName="parentText" presStyleLbl="node1" presStyleIdx="1" presStyleCnt="9">
        <dgm:presLayoutVars>
          <dgm:chMax val="0"/>
          <dgm:bulletEnabled val="1"/>
        </dgm:presLayoutVars>
      </dgm:prSet>
      <dgm:spPr/>
    </dgm:pt>
    <dgm:pt modelId="{308786E1-3E07-C146-9430-5CAEABCD6A0B}" type="pres">
      <dgm:prSet presAssocID="{52222C8C-C8AB-4B87-8DA2-4AA7FBBC6990}" presName="spacer" presStyleCnt="0"/>
      <dgm:spPr/>
    </dgm:pt>
    <dgm:pt modelId="{4FCDF892-6453-3349-B374-1B7F51665CFA}" type="pres">
      <dgm:prSet presAssocID="{A502DB9B-1E26-2A43-9A90-059FD1A76DDB}" presName="parentText" presStyleLbl="node1" presStyleIdx="2" presStyleCnt="9">
        <dgm:presLayoutVars>
          <dgm:chMax val="0"/>
          <dgm:bulletEnabled val="1"/>
        </dgm:presLayoutVars>
      </dgm:prSet>
      <dgm:spPr/>
    </dgm:pt>
    <dgm:pt modelId="{5157D61B-726F-4744-8275-94E791476F9B}" type="pres">
      <dgm:prSet presAssocID="{80ED51BB-95AD-B441-B1CD-E85AFA89BBAA}" presName="spacer" presStyleCnt="0"/>
      <dgm:spPr/>
    </dgm:pt>
    <dgm:pt modelId="{8BB9A692-5D51-DE45-8D1D-AD60352058A5}" type="pres">
      <dgm:prSet presAssocID="{9E6B5C03-86C9-8348-8005-4EC7F6E7D4FB}" presName="parentText" presStyleLbl="node1" presStyleIdx="3" presStyleCnt="9">
        <dgm:presLayoutVars>
          <dgm:chMax val="0"/>
          <dgm:bulletEnabled val="1"/>
        </dgm:presLayoutVars>
      </dgm:prSet>
      <dgm:spPr/>
    </dgm:pt>
    <dgm:pt modelId="{92666F91-38F4-5947-B68C-8BF06CA234BE}" type="pres">
      <dgm:prSet presAssocID="{E12EAB99-51F2-E745-A265-BE25A8EF8386}" presName="spacer" presStyleCnt="0"/>
      <dgm:spPr/>
    </dgm:pt>
    <dgm:pt modelId="{8769C5D9-C1ED-884A-B1BF-D80F4A1CF66C}" type="pres">
      <dgm:prSet presAssocID="{3C7B9E70-C35F-4665-BE90-0AF913295CBF}" presName="parentText" presStyleLbl="node1" presStyleIdx="4" presStyleCnt="9">
        <dgm:presLayoutVars>
          <dgm:chMax val="0"/>
          <dgm:bulletEnabled val="1"/>
        </dgm:presLayoutVars>
      </dgm:prSet>
      <dgm:spPr/>
    </dgm:pt>
    <dgm:pt modelId="{30A12386-1CB4-C341-8403-7406021DAEB5}" type="pres">
      <dgm:prSet presAssocID="{97E1E139-EBDB-49CC-95B9-AE4747AF58EE}" presName="spacer" presStyleCnt="0"/>
      <dgm:spPr/>
    </dgm:pt>
    <dgm:pt modelId="{9647385A-E76B-A241-95BA-8F90C7EC9A15}" type="pres">
      <dgm:prSet presAssocID="{D5F6F645-2BFE-4DB1-B176-60798A9C597F}" presName="parentText" presStyleLbl="node1" presStyleIdx="5" presStyleCnt="9">
        <dgm:presLayoutVars>
          <dgm:chMax val="0"/>
          <dgm:bulletEnabled val="1"/>
        </dgm:presLayoutVars>
      </dgm:prSet>
      <dgm:spPr/>
    </dgm:pt>
    <dgm:pt modelId="{C799D4ED-4E9B-8749-B2B8-A58D75065FA4}" type="pres">
      <dgm:prSet presAssocID="{DF2B31CC-CBB6-417E-A8BF-2DA6AFF26FB0}" presName="spacer" presStyleCnt="0"/>
      <dgm:spPr/>
    </dgm:pt>
    <dgm:pt modelId="{D3937148-A001-C042-BBC7-2EE311361C8F}" type="pres">
      <dgm:prSet presAssocID="{AC837AF9-46A3-41DC-A3E3-68A6AF43AB7A}" presName="parentText" presStyleLbl="node1" presStyleIdx="6" presStyleCnt="9">
        <dgm:presLayoutVars>
          <dgm:chMax val="0"/>
          <dgm:bulletEnabled val="1"/>
        </dgm:presLayoutVars>
      </dgm:prSet>
      <dgm:spPr/>
    </dgm:pt>
    <dgm:pt modelId="{EDBFF1D9-5DBF-AE46-8F97-6E4498C2EA81}" type="pres">
      <dgm:prSet presAssocID="{9FECBEC2-DDBE-4C45-8D59-3E46F2AE2E95}" presName="spacer" presStyleCnt="0"/>
      <dgm:spPr/>
    </dgm:pt>
    <dgm:pt modelId="{0016D89A-A5F5-B44A-B75F-C06DCB3226E0}" type="pres">
      <dgm:prSet presAssocID="{D453CABF-D5A1-48E6-B87C-D1C3BA8C778D}" presName="parentText" presStyleLbl="node1" presStyleIdx="7" presStyleCnt="9">
        <dgm:presLayoutVars>
          <dgm:chMax val="0"/>
          <dgm:bulletEnabled val="1"/>
        </dgm:presLayoutVars>
      </dgm:prSet>
      <dgm:spPr/>
    </dgm:pt>
    <dgm:pt modelId="{C12B9D53-86A4-DE40-975A-5643D5C5CC5E}" type="pres">
      <dgm:prSet presAssocID="{DB2CF513-4146-4348-B942-D3223103A084}" presName="spacer" presStyleCnt="0"/>
      <dgm:spPr/>
    </dgm:pt>
    <dgm:pt modelId="{3E059250-ECFC-1F49-8B90-DD172C9B4F53}" type="pres">
      <dgm:prSet presAssocID="{D21AC0F0-0538-AA4E-B85E-DFDA49C3CA2C}" presName="parentText" presStyleLbl="node1" presStyleIdx="8" presStyleCnt="9">
        <dgm:presLayoutVars>
          <dgm:chMax val="0"/>
          <dgm:bulletEnabled val="1"/>
        </dgm:presLayoutVars>
      </dgm:prSet>
      <dgm:spPr/>
    </dgm:pt>
  </dgm:ptLst>
  <dgm:cxnLst>
    <dgm:cxn modelId="{1C0C7E02-35C9-4F62-AADD-9FDC1585D5FE}" srcId="{23F694CC-54F3-452F-A7B2-3F1545AB82A7}" destId="{3C7B9E70-C35F-4665-BE90-0AF913295CBF}" srcOrd="4" destOrd="0" parTransId="{E50D2C57-DA85-46CA-9689-3DE28FD0E8AE}" sibTransId="{97E1E139-EBDB-49CC-95B9-AE4747AF58EE}"/>
    <dgm:cxn modelId="{B2CB1414-7321-9444-BAEE-07344A81D9D0}" type="presOf" srcId="{AC837AF9-46A3-41DC-A3E3-68A6AF43AB7A}" destId="{D3937148-A001-C042-BBC7-2EE311361C8F}" srcOrd="0" destOrd="0" presId="urn:microsoft.com/office/officeart/2005/8/layout/vList2"/>
    <dgm:cxn modelId="{8BC7C123-D2EA-BB4A-A35B-061080BF3480}" type="presOf" srcId="{D21AC0F0-0538-AA4E-B85E-DFDA49C3CA2C}" destId="{3E059250-ECFC-1F49-8B90-DD172C9B4F53}" srcOrd="0" destOrd="0" presId="urn:microsoft.com/office/officeart/2005/8/layout/vList2"/>
    <dgm:cxn modelId="{8E8C4E28-F788-C44C-BB9F-77F14BE7A549}" type="presOf" srcId="{D453CABF-D5A1-48E6-B87C-D1C3BA8C778D}" destId="{0016D89A-A5F5-B44A-B75F-C06DCB3226E0}" srcOrd="0" destOrd="0" presId="urn:microsoft.com/office/officeart/2005/8/layout/vList2"/>
    <dgm:cxn modelId="{402DAA28-4CE4-154C-B082-8A2FE864BDBD}" type="presOf" srcId="{23F694CC-54F3-452F-A7B2-3F1545AB82A7}" destId="{2FF90F89-A183-4D49-8772-3E5A00316045}" srcOrd="0" destOrd="0" presId="urn:microsoft.com/office/officeart/2005/8/layout/vList2"/>
    <dgm:cxn modelId="{6005235D-2D10-FB4E-AD39-30B2ADC0915F}" type="presOf" srcId="{6E030DE3-A941-458C-8CC1-6883C288597C}" destId="{F1BF4C58-2D28-ED4D-8690-6D72ED0F193C}" srcOrd="0" destOrd="0" presId="urn:microsoft.com/office/officeart/2005/8/layout/vList2"/>
    <dgm:cxn modelId="{D363F74B-D804-40B8-8404-B6C2FB629E79}" srcId="{23F694CC-54F3-452F-A7B2-3F1545AB82A7}" destId="{EB32E829-8ADF-4BDF-BD1A-73DC427D3220}" srcOrd="1" destOrd="0" parTransId="{A9F0EF0A-BADD-44A8-8CCF-9E14859E20A6}" sibTransId="{52222C8C-C8AB-4B87-8DA2-4AA7FBBC6990}"/>
    <dgm:cxn modelId="{43B95B52-AD8F-4079-89FF-724F1485D88B}" srcId="{23F694CC-54F3-452F-A7B2-3F1545AB82A7}" destId="{D453CABF-D5A1-48E6-B87C-D1C3BA8C778D}" srcOrd="7" destOrd="0" parTransId="{1A7D2372-0AC7-415A-81E1-17F4F6364473}" sibTransId="{DB2CF513-4146-4348-B942-D3223103A084}"/>
    <dgm:cxn modelId="{93789B76-6BC4-9B43-9B89-283BF032F789}" srcId="{23F694CC-54F3-452F-A7B2-3F1545AB82A7}" destId="{9E6B5C03-86C9-8348-8005-4EC7F6E7D4FB}" srcOrd="3" destOrd="0" parTransId="{F290AE3E-40D7-AD45-B464-C5ED1056A1A4}" sibTransId="{E12EAB99-51F2-E745-A265-BE25A8EF8386}"/>
    <dgm:cxn modelId="{3CAEF657-4559-C743-AB6D-8C9D443B3165}" type="presOf" srcId="{A502DB9B-1E26-2A43-9A90-059FD1A76DDB}" destId="{4FCDF892-6453-3349-B374-1B7F51665CFA}" srcOrd="0" destOrd="0" presId="urn:microsoft.com/office/officeart/2005/8/layout/vList2"/>
    <dgm:cxn modelId="{59C82A95-76AC-4B1E-8E33-C0E92CF83B24}" srcId="{23F694CC-54F3-452F-A7B2-3F1545AB82A7}" destId="{6E030DE3-A941-458C-8CC1-6883C288597C}" srcOrd="0" destOrd="0" parTransId="{30D1D8A7-FF48-4387-8454-758BE284F803}" sibTransId="{50E92637-AE7E-4BB5-A7A7-0BDBC684660C}"/>
    <dgm:cxn modelId="{B804E09A-5AF2-2C43-8809-FA2497A2B57A}" type="presOf" srcId="{3C7B9E70-C35F-4665-BE90-0AF913295CBF}" destId="{8769C5D9-C1ED-884A-B1BF-D80F4A1CF66C}" srcOrd="0" destOrd="0" presId="urn:microsoft.com/office/officeart/2005/8/layout/vList2"/>
    <dgm:cxn modelId="{799D28B7-A018-5D46-8D0A-7AC49D072729}" srcId="{23F694CC-54F3-452F-A7B2-3F1545AB82A7}" destId="{A502DB9B-1E26-2A43-9A90-059FD1A76DDB}" srcOrd="2" destOrd="0" parTransId="{9E1028D0-F475-664E-921F-1EE0CD5D0201}" sibTransId="{80ED51BB-95AD-B441-B1CD-E85AFA89BBAA}"/>
    <dgm:cxn modelId="{3BA9BFC3-1EC8-774A-B96A-E211A198D986}" type="presOf" srcId="{D5F6F645-2BFE-4DB1-B176-60798A9C597F}" destId="{9647385A-E76B-A241-95BA-8F90C7EC9A15}" srcOrd="0" destOrd="0" presId="urn:microsoft.com/office/officeart/2005/8/layout/vList2"/>
    <dgm:cxn modelId="{30EDAACB-1912-664E-960D-E45321A83D77}" type="presOf" srcId="{EB32E829-8ADF-4BDF-BD1A-73DC427D3220}" destId="{E3A32609-820A-DF42-9824-EE5E7FFF8E9C}" srcOrd="0" destOrd="0" presId="urn:microsoft.com/office/officeart/2005/8/layout/vList2"/>
    <dgm:cxn modelId="{369D33D7-C49C-4453-B015-EE0D691768FB}" srcId="{23F694CC-54F3-452F-A7B2-3F1545AB82A7}" destId="{AC837AF9-46A3-41DC-A3E3-68A6AF43AB7A}" srcOrd="6" destOrd="0" parTransId="{677F6D93-772A-4009-92EA-E9DDC7B871A0}" sibTransId="{9FECBEC2-DDBE-4C45-8D59-3E46F2AE2E95}"/>
    <dgm:cxn modelId="{CCB084DC-97B8-9C45-A32F-05D6D103317B}" srcId="{23F694CC-54F3-452F-A7B2-3F1545AB82A7}" destId="{D21AC0F0-0538-AA4E-B85E-DFDA49C3CA2C}" srcOrd="8" destOrd="0" parTransId="{9B735849-52D1-5340-A103-996703DAE05B}" sibTransId="{D86E451C-7682-3247-B2F0-5655F9771913}"/>
    <dgm:cxn modelId="{699184E6-145E-FD4D-ABCB-653EE05603E9}" type="presOf" srcId="{9E6B5C03-86C9-8348-8005-4EC7F6E7D4FB}" destId="{8BB9A692-5D51-DE45-8D1D-AD60352058A5}" srcOrd="0" destOrd="0" presId="urn:microsoft.com/office/officeart/2005/8/layout/vList2"/>
    <dgm:cxn modelId="{744C52FB-C400-44E3-A1DC-B51943A88E79}" srcId="{23F694CC-54F3-452F-A7B2-3F1545AB82A7}" destId="{D5F6F645-2BFE-4DB1-B176-60798A9C597F}" srcOrd="5" destOrd="0" parTransId="{A443FF9C-940B-4E91-B44E-082FE9C9CA18}" sibTransId="{DF2B31CC-CBB6-417E-A8BF-2DA6AFF26FB0}"/>
    <dgm:cxn modelId="{2B114D20-0296-F74F-B4B5-48763C849E0A}" type="presParOf" srcId="{2FF90F89-A183-4D49-8772-3E5A00316045}" destId="{F1BF4C58-2D28-ED4D-8690-6D72ED0F193C}" srcOrd="0" destOrd="0" presId="urn:microsoft.com/office/officeart/2005/8/layout/vList2"/>
    <dgm:cxn modelId="{0EC266D7-E328-4E42-93D0-1A6457E312BF}" type="presParOf" srcId="{2FF90F89-A183-4D49-8772-3E5A00316045}" destId="{8552A490-0940-6C47-8ADB-D2A5C2367515}" srcOrd="1" destOrd="0" presId="urn:microsoft.com/office/officeart/2005/8/layout/vList2"/>
    <dgm:cxn modelId="{2B72D630-72D9-5746-ACF4-E01627A70EB3}" type="presParOf" srcId="{2FF90F89-A183-4D49-8772-3E5A00316045}" destId="{E3A32609-820A-DF42-9824-EE5E7FFF8E9C}" srcOrd="2" destOrd="0" presId="urn:microsoft.com/office/officeart/2005/8/layout/vList2"/>
    <dgm:cxn modelId="{9B8FF2AE-F82C-D348-88BE-2D5F6E8A1928}" type="presParOf" srcId="{2FF90F89-A183-4D49-8772-3E5A00316045}" destId="{308786E1-3E07-C146-9430-5CAEABCD6A0B}" srcOrd="3" destOrd="0" presId="urn:microsoft.com/office/officeart/2005/8/layout/vList2"/>
    <dgm:cxn modelId="{AC024893-1BDA-8545-98FB-EF2FE672C30D}" type="presParOf" srcId="{2FF90F89-A183-4D49-8772-3E5A00316045}" destId="{4FCDF892-6453-3349-B374-1B7F51665CFA}" srcOrd="4" destOrd="0" presId="urn:microsoft.com/office/officeart/2005/8/layout/vList2"/>
    <dgm:cxn modelId="{9652C96D-E998-C94E-97F2-203DEA9BA63D}" type="presParOf" srcId="{2FF90F89-A183-4D49-8772-3E5A00316045}" destId="{5157D61B-726F-4744-8275-94E791476F9B}" srcOrd="5" destOrd="0" presId="urn:microsoft.com/office/officeart/2005/8/layout/vList2"/>
    <dgm:cxn modelId="{61BCD0ED-E44C-0949-BE53-A87FACBD08D6}" type="presParOf" srcId="{2FF90F89-A183-4D49-8772-3E5A00316045}" destId="{8BB9A692-5D51-DE45-8D1D-AD60352058A5}" srcOrd="6" destOrd="0" presId="urn:microsoft.com/office/officeart/2005/8/layout/vList2"/>
    <dgm:cxn modelId="{6916971D-2004-4F46-8406-1D77A0A51EEB}" type="presParOf" srcId="{2FF90F89-A183-4D49-8772-3E5A00316045}" destId="{92666F91-38F4-5947-B68C-8BF06CA234BE}" srcOrd="7" destOrd="0" presId="urn:microsoft.com/office/officeart/2005/8/layout/vList2"/>
    <dgm:cxn modelId="{567A7574-84E4-F048-9421-0EDA657964B8}" type="presParOf" srcId="{2FF90F89-A183-4D49-8772-3E5A00316045}" destId="{8769C5D9-C1ED-884A-B1BF-D80F4A1CF66C}" srcOrd="8" destOrd="0" presId="urn:microsoft.com/office/officeart/2005/8/layout/vList2"/>
    <dgm:cxn modelId="{E2F1E991-944F-ED43-AD55-1E573F9359A2}" type="presParOf" srcId="{2FF90F89-A183-4D49-8772-3E5A00316045}" destId="{30A12386-1CB4-C341-8403-7406021DAEB5}" srcOrd="9" destOrd="0" presId="urn:microsoft.com/office/officeart/2005/8/layout/vList2"/>
    <dgm:cxn modelId="{3322F9D5-C12D-7341-A309-447F4AC0E676}" type="presParOf" srcId="{2FF90F89-A183-4D49-8772-3E5A00316045}" destId="{9647385A-E76B-A241-95BA-8F90C7EC9A15}" srcOrd="10" destOrd="0" presId="urn:microsoft.com/office/officeart/2005/8/layout/vList2"/>
    <dgm:cxn modelId="{D7B1E73B-FD1A-EB42-8675-444A38A9E3D6}" type="presParOf" srcId="{2FF90F89-A183-4D49-8772-3E5A00316045}" destId="{C799D4ED-4E9B-8749-B2B8-A58D75065FA4}" srcOrd="11" destOrd="0" presId="urn:microsoft.com/office/officeart/2005/8/layout/vList2"/>
    <dgm:cxn modelId="{D373977F-12E2-0541-919A-F8FC39CB570E}" type="presParOf" srcId="{2FF90F89-A183-4D49-8772-3E5A00316045}" destId="{D3937148-A001-C042-BBC7-2EE311361C8F}" srcOrd="12" destOrd="0" presId="urn:microsoft.com/office/officeart/2005/8/layout/vList2"/>
    <dgm:cxn modelId="{A4798095-92E0-2E44-9CBF-1F8F5CDCB5ED}" type="presParOf" srcId="{2FF90F89-A183-4D49-8772-3E5A00316045}" destId="{EDBFF1D9-5DBF-AE46-8F97-6E4498C2EA81}" srcOrd="13" destOrd="0" presId="urn:microsoft.com/office/officeart/2005/8/layout/vList2"/>
    <dgm:cxn modelId="{1EB8591B-1F54-254A-8A1B-7F1A8282AB7A}" type="presParOf" srcId="{2FF90F89-A183-4D49-8772-3E5A00316045}" destId="{0016D89A-A5F5-B44A-B75F-C06DCB3226E0}" srcOrd="14" destOrd="0" presId="urn:microsoft.com/office/officeart/2005/8/layout/vList2"/>
    <dgm:cxn modelId="{E133F1EA-EE59-AE4A-A5FF-76532143061B}" type="presParOf" srcId="{2FF90F89-A183-4D49-8772-3E5A00316045}" destId="{C12B9D53-86A4-DE40-975A-5643D5C5CC5E}" srcOrd="15" destOrd="0" presId="urn:microsoft.com/office/officeart/2005/8/layout/vList2"/>
    <dgm:cxn modelId="{8916C75A-8389-BD41-AC91-3683571AB0AF}" type="presParOf" srcId="{2FF90F89-A183-4D49-8772-3E5A00316045}" destId="{3E059250-ECFC-1F49-8B90-DD172C9B4F53}" srcOrd="16" destOrd="0" presId="urn:microsoft.com/office/officeart/2005/8/layout/vList2"/>
  </dgm:cxnLst>
  <dgm:bg>
    <a:solidFill>
      <a:schemeClr val="bg1">
        <a:lumMod val="95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D5B90C-3792-C246-A094-0C77908A2644}" type="doc">
      <dgm:prSet loTypeId="urn:microsoft.com/office/officeart/2009/3/layout/StepUpProcess" loCatId="" qsTypeId="urn:microsoft.com/office/officeart/2005/8/quickstyle/simple1" qsCatId="simple" csTypeId="urn:microsoft.com/office/officeart/2005/8/colors/accent6_4" csCatId="accent6" phldr="1"/>
      <dgm:spPr/>
      <dgm:t>
        <a:bodyPr/>
        <a:lstStyle/>
        <a:p>
          <a:endParaRPr lang="en-GB"/>
        </a:p>
      </dgm:t>
    </dgm:pt>
    <dgm:pt modelId="{6E039489-BC06-664E-9FEB-8A408030D62B}">
      <dgm:prSet phldrT="[Text]" custT="1"/>
      <dgm:spPr/>
      <dgm:t>
        <a:bodyPr/>
        <a:lstStyle/>
        <a:p>
          <a:r>
            <a:rPr lang="en-GB" sz="1100" b="1" dirty="0">
              <a:solidFill>
                <a:schemeClr val="tx1"/>
              </a:solidFill>
              <a:latin typeface="Aptos" panose="020B0004020202020204" pitchFamily="34" charset="0"/>
              <a:cs typeface="Proxima Nova"/>
            </a:rPr>
            <a:t>Ad Hoc</a:t>
          </a:r>
        </a:p>
        <a:p>
          <a:r>
            <a:rPr lang="en-GB" sz="1100" b="0" dirty="0">
              <a:solidFill>
                <a:schemeClr val="tx1"/>
              </a:solidFill>
              <a:latin typeface="Aptos" panose="020B0004020202020204" pitchFamily="34" charset="0"/>
            </a:rPr>
            <a:t>Responds when pushed</a:t>
          </a:r>
        </a:p>
        <a:p>
          <a:r>
            <a:rPr lang="en-GB" sz="1100" b="0" dirty="0">
              <a:solidFill>
                <a:schemeClr val="tx1"/>
              </a:solidFill>
              <a:latin typeface="Aptos" panose="020B0004020202020204" pitchFamily="34" charset="0"/>
            </a:rPr>
            <a:t>No formal sustainability function or strategic approach</a:t>
          </a:r>
        </a:p>
        <a:p>
          <a:r>
            <a:rPr lang="en-GB" sz="1100" b="0" dirty="0">
              <a:solidFill>
                <a:schemeClr val="tx1"/>
              </a:solidFill>
              <a:latin typeface="Aptos" panose="020B0004020202020204" pitchFamily="34" charset="0"/>
            </a:rPr>
            <a:t>No emissions measuring</a:t>
          </a:r>
        </a:p>
        <a:p>
          <a:r>
            <a:rPr lang="en-GB" sz="1100" b="0" dirty="0">
              <a:solidFill>
                <a:schemeClr val="tx1"/>
              </a:solidFill>
              <a:latin typeface="Aptos" panose="020B0004020202020204" pitchFamily="34" charset="0"/>
            </a:rPr>
            <a:t>Sustainability viewed as     peripheral to core operations</a:t>
          </a:r>
        </a:p>
        <a:p>
          <a:endParaRPr lang="en-GB" sz="1100" b="0" dirty="0">
            <a:solidFill>
              <a:schemeClr val="tx1"/>
            </a:solidFill>
            <a:latin typeface="Aptos" panose="020B0004020202020204" pitchFamily="34" charset="0"/>
          </a:endParaRPr>
        </a:p>
      </dgm:t>
    </dgm:pt>
    <dgm:pt modelId="{2B4AE16E-1537-8B4C-9BED-00C8BC16BD2C}" type="parTrans" cxnId="{FAA8D202-EFE8-0344-91FF-FB2DE28FA268}">
      <dgm:prSet/>
      <dgm:spPr/>
      <dgm:t>
        <a:bodyPr/>
        <a:lstStyle/>
        <a:p>
          <a:endParaRPr lang="en-GB" sz="1100">
            <a:latin typeface="Aptos" panose="020B0004020202020204" pitchFamily="34" charset="0"/>
          </a:endParaRPr>
        </a:p>
      </dgm:t>
    </dgm:pt>
    <dgm:pt modelId="{945E001B-0DF5-204D-9373-69AE83F64744}" type="sibTrans" cxnId="{FAA8D202-EFE8-0344-91FF-FB2DE28FA268}">
      <dgm:prSet/>
      <dgm:spPr/>
      <dgm:t>
        <a:bodyPr/>
        <a:lstStyle/>
        <a:p>
          <a:endParaRPr lang="en-GB" sz="1100">
            <a:latin typeface="Aptos" panose="020B0004020202020204" pitchFamily="34" charset="0"/>
          </a:endParaRPr>
        </a:p>
      </dgm:t>
    </dgm:pt>
    <dgm:pt modelId="{EE2818DA-27BE-4043-AF14-CC2CFBD20EDC}">
      <dgm:prSet phldrT="[Text]" custT="1"/>
      <dgm:spPr/>
      <dgm:t>
        <a:bodyPr/>
        <a:lstStyle/>
        <a:p>
          <a:r>
            <a:rPr lang="en-GB" sz="1100" b="1" dirty="0">
              <a:solidFill>
                <a:schemeClr val="tx1"/>
              </a:solidFill>
              <a:latin typeface="Aptos" panose="020B0004020202020204" pitchFamily="34" charset="0"/>
              <a:cs typeface="Proxima Nova"/>
            </a:rPr>
            <a:t>Developing</a:t>
          </a:r>
        </a:p>
        <a:p>
          <a:r>
            <a:rPr lang="en-GB" sz="1100" b="0" dirty="0">
              <a:solidFill>
                <a:schemeClr val="tx1"/>
              </a:solidFill>
              <a:latin typeface="Aptos" panose="020B0004020202020204" pitchFamily="34" charset="0"/>
              <a:cs typeface="Proxima Nova"/>
            </a:rPr>
            <a:t>Some proactivity in relation to requests </a:t>
          </a:r>
        </a:p>
        <a:p>
          <a:r>
            <a:rPr lang="en-GB" sz="1100" b="0" dirty="0">
              <a:solidFill>
                <a:schemeClr val="tx1"/>
              </a:solidFill>
              <a:latin typeface="Aptos" panose="020B0004020202020204" pitchFamily="34" charset="0"/>
            </a:rPr>
            <a:t>At least one individual has been assigned and accountable for sustainability actions </a:t>
          </a:r>
        </a:p>
        <a:p>
          <a:r>
            <a:rPr lang="en-GB" sz="1100" b="0" dirty="0">
              <a:solidFill>
                <a:schemeClr val="tx1"/>
              </a:solidFill>
              <a:latin typeface="Aptos" panose="020B0004020202020204" pitchFamily="34" charset="0"/>
            </a:rPr>
            <a:t>Informal measuring of emissions </a:t>
          </a:r>
        </a:p>
        <a:p>
          <a:r>
            <a:rPr lang="en-GB" sz="1100" b="0" dirty="0">
              <a:solidFill>
                <a:schemeClr val="tx1"/>
              </a:solidFill>
              <a:latin typeface="Aptos" panose="020B0004020202020204" pitchFamily="34" charset="0"/>
            </a:rPr>
            <a:t>Basic goals, policies and guidelines</a:t>
          </a:r>
          <a:endParaRPr lang="en-GB" sz="1100" b="1" dirty="0">
            <a:solidFill>
              <a:schemeClr val="tx1"/>
            </a:solidFill>
            <a:latin typeface="Aptos" panose="020B0004020202020204" pitchFamily="34" charset="0"/>
          </a:endParaRPr>
        </a:p>
      </dgm:t>
    </dgm:pt>
    <dgm:pt modelId="{D38A73EB-391D-434C-8F4F-B8EDDA84D10F}" type="parTrans" cxnId="{021F86F4-8A21-8747-8F2B-B373A887D848}">
      <dgm:prSet/>
      <dgm:spPr/>
      <dgm:t>
        <a:bodyPr/>
        <a:lstStyle/>
        <a:p>
          <a:endParaRPr lang="en-GB" sz="1100">
            <a:latin typeface="Aptos" panose="020B0004020202020204" pitchFamily="34" charset="0"/>
          </a:endParaRPr>
        </a:p>
      </dgm:t>
    </dgm:pt>
    <dgm:pt modelId="{F1A42029-7E60-254C-930B-73A8234A4D52}" type="sibTrans" cxnId="{021F86F4-8A21-8747-8F2B-B373A887D848}">
      <dgm:prSet/>
      <dgm:spPr/>
      <dgm:t>
        <a:bodyPr/>
        <a:lstStyle/>
        <a:p>
          <a:endParaRPr lang="en-GB" sz="1100">
            <a:latin typeface="Aptos" panose="020B0004020202020204" pitchFamily="34" charset="0"/>
          </a:endParaRPr>
        </a:p>
      </dgm:t>
    </dgm:pt>
    <dgm:pt modelId="{3D322173-BDF5-204D-AF0D-D1EA3975CEE2}">
      <dgm:prSet phldrT="[Text]" custT="1"/>
      <dgm:spPr/>
      <dgm:t>
        <a:bodyPr/>
        <a:lstStyle/>
        <a:p>
          <a:pPr algn="l"/>
          <a:r>
            <a:rPr lang="en-GB" sz="1100" b="1" dirty="0">
              <a:solidFill>
                <a:schemeClr val="tx1"/>
              </a:solidFill>
              <a:latin typeface="Aptos" panose="020B0004020202020204" pitchFamily="34" charset="0"/>
              <a:cs typeface="Proxima Nova"/>
            </a:rPr>
            <a:t>Established</a:t>
          </a:r>
        </a:p>
        <a:p>
          <a:pPr algn="l"/>
          <a:r>
            <a:rPr lang="en-GB" sz="1100" b="0" dirty="0">
              <a:solidFill>
                <a:schemeClr val="tx1"/>
              </a:solidFill>
              <a:latin typeface="Aptos" panose="020B0004020202020204" pitchFamily="34" charset="0"/>
              <a:cs typeface="Proxima Nova"/>
            </a:rPr>
            <a:t>Sustainability ingrained in organisational DNA</a:t>
          </a:r>
        </a:p>
        <a:p>
          <a:pPr algn="l"/>
          <a:r>
            <a:rPr lang="en-GB" sz="1100" b="0" dirty="0">
              <a:solidFill>
                <a:schemeClr val="tx1"/>
              </a:solidFill>
              <a:latin typeface="Aptos" panose="020B0004020202020204" pitchFamily="34" charset="0"/>
              <a:cs typeface="Proxima Nova"/>
            </a:rPr>
            <a:t>Clearly defined goals and programmes aligned with key material issues</a:t>
          </a:r>
        </a:p>
        <a:p>
          <a:pPr algn="l"/>
          <a:r>
            <a:rPr lang="en-GB" sz="1100" b="0" dirty="0">
              <a:solidFill>
                <a:schemeClr val="tx1"/>
              </a:solidFill>
              <a:latin typeface="Aptos" panose="020B0004020202020204" pitchFamily="34" charset="0"/>
              <a:cs typeface="Proxima Nova"/>
            </a:rPr>
            <a:t>Incorporating sustainability considerations into all business decisions</a:t>
          </a:r>
        </a:p>
        <a:p>
          <a:pPr algn="l"/>
          <a:r>
            <a:rPr lang="en-GB" sz="1100" b="0" dirty="0">
              <a:solidFill>
                <a:schemeClr val="tx1"/>
              </a:solidFill>
              <a:latin typeface="Aptos" panose="020B0004020202020204" pitchFamily="34" charset="0"/>
              <a:cs typeface="Proxima Nova"/>
            </a:rPr>
            <a:t>Transparency and accountability are prioritised</a:t>
          </a:r>
        </a:p>
        <a:p>
          <a:pPr algn="l"/>
          <a:r>
            <a:rPr lang="en-GB" sz="1100" b="0" dirty="0">
              <a:solidFill>
                <a:schemeClr val="tx1"/>
              </a:solidFill>
              <a:latin typeface="Aptos" panose="020B0004020202020204" pitchFamily="34" charset="0"/>
              <a:cs typeface="Proxima Nova"/>
            </a:rPr>
            <a:t>Emissions formally measured</a:t>
          </a:r>
        </a:p>
      </dgm:t>
    </dgm:pt>
    <dgm:pt modelId="{53A2CD7E-5176-714D-963B-4F3CC1FC7B4D}" type="parTrans" cxnId="{D453F8EE-5B24-3F42-B5D2-078E581AACB1}">
      <dgm:prSet/>
      <dgm:spPr/>
      <dgm:t>
        <a:bodyPr/>
        <a:lstStyle/>
        <a:p>
          <a:endParaRPr lang="en-GB" sz="1100">
            <a:latin typeface="Aptos" panose="020B0004020202020204" pitchFamily="34" charset="0"/>
          </a:endParaRPr>
        </a:p>
      </dgm:t>
    </dgm:pt>
    <dgm:pt modelId="{BDD76107-45EA-A34C-ADCD-7A056A86D5A3}" type="sibTrans" cxnId="{D453F8EE-5B24-3F42-B5D2-078E581AACB1}">
      <dgm:prSet/>
      <dgm:spPr/>
      <dgm:t>
        <a:bodyPr/>
        <a:lstStyle/>
        <a:p>
          <a:endParaRPr lang="en-GB" sz="1100">
            <a:latin typeface="Aptos" panose="020B0004020202020204" pitchFamily="34" charset="0"/>
          </a:endParaRPr>
        </a:p>
      </dgm:t>
    </dgm:pt>
    <dgm:pt modelId="{A6F18BD1-C932-9145-9970-8EE29A2950D1}">
      <dgm:prSet phldrT="[Text]" custT="1"/>
      <dgm:spPr/>
      <dgm:t>
        <a:bodyPr/>
        <a:lstStyle/>
        <a:p>
          <a:r>
            <a:rPr lang="en-GB" sz="1100" b="1" dirty="0">
              <a:solidFill>
                <a:schemeClr val="tx1"/>
              </a:solidFill>
              <a:latin typeface="Aptos" panose="020B0004020202020204" pitchFamily="34" charset="0"/>
              <a:cs typeface="Proxima Nova"/>
            </a:rPr>
            <a:t>Transformative</a:t>
          </a:r>
        </a:p>
        <a:p>
          <a:r>
            <a:rPr lang="en-GB" sz="1100" b="0" dirty="0">
              <a:solidFill>
                <a:schemeClr val="tx1"/>
              </a:solidFill>
              <a:latin typeface="Aptos" panose="020B0004020202020204" pitchFamily="34" charset="0"/>
              <a:cs typeface="Proxima Nova"/>
            </a:rPr>
            <a:t>Bold ambitious goals that propel towards industry leadership</a:t>
          </a:r>
        </a:p>
        <a:p>
          <a:r>
            <a:rPr lang="en-GB" sz="1100" b="0" dirty="0">
              <a:solidFill>
                <a:schemeClr val="tx1"/>
              </a:solidFill>
              <a:latin typeface="Aptos" panose="020B0004020202020204" pitchFamily="34" charset="0"/>
              <a:cs typeface="Proxima Nova"/>
            </a:rPr>
            <a:t>Shift from mitigation of negative impact to creation of positive value</a:t>
          </a:r>
        </a:p>
        <a:p>
          <a:r>
            <a:rPr lang="en-GB" sz="1100" b="0" dirty="0">
              <a:solidFill>
                <a:schemeClr val="tx1"/>
              </a:solidFill>
              <a:latin typeface="Aptos" panose="020B0004020202020204" pitchFamily="34" charset="0"/>
              <a:cs typeface="Proxima Nova"/>
            </a:rPr>
            <a:t>Fully integrated Organisation-wide sustainability mandate</a:t>
          </a:r>
        </a:p>
        <a:p>
          <a:r>
            <a:rPr lang="en-GB" sz="1100" b="0" dirty="0">
              <a:solidFill>
                <a:schemeClr val="tx1"/>
              </a:solidFill>
              <a:latin typeface="Aptos" panose="020B0004020202020204" pitchFamily="34" charset="0"/>
              <a:cs typeface="Proxima Nova"/>
            </a:rPr>
            <a:t>Pioneering the development of innovative sustainability programmes </a:t>
          </a:r>
        </a:p>
        <a:p>
          <a:r>
            <a:rPr lang="en-GB" sz="1100" b="0" dirty="0">
              <a:solidFill>
                <a:schemeClr val="tx1"/>
              </a:solidFill>
              <a:latin typeface="Aptos" panose="020B0004020202020204" pitchFamily="34" charset="0"/>
              <a:cs typeface="Proxima Nova"/>
            </a:rPr>
            <a:t>Leveraging sustainability as a catalyst for driving business expansion and success </a:t>
          </a:r>
        </a:p>
        <a:p>
          <a:r>
            <a:rPr lang="en-GB" sz="1100" b="0" dirty="0">
              <a:solidFill>
                <a:schemeClr val="tx1"/>
              </a:solidFill>
              <a:latin typeface="Aptos" panose="020B0004020202020204" pitchFamily="34" charset="0"/>
              <a:cs typeface="Proxima Nova"/>
            </a:rPr>
            <a:t>Transparent reporting of emissions data </a:t>
          </a:r>
        </a:p>
        <a:p>
          <a:endParaRPr lang="en-GB" sz="1100" b="1" dirty="0">
            <a:solidFill>
              <a:schemeClr val="tx1"/>
            </a:solidFill>
            <a:latin typeface="Aptos" panose="020B0004020202020204" pitchFamily="34" charset="0"/>
            <a:cs typeface="Proxima Nova"/>
          </a:endParaRPr>
        </a:p>
      </dgm:t>
    </dgm:pt>
    <dgm:pt modelId="{94B925DB-8B3C-FF4F-8721-C7A22F373027}" type="parTrans" cxnId="{9AF02379-DC44-F748-8BD7-B536821AB32E}">
      <dgm:prSet/>
      <dgm:spPr/>
      <dgm:t>
        <a:bodyPr/>
        <a:lstStyle/>
        <a:p>
          <a:endParaRPr lang="en-GB" sz="1100">
            <a:latin typeface="Aptos" panose="020B0004020202020204" pitchFamily="34" charset="0"/>
          </a:endParaRPr>
        </a:p>
      </dgm:t>
    </dgm:pt>
    <dgm:pt modelId="{7001B298-EC69-884C-A215-908C1AA3F10A}" type="sibTrans" cxnId="{9AF02379-DC44-F748-8BD7-B536821AB32E}">
      <dgm:prSet/>
      <dgm:spPr/>
      <dgm:t>
        <a:bodyPr/>
        <a:lstStyle/>
        <a:p>
          <a:endParaRPr lang="en-GB" sz="1100">
            <a:latin typeface="Aptos" panose="020B0004020202020204" pitchFamily="34" charset="0"/>
          </a:endParaRPr>
        </a:p>
      </dgm:t>
    </dgm:pt>
    <dgm:pt modelId="{885C2881-E809-D542-BD7E-23691088DE2A}" type="pres">
      <dgm:prSet presAssocID="{69D5B90C-3792-C246-A094-0C77908A2644}" presName="rootnode" presStyleCnt="0">
        <dgm:presLayoutVars>
          <dgm:chMax/>
          <dgm:chPref/>
          <dgm:dir/>
          <dgm:animLvl val="lvl"/>
        </dgm:presLayoutVars>
      </dgm:prSet>
      <dgm:spPr/>
    </dgm:pt>
    <dgm:pt modelId="{8D6014E6-3301-474F-9A57-7ABB5B9426FA}" type="pres">
      <dgm:prSet presAssocID="{6E039489-BC06-664E-9FEB-8A408030D62B}" presName="composite" presStyleCnt="0"/>
      <dgm:spPr/>
    </dgm:pt>
    <dgm:pt modelId="{3DD586B5-A905-D242-992E-2F1A6AF21E6E}" type="pres">
      <dgm:prSet presAssocID="{6E039489-BC06-664E-9FEB-8A408030D62B}" presName="LShape" presStyleLbl="alignNode1" presStyleIdx="0" presStyleCnt="7"/>
      <dgm:spPr>
        <a:solidFill>
          <a:srgbClr val="414447"/>
        </a:solidFill>
        <a:ln>
          <a:solidFill>
            <a:srgbClr val="414447"/>
          </a:solidFill>
        </a:ln>
      </dgm:spPr>
    </dgm:pt>
    <dgm:pt modelId="{F04FC574-69A7-654A-8A91-E388C16062DC}" type="pres">
      <dgm:prSet presAssocID="{6E039489-BC06-664E-9FEB-8A408030D62B}" presName="ParentText" presStyleLbl="revTx" presStyleIdx="0" presStyleCnt="4" custScaleX="80365" custLinFactNeighborX="3803" custLinFactNeighborY="2515">
        <dgm:presLayoutVars>
          <dgm:chMax val="0"/>
          <dgm:chPref val="0"/>
          <dgm:bulletEnabled val="1"/>
        </dgm:presLayoutVars>
      </dgm:prSet>
      <dgm:spPr/>
    </dgm:pt>
    <dgm:pt modelId="{1AE35E48-E80F-5A40-B7AB-3A2174728141}" type="pres">
      <dgm:prSet presAssocID="{6E039489-BC06-664E-9FEB-8A408030D62B}" presName="Triangle" presStyleLbl="alignNode1" presStyleIdx="1" presStyleCnt="7"/>
      <dgm:spPr>
        <a:solidFill>
          <a:schemeClr val="bg1">
            <a:lumMod val="50000"/>
          </a:schemeClr>
        </a:solidFill>
        <a:ln>
          <a:solidFill>
            <a:schemeClr val="bg1">
              <a:lumMod val="50000"/>
            </a:schemeClr>
          </a:solidFill>
        </a:ln>
      </dgm:spPr>
    </dgm:pt>
    <dgm:pt modelId="{89E61593-A51B-334A-A6C2-CCEE89299E21}" type="pres">
      <dgm:prSet presAssocID="{945E001B-0DF5-204D-9373-69AE83F64744}" presName="sibTrans" presStyleCnt="0"/>
      <dgm:spPr/>
    </dgm:pt>
    <dgm:pt modelId="{0A14DDED-0EDE-6C46-AE3E-E8A96B3649CF}" type="pres">
      <dgm:prSet presAssocID="{945E001B-0DF5-204D-9373-69AE83F64744}" presName="space" presStyleCnt="0"/>
      <dgm:spPr/>
    </dgm:pt>
    <dgm:pt modelId="{EE8A5E7A-C178-814F-A059-53A65719BF17}" type="pres">
      <dgm:prSet presAssocID="{EE2818DA-27BE-4043-AF14-CC2CFBD20EDC}" presName="composite" presStyleCnt="0"/>
      <dgm:spPr/>
    </dgm:pt>
    <dgm:pt modelId="{CDB72D56-C665-C844-85A7-21349F018960}" type="pres">
      <dgm:prSet presAssocID="{EE2818DA-27BE-4043-AF14-CC2CFBD20EDC}" presName="LShape" presStyleLbl="alignNode1" presStyleIdx="2" presStyleCnt="7"/>
      <dgm:spPr>
        <a:solidFill>
          <a:schemeClr val="bg1">
            <a:lumMod val="50000"/>
          </a:schemeClr>
        </a:solidFill>
        <a:ln>
          <a:solidFill>
            <a:schemeClr val="bg1">
              <a:lumMod val="50000"/>
            </a:schemeClr>
          </a:solidFill>
        </a:ln>
      </dgm:spPr>
    </dgm:pt>
    <dgm:pt modelId="{78DCD354-6E47-A047-A54D-F463C78B7E9E}" type="pres">
      <dgm:prSet presAssocID="{EE2818DA-27BE-4043-AF14-CC2CFBD20EDC}" presName="ParentText" presStyleLbl="revTx" presStyleIdx="1" presStyleCnt="4" custScaleX="81038" custLinFactNeighborX="6724" custLinFactNeighborY="3789">
        <dgm:presLayoutVars>
          <dgm:chMax val="0"/>
          <dgm:chPref val="0"/>
          <dgm:bulletEnabled val="1"/>
        </dgm:presLayoutVars>
      </dgm:prSet>
      <dgm:spPr/>
    </dgm:pt>
    <dgm:pt modelId="{98A4CDE5-994F-BD45-AE7F-070C3AE65D4D}" type="pres">
      <dgm:prSet presAssocID="{EE2818DA-27BE-4043-AF14-CC2CFBD20EDC}" presName="Triangle" presStyleLbl="alignNode1" presStyleIdx="3" presStyleCnt="7"/>
      <dgm:spPr>
        <a:solidFill>
          <a:srgbClr val="E4BB44"/>
        </a:solidFill>
        <a:ln>
          <a:solidFill>
            <a:srgbClr val="E4BB44"/>
          </a:solidFill>
        </a:ln>
      </dgm:spPr>
    </dgm:pt>
    <dgm:pt modelId="{E5AE6942-9512-C442-BCC4-5C136F9A8AD0}" type="pres">
      <dgm:prSet presAssocID="{F1A42029-7E60-254C-930B-73A8234A4D52}" presName="sibTrans" presStyleCnt="0"/>
      <dgm:spPr/>
    </dgm:pt>
    <dgm:pt modelId="{FBE477C6-50B4-D74F-B008-0D6E0CC1B22A}" type="pres">
      <dgm:prSet presAssocID="{F1A42029-7E60-254C-930B-73A8234A4D52}" presName="space" presStyleCnt="0"/>
      <dgm:spPr/>
    </dgm:pt>
    <dgm:pt modelId="{FEB7E52F-00F0-D944-94C0-1ED68F4FFE80}" type="pres">
      <dgm:prSet presAssocID="{3D322173-BDF5-204D-AF0D-D1EA3975CEE2}" presName="composite" presStyleCnt="0"/>
      <dgm:spPr/>
    </dgm:pt>
    <dgm:pt modelId="{92C846B5-0DC5-EB46-99BA-C5FE7794D7A2}" type="pres">
      <dgm:prSet presAssocID="{3D322173-BDF5-204D-AF0D-D1EA3975CEE2}" presName="LShape" presStyleLbl="alignNode1" presStyleIdx="4" presStyleCnt="7"/>
      <dgm:spPr>
        <a:solidFill>
          <a:srgbClr val="E4BC45"/>
        </a:solidFill>
        <a:ln>
          <a:solidFill>
            <a:srgbClr val="E4BB44"/>
          </a:solidFill>
        </a:ln>
      </dgm:spPr>
    </dgm:pt>
    <dgm:pt modelId="{A45F54C0-77AD-C74E-A070-F51DB2ED26FF}" type="pres">
      <dgm:prSet presAssocID="{3D322173-BDF5-204D-AF0D-D1EA3975CEE2}" presName="ParentText" presStyleLbl="revTx" presStyleIdx="2" presStyleCnt="4" custScaleX="82530" custLinFactNeighborX="8691" custLinFactNeighborY="3502">
        <dgm:presLayoutVars>
          <dgm:chMax val="0"/>
          <dgm:chPref val="0"/>
          <dgm:bulletEnabled val="1"/>
        </dgm:presLayoutVars>
      </dgm:prSet>
      <dgm:spPr/>
    </dgm:pt>
    <dgm:pt modelId="{BA954F11-3354-9F4F-B5CF-FCF55D047A70}" type="pres">
      <dgm:prSet presAssocID="{3D322173-BDF5-204D-AF0D-D1EA3975CEE2}" presName="Triangle" presStyleLbl="alignNode1" presStyleIdx="5" presStyleCnt="7"/>
      <dgm:spPr>
        <a:solidFill>
          <a:srgbClr val="D4AB00"/>
        </a:solidFill>
        <a:ln>
          <a:solidFill>
            <a:srgbClr val="D4AB00"/>
          </a:solidFill>
        </a:ln>
      </dgm:spPr>
    </dgm:pt>
    <dgm:pt modelId="{D1D99523-4E27-F948-8E6E-AFAC053EA4BA}" type="pres">
      <dgm:prSet presAssocID="{BDD76107-45EA-A34C-ADCD-7A056A86D5A3}" presName="sibTrans" presStyleCnt="0"/>
      <dgm:spPr/>
    </dgm:pt>
    <dgm:pt modelId="{17DF0732-26B4-3F49-B5D6-1905B7742D06}" type="pres">
      <dgm:prSet presAssocID="{BDD76107-45EA-A34C-ADCD-7A056A86D5A3}" presName="space" presStyleCnt="0"/>
      <dgm:spPr/>
    </dgm:pt>
    <dgm:pt modelId="{4F79366E-FDD1-E744-B4F6-450414832457}" type="pres">
      <dgm:prSet presAssocID="{A6F18BD1-C932-9145-9970-8EE29A2950D1}" presName="composite" presStyleCnt="0"/>
      <dgm:spPr/>
    </dgm:pt>
    <dgm:pt modelId="{53DDFA41-A5DC-1349-B3D4-970C4F92ABD0}" type="pres">
      <dgm:prSet presAssocID="{A6F18BD1-C932-9145-9970-8EE29A2950D1}" presName="LShape" presStyleLbl="alignNode1" presStyleIdx="6" presStyleCnt="7"/>
      <dgm:spPr>
        <a:solidFill>
          <a:srgbClr val="D4AB00"/>
        </a:solidFill>
        <a:ln>
          <a:solidFill>
            <a:srgbClr val="D4AB00"/>
          </a:solidFill>
        </a:ln>
      </dgm:spPr>
    </dgm:pt>
    <dgm:pt modelId="{30EF0569-F371-AC41-AD61-A7217E507A56}" type="pres">
      <dgm:prSet presAssocID="{A6F18BD1-C932-9145-9970-8EE29A2950D1}" presName="ParentText" presStyleLbl="revTx" presStyleIdx="3" presStyleCnt="4" custScaleX="77843" custLinFactNeighborX="3569" custLinFactNeighborY="3834">
        <dgm:presLayoutVars>
          <dgm:chMax val="0"/>
          <dgm:chPref val="0"/>
          <dgm:bulletEnabled val="1"/>
        </dgm:presLayoutVars>
      </dgm:prSet>
      <dgm:spPr/>
    </dgm:pt>
  </dgm:ptLst>
  <dgm:cxnLst>
    <dgm:cxn modelId="{FAA8D202-EFE8-0344-91FF-FB2DE28FA268}" srcId="{69D5B90C-3792-C246-A094-0C77908A2644}" destId="{6E039489-BC06-664E-9FEB-8A408030D62B}" srcOrd="0" destOrd="0" parTransId="{2B4AE16E-1537-8B4C-9BED-00C8BC16BD2C}" sibTransId="{945E001B-0DF5-204D-9373-69AE83F64744}"/>
    <dgm:cxn modelId="{0DDD1740-5ECE-674B-A256-73118FEE65D1}" type="presOf" srcId="{3D322173-BDF5-204D-AF0D-D1EA3975CEE2}" destId="{A45F54C0-77AD-C74E-A070-F51DB2ED26FF}" srcOrd="0" destOrd="0" presId="urn:microsoft.com/office/officeart/2009/3/layout/StepUpProcess"/>
    <dgm:cxn modelId="{059DEE6C-78F9-FA42-B642-CEE55343701C}" type="presOf" srcId="{A6F18BD1-C932-9145-9970-8EE29A2950D1}" destId="{30EF0569-F371-AC41-AD61-A7217E507A56}" srcOrd="0" destOrd="0" presId="urn:microsoft.com/office/officeart/2009/3/layout/StepUpProcess"/>
    <dgm:cxn modelId="{9AF02379-DC44-F748-8BD7-B536821AB32E}" srcId="{69D5B90C-3792-C246-A094-0C77908A2644}" destId="{A6F18BD1-C932-9145-9970-8EE29A2950D1}" srcOrd="3" destOrd="0" parTransId="{94B925DB-8B3C-FF4F-8721-C7A22F373027}" sibTransId="{7001B298-EC69-884C-A215-908C1AA3F10A}"/>
    <dgm:cxn modelId="{422235D6-E2B1-EB47-B763-AC625B651697}" type="presOf" srcId="{6E039489-BC06-664E-9FEB-8A408030D62B}" destId="{F04FC574-69A7-654A-8A91-E388C16062DC}" srcOrd="0" destOrd="0" presId="urn:microsoft.com/office/officeart/2009/3/layout/StepUpProcess"/>
    <dgm:cxn modelId="{D453F8EE-5B24-3F42-B5D2-078E581AACB1}" srcId="{69D5B90C-3792-C246-A094-0C77908A2644}" destId="{3D322173-BDF5-204D-AF0D-D1EA3975CEE2}" srcOrd="2" destOrd="0" parTransId="{53A2CD7E-5176-714D-963B-4F3CC1FC7B4D}" sibTransId="{BDD76107-45EA-A34C-ADCD-7A056A86D5A3}"/>
    <dgm:cxn modelId="{EB385DF4-D0CB-924B-B5A5-4D767064F45C}" type="presOf" srcId="{EE2818DA-27BE-4043-AF14-CC2CFBD20EDC}" destId="{78DCD354-6E47-A047-A54D-F463C78B7E9E}" srcOrd="0" destOrd="0" presId="urn:microsoft.com/office/officeart/2009/3/layout/StepUpProcess"/>
    <dgm:cxn modelId="{021F86F4-8A21-8747-8F2B-B373A887D848}" srcId="{69D5B90C-3792-C246-A094-0C77908A2644}" destId="{EE2818DA-27BE-4043-AF14-CC2CFBD20EDC}" srcOrd="1" destOrd="0" parTransId="{D38A73EB-391D-434C-8F4F-B8EDDA84D10F}" sibTransId="{F1A42029-7E60-254C-930B-73A8234A4D52}"/>
    <dgm:cxn modelId="{1EEEEFF6-74E4-4D44-87EC-51A0958DFCBF}" type="presOf" srcId="{69D5B90C-3792-C246-A094-0C77908A2644}" destId="{885C2881-E809-D542-BD7E-23691088DE2A}" srcOrd="0" destOrd="0" presId="urn:microsoft.com/office/officeart/2009/3/layout/StepUpProcess"/>
    <dgm:cxn modelId="{9FAEA501-E239-484E-8A7C-3BB5ADCE4F15}" type="presParOf" srcId="{885C2881-E809-D542-BD7E-23691088DE2A}" destId="{8D6014E6-3301-474F-9A57-7ABB5B9426FA}" srcOrd="0" destOrd="0" presId="urn:microsoft.com/office/officeart/2009/3/layout/StepUpProcess"/>
    <dgm:cxn modelId="{CF4A92BD-FB67-0D4A-B5CA-DBE450082782}" type="presParOf" srcId="{8D6014E6-3301-474F-9A57-7ABB5B9426FA}" destId="{3DD586B5-A905-D242-992E-2F1A6AF21E6E}" srcOrd="0" destOrd="0" presId="urn:microsoft.com/office/officeart/2009/3/layout/StepUpProcess"/>
    <dgm:cxn modelId="{69FD72BF-F11F-A441-9763-29C5D20D200F}" type="presParOf" srcId="{8D6014E6-3301-474F-9A57-7ABB5B9426FA}" destId="{F04FC574-69A7-654A-8A91-E388C16062DC}" srcOrd="1" destOrd="0" presId="urn:microsoft.com/office/officeart/2009/3/layout/StepUpProcess"/>
    <dgm:cxn modelId="{EF0506BE-5228-254C-B927-25C2D1550C70}" type="presParOf" srcId="{8D6014E6-3301-474F-9A57-7ABB5B9426FA}" destId="{1AE35E48-E80F-5A40-B7AB-3A2174728141}" srcOrd="2" destOrd="0" presId="urn:microsoft.com/office/officeart/2009/3/layout/StepUpProcess"/>
    <dgm:cxn modelId="{A24096AE-1D58-B244-807F-3489987C69BD}" type="presParOf" srcId="{885C2881-E809-D542-BD7E-23691088DE2A}" destId="{89E61593-A51B-334A-A6C2-CCEE89299E21}" srcOrd="1" destOrd="0" presId="urn:microsoft.com/office/officeart/2009/3/layout/StepUpProcess"/>
    <dgm:cxn modelId="{FE7B33D9-C480-8B4C-91D6-C42596DD0D42}" type="presParOf" srcId="{89E61593-A51B-334A-A6C2-CCEE89299E21}" destId="{0A14DDED-0EDE-6C46-AE3E-E8A96B3649CF}" srcOrd="0" destOrd="0" presId="urn:microsoft.com/office/officeart/2009/3/layout/StepUpProcess"/>
    <dgm:cxn modelId="{AABAD3E8-E045-844D-B4D3-1C2D67FA6D61}" type="presParOf" srcId="{885C2881-E809-D542-BD7E-23691088DE2A}" destId="{EE8A5E7A-C178-814F-A059-53A65719BF17}" srcOrd="2" destOrd="0" presId="urn:microsoft.com/office/officeart/2009/3/layout/StepUpProcess"/>
    <dgm:cxn modelId="{79251BB2-3F9D-5B4E-B797-D9BAE320F2C9}" type="presParOf" srcId="{EE8A5E7A-C178-814F-A059-53A65719BF17}" destId="{CDB72D56-C665-C844-85A7-21349F018960}" srcOrd="0" destOrd="0" presId="urn:microsoft.com/office/officeart/2009/3/layout/StepUpProcess"/>
    <dgm:cxn modelId="{EADE8E8F-22C4-9A4A-BE3A-96A9801FC14F}" type="presParOf" srcId="{EE8A5E7A-C178-814F-A059-53A65719BF17}" destId="{78DCD354-6E47-A047-A54D-F463C78B7E9E}" srcOrd="1" destOrd="0" presId="urn:microsoft.com/office/officeart/2009/3/layout/StepUpProcess"/>
    <dgm:cxn modelId="{DE299FC2-AEA4-D04F-841A-2C126B231858}" type="presParOf" srcId="{EE8A5E7A-C178-814F-A059-53A65719BF17}" destId="{98A4CDE5-994F-BD45-AE7F-070C3AE65D4D}" srcOrd="2" destOrd="0" presId="urn:microsoft.com/office/officeart/2009/3/layout/StepUpProcess"/>
    <dgm:cxn modelId="{8E0AA974-0343-2242-A761-C4AA6F823401}" type="presParOf" srcId="{885C2881-E809-D542-BD7E-23691088DE2A}" destId="{E5AE6942-9512-C442-BCC4-5C136F9A8AD0}" srcOrd="3" destOrd="0" presId="urn:microsoft.com/office/officeart/2009/3/layout/StepUpProcess"/>
    <dgm:cxn modelId="{B990C99E-574D-E847-BEA5-DA3FA54C27DC}" type="presParOf" srcId="{E5AE6942-9512-C442-BCC4-5C136F9A8AD0}" destId="{FBE477C6-50B4-D74F-B008-0D6E0CC1B22A}" srcOrd="0" destOrd="0" presId="urn:microsoft.com/office/officeart/2009/3/layout/StepUpProcess"/>
    <dgm:cxn modelId="{87662C0E-0AB1-014B-BA68-DD23C3AC9068}" type="presParOf" srcId="{885C2881-E809-D542-BD7E-23691088DE2A}" destId="{FEB7E52F-00F0-D944-94C0-1ED68F4FFE80}" srcOrd="4" destOrd="0" presId="urn:microsoft.com/office/officeart/2009/3/layout/StepUpProcess"/>
    <dgm:cxn modelId="{3524E699-55D0-0647-8C7F-F318705B1CD7}" type="presParOf" srcId="{FEB7E52F-00F0-D944-94C0-1ED68F4FFE80}" destId="{92C846B5-0DC5-EB46-99BA-C5FE7794D7A2}" srcOrd="0" destOrd="0" presId="urn:microsoft.com/office/officeart/2009/3/layout/StepUpProcess"/>
    <dgm:cxn modelId="{8BAC8090-5303-2443-8EA7-BBA987ECCA22}" type="presParOf" srcId="{FEB7E52F-00F0-D944-94C0-1ED68F4FFE80}" destId="{A45F54C0-77AD-C74E-A070-F51DB2ED26FF}" srcOrd="1" destOrd="0" presId="urn:microsoft.com/office/officeart/2009/3/layout/StepUpProcess"/>
    <dgm:cxn modelId="{43E1AADD-0BB3-B048-809E-0DB912AC0925}" type="presParOf" srcId="{FEB7E52F-00F0-D944-94C0-1ED68F4FFE80}" destId="{BA954F11-3354-9F4F-B5CF-FCF55D047A70}" srcOrd="2" destOrd="0" presId="urn:microsoft.com/office/officeart/2009/3/layout/StepUpProcess"/>
    <dgm:cxn modelId="{4668CC60-0857-E840-AE3E-5D5676CB70EB}" type="presParOf" srcId="{885C2881-E809-D542-BD7E-23691088DE2A}" destId="{D1D99523-4E27-F948-8E6E-AFAC053EA4BA}" srcOrd="5" destOrd="0" presId="urn:microsoft.com/office/officeart/2009/3/layout/StepUpProcess"/>
    <dgm:cxn modelId="{867784DF-BA3E-F04A-AD45-DB7A8460622D}" type="presParOf" srcId="{D1D99523-4E27-F948-8E6E-AFAC053EA4BA}" destId="{17DF0732-26B4-3F49-B5D6-1905B7742D06}" srcOrd="0" destOrd="0" presId="urn:microsoft.com/office/officeart/2009/3/layout/StepUpProcess"/>
    <dgm:cxn modelId="{FC772CB7-1895-C549-8A08-127ABAA8A2A1}" type="presParOf" srcId="{885C2881-E809-D542-BD7E-23691088DE2A}" destId="{4F79366E-FDD1-E744-B4F6-450414832457}" srcOrd="6" destOrd="0" presId="urn:microsoft.com/office/officeart/2009/3/layout/StepUpProcess"/>
    <dgm:cxn modelId="{A87B573D-E1A6-AC4E-B296-F28E90423BB9}" type="presParOf" srcId="{4F79366E-FDD1-E744-B4F6-450414832457}" destId="{53DDFA41-A5DC-1349-B3D4-970C4F92ABD0}" srcOrd="0" destOrd="0" presId="urn:microsoft.com/office/officeart/2009/3/layout/StepUpProcess"/>
    <dgm:cxn modelId="{D1014821-AA48-2741-ACF2-41AE0F7E6810}" type="presParOf" srcId="{4F79366E-FDD1-E744-B4F6-450414832457}" destId="{30EF0569-F371-AC41-AD61-A7217E507A56}" srcOrd="1" destOrd="0" presId="urn:microsoft.com/office/officeart/2009/3/layout/StepUpProcess"/>
  </dgm:cxnLst>
  <dgm:bg>
    <a:noFill/>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69D5B90C-3792-C246-A094-0C77908A2644}" type="doc">
      <dgm:prSet loTypeId="urn:microsoft.com/office/officeart/2009/3/layout/StepUpProcess" loCatId="" qsTypeId="urn:microsoft.com/office/officeart/2005/8/quickstyle/simple1" qsCatId="simple" csTypeId="urn:microsoft.com/office/officeart/2005/8/colors/accent6_4" csCatId="accent6" phldr="1"/>
      <dgm:spPr/>
      <dgm:t>
        <a:bodyPr/>
        <a:lstStyle/>
        <a:p>
          <a:endParaRPr lang="en-GB"/>
        </a:p>
      </dgm:t>
    </dgm:pt>
    <dgm:pt modelId="{6E039489-BC06-664E-9FEB-8A408030D62B}">
      <dgm:prSet phldrT="[Text]" custT="1"/>
      <dgm:spPr/>
      <dgm:t>
        <a:bodyPr/>
        <a:lstStyle/>
        <a:p>
          <a:r>
            <a:rPr lang="en-GB" sz="1400" b="1" dirty="0">
              <a:solidFill>
                <a:srgbClr val="5E5E5E"/>
              </a:solidFill>
              <a:latin typeface="Proxima Nova" panose="02000506030000020004"/>
              <a:cs typeface="Proxima Nova"/>
            </a:rPr>
            <a:t>2030</a:t>
          </a:r>
        </a:p>
        <a:p>
          <a:r>
            <a:rPr lang="en-GB" sz="1200" b="0" dirty="0">
              <a:solidFill>
                <a:srgbClr val="5E5E5E"/>
              </a:solidFill>
            </a:rPr>
            <a:t>Net Zero at an organisational level</a:t>
          </a:r>
        </a:p>
        <a:p>
          <a:r>
            <a:rPr lang="en-GB" sz="1200" b="0" dirty="0">
              <a:solidFill>
                <a:srgbClr val="5E5E5E"/>
              </a:solidFill>
            </a:rPr>
            <a:t>Emissions reduced by 50% across the business</a:t>
          </a:r>
        </a:p>
        <a:p>
          <a:endParaRPr lang="en-GB" sz="1200" b="0" dirty="0">
            <a:solidFill>
              <a:srgbClr val="5E5E5E"/>
            </a:solidFill>
          </a:endParaRPr>
        </a:p>
        <a:p>
          <a:endParaRPr lang="en-GB" sz="1200" b="0" dirty="0">
            <a:solidFill>
              <a:srgbClr val="5E5E5E"/>
            </a:solidFill>
          </a:endParaRPr>
        </a:p>
      </dgm:t>
    </dgm:pt>
    <dgm:pt modelId="{2B4AE16E-1537-8B4C-9BED-00C8BC16BD2C}" type="parTrans" cxnId="{FAA8D202-EFE8-0344-91FF-FB2DE28FA268}">
      <dgm:prSet/>
      <dgm:spPr/>
      <dgm:t>
        <a:bodyPr/>
        <a:lstStyle/>
        <a:p>
          <a:endParaRPr lang="en-GB"/>
        </a:p>
      </dgm:t>
    </dgm:pt>
    <dgm:pt modelId="{945E001B-0DF5-204D-9373-69AE83F64744}" type="sibTrans" cxnId="{FAA8D202-EFE8-0344-91FF-FB2DE28FA268}">
      <dgm:prSet/>
      <dgm:spPr/>
      <dgm:t>
        <a:bodyPr/>
        <a:lstStyle/>
        <a:p>
          <a:endParaRPr lang="en-GB"/>
        </a:p>
      </dgm:t>
    </dgm:pt>
    <dgm:pt modelId="{EE2818DA-27BE-4043-AF14-CC2CFBD20EDC}">
      <dgm:prSet phldrT="[Text]" custT="1"/>
      <dgm:spPr/>
      <dgm:t>
        <a:bodyPr/>
        <a:lstStyle/>
        <a:p>
          <a:r>
            <a:rPr lang="en-GB" sz="1400" b="1" dirty="0">
              <a:solidFill>
                <a:srgbClr val="5E5E5E"/>
              </a:solidFill>
              <a:latin typeface="Proxima Nova" panose="02000506030000020004"/>
              <a:cs typeface="Proxima Nova"/>
            </a:rPr>
            <a:t>2045</a:t>
          </a:r>
          <a:endParaRPr lang="en-GB" sz="1200" b="1" dirty="0">
            <a:solidFill>
              <a:srgbClr val="5E5E5E"/>
            </a:solidFill>
            <a:latin typeface="Proxima Nova" panose="02000506030000020004"/>
            <a:cs typeface="Proxima Nova"/>
          </a:endParaRPr>
        </a:p>
        <a:p>
          <a:r>
            <a:rPr lang="en-GB" sz="1200" b="0" dirty="0">
              <a:solidFill>
                <a:srgbClr val="5E5E5E"/>
              </a:solidFill>
              <a:latin typeface="Proxima Nova" panose="02000506030000020004"/>
              <a:cs typeface="Proxima Nova"/>
            </a:rPr>
            <a:t>Emissions reduced by 75% across the business</a:t>
          </a:r>
        </a:p>
      </dgm:t>
    </dgm:pt>
    <dgm:pt modelId="{D38A73EB-391D-434C-8F4F-B8EDDA84D10F}" type="parTrans" cxnId="{021F86F4-8A21-8747-8F2B-B373A887D848}">
      <dgm:prSet/>
      <dgm:spPr/>
      <dgm:t>
        <a:bodyPr/>
        <a:lstStyle/>
        <a:p>
          <a:endParaRPr lang="en-GB"/>
        </a:p>
      </dgm:t>
    </dgm:pt>
    <dgm:pt modelId="{F1A42029-7E60-254C-930B-73A8234A4D52}" type="sibTrans" cxnId="{021F86F4-8A21-8747-8F2B-B373A887D848}">
      <dgm:prSet/>
      <dgm:spPr/>
      <dgm:t>
        <a:bodyPr/>
        <a:lstStyle/>
        <a:p>
          <a:endParaRPr lang="en-GB"/>
        </a:p>
      </dgm:t>
    </dgm:pt>
    <dgm:pt modelId="{3D322173-BDF5-204D-AF0D-D1EA3975CEE2}">
      <dgm:prSet phldrT="[Text]" custT="1"/>
      <dgm:spPr/>
      <dgm:t>
        <a:bodyPr/>
        <a:lstStyle/>
        <a:p>
          <a:pPr algn="l"/>
          <a:r>
            <a:rPr lang="en-GB" sz="1400" b="1" dirty="0">
              <a:solidFill>
                <a:srgbClr val="5E5E5E"/>
              </a:solidFill>
              <a:latin typeface="Proxima Nova" panose="02000506030000020004"/>
              <a:cs typeface="Proxima Nova"/>
            </a:rPr>
            <a:t>2050</a:t>
          </a:r>
        </a:p>
        <a:p>
          <a:pPr algn="l"/>
          <a:r>
            <a:rPr lang="en-GB" sz="1200" b="0" dirty="0">
              <a:solidFill>
                <a:srgbClr val="5E5E5E"/>
              </a:solidFill>
              <a:latin typeface="Proxima Nova" panose="02000506030000020004"/>
              <a:cs typeface="Proxima Nova"/>
            </a:rPr>
            <a:t>Net Zero across the business</a:t>
          </a:r>
        </a:p>
      </dgm:t>
    </dgm:pt>
    <dgm:pt modelId="{53A2CD7E-5176-714D-963B-4F3CC1FC7B4D}" type="parTrans" cxnId="{D453F8EE-5B24-3F42-B5D2-078E581AACB1}">
      <dgm:prSet/>
      <dgm:spPr/>
      <dgm:t>
        <a:bodyPr/>
        <a:lstStyle/>
        <a:p>
          <a:endParaRPr lang="en-GB"/>
        </a:p>
      </dgm:t>
    </dgm:pt>
    <dgm:pt modelId="{BDD76107-45EA-A34C-ADCD-7A056A86D5A3}" type="sibTrans" cxnId="{D453F8EE-5B24-3F42-B5D2-078E581AACB1}">
      <dgm:prSet/>
      <dgm:spPr/>
      <dgm:t>
        <a:bodyPr/>
        <a:lstStyle/>
        <a:p>
          <a:endParaRPr lang="en-GB"/>
        </a:p>
      </dgm:t>
    </dgm:pt>
    <dgm:pt modelId="{885C2881-E809-D542-BD7E-23691088DE2A}" type="pres">
      <dgm:prSet presAssocID="{69D5B90C-3792-C246-A094-0C77908A2644}" presName="rootnode" presStyleCnt="0">
        <dgm:presLayoutVars>
          <dgm:chMax/>
          <dgm:chPref/>
          <dgm:dir/>
          <dgm:animLvl val="lvl"/>
        </dgm:presLayoutVars>
      </dgm:prSet>
      <dgm:spPr/>
    </dgm:pt>
    <dgm:pt modelId="{8D6014E6-3301-474F-9A57-7ABB5B9426FA}" type="pres">
      <dgm:prSet presAssocID="{6E039489-BC06-664E-9FEB-8A408030D62B}" presName="composite" presStyleCnt="0"/>
      <dgm:spPr/>
    </dgm:pt>
    <dgm:pt modelId="{3DD586B5-A905-D242-992E-2F1A6AF21E6E}" type="pres">
      <dgm:prSet presAssocID="{6E039489-BC06-664E-9FEB-8A408030D62B}" presName="LShape" presStyleLbl="alignNode1" presStyleIdx="0" presStyleCnt="5"/>
      <dgm:spPr>
        <a:solidFill>
          <a:srgbClr val="414447"/>
        </a:solidFill>
        <a:ln>
          <a:solidFill>
            <a:srgbClr val="414447"/>
          </a:solidFill>
        </a:ln>
      </dgm:spPr>
    </dgm:pt>
    <dgm:pt modelId="{F04FC574-69A7-654A-8A91-E388C16062DC}" type="pres">
      <dgm:prSet presAssocID="{6E039489-BC06-664E-9FEB-8A408030D62B}" presName="ParentText" presStyleLbl="revTx" presStyleIdx="0" presStyleCnt="3" custScaleX="97572" custLinFactNeighborX="5093" custLinFactNeighborY="2811">
        <dgm:presLayoutVars>
          <dgm:chMax val="0"/>
          <dgm:chPref val="0"/>
          <dgm:bulletEnabled val="1"/>
        </dgm:presLayoutVars>
      </dgm:prSet>
      <dgm:spPr/>
    </dgm:pt>
    <dgm:pt modelId="{1AE35E48-E80F-5A40-B7AB-3A2174728141}" type="pres">
      <dgm:prSet presAssocID="{6E039489-BC06-664E-9FEB-8A408030D62B}" presName="Triangle" presStyleLbl="alignNode1" presStyleIdx="1" presStyleCnt="5"/>
      <dgm:spPr>
        <a:solidFill>
          <a:srgbClr val="E4BB44"/>
        </a:solidFill>
        <a:ln>
          <a:solidFill>
            <a:srgbClr val="E4BB44"/>
          </a:solidFill>
        </a:ln>
      </dgm:spPr>
    </dgm:pt>
    <dgm:pt modelId="{89E61593-A51B-334A-A6C2-CCEE89299E21}" type="pres">
      <dgm:prSet presAssocID="{945E001B-0DF5-204D-9373-69AE83F64744}" presName="sibTrans" presStyleCnt="0"/>
      <dgm:spPr/>
    </dgm:pt>
    <dgm:pt modelId="{0A14DDED-0EDE-6C46-AE3E-E8A96B3649CF}" type="pres">
      <dgm:prSet presAssocID="{945E001B-0DF5-204D-9373-69AE83F64744}" presName="space" presStyleCnt="0"/>
      <dgm:spPr/>
    </dgm:pt>
    <dgm:pt modelId="{EE8A5E7A-C178-814F-A059-53A65719BF17}" type="pres">
      <dgm:prSet presAssocID="{EE2818DA-27BE-4043-AF14-CC2CFBD20EDC}" presName="composite" presStyleCnt="0"/>
      <dgm:spPr/>
    </dgm:pt>
    <dgm:pt modelId="{CDB72D56-C665-C844-85A7-21349F018960}" type="pres">
      <dgm:prSet presAssocID="{EE2818DA-27BE-4043-AF14-CC2CFBD20EDC}" presName="LShape" presStyleLbl="alignNode1" presStyleIdx="2" presStyleCnt="5"/>
      <dgm:spPr>
        <a:solidFill>
          <a:srgbClr val="E4BB44"/>
        </a:solidFill>
        <a:ln>
          <a:solidFill>
            <a:srgbClr val="E4BB44"/>
          </a:solidFill>
        </a:ln>
      </dgm:spPr>
    </dgm:pt>
    <dgm:pt modelId="{78DCD354-6E47-A047-A54D-F463C78B7E9E}" type="pres">
      <dgm:prSet presAssocID="{EE2818DA-27BE-4043-AF14-CC2CFBD20EDC}" presName="ParentText" presStyleLbl="revTx" presStyleIdx="1" presStyleCnt="3" custScaleX="87158" custLinFactNeighborX="2221" custLinFactNeighborY="635">
        <dgm:presLayoutVars>
          <dgm:chMax val="0"/>
          <dgm:chPref val="0"/>
          <dgm:bulletEnabled val="1"/>
        </dgm:presLayoutVars>
      </dgm:prSet>
      <dgm:spPr/>
    </dgm:pt>
    <dgm:pt modelId="{98A4CDE5-994F-BD45-AE7F-070C3AE65D4D}" type="pres">
      <dgm:prSet presAssocID="{EE2818DA-27BE-4043-AF14-CC2CFBD20EDC}" presName="Triangle" presStyleLbl="alignNode1" presStyleIdx="3" presStyleCnt="5"/>
      <dgm:spPr>
        <a:solidFill>
          <a:srgbClr val="D4AB00"/>
        </a:solidFill>
        <a:ln>
          <a:solidFill>
            <a:srgbClr val="D4AB00"/>
          </a:solidFill>
        </a:ln>
      </dgm:spPr>
    </dgm:pt>
    <dgm:pt modelId="{E5AE6942-9512-C442-BCC4-5C136F9A8AD0}" type="pres">
      <dgm:prSet presAssocID="{F1A42029-7E60-254C-930B-73A8234A4D52}" presName="sibTrans" presStyleCnt="0"/>
      <dgm:spPr/>
    </dgm:pt>
    <dgm:pt modelId="{FBE477C6-50B4-D74F-B008-0D6E0CC1B22A}" type="pres">
      <dgm:prSet presAssocID="{F1A42029-7E60-254C-930B-73A8234A4D52}" presName="space" presStyleCnt="0"/>
      <dgm:spPr/>
    </dgm:pt>
    <dgm:pt modelId="{FEB7E52F-00F0-D944-94C0-1ED68F4FFE80}" type="pres">
      <dgm:prSet presAssocID="{3D322173-BDF5-204D-AF0D-D1EA3975CEE2}" presName="composite" presStyleCnt="0"/>
      <dgm:spPr/>
    </dgm:pt>
    <dgm:pt modelId="{92C846B5-0DC5-EB46-99BA-C5FE7794D7A2}" type="pres">
      <dgm:prSet presAssocID="{3D322173-BDF5-204D-AF0D-D1EA3975CEE2}" presName="LShape" presStyleLbl="alignNode1" presStyleIdx="4" presStyleCnt="5"/>
      <dgm:spPr>
        <a:solidFill>
          <a:srgbClr val="D4AB00"/>
        </a:solidFill>
        <a:ln>
          <a:solidFill>
            <a:srgbClr val="D4AB00"/>
          </a:solidFill>
        </a:ln>
      </dgm:spPr>
    </dgm:pt>
    <dgm:pt modelId="{A45F54C0-77AD-C74E-A070-F51DB2ED26FF}" type="pres">
      <dgm:prSet presAssocID="{3D322173-BDF5-204D-AF0D-D1EA3975CEE2}" presName="ParentText" presStyleLbl="revTx" presStyleIdx="2" presStyleCnt="3" custScaleX="70804" custLinFactNeighborX="-6412" custLinFactNeighborY="2438">
        <dgm:presLayoutVars>
          <dgm:chMax val="0"/>
          <dgm:chPref val="0"/>
          <dgm:bulletEnabled val="1"/>
        </dgm:presLayoutVars>
      </dgm:prSet>
      <dgm:spPr/>
    </dgm:pt>
  </dgm:ptLst>
  <dgm:cxnLst>
    <dgm:cxn modelId="{FAA8D202-EFE8-0344-91FF-FB2DE28FA268}" srcId="{69D5B90C-3792-C246-A094-0C77908A2644}" destId="{6E039489-BC06-664E-9FEB-8A408030D62B}" srcOrd="0" destOrd="0" parTransId="{2B4AE16E-1537-8B4C-9BED-00C8BC16BD2C}" sibTransId="{945E001B-0DF5-204D-9373-69AE83F64744}"/>
    <dgm:cxn modelId="{0DDD1740-5ECE-674B-A256-73118FEE65D1}" type="presOf" srcId="{3D322173-BDF5-204D-AF0D-D1EA3975CEE2}" destId="{A45F54C0-77AD-C74E-A070-F51DB2ED26FF}" srcOrd="0" destOrd="0" presId="urn:microsoft.com/office/officeart/2009/3/layout/StepUpProcess"/>
    <dgm:cxn modelId="{422235D6-E2B1-EB47-B763-AC625B651697}" type="presOf" srcId="{6E039489-BC06-664E-9FEB-8A408030D62B}" destId="{F04FC574-69A7-654A-8A91-E388C16062DC}" srcOrd="0" destOrd="0" presId="urn:microsoft.com/office/officeart/2009/3/layout/StepUpProcess"/>
    <dgm:cxn modelId="{D453F8EE-5B24-3F42-B5D2-078E581AACB1}" srcId="{69D5B90C-3792-C246-A094-0C77908A2644}" destId="{3D322173-BDF5-204D-AF0D-D1EA3975CEE2}" srcOrd="2" destOrd="0" parTransId="{53A2CD7E-5176-714D-963B-4F3CC1FC7B4D}" sibTransId="{BDD76107-45EA-A34C-ADCD-7A056A86D5A3}"/>
    <dgm:cxn modelId="{EB385DF4-D0CB-924B-B5A5-4D767064F45C}" type="presOf" srcId="{EE2818DA-27BE-4043-AF14-CC2CFBD20EDC}" destId="{78DCD354-6E47-A047-A54D-F463C78B7E9E}" srcOrd="0" destOrd="0" presId="urn:microsoft.com/office/officeart/2009/3/layout/StepUpProcess"/>
    <dgm:cxn modelId="{021F86F4-8A21-8747-8F2B-B373A887D848}" srcId="{69D5B90C-3792-C246-A094-0C77908A2644}" destId="{EE2818DA-27BE-4043-AF14-CC2CFBD20EDC}" srcOrd="1" destOrd="0" parTransId="{D38A73EB-391D-434C-8F4F-B8EDDA84D10F}" sibTransId="{F1A42029-7E60-254C-930B-73A8234A4D52}"/>
    <dgm:cxn modelId="{1EEEEFF6-74E4-4D44-87EC-51A0958DFCBF}" type="presOf" srcId="{69D5B90C-3792-C246-A094-0C77908A2644}" destId="{885C2881-E809-D542-BD7E-23691088DE2A}" srcOrd="0" destOrd="0" presId="urn:microsoft.com/office/officeart/2009/3/layout/StepUpProcess"/>
    <dgm:cxn modelId="{9FAEA501-E239-484E-8A7C-3BB5ADCE4F15}" type="presParOf" srcId="{885C2881-E809-D542-BD7E-23691088DE2A}" destId="{8D6014E6-3301-474F-9A57-7ABB5B9426FA}" srcOrd="0" destOrd="0" presId="urn:microsoft.com/office/officeart/2009/3/layout/StepUpProcess"/>
    <dgm:cxn modelId="{CF4A92BD-FB67-0D4A-B5CA-DBE450082782}" type="presParOf" srcId="{8D6014E6-3301-474F-9A57-7ABB5B9426FA}" destId="{3DD586B5-A905-D242-992E-2F1A6AF21E6E}" srcOrd="0" destOrd="0" presId="urn:microsoft.com/office/officeart/2009/3/layout/StepUpProcess"/>
    <dgm:cxn modelId="{69FD72BF-F11F-A441-9763-29C5D20D200F}" type="presParOf" srcId="{8D6014E6-3301-474F-9A57-7ABB5B9426FA}" destId="{F04FC574-69A7-654A-8A91-E388C16062DC}" srcOrd="1" destOrd="0" presId="urn:microsoft.com/office/officeart/2009/3/layout/StepUpProcess"/>
    <dgm:cxn modelId="{EF0506BE-5228-254C-B927-25C2D1550C70}" type="presParOf" srcId="{8D6014E6-3301-474F-9A57-7ABB5B9426FA}" destId="{1AE35E48-E80F-5A40-B7AB-3A2174728141}" srcOrd="2" destOrd="0" presId="urn:microsoft.com/office/officeart/2009/3/layout/StepUpProcess"/>
    <dgm:cxn modelId="{A24096AE-1D58-B244-807F-3489987C69BD}" type="presParOf" srcId="{885C2881-E809-D542-BD7E-23691088DE2A}" destId="{89E61593-A51B-334A-A6C2-CCEE89299E21}" srcOrd="1" destOrd="0" presId="urn:microsoft.com/office/officeart/2009/3/layout/StepUpProcess"/>
    <dgm:cxn modelId="{FE7B33D9-C480-8B4C-91D6-C42596DD0D42}" type="presParOf" srcId="{89E61593-A51B-334A-A6C2-CCEE89299E21}" destId="{0A14DDED-0EDE-6C46-AE3E-E8A96B3649CF}" srcOrd="0" destOrd="0" presId="urn:microsoft.com/office/officeart/2009/3/layout/StepUpProcess"/>
    <dgm:cxn modelId="{AABAD3E8-E045-844D-B4D3-1C2D67FA6D61}" type="presParOf" srcId="{885C2881-E809-D542-BD7E-23691088DE2A}" destId="{EE8A5E7A-C178-814F-A059-53A65719BF17}" srcOrd="2" destOrd="0" presId="urn:microsoft.com/office/officeart/2009/3/layout/StepUpProcess"/>
    <dgm:cxn modelId="{79251BB2-3F9D-5B4E-B797-D9BAE320F2C9}" type="presParOf" srcId="{EE8A5E7A-C178-814F-A059-53A65719BF17}" destId="{CDB72D56-C665-C844-85A7-21349F018960}" srcOrd="0" destOrd="0" presId="urn:microsoft.com/office/officeart/2009/3/layout/StepUpProcess"/>
    <dgm:cxn modelId="{EADE8E8F-22C4-9A4A-BE3A-96A9801FC14F}" type="presParOf" srcId="{EE8A5E7A-C178-814F-A059-53A65719BF17}" destId="{78DCD354-6E47-A047-A54D-F463C78B7E9E}" srcOrd="1" destOrd="0" presId="urn:microsoft.com/office/officeart/2009/3/layout/StepUpProcess"/>
    <dgm:cxn modelId="{DE299FC2-AEA4-D04F-841A-2C126B231858}" type="presParOf" srcId="{EE8A5E7A-C178-814F-A059-53A65719BF17}" destId="{98A4CDE5-994F-BD45-AE7F-070C3AE65D4D}" srcOrd="2" destOrd="0" presId="urn:microsoft.com/office/officeart/2009/3/layout/StepUpProcess"/>
    <dgm:cxn modelId="{8E0AA974-0343-2242-A761-C4AA6F823401}" type="presParOf" srcId="{885C2881-E809-D542-BD7E-23691088DE2A}" destId="{E5AE6942-9512-C442-BCC4-5C136F9A8AD0}" srcOrd="3" destOrd="0" presId="urn:microsoft.com/office/officeart/2009/3/layout/StepUpProcess"/>
    <dgm:cxn modelId="{B990C99E-574D-E847-BEA5-DA3FA54C27DC}" type="presParOf" srcId="{E5AE6942-9512-C442-BCC4-5C136F9A8AD0}" destId="{FBE477C6-50B4-D74F-B008-0D6E0CC1B22A}" srcOrd="0" destOrd="0" presId="urn:microsoft.com/office/officeart/2009/3/layout/StepUpProcess"/>
    <dgm:cxn modelId="{87662C0E-0AB1-014B-BA68-DD23C3AC9068}" type="presParOf" srcId="{885C2881-E809-D542-BD7E-23691088DE2A}" destId="{FEB7E52F-00F0-D944-94C0-1ED68F4FFE80}" srcOrd="4" destOrd="0" presId="urn:microsoft.com/office/officeart/2009/3/layout/StepUpProcess"/>
    <dgm:cxn modelId="{3524E699-55D0-0647-8C7F-F318705B1CD7}" type="presParOf" srcId="{FEB7E52F-00F0-D944-94C0-1ED68F4FFE80}" destId="{92C846B5-0DC5-EB46-99BA-C5FE7794D7A2}" srcOrd="0" destOrd="0" presId="urn:microsoft.com/office/officeart/2009/3/layout/StepUpProcess"/>
    <dgm:cxn modelId="{8BAC8090-5303-2443-8EA7-BBA987ECCA22}" type="presParOf" srcId="{FEB7E52F-00F0-D944-94C0-1ED68F4FFE80}" destId="{A45F54C0-77AD-C74E-A070-F51DB2ED26FF}" srcOrd="1" destOrd="0" presId="urn:microsoft.com/office/officeart/2009/3/layout/StepUpProcess"/>
  </dgm:cxnLst>
  <dgm:bg>
    <a:noFill/>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BF4C58-2D28-ED4D-8690-6D72ED0F193C}">
      <dsp:nvSpPr>
        <dsp:cNvPr id="0" name=""/>
        <dsp:cNvSpPr/>
      </dsp:nvSpPr>
      <dsp:spPr>
        <a:xfrm>
          <a:off x="0" y="95980"/>
          <a:ext cx="6223989" cy="460577"/>
        </a:xfrm>
        <a:prstGeom prst="roundRect">
          <a:avLst/>
        </a:prstGeom>
        <a:solidFill>
          <a:srgbClr val="F2F2F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u="none" kern="1200" dirty="0">
              <a:solidFill>
                <a:schemeClr val="tx1"/>
              </a:solidFill>
              <a:latin typeface="Aptos" panose="020B0004020202020204" pitchFamily="34" charset="0"/>
            </a:rPr>
            <a:t>Executive Summary</a:t>
          </a:r>
          <a:endParaRPr lang="en-US" sz="1800" b="0" u="none" kern="1200" dirty="0">
            <a:solidFill>
              <a:schemeClr val="tx1"/>
            </a:solidFill>
            <a:latin typeface="Aptos" panose="020B0004020202020204" pitchFamily="34" charset="0"/>
          </a:endParaRPr>
        </a:p>
      </dsp:txBody>
      <dsp:txXfrm>
        <a:off x="22484" y="118464"/>
        <a:ext cx="6179021" cy="415609"/>
      </dsp:txXfrm>
    </dsp:sp>
    <dsp:sp modelId="{E3A32609-820A-DF42-9824-EE5E7FFF8E9C}">
      <dsp:nvSpPr>
        <dsp:cNvPr id="0" name=""/>
        <dsp:cNvSpPr/>
      </dsp:nvSpPr>
      <dsp:spPr>
        <a:xfrm>
          <a:off x="0" y="611278"/>
          <a:ext cx="6223989" cy="460577"/>
        </a:xfrm>
        <a:prstGeom prst="roundRect">
          <a:avLst/>
        </a:prstGeom>
        <a:solidFill>
          <a:srgbClr val="F2F2F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u="none" kern="1200" dirty="0">
              <a:solidFill>
                <a:schemeClr val="tx1"/>
              </a:solidFill>
              <a:latin typeface="Aptos" panose="020B0004020202020204" pitchFamily="34" charset="0"/>
            </a:rPr>
            <a:t>Our Sustainability Journey</a:t>
          </a:r>
          <a:endParaRPr lang="en-US" sz="1800" b="0" u="none" kern="1200" dirty="0">
            <a:solidFill>
              <a:schemeClr val="tx1"/>
            </a:solidFill>
            <a:latin typeface="Aptos" panose="020B0004020202020204" pitchFamily="34" charset="0"/>
          </a:endParaRPr>
        </a:p>
      </dsp:txBody>
      <dsp:txXfrm>
        <a:off x="22484" y="633762"/>
        <a:ext cx="6179021" cy="415609"/>
      </dsp:txXfrm>
    </dsp:sp>
    <dsp:sp modelId="{4FCDF892-6453-3349-B374-1B7F51665CFA}">
      <dsp:nvSpPr>
        <dsp:cNvPr id="0" name=""/>
        <dsp:cNvSpPr/>
      </dsp:nvSpPr>
      <dsp:spPr>
        <a:xfrm>
          <a:off x="0" y="1126575"/>
          <a:ext cx="6223989" cy="460577"/>
        </a:xfrm>
        <a:prstGeom prst="roundRect">
          <a:avLst/>
        </a:prstGeom>
        <a:no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solidFill>
                <a:schemeClr val="tx1"/>
              </a:solidFill>
              <a:latin typeface="Aptos" panose="020B0004020202020204" pitchFamily="34" charset="0"/>
            </a:rPr>
            <a:t>Established Focus</a:t>
          </a:r>
        </a:p>
      </dsp:txBody>
      <dsp:txXfrm>
        <a:off x="22484" y="1149059"/>
        <a:ext cx="6179021" cy="415609"/>
      </dsp:txXfrm>
    </dsp:sp>
    <dsp:sp modelId="{8BB9A692-5D51-DE45-8D1D-AD60352058A5}">
      <dsp:nvSpPr>
        <dsp:cNvPr id="0" name=""/>
        <dsp:cNvSpPr/>
      </dsp:nvSpPr>
      <dsp:spPr>
        <a:xfrm>
          <a:off x="0" y="1641873"/>
          <a:ext cx="6223989" cy="460577"/>
        </a:xfrm>
        <a:prstGeom prst="roundRect">
          <a:avLst/>
        </a:prstGeom>
        <a:solidFill>
          <a:srgbClr val="F2F2F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u="none" kern="1200" dirty="0">
              <a:solidFill>
                <a:schemeClr val="tx1"/>
              </a:solidFill>
              <a:latin typeface="Aptos" panose="020B0004020202020204" pitchFamily="34" charset="0"/>
            </a:rPr>
            <a:t>Targets</a:t>
          </a:r>
          <a:endParaRPr lang="en-US" sz="1800" b="0" u="none" kern="1200" dirty="0">
            <a:solidFill>
              <a:schemeClr val="tx1"/>
            </a:solidFill>
            <a:latin typeface="Aptos" panose="020B0004020202020204" pitchFamily="34" charset="0"/>
          </a:endParaRPr>
        </a:p>
      </dsp:txBody>
      <dsp:txXfrm>
        <a:off x="22484" y="1664357"/>
        <a:ext cx="6179021" cy="415609"/>
      </dsp:txXfrm>
    </dsp:sp>
    <dsp:sp modelId="{8769C5D9-C1ED-884A-B1BF-D80F4A1CF66C}">
      <dsp:nvSpPr>
        <dsp:cNvPr id="0" name=""/>
        <dsp:cNvSpPr/>
      </dsp:nvSpPr>
      <dsp:spPr>
        <a:xfrm>
          <a:off x="0" y="2157171"/>
          <a:ext cx="6223989" cy="460577"/>
        </a:xfrm>
        <a:prstGeom prst="roundRect">
          <a:avLst/>
        </a:prstGeom>
        <a:solidFill>
          <a:srgbClr val="F2F2F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u="none" kern="1200" dirty="0">
              <a:solidFill>
                <a:schemeClr val="tx1"/>
              </a:solidFill>
              <a:latin typeface="Aptos" panose="020B0004020202020204" pitchFamily="34" charset="0"/>
            </a:rPr>
            <a:t>Emission Reduction Target</a:t>
          </a:r>
          <a:endParaRPr lang="en-US" sz="1800" b="0" u="none" kern="1200" dirty="0">
            <a:solidFill>
              <a:schemeClr val="tx1"/>
            </a:solidFill>
            <a:latin typeface="Aptos" panose="020B0004020202020204" pitchFamily="34" charset="0"/>
          </a:endParaRPr>
        </a:p>
      </dsp:txBody>
      <dsp:txXfrm>
        <a:off x="22484" y="2179655"/>
        <a:ext cx="6179021" cy="415609"/>
      </dsp:txXfrm>
    </dsp:sp>
    <dsp:sp modelId="{9647385A-E76B-A241-95BA-8F90C7EC9A15}">
      <dsp:nvSpPr>
        <dsp:cNvPr id="0" name=""/>
        <dsp:cNvSpPr/>
      </dsp:nvSpPr>
      <dsp:spPr>
        <a:xfrm>
          <a:off x="0" y="2672469"/>
          <a:ext cx="6223989" cy="460577"/>
        </a:xfrm>
        <a:prstGeom prst="roundRect">
          <a:avLst/>
        </a:prstGeom>
        <a:solidFill>
          <a:srgbClr val="F2F2F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0" u="none" kern="1200" dirty="0">
              <a:solidFill>
                <a:schemeClr val="tx1"/>
              </a:solidFill>
              <a:latin typeface="Aptos" panose="020B0004020202020204" pitchFamily="34" charset="0"/>
            </a:rPr>
            <a:t>March 2023: Achievements, Footprint, Targets </a:t>
          </a:r>
        </a:p>
      </dsp:txBody>
      <dsp:txXfrm>
        <a:off x="22484" y="2694953"/>
        <a:ext cx="6179021" cy="415609"/>
      </dsp:txXfrm>
    </dsp:sp>
    <dsp:sp modelId="{D3937148-A001-C042-BBC7-2EE311361C8F}">
      <dsp:nvSpPr>
        <dsp:cNvPr id="0" name=""/>
        <dsp:cNvSpPr/>
      </dsp:nvSpPr>
      <dsp:spPr>
        <a:xfrm>
          <a:off x="0" y="3187767"/>
          <a:ext cx="6223989" cy="460577"/>
        </a:xfrm>
        <a:prstGeom prst="roundRect">
          <a:avLst/>
        </a:prstGeom>
        <a:solidFill>
          <a:srgbClr val="F2F2F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0" u="none" kern="1200" dirty="0">
              <a:solidFill>
                <a:schemeClr val="tx1"/>
              </a:solidFill>
              <a:latin typeface="Aptos" panose="020B0004020202020204" pitchFamily="34" charset="0"/>
            </a:rPr>
            <a:t>March 2024: Achievements, Footprint, Targets </a:t>
          </a:r>
        </a:p>
      </dsp:txBody>
      <dsp:txXfrm>
        <a:off x="22484" y="3210251"/>
        <a:ext cx="6179021" cy="415609"/>
      </dsp:txXfrm>
    </dsp:sp>
    <dsp:sp modelId="{0016D89A-A5F5-B44A-B75F-C06DCB3226E0}">
      <dsp:nvSpPr>
        <dsp:cNvPr id="0" name=""/>
        <dsp:cNvSpPr/>
      </dsp:nvSpPr>
      <dsp:spPr>
        <a:xfrm>
          <a:off x="0" y="3703065"/>
          <a:ext cx="6223989" cy="460577"/>
        </a:xfrm>
        <a:prstGeom prst="roundRect">
          <a:avLst/>
        </a:prstGeom>
        <a:solidFill>
          <a:srgbClr val="F2F2F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0" u="none" kern="1200" dirty="0">
              <a:solidFill>
                <a:schemeClr val="tx1"/>
              </a:solidFill>
              <a:latin typeface="Aptos" panose="020B0004020202020204" pitchFamily="34" charset="0"/>
            </a:rPr>
            <a:t>March 2025: Achievements, Footprint, Targets </a:t>
          </a:r>
        </a:p>
      </dsp:txBody>
      <dsp:txXfrm>
        <a:off x="22484" y="3725549"/>
        <a:ext cx="6179021" cy="415609"/>
      </dsp:txXfrm>
    </dsp:sp>
    <dsp:sp modelId="{3E059250-ECFC-1F49-8B90-DD172C9B4F53}">
      <dsp:nvSpPr>
        <dsp:cNvPr id="0" name=""/>
        <dsp:cNvSpPr/>
      </dsp:nvSpPr>
      <dsp:spPr>
        <a:xfrm>
          <a:off x="0" y="4218362"/>
          <a:ext cx="6223989" cy="460577"/>
        </a:xfrm>
        <a:prstGeom prst="roundRect">
          <a:avLst/>
        </a:prstGeom>
        <a:solidFill>
          <a:schemeClr val="bg1">
            <a:lumMod val="9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dirty="0">
              <a:solidFill>
                <a:schemeClr val="tx1"/>
              </a:solidFill>
              <a:latin typeface="Aptos" panose="020B0004020202020204" pitchFamily="34" charset="0"/>
            </a:rPr>
            <a:t>Declaration</a:t>
          </a:r>
        </a:p>
      </dsp:txBody>
      <dsp:txXfrm>
        <a:off x="22484" y="4240846"/>
        <a:ext cx="6179021" cy="4156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D586B5-A905-D242-992E-2F1A6AF21E6E}">
      <dsp:nvSpPr>
        <dsp:cNvPr id="0" name=""/>
        <dsp:cNvSpPr/>
      </dsp:nvSpPr>
      <dsp:spPr>
        <a:xfrm rot="5400000">
          <a:off x="445640" y="2187696"/>
          <a:ext cx="1336249" cy="2223489"/>
        </a:xfrm>
        <a:prstGeom prst="corner">
          <a:avLst>
            <a:gd name="adj1" fmla="val 16120"/>
            <a:gd name="adj2" fmla="val 16110"/>
          </a:avLst>
        </a:prstGeom>
        <a:solidFill>
          <a:srgbClr val="414447"/>
        </a:solidFill>
        <a:ln w="12700" cap="flat" cmpd="sng" algn="ctr">
          <a:solidFill>
            <a:srgbClr val="414447"/>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FC574-69A7-654A-8A91-E388C16062DC}">
      <dsp:nvSpPr>
        <dsp:cNvPr id="0" name=""/>
        <dsp:cNvSpPr/>
      </dsp:nvSpPr>
      <dsp:spPr>
        <a:xfrm>
          <a:off x="496001" y="2896294"/>
          <a:ext cx="1613229" cy="1759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GB" sz="1100" b="1" kern="1200" dirty="0">
              <a:solidFill>
                <a:schemeClr val="tx1"/>
              </a:solidFill>
              <a:latin typeface="Aptos" panose="020B0004020202020204" pitchFamily="34" charset="0"/>
              <a:cs typeface="Proxima Nova"/>
            </a:rPr>
            <a:t>Ad Hoc</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rPr>
            <a:t>Responds when pushed</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rPr>
            <a:t>No formal sustainability function or strategic approach</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rPr>
            <a:t>No emissions measuring</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rPr>
            <a:t>Sustainability viewed as     peripheral to core operations</a:t>
          </a:r>
        </a:p>
        <a:p>
          <a:pPr marL="0" lvl="0" indent="0" algn="l" defTabSz="488950">
            <a:lnSpc>
              <a:spcPct val="90000"/>
            </a:lnSpc>
            <a:spcBef>
              <a:spcPct val="0"/>
            </a:spcBef>
            <a:spcAft>
              <a:spcPct val="35000"/>
            </a:spcAft>
            <a:buNone/>
          </a:pPr>
          <a:endParaRPr lang="en-GB" sz="1100" b="0" kern="1200" dirty="0">
            <a:solidFill>
              <a:schemeClr val="tx1"/>
            </a:solidFill>
            <a:latin typeface="Aptos" panose="020B0004020202020204" pitchFamily="34" charset="0"/>
          </a:endParaRPr>
        </a:p>
      </dsp:txBody>
      <dsp:txXfrm>
        <a:off x="496001" y="2896294"/>
        <a:ext cx="1613229" cy="1759585"/>
      </dsp:txXfrm>
    </dsp:sp>
    <dsp:sp modelId="{1AE35E48-E80F-5A40-B7AB-3A2174728141}">
      <dsp:nvSpPr>
        <dsp:cNvPr id="0" name=""/>
        <dsp:cNvSpPr/>
      </dsp:nvSpPr>
      <dsp:spPr>
        <a:xfrm>
          <a:off x="1851214" y="2024000"/>
          <a:ext cx="378750" cy="378750"/>
        </a:xfrm>
        <a:prstGeom prst="triangle">
          <a:avLst>
            <a:gd name="adj" fmla="val 100000"/>
          </a:avLst>
        </a:prstGeom>
        <a:solidFill>
          <a:schemeClr val="bg1">
            <a:lumMod val="50000"/>
          </a:schemeClr>
        </a:solidFill>
        <a:ln w="12700" cap="flat" cmpd="sng" algn="ctr">
          <a:solidFill>
            <a:schemeClr val="bg1">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B72D56-C665-C844-85A7-21349F018960}">
      <dsp:nvSpPr>
        <dsp:cNvPr id="0" name=""/>
        <dsp:cNvSpPr/>
      </dsp:nvSpPr>
      <dsp:spPr>
        <a:xfrm rot="5400000">
          <a:off x="2903063" y="1579604"/>
          <a:ext cx="1336249" cy="2223489"/>
        </a:xfrm>
        <a:prstGeom prst="corner">
          <a:avLst>
            <a:gd name="adj1" fmla="val 16120"/>
            <a:gd name="adj2" fmla="val 16110"/>
          </a:avLst>
        </a:prstGeom>
        <a:solidFill>
          <a:schemeClr val="bg1">
            <a:lumMod val="50000"/>
          </a:schemeClr>
        </a:solidFill>
        <a:ln w="12700" cap="flat" cmpd="sng" algn="ctr">
          <a:solidFill>
            <a:schemeClr val="bg1">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DCD354-6E47-A047-A54D-F463C78B7E9E}">
      <dsp:nvSpPr>
        <dsp:cNvPr id="0" name=""/>
        <dsp:cNvSpPr/>
      </dsp:nvSpPr>
      <dsp:spPr>
        <a:xfrm>
          <a:off x="3005306" y="2310619"/>
          <a:ext cx="1626739" cy="1759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GB" sz="1100" b="1" kern="1200" dirty="0">
              <a:solidFill>
                <a:schemeClr val="tx1"/>
              </a:solidFill>
              <a:latin typeface="Aptos" panose="020B0004020202020204" pitchFamily="34" charset="0"/>
              <a:cs typeface="Proxima Nova"/>
            </a:rPr>
            <a:t>Developing</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Some proactivity in relation to requests </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rPr>
            <a:t>At least one individual has been assigned and accountable for sustainability actions </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rPr>
            <a:t>Informal measuring of emissions </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rPr>
            <a:t>Basic goals, policies and guidelines</a:t>
          </a:r>
          <a:endParaRPr lang="en-GB" sz="1100" b="1" kern="1200" dirty="0">
            <a:solidFill>
              <a:schemeClr val="tx1"/>
            </a:solidFill>
            <a:latin typeface="Aptos" panose="020B0004020202020204" pitchFamily="34" charset="0"/>
          </a:endParaRPr>
        </a:p>
      </dsp:txBody>
      <dsp:txXfrm>
        <a:off x="3005306" y="2310619"/>
        <a:ext cx="1626739" cy="1759585"/>
      </dsp:txXfrm>
    </dsp:sp>
    <dsp:sp modelId="{98A4CDE5-994F-BD45-AE7F-070C3AE65D4D}">
      <dsp:nvSpPr>
        <dsp:cNvPr id="0" name=""/>
        <dsp:cNvSpPr/>
      </dsp:nvSpPr>
      <dsp:spPr>
        <a:xfrm>
          <a:off x="4308638" y="1415909"/>
          <a:ext cx="378750" cy="378750"/>
        </a:xfrm>
        <a:prstGeom prst="triangle">
          <a:avLst>
            <a:gd name="adj" fmla="val 100000"/>
          </a:avLst>
        </a:prstGeom>
        <a:solidFill>
          <a:srgbClr val="E4BB44"/>
        </a:solidFill>
        <a:ln w="12700" cap="flat" cmpd="sng" algn="ctr">
          <a:solidFill>
            <a:srgbClr val="E4BB44"/>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2C846B5-0DC5-EB46-99BA-C5FE7794D7A2}">
      <dsp:nvSpPr>
        <dsp:cNvPr id="0" name=""/>
        <dsp:cNvSpPr/>
      </dsp:nvSpPr>
      <dsp:spPr>
        <a:xfrm rot="5400000">
          <a:off x="5360487" y="971512"/>
          <a:ext cx="1336249" cy="2223489"/>
        </a:xfrm>
        <a:prstGeom prst="corner">
          <a:avLst>
            <a:gd name="adj1" fmla="val 16120"/>
            <a:gd name="adj2" fmla="val 16110"/>
          </a:avLst>
        </a:prstGeom>
        <a:solidFill>
          <a:srgbClr val="E4BC45"/>
        </a:solidFill>
        <a:ln w="12700" cap="flat" cmpd="sng" algn="ctr">
          <a:solidFill>
            <a:srgbClr val="E4BB44"/>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5F54C0-77AD-C74E-A070-F51DB2ED26FF}">
      <dsp:nvSpPr>
        <dsp:cNvPr id="0" name=""/>
        <dsp:cNvSpPr/>
      </dsp:nvSpPr>
      <dsp:spPr>
        <a:xfrm>
          <a:off x="5487240" y="1697477"/>
          <a:ext cx="1656689" cy="1759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GB" sz="1100" b="1" kern="1200" dirty="0">
              <a:solidFill>
                <a:schemeClr val="tx1"/>
              </a:solidFill>
              <a:latin typeface="Aptos" panose="020B0004020202020204" pitchFamily="34" charset="0"/>
              <a:cs typeface="Proxima Nova"/>
            </a:rPr>
            <a:t>Established</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Sustainability ingrained in organisational DNA</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Clearly defined goals and programmes aligned with key material issues</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Incorporating sustainability considerations into all business decisions</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Transparency and accountability are prioritised</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Emissions formally measured</a:t>
          </a:r>
        </a:p>
      </dsp:txBody>
      <dsp:txXfrm>
        <a:off x="5487240" y="1697477"/>
        <a:ext cx="1656689" cy="1759585"/>
      </dsp:txXfrm>
    </dsp:sp>
    <dsp:sp modelId="{BA954F11-3354-9F4F-B5CF-FCF55D047A70}">
      <dsp:nvSpPr>
        <dsp:cNvPr id="0" name=""/>
        <dsp:cNvSpPr/>
      </dsp:nvSpPr>
      <dsp:spPr>
        <a:xfrm>
          <a:off x="6766062" y="807817"/>
          <a:ext cx="378750" cy="378750"/>
        </a:xfrm>
        <a:prstGeom prst="triangle">
          <a:avLst>
            <a:gd name="adj" fmla="val 100000"/>
          </a:avLst>
        </a:prstGeom>
        <a:solidFill>
          <a:srgbClr val="D4AB00"/>
        </a:solidFill>
        <a:ln w="12700" cap="flat" cmpd="sng" algn="ctr">
          <a:solidFill>
            <a:srgbClr val="D4AB0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3DDFA41-A5DC-1349-B3D4-970C4F92ABD0}">
      <dsp:nvSpPr>
        <dsp:cNvPr id="0" name=""/>
        <dsp:cNvSpPr/>
      </dsp:nvSpPr>
      <dsp:spPr>
        <a:xfrm rot="5400000">
          <a:off x="7817911" y="363420"/>
          <a:ext cx="1336249" cy="2223489"/>
        </a:xfrm>
        <a:prstGeom prst="corner">
          <a:avLst>
            <a:gd name="adj1" fmla="val 16120"/>
            <a:gd name="adj2" fmla="val 16110"/>
          </a:avLst>
        </a:prstGeom>
        <a:solidFill>
          <a:srgbClr val="D4AB00"/>
        </a:solidFill>
        <a:ln w="12700" cap="flat" cmpd="sng" algn="ctr">
          <a:solidFill>
            <a:srgbClr val="D4AB0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EF0569-F371-AC41-AD61-A7217E507A56}">
      <dsp:nvSpPr>
        <dsp:cNvPr id="0" name=""/>
        <dsp:cNvSpPr/>
      </dsp:nvSpPr>
      <dsp:spPr>
        <a:xfrm>
          <a:off x="7888888" y="1095227"/>
          <a:ext cx="1562603" cy="1759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GB" sz="1100" b="1" kern="1200" dirty="0">
              <a:solidFill>
                <a:schemeClr val="tx1"/>
              </a:solidFill>
              <a:latin typeface="Aptos" panose="020B0004020202020204" pitchFamily="34" charset="0"/>
              <a:cs typeface="Proxima Nova"/>
            </a:rPr>
            <a:t>Transformative</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Bold ambitious goals that propel towards industry leadership</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Shift from mitigation of negative impact to creation of positive value</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Fully integrated Organisation-wide sustainability mandate</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Pioneering the development of innovative sustainability programmes </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Leveraging sustainability as a catalyst for driving business expansion and success </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Transparent reporting of emissions data </a:t>
          </a:r>
        </a:p>
        <a:p>
          <a:pPr marL="0" lvl="0" indent="0" algn="l" defTabSz="488950">
            <a:lnSpc>
              <a:spcPct val="90000"/>
            </a:lnSpc>
            <a:spcBef>
              <a:spcPct val="0"/>
            </a:spcBef>
            <a:spcAft>
              <a:spcPct val="35000"/>
            </a:spcAft>
            <a:buNone/>
          </a:pPr>
          <a:endParaRPr lang="en-GB" sz="1100" b="1" kern="1200" dirty="0">
            <a:solidFill>
              <a:schemeClr val="tx1"/>
            </a:solidFill>
            <a:latin typeface="Aptos" panose="020B0004020202020204" pitchFamily="34" charset="0"/>
            <a:cs typeface="Proxima Nova"/>
          </a:endParaRPr>
        </a:p>
      </dsp:txBody>
      <dsp:txXfrm>
        <a:off x="7888888" y="1095227"/>
        <a:ext cx="1562603" cy="17595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D586B5-A905-D242-992E-2F1A6AF21E6E}">
      <dsp:nvSpPr>
        <dsp:cNvPr id="0" name=""/>
        <dsp:cNvSpPr/>
      </dsp:nvSpPr>
      <dsp:spPr>
        <a:xfrm rot="5400000">
          <a:off x="600544" y="1599980"/>
          <a:ext cx="1795329" cy="2987387"/>
        </a:xfrm>
        <a:prstGeom prst="corner">
          <a:avLst>
            <a:gd name="adj1" fmla="val 16120"/>
            <a:gd name="adj2" fmla="val 16110"/>
          </a:avLst>
        </a:prstGeom>
        <a:solidFill>
          <a:srgbClr val="414447"/>
        </a:solidFill>
        <a:ln w="12700" cap="flat" cmpd="sng" algn="ctr">
          <a:solidFill>
            <a:srgbClr val="414447"/>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FC574-69A7-654A-8A91-E388C16062DC}">
      <dsp:nvSpPr>
        <dsp:cNvPr id="0" name=""/>
        <dsp:cNvSpPr/>
      </dsp:nvSpPr>
      <dsp:spPr>
        <a:xfrm>
          <a:off x="470960" y="2559020"/>
          <a:ext cx="2631546" cy="2364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GB" sz="1400" b="1" kern="1200" dirty="0">
              <a:solidFill>
                <a:srgbClr val="5E5E5E"/>
              </a:solidFill>
              <a:latin typeface="Proxima Nova" panose="02000506030000020004"/>
              <a:cs typeface="Proxima Nova"/>
            </a:rPr>
            <a:t>2030</a:t>
          </a:r>
        </a:p>
        <a:p>
          <a:pPr marL="0" lvl="0" indent="0" algn="l" defTabSz="622300">
            <a:lnSpc>
              <a:spcPct val="90000"/>
            </a:lnSpc>
            <a:spcBef>
              <a:spcPct val="0"/>
            </a:spcBef>
            <a:spcAft>
              <a:spcPct val="35000"/>
            </a:spcAft>
            <a:buNone/>
          </a:pPr>
          <a:r>
            <a:rPr lang="en-GB" sz="1200" b="0" kern="1200" dirty="0">
              <a:solidFill>
                <a:srgbClr val="5E5E5E"/>
              </a:solidFill>
            </a:rPr>
            <a:t>Net Zero at an organisational level</a:t>
          </a:r>
        </a:p>
        <a:p>
          <a:pPr marL="0" lvl="0" indent="0" algn="l" defTabSz="622300">
            <a:lnSpc>
              <a:spcPct val="90000"/>
            </a:lnSpc>
            <a:spcBef>
              <a:spcPct val="0"/>
            </a:spcBef>
            <a:spcAft>
              <a:spcPct val="35000"/>
            </a:spcAft>
            <a:buNone/>
          </a:pPr>
          <a:r>
            <a:rPr lang="en-GB" sz="1200" b="0" kern="1200" dirty="0">
              <a:solidFill>
                <a:srgbClr val="5E5E5E"/>
              </a:solidFill>
            </a:rPr>
            <a:t>Emissions reduced by 50% across the business</a:t>
          </a:r>
        </a:p>
        <a:p>
          <a:pPr marL="0" lvl="0" indent="0" algn="l" defTabSz="622300">
            <a:lnSpc>
              <a:spcPct val="90000"/>
            </a:lnSpc>
            <a:spcBef>
              <a:spcPct val="0"/>
            </a:spcBef>
            <a:spcAft>
              <a:spcPct val="35000"/>
            </a:spcAft>
            <a:buNone/>
          </a:pPr>
          <a:endParaRPr lang="en-GB" sz="1200" b="0" kern="1200" dirty="0">
            <a:solidFill>
              <a:srgbClr val="5E5E5E"/>
            </a:solidFill>
          </a:endParaRPr>
        </a:p>
        <a:p>
          <a:pPr marL="0" lvl="0" indent="0" algn="l" defTabSz="622300">
            <a:lnSpc>
              <a:spcPct val="90000"/>
            </a:lnSpc>
            <a:spcBef>
              <a:spcPct val="0"/>
            </a:spcBef>
            <a:spcAft>
              <a:spcPct val="35000"/>
            </a:spcAft>
            <a:buNone/>
          </a:pPr>
          <a:endParaRPr lang="en-GB" sz="1200" b="0" kern="1200" dirty="0">
            <a:solidFill>
              <a:srgbClr val="5E5E5E"/>
            </a:solidFill>
          </a:endParaRPr>
        </a:p>
      </dsp:txBody>
      <dsp:txXfrm>
        <a:off x="470960" y="2559020"/>
        <a:ext cx="2631546" cy="2364105"/>
      </dsp:txXfrm>
    </dsp:sp>
    <dsp:sp modelId="{1AE35E48-E80F-5A40-B7AB-3A2174728141}">
      <dsp:nvSpPr>
        <dsp:cNvPr id="0" name=""/>
        <dsp:cNvSpPr/>
      </dsp:nvSpPr>
      <dsp:spPr>
        <a:xfrm>
          <a:off x="2489015" y="1380045"/>
          <a:ext cx="508873" cy="508873"/>
        </a:xfrm>
        <a:prstGeom prst="triangle">
          <a:avLst>
            <a:gd name="adj" fmla="val 100000"/>
          </a:avLst>
        </a:prstGeom>
        <a:solidFill>
          <a:srgbClr val="E4BB44"/>
        </a:solidFill>
        <a:ln w="12700" cap="flat" cmpd="sng" algn="ctr">
          <a:solidFill>
            <a:srgbClr val="E4BB44"/>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B72D56-C665-C844-85A7-21349F018960}">
      <dsp:nvSpPr>
        <dsp:cNvPr id="0" name=""/>
        <dsp:cNvSpPr/>
      </dsp:nvSpPr>
      <dsp:spPr>
        <a:xfrm rot="5400000">
          <a:off x="3902235" y="782973"/>
          <a:ext cx="1795329" cy="2987387"/>
        </a:xfrm>
        <a:prstGeom prst="corner">
          <a:avLst>
            <a:gd name="adj1" fmla="val 16120"/>
            <a:gd name="adj2" fmla="val 16110"/>
          </a:avLst>
        </a:prstGeom>
        <a:solidFill>
          <a:srgbClr val="E4BB44"/>
        </a:solidFill>
        <a:ln w="12700" cap="flat" cmpd="sng" algn="ctr">
          <a:solidFill>
            <a:srgbClr val="E4BB44"/>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DCD354-6E47-A047-A54D-F463C78B7E9E}">
      <dsp:nvSpPr>
        <dsp:cNvPr id="0" name=""/>
        <dsp:cNvSpPr/>
      </dsp:nvSpPr>
      <dsp:spPr>
        <a:xfrm>
          <a:off x="3835628" y="1690571"/>
          <a:ext cx="2350677" cy="2364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GB" sz="1400" b="1" kern="1200" dirty="0">
              <a:solidFill>
                <a:srgbClr val="5E5E5E"/>
              </a:solidFill>
              <a:latin typeface="Proxima Nova" panose="02000506030000020004"/>
              <a:cs typeface="Proxima Nova"/>
            </a:rPr>
            <a:t>2045</a:t>
          </a:r>
          <a:endParaRPr lang="en-GB" sz="1200" b="1" kern="1200" dirty="0">
            <a:solidFill>
              <a:srgbClr val="5E5E5E"/>
            </a:solidFill>
            <a:latin typeface="Proxima Nova" panose="02000506030000020004"/>
            <a:cs typeface="Proxima Nova"/>
          </a:endParaRPr>
        </a:p>
        <a:p>
          <a:pPr marL="0" lvl="0" indent="0" algn="l" defTabSz="622300">
            <a:lnSpc>
              <a:spcPct val="90000"/>
            </a:lnSpc>
            <a:spcBef>
              <a:spcPct val="0"/>
            </a:spcBef>
            <a:spcAft>
              <a:spcPct val="35000"/>
            </a:spcAft>
            <a:buNone/>
          </a:pPr>
          <a:r>
            <a:rPr lang="en-GB" sz="1200" b="0" kern="1200" dirty="0">
              <a:solidFill>
                <a:srgbClr val="5E5E5E"/>
              </a:solidFill>
              <a:latin typeface="Proxima Nova" panose="02000506030000020004"/>
              <a:cs typeface="Proxima Nova"/>
            </a:rPr>
            <a:t>Emissions reduced by 75% across the business</a:t>
          </a:r>
        </a:p>
      </dsp:txBody>
      <dsp:txXfrm>
        <a:off x="3835628" y="1690571"/>
        <a:ext cx="2350677" cy="2364105"/>
      </dsp:txXfrm>
    </dsp:sp>
    <dsp:sp modelId="{98A4CDE5-994F-BD45-AE7F-070C3AE65D4D}">
      <dsp:nvSpPr>
        <dsp:cNvPr id="0" name=""/>
        <dsp:cNvSpPr/>
      </dsp:nvSpPr>
      <dsp:spPr>
        <a:xfrm>
          <a:off x="5790707" y="563038"/>
          <a:ext cx="508873" cy="508873"/>
        </a:xfrm>
        <a:prstGeom prst="triangle">
          <a:avLst>
            <a:gd name="adj" fmla="val 100000"/>
          </a:avLst>
        </a:prstGeom>
        <a:solidFill>
          <a:srgbClr val="D4AB00"/>
        </a:solidFill>
        <a:ln w="12700" cap="flat" cmpd="sng" algn="ctr">
          <a:solidFill>
            <a:srgbClr val="D4AB0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2C846B5-0DC5-EB46-99BA-C5FE7794D7A2}">
      <dsp:nvSpPr>
        <dsp:cNvPr id="0" name=""/>
        <dsp:cNvSpPr/>
      </dsp:nvSpPr>
      <dsp:spPr>
        <a:xfrm rot="5400000">
          <a:off x="7203927" y="-34033"/>
          <a:ext cx="1795329" cy="2987387"/>
        </a:xfrm>
        <a:prstGeom prst="corner">
          <a:avLst>
            <a:gd name="adj1" fmla="val 16120"/>
            <a:gd name="adj2" fmla="val 16110"/>
          </a:avLst>
        </a:prstGeom>
        <a:solidFill>
          <a:srgbClr val="D4AB00"/>
        </a:solidFill>
        <a:ln w="12700" cap="flat" cmpd="sng" algn="ctr">
          <a:solidFill>
            <a:srgbClr val="D4AB0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5F54C0-77AD-C74E-A070-F51DB2ED26FF}">
      <dsp:nvSpPr>
        <dsp:cNvPr id="0" name=""/>
        <dsp:cNvSpPr/>
      </dsp:nvSpPr>
      <dsp:spPr>
        <a:xfrm>
          <a:off x="7125021" y="916188"/>
          <a:ext cx="1909605" cy="2364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GB" sz="1400" b="1" kern="1200" dirty="0">
              <a:solidFill>
                <a:srgbClr val="5E5E5E"/>
              </a:solidFill>
              <a:latin typeface="Proxima Nova" panose="02000506030000020004"/>
              <a:cs typeface="Proxima Nova"/>
            </a:rPr>
            <a:t>2050</a:t>
          </a:r>
        </a:p>
        <a:p>
          <a:pPr marL="0" lvl="0" indent="0" algn="l" defTabSz="622300">
            <a:lnSpc>
              <a:spcPct val="90000"/>
            </a:lnSpc>
            <a:spcBef>
              <a:spcPct val="0"/>
            </a:spcBef>
            <a:spcAft>
              <a:spcPct val="35000"/>
            </a:spcAft>
            <a:buNone/>
          </a:pPr>
          <a:r>
            <a:rPr lang="en-GB" sz="1200" b="0" kern="1200" dirty="0">
              <a:solidFill>
                <a:srgbClr val="5E5E5E"/>
              </a:solidFill>
              <a:latin typeface="Proxima Nova" panose="02000506030000020004"/>
              <a:cs typeface="Proxima Nova"/>
            </a:rPr>
            <a:t>Net Zero across the business</a:t>
          </a:r>
        </a:p>
      </dsp:txBody>
      <dsp:txXfrm>
        <a:off x="7125021" y="916188"/>
        <a:ext cx="1909605" cy="236410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C02FC4-A78A-46D0-A4EC-C7AD5A5BCCC2}" type="datetimeFigureOut">
              <a:rPr lang="en-GB" smtClean="0"/>
              <a:t>23/04/2026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19BC5A-9779-49E5-B73E-03A3DC5C3431}" type="slidenum">
              <a:rPr lang="en-GB" smtClean="0"/>
              <a:t>‹#›</a:t>
            </a:fld>
            <a:endParaRPr lang="en-GB"/>
          </a:p>
        </p:txBody>
      </p:sp>
    </p:spTree>
    <p:extLst>
      <p:ext uri="{BB962C8B-B14F-4D97-AF65-F5344CB8AC3E}">
        <p14:creationId xmlns:p14="http://schemas.microsoft.com/office/powerpoint/2010/main" val="560855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19BC5A-9779-49E5-B73E-03A3DC5C3431}" type="slidenum">
              <a:rPr lang="en-GB" smtClean="0"/>
              <a:t>1</a:t>
            </a:fld>
            <a:endParaRPr lang="en-GB"/>
          </a:p>
        </p:txBody>
      </p:sp>
    </p:spTree>
    <p:extLst>
      <p:ext uri="{BB962C8B-B14F-4D97-AF65-F5344CB8AC3E}">
        <p14:creationId xmlns:p14="http://schemas.microsoft.com/office/powerpoint/2010/main" val="3092342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adjust to JBM / JLL / JIS data</a:t>
            </a:r>
          </a:p>
        </p:txBody>
      </p:sp>
      <p:sp>
        <p:nvSpPr>
          <p:cNvPr id="4" name="Slide Number Placeholder 3"/>
          <p:cNvSpPr>
            <a:spLocks noGrp="1"/>
          </p:cNvSpPr>
          <p:nvPr>
            <p:ph type="sldNum" sz="quarter" idx="5"/>
          </p:nvPr>
        </p:nvSpPr>
        <p:spPr/>
        <p:txBody>
          <a:bodyPr/>
          <a:lstStyle/>
          <a:p>
            <a:fld id="{A919BC5A-9779-49E5-B73E-03A3DC5C3431}" type="slidenum">
              <a:rPr lang="en-GB" smtClean="0"/>
              <a:t>10</a:t>
            </a:fld>
            <a:endParaRPr lang="en-GB"/>
          </a:p>
        </p:txBody>
      </p:sp>
    </p:spTree>
    <p:extLst>
      <p:ext uri="{BB962C8B-B14F-4D97-AF65-F5344CB8AC3E}">
        <p14:creationId xmlns:p14="http://schemas.microsoft.com/office/powerpoint/2010/main" val="37876719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17301-EB06-F166-E1A1-0A9CE69B6D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055EB1-1E03-A6E7-7C79-B6471BE65C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96D007-2D94-AA06-7EBE-A9F34871154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Coloured</a:t>
            </a:r>
            <a:r>
              <a:rPr lang="en-US" dirty="0"/>
              <a:t> pages to be used – THEY LOOK BEST AS A SET OF 3. Page titles to reflect your agenda / contents. Subtitle to be used where necessary. The client’s name and the title of the presentation should sit in the bottom left in capital letters, separated by the vertical bar. This page demonstrates how a table should be used. </a:t>
            </a:r>
          </a:p>
          <a:p>
            <a:endParaRPr lang="en-US" dirty="0"/>
          </a:p>
        </p:txBody>
      </p:sp>
      <p:sp>
        <p:nvSpPr>
          <p:cNvPr id="4" name="Slide Number Placeholder 3">
            <a:extLst>
              <a:ext uri="{FF2B5EF4-FFF2-40B4-BE49-F238E27FC236}">
                <a16:creationId xmlns:a16="http://schemas.microsoft.com/office/drawing/2014/main" id="{4F1E7FCA-DDDB-77A1-BD63-D3EF191F6046}"/>
              </a:ext>
            </a:extLst>
          </p:cNvPr>
          <p:cNvSpPr>
            <a:spLocks noGrp="1"/>
          </p:cNvSpPr>
          <p:nvPr>
            <p:ph type="sldNum" sz="quarter" idx="5"/>
          </p:nvPr>
        </p:nvSpPr>
        <p:spPr/>
        <p:txBody>
          <a:bodyPr/>
          <a:lstStyle/>
          <a:p>
            <a:fld id="{A919BC5A-9779-49E5-B73E-03A3DC5C3431}" type="slidenum">
              <a:rPr lang="en-GB" smtClean="0"/>
              <a:t>11</a:t>
            </a:fld>
            <a:endParaRPr lang="en-GB"/>
          </a:p>
        </p:txBody>
      </p:sp>
    </p:spTree>
    <p:extLst>
      <p:ext uri="{BB962C8B-B14F-4D97-AF65-F5344CB8AC3E}">
        <p14:creationId xmlns:p14="http://schemas.microsoft.com/office/powerpoint/2010/main" val="15351462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Coloured</a:t>
            </a:r>
            <a:r>
              <a:rPr lang="en-US" dirty="0"/>
              <a:t> pages to be used – THEY LOOK BEST AS A SET OF 3. Page titles to reflect your agenda / contents. Subtitle to be used where necessary. The client’s name and the title of the presentation should sit in the bottom left in capital letters, separated by the vertical bar. </a:t>
            </a:r>
          </a:p>
        </p:txBody>
      </p:sp>
      <p:sp>
        <p:nvSpPr>
          <p:cNvPr id="4" name="Slide Number Placeholder 3"/>
          <p:cNvSpPr>
            <a:spLocks noGrp="1"/>
          </p:cNvSpPr>
          <p:nvPr>
            <p:ph type="sldNum" sz="quarter" idx="5"/>
          </p:nvPr>
        </p:nvSpPr>
        <p:spPr/>
        <p:txBody>
          <a:bodyPr/>
          <a:lstStyle/>
          <a:p>
            <a:fld id="{A919BC5A-9779-49E5-B73E-03A3DC5C3431}" type="slidenum">
              <a:rPr lang="en-GB" smtClean="0"/>
              <a:t>12</a:t>
            </a:fld>
            <a:endParaRPr lang="en-GB"/>
          </a:p>
        </p:txBody>
      </p:sp>
    </p:spTree>
    <p:extLst>
      <p:ext uri="{BB962C8B-B14F-4D97-AF65-F5344CB8AC3E}">
        <p14:creationId xmlns:p14="http://schemas.microsoft.com/office/powerpoint/2010/main" val="37242725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ECF67-6C1E-409E-E759-E54E6AD5F9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85FF84-2A89-3212-2137-DF51D2C409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0DD4C9-47B5-F9B5-4BF6-693FBF3C1274}"/>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A613C46A-ECA3-47F1-A052-C3BC2E7E79AE}"/>
              </a:ext>
            </a:extLst>
          </p:cNvPr>
          <p:cNvSpPr>
            <a:spLocks noGrp="1"/>
          </p:cNvSpPr>
          <p:nvPr>
            <p:ph type="sldNum" sz="quarter" idx="5"/>
          </p:nvPr>
        </p:nvSpPr>
        <p:spPr/>
        <p:txBody>
          <a:bodyPr/>
          <a:lstStyle/>
          <a:p>
            <a:fld id="{A919BC5A-9779-49E5-B73E-03A3DC5C3431}" type="slidenum">
              <a:rPr lang="en-GB" smtClean="0"/>
              <a:t>13</a:t>
            </a:fld>
            <a:endParaRPr lang="en-GB"/>
          </a:p>
        </p:txBody>
      </p:sp>
    </p:spTree>
    <p:extLst>
      <p:ext uri="{BB962C8B-B14F-4D97-AF65-F5344CB8AC3E}">
        <p14:creationId xmlns:p14="http://schemas.microsoft.com/office/powerpoint/2010/main" val="23334643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F4E38-8F7A-7987-21BF-D382DE7790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A7DAD3-DC7F-FA8D-05ED-F43F74DA0E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0760E2-7B08-DDE6-3621-37A33552E8FA}"/>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DAA62F8D-FAA4-A49D-C9C3-96F54CB0F1EF}"/>
              </a:ext>
            </a:extLst>
          </p:cNvPr>
          <p:cNvSpPr>
            <a:spLocks noGrp="1"/>
          </p:cNvSpPr>
          <p:nvPr>
            <p:ph type="sldNum" sz="quarter" idx="5"/>
          </p:nvPr>
        </p:nvSpPr>
        <p:spPr/>
        <p:txBody>
          <a:bodyPr/>
          <a:lstStyle/>
          <a:p>
            <a:fld id="{A919BC5A-9779-49E5-B73E-03A3DC5C3431}" type="slidenum">
              <a:rPr lang="en-GB" smtClean="0"/>
              <a:t>14</a:t>
            </a:fld>
            <a:endParaRPr lang="en-GB"/>
          </a:p>
        </p:txBody>
      </p:sp>
    </p:spTree>
    <p:extLst>
      <p:ext uri="{BB962C8B-B14F-4D97-AF65-F5344CB8AC3E}">
        <p14:creationId xmlns:p14="http://schemas.microsoft.com/office/powerpoint/2010/main" val="19180706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59274-396A-1E1B-88E7-4234F32CCC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34DD5B-A5E7-7C6A-E3BD-EC3EFB705E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2A2AAD-E1D4-F51B-B1DB-50BC04C97FE7}"/>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5188F3B9-BA22-3351-820D-01885425F0BC}"/>
              </a:ext>
            </a:extLst>
          </p:cNvPr>
          <p:cNvSpPr>
            <a:spLocks noGrp="1"/>
          </p:cNvSpPr>
          <p:nvPr>
            <p:ph type="sldNum" sz="quarter" idx="5"/>
          </p:nvPr>
        </p:nvSpPr>
        <p:spPr/>
        <p:txBody>
          <a:bodyPr/>
          <a:lstStyle/>
          <a:p>
            <a:fld id="{A919BC5A-9779-49E5-B73E-03A3DC5C3431}" type="slidenum">
              <a:rPr lang="en-GB" smtClean="0"/>
              <a:t>15</a:t>
            </a:fld>
            <a:endParaRPr lang="en-GB"/>
          </a:p>
        </p:txBody>
      </p:sp>
    </p:spTree>
    <p:extLst>
      <p:ext uri="{BB962C8B-B14F-4D97-AF65-F5344CB8AC3E}">
        <p14:creationId xmlns:p14="http://schemas.microsoft.com/office/powerpoint/2010/main" val="14512880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D2F37-A946-99BF-0DDC-D439D15828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8A41F3-15F1-D7C9-93A4-E2542752A8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EA348E-E5B6-CFDA-8EAB-E00CD629EA76}"/>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CA78ACA9-B47D-0E89-FBFF-07B310E5A4A2}"/>
              </a:ext>
            </a:extLst>
          </p:cNvPr>
          <p:cNvSpPr>
            <a:spLocks noGrp="1"/>
          </p:cNvSpPr>
          <p:nvPr>
            <p:ph type="sldNum" sz="quarter" idx="5"/>
          </p:nvPr>
        </p:nvSpPr>
        <p:spPr/>
        <p:txBody>
          <a:bodyPr/>
          <a:lstStyle/>
          <a:p>
            <a:fld id="{A919BC5A-9779-49E5-B73E-03A3DC5C3431}" type="slidenum">
              <a:rPr lang="en-GB" smtClean="0"/>
              <a:t>16</a:t>
            </a:fld>
            <a:endParaRPr lang="en-GB"/>
          </a:p>
        </p:txBody>
      </p:sp>
    </p:spTree>
    <p:extLst>
      <p:ext uri="{BB962C8B-B14F-4D97-AF65-F5344CB8AC3E}">
        <p14:creationId xmlns:p14="http://schemas.microsoft.com/office/powerpoint/2010/main" val="16397854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C91F1-0125-30BF-EA3F-96CAD8D37F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75283A-66B2-DF08-C3AC-E4286E809A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E7DBE9-1167-D91E-71E5-45EAB01B4537}"/>
              </a:ext>
            </a:extLst>
          </p:cNvPr>
          <p:cNvSpPr>
            <a:spLocks noGrp="1"/>
          </p:cNvSpPr>
          <p:nvPr>
            <p:ph type="body" idx="1"/>
          </p:nvPr>
        </p:nvSpPr>
        <p:spPr/>
        <p:txBody>
          <a:bodyPr/>
          <a:lstStyle/>
          <a:p>
            <a:r>
              <a:rPr lang="en-US" dirty="0"/>
              <a:t>To update with JBM/ JLL / JIS data</a:t>
            </a:r>
          </a:p>
        </p:txBody>
      </p:sp>
      <p:sp>
        <p:nvSpPr>
          <p:cNvPr id="4" name="Slide Number Placeholder 3">
            <a:extLst>
              <a:ext uri="{FF2B5EF4-FFF2-40B4-BE49-F238E27FC236}">
                <a16:creationId xmlns:a16="http://schemas.microsoft.com/office/drawing/2014/main" id="{A50035D4-5641-F2EC-7012-9F0BB40267CD}"/>
              </a:ext>
            </a:extLst>
          </p:cNvPr>
          <p:cNvSpPr>
            <a:spLocks noGrp="1"/>
          </p:cNvSpPr>
          <p:nvPr>
            <p:ph type="sldNum" sz="quarter" idx="5"/>
          </p:nvPr>
        </p:nvSpPr>
        <p:spPr/>
        <p:txBody>
          <a:bodyPr/>
          <a:lstStyle/>
          <a:p>
            <a:fld id="{A919BC5A-9779-49E5-B73E-03A3DC5C3431}" type="slidenum">
              <a:rPr lang="en-GB" smtClean="0"/>
              <a:t>17</a:t>
            </a:fld>
            <a:endParaRPr lang="en-GB"/>
          </a:p>
        </p:txBody>
      </p:sp>
    </p:spTree>
    <p:extLst>
      <p:ext uri="{BB962C8B-B14F-4D97-AF65-F5344CB8AC3E}">
        <p14:creationId xmlns:p14="http://schemas.microsoft.com/office/powerpoint/2010/main" val="14265817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AED914-1C8E-8D6F-A0DA-F2690A7692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BE9D93-34BF-C054-BFD9-741DF5460C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EA9B44-89C2-3076-6F0B-036743AFF83E}"/>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E22C532F-D883-9F4B-F252-1BA6C9F49385}"/>
              </a:ext>
            </a:extLst>
          </p:cNvPr>
          <p:cNvSpPr>
            <a:spLocks noGrp="1"/>
          </p:cNvSpPr>
          <p:nvPr>
            <p:ph type="sldNum" sz="quarter" idx="5"/>
          </p:nvPr>
        </p:nvSpPr>
        <p:spPr/>
        <p:txBody>
          <a:bodyPr/>
          <a:lstStyle/>
          <a:p>
            <a:fld id="{A919BC5A-9779-49E5-B73E-03A3DC5C3431}" type="slidenum">
              <a:rPr lang="en-GB" smtClean="0"/>
              <a:t>18</a:t>
            </a:fld>
            <a:endParaRPr lang="en-GB"/>
          </a:p>
        </p:txBody>
      </p:sp>
    </p:spTree>
    <p:extLst>
      <p:ext uri="{BB962C8B-B14F-4D97-AF65-F5344CB8AC3E}">
        <p14:creationId xmlns:p14="http://schemas.microsoft.com/office/powerpoint/2010/main" val="17032647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CAD2C-59E5-FC46-FFC3-D81B5F900A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BD99B9-C41F-F765-7243-CC6CF9F37C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94949A-9C8A-9FFB-B972-8A5547B9065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Coloured</a:t>
            </a:r>
            <a:r>
              <a:rPr lang="en-US" dirty="0"/>
              <a:t> pages to be used – THEY LOOK BEST AS A SET OF 3. Page titles to reflect your agenda / contents. Subtitle to be used where necessary. The client’s name and the title of the presentation should sit in the bottom left in capital letters, separated by the vertical bar. This page demonstrates how a table should be used. </a:t>
            </a:r>
          </a:p>
          <a:p>
            <a:endParaRPr lang="en-US" dirty="0"/>
          </a:p>
        </p:txBody>
      </p:sp>
      <p:sp>
        <p:nvSpPr>
          <p:cNvPr id="4" name="Slide Number Placeholder 3">
            <a:extLst>
              <a:ext uri="{FF2B5EF4-FFF2-40B4-BE49-F238E27FC236}">
                <a16:creationId xmlns:a16="http://schemas.microsoft.com/office/drawing/2014/main" id="{7A5E39B9-379E-2BBB-6161-858FEE9F48D0}"/>
              </a:ext>
            </a:extLst>
          </p:cNvPr>
          <p:cNvSpPr>
            <a:spLocks noGrp="1"/>
          </p:cNvSpPr>
          <p:nvPr>
            <p:ph type="sldNum" sz="quarter" idx="5"/>
          </p:nvPr>
        </p:nvSpPr>
        <p:spPr/>
        <p:txBody>
          <a:bodyPr/>
          <a:lstStyle/>
          <a:p>
            <a:fld id="{A919BC5A-9779-49E5-B73E-03A3DC5C3431}" type="slidenum">
              <a:rPr lang="en-GB" smtClean="0"/>
              <a:t>19</a:t>
            </a:fld>
            <a:endParaRPr lang="en-GB"/>
          </a:p>
        </p:txBody>
      </p:sp>
    </p:spTree>
    <p:extLst>
      <p:ext uri="{BB962C8B-B14F-4D97-AF65-F5344CB8AC3E}">
        <p14:creationId xmlns:p14="http://schemas.microsoft.com/office/powerpoint/2010/main" val="2977081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19BC5A-9779-49E5-B73E-03A3DC5C3431}" type="slidenum">
              <a:rPr lang="en-GB" smtClean="0"/>
              <a:t>2</a:t>
            </a:fld>
            <a:endParaRPr lang="en-GB"/>
          </a:p>
        </p:txBody>
      </p:sp>
    </p:spTree>
    <p:extLst>
      <p:ext uri="{BB962C8B-B14F-4D97-AF65-F5344CB8AC3E}">
        <p14:creationId xmlns:p14="http://schemas.microsoft.com/office/powerpoint/2010/main" val="16445338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D0E48-91FA-E08F-1C49-40AEDE4B98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BDFA2E-3328-45AC-DE53-3ED9E9F6CD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03829E-4227-5AB6-60EF-776A79A05DE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Coloured</a:t>
            </a:r>
            <a:r>
              <a:rPr lang="en-US" dirty="0"/>
              <a:t> pages to be used – THEY LOOK BEST AS A SET OF 3. Page titles to reflect your agenda / contents. Subtitle to be used where necessary.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FDD3E0FD-0C93-D5DF-4209-512B56CFAB76}"/>
              </a:ext>
            </a:extLst>
          </p:cNvPr>
          <p:cNvSpPr>
            <a:spLocks noGrp="1"/>
          </p:cNvSpPr>
          <p:nvPr>
            <p:ph type="sldNum" sz="quarter" idx="5"/>
          </p:nvPr>
        </p:nvSpPr>
        <p:spPr/>
        <p:txBody>
          <a:bodyPr/>
          <a:lstStyle/>
          <a:p>
            <a:fld id="{A919BC5A-9779-49E5-B73E-03A3DC5C3431}" type="slidenum">
              <a:rPr lang="en-GB" smtClean="0"/>
              <a:t>20</a:t>
            </a:fld>
            <a:endParaRPr lang="en-GB"/>
          </a:p>
        </p:txBody>
      </p:sp>
    </p:spTree>
    <p:extLst>
      <p:ext uri="{BB962C8B-B14F-4D97-AF65-F5344CB8AC3E}">
        <p14:creationId xmlns:p14="http://schemas.microsoft.com/office/powerpoint/2010/main" val="34272033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7F67E-64E4-2815-11C9-AEC05C58E1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CB5AFC-3D84-2020-C879-18926AD324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817DEF-9DC1-06CB-7FA6-F2E9910CA1F0}"/>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5A854153-9708-2A29-867A-15221AF7FEC1}"/>
              </a:ext>
            </a:extLst>
          </p:cNvPr>
          <p:cNvSpPr>
            <a:spLocks noGrp="1"/>
          </p:cNvSpPr>
          <p:nvPr>
            <p:ph type="sldNum" sz="quarter" idx="5"/>
          </p:nvPr>
        </p:nvSpPr>
        <p:spPr/>
        <p:txBody>
          <a:bodyPr/>
          <a:lstStyle/>
          <a:p>
            <a:fld id="{A919BC5A-9779-49E5-B73E-03A3DC5C3431}" type="slidenum">
              <a:rPr lang="en-GB" smtClean="0"/>
              <a:t>21</a:t>
            </a:fld>
            <a:endParaRPr lang="en-GB"/>
          </a:p>
        </p:txBody>
      </p:sp>
    </p:spTree>
    <p:extLst>
      <p:ext uri="{BB962C8B-B14F-4D97-AF65-F5344CB8AC3E}">
        <p14:creationId xmlns:p14="http://schemas.microsoft.com/office/powerpoint/2010/main" val="19779321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D4838-BC2E-76E5-AEFF-139320C4B3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ACF8A3-F26A-1CB4-1497-83AE880AA4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E2CA9C-E84F-8CB8-9C9B-26CCC3346188}"/>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DC2617DC-B330-BC66-D35C-8F365EC5F892}"/>
              </a:ext>
            </a:extLst>
          </p:cNvPr>
          <p:cNvSpPr>
            <a:spLocks noGrp="1"/>
          </p:cNvSpPr>
          <p:nvPr>
            <p:ph type="sldNum" sz="quarter" idx="5"/>
          </p:nvPr>
        </p:nvSpPr>
        <p:spPr/>
        <p:txBody>
          <a:bodyPr/>
          <a:lstStyle/>
          <a:p>
            <a:fld id="{A919BC5A-9779-49E5-B73E-03A3DC5C3431}" type="slidenum">
              <a:rPr lang="en-GB" smtClean="0"/>
              <a:t>22</a:t>
            </a:fld>
            <a:endParaRPr lang="en-GB"/>
          </a:p>
        </p:txBody>
      </p:sp>
    </p:spTree>
    <p:extLst>
      <p:ext uri="{BB962C8B-B14F-4D97-AF65-F5344CB8AC3E}">
        <p14:creationId xmlns:p14="http://schemas.microsoft.com/office/powerpoint/2010/main" val="22388567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660E4-D574-70C5-95A7-063DD9DEB5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200AE5-EB99-2CB3-7138-2D7C8F9E2C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B7C393-8B58-1B6E-B4C5-CB33F25C1E6D}"/>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3528ABB0-6397-CAA7-516B-83E67F27CCE0}"/>
              </a:ext>
            </a:extLst>
          </p:cNvPr>
          <p:cNvSpPr>
            <a:spLocks noGrp="1"/>
          </p:cNvSpPr>
          <p:nvPr>
            <p:ph type="sldNum" sz="quarter" idx="5"/>
          </p:nvPr>
        </p:nvSpPr>
        <p:spPr/>
        <p:txBody>
          <a:bodyPr/>
          <a:lstStyle/>
          <a:p>
            <a:fld id="{A919BC5A-9779-49E5-B73E-03A3DC5C3431}" type="slidenum">
              <a:rPr lang="en-GB" smtClean="0"/>
              <a:t>23</a:t>
            </a:fld>
            <a:endParaRPr lang="en-GB"/>
          </a:p>
        </p:txBody>
      </p:sp>
    </p:spTree>
    <p:extLst>
      <p:ext uri="{BB962C8B-B14F-4D97-AF65-F5344CB8AC3E}">
        <p14:creationId xmlns:p14="http://schemas.microsoft.com/office/powerpoint/2010/main" val="22537177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09309-057E-E23C-C1AE-195D599CF3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3AD37D-7C68-7920-92BF-EE4EC37D88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CA3C68-8865-83CD-1DE1-FE2F3A73A8E5}"/>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F5FF82C7-B2A3-E035-AC0D-66203EE8E245}"/>
              </a:ext>
            </a:extLst>
          </p:cNvPr>
          <p:cNvSpPr>
            <a:spLocks noGrp="1"/>
          </p:cNvSpPr>
          <p:nvPr>
            <p:ph type="sldNum" sz="quarter" idx="5"/>
          </p:nvPr>
        </p:nvSpPr>
        <p:spPr/>
        <p:txBody>
          <a:bodyPr/>
          <a:lstStyle/>
          <a:p>
            <a:fld id="{A919BC5A-9779-49E5-B73E-03A3DC5C3431}" type="slidenum">
              <a:rPr lang="en-GB" smtClean="0"/>
              <a:t>24</a:t>
            </a:fld>
            <a:endParaRPr lang="en-GB"/>
          </a:p>
        </p:txBody>
      </p:sp>
    </p:spTree>
    <p:extLst>
      <p:ext uri="{BB962C8B-B14F-4D97-AF65-F5344CB8AC3E}">
        <p14:creationId xmlns:p14="http://schemas.microsoft.com/office/powerpoint/2010/main" val="1603093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83C05-491B-10AF-5F1E-ECD6B6A0D5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4375FF-B9C2-FAE2-2CEA-B62D18A784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52E174-808A-768E-5290-8CEC92142E0B}"/>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9AFEEF91-355F-BF25-92B4-5D9D9DF5391E}"/>
              </a:ext>
            </a:extLst>
          </p:cNvPr>
          <p:cNvSpPr>
            <a:spLocks noGrp="1"/>
          </p:cNvSpPr>
          <p:nvPr>
            <p:ph type="sldNum" sz="quarter" idx="5"/>
          </p:nvPr>
        </p:nvSpPr>
        <p:spPr/>
        <p:txBody>
          <a:bodyPr/>
          <a:lstStyle/>
          <a:p>
            <a:fld id="{A919BC5A-9779-49E5-B73E-03A3DC5C3431}" type="slidenum">
              <a:rPr lang="en-GB" smtClean="0"/>
              <a:t>25</a:t>
            </a:fld>
            <a:endParaRPr lang="en-GB"/>
          </a:p>
        </p:txBody>
      </p:sp>
    </p:spTree>
    <p:extLst>
      <p:ext uri="{BB962C8B-B14F-4D97-AF65-F5344CB8AC3E}">
        <p14:creationId xmlns:p14="http://schemas.microsoft.com/office/powerpoint/2010/main" val="20010306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4F1A5-4033-E324-3E2B-914BD9D5D3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89979C-C0D1-2D88-2F95-41944E5C48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2F7F42-3504-EA83-09CD-AA524E221AD7}"/>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DE289EF7-6879-D211-1E5F-C1B2ADE6035B}"/>
              </a:ext>
            </a:extLst>
          </p:cNvPr>
          <p:cNvSpPr>
            <a:spLocks noGrp="1"/>
          </p:cNvSpPr>
          <p:nvPr>
            <p:ph type="sldNum" sz="quarter" idx="5"/>
          </p:nvPr>
        </p:nvSpPr>
        <p:spPr/>
        <p:txBody>
          <a:bodyPr/>
          <a:lstStyle/>
          <a:p>
            <a:fld id="{A919BC5A-9779-49E5-B73E-03A3DC5C3431}" type="slidenum">
              <a:rPr lang="en-GB" smtClean="0"/>
              <a:t>26</a:t>
            </a:fld>
            <a:endParaRPr lang="en-GB"/>
          </a:p>
        </p:txBody>
      </p:sp>
    </p:spTree>
    <p:extLst>
      <p:ext uri="{BB962C8B-B14F-4D97-AF65-F5344CB8AC3E}">
        <p14:creationId xmlns:p14="http://schemas.microsoft.com/office/powerpoint/2010/main" val="42783147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59643-360A-0163-E43C-FE84E37058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CF46C7-5E97-9A94-8B97-F7FC5F8375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CDA699-F843-4F92-5261-CC9C58FCD2E1}"/>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60878670-A420-62D3-40DF-B2588892E976}"/>
              </a:ext>
            </a:extLst>
          </p:cNvPr>
          <p:cNvSpPr>
            <a:spLocks noGrp="1"/>
          </p:cNvSpPr>
          <p:nvPr>
            <p:ph type="sldNum" sz="quarter" idx="5"/>
          </p:nvPr>
        </p:nvSpPr>
        <p:spPr/>
        <p:txBody>
          <a:bodyPr/>
          <a:lstStyle/>
          <a:p>
            <a:fld id="{A919BC5A-9779-49E5-B73E-03A3DC5C3431}" type="slidenum">
              <a:rPr lang="en-GB" smtClean="0"/>
              <a:t>27</a:t>
            </a:fld>
            <a:endParaRPr lang="en-GB"/>
          </a:p>
        </p:txBody>
      </p:sp>
    </p:spTree>
    <p:extLst>
      <p:ext uri="{BB962C8B-B14F-4D97-AF65-F5344CB8AC3E}">
        <p14:creationId xmlns:p14="http://schemas.microsoft.com/office/powerpoint/2010/main" val="1536778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98C21-1729-FCDF-8DAF-AC58332A8D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E11E32-4122-223F-C7A6-54D865F2E1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393A7C-53AE-688D-BDE0-7123A3EF4F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99B875-AA70-D2FE-8C62-AF39961D254D}"/>
              </a:ext>
            </a:extLst>
          </p:cNvPr>
          <p:cNvSpPr>
            <a:spLocks noGrp="1"/>
          </p:cNvSpPr>
          <p:nvPr>
            <p:ph type="sldNum" sz="quarter" idx="5"/>
          </p:nvPr>
        </p:nvSpPr>
        <p:spPr/>
        <p:txBody>
          <a:bodyPr/>
          <a:lstStyle/>
          <a:p>
            <a:fld id="{A919BC5A-9779-49E5-B73E-03A3DC5C3431}" type="slidenum">
              <a:rPr lang="en-GB" smtClean="0"/>
              <a:t>28</a:t>
            </a:fld>
            <a:endParaRPr lang="en-GB"/>
          </a:p>
        </p:txBody>
      </p:sp>
    </p:spTree>
    <p:extLst>
      <p:ext uri="{BB962C8B-B14F-4D97-AF65-F5344CB8AC3E}">
        <p14:creationId xmlns:p14="http://schemas.microsoft.com/office/powerpoint/2010/main" val="158623440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ABA30-E2BC-1B59-AA80-1D6D0FE5D8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6BADC8-D282-1736-7D57-CD45D42AB9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3ED9A8-795B-50BF-9739-19C762DC38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1FFFC0-7290-E1A3-BA11-9902C994D19A}"/>
              </a:ext>
            </a:extLst>
          </p:cNvPr>
          <p:cNvSpPr>
            <a:spLocks noGrp="1"/>
          </p:cNvSpPr>
          <p:nvPr>
            <p:ph type="sldNum" sz="quarter" idx="5"/>
          </p:nvPr>
        </p:nvSpPr>
        <p:spPr/>
        <p:txBody>
          <a:bodyPr/>
          <a:lstStyle/>
          <a:p>
            <a:fld id="{A919BC5A-9779-49E5-B73E-03A3DC5C3431}" type="slidenum">
              <a:rPr lang="en-GB" smtClean="0"/>
              <a:t>29</a:t>
            </a:fld>
            <a:endParaRPr lang="en-GB"/>
          </a:p>
        </p:txBody>
      </p:sp>
    </p:spTree>
    <p:extLst>
      <p:ext uri="{BB962C8B-B14F-4D97-AF65-F5344CB8AC3E}">
        <p14:creationId xmlns:p14="http://schemas.microsoft.com/office/powerpoint/2010/main" val="14049941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19BC5A-9779-49E5-B73E-03A3DC5C3431}" type="slidenum">
              <a:rPr lang="en-GB" smtClean="0"/>
              <a:t>3</a:t>
            </a:fld>
            <a:endParaRPr lang="en-GB"/>
          </a:p>
        </p:txBody>
      </p:sp>
    </p:spTree>
    <p:extLst>
      <p:ext uri="{BB962C8B-B14F-4D97-AF65-F5344CB8AC3E}">
        <p14:creationId xmlns:p14="http://schemas.microsoft.com/office/powerpoint/2010/main" val="21373177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DDDC9-32B7-1419-ED01-B90B08710B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717BA0-2994-A312-2806-79C0862401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B0A914-938A-F0AE-3DA5-AD0B956535A1}"/>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0CEBFB96-64D1-5B03-92DB-1EBAC9AFC306}"/>
              </a:ext>
            </a:extLst>
          </p:cNvPr>
          <p:cNvSpPr>
            <a:spLocks noGrp="1"/>
          </p:cNvSpPr>
          <p:nvPr>
            <p:ph type="sldNum" sz="quarter" idx="5"/>
          </p:nvPr>
        </p:nvSpPr>
        <p:spPr/>
        <p:txBody>
          <a:bodyPr/>
          <a:lstStyle/>
          <a:p>
            <a:fld id="{A919BC5A-9779-49E5-B73E-03A3DC5C3431}" type="slidenum">
              <a:rPr lang="en-GB" smtClean="0"/>
              <a:t>30</a:t>
            </a:fld>
            <a:endParaRPr lang="en-GB"/>
          </a:p>
        </p:txBody>
      </p:sp>
    </p:spTree>
    <p:extLst>
      <p:ext uri="{BB962C8B-B14F-4D97-AF65-F5344CB8AC3E}">
        <p14:creationId xmlns:p14="http://schemas.microsoft.com/office/powerpoint/2010/main" val="310107779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Coloured</a:t>
            </a:r>
            <a:r>
              <a:rPr lang="en-US" dirty="0"/>
              <a:t> pages to be used – THEY LOOK BEST AS A SET OF 3. Page titles to reflect your agenda / contents. Subtitle to be used where necessary. The client’s name and the title of the presentation should sit in the bottom left in capital letters, separated by the vertical bar. This page demonstrates how a table should be used. </a:t>
            </a:r>
          </a:p>
          <a:p>
            <a:endParaRPr lang="en-US" dirty="0"/>
          </a:p>
        </p:txBody>
      </p:sp>
      <p:sp>
        <p:nvSpPr>
          <p:cNvPr id="4" name="Slide Number Placeholder 3"/>
          <p:cNvSpPr>
            <a:spLocks noGrp="1"/>
          </p:cNvSpPr>
          <p:nvPr>
            <p:ph type="sldNum" sz="quarter" idx="5"/>
          </p:nvPr>
        </p:nvSpPr>
        <p:spPr/>
        <p:txBody>
          <a:bodyPr/>
          <a:lstStyle/>
          <a:p>
            <a:fld id="{A919BC5A-9779-49E5-B73E-03A3DC5C3431}" type="slidenum">
              <a:rPr lang="en-GB" smtClean="0"/>
              <a:t>31</a:t>
            </a:fld>
            <a:endParaRPr lang="en-GB"/>
          </a:p>
        </p:txBody>
      </p:sp>
    </p:spTree>
    <p:extLst>
      <p:ext uri="{BB962C8B-B14F-4D97-AF65-F5344CB8AC3E}">
        <p14:creationId xmlns:p14="http://schemas.microsoft.com/office/powerpoint/2010/main" val="9212116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BA3A0-1676-CDC4-09BB-CDF42B5732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8C5D51-8055-38E7-124D-A3037CAA9B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D8F92D-99F6-0D0E-BE72-FBCDAB1F6E7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Coloured</a:t>
            </a:r>
            <a:r>
              <a:rPr lang="en-US" dirty="0"/>
              <a:t> pages to be used – THEY LOOK BEST AS A SET OF 3. Page titles to reflect your agenda / contents. Subtitle to be used where necessary. The client’s name and the title of the presentation should sit in the bottom left in capital letters, separated by the vertical bar. This page demonstrates how a table should be used. </a:t>
            </a:r>
          </a:p>
          <a:p>
            <a:endParaRPr lang="en-US" dirty="0"/>
          </a:p>
        </p:txBody>
      </p:sp>
      <p:sp>
        <p:nvSpPr>
          <p:cNvPr id="4" name="Slide Number Placeholder 3">
            <a:extLst>
              <a:ext uri="{FF2B5EF4-FFF2-40B4-BE49-F238E27FC236}">
                <a16:creationId xmlns:a16="http://schemas.microsoft.com/office/drawing/2014/main" id="{6B756C02-703C-D1C9-2C1D-E5C1B40F3391}"/>
              </a:ext>
            </a:extLst>
          </p:cNvPr>
          <p:cNvSpPr>
            <a:spLocks noGrp="1"/>
          </p:cNvSpPr>
          <p:nvPr>
            <p:ph type="sldNum" sz="quarter" idx="5"/>
          </p:nvPr>
        </p:nvSpPr>
        <p:spPr/>
        <p:txBody>
          <a:bodyPr/>
          <a:lstStyle/>
          <a:p>
            <a:fld id="{A919BC5A-9779-49E5-B73E-03A3DC5C3431}" type="slidenum">
              <a:rPr lang="en-GB" smtClean="0"/>
              <a:t>32</a:t>
            </a:fld>
            <a:endParaRPr lang="en-GB"/>
          </a:p>
        </p:txBody>
      </p:sp>
    </p:spTree>
    <p:extLst>
      <p:ext uri="{BB962C8B-B14F-4D97-AF65-F5344CB8AC3E}">
        <p14:creationId xmlns:p14="http://schemas.microsoft.com/office/powerpoint/2010/main" val="240230577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FF416-979F-D1D7-6088-E5F4050591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42D74D-15FF-6149-5326-359C095883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586AD1-79A7-E95D-4CEE-7D964F50DF3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Coloured</a:t>
            </a:r>
            <a:r>
              <a:rPr lang="en-US" dirty="0"/>
              <a:t> pages to be used – THEY LOOK BEST AS A SET OF 3. Page titles to reflect your agenda / contents. Subtitle to be used where necessary. The client’s name and the title of the presentation should sit in the bottom left in capital letters, separated by the vertical bar. This page demonstrates how a table should be used. </a:t>
            </a:r>
          </a:p>
          <a:p>
            <a:endParaRPr lang="en-US" dirty="0"/>
          </a:p>
        </p:txBody>
      </p:sp>
      <p:sp>
        <p:nvSpPr>
          <p:cNvPr id="4" name="Slide Number Placeholder 3">
            <a:extLst>
              <a:ext uri="{FF2B5EF4-FFF2-40B4-BE49-F238E27FC236}">
                <a16:creationId xmlns:a16="http://schemas.microsoft.com/office/drawing/2014/main" id="{D74192FF-6FB4-85CB-F632-02D22DD9B677}"/>
              </a:ext>
            </a:extLst>
          </p:cNvPr>
          <p:cNvSpPr>
            <a:spLocks noGrp="1"/>
          </p:cNvSpPr>
          <p:nvPr>
            <p:ph type="sldNum" sz="quarter" idx="5"/>
          </p:nvPr>
        </p:nvSpPr>
        <p:spPr/>
        <p:txBody>
          <a:bodyPr/>
          <a:lstStyle/>
          <a:p>
            <a:fld id="{A919BC5A-9779-49E5-B73E-03A3DC5C3431}" type="slidenum">
              <a:rPr lang="en-GB" smtClean="0"/>
              <a:t>33</a:t>
            </a:fld>
            <a:endParaRPr lang="en-GB"/>
          </a:p>
        </p:txBody>
      </p:sp>
    </p:spTree>
    <p:extLst>
      <p:ext uri="{BB962C8B-B14F-4D97-AF65-F5344CB8AC3E}">
        <p14:creationId xmlns:p14="http://schemas.microsoft.com/office/powerpoint/2010/main" val="3537028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19BC5A-9779-49E5-B73E-03A3DC5C3431}" type="slidenum">
              <a:rPr lang="en-GB" smtClean="0"/>
              <a:t>34</a:t>
            </a:fld>
            <a:endParaRPr lang="en-GB"/>
          </a:p>
        </p:txBody>
      </p:sp>
    </p:spTree>
    <p:extLst>
      <p:ext uri="{BB962C8B-B14F-4D97-AF65-F5344CB8AC3E}">
        <p14:creationId xmlns:p14="http://schemas.microsoft.com/office/powerpoint/2010/main" val="3847145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034E98-C5DE-0A48-8511-91A2A25205D8}" type="slidenum">
              <a:rPr lang="en-US" smtClean="0"/>
              <a:t>4</a:t>
            </a:fld>
            <a:endParaRPr lang="en-US"/>
          </a:p>
        </p:txBody>
      </p:sp>
    </p:spTree>
    <p:extLst>
      <p:ext uri="{BB962C8B-B14F-4D97-AF65-F5344CB8AC3E}">
        <p14:creationId xmlns:p14="http://schemas.microsoft.com/office/powerpoint/2010/main" val="1961650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E5B24-008A-5990-4467-3B13F314DA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F2496C-9A68-3B96-1154-13CCE7ABF6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5E6DAB-55F0-8ADC-40DC-99D8A765B2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C1D85F-FCEB-C66A-B914-2264730C1C1F}"/>
              </a:ext>
            </a:extLst>
          </p:cNvPr>
          <p:cNvSpPr>
            <a:spLocks noGrp="1"/>
          </p:cNvSpPr>
          <p:nvPr>
            <p:ph type="sldNum" sz="quarter" idx="5"/>
          </p:nvPr>
        </p:nvSpPr>
        <p:spPr/>
        <p:txBody>
          <a:bodyPr/>
          <a:lstStyle/>
          <a:p>
            <a:fld id="{A919BC5A-9779-49E5-B73E-03A3DC5C3431}" type="slidenum">
              <a:rPr lang="en-GB" smtClean="0"/>
              <a:t>5</a:t>
            </a:fld>
            <a:endParaRPr lang="en-GB"/>
          </a:p>
        </p:txBody>
      </p:sp>
    </p:spTree>
    <p:extLst>
      <p:ext uri="{BB962C8B-B14F-4D97-AF65-F5344CB8AC3E}">
        <p14:creationId xmlns:p14="http://schemas.microsoft.com/office/powerpoint/2010/main" val="25270680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79CC1-9651-FE7C-40E5-C0FC942BC6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A87685-8251-2A56-E906-125E66965E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2EA260-1016-DFF5-0763-3832EEA5A81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C24F8411-AEE9-E0FA-CCD3-8F62C1BA804A}"/>
              </a:ext>
            </a:extLst>
          </p:cNvPr>
          <p:cNvSpPr>
            <a:spLocks noGrp="1"/>
          </p:cNvSpPr>
          <p:nvPr>
            <p:ph type="sldNum" sz="quarter" idx="5"/>
          </p:nvPr>
        </p:nvSpPr>
        <p:spPr/>
        <p:txBody>
          <a:bodyPr/>
          <a:lstStyle/>
          <a:p>
            <a:fld id="{A919BC5A-9779-49E5-B73E-03A3DC5C3431}" type="slidenum">
              <a:rPr lang="en-GB" smtClean="0"/>
              <a:t>6</a:t>
            </a:fld>
            <a:endParaRPr lang="en-GB"/>
          </a:p>
        </p:txBody>
      </p:sp>
    </p:spTree>
    <p:extLst>
      <p:ext uri="{BB962C8B-B14F-4D97-AF65-F5344CB8AC3E}">
        <p14:creationId xmlns:p14="http://schemas.microsoft.com/office/powerpoint/2010/main" val="3830201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3EE44-9811-30F6-F636-4B5EABC6EB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8A4B22-38A3-BD00-18AB-9788856813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E10828-6256-228A-70E7-A9F0471AD6E5}"/>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A9B447A7-88F5-620A-73FD-93EC2F45B556}"/>
              </a:ext>
            </a:extLst>
          </p:cNvPr>
          <p:cNvSpPr>
            <a:spLocks noGrp="1"/>
          </p:cNvSpPr>
          <p:nvPr>
            <p:ph type="sldNum" sz="quarter" idx="5"/>
          </p:nvPr>
        </p:nvSpPr>
        <p:spPr/>
        <p:txBody>
          <a:bodyPr/>
          <a:lstStyle/>
          <a:p>
            <a:fld id="{A919BC5A-9779-49E5-B73E-03A3DC5C3431}" type="slidenum">
              <a:rPr lang="en-GB" smtClean="0"/>
              <a:t>7</a:t>
            </a:fld>
            <a:endParaRPr lang="en-GB"/>
          </a:p>
        </p:txBody>
      </p:sp>
    </p:spTree>
    <p:extLst>
      <p:ext uri="{BB962C8B-B14F-4D97-AF65-F5344CB8AC3E}">
        <p14:creationId xmlns:p14="http://schemas.microsoft.com/office/powerpoint/2010/main" val="296166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34ECB-6B79-47D8-2035-5BA3A1649A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E4058C-819E-2B0D-33AA-CA43F38A29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397E58-16E6-297F-76FA-83E764F2599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Coloured</a:t>
            </a:r>
            <a:r>
              <a:rPr lang="en-US" dirty="0"/>
              <a:t> pages to be used – THEY LOOK BEST AS A SET OF 3. Page titles to reflect your agenda / contents. Subtitle to be used where necessary.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7C1A1395-FE9A-0A96-E4F8-E0CF75C44DB9}"/>
              </a:ext>
            </a:extLst>
          </p:cNvPr>
          <p:cNvSpPr>
            <a:spLocks noGrp="1"/>
          </p:cNvSpPr>
          <p:nvPr>
            <p:ph type="sldNum" sz="quarter" idx="5"/>
          </p:nvPr>
        </p:nvSpPr>
        <p:spPr/>
        <p:txBody>
          <a:bodyPr/>
          <a:lstStyle/>
          <a:p>
            <a:fld id="{A919BC5A-9779-49E5-B73E-03A3DC5C3431}" type="slidenum">
              <a:rPr lang="en-GB" smtClean="0"/>
              <a:t>8</a:t>
            </a:fld>
            <a:endParaRPr lang="en-GB"/>
          </a:p>
        </p:txBody>
      </p:sp>
    </p:spTree>
    <p:extLst>
      <p:ext uri="{BB962C8B-B14F-4D97-AF65-F5344CB8AC3E}">
        <p14:creationId xmlns:p14="http://schemas.microsoft.com/office/powerpoint/2010/main" val="13997069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5D5D4-CE30-C6E1-9F31-20F2604D0B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117154-5DD4-4836-8EEC-87F4155EEB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B59B79-669C-2FFF-04A9-6A28A5006D17}"/>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9C8DDC36-7738-BC94-2EE3-A0D2D6D4699C}"/>
              </a:ext>
            </a:extLst>
          </p:cNvPr>
          <p:cNvSpPr>
            <a:spLocks noGrp="1"/>
          </p:cNvSpPr>
          <p:nvPr>
            <p:ph type="sldNum" sz="quarter" idx="5"/>
          </p:nvPr>
        </p:nvSpPr>
        <p:spPr/>
        <p:txBody>
          <a:bodyPr/>
          <a:lstStyle/>
          <a:p>
            <a:fld id="{A919BC5A-9779-49E5-B73E-03A3DC5C3431}" type="slidenum">
              <a:rPr lang="en-GB" smtClean="0"/>
              <a:t>9</a:t>
            </a:fld>
            <a:endParaRPr lang="en-GB"/>
          </a:p>
        </p:txBody>
      </p:sp>
    </p:spTree>
    <p:extLst>
      <p:ext uri="{BB962C8B-B14F-4D97-AF65-F5344CB8AC3E}">
        <p14:creationId xmlns:p14="http://schemas.microsoft.com/office/powerpoint/2010/main" val="2888829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D6FE0D9-F243-45C7-A797-74A98D41B9F2}" type="datetimeFigureOut">
              <a:rPr lang="en-GB" smtClean="0"/>
              <a:t>23/04/2026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3950003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FE0D9-F243-45C7-A797-74A98D41B9F2}" type="datetimeFigureOut">
              <a:rPr lang="en-GB" smtClean="0"/>
              <a:t>23/04/2026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4261478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FE0D9-F243-45C7-A797-74A98D41B9F2}" type="datetimeFigureOut">
              <a:rPr lang="en-GB" smtClean="0"/>
              <a:t>23/04/2026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1428205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EBE3D2C-5B63-D049-84F9-2C0EBB188811}"/>
              </a:ext>
            </a:extLst>
          </p:cNvPr>
          <p:cNvPicPr>
            <a:picLocks noChangeAspect="1"/>
          </p:cNvPicPr>
          <p:nvPr userDrawn="1"/>
        </p:nvPicPr>
        <p:blipFill rotWithShape="1">
          <a:blip r:embed="rId2"/>
          <a:srcRect l="56354" t="46062" r="39245" b="47742"/>
          <a:stretch/>
        </p:blipFill>
        <p:spPr>
          <a:xfrm>
            <a:off x="-1" y="0"/>
            <a:ext cx="7285703" cy="7260475"/>
          </a:xfrm>
          <a:prstGeom prst="rect">
            <a:avLst/>
          </a:prstGeom>
        </p:spPr>
      </p:pic>
    </p:spTree>
    <p:extLst>
      <p:ext uri="{BB962C8B-B14F-4D97-AF65-F5344CB8AC3E}">
        <p14:creationId xmlns:p14="http://schemas.microsoft.com/office/powerpoint/2010/main" val="760360622"/>
      </p:ext>
    </p:extLst>
  </p:cSld>
  <p:clrMapOvr>
    <a:masterClrMapping/>
  </p:clrMapOvr>
  <mc:AlternateContent xmlns:mc="http://schemas.openxmlformats.org/markup-compatibility/2006" xmlns:p14="http://schemas.microsoft.com/office/powerpoint/2010/main">
    <mc:Choice Requires="p14">
      <p:transition spd="med" p14:dur="700" advClick="0" advTm="5000">
        <p:fade/>
      </p:transition>
    </mc:Choice>
    <mc:Fallback xmlns="">
      <p:transition spd="med" advClick="0" advTm="5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FE0D9-F243-45C7-A797-74A98D41B9F2}" type="datetimeFigureOut">
              <a:rPr lang="en-GB" smtClean="0"/>
              <a:t>23/04/2026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3576156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6FE0D9-F243-45C7-A797-74A98D41B9F2}" type="datetimeFigureOut">
              <a:rPr lang="en-GB" smtClean="0"/>
              <a:t>23/04/2026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790083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D6FE0D9-F243-45C7-A797-74A98D41B9F2}" type="datetimeFigureOut">
              <a:rPr lang="en-GB" smtClean="0"/>
              <a:t>23/04/2026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4182703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D6FE0D9-F243-45C7-A797-74A98D41B9F2}" type="datetimeFigureOut">
              <a:rPr lang="en-GB" smtClean="0"/>
              <a:t>23/04/2026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856682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D6FE0D9-F243-45C7-A797-74A98D41B9F2}" type="datetimeFigureOut">
              <a:rPr lang="en-GB" smtClean="0"/>
              <a:t>23/04/2026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374247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6FE0D9-F243-45C7-A797-74A98D41B9F2}" type="datetimeFigureOut">
              <a:rPr lang="en-GB" smtClean="0"/>
              <a:t>23/04/2026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616787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6FE0D9-F243-45C7-A797-74A98D41B9F2}" type="datetimeFigureOut">
              <a:rPr lang="en-GB" smtClean="0"/>
              <a:t>23/04/2026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51654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6FE0D9-F243-45C7-A797-74A98D41B9F2}" type="datetimeFigureOut">
              <a:rPr lang="en-GB" smtClean="0"/>
              <a:t>23/04/2026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3663962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6FE0D9-F243-45C7-A797-74A98D41B9F2}" type="datetimeFigureOut">
              <a:rPr lang="en-GB" smtClean="0"/>
              <a:t>23/04/2026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9D51DF-49E5-46F3-93E9-DEBD40ADE4DB}" type="slidenum">
              <a:rPr lang="en-GB" smtClean="0"/>
              <a:t>‹#›</a:t>
            </a:fld>
            <a:endParaRPr lang="en-GB"/>
          </a:p>
        </p:txBody>
      </p:sp>
    </p:spTree>
    <p:extLst>
      <p:ext uri="{BB962C8B-B14F-4D97-AF65-F5344CB8AC3E}">
        <p14:creationId xmlns:p14="http://schemas.microsoft.com/office/powerpoint/2010/main" val="3485380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3.xml"/><Relationship Id="rId1" Type="http://schemas.openxmlformats.org/officeDocument/2006/relationships/slideLayout" Target="../slideLayouts/slideLayout7.xml"/><Relationship Id="rId4" Type="http://schemas.microsoft.com/office/2007/relationships/hdphoto" Target="../media/hdphoto1.wdp"/></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2.xml"/><Relationship Id="rId7" Type="http://schemas.microsoft.com/office/2007/relationships/diagramDrawing" Target="../diagrams/drawing2.xml"/><Relationship Id="rId12"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image" Target="../media/image6.svg"/><Relationship Id="rId5" Type="http://schemas.openxmlformats.org/officeDocument/2006/relationships/diagramQuickStyle" Target="../diagrams/quickStyle2.xml"/><Relationship Id="rId10" Type="http://schemas.openxmlformats.org/officeDocument/2006/relationships/image" Target="../media/image5.png"/><Relationship Id="rId4" Type="http://schemas.openxmlformats.org/officeDocument/2006/relationships/diagramLayout" Target="../diagrams/layout2.xml"/><Relationship Id="rId9" Type="http://schemas.openxmlformats.org/officeDocument/2006/relationships/image" Target="../media/image4.sv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png"/><Relationship Id="rId7" Type="http://schemas.openxmlformats.org/officeDocument/2006/relationships/diagramColors" Target="../diagrams/colors3.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0067689-0702-ED48-BC34-CA51DCF18875}"/>
              </a:ext>
            </a:extLst>
          </p:cNvPr>
          <p:cNvSpPr txBox="1"/>
          <p:nvPr/>
        </p:nvSpPr>
        <p:spPr>
          <a:xfrm>
            <a:off x="5577840" y="4143685"/>
            <a:ext cx="6156959" cy="769441"/>
          </a:xfrm>
          <a:prstGeom prst="rect">
            <a:avLst/>
          </a:prstGeom>
          <a:noFill/>
        </p:spPr>
        <p:txBody>
          <a:bodyPr wrap="square" rtlCol="0">
            <a:spAutoFit/>
          </a:bodyPr>
          <a:lstStyle/>
          <a:p>
            <a:pPr algn="r"/>
            <a:r>
              <a:rPr lang="en-US" sz="4400" dirty="0">
                <a:solidFill>
                  <a:srgbClr val="414447"/>
                </a:solidFill>
                <a:latin typeface="Aptos" panose="020B0004020202020204" pitchFamily="34" charset="0"/>
              </a:rPr>
              <a:t>Carbon Reduction Plan</a:t>
            </a:r>
          </a:p>
        </p:txBody>
      </p:sp>
      <p:sp>
        <p:nvSpPr>
          <p:cNvPr id="7" name="TextBox 6">
            <a:extLst>
              <a:ext uri="{FF2B5EF4-FFF2-40B4-BE49-F238E27FC236}">
                <a16:creationId xmlns:a16="http://schemas.microsoft.com/office/drawing/2014/main" id="{31455493-16FD-DA21-C7AD-C1D8EA51A9A6}"/>
              </a:ext>
            </a:extLst>
          </p:cNvPr>
          <p:cNvSpPr txBox="1"/>
          <p:nvPr/>
        </p:nvSpPr>
        <p:spPr>
          <a:xfrm>
            <a:off x="8279079" y="4798710"/>
            <a:ext cx="3455720" cy="584775"/>
          </a:xfrm>
          <a:prstGeom prst="rect">
            <a:avLst/>
          </a:prstGeom>
          <a:noFill/>
        </p:spPr>
        <p:txBody>
          <a:bodyPr wrap="square" rtlCol="0">
            <a:spAutoFit/>
          </a:bodyPr>
          <a:lstStyle/>
          <a:p>
            <a:pPr algn="r"/>
            <a:r>
              <a:rPr lang="en-US" sz="3200" dirty="0">
                <a:solidFill>
                  <a:srgbClr val="414447"/>
                </a:solidFill>
                <a:latin typeface="Aptos" panose="020B0004020202020204" pitchFamily="34" charset="0"/>
              </a:rPr>
              <a:t>2025-2026</a:t>
            </a:r>
          </a:p>
        </p:txBody>
      </p:sp>
      <p:sp>
        <p:nvSpPr>
          <p:cNvPr id="2" name="TextBox 1">
            <a:extLst>
              <a:ext uri="{FF2B5EF4-FFF2-40B4-BE49-F238E27FC236}">
                <a16:creationId xmlns:a16="http://schemas.microsoft.com/office/drawing/2014/main" id="{9CD7E1E8-ABEE-F3DC-0CA9-AA29DD7008EE}"/>
              </a:ext>
            </a:extLst>
          </p:cNvPr>
          <p:cNvSpPr txBox="1"/>
          <p:nvPr/>
        </p:nvSpPr>
        <p:spPr>
          <a:xfrm>
            <a:off x="6544511" y="5315235"/>
            <a:ext cx="5190288" cy="1446550"/>
          </a:xfrm>
          <a:prstGeom prst="rect">
            <a:avLst/>
          </a:prstGeom>
          <a:noFill/>
        </p:spPr>
        <p:txBody>
          <a:bodyPr wrap="square" rtlCol="0">
            <a:spAutoFit/>
          </a:bodyPr>
          <a:lstStyle/>
          <a:p>
            <a:pPr algn="r"/>
            <a:r>
              <a:rPr lang="en-GB" sz="4400" dirty="0"/>
              <a:t>JOHNSONS UK SERVICES LIMITED</a:t>
            </a:r>
          </a:p>
        </p:txBody>
      </p:sp>
    </p:spTree>
    <p:extLst>
      <p:ext uri="{BB962C8B-B14F-4D97-AF65-F5344CB8AC3E}">
        <p14:creationId xmlns:p14="http://schemas.microsoft.com/office/powerpoint/2010/main" val="3814647372"/>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EAD68-DE0D-40AE-5CBB-DE86393448D3}"/>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5D856795-911E-9F67-4D6E-CE3C94C5E3E5}"/>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16C15B99-7CD2-E90D-A4E1-FDB51CCB2F60}"/>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79AD264D-3ED3-6B72-1735-AE0489CF71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4" name="Title 1">
            <a:extLst>
              <a:ext uri="{FF2B5EF4-FFF2-40B4-BE49-F238E27FC236}">
                <a16:creationId xmlns:a16="http://schemas.microsoft.com/office/drawing/2014/main" id="{783D5DE2-8EF7-DDB5-C594-0FD34495D62B}"/>
              </a:ext>
            </a:extLst>
          </p:cNvPr>
          <p:cNvSpPr txBox="1">
            <a:spLocks/>
          </p:cNvSpPr>
          <p:nvPr/>
        </p:nvSpPr>
        <p:spPr>
          <a:xfrm>
            <a:off x="819055" y="936516"/>
            <a:ext cx="10182141" cy="1099979"/>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r>
              <a:rPr lang="en-US" sz="3200" b="1" dirty="0">
                <a:latin typeface="Aptos" panose="020B0004020202020204" pitchFamily="34" charset="0"/>
              </a:rPr>
              <a:t>Year One: Baseline Emissions Footprint 2021 - 2022</a:t>
            </a:r>
            <a:br>
              <a:rPr lang="en-US" sz="4000" dirty="0">
                <a:latin typeface="Aptos" panose="020B0004020202020204" pitchFamily="34" charset="0"/>
              </a:rPr>
            </a:br>
            <a:r>
              <a:rPr lang="en-GB" sz="1600" i="1" dirty="0">
                <a:solidFill>
                  <a:srgbClr val="D4AB00"/>
                </a:solidFill>
                <a:highlight>
                  <a:srgbClr val="FFFFFF"/>
                </a:highlight>
                <a:latin typeface="Aptos" panose="020B0004020202020204" pitchFamily="34" charset="0"/>
              </a:rPr>
              <a:t>Baseline Year: 01</a:t>
            </a:r>
            <a:r>
              <a:rPr lang="en-GB" sz="1600" i="1" baseline="30000" dirty="0">
                <a:solidFill>
                  <a:srgbClr val="D4AB00"/>
                </a:solidFill>
                <a:highlight>
                  <a:srgbClr val="FFFFFF"/>
                </a:highlight>
                <a:latin typeface="Aptos" panose="020B0004020202020204" pitchFamily="34" charset="0"/>
              </a:rPr>
              <a:t>st</a:t>
            </a:r>
            <a:r>
              <a:rPr lang="en-GB" sz="1600" i="1" dirty="0">
                <a:solidFill>
                  <a:srgbClr val="D4AB00"/>
                </a:solidFill>
                <a:highlight>
                  <a:srgbClr val="FFFFFF"/>
                </a:highlight>
                <a:latin typeface="Aptos" panose="020B0004020202020204" pitchFamily="34" charset="0"/>
              </a:rPr>
              <a:t> April 2021 – 31</a:t>
            </a:r>
            <a:r>
              <a:rPr lang="en-GB" sz="1600" i="1" baseline="30000" dirty="0">
                <a:solidFill>
                  <a:srgbClr val="D4AB00"/>
                </a:solidFill>
                <a:highlight>
                  <a:srgbClr val="FFFFFF"/>
                </a:highlight>
                <a:latin typeface="Aptos" panose="020B0004020202020204" pitchFamily="34" charset="0"/>
              </a:rPr>
              <a:t>st</a:t>
            </a:r>
            <a:r>
              <a:rPr lang="en-GB" sz="1600" i="1" dirty="0">
                <a:solidFill>
                  <a:srgbClr val="D4AB00"/>
                </a:solidFill>
                <a:highlight>
                  <a:srgbClr val="FFFFFF"/>
                </a:highlight>
                <a:latin typeface="Aptos" panose="020B0004020202020204" pitchFamily="34" charset="0"/>
              </a:rPr>
              <a:t> March 2022</a:t>
            </a:r>
            <a:endParaRPr lang="en-US" sz="1600" i="1" dirty="0">
              <a:solidFill>
                <a:srgbClr val="D4AB00"/>
              </a:solidFill>
              <a:latin typeface="Aptos" panose="020B0004020202020204" pitchFamily="34" charset="0"/>
            </a:endParaRPr>
          </a:p>
        </p:txBody>
      </p:sp>
      <p:sp>
        <p:nvSpPr>
          <p:cNvPr id="7" name="TextBox 6">
            <a:extLst>
              <a:ext uri="{FF2B5EF4-FFF2-40B4-BE49-F238E27FC236}">
                <a16:creationId xmlns:a16="http://schemas.microsoft.com/office/drawing/2014/main" id="{D7E57031-083E-C43B-F0A3-139CB92668C6}"/>
              </a:ext>
            </a:extLst>
          </p:cNvPr>
          <p:cNvSpPr txBox="1"/>
          <p:nvPr/>
        </p:nvSpPr>
        <p:spPr>
          <a:xfrm>
            <a:off x="819054" y="2090448"/>
            <a:ext cx="10826903" cy="575607"/>
          </a:xfrm>
          <a:prstGeom prst="rect">
            <a:avLst/>
          </a:prstGeom>
          <a:noFill/>
        </p:spPr>
        <p:txBody>
          <a:bodyPr wrap="square">
            <a:spAutoFit/>
          </a:bodyPr>
          <a:lstStyle/>
          <a:p>
            <a:pPr>
              <a:lnSpc>
                <a:spcPct val="115000"/>
              </a:lnSpc>
            </a:pPr>
            <a:r>
              <a:rPr lang="en-GB" sz="1400" dirty="0">
                <a:effectLst/>
                <a:latin typeface="Aptos" panose="020B0004020202020204" pitchFamily="34" charset="0"/>
                <a:ea typeface="Arial" panose="020B0604020202020204" pitchFamily="34" charset="0"/>
              </a:rPr>
              <a:t>Baseline emissions are a record of the greenhouse gases that have been produced in the past and were produced prior to the introduction of any strategies to reduce emissions. Baseline emissions are the reference point against which emissions reduction can be measured.</a:t>
            </a:r>
          </a:p>
        </p:txBody>
      </p:sp>
      <p:sp>
        <p:nvSpPr>
          <p:cNvPr id="22" name="Title 1">
            <a:extLst>
              <a:ext uri="{FF2B5EF4-FFF2-40B4-BE49-F238E27FC236}">
                <a16:creationId xmlns:a16="http://schemas.microsoft.com/office/drawing/2014/main" id="{3A5EFC83-0461-9437-0022-A18F595CD4E1}"/>
              </a:ext>
            </a:extLst>
          </p:cNvPr>
          <p:cNvSpPr txBox="1">
            <a:spLocks/>
          </p:cNvSpPr>
          <p:nvPr/>
        </p:nvSpPr>
        <p:spPr>
          <a:xfrm>
            <a:off x="819056" y="2216236"/>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r>
              <a:rPr lang="en-GB" sz="1600" b="1" dirty="0">
                <a:solidFill>
                  <a:srgbClr val="D4AB00"/>
                </a:solidFill>
                <a:highlight>
                  <a:srgbClr val="FFFFFF"/>
                </a:highlight>
                <a:latin typeface="Aptos" panose="020B0004020202020204" pitchFamily="34" charset="0"/>
              </a:rPr>
              <a:t>Additional Details Relating to the Baseline Emissions Calculations</a:t>
            </a:r>
          </a:p>
        </p:txBody>
      </p:sp>
      <p:sp>
        <p:nvSpPr>
          <p:cNvPr id="23" name="TextBox 22">
            <a:extLst>
              <a:ext uri="{FF2B5EF4-FFF2-40B4-BE49-F238E27FC236}">
                <a16:creationId xmlns:a16="http://schemas.microsoft.com/office/drawing/2014/main" id="{8F390050-BF70-0E87-1DBD-6302833C0C41}"/>
              </a:ext>
            </a:extLst>
          </p:cNvPr>
          <p:cNvSpPr txBox="1"/>
          <p:nvPr/>
        </p:nvSpPr>
        <p:spPr>
          <a:xfrm>
            <a:off x="819055" y="2992126"/>
            <a:ext cx="10826903" cy="272639"/>
          </a:xfrm>
          <a:prstGeom prst="rect">
            <a:avLst/>
          </a:prstGeom>
          <a:noFill/>
        </p:spPr>
        <p:txBody>
          <a:bodyPr wrap="square">
            <a:spAutoFit/>
          </a:bodyPr>
          <a:lstStyle/>
          <a:p>
            <a:pPr>
              <a:lnSpc>
                <a:spcPct val="115000"/>
              </a:lnSpc>
            </a:pPr>
            <a:r>
              <a:rPr lang="en-GB" sz="1050" dirty="0">
                <a:effectLst/>
                <a:latin typeface="Niveau Grotesk Regular" panose="02000000000000000000" pitchFamily="2" charset="77"/>
              </a:rPr>
              <a:t>*Please note that this is the same as our 2022- 2023 data as we have now received the validated records from EMITWISE for this period.</a:t>
            </a:r>
            <a:endParaRPr lang="en-GB" sz="1050" dirty="0">
              <a:effectLst/>
              <a:latin typeface="Niveau Grotesk Regular" panose="02000000000000000000" pitchFamily="2" charset="77"/>
              <a:ea typeface="Arial" panose="020B0604020202020204" pitchFamily="34" charset="0"/>
            </a:endParaRPr>
          </a:p>
        </p:txBody>
      </p:sp>
      <p:sp>
        <p:nvSpPr>
          <p:cNvPr id="24" name="Title 1">
            <a:extLst>
              <a:ext uri="{FF2B5EF4-FFF2-40B4-BE49-F238E27FC236}">
                <a16:creationId xmlns:a16="http://schemas.microsoft.com/office/drawing/2014/main" id="{15BA3916-7717-F22E-BCE3-37FD9B390084}"/>
              </a:ext>
            </a:extLst>
          </p:cNvPr>
          <p:cNvSpPr txBox="1">
            <a:spLocks/>
          </p:cNvSpPr>
          <p:nvPr/>
        </p:nvSpPr>
        <p:spPr>
          <a:xfrm>
            <a:off x="819054" y="2871220"/>
            <a:ext cx="3064544"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r>
              <a:rPr lang="en-GB" sz="1600" b="1" dirty="0">
                <a:solidFill>
                  <a:srgbClr val="D4AB00"/>
                </a:solidFill>
                <a:highlight>
                  <a:srgbClr val="FFFFFF"/>
                </a:highlight>
                <a:latin typeface="Aptos" panose="020B0004020202020204" pitchFamily="34" charset="0"/>
              </a:rPr>
              <a:t>Baseline Year Emissions</a:t>
            </a:r>
          </a:p>
        </p:txBody>
      </p:sp>
      <p:sp>
        <p:nvSpPr>
          <p:cNvPr id="25" name="TextBox 24">
            <a:extLst>
              <a:ext uri="{FF2B5EF4-FFF2-40B4-BE49-F238E27FC236}">
                <a16:creationId xmlns:a16="http://schemas.microsoft.com/office/drawing/2014/main" id="{39D60992-8F56-7ED6-70F0-359A2FF130B4}"/>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graphicFrame>
        <p:nvGraphicFramePr>
          <p:cNvPr id="3" name="Table 2">
            <a:extLst>
              <a:ext uri="{FF2B5EF4-FFF2-40B4-BE49-F238E27FC236}">
                <a16:creationId xmlns:a16="http://schemas.microsoft.com/office/drawing/2014/main" id="{E864C841-F884-4E83-DFE3-78B327857E5F}"/>
              </a:ext>
            </a:extLst>
          </p:cNvPr>
          <p:cNvGraphicFramePr>
            <a:graphicFrameLocks noGrp="1"/>
          </p:cNvGraphicFramePr>
          <p:nvPr>
            <p:extLst>
              <p:ext uri="{D42A27DB-BD31-4B8C-83A1-F6EECF244321}">
                <p14:modId xmlns:p14="http://schemas.microsoft.com/office/powerpoint/2010/main" val="2233995759"/>
              </p:ext>
            </p:extLst>
          </p:nvPr>
        </p:nvGraphicFramePr>
        <p:xfrm>
          <a:off x="1264557" y="3910211"/>
          <a:ext cx="3932593" cy="1548625"/>
        </p:xfrm>
        <a:graphic>
          <a:graphicData uri="http://schemas.openxmlformats.org/drawingml/2006/table">
            <a:tbl>
              <a:tblPr>
                <a:tableStyleId>{5C22544A-7EE6-4342-B048-85BDC9FD1C3A}</a:tableStyleId>
              </a:tblPr>
              <a:tblGrid>
                <a:gridCol w="2070702">
                  <a:extLst>
                    <a:ext uri="{9D8B030D-6E8A-4147-A177-3AD203B41FA5}">
                      <a16:colId xmlns:a16="http://schemas.microsoft.com/office/drawing/2014/main" val="1054801533"/>
                    </a:ext>
                  </a:extLst>
                </a:gridCol>
                <a:gridCol w="1861891">
                  <a:extLst>
                    <a:ext uri="{9D8B030D-6E8A-4147-A177-3AD203B41FA5}">
                      <a16:colId xmlns:a16="http://schemas.microsoft.com/office/drawing/2014/main" val="1845793646"/>
                    </a:ext>
                  </a:extLst>
                </a:gridCol>
              </a:tblGrid>
              <a:tr h="309725">
                <a:tc>
                  <a:txBody>
                    <a:bodyPr/>
                    <a:lstStyle/>
                    <a:p>
                      <a:pPr algn="l" fontAlgn="b">
                        <a:buNone/>
                      </a:pPr>
                      <a:r>
                        <a:rPr lang="en-GB" sz="1400" b="1" u="none" strike="noStrike" dirty="0">
                          <a:effectLst/>
                        </a:rPr>
                        <a:t>EMISSIONS</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TOTAL (tCO2e)</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1553810060"/>
                  </a:ext>
                </a:extLst>
              </a:tr>
              <a:tr h="309725">
                <a:tc>
                  <a:txBody>
                    <a:bodyPr/>
                    <a:lstStyle/>
                    <a:p>
                      <a:pPr algn="l" fontAlgn="b">
                        <a:buNone/>
                      </a:pPr>
                      <a:r>
                        <a:rPr lang="en-GB" sz="1400" b="1" u="none" strike="noStrike">
                          <a:effectLst/>
                        </a:rPr>
                        <a:t>Scope 1</a:t>
                      </a:r>
                      <a:endParaRPr lang="en-GB" sz="1400" b="1" i="0" u="none" strike="noStrike">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817</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3152559701"/>
                  </a:ext>
                </a:extLst>
              </a:tr>
              <a:tr h="309725">
                <a:tc>
                  <a:txBody>
                    <a:bodyPr/>
                    <a:lstStyle/>
                    <a:p>
                      <a:pPr algn="l" fontAlgn="b">
                        <a:buNone/>
                      </a:pPr>
                      <a:r>
                        <a:rPr lang="en-GB" sz="1400" b="1" u="none" strike="noStrike">
                          <a:effectLst/>
                        </a:rPr>
                        <a:t>Scope 2</a:t>
                      </a:r>
                      <a:endParaRPr lang="en-GB" sz="1400" b="1" i="0" u="none" strike="noStrike">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20</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786101489"/>
                  </a:ext>
                </a:extLst>
              </a:tr>
              <a:tr h="309725">
                <a:tc>
                  <a:txBody>
                    <a:bodyPr/>
                    <a:lstStyle/>
                    <a:p>
                      <a:pPr algn="l" fontAlgn="b">
                        <a:buNone/>
                      </a:pPr>
                      <a:r>
                        <a:rPr lang="en-GB" sz="1400" b="1" u="none" strike="noStrike">
                          <a:effectLst/>
                        </a:rPr>
                        <a:t>Scope 3</a:t>
                      </a:r>
                      <a:endParaRPr lang="en-GB" sz="1400" b="1" i="0" u="none" strike="noStrike">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4187</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2192636032"/>
                  </a:ext>
                </a:extLst>
              </a:tr>
              <a:tr h="309725">
                <a:tc>
                  <a:txBody>
                    <a:bodyPr/>
                    <a:lstStyle/>
                    <a:p>
                      <a:pPr algn="l" fontAlgn="b">
                        <a:buNone/>
                      </a:pPr>
                      <a:r>
                        <a:rPr lang="en-GB" sz="1400" b="1" u="none" strike="noStrike">
                          <a:effectLst/>
                        </a:rPr>
                        <a:t>Total Emissions</a:t>
                      </a:r>
                      <a:endParaRPr lang="en-GB" sz="1400" b="1" i="0" u="none" strike="noStrike">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5024</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209483577"/>
                  </a:ext>
                </a:extLst>
              </a:tr>
            </a:tbl>
          </a:graphicData>
        </a:graphic>
      </p:graphicFrame>
    </p:spTree>
    <p:extLst>
      <p:ext uri="{BB962C8B-B14F-4D97-AF65-F5344CB8AC3E}">
        <p14:creationId xmlns:p14="http://schemas.microsoft.com/office/powerpoint/2010/main" val="1261806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6ACE0-64E3-8BD1-EBAF-EE1E4730FFE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9C04BC3-AA1B-5326-A408-A75B23FDAF55}"/>
              </a:ext>
            </a:extLst>
          </p:cNvPr>
          <p:cNvSpPr/>
          <p:nvPr/>
        </p:nvSpPr>
        <p:spPr>
          <a:xfrm>
            <a:off x="0" y="0"/>
            <a:ext cx="12192000" cy="6858000"/>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91354010-0082-2E4A-BCA3-E0E5B2B2DFBC}"/>
              </a:ext>
            </a:extLst>
          </p:cNvPr>
          <p:cNvCxnSpPr>
            <a:cxnSpLocks/>
          </p:cNvCxnSpPr>
          <p:nvPr/>
        </p:nvCxnSpPr>
        <p:spPr>
          <a:xfrm>
            <a:off x="1510145" y="734291"/>
            <a:ext cx="9491052"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8ADF3CA6-8924-F485-1583-F354C587D900}"/>
              </a:ext>
            </a:extLst>
          </p:cNvPr>
          <p:cNvCxnSpPr>
            <a:cxnSpLocks/>
          </p:cNvCxnSpPr>
          <p:nvPr/>
        </p:nvCxnSpPr>
        <p:spPr>
          <a:xfrm>
            <a:off x="819056" y="6165272"/>
            <a:ext cx="10182141"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8" name="Picture 7" descr="A yellow circle with a black background&#10;&#10;AI-generated content may be incorrect.">
            <a:extLst>
              <a:ext uri="{FF2B5EF4-FFF2-40B4-BE49-F238E27FC236}">
                <a16:creationId xmlns:a16="http://schemas.microsoft.com/office/drawing/2014/main" id="{A5E55572-7953-E76E-887E-9BFE403F763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 name="Title 1">
            <a:extLst>
              <a:ext uri="{FF2B5EF4-FFF2-40B4-BE49-F238E27FC236}">
                <a16:creationId xmlns:a16="http://schemas.microsoft.com/office/drawing/2014/main" id="{DB9CFE2C-ED30-A324-7BAC-4EB954C69B70}"/>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bg1"/>
                </a:solidFill>
                <a:latin typeface="Aptos" panose="020B0004020202020204" pitchFamily="34" charset="0"/>
              </a:rPr>
              <a:t>Carbon Reduction Targets</a:t>
            </a:r>
          </a:p>
        </p:txBody>
      </p:sp>
      <p:sp>
        <p:nvSpPr>
          <p:cNvPr id="4" name="TextBox 3">
            <a:extLst>
              <a:ext uri="{FF2B5EF4-FFF2-40B4-BE49-F238E27FC236}">
                <a16:creationId xmlns:a16="http://schemas.microsoft.com/office/drawing/2014/main" id="{03152843-6FB9-357F-BF08-26DF0B5CAA9A}"/>
              </a:ext>
            </a:extLst>
          </p:cNvPr>
          <p:cNvSpPr txBox="1"/>
          <p:nvPr/>
        </p:nvSpPr>
        <p:spPr>
          <a:xfrm>
            <a:off x="819055" y="1909965"/>
            <a:ext cx="6098582" cy="923330"/>
          </a:xfrm>
          <a:prstGeom prst="rect">
            <a:avLst/>
          </a:prstGeom>
          <a:noFill/>
        </p:spPr>
        <p:txBody>
          <a:bodyPr wrap="square">
            <a:spAutoFit/>
          </a:bodyPr>
          <a:lstStyle/>
          <a:p>
            <a:r>
              <a:rPr lang="en-GB" sz="1800" b="1" i="1" dirty="0">
                <a:solidFill>
                  <a:srgbClr val="D4AB00"/>
                </a:solidFill>
                <a:latin typeface="Aptos" panose="020B0004020202020204" pitchFamily="34" charset="0"/>
              </a:rPr>
              <a:t>Based on Data From: April 2021 – March 2022</a:t>
            </a:r>
          </a:p>
          <a:p>
            <a:r>
              <a:rPr lang="en-GB" sz="1800" b="1" i="1" dirty="0">
                <a:solidFill>
                  <a:srgbClr val="D4AB00"/>
                </a:solidFill>
                <a:latin typeface="Aptos" panose="020B0004020202020204" pitchFamily="34" charset="0"/>
              </a:rPr>
              <a:t>Target Set: March 2023</a:t>
            </a:r>
          </a:p>
          <a:p>
            <a:r>
              <a:rPr lang="en-GB" sz="1800" b="1" i="1" dirty="0">
                <a:solidFill>
                  <a:srgbClr val="D4AB00"/>
                </a:solidFill>
                <a:latin typeface="Aptos" panose="020B0004020202020204" pitchFamily="34" charset="0"/>
              </a:rPr>
              <a:t>To be Achieved By: March 2024</a:t>
            </a:r>
            <a:endParaRPr lang="en-US" b="1" i="1" dirty="0">
              <a:solidFill>
                <a:srgbClr val="D4AB00"/>
              </a:solidFill>
              <a:latin typeface="Aptos" panose="020B0004020202020204" pitchFamily="34" charset="0"/>
            </a:endParaRPr>
          </a:p>
        </p:txBody>
      </p:sp>
      <p:sp>
        <p:nvSpPr>
          <p:cNvPr id="6" name="TextBox 5">
            <a:extLst>
              <a:ext uri="{FF2B5EF4-FFF2-40B4-BE49-F238E27FC236}">
                <a16:creationId xmlns:a16="http://schemas.microsoft.com/office/drawing/2014/main" id="{87E2C3CB-EE99-769D-C290-377C866038D1}"/>
              </a:ext>
            </a:extLst>
          </p:cNvPr>
          <p:cNvSpPr txBox="1"/>
          <p:nvPr/>
        </p:nvSpPr>
        <p:spPr>
          <a:xfrm>
            <a:off x="767989" y="3092241"/>
            <a:ext cx="10368057" cy="2862322"/>
          </a:xfrm>
          <a:prstGeom prst="rect">
            <a:avLst/>
          </a:prstGeom>
          <a:noFill/>
        </p:spPr>
        <p:txBody>
          <a:bodyPr wrap="square">
            <a:spAutoFit/>
          </a:bodyPr>
          <a:lstStyle/>
          <a:p>
            <a:pPr marL="342900" indent="-342900">
              <a:buFont typeface="+mj-lt"/>
              <a:buAutoNum type="arabicPeriod"/>
            </a:pPr>
            <a:r>
              <a:rPr lang="en-GB" sz="1200" dirty="0">
                <a:solidFill>
                  <a:schemeClr val="bg1"/>
                </a:solidFill>
                <a:latin typeface="Aptos" panose="020B0004020202020204" pitchFamily="34" charset="0"/>
              </a:rPr>
              <a:t>Improve energy efficiency across sites by investing in renewable energy solutions, piloting solar panel installations, and upgrading building insulation to reduce energy demand.</a:t>
            </a:r>
          </a:p>
          <a:p>
            <a:pPr marL="342900" indent="-342900">
              <a:buFont typeface="+mj-lt"/>
              <a:buAutoNum type="arabicPeriod"/>
            </a:pPr>
            <a:r>
              <a:rPr lang="en-GB" sz="1200" dirty="0">
                <a:solidFill>
                  <a:schemeClr val="bg1"/>
                </a:solidFill>
                <a:latin typeface="Aptos" panose="020B0004020202020204" pitchFamily="34" charset="0"/>
              </a:rPr>
              <a:t>Strengthen data accuracy and transparency by partnering with an independent verifier to validate carbon emissions data in line with recognised reporting standards.</a:t>
            </a:r>
          </a:p>
          <a:p>
            <a:pPr marL="342900" indent="-342900">
              <a:buFont typeface="+mj-lt"/>
              <a:buAutoNum type="arabicPeriod"/>
            </a:pPr>
            <a:r>
              <a:rPr lang="en-GB" sz="1200" dirty="0">
                <a:solidFill>
                  <a:schemeClr val="bg1"/>
                </a:solidFill>
                <a:latin typeface="Aptos" panose="020B0004020202020204" pitchFamily="34" charset="0"/>
              </a:rPr>
              <a:t>Engage our supply chain by encouraging key suppliers to develop and share their own carbon reduction strategies, creating a ripple effect of emissions reduction across our value chain.</a:t>
            </a:r>
          </a:p>
          <a:p>
            <a:pPr marL="342900" indent="-342900">
              <a:buFont typeface="+mj-lt"/>
              <a:buAutoNum type="arabicPeriod"/>
            </a:pPr>
            <a:r>
              <a:rPr lang="en-GB" sz="1200" dirty="0">
                <a:solidFill>
                  <a:schemeClr val="bg1"/>
                </a:solidFill>
                <a:latin typeface="Aptos" panose="020B0004020202020204" pitchFamily="34" charset="0"/>
              </a:rPr>
              <a:t>Support our clients in sustainable outcomes by developing initiatives that prioritise reuse, recycling, and donation over disposal when removing furniture and other assets.</a:t>
            </a:r>
          </a:p>
          <a:p>
            <a:pPr marL="342900" indent="-342900">
              <a:buFont typeface="+mj-lt"/>
              <a:buAutoNum type="arabicPeriod"/>
            </a:pPr>
            <a:r>
              <a:rPr lang="en-GB" sz="1200" dirty="0">
                <a:solidFill>
                  <a:schemeClr val="bg1"/>
                </a:solidFill>
                <a:latin typeface="Aptos" panose="020B0004020202020204" pitchFamily="34" charset="0"/>
              </a:rPr>
              <a:t>Achieve external recognition by targeting industry awards for sustainability and circular economy practices, demonstrating leadership in the sector.</a:t>
            </a:r>
          </a:p>
          <a:p>
            <a:pPr marL="342900" indent="-342900">
              <a:buFont typeface="+mj-lt"/>
              <a:buAutoNum type="arabicPeriod"/>
            </a:pPr>
            <a:r>
              <a:rPr lang="en-GB" sz="1200" dirty="0">
                <a:solidFill>
                  <a:schemeClr val="bg1"/>
                </a:solidFill>
                <a:latin typeface="Aptos" panose="020B0004020202020204" pitchFamily="34" charset="0"/>
              </a:rPr>
              <a:t>Maintain and enhance our environmental governance through continued certification to ISO 14001, embedding environmental management within our Integrated Management System.</a:t>
            </a:r>
          </a:p>
          <a:p>
            <a:pPr marL="342900" indent="-342900">
              <a:buFont typeface="+mj-lt"/>
              <a:buAutoNum type="arabicPeriod"/>
            </a:pPr>
            <a:r>
              <a:rPr lang="en-GB" sz="1200" dirty="0">
                <a:solidFill>
                  <a:schemeClr val="bg1"/>
                </a:solidFill>
                <a:latin typeface="Aptos" panose="020B0004020202020204" pitchFamily="34" charset="0"/>
              </a:rPr>
              <a:t>Align with international sustainability frameworks by committing to the UN Global Compact and integrating its 10 principles into our strategies, policies, and processes.</a:t>
            </a:r>
          </a:p>
          <a:p>
            <a:pPr marL="342900" indent="-342900">
              <a:buFont typeface="+mj-lt"/>
              <a:buAutoNum type="arabicPeriod"/>
            </a:pPr>
            <a:r>
              <a:rPr lang="en-GB" sz="1200" dirty="0">
                <a:solidFill>
                  <a:schemeClr val="bg1"/>
                </a:solidFill>
                <a:latin typeface="Aptos" panose="020B0004020202020204" pitchFamily="34" charset="0"/>
              </a:rPr>
              <a:t>Publicly pledge to Net Zero by joining the SME Climate Hub and collaborating with other organisations to accelerate collective progress towards achieving net zero by 2050.</a:t>
            </a:r>
            <a:endParaRPr lang="en-US" sz="1200" dirty="0">
              <a:solidFill>
                <a:schemeClr val="bg1"/>
              </a:solidFill>
              <a:latin typeface="Aptos" panose="020B0004020202020204" pitchFamily="34" charset="0"/>
            </a:endParaRPr>
          </a:p>
        </p:txBody>
      </p:sp>
      <p:sp>
        <p:nvSpPr>
          <p:cNvPr id="9" name="TextBox 8">
            <a:extLst>
              <a:ext uri="{FF2B5EF4-FFF2-40B4-BE49-F238E27FC236}">
                <a16:creationId xmlns:a16="http://schemas.microsoft.com/office/drawing/2014/main" id="{F276D897-14A5-13F9-BBF5-613D5923393F}"/>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chemeClr val="bg1"/>
                </a:solidFill>
                <a:latin typeface="Aptos" panose="020B0004020202020204" pitchFamily="34" charset="0"/>
              </a:rPr>
              <a:t>CARBON REDUCTION PLAN 2025-2026</a:t>
            </a:r>
          </a:p>
        </p:txBody>
      </p:sp>
    </p:spTree>
    <p:extLst>
      <p:ext uri="{BB962C8B-B14F-4D97-AF65-F5344CB8AC3E}">
        <p14:creationId xmlns:p14="http://schemas.microsoft.com/office/powerpoint/2010/main" val="3686989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81199-FC66-9FDE-EEFD-C3DC50FB0AD8}"/>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4E40EAD4-DA46-C091-A096-15EDF1F6718A}"/>
              </a:ext>
            </a:extLst>
          </p:cNvPr>
          <p:cNvSpPr/>
          <p:nvPr/>
        </p:nvSpPr>
        <p:spPr>
          <a:xfrm>
            <a:off x="0" y="0"/>
            <a:ext cx="12192000" cy="6858000"/>
          </a:xfrm>
          <a:prstGeom prst="rect">
            <a:avLst/>
          </a:prstGeom>
          <a:solidFill>
            <a:srgbClr val="4144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a:extLst>
              <a:ext uri="{FF2B5EF4-FFF2-40B4-BE49-F238E27FC236}">
                <a16:creationId xmlns:a16="http://schemas.microsoft.com/office/drawing/2014/main" id="{396A18B0-B479-8546-2623-76B4C6EA5BAD}"/>
              </a:ext>
            </a:extLst>
          </p:cNvPr>
          <p:cNvCxnSpPr>
            <a:cxnSpLocks/>
          </p:cNvCxnSpPr>
          <p:nvPr/>
        </p:nvCxnSpPr>
        <p:spPr>
          <a:xfrm>
            <a:off x="1510145" y="734291"/>
            <a:ext cx="9491052"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cxnSp>
        <p:nvCxnSpPr>
          <p:cNvPr id="3" name="Straight Connector 2">
            <a:extLst>
              <a:ext uri="{FF2B5EF4-FFF2-40B4-BE49-F238E27FC236}">
                <a16:creationId xmlns:a16="http://schemas.microsoft.com/office/drawing/2014/main" id="{E4A502C6-72DB-42A5-8378-1AC4EA3EB579}"/>
              </a:ext>
            </a:extLst>
          </p:cNvPr>
          <p:cNvCxnSpPr>
            <a:cxnSpLocks/>
          </p:cNvCxnSpPr>
          <p:nvPr/>
        </p:nvCxnSpPr>
        <p:spPr>
          <a:xfrm>
            <a:off x="819056" y="6165272"/>
            <a:ext cx="10182141"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5" name="Picture 4" descr="A yellow circle with a black background&#10;&#10;AI-generated content may be incorrect.">
            <a:extLst>
              <a:ext uri="{FF2B5EF4-FFF2-40B4-BE49-F238E27FC236}">
                <a16:creationId xmlns:a16="http://schemas.microsoft.com/office/drawing/2014/main" id="{1CBB6616-BD01-7D27-1BA5-29D473603E8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9" name="Title 1">
            <a:extLst>
              <a:ext uri="{FF2B5EF4-FFF2-40B4-BE49-F238E27FC236}">
                <a16:creationId xmlns:a16="http://schemas.microsoft.com/office/drawing/2014/main" id="{D4ABBE29-8221-6742-B6A3-6236EBD8EE92}"/>
              </a:ext>
            </a:extLst>
          </p:cNvPr>
          <p:cNvSpPr txBox="1">
            <a:spLocks/>
          </p:cNvSpPr>
          <p:nvPr/>
        </p:nvSpPr>
        <p:spPr>
          <a:xfrm>
            <a:off x="788764" y="1308864"/>
            <a:ext cx="9562143" cy="870263"/>
          </a:xfrm>
          <a:prstGeom prst="rect">
            <a:avLst/>
          </a:prstGeom>
          <a:noFill/>
          <a:ln>
            <a:noFill/>
          </a:ln>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b="1" dirty="0">
                <a:solidFill>
                  <a:schemeClr val="bg1"/>
                </a:solidFill>
                <a:latin typeface="Aptos" panose="020B0004020202020204" pitchFamily="34" charset="0"/>
              </a:rPr>
              <a:t>March 2024</a:t>
            </a:r>
          </a:p>
        </p:txBody>
      </p:sp>
      <p:sp>
        <p:nvSpPr>
          <p:cNvPr id="11" name="TextBox 10">
            <a:extLst>
              <a:ext uri="{FF2B5EF4-FFF2-40B4-BE49-F238E27FC236}">
                <a16:creationId xmlns:a16="http://schemas.microsoft.com/office/drawing/2014/main" id="{271EC0E8-132D-F4C5-BB2C-F0FDF386EC4E}"/>
              </a:ext>
            </a:extLst>
          </p:cNvPr>
          <p:cNvSpPr txBox="1"/>
          <p:nvPr/>
        </p:nvSpPr>
        <p:spPr>
          <a:xfrm>
            <a:off x="5030153" y="6309346"/>
            <a:ext cx="6156959" cy="276999"/>
          </a:xfrm>
          <a:prstGeom prst="rect">
            <a:avLst/>
          </a:prstGeom>
          <a:noFill/>
        </p:spPr>
        <p:txBody>
          <a:bodyPr wrap="square" rtlCol="0">
            <a:spAutoFit/>
          </a:bodyPr>
          <a:lstStyle/>
          <a:p>
            <a:pPr algn="r"/>
            <a:r>
              <a:rPr lang="en-US" sz="1200" b="1" dirty="0">
                <a:solidFill>
                  <a:schemeClr val="bg1"/>
                </a:solidFill>
                <a:latin typeface="Aptos" panose="020B0004020202020204" pitchFamily="34" charset="0"/>
              </a:rPr>
              <a:t>CARBON REDUCTION PLAN 2025-2026</a:t>
            </a:r>
          </a:p>
        </p:txBody>
      </p:sp>
      <p:sp>
        <p:nvSpPr>
          <p:cNvPr id="13" name="TextBox 12">
            <a:extLst>
              <a:ext uri="{FF2B5EF4-FFF2-40B4-BE49-F238E27FC236}">
                <a16:creationId xmlns:a16="http://schemas.microsoft.com/office/drawing/2014/main" id="{91A44C74-4188-3D71-E2F0-FAE87FD7DD62}"/>
              </a:ext>
            </a:extLst>
          </p:cNvPr>
          <p:cNvSpPr txBox="1"/>
          <p:nvPr/>
        </p:nvSpPr>
        <p:spPr>
          <a:xfrm>
            <a:off x="788764" y="2333829"/>
            <a:ext cx="10398348" cy="2585323"/>
          </a:xfrm>
          <a:prstGeom prst="rect">
            <a:avLst/>
          </a:prstGeom>
          <a:noFill/>
        </p:spPr>
        <p:txBody>
          <a:bodyPr wrap="square">
            <a:spAutoFit/>
          </a:bodyPr>
          <a:lstStyle/>
          <a:p>
            <a:r>
              <a:rPr lang="en-GB" i="0" u="none" strike="noStrike" dirty="0">
                <a:solidFill>
                  <a:schemeClr val="bg1"/>
                </a:solidFill>
                <a:effectLst/>
                <a:latin typeface="Aptos" panose="020B0004020202020204" pitchFamily="34" charset="0"/>
              </a:rPr>
              <a:t>By March 2024, we had taken another significant step forward by engaging a third-party partner to independently verify our 2022–2023 emissions data. This independent validation has been an exciting development for us, strengthening both the accuracy and credibility of our reporting. Over the past year, we have worked hard to ensure that our day-to-day activities align with the targets we set in 2023, and the results of this approach are reflected in the outcomes outlined below:</a:t>
            </a:r>
          </a:p>
          <a:p>
            <a:endParaRPr lang="en-GB" dirty="0">
              <a:solidFill>
                <a:schemeClr val="bg1"/>
              </a:solidFill>
              <a:latin typeface="Aptos" panose="020B0004020202020204" pitchFamily="34" charset="0"/>
            </a:endParaRPr>
          </a:p>
          <a:p>
            <a:pPr marL="285750" indent="-285750">
              <a:buFont typeface="Arial" panose="020B0604020202020204" pitchFamily="34" charset="0"/>
              <a:buChar char="•"/>
            </a:pPr>
            <a:r>
              <a:rPr lang="en-GB" dirty="0">
                <a:solidFill>
                  <a:schemeClr val="bg1"/>
                </a:solidFill>
                <a:latin typeface="Aptos" panose="020B0004020202020204" pitchFamily="34" charset="0"/>
              </a:rPr>
              <a:t>Carbon Reduction Achievements</a:t>
            </a:r>
          </a:p>
          <a:p>
            <a:pPr marL="285750" indent="-285750">
              <a:buFont typeface="Arial" panose="020B0604020202020204" pitchFamily="34" charset="0"/>
              <a:buChar char="•"/>
            </a:pPr>
            <a:r>
              <a:rPr lang="en-GB" dirty="0">
                <a:solidFill>
                  <a:schemeClr val="bg1"/>
                </a:solidFill>
                <a:latin typeface="Aptos" panose="020B0004020202020204" pitchFamily="34" charset="0"/>
              </a:rPr>
              <a:t>Year Two Emissions Reporting 2022-2023</a:t>
            </a:r>
          </a:p>
          <a:p>
            <a:pPr marL="285750" indent="-285750">
              <a:buFont typeface="Arial" panose="020B0604020202020204" pitchFamily="34" charset="0"/>
              <a:buChar char="•"/>
            </a:pPr>
            <a:r>
              <a:rPr lang="en-GB" dirty="0">
                <a:solidFill>
                  <a:schemeClr val="bg1"/>
                </a:solidFill>
                <a:latin typeface="Aptos" panose="020B0004020202020204" pitchFamily="34" charset="0"/>
              </a:rPr>
              <a:t>Carbon Reduction Targets</a:t>
            </a:r>
            <a:endParaRPr lang="en-US" dirty="0">
              <a:solidFill>
                <a:schemeClr val="bg1"/>
              </a:solidFill>
              <a:latin typeface="Aptos" panose="020B0004020202020204" pitchFamily="34" charset="0"/>
            </a:endParaRPr>
          </a:p>
        </p:txBody>
      </p:sp>
    </p:spTree>
    <p:extLst>
      <p:ext uri="{BB962C8B-B14F-4D97-AF65-F5344CB8AC3E}">
        <p14:creationId xmlns:p14="http://schemas.microsoft.com/office/powerpoint/2010/main" val="893445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74561-999E-A92F-C5D4-7EA06CED0733}"/>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07D36B34-1C75-D22F-E7EB-8094F64C8165}"/>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8C78D6CF-11B1-5932-CE2B-136493587800}"/>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9C5A3669-B965-FE33-DF53-32B95653265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0761567E-3888-96F0-ED68-B8B9B5A9D3ED}"/>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B3EE4E6C-D85E-E820-26C3-8D859C371663}"/>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3B7F93EB-113C-BE8B-9F0A-A23DCF300FBD}"/>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Achievements</a:t>
            </a:r>
          </a:p>
        </p:txBody>
      </p:sp>
      <p:sp>
        <p:nvSpPr>
          <p:cNvPr id="16" name="TextBox 15">
            <a:extLst>
              <a:ext uri="{FF2B5EF4-FFF2-40B4-BE49-F238E27FC236}">
                <a16:creationId xmlns:a16="http://schemas.microsoft.com/office/drawing/2014/main" id="{B5790A7E-2391-5020-34AA-799037D13A01}"/>
              </a:ext>
            </a:extLst>
          </p:cNvPr>
          <p:cNvSpPr txBox="1"/>
          <p:nvPr/>
        </p:nvSpPr>
        <p:spPr>
          <a:xfrm>
            <a:off x="819055" y="1909965"/>
            <a:ext cx="6098582" cy="923330"/>
          </a:xfrm>
          <a:prstGeom prst="rect">
            <a:avLst/>
          </a:prstGeom>
          <a:noFill/>
        </p:spPr>
        <p:txBody>
          <a:bodyPr wrap="square">
            <a:spAutoFit/>
          </a:bodyPr>
          <a:lstStyle/>
          <a:p>
            <a:r>
              <a:rPr lang="en-GB" sz="1800" i="1" dirty="0">
                <a:solidFill>
                  <a:srgbClr val="D4AB00"/>
                </a:solidFill>
                <a:highlight>
                  <a:srgbClr val="FFFFFF"/>
                </a:highlight>
                <a:latin typeface="Aptos" panose="020B0004020202020204" pitchFamily="34" charset="0"/>
              </a:rPr>
              <a:t>Based on Data From: April 2021 – March 2022</a:t>
            </a:r>
          </a:p>
          <a:p>
            <a:r>
              <a:rPr lang="en-GB" sz="1800" i="1" dirty="0">
                <a:solidFill>
                  <a:srgbClr val="D4AB00"/>
                </a:solidFill>
                <a:highlight>
                  <a:srgbClr val="FFFFFF"/>
                </a:highlight>
                <a:latin typeface="Aptos" panose="020B0004020202020204" pitchFamily="34" charset="0"/>
              </a:rPr>
              <a:t>Target Set In: March 2023</a:t>
            </a:r>
          </a:p>
          <a:p>
            <a:r>
              <a:rPr lang="en-GB" sz="1800" i="1" dirty="0">
                <a:solidFill>
                  <a:srgbClr val="D4AB00"/>
                </a:solidFill>
                <a:highlight>
                  <a:srgbClr val="FFFFFF"/>
                </a:highlight>
                <a:latin typeface="Aptos" panose="020B0004020202020204" pitchFamily="34" charset="0"/>
              </a:rPr>
              <a:t>Target Achieved: March 2024</a:t>
            </a:r>
            <a:endParaRPr lang="en-US" i="1" dirty="0">
              <a:solidFill>
                <a:srgbClr val="D4AB00"/>
              </a:solidFill>
              <a:latin typeface="Aptos" panose="020B0004020202020204" pitchFamily="34" charset="0"/>
            </a:endParaRPr>
          </a:p>
        </p:txBody>
      </p:sp>
      <p:sp>
        <p:nvSpPr>
          <p:cNvPr id="4" name="TextBox 3">
            <a:extLst>
              <a:ext uri="{FF2B5EF4-FFF2-40B4-BE49-F238E27FC236}">
                <a16:creationId xmlns:a16="http://schemas.microsoft.com/office/drawing/2014/main" id="{D52B906A-C06F-910B-F614-9B8BED376EFE}"/>
              </a:ext>
            </a:extLst>
          </p:cNvPr>
          <p:cNvSpPr txBox="1"/>
          <p:nvPr/>
        </p:nvSpPr>
        <p:spPr>
          <a:xfrm>
            <a:off x="819055" y="3009944"/>
            <a:ext cx="10182141" cy="2554545"/>
          </a:xfrm>
          <a:prstGeom prst="rect">
            <a:avLst/>
          </a:prstGeom>
          <a:noFill/>
        </p:spPr>
        <p:txBody>
          <a:bodyPr wrap="square">
            <a:spAutoFit/>
          </a:bodyPr>
          <a:lstStyle/>
          <a:p>
            <a:r>
              <a:rPr lang="en-GB" sz="1600" b="1" dirty="0">
                <a:latin typeface="Aptos" panose="020B0004020202020204" pitchFamily="34" charset="0"/>
              </a:rPr>
              <a:t>Energy Efficiency in Premises</a:t>
            </a:r>
            <a:br>
              <a:rPr lang="en-GB" sz="1600" dirty="0">
                <a:latin typeface="Aptos" panose="020B0004020202020204" pitchFamily="34" charset="0"/>
              </a:rPr>
            </a:br>
            <a:r>
              <a:rPr lang="en-GB" sz="1600" dirty="0">
                <a:latin typeface="Aptos" panose="020B0004020202020204" pitchFamily="34" charset="0"/>
              </a:rPr>
              <a:t>Our target was to improve energy efficiency across our sites by exploring renewable energy, solar panels, and insulation upgrades. As a result, we invested in site improvements that reduced energy demand, including the installation of low-energy PIR lighting and heating systems across our premises.</a:t>
            </a:r>
          </a:p>
          <a:p>
            <a:endParaRPr lang="en-GB" sz="1600" dirty="0">
              <a:latin typeface="Aptos" panose="020B0004020202020204" pitchFamily="34" charset="0"/>
            </a:endParaRPr>
          </a:p>
          <a:p>
            <a:r>
              <a:rPr lang="en-GB" sz="1600" b="1" dirty="0">
                <a:latin typeface="Aptos" panose="020B0004020202020204" pitchFamily="34" charset="0"/>
              </a:rPr>
              <a:t>Accurate Carbon Data &amp; Verification</a:t>
            </a:r>
            <a:br>
              <a:rPr lang="en-GB" sz="1600" dirty="0">
                <a:latin typeface="Aptos" panose="020B0004020202020204" pitchFamily="34" charset="0"/>
              </a:rPr>
            </a:br>
            <a:r>
              <a:rPr lang="en-GB" sz="1600" dirty="0">
                <a:latin typeface="Aptos" panose="020B0004020202020204" pitchFamily="34" charset="0"/>
              </a:rPr>
              <a:t>We set out to strengthen the accuracy and transparency of our emissions data by working with a specialist verification partner. This was achieved through our partnership with </a:t>
            </a:r>
            <a:r>
              <a:rPr lang="en-GB" sz="1600" dirty="0" err="1">
                <a:latin typeface="Aptos" panose="020B0004020202020204" pitchFamily="34" charset="0"/>
              </a:rPr>
              <a:t>Emitwise</a:t>
            </a:r>
            <a:r>
              <a:rPr lang="en-GB" sz="1600" dirty="0">
                <a:latin typeface="Aptos" panose="020B0004020202020204" pitchFamily="34" charset="0"/>
              </a:rPr>
              <a:t>, which enabled us to validate our CO₂ emissions and build a reliable foundation for future reporting.</a:t>
            </a:r>
          </a:p>
          <a:p>
            <a:endParaRPr lang="en-GB" sz="1600" dirty="0">
              <a:latin typeface="Aptos" panose="020B0004020202020204" pitchFamily="34" charset="0"/>
            </a:endParaRPr>
          </a:p>
        </p:txBody>
      </p:sp>
    </p:spTree>
    <p:extLst>
      <p:ext uri="{BB962C8B-B14F-4D97-AF65-F5344CB8AC3E}">
        <p14:creationId xmlns:p14="http://schemas.microsoft.com/office/powerpoint/2010/main" val="3289132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85ACC-936F-D276-C80E-DD2D09DAD760}"/>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DC51106E-77C4-F04E-2B24-7616D1DAADB1}"/>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B1668E3C-B2DE-9C30-E827-AFE62D9E6169}"/>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7C372183-8437-5DC4-1BA0-CCACFDE813C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366415C3-7B02-E54F-C928-98F1CB7F96E8}"/>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15DCDF1A-143C-FD82-CE7E-83CD4395E91A}"/>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1CDAAC79-4B2D-93AE-E6C1-8398F54886C6}"/>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Achievements</a:t>
            </a:r>
          </a:p>
        </p:txBody>
      </p:sp>
      <p:sp>
        <p:nvSpPr>
          <p:cNvPr id="4" name="TextBox 3">
            <a:extLst>
              <a:ext uri="{FF2B5EF4-FFF2-40B4-BE49-F238E27FC236}">
                <a16:creationId xmlns:a16="http://schemas.microsoft.com/office/drawing/2014/main" id="{28490457-A16D-CD1D-6FE9-63C897563076}"/>
              </a:ext>
            </a:extLst>
          </p:cNvPr>
          <p:cNvSpPr txBox="1"/>
          <p:nvPr/>
        </p:nvSpPr>
        <p:spPr>
          <a:xfrm>
            <a:off x="819055" y="1826430"/>
            <a:ext cx="10182141" cy="3785652"/>
          </a:xfrm>
          <a:prstGeom prst="rect">
            <a:avLst/>
          </a:prstGeom>
          <a:noFill/>
        </p:spPr>
        <p:txBody>
          <a:bodyPr wrap="square">
            <a:spAutoFit/>
          </a:bodyPr>
          <a:lstStyle/>
          <a:p>
            <a:r>
              <a:rPr lang="en-GB" sz="1600" b="1" dirty="0">
                <a:latin typeface="Aptos" panose="020B0004020202020204" pitchFamily="34" charset="0"/>
              </a:rPr>
              <a:t>Supply Chain Engagement</a:t>
            </a:r>
            <a:br>
              <a:rPr lang="en-GB" sz="1600" dirty="0">
                <a:latin typeface="Aptos" panose="020B0004020202020204" pitchFamily="34" charset="0"/>
              </a:rPr>
            </a:br>
            <a:r>
              <a:rPr lang="en-GB" sz="1600" dirty="0">
                <a:latin typeface="Aptos" panose="020B0004020202020204" pitchFamily="34" charset="0"/>
              </a:rPr>
              <a:t>A key target was to engage our supply chain and encourage them to take steps to reduce their own emissions. We achieved this by working directly with suppliers to share strategies, creating a ripple effect of carbon reduction across our value chain.</a:t>
            </a:r>
          </a:p>
          <a:p>
            <a:endParaRPr lang="en-GB" sz="1600" dirty="0">
              <a:latin typeface="Aptos" panose="020B0004020202020204" pitchFamily="34" charset="0"/>
            </a:endParaRPr>
          </a:p>
          <a:p>
            <a:r>
              <a:rPr lang="en-GB" sz="1600" b="1" dirty="0">
                <a:latin typeface="Aptos" panose="020B0004020202020204" pitchFamily="34" charset="0"/>
              </a:rPr>
              <a:t>Client Education on Reuse &amp; Recycling</a:t>
            </a:r>
            <a:br>
              <a:rPr lang="en-GB" sz="1600" dirty="0">
                <a:latin typeface="Aptos" panose="020B0004020202020204" pitchFamily="34" charset="0"/>
              </a:rPr>
            </a:br>
            <a:r>
              <a:rPr lang="en-GB" sz="1600" dirty="0">
                <a:latin typeface="Aptos" panose="020B0004020202020204" pitchFamily="34" charset="0"/>
              </a:rPr>
              <a:t>We aimed to support our clients in making more sustainable decisions when disposing of assets. This was delivered by actively educating clients on the environmental benefits of reuse, recycling, and donation, ensuring these options were prioritised over disposal.</a:t>
            </a:r>
          </a:p>
          <a:p>
            <a:endParaRPr lang="en-GB" sz="1600" dirty="0">
              <a:latin typeface="Aptos" panose="020B0004020202020204" pitchFamily="34" charset="0"/>
            </a:endParaRPr>
          </a:p>
          <a:p>
            <a:r>
              <a:rPr lang="en-GB" sz="1600" b="1" dirty="0">
                <a:latin typeface="Aptos" panose="020B0004020202020204" pitchFamily="34" charset="0"/>
              </a:rPr>
              <a:t>Recognition for Sustainability Leadership</a:t>
            </a:r>
            <a:br>
              <a:rPr lang="en-GB" sz="1600" dirty="0">
                <a:latin typeface="Aptos" panose="020B0004020202020204" pitchFamily="34" charset="0"/>
              </a:rPr>
            </a:br>
            <a:r>
              <a:rPr lang="en-GB" sz="1600" dirty="0">
                <a:latin typeface="Aptos" panose="020B0004020202020204" pitchFamily="34" charset="0"/>
              </a:rPr>
              <a:t>We sought to achieve recognition for our circular economy practices and sustainability leadership. In October 2023, this was realised when we received a Highly Commended award at the IWFM Impact Awards for our partnership project with DEFRA, which successfully reused 45% of furniture, diverted 40 tonnes of waste from landfill, and delivered savings of over £300k.</a:t>
            </a:r>
          </a:p>
        </p:txBody>
      </p:sp>
    </p:spTree>
    <p:extLst>
      <p:ext uri="{BB962C8B-B14F-4D97-AF65-F5344CB8AC3E}">
        <p14:creationId xmlns:p14="http://schemas.microsoft.com/office/powerpoint/2010/main" val="20478701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A5ED27-83A2-9CC6-DB7D-323EDF5B1944}"/>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EA5D4297-6A92-26BD-D49C-EBE4F1D9167B}"/>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3E06DACE-4A56-EAF9-6439-C0D4932D97E5}"/>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F65FAB15-A3E6-1F69-196D-55F25CAB7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E0561A68-D39F-1B09-9C0C-3E4AE2948A46}"/>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 CARBON REDUCTION PLAN 2025-2026</a:t>
            </a:r>
          </a:p>
        </p:txBody>
      </p:sp>
      <p:sp>
        <p:nvSpPr>
          <p:cNvPr id="9" name="Title 1">
            <a:extLst>
              <a:ext uri="{FF2B5EF4-FFF2-40B4-BE49-F238E27FC236}">
                <a16:creationId xmlns:a16="http://schemas.microsoft.com/office/drawing/2014/main" id="{76FACEB5-5278-039B-A441-EAFE86FB83F9}"/>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441E4D1F-6517-2AAE-AA33-646F786B56EA}"/>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Achievements</a:t>
            </a:r>
          </a:p>
        </p:txBody>
      </p:sp>
      <p:sp>
        <p:nvSpPr>
          <p:cNvPr id="4" name="TextBox 3">
            <a:extLst>
              <a:ext uri="{FF2B5EF4-FFF2-40B4-BE49-F238E27FC236}">
                <a16:creationId xmlns:a16="http://schemas.microsoft.com/office/drawing/2014/main" id="{B2DB4BD2-B636-AD5A-3D9B-5E0667953C12}"/>
              </a:ext>
            </a:extLst>
          </p:cNvPr>
          <p:cNvSpPr txBox="1"/>
          <p:nvPr/>
        </p:nvSpPr>
        <p:spPr>
          <a:xfrm>
            <a:off x="819055" y="1826430"/>
            <a:ext cx="10182141" cy="3785652"/>
          </a:xfrm>
          <a:prstGeom prst="rect">
            <a:avLst/>
          </a:prstGeom>
          <a:noFill/>
        </p:spPr>
        <p:txBody>
          <a:bodyPr wrap="square">
            <a:spAutoFit/>
          </a:bodyPr>
          <a:lstStyle/>
          <a:p>
            <a:r>
              <a:rPr lang="en-GB" sz="1600" b="1" dirty="0">
                <a:latin typeface="Aptos" panose="020B0004020202020204" pitchFamily="34" charset="0"/>
              </a:rPr>
              <a:t>Maintaining ISO 14001 Certification</a:t>
            </a:r>
            <a:br>
              <a:rPr lang="en-GB" sz="1600" dirty="0">
                <a:latin typeface="Aptos" panose="020B0004020202020204" pitchFamily="34" charset="0"/>
              </a:rPr>
            </a:br>
            <a:r>
              <a:rPr lang="en-GB" sz="1600" dirty="0">
                <a:latin typeface="Aptos" panose="020B0004020202020204" pitchFamily="34" charset="0"/>
              </a:rPr>
              <a:t>Another target was to maintain strong environmental governance through ISO 14001 certification. We successfully achieved this, continuing to embed ISO 14001 into our Integrated Management System to ensure robust environmental management practices remain in place.</a:t>
            </a:r>
          </a:p>
          <a:p>
            <a:endParaRPr lang="en-GB" sz="1600" dirty="0">
              <a:latin typeface="Aptos" panose="020B0004020202020204" pitchFamily="34" charset="0"/>
            </a:endParaRPr>
          </a:p>
          <a:p>
            <a:r>
              <a:rPr lang="en-GB" sz="1600" b="1" dirty="0">
                <a:latin typeface="Aptos" panose="020B0004020202020204" pitchFamily="34" charset="0"/>
              </a:rPr>
              <a:t>Commitment to International Frameworks</a:t>
            </a:r>
            <a:br>
              <a:rPr lang="en-GB" sz="1600" dirty="0">
                <a:latin typeface="Aptos" panose="020B0004020202020204" pitchFamily="34" charset="0"/>
              </a:rPr>
            </a:br>
            <a:r>
              <a:rPr lang="en-GB" sz="1600" dirty="0">
                <a:latin typeface="Aptos" panose="020B0004020202020204" pitchFamily="34" charset="0"/>
              </a:rPr>
              <a:t>We aimed to align our operations with international standards for sustainability. This was achieved through our commitment to the United Nations Global Compact, integrating its ten principles into our strategies, policies, and procedures.</a:t>
            </a:r>
          </a:p>
          <a:p>
            <a:endParaRPr lang="en-GB" sz="1600" dirty="0">
              <a:latin typeface="Aptos" panose="020B0004020202020204" pitchFamily="34" charset="0"/>
            </a:endParaRPr>
          </a:p>
          <a:p>
            <a:r>
              <a:rPr lang="en-GB" sz="1600" b="1" dirty="0">
                <a:latin typeface="Aptos" panose="020B0004020202020204" pitchFamily="34" charset="0"/>
              </a:rPr>
              <a:t>Public Commitment to Net Zero</a:t>
            </a:r>
            <a:br>
              <a:rPr lang="en-GB" sz="1600" dirty="0">
                <a:latin typeface="Aptos" panose="020B0004020202020204" pitchFamily="34" charset="0"/>
              </a:rPr>
            </a:br>
            <a:r>
              <a:rPr lang="en-GB" sz="1600" dirty="0">
                <a:latin typeface="Aptos" panose="020B0004020202020204" pitchFamily="34" charset="0"/>
              </a:rPr>
              <a:t>Our target was to make a clear and public commitment to Net Zero, supported by collaboration with other businesses. We delivered on this by pledging to reduce emissions via the SME Climate Hub, joining a growing network of organisations working collectively towards achieving Net Zero by 2050.</a:t>
            </a:r>
          </a:p>
          <a:p>
            <a:endParaRPr lang="en-GB" sz="1600" dirty="0">
              <a:latin typeface="Aptos" panose="020B0004020202020204" pitchFamily="34" charset="0"/>
            </a:endParaRPr>
          </a:p>
        </p:txBody>
      </p:sp>
    </p:spTree>
    <p:extLst>
      <p:ext uri="{BB962C8B-B14F-4D97-AF65-F5344CB8AC3E}">
        <p14:creationId xmlns:p14="http://schemas.microsoft.com/office/powerpoint/2010/main" val="799915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A62EE-37E1-9DBA-67DD-6D3415E61FCC}"/>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91929E96-CB5D-EFB0-D3D5-12C0A9836DB9}"/>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448ECDA3-D506-171C-65C4-C1EAC4EFDBB7}"/>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BF37D42E-FA6D-F2F7-E111-F81FABBA559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5E09C4FA-5227-EFA3-6815-0AC6C36ADEB9}"/>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3AC12319-0B09-9129-8810-FF58884A36E8}"/>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7" name="TextBox 6">
            <a:extLst>
              <a:ext uri="{FF2B5EF4-FFF2-40B4-BE49-F238E27FC236}">
                <a16:creationId xmlns:a16="http://schemas.microsoft.com/office/drawing/2014/main" id="{8DE0E6B7-540E-CCA8-433B-44EB6E44831B}"/>
              </a:ext>
            </a:extLst>
          </p:cNvPr>
          <p:cNvSpPr txBox="1"/>
          <p:nvPr/>
        </p:nvSpPr>
        <p:spPr>
          <a:xfrm>
            <a:off x="767989" y="2842032"/>
            <a:ext cx="7384119" cy="2785121"/>
          </a:xfrm>
          <a:prstGeom prst="rect">
            <a:avLst/>
          </a:prstGeom>
          <a:noFill/>
        </p:spPr>
        <p:txBody>
          <a:bodyPr wrap="square">
            <a:spAutoFit/>
          </a:bodyPr>
          <a:lstStyle/>
          <a:p>
            <a:pPr>
              <a:lnSpc>
                <a:spcPct val="115000"/>
              </a:lnSpc>
            </a:pPr>
            <a:r>
              <a:rPr lang="en-GB" sz="1700" dirty="0">
                <a:effectLst/>
                <a:latin typeface="Aptos" panose="020B0004020202020204" pitchFamily="34" charset="0"/>
                <a:ea typeface="Arial" panose="020B0604020202020204" pitchFamily="34" charset="0"/>
              </a:rPr>
              <a:t>We selected </a:t>
            </a:r>
            <a:r>
              <a:rPr lang="en-GB" sz="1700" dirty="0" err="1">
                <a:effectLst/>
                <a:latin typeface="Aptos" panose="020B0004020202020204" pitchFamily="34" charset="0"/>
                <a:ea typeface="Arial" panose="020B0604020202020204" pitchFamily="34" charset="0"/>
              </a:rPr>
              <a:t>Emitwise</a:t>
            </a:r>
            <a:r>
              <a:rPr lang="en-GB" sz="1700" dirty="0">
                <a:effectLst/>
                <a:latin typeface="Aptos" panose="020B0004020202020204" pitchFamily="34" charset="0"/>
                <a:ea typeface="Arial" panose="020B0604020202020204" pitchFamily="34" charset="0"/>
              </a:rPr>
              <a:t> to verify our data because of their expertise in providing accurate, high-quality carbon accounting. Their platform allowed us to build a reliable baseline by delivering detailed insights across Scope 1, 2 and 3 emissions, giving us confidence that our reporting was both robust and transparent. Working with </a:t>
            </a:r>
            <a:r>
              <a:rPr lang="en-GB" sz="1700" dirty="0" err="1">
                <a:effectLst/>
                <a:latin typeface="Aptos" panose="020B0004020202020204" pitchFamily="34" charset="0"/>
                <a:ea typeface="Arial" panose="020B0604020202020204" pitchFamily="34" charset="0"/>
              </a:rPr>
              <a:t>Emitwise</a:t>
            </a:r>
            <a:r>
              <a:rPr lang="en-GB" sz="1700" dirty="0">
                <a:effectLst/>
                <a:latin typeface="Aptos" panose="020B0004020202020204" pitchFamily="34" charset="0"/>
                <a:ea typeface="Arial" panose="020B0604020202020204" pitchFamily="34" charset="0"/>
              </a:rPr>
              <a:t> enabled us to track our footprint more effectively, highlight key areas of impact, and begin setting meaningful targets. This partnership provided the foundation for our first steps into carbon reduction planning and gave us the assurance that our data was independently validated to industry standards.</a:t>
            </a:r>
          </a:p>
        </p:txBody>
      </p:sp>
      <p:sp>
        <p:nvSpPr>
          <p:cNvPr id="13" name="Title 1">
            <a:extLst>
              <a:ext uri="{FF2B5EF4-FFF2-40B4-BE49-F238E27FC236}">
                <a16:creationId xmlns:a16="http://schemas.microsoft.com/office/drawing/2014/main" id="{480DE079-EE56-D9BF-BA84-ED42457EBC15}"/>
              </a:ext>
            </a:extLst>
          </p:cNvPr>
          <p:cNvSpPr txBox="1">
            <a:spLocks/>
          </p:cNvSpPr>
          <p:nvPr/>
        </p:nvSpPr>
        <p:spPr>
          <a:xfrm>
            <a:off x="819056" y="1156487"/>
            <a:ext cx="8479927" cy="856639"/>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Year Two: Emissions Reporting 2022-2023</a:t>
            </a:r>
          </a:p>
        </p:txBody>
      </p:sp>
      <p:sp>
        <p:nvSpPr>
          <p:cNvPr id="16" name="TextBox 15">
            <a:extLst>
              <a:ext uri="{FF2B5EF4-FFF2-40B4-BE49-F238E27FC236}">
                <a16:creationId xmlns:a16="http://schemas.microsoft.com/office/drawing/2014/main" id="{BCD6388D-F227-6F91-557D-158B5E623164}"/>
              </a:ext>
            </a:extLst>
          </p:cNvPr>
          <p:cNvSpPr txBox="1"/>
          <p:nvPr/>
        </p:nvSpPr>
        <p:spPr>
          <a:xfrm>
            <a:off x="819056" y="1753990"/>
            <a:ext cx="6098582" cy="369332"/>
          </a:xfrm>
          <a:prstGeom prst="rect">
            <a:avLst/>
          </a:prstGeom>
          <a:noFill/>
        </p:spPr>
        <p:txBody>
          <a:bodyPr wrap="square">
            <a:spAutoFit/>
          </a:bodyPr>
          <a:lstStyle/>
          <a:p>
            <a:r>
              <a:rPr lang="en-GB" sz="1800" i="1" dirty="0">
                <a:solidFill>
                  <a:srgbClr val="D4AB00"/>
                </a:solidFill>
                <a:highlight>
                  <a:srgbClr val="FFFFFF"/>
                </a:highlight>
                <a:latin typeface="Aptos" panose="020B0004020202020204" pitchFamily="34" charset="0"/>
              </a:rPr>
              <a:t>R</a:t>
            </a:r>
            <a:r>
              <a:rPr lang="en-GB" sz="1800" i="1" dirty="0">
                <a:solidFill>
                  <a:srgbClr val="D4AB00"/>
                </a:solidFill>
                <a:effectLst/>
                <a:highlight>
                  <a:srgbClr val="FFFFFF"/>
                </a:highlight>
                <a:latin typeface="Aptos" panose="020B0004020202020204" pitchFamily="34" charset="0"/>
              </a:rPr>
              <a:t>eporting Year: 01</a:t>
            </a:r>
            <a:r>
              <a:rPr lang="en-GB" sz="1800" i="1" baseline="30000" dirty="0">
                <a:solidFill>
                  <a:srgbClr val="D4AB00"/>
                </a:solidFill>
                <a:effectLst/>
                <a:highlight>
                  <a:srgbClr val="FFFFFF"/>
                </a:highlight>
                <a:latin typeface="Aptos" panose="020B0004020202020204" pitchFamily="34" charset="0"/>
              </a:rPr>
              <a:t>st</a:t>
            </a:r>
            <a:r>
              <a:rPr lang="en-GB" sz="1800" i="1" dirty="0">
                <a:solidFill>
                  <a:srgbClr val="D4AB00"/>
                </a:solidFill>
                <a:effectLst/>
                <a:highlight>
                  <a:srgbClr val="FFFFFF"/>
                </a:highlight>
                <a:latin typeface="Aptos" panose="020B0004020202020204" pitchFamily="34" charset="0"/>
              </a:rPr>
              <a:t> April 2022 – 31</a:t>
            </a:r>
            <a:r>
              <a:rPr lang="en-GB" sz="1800" i="1" baseline="30000" dirty="0">
                <a:solidFill>
                  <a:srgbClr val="D4AB00"/>
                </a:solidFill>
                <a:effectLst/>
                <a:highlight>
                  <a:srgbClr val="FFFFFF"/>
                </a:highlight>
                <a:latin typeface="Aptos" panose="020B0004020202020204" pitchFamily="34" charset="0"/>
              </a:rPr>
              <a:t>st</a:t>
            </a:r>
            <a:r>
              <a:rPr lang="en-GB" sz="1800" i="1" dirty="0">
                <a:solidFill>
                  <a:srgbClr val="D4AB00"/>
                </a:solidFill>
                <a:effectLst/>
                <a:highlight>
                  <a:srgbClr val="FFFFFF"/>
                </a:highlight>
                <a:latin typeface="Aptos" panose="020B0004020202020204" pitchFamily="34" charset="0"/>
              </a:rPr>
              <a:t> March 2023</a:t>
            </a:r>
            <a:endParaRPr lang="en-US" i="1" dirty="0">
              <a:solidFill>
                <a:srgbClr val="D4AB00"/>
              </a:solidFill>
              <a:latin typeface="Aptos" panose="020B0004020202020204" pitchFamily="34" charset="0"/>
            </a:endParaRPr>
          </a:p>
        </p:txBody>
      </p:sp>
      <p:sp>
        <p:nvSpPr>
          <p:cNvPr id="17" name="TextBox 16">
            <a:extLst>
              <a:ext uri="{FF2B5EF4-FFF2-40B4-BE49-F238E27FC236}">
                <a16:creationId xmlns:a16="http://schemas.microsoft.com/office/drawing/2014/main" id="{C7287E6A-34E5-CF56-1F8F-3687EB141950}"/>
              </a:ext>
            </a:extLst>
          </p:cNvPr>
          <p:cNvSpPr txBox="1"/>
          <p:nvPr/>
        </p:nvSpPr>
        <p:spPr>
          <a:xfrm>
            <a:off x="783489" y="2427944"/>
            <a:ext cx="6098582" cy="369332"/>
          </a:xfrm>
          <a:prstGeom prst="rect">
            <a:avLst/>
          </a:prstGeom>
          <a:noFill/>
        </p:spPr>
        <p:txBody>
          <a:bodyPr wrap="square">
            <a:spAutoFit/>
          </a:bodyPr>
          <a:lstStyle/>
          <a:p>
            <a:r>
              <a:rPr lang="en-GB" sz="1800" b="1" dirty="0">
                <a:solidFill>
                  <a:srgbClr val="D4AB00"/>
                </a:solidFill>
                <a:highlight>
                  <a:srgbClr val="FFFFFF"/>
                </a:highlight>
                <a:latin typeface="Aptos" panose="020B0004020202020204" pitchFamily="34" charset="0"/>
              </a:rPr>
              <a:t>Welcoming </a:t>
            </a:r>
            <a:r>
              <a:rPr lang="en-GB" sz="1800" b="1" dirty="0" err="1">
                <a:solidFill>
                  <a:srgbClr val="D4AB00"/>
                </a:solidFill>
                <a:highlight>
                  <a:srgbClr val="FFFFFF"/>
                </a:highlight>
                <a:latin typeface="Aptos" panose="020B0004020202020204" pitchFamily="34" charset="0"/>
              </a:rPr>
              <a:t>Emitwise</a:t>
            </a:r>
            <a:endParaRPr lang="en-US" b="1" dirty="0">
              <a:solidFill>
                <a:srgbClr val="D4AB00"/>
              </a:solidFill>
              <a:latin typeface="Aptos" panose="020B0004020202020204" pitchFamily="34" charset="0"/>
            </a:endParaRPr>
          </a:p>
        </p:txBody>
      </p:sp>
      <p:pic>
        <p:nvPicPr>
          <p:cNvPr id="9218" name="Picture 2" descr="Terms - Emitwise">
            <a:extLst>
              <a:ext uri="{FF2B5EF4-FFF2-40B4-BE49-F238E27FC236}">
                <a16:creationId xmlns:a16="http://schemas.microsoft.com/office/drawing/2014/main" id="{59771D19-5216-A6CB-D0B3-CD1EFD081DA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06019" y="2972803"/>
            <a:ext cx="2269787" cy="2269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0334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E8D21-8F34-B4F9-7CD8-5A8E6D2231C1}"/>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04E56D0F-6E14-A482-6634-76587763C149}"/>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2F0C9263-C8DE-9E5C-B0EA-F8ACB5383CD1}"/>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B72B18DA-9FDE-16C5-50B8-04091063313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B6F99043-7CC8-8F79-4462-E1A77D99C9FC}"/>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3" name="Title 1">
            <a:extLst>
              <a:ext uri="{FF2B5EF4-FFF2-40B4-BE49-F238E27FC236}">
                <a16:creationId xmlns:a16="http://schemas.microsoft.com/office/drawing/2014/main" id="{0DDD25A6-CB1D-54AA-23B5-0C777B84C2EB}"/>
              </a:ext>
            </a:extLst>
          </p:cNvPr>
          <p:cNvSpPr txBox="1">
            <a:spLocks/>
          </p:cNvSpPr>
          <p:nvPr/>
        </p:nvSpPr>
        <p:spPr>
          <a:xfrm>
            <a:off x="781593" y="1087574"/>
            <a:ext cx="8755682" cy="2341425"/>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r>
              <a:rPr lang="en-US" sz="3200" b="1" dirty="0">
                <a:latin typeface="Aptos" panose="020B0004020202020204" pitchFamily="34" charset="0"/>
              </a:rPr>
              <a:t>Year Two: Emissions Reporting 2022-2023</a:t>
            </a:r>
            <a:br>
              <a:rPr lang="en-US" sz="4000" dirty="0">
                <a:latin typeface="Aptos" panose="020B0004020202020204" pitchFamily="34" charset="0"/>
              </a:rPr>
            </a:br>
            <a:r>
              <a:rPr lang="en-GB" sz="1600" i="1" dirty="0">
                <a:solidFill>
                  <a:srgbClr val="D4AB00"/>
                </a:solidFill>
                <a:highlight>
                  <a:srgbClr val="FFFFFF"/>
                </a:highlight>
                <a:latin typeface="Aptos" panose="020B0004020202020204" pitchFamily="34" charset="0"/>
              </a:rPr>
              <a:t>Reporting Year: 01</a:t>
            </a:r>
            <a:r>
              <a:rPr lang="en-GB" sz="1600" i="1" baseline="30000" dirty="0">
                <a:solidFill>
                  <a:srgbClr val="D4AB00"/>
                </a:solidFill>
                <a:highlight>
                  <a:srgbClr val="FFFFFF"/>
                </a:highlight>
                <a:latin typeface="Aptos" panose="020B0004020202020204" pitchFamily="34" charset="0"/>
              </a:rPr>
              <a:t>st</a:t>
            </a:r>
            <a:r>
              <a:rPr lang="en-GB" sz="1600" i="1" dirty="0">
                <a:solidFill>
                  <a:srgbClr val="D4AB00"/>
                </a:solidFill>
                <a:highlight>
                  <a:srgbClr val="FFFFFF"/>
                </a:highlight>
                <a:latin typeface="Aptos" panose="020B0004020202020204" pitchFamily="34" charset="0"/>
              </a:rPr>
              <a:t> April 2022 – 31</a:t>
            </a:r>
            <a:r>
              <a:rPr lang="en-GB" sz="1600" i="1" baseline="30000" dirty="0">
                <a:solidFill>
                  <a:srgbClr val="D4AB00"/>
                </a:solidFill>
                <a:highlight>
                  <a:srgbClr val="FFFFFF"/>
                </a:highlight>
                <a:latin typeface="Aptos" panose="020B0004020202020204" pitchFamily="34" charset="0"/>
              </a:rPr>
              <a:t>st</a:t>
            </a:r>
            <a:r>
              <a:rPr lang="en-GB" sz="1600" i="1" dirty="0">
                <a:solidFill>
                  <a:srgbClr val="D4AB00"/>
                </a:solidFill>
                <a:highlight>
                  <a:srgbClr val="FFFFFF"/>
                </a:highlight>
                <a:latin typeface="Aptos" panose="020B0004020202020204" pitchFamily="34" charset="0"/>
              </a:rPr>
              <a:t> March 2023</a:t>
            </a:r>
            <a:endParaRPr lang="en-US" sz="1600" i="1" dirty="0">
              <a:solidFill>
                <a:srgbClr val="D4AB00"/>
              </a:solidFill>
              <a:latin typeface="Aptos" panose="020B0004020202020204" pitchFamily="34" charset="0"/>
            </a:endParaRPr>
          </a:p>
        </p:txBody>
      </p:sp>
      <p:sp>
        <p:nvSpPr>
          <p:cNvPr id="9" name="Title 1">
            <a:extLst>
              <a:ext uri="{FF2B5EF4-FFF2-40B4-BE49-F238E27FC236}">
                <a16:creationId xmlns:a16="http://schemas.microsoft.com/office/drawing/2014/main" id="{5858A930-B34B-970D-B85A-44ADA9C30ACC}"/>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0" name="Title 1">
            <a:extLst>
              <a:ext uri="{FF2B5EF4-FFF2-40B4-BE49-F238E27FC236}">
                <a16:creationId xmlns:a16="http://schemas.microsoft.com/office/drawing/2014/main" id="{75B66598-AEB1-2063-FC50-F550901D3B0C}"/>
              </a:ext>
            </a:extLst>
          </p:cNvPr>
          <p:cNvSpPr txBox="1">
            <a:spLocks/>
          </p:cNvSpPr>
          <p:nvPr/>
        </p:nvSpPr>
        <p:spPr>
          <a:xfrm>
            <a:off x="781593" y="3160431"/>
            <a:ext cx="3064544" cy="3519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r>
              <a:rPr lang="en-GB" sz="1600" b="1" dirty="0">
                <a:solidFill>
                  <a:srgbClr val="D4AB00"/>
                </a:solidFill>
                <a:highlight>
                  <a:srgbClr val="FFFFFF"/>
                </a:highlight>
                <a:latin typeface="Aptos" panose="020B0004020202020204" pitchFamily="34" charset="0"/>
              </a:rPr>
              <a:t>Year Two Emissions</a:t>
            </a:r>
          </a:p>
        </p:txBody>
      </p:sp>
      <p:sp>
        <p:nvSpPr>
          <p:cNvPr id="11" name="TextBox 10">
            <a:extLst>
              <a:ext uri="{FF2B5EF4-FFF2-40B4-BE49-F238E27FC236}">
                <a16:creationId xmlns:a16="http://schemas.microsoft.com/office/drawing/2014/main" id="{2E53699D-AEA0-CDFE-C4C5-767EB59640AB}"/>
              </a:ext>
            </a:extLst>
          </p:cNvPr>
          <p:cNvSpPr txBox="1"/>
          <p:nvPr/>
        </p:nvSpPr>
        <p:spPr>
          <a:xfrm>
            <a:off x="819056" y="2782825"/>
            <a:ext cx="9647339" cy="294248"/>
          </a:xfrm>
          <a:prstGeom prst="rect">
            <a:avLst/>
          </a:prstGeom>
          <a:noFill/>
        </p:spPr>
        <p:txBody>
          <a:bodyPr wrap="square">
            <a:spAutoFit/>
          </a:bodyPr>
          <a:lstStyle/>
          <a:p>
            <a:pPr>
              <a:lnSpc>
                <a:spcPct val="115000"/>
              </a:lnSpc>
            </a:pPr>
            <a:r>
              <a:rPr lang="en-GB" sz="1200" dirty="0">
                <a:effectLst/>
                <a:latin typeface="Aptos" panose="020B0004020202020204" pitchFamily="34" charset="0"/>
              </a:rPr>
              <a:t>Please note that this is the same as our 2022- 2023 data as we have now received the validated records from EMITWISE for this period.</a:t>
            </a:r>
            <a:endParaRPr lang="en-GB" sz="1200" dirty="0">
              <a:effectLst/>
              <a:latin typeface="Aptos" panose="020B0004020202020204" pitchFamily="34" charset="0"/>
              <a:ea typeface="Arial" panose="020B0604020202020204" pitchFamily="34" charset="0"/>
            </a:endParaRPr>
          </a:p>
        </p:txBody>
      </p:sp>
      <p:graphicFrame>
        <p:nvGraphicFramePr>
          <p:cNvPr id="8" name="Table 7">
            <a:extLst>
              <a:ext uri="{FF2B5EF4-FFF2-40B4-BE49-F238E27FC236}">
                <a16:creationId xmlns:a16="http://schemas.microsoft.com/office/drawing/2014/main" id="{2760E8CA-AE3D-A7B3-AF14-C2617E0E870A}"/>
              </a:ext>
            </a:extLst>
          </p:cNvPr>
          <p:cNvGraphicFramePr>
            <a:graphicFrameLocks noGrp="1"/>
          </p:cNvGraphicFramePr>
          <p:nvPr>
            <p:extLst>
              <p:ext uri="{D42A27DB-BD31-4B8C-83A1-F6EECF244321}">
                <p14:modId xmlns:p14="http://schemas.microsoft.com/office/powerpoint/2010/main" val="2587638301"/>
              </p:ext>
            </p:extLst>
          </p:nvPr>
        </p:nvGraphicFramePr>
        <p:xfrm>
          <a:off x="1264557" y="3910211"/>
          <a:ext cx="3932593" cy="1548625"/>
        </p:xfrm>
        <a:graphic>
          <a:graphicData uri="http://schemas.openxmlformats.org/drawingml/2006/table">
            <a:tbl>
              <a:tblPr>
                <a:tableStyleId>{5C22544A-7EE6-4342-B048-85BDC9FD1C3A}</a:tableStyleId>
              </a:tblPr>
              <a:tblGrid>
                <a:gridCol w="2070702">
                  <a:extLst>
                    <a:ext uri="{9D8B030D-6E8A-4147-A177-3AD203B41FA5}">
                      <a16:colId xmlns:a16="http://schemas.microsoft.com/office/drawing/2014/main" val="1054801533"/>
                    </a:ext>
                  </a:extLst>
                </a:gridCol>
                <a:gridCol w="1861891">
                  <a:extLst>
                    <a:ext uri="{9D8B030D-6E8A-4147-A177-3AD203B41FA5}">
                      <a16:colId xmlns:a16="http://schemas.microsoft.com/office/drawing/2014/main" val="1845793646"/>
                    </a:ext>
                  </a:extLst>
                </a:gridCol>
              </a:tblGrid>
              <a:tr h="309725">
                <a:tc>
                  <a:txBody>
                    <a:bodyPr/>
                    <a:lstStyle/>
                    <a:p>
                      <a:pPr algn="l" fontAlgn="b">
                        <a:buNone/>
                      </a:pPr>
                      <a:r>
                        <a:rPr lang="en-GB" sz="1400" b="1" u="none" strike="noStrike" dirty="0">
                          <a:effectLst/>
                        </a:rPr>
                        <a:t>EMISSIONS</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TOTAL (tCO2e)</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1553810060"/>
                  </a:ext>
                </a:extLst>
              </a:tr>
              <a:tr h="309725">
                <a:tc>
                  <a:txBody>
                    <a:bodyPr/>
                    <a:lstStyle/>
                    <a:p>
                      <a:pPr algn="l" fontAlgn="b">
                        <a:buNone/>
                      </a:pPr>
                      <a:r>
                        <a:rPr lang="en-GB" sz="1400" b="1" u="none" strike="noStrike" dirty="0">
                          <a:effectLst/>
                        </a:rPr>
                        <a:t>Scope 1</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817</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3152559701"/>
                  </a:ext>
                </a:extLst>
              </a:tr>
              <a:tr h="309725">
                <a:tc>
                  <a:txBody>
                    <a:bodyPr/>
                    <a:lstStyle/>
                    <a:p>
                      <a:pPr algn="l" fontAlgn="b">
                        <a:buNone/>
                      </a:pPr>
                      <a:r>
                        <a:rPr lang="en-GB" sz="1400" b="1" u="none" strike="noStrike">
                          <a:effectLst/>
                        </a:rPr>
                        <a:t>Scope 2</a:t>
                      </a:r>
                      <a:endParaRPr lang="en-GB" sz="1400" b="1" i="0" u="none" strike="noStrike">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20</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786101489"/>
                  </a:ext>
                </a:extLst>
              </a:tr>
              <a:tr h="309725">
                <a:tc>
                  <a:txBody>
                    <a:bodyPr/>
                    <a:lstStyle/>
                    <a:p>
                      <a:pPr algn="l" fontAlgn="b">
                        <a:buNone/>
                      </a:pPr>
                      <a:r>
                        <a:rPr lang="en-GB" sz="1400" b="1" u="none" strike="noStrike">
                          <a:effectLst/>
                        </a:rPr>
                        <a:t>Scope 3</a:t>
                      </a:r>
                      <a:endParaRPr lang="en-GB" sz="1400" b="1" i="0" u="none" strike="noStrike">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4187</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2192636032"/>
                  </a:ext>
                </a:extLst>
              </a:tr>
              <a:tr h="309725">
                <a:tc>
                  <a:txBody>
                    <a:bodyPr/>
                    <a:lstStyle/>
                    <a:p>
                      <a:pPr algn="l" fontAlgn="b">
                        <a:buNone/>
                      </a:pPr>
                      <a:r>
                        <a:rPr lang="en-GB" sz="1400" b="1" u="none" strike="noStrike">
                          <a:effectLst/>
                        </a:rPr>
                        <a:t>Total Emissions</a:t>
                      </a:r>
                      <a:endParaRPr lang="en-GB" sz="1400" b="1" i="0" u="none" strike="noStrike">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5024</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209483577"/>
                  </a:ext>
                </a:extLst>
              </a:tr>
            </a:tbl>
          </a:graphicData>
        </a:graphic>
      </p:graphicFrame>
    </p:spTree>
    <p:extLst>
      <p:ext uri="{BB962C8B-B14F-4D97-AF65-F5344CB8AC3E}">
        <p14:creationId xmlns:p14="http://schemas.microsoft.com/office/powerpoint/2010/main" val="39150273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DFC34-81F7-9EEB-068F-ACBE30D4CD41}"/>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915BF7AC-7EB9-B73C-F6B1-F22A2961E55F}"/>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20BCA20C-26C1-12FD-170A-1EA5BA839615}"/>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A9BBA54C-4348-0524-E25D-3602E3E453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7C71811C-4427-9173-96B3-74CFD806D539}"/>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3" name="Title 1">
            <a:extLst>
              <a:ext uri="{FF2B5EF4-FFF2-40B4-BE49-F238E27FC236}">
                <a16:creationId xmlns:a16="http://schemas.microsoft.com/office/drawing/2014/main" id="{0FF8122D-0D8D-AD57-8B12-B1A94E75E394}"/>
              </a:ext>
            </a:extLst>
          </p:cNvPr>
          <p:cNvSpPr txBox="1">
            <a:spLocks/>
          </p:cNvSpPr>
          <p:nvPr/>
        </p:nvSpPr>
        <p:spPr>
          <a:xfrm>
            <a:off x="781593" y="1087574"/>
            <a:ext cx="8755682" cy="1099979"/>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r>
              <a:rPr lang="en-US" sz="3200" b="1" dirty="0">
                <a:latin typeface="Aptos" panose="020B0004020202020204" pitchFamily="34" charset="0"/>
              </a:rPr>
              <a:t>Year Two: Emissions Reporting 2022-2023</a:t>
            </a:r>
            <a:br>
              <a:rPr lang="en-US" sz="4000" dirty="0">
                <a:latin typeface="Aptos" panose="020B0004020202020204" pitchFamily="34" charset="0"/>
              </a:rPr>
            </a:br>
            <a:r>
              <a:rPr lang="en-GB" sz="1600" i="1" dirty="0">
                <a:solidFill>
                  <a:srgbClr val="D4AB00"/>
                </a:solidFill>
                <a:highlight>
                  <a:srgbClr val="FFFFFF"/>
                </a:highlight>
                <a:latin typeface="Aptos" panose="020B0004020202020204" pitchFamily="34" charset="0"/>
              </a:rPr>
              <a:t>Reporting Year: 01</a:t>
            </a:r>
            <a:r>
              <a:rPr lang="en-GB" sz="1600" i="1" baseline="30000" dirty="0">
                <a:solidFill>
                  <a:srgbClr val="D4AB00"/>
                </a:solidFill>
                <a:highlight>
                  <a:srgbClr val="FFFFFF"/>
                </a:highlight>
                <a:latin typeface="Aptos" panose="020B0004020202020204" pitchFamily="34" charset="0"/>
              </a:rPr>
              <a:t>st</a:t>
            </a:r>
            <a:r>
              <a:rPr lang="en-GB" sz="1600" i="1" dirty="0">
                <a:solidFill>
                  <a:srgbClr val="D4AB00"/>
                </a:solidFill>
                <a:highlight>
                  <a:srgbClr val="FFFFFF"/>
                </a:highlight>
                <a:latin typeface="Aptos" panose="020B0004020202020204" pitchFamily="34" charset="0"/>
              </a:rPr>
              <a:t> April 2022 – 31</a:t>
            </a:r>
            <a:r>
              <a:rPr lang="en-GB" sz="1600" i="1" baseline="30000" dirty="0">
                <a:solidFill>
                  <a:srgbClr val="D4AB00"/>
                </a:solidFill>
                <a:highlight>
                  <a:srgbClr val="FFFFFF"/>
                </a:highlight>
                <a:latin typeface="Aptos" panose="020B0004020202020204" pitchFamily="34" charset="0"/>
              </a:rPr>
              <a:t>st</a:t>
            </a:r>
            <a:r>
              <a:rPr lang="en-GB" sz="1600" i="1" dirty="0">
                <a:solidFill>
                  <a:srgbClr val="D4AB00"/>
                </a:solidFill>
                <a:highlight>
                  <a:srgbClr val="FFFFFF"/>
                </a:highlight>
                <a:latin typeface="Aptos" panose="020B0004020202020204" pitchFamily="34" charset="0"/>
              </a:rPr>
              <a:t> March 2023</a:t>
            </a:r>
            <a:endParaRPr lang="en-US" sz="1600" i="1" dirty="0">
              <a:solidFill>
                <a:srgbClr val="D4AB00"/>
              </a:solidFill>
              <a:latin typeface="Aptos" panose="020B0004020202020204" pitchFamily="34" charset="0"/>
            </a:endParaRPr>
          </a:p>
        </p:txBody>
      </p:sp>
      <p:sp>
        <p:nvSpPr>
          <p:cNvPr id="9" name="Title 1">
            <a:extLst>
              <a:ext uri="{FF2B5EF4-FFF2-40B4-BE49-F238E27FC236}">
                <a16:creationId xmlns:a16="http://schemas.microsoft.com/office/drawing/2014/main" id="{450F07EF-3AAE-9625-4558-F09B9D098315}"/>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pic>
        <p:nvPicPr>
          <p:cNvPr id="7" name="Picture 6" descr="A circle with a blue and yellow color&#10;&#10;Description automatically generated with medium confidence">
            <a:extLst>
              <a:ext uri="{FF2B5EF4-FFF2-40B4-BE49-F238E27FC236}">
                <a16:creationId xmlns:a16="http://schemas.microsoft.com/office/drawing/2014/main" id="{E67E5F7D-36F2-675F-1D76-0540D8C8D4F9}"/>
              </a:ext>
            </a:extLst>
          </p:cNvPr>
          <p:cNvPicPr>
            <a:picLocks noChangeAspect="1"/>
          </p:cNvPicPr>
          <p:nvPr/>
        </p:nvPicPr>
        <p:blipFill rotWithShape="1">
          <a:blip r:embed="rId4"/>
          <a:srcRect l="34191" t="-295" r="33573" b="295"/>
          <a:stretch/>
        </p:blipFill>
        <p:spPr>
          <a:xfrm>
            <a:off x="1617774" y="2187553"/>
            <a:ext cx="3161423" cy="3705727"/>
          </a:xfrm>
          <a:prstGeom prst="rect">
            <a:avLst/>
          </a:prstGeom>
        </p:spPr>
      </p:pic>
      <p:pic>
        <p:nvPicPr>
          <p:cNvPr id="12" name="Picture 11" descr="A pie chart with different colored circles&#10;&#10;Description automatically generated">
            <a:extLst>
              <a:ext uri="{FF2B5EF4-FFF2-40B4-BE49-F238E27FC236}">
                <a16:creationId xmlns:a16="http://schemas.microsoft.com/office/drawing/2014/main" id="{40BC7F20-ED5A-6A98-C25C-7E8616BC580B}"/>
              </a:ext>
            </a:extLst>
          </p:cNvPr>
          <p:cNvPicPr>
            <a:picLocks noChangeAspect="1"/>
          </p:cNvPicPr>
          <p:nvPr/>
        </p:nvPicPr>
        <p:blipFill>
          <a:blip r:embed="rId5"/>
          <a:stretch>
            <a:fillRect/>
          </a:stretch>
        </p:blipFill>
        <p:spPr>
          <a:xfrm>
            <a:off x="5628981" y="1975524"/>
            <a:ext cx="5372216" cy="4021308"/>
          </a:xfrm>
          <a:prstGeom prst="rect">
            <a:avLst/>
          </a:prstGeom>
        </p:spPr>
      </p:pic>
    </p:spTree>
    <p:extLst>
      <p:ext uri="{BB962C8B-B14F-4D97-AF65-F5344CB8AC3E}">
        <p14:creationId xmlns:p14="http://schemas.microsoft.com/office/powerpoint/2010/main" val="397518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C2EEB-8D06-9EF2-E714-0767B247310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C5AAFDE-FB8B-B073-C6C2-D16F640E5864}"/>
              </a:ext>
            </a:extLst>
          </p:cNvPr>
          <p:cNvSpPr/>
          <p:nvPr/>
        </p:nvSpPr>
        <p:spPr>
          <a:xfrm>
            <a:off x="0" y="0"/>
            <a:ext cx="12192000" cy="6858000"/>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628A3027-3218-DABE-9E2E-D27A6BDF4EF1}"/>
              </a:ext>
            </a:extLst>
          </p:cNvPr>
          <p:cNvCxnSpPr>
            <a:cxnSpLocks/>
          </p:cNvCxnSpPr>
          <p:nvPr/>
        </p:nvCxnSpPr>
        <p:spPr>
          <a:xfrm>
            <a:off x="1510145" y="734291"/>
            <a:ext cx="9491052"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AF8311F6-CFE8-04FB-498B-0256BE12D249}"/>
              </a:ext>
            </a:extLst>
          </p:cNvPr>
          <p:cNvCxnSpPr>
            <a:cxnSpLocks/>
          </p:cNvCxnSpPr>
          <p:nvPr/>
        </p:nvCxnSpPr>
        <p:spPr>
          <a:xfrm>
            <a:off x="819056" y="6165272"/>
            <a:ext cx="10182141"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8" name="Picture 7" descr="A yellow circle with a black background&#10;&#10;AI-generated content may be incorrect.">
            <a:extLst>
              <a:ext uri="{FF2B5EF4-FFF2-40B4-BE49-F238E27FC236}">
                <a16:creationId xmlns:a16="http://schemas.microsoft.com/office/drawing/2014/main" id="{9297D427-7739-F62E-E07C-CF9A6EEF71C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9" name="Title 1">
            <a:extLst>
              <a:ext uri="{FF2B5EF4-FFF2-40B4-BE49-F238E27FC236}">
                <a16:creationId xmlns:a16="http://schemas.microsoft.com/office/drawing/2014/main" id="{652ED20F-3A61-CF5C-C158-C9A1D8A21769}"/>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bg1"/>
                </a:solidFill>
                <a:latin typeface="Aptos" panose="020B0004020202020204" pitchFamily="34" charset="0"/>
              </a:rPr>
              <a:t>Carbon Reduction Targets</a:t>
            </a:r>
          </a:p>
        </p:txBody>
      </p:sp>
      <p:sp>
        <p:nvSpPr>
          <p:cNvPr id="11" name="TextBox 10">
            <a:extLst>
              <a:ext uri="{FF2B5EF4-FFF2-40B4-BE49-F238E27FC236}">
                <a16:creationId xmlns:a16="http://schemas.microsoft.com/office/drawing/2014/main" id="{C3977D4D-AFC1-92FE-55BB-18D5DB801475}"/>
              </a:ext>
            </a:extLst>
          </p:cNvPr>
          <p:cNvSpPr txBox="1"/>
          <p:nvPr/>
        </p:nvSpPr>
        <p:spPr>
          <a:xfrm>
            <a:off x="819055" y="1909965"/>
            <a:ext cx="6098582" cy="923330"/>
          </a:xfrm>
          <a:prstGeom prst="rect">
            <a:avLst/>
          </a:prstGeom>
          <a:noFill/>
        </p:spPr>
        <p:txBody>
          <a:bodyPr wrap="square">
            <a:spAutoFit/>
          </a:bodyPr>
          <a:lstStyle/>
          <a:p>
            <a:r>
              <a:rPr lang="en-GB" sz="1800" b="1" i="1" dirty="0">
                <a:solidFill>
                  <a:srgbClr val="E4BB44"/>
                </a:solidFill>
                <a:latin typeface="Aptos" panose="020B0004020202020204" pitchFamily="34" charset="0"/>
              </a:rPr>
              <a:t>Based on Data From: April 2022 – March 2023</a:t>
            </a:r>
          </a:p>
          <a:p>
            <a:r>
              <a:rPr lang="en-GB" sz="1800" b="1" i="1" dirty="0">
                <a:solidFill>
                  <a:srgbClr val="E4BB44"/>
                </a:solidFill>
                <a:latin typeface="Aptos" panose="020B0004020202020204" pitchFamily="34" charset="0"/>
              </a:rPr>
              <a:t>Target Set: March 2024</a:t>
            </a:r>
          </a:p>
          <a:p>
            <a:r>
              <a:rPr lang="en-GB" sz="1800" b="1" i="1" dirty="0">
                <a:solidFill>
                  <a:srgbClr val="E4BB44"/>
                </a:solidFill>
                <a:latin typeface="Aptos" panose="020B0004020202020204" pitchFamily="34" charset="0"/>
              </a:rPr>
              <a:t>To be Achieved By: March 2025</a:t>
            </a:r>
            <a:endParaRPr lang="en-US" b="1" i="1" dirty="0">
              <a:solidFill>
                <a:srgbClr val="E4BB44"/>
              </a:solidFill>
              <a:latin typeface="Aptos" panose="020B0004020202020204" pitchFamily="34" charset="0"/>
            </a:endParaRPr>
          </a:p>
        </p:txBody>
      </p:sp>
      <p:sp>
        <p:nvSpPr>
          <p:cNvPr id="12" name="TextBox 11">
            <a:extLst>
              <a:ext uri="{FF2B5EF4-FFF2-40B4-BE49-F238E27FC236}">
                <a16:creationId xmlns:a16="http://schemas.microsoft.com/office/drawing/2014/main" id="{D571AC6D-7C30-CD74-98D6-FFFCC2ABBF9D}"/>
              </a:ext>
            </a:extLst>
          </p:cNvPr>
          <p:cNvSpPr txBox="1"/>
          <p:nvPr/>
        </p:nvSpPr>
        <p:spPr>
          <a:xfrm>
            <a:off x="819055" y="2913386"/>
            <a:ext cx="10182141" cy="2031325"/>
          </a:xfrm>
          <a:prstGeom prst="rect">
            <a:avLst/>
          </a:prstGeom>
          <a:noFill/>
        </p:spPr>
        <p:txBody>
          <a:bodyPr wrap="square">
            <a:spAutoFit/>
          </a:bodyPr>
          <a:lstStyle/>
          <a:p>
            <a:pPr marL="342900" indent="-342900">
              <a:buFont typeface="+mj-lt"/>
              <a:buAutoNum type="arabicPeriod"/>
            </a:pPr>
            <a:r>
              <a:rPr lang="en-GB" sz="1800" dirty="0">
                <a:solidFill>
                  <a:schemeClr val="bg1"/>
                </a:solidFill>
                <a:latin typeface="Aptos" panose="020B0004020202020204" pitchFamily="34" charset="0"/>
              </a:rPr>
              <a:t>Continuing to research &amp; develop alternative transport options for our fleet &amp; employee commuting</a:t>
            </a:r>
          </a:p>
          <a:p>
            <a:pPr marL="342900" indent="-342900">
              <a:buFont typeface="+mj-lt"/>
              <a:buAutoNum type="arabicPeriod"/>
            </a:pPr>
            <a:r>
              <a:rPr lang="en-US" altLang="en-US" dirty="0">
                <a:solidFill>
                  <a:schemeClr val="bg1"/>
                </a:solidFill>
                <a:latin typeface="Aptos" panose="020B0004020202020204" pitchFamily="34" charset="0"/>
                <a:ea typeface="Times New Roman" panose="02020603050405020304" pitchFamily="18" charset="0"/>
                <a:cs typeface="Times New Roman" panose="02020603050405020304" pitchFamily="18" charset="0"/>
              </a:rPr>
              <a:t>Research &amp; implement where possible, energy efficient technology; smart thermostats &amp; efficient lighting</a:t>
            </a:r>
          </a:p>
          <a:p>
            <a:pPr marL="342900" indent="-342900">
              <a:buFont typeface="+mj-lt"/>
              <a:buAutoNum type="arabicPeriod"/>
            </a:pPr>
            <a:r>
              <a:rPr lang="en-GB" dirty="0">
                <a:solidFill>
                  <a:schemeClr val="bg1"/>
                </a:solidFill>
                <a:latin typeface="Aptos" panose="020B0004020202020204" pitchFamily="34" charset="0"/>
              </a:rPr>
              <a:t>Review our supplier policy &amp; further build knowledge for our supply chain</a:t>
            </a:r>
            <a:endParaRPr lang="en-GB" sz="1800" dirty="0">
              <a:solidFill>
                <a:schemeClr val="bg1"/>
              </a:solidFill>
              <a:latin typeface="Aptos" panose="020B0004020202020204" pitchFamily="34" charset="0"/>
            </a:endParaRPr>
          </a:p>
          <a:p>
            <a:pPr marL="342900" indent="-342900">
              <a:buFont typeface="+mj-lt"/>
              <a:buAutoNum type="arabicPeriod"/>
            </a:pPr>
            <a:r>
              <a:rPr lang="en-GB" dirty="0">
                <a:solidFill>
                  <a:schemeClr val="bg1"/>
                </a:solidFill>
                <a:latin typeface="Aptos" panose="020B0004020202020204" pitchFamily="34" charset="0"/>
              </a:rPr>
              <a:t>Review and include employee commuting into our emissions reporting</a:t>
            </a:r>
          </a:p>
          <a:p>
            <a:endParaRPr lang="en-GB" sz="1800" dirty="0">
              <a:solidFill>
                <a:schemeClr val="bg1"/>
              </a:solidFill>
              <a:latin typeface="Aptos" panose="020B0004020202020204" pitchFamily="34" charset="0"/>
            </a:endParaRPr>
          </a:p>
        </p:txBody>
      </p:sp>
      <p:sp>
        <p:nvSpPr>
          <p:cNvPr id="2" name="TextBox 1">
            <a:extLst>
              <a:ext uri="{FF2B5EF4-FFF2-40B4-BE49-F238E27FC236}">
                <a16:creationId xmlns:a16="http://schemas.microsoft.com/office/drawing/2014/main" id="{16EB1B36-0980-B2E8-267B-E03C76CE358F}"/>
              </a:ext>
            </a:extLst>
          </p:cNvPr>
          <p:cNvSpPr txBox="1"/>
          <p:nvPr/>
        </p:nvSpPr>
        <p:spPr>
          <a:xfrm>
            <a:off x="5059019" y="6373137"/>
            <a:ext cx="6156959" cy="276999"/>
          </a:xfrm>
          <a:prstGeom prst="rect">
            <a:avLst/>
          </a:prstGeom>
          <a:noFill/>
        </p:spPr>
        <p:txBody>
          <a:bodyPr wrap="square" rtlCol="0">
            <a:spAutoFit/>
          </a:bodyPr>
          <a:lstStyle/>
          <a:p>
            <a:pPr algn="r"/>
            <a:r>
              <a:rPr lang="en-US" sz="1200" b="1" dirty="0">
                <a:solidFill>
                  <a:schemeClr val="bg1"/>
                </a:solidFill>
                <a:latin typeface="Aptos" panose="020B0004020202020204" pitchFamily="34" charset="0"/>
              </a:rPr>
              <a:t>CARBON REDUCTION PLAN 2025-2026</a:t>
            </a:r>
          </a:p>
        </p:txBody>
      </p:sp>
    </p:spTree>
    <p:extLst>
      <p:ext uri="{BB962C8B-B14F-4D97-AF65-F5344CB8AC3E}">
        <p14:creationId xmlns:p14="http://schemas.microsoft.com/office/powerpoint/2010/main" val="646788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16B999-7CE3-6F48-325E-908AE41BA576}"/>
              </a:ext>
            </a:extLst>
          </p:cNvPr>
          <p:cNvSpPr/>
          <p:nvPr/>
        </p:nvSpPr>
        <p:spPr>
          <a:xfrm>
            <a:off x="-7408" y="3018628"/>
            <a:ext cx="146882" cy="811599"/>
          </a:xfrm>
          <a:prstGeom prst="rect">
            <a:avLst/>
          </a:prstGeom>
          <a:solidFill>
            <a:srgbClr val="E4BB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TextBox 3">
            <a:extLst>
              <a:ext uri="{FF2B5EF4-FFF2-40B4-BE49-F238E27FC236}">
                <a16:creationId xmlns:a16="http://schemas.microsoft.com/office/drawing/2014/main" id="{8970D2B3-2F56-24DA-4EC9-B34A1106DC51}"/>
              </a:ext>
            </a:extLst>
          </p:cNvPr>
          <p:cNvGraphicFramePr/>
          <p:nvPr>
            <p:extLst>
              <p:ext uri="{D42A27DB-BD31-4B8C-83A1-F6EECF244321}">
                <p14:modId xmlns:p14="http://schemas.microsoft.com/office/powerpoint/2010/main" val="2718403979"/>
              </p:ext>
            </p:extLst>
          </p:nvPr>
        </p:nvGraphicFramePr>
        <p:xfrm>
          <a:off x="4840468" y="1161288"/>
          <a:ext cx="6223989" cy="47749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5" name="Straight Connector 4">
            <a:extLst>
              <a:ext uri="{FF2B5EF4-FFF2-40B4-BE49-F238E27FC236}">
                <a16:creationId xmlns:a16="http://schemas.microsoft.com/office/drawing/2014/main" id="{53F9ECFC-298D-1912-DAA0-088B33A11538}"/>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6" name="Straight Connector 5">
            <a:extLst>
              <a:ext uri="{FF2B5EF4-FFF2-40B4-BE49-F238E27FC236}">
                <a16:creationId xmlns:a16="http://schemas.microsoft.com/office/drawing/2014/main" id="{F52DF04C-FE3D-F6FE-6B3A-577B318FA217}"/>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7" name="Picture 6" descr="A yellow circle with a black background&#10;&#10;AI-generated content may be incorrect.">
            <a:extLst>
              <a:ext uri="{FF2B5EF4-FFF2-40B4-BE49-F238E27FC236}">
                <a16:creationId xmlns:a16="http://schemas.microsoft.com/office/drawing/2014/main" id="{10AF9BDA-581B-695F-A0E9-C16F1888B9D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12" name="Title 1">
            <a:extLst>
              <a:ext uri="{FF2B5EF4-FFF2-40B4-BE49-F238E27FC236}">
                <a16:creationId xmlns:a16="http://schemas.microsoft.com/office/drawing/2014/main" id="{7C6B5088-2297-A6FE-EAD8-9E5E22B58267}"/>
              </a:ext>
            </a:extLst>
          </p:cNvPr>
          <p:cNvSpPr txBox="1">
            <a:spLocks/>
          </p:cNvSpPr>
          <p:nvPr/>
        </p:nvSpPr>
        <p:spPr>
          <a:xfrm>
            <a:off x="242281" y="3088119"/>
            <a:ext cx="4048365"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b="1" dirty="0">
                <a:latin typeface="Aptos" panose="020B0004020202020204" pitchFamily="34" charset="0"/>
              </a:rPr>
              <a:t>Contents</a:t>
            </a:r>
          </a:p>
        </p:txBody>
      </p:sp>
      <p:sp>
        <p:nvSpPr>
          <p:cNvPr id="10" name="TextBox 9">
            <a:extLst>
              <a:ext uri="{FF2B5EF4-FFF2-40B4-BE49-F238E27FC236}">
                <a16:creationId xmlns:a16="http://schemas.microsoft.com/office/drawing/2014/main" id="{06B19459-9B5D-8E3A-34D1-C5DAD208EE81}"/>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 CARBON REDUCTION PLAN 2025-2026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7FF4C-9355-5554-E860-C4BE6C13BA1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13D00055-91E6-484F-13FC-9475E86FAFA5}"/>
              </a:ext>
            </a:extLst>
          </p:cNvPr>
          <p:cNvSpPr/>
          <p:nvPr/>
        </p:nvSpPr>
        <p:spPr>
          <a:xfrm>
            <a:off x="0" y="0"/>
            <a:ext cx="12192000" cy="6858000"/>
          </a:xfrm>
          <a:prstGeom prst="rect">
            <a:avLst/>
          </a:prstGeom>
          <a:solidFill>
            <a:srgbClr val="4144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a:extLst>
              <a:ext uri="{FF2B5EF4-FFF2-40B4-BE49-F238E27FC236}">
                <a16:creationId xmlns:a16="http://schemas.microsoft.com/office/drawing/2014/main" id="{B4761C2F-59D9-E2E8-A7A2-86683F3D0053}"/>
              </a:ext>
            </a:extLst>
          </p:cNvPr>
          <p:cNvCxnSpPr>
            <a:cxnSpLocks/>
          </p:cNvCxnSpPr>
          <p:nvPr/>
        </p:nvCxnSpPr>
        <p:spPr>
          <a:xfrm>
            <a:off x="1510145" y="734291"/>
            <a:ext cx="9491052"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cxnSp>
        <p:nvCxnSpPr>
          <p:cNvPr id="3" name="Straight Connector 2">
            <a:extLst>
              <a:ext uri="{FF2B5EF4-FFF2-40B4-BE49-F238E27FC236}">
                <a16:creationId xmlns:a16="http://schemas.microsoft.com/office/drawing/2014/main" id="{FCCF79A2-23F3-209B-693C-273374D0AAC0}"/>
              </a:ext>
            </a:extLst>
          </p:cNvPr>
          <p:cNvCxnSpPr>
            <a:cxnSpLocks/>
          </p:cNvCxnSpPr>
          <p:nvPr/>
        </p:nvCxnSpPr>
        <p:spPr>
          <a:xfrm>
            <a:off x="819056" y="6165272"/>
            <a:ext cx="10182141"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5" name="Picture 4" descr="A yellow circle with a black background&#10;&#10;AI-generated content may be incorrect.">
            <a:extLst>
              <a:ext uri="{FF2B5EF4-FFF2-40B4-BE49-F238E27FC236}">
                <a16:creationId xmlns:a16="http://schemas.microsoft.com/office/drawing/2014/main" id="{7338CF7D-A011-DC08-04C4-56A9E8D13C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9" name="Title 1">
            <a:extLst>
              <a:ext uri="{FF2B5EF4-FFF2-40B4-BE49-F238E27FC236}">
                <a16:creationId xmlns:a16="http://schemas.microsoft.com/office/drawing/2014/main" id="{4328D846-B721-BBA4-E3B6-4AA184B03550}"/>
              </a:ext>
            </a:extLst>
          </p:cNvPr>
          <p:cNvSpPr txBox="1">
            <a:spLocks/>
          </p:cNvSpPr>
          <p:nvPr/>
        </p:nvSpPr>
        <p:spPr>
          <a:xfrm>
            <a:off x="788764" y="1308864"/>
            <a:ext cx="9562143" cy="870263"/>
          </a:xfrm>
          <a:prstGeom prst="rect">
            <a:avLst/>
          </a:prstGeom>
          <a:noFill/>
          <a:ln>
            <a:noFill/>
          </a:ln>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b="1" dirty="0">
                <a:solidFill>
                  <a:schemeClr val="bg1"/>
                </a:solidFill>
                <a:latin typeface="Aptos" panose="020B0004020202020204" pitchFamily="34" charset="0"/>
              </a:rPr>
              <a:t>March 2025</a:t>
            </a:r>
          </a:p>
        </p:txBody>
      </p:sp>
      <p:sp>
        <p:nvSpPr>
          <p:cNvPr id="11" name="TextBox 10">
            <a:extLst>
              <a:ext uri="{FF2B5EF4-FFF2-40B4-BE49-F238E27FC236}">
                <a16:creationId xmlns:a16="http://schemas.microsoft.com/office/drawing/2014/main" id="{784150CB-42CE-9E8E-D52C-FF00D84BEBC3}"/>
              </a:ext>
            </a:extLst>
          </p:cNvPr>
          <p:cNvSpPr txBox="1"/>
          <p:nvPr/>
        </p:nvSpPr>
        <p:spPr>
          <a:xfrm>
            <a:off x="5030153" y="6309346"/>
            <a:ext cx="6156959" cy="276999"/>
          </a:xfrm>
          <a:prstGeom prst="rect">
            <a:avLst/>
          </a:prstGeom>
          <a:noFill/>
        </p:spPr>
        <p:txBody>
          <a:bodyPr wrap="square" rtlCol="0">
            <a:spAutoFit/>
          </a:bodyPr>
          <a:lstStyle/>
          <a:p>
            <a:pPr algn="r"/>
            <a:r>
              <a:rPr lang="en-US" sz="1200" b="1" dirty="0">
                <a:solidFill>
                  <a:schemeClr val="bg1"/>
                </a:solidFill>
                <a:latin typeface="Aptos" panose="020B0004020202020204" pitchFamily="34" charset="0"/>
              </a:rPr>
              <a:t>CARBON REDUCTION PLAN 2025-2026</a:t>
            </a:r>
          </a:p>
        </p:txBody>
      </p:sp>
      <p:sp>
        <p:nvSpPr>
          <p:cNvPr id="13" name="TextBox 12">
            <a:extLst>
              <a:ext uri="{FF2B5EF4-FFF2-40B4-BE49-F238E27FC236}">
                <a16:creationId xmlns:a16="http://schemas.microsoft.com/office/drawing/2014/main" id="{8233740A-0C2C-968A-9965-047EEC14E13C}"/>
              </a:ext>
            </a:extLst>
          </p:cNvPr>
          <p:cNvSpPr txBox="1"/>
          <p:nvPr/>
        </p:nvSpPr>
        <p:spPr>
          <a:xfrm>
            <a:off x="788764" y="2333829"/>
            <a:ext cx="10398348" cy="3754874"/>
          </a:xfrm>
          <a:prstGeom prst="rect">
            <a:avLst/>
          </a:prstGeom>
          <a:noFill/>
        </p:spPr>
        <p:txBody>
          <a:bodyPr wrap="square">
            <a:spAutoFit/>
          </a:bodyPr>
          <a:lstStyle/>
          <a:p>
            <a:r>
              <a:rPr lang="en-GB" sz="1400" i="0" u="none" strike="noStrike" dirty="0">
                <a:solidFill>
                  <a:schemeClr val="bg1"/>
                </a:solidFill>
                <a:effectLst/>
                <a:latin typeface="Aptos" panose="020B0004020202020204" pitchFamily="34" charset="0"/>
              </a:rPr>
              <a:t>This latest Carbon Reduction Plan reflects the progress we continue to make as we strengthen our approach to carbon management and embed sustainability more deeply into our operations. Over the past year, we have transitioned from working with </a:t>
            </a:r>
            <a:r>
              <a:rPr lang="en-GB" sz="1400" i="0" u="none" strike="noStrike" dirty="0" err="1">
                <a:solidFill>
                  <a:schemeClr val="bg1"/>
                </a:solidFill>
                <a:effectLst/>
                <a:latin typeface="Aptos" panose="020B0004020202020204" pitchFamily="34" charset="0"/>
              </a:rPr>
              <a:t>Emitwise</a:t>
            </a:r>
            <a:r>
              <a:rPr lang="en-GB" sz="1400" i="0" u="none" strike="noStrike" dirty="0">
                <a:solidFill>
                  <a:schemeClr val="bg1"/>
                </a:solidFill>
                <a:effectLst/>
                <a:latin typeface="Aptos" panose="020B0004020202020204" pitchFamily="34" charset="0"/>
              </a:rPr>
              <a:t> to partnering with Neutral Carbon Zone for the independent verification of our emissions data. This move provides us with more detailed and specific metrics, enabling us to set sharper, evidence-based targets and build even greater confidence in the accuracy of our reporting. Alongside meeting the commitments set in last year’s plan, we have achieved a number of tangible outcomes across our sites, supply chain, and client projects. From energy efficiency upgrades and fleet modernisation to embedding environmental governance and achieving external recognition, these results demonstrate how our strategy is translating into measurable progress.</a:t>
            </a:r>
          </a:p>
          <a:p>
            <a:endParaRPr lang="en-GB" sz="1400" i="0" u="none" strike="noStrike" dirty="0">
              <a:solidFill>
                <a:schemeClr val="bg1"/>
              </a:solidFill>
              <a:effectLst/>
              <a:latin typeface="Aptos" panose="020B0004020202020204" pitchFamily="34" charset="0"/>
            </a:endParaRPr>
          </a:p>
          <a:p>
            <a:r>
              <a:rPr lang="en-GB" sz="1400" i="0" u="none" strike="noStrike" dirty="0">
                <a:solidFill>
                  <a:schemeClr val="bg1"/>
                </a:solidFill>
                <a:effectLst/>
                <a:latin typeface="Aptos" panose="020B0004020202020204" pitchFamily="34" charset="0"/>
              </a:rPr>
              <a:t>Importantly, we have also gone over and above the targets originally set, conducting further research and analysis to identify additional opportunities for improvement. This includes a detailed review of our fleet, which has given us greater insight into its composition and performance, and provided the basis for enhancing our sustainable transport strategy moving forward. By continually building on our achievements and extending our scope of action, we are positioning ourselves not only to meet our carbon reduction targets but to play a leading role in shaping sustainable practice within our industry.</a:t>
            </a:r>
            <a:endParaRPr lang="en-GB" sz="1400" dirty="0">
              <a:solidFill>
                <a:schemeClr val="bg1"/>
              </a:solidFill>
              <a:latin typeface="Aptos" panose="020B0004020202020204" pitchFamily="34" charset="0"/>
            </a:endParaRPr>
          </a:p>
          <a:p>
            <a:pPr marL="285750" indent="-285750">
              <a:buFont typeface="Arial" panose="020B0604020202020204" pitchFamily="34" charset="0"/>
              <a:buChar char="•"/>
            </a:pPr>
            <a:endParaRPr lang="en-GB" sz="1400" dirty="0">
              <a:solidFill>
                <a:schemeClr val="bg1"/>
              </a:solidFill>
              <a:latin typeface="Aptos" panose="020B0004020202020204" pitchFamily="34" charset="0"/>
            </a:endParaRPr>
          </a:p>
          <a:p>
            <a:pPr marL="285750" indent="-285750">
              <a:buFont typeface="Arial" panose="020B0604020202020204" pitchFamily="34" charset="0"/>
              <a:buChar char="•"/>
            </a:pPr>
            <a:r>
              <a:rPr lang="en-GB" sz="1400" dirty="0">
                <a:solidFill>
                  <a:schemeClr val="bg1"/>
                </a:solidFill>
                <a:latin typeface="Aptos" panose="020B0004020202020204" pitchFamily="34" charset="0"/>
              </a:rPr>
              <a:t>Carbon Reduction Achievements</a:t>
            </a:r>
          </a:p>
          <a:p>
            <a:pPr marL="285750" indent="-285750">
              <a:buFont typeface="Arial" panose="020B0604020202020204" pitchFamily="34" charset="0"/>
              <a:buChar char="•"/>
            </a:pPr>
            <a:r>
              <a:rPr lang="en-GB" sz="1400" dirty="0">
                <a:solidFill>
                  <a:schemeClr val="bg1"/>
                </a:solidFill>
                <a:latin typeface="Aptos" panose="020B0004020202020204" pitchFamily="34" charset="0"/>
              </a:rPr>
              <a:t>Year Two Emissions Reporting 2022-2023</a:t>
            </a:r>
          </a:p>
          <a:p>
            <a:pPr marL="285750" indent="-285750">
              <a:buFont typeface="Arial" panose="020B0604020202020204" pitchFamily="34" charset="0"/>
              <a:buChar char="•"/>
            </a:pPr>
            <a:r>
              <a:rPr lang="en-GB" sz="1400" dirty="0">
                <a:solidFill>
                  <a:schemeClr val="bg1"/>
                </a:solidFill>
                <a:latin typeface="Aptos" panose="020B0004020202020204" pitchFamily="34" charset="0"/>
              </a:rPr>
              <a:t>Carbon Reduction Targets</a:t>
            </a:r>
            <a:endParaRPr lang="en-US" sz="1400" dirty="0">
              <a:solidFill>
                <a:schemeClr val="bg1"/>
              </a:solidFill>
              <a:latin typeface="Aptos" panose="020B0004020202020204" pitchFamily="34" charset="0"/>
            </a:endParaRPr>
          </a:p>
        </p:txBody>
      </p:sp>
    </p:spTree>
    <p:extLst>
      <p:ext uri="{BB962C8B-B14F-4D97-AF65-F5344CB8AC3E}">
        <p14:creationId xmlns:p14="http://schemas.microsoft.com/office/powerpoint/2010/main" val="16739461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8530C-F673-E4BD-A603-02E2C96EDD67}"/>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2B6D4132-2AE3-A2A8-16B4-12D56E9C1D24}"/>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A8ED3F7D-E4CC-C8E2-AF87-BF2CFE02BB83}"/>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9E58C690-21AB-127C-979E-A3E83EC7B00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8EEB9F9D-5D8B-8F7B-1C02-D0F131D1BEBD}"/>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1AAC6560-62F2-5D6D-80A6-B1A3EE95C3B3}"/>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BB8FF90A-3B8F-0B50-165C-37C05B1D72C3}"/>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Achievements</a:t>
            </a:r>
          </a:p>
        </p:txBody>
      </p:sp>
      <p:sp>
        <p:nvSpPr>
          <p:cNvPr id="3" name="TextBox 2">
            <a:extLst>
              <a:ext uri="{FF2B5EF4-FFF2-40B4-BE49-F238E27FC236}">
                <a16:creationId xmlns:a16="http://schemas.microsoft.com/office/drawing/2014/main" id="{E59F218E-6E83-F84C-72EA-E1823857B61D}"/>
              </a:ext>
            </a:extLst>
          </p:cNvPr>
          <p:cNvSpPr txBox="1"/>
          <p:nvPr/>
        </p:nvSpPr>
        <p:spPr>
          <a:xfrm>
            <a:off x="819055" y="1909965"/>
            <a:ext cx="6098582" cy="923330"/>
          </a:xfrm>
          <a:prstGeom prst="rect">
            <a:avLst/>
          </a:prstGeom>
          <a:noFill/>
        </p:spPr>
        <p:txBody>
          <a:bodyPr wrap="square">
            <a:spAutoFit/>
          </a:bodyPr>
          <a:lstStyle/>
          <a:p>
            <a:r>
              <a:rPr lang="en-GB" sz="1800" i="1" dirty="0">
                <a:solidFill>
                  <a:srgbClr val="D4AB00"/>
                </a:solidFill>
                <a:highlight>
                  <a:srgbClr val="FFFFFF"/>
                </a:highlight>
                <a:latin typeface="Aptos" panose="020B0004020202020204" pitchFamily="34" charset="0"/>
              </a:rPr>
              <a:t>Based on Data From: April 2022 – March 2023</a:t>
            </a:r>
          </a:p>
          <a:p>
            <a:r>
              <a:rPr lang="en-GB" sz="1800" i="1" dirty="0">
                <a:solidFill>
                  <a:srgbClr val="D4AB00"/>
                </a:solidFill>
                <a:highlight>
                  <a:srgbClr val="FFFFFF"/>
                </a:highlight>
                <a:latin typeface="Aptos" panose="020B0004020202020204" pitchFamily="34" charset="0"/>
              </a:rPr>
              <a:t>Target Set In: March 2024</a:t>
            </a:r>
          </a:p>
          <a:p>
            <a:r>
              <a:rPr lang="en-GB" sz="1800" i="1" dirty="0">
                <a:solidFill>
                  <a:srgbClr val="D4AB00"/>
                </a:solidFill>
                <a:highlight>
                  <a:srgbClr val="FFFFFF"/>
                </a:highlight>
                <a:latin typeface="Aptos" panose="020B0004020202020204" pitchFamily="34" charset="0"/>
              </a:rPr>
              <a:t>Target Achieved By: March 2025</a:t>
            </a:r>
            <a:endParaRPr lang="en-US" i="1" dirty="0">
              <a:solidFill>
                <a:srgbClr val="D4AB00"/>
              </a:solidFill>
              <a:latin typeface="Aptos" panose="020B0004020202020204" pitchFamily="34" charset="0"/>
            </a:endParaRPr>
          </a:p>
        </p:txBody>
      </p:sp>
      <p:sp>
        <p:nvSpPr>
          <p:cNvPr id="8" name="TextBox 7">
            <a:extLst>
              <a:ext uri="{FF2B5EF4-FFF2-40B4-BE49-F238E27FC236}">
                <a16:creationId xmlns:a16="http://schemas.microsoft.com/office/drawing/2014/main" id="{A771B782-0D35-8CAC-83EE-DE82AE76EC6A}"/>
              </a:ext>
            </a:extLst>
          </p:cNvPr>
          <p:cNvSpPr txBox="1"/>
          <p:nvPr/>
        </p:nvSpPr>
        <p:spPr>
          <a:xfrm>
            <a:off x="819055" y="3139473"/>
            <a:ext cx="10182141" cy="2893100"/>
          </a:xfrm>
          <a:prstGeom prst="rect">
            <a:avLst/>
          </a:prstGeom>
          <a:noFill/>
        </p:spPr>
        <p:txBody>
          <a:bodyPr wrap="square">
            <a:spAutoFit/>
          </a:bodyPr>
          <a:lstStyle/>
          <a:p>
            <a:r>
              <a:rPr lang="en-GB" sz="1400" b="1" dirty="0">
                <a:latin typeface="Aptos" panose="020B0004020202020204" pitchFamily="34" charset="0"/>
              </a:rPr>
              <a:t>1. Continuing to research &amp; develop alternative transport options for our fleet &amp; employee commuting:</a:t>
            </a:r>
            <a:endParaRPr lang="en-GB" sz="1400" dirty="0">
              <a:latin typeface="Aptos" panose="020B0004020202020204" pitchFamily="34" charset="0"/>
            </a:endParaRPr>
          </a:p>
          <a:p>
            <a:r>
              <a:rPr lang="en-GB" sz="1400" dirty="0">
                <a:latin typeface="Aptos" panose="020B0004020202020204" pitchFamily="34" charset="0"/>
              </a:rPr>
              <a:t> </a:t>
            </a:r>
          </a:p>
          <a:p>
            <a:r>
              <a:rPr lang="en-GB" sz="1400" dirty="0">
                <a:latin typeface="Aptos" panose="020B0004020202020204" pitchFamily="34" charset="0"/>
              </a:rPr>
              <a:t>We have created and fully implemented a Carbon Reduction Strategy to underpin out business unit carbon reduction plans. </a:t>
            </a:r>
          </a:p>
          <a:p>
            <a:r>
              <a:rPr lang="en-GB" sz="1400" dirty="0">
                <a:latin typeface="Aptos" panose="020B0004020202020204" pitchFamily="34" charset="0"/>
              </a:rPr>
              <a:t> </a:t>
            </a:r>
          </a:p>
          <a:p>
            <a:r>
              <a:rPr lang="en-GB" sz="1400" dirty="0">
                <a:latin typeface="Aptos" panose="020B0004020202020204" pitchFamily="34" charset="0"/>
              </a:rPr>
              <a:t>We have implemented an ESG team with levels of authority and ownership throughout the business. </a:t>
            </a:r>
          </a:p>
          <a:p>
            <a:r>
              <a:rPr lang="en-GB" sz="1400" dirty="0">
                <a:latin typeface="Aptos" panose="020B0004020202020204" pitchFamily="34" charset="0"/>
              </a:rPr>
              <a:t> </a:t>
            </a:r>
          </a:p>
          <a:p>
            <a:r>
              <a:rPr lang="en-GB" sz="1400" dirty="0">
                <a:latin typeface="Aptos" panose="020B0004020202020204" pitchFamily="34" charset="0"/>
              </a:rPr>
              <a:t>Our Sustainability Manager, QHSE Director and Strategic Governance Manager have attended several events in the past year pertaining to sustainability in the workplace:</a:t>
            </a:r>
          </a:p>
          <a:p>
            <a:endParaRPr lang="en-GB" sz="1400" dirty="0">
              <a:latin typeface="Aptos" panose="020B0004020202020204" pitchFamily="34" charset="0"/>
            </a:endParaRPr>
          </a:p>
          <a:p>
            <a:pPr lvl="0"/>
            <a:r>
              <a:rPr lang="en-GB" sz="1400" dirty="0">
                <a:latin typeface="Aptos" panose="020B0004020202020204" pitchFamily="34" charset="0"/>
              </a:rPr>
              <a:t>EBIS Environmental Law, Policy and Practice 2024</a:t>
            </a:r>
          </a:p>
          <a:p>
            <a:pPr lvl="0"/>
            <a:r>
              <a:rPr lang="en-GB" sz="1400" dirty="0">
                <a:latin typeface="Aptos" panose="020B0004020202020204" pitchFamily="34" charset="0"/>
              </a:rPr>
              <a:t>Decarbonisation Solutions Forum 18th April 2024</a:t>
            </a:r>
          </a:p>
          <a:p>
            <a:pPr lvl="0"/>
            <a:r>
              <a:rPr lang="en-GB" sz="1400" dirty="0">
                <a:latin typeface="Aptos" panose="020B0004020202020204" pitchFamily="34" charset="0"/>
              </a:rPr>
              <a:t>Reset Connect 25 – 26 June 2024</a:t>
            </a:r>
          </a:p>
          <a:p>
            <a:endParaRPr lang="en-GB" sz="1400" dirty="0">
              <a:latin typeface="Aptos" panose="020B0004020202020204" pitchFamily="34" charset="0"/>
            </a:endParaRPr>
          </a:p>
        </p:txBody>
      </p:sp>
    </p:spTree>
    <p:extLst>
      <p:ext uri="{BB962C8B-B14F-4D97-AF65-F5344CB8AC3E}">
        <p14:creationId xmlns:p14="http://schemas.microsoft.com/office/powerpoint/2010/main" val="18475586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7F8AE9-A9FA-FFE9-E0EE-31D0E51B5780}"/>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B737F869-249B-F82C-1DE8-38D1CB064305}"/>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A1502DC1-E64F-3469-FA71-68E7DC23DA1E}"/>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83A6B9EB-9F76-EFDE-3601-48882D3698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DEA7778E-7349-A3C7-B07D-C78FDFF47668}"/>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172E54A3-2AE4-4DCB-7160-74816B387350}"/>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60FAE7CB-EAE7-FDF4-8E4B-4C72D11D2F3E}"/>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Achievements</a:t>
            </a:r>
          </a:p>
        </p:txBody>
      </p:sp>
      <p:sp>
        <p:nvSpPr>
          <p:cNvPr id="8" name="TextBox 7">
            <a:extLst>
              <a:ext uri="{FF2B5EF4-FFF2-40B4-BE49-F238E27FC236}">
                <a16:creationId xmlns:a16="http://schemas.microsoft.com/office/drawing/2014/main" id="{5E562849-D0F0-DFE3-A5E0-464AB08CD5B3}"/>
              </a:ext>
            </a:extLst>
          </p:cNvPr>
          <p:cNvSpPr txBox="1"/>
          <p:nvPr/>
        </p:nvSpPr>
        <p:spPr>
          <a:xfrm>
            <a:off x="870123" y="1901179"/>
            <a:ext cx="10182141" cy="4401205"/>
          </a:xfrm>
          <a:prstGeom prst="rect">
            <a:avLst/>
          </a:prstGeom>
          <a:noFill/>
        </p:spPr>
        <p:txBody>
          <a:bodyPr wrap="square">
            <a:spAutoFit/>
          </a:bodyPr>
          <a:lstStyle/>
          <a:p>
            <a:pPr lvl="0"/>
            <a:r>
              <a:rPr lang="en-GB" sz="1400" dirty="0">
                <a:latin typeface="Aptos" panose="020B0004020202020204" pitchFamily="34" charset="0"/>
              </a:rPr>
              <a:t>Net Zero and Science based targets webinar – 2nd July 2024</a:t>
            </a:r>
          </a:p>
          <a:p>
            <a:pPr lvl="0"/>
            <a:r>
              <a:rPr lang="en-GB" sz="1400" dirty="0">
                <a:latin typeface="Aptos" panose="020B0004020202020204" pitchFamily="34" charset="0"/>
              </a:rPr>
              <a:t>Embedding sustainability into your organisation – 8th July 2024</a:t>
            </a:r>
          </a:p>
          <a:p>
            <a:pPr lvl="0"/>
            <a:r>
              <a:rPr lang="en-GB" sz="1400" dirty="0">
                <a:latin typeface="Aptos" panose="020B0004020202020204" pitchFamily="34" charset="0"/>
              </a:rPr>
              <a:t>Delivering Circular Solutions with ISG – webinar 18th July 2024</a:t>
            </a:r>
          </a:p>
          <a:p>
            <a:pPr lvl="0"/>
            <a:r>
              <a:rPr lang="en-GB" sz="1400" dirty="0">
                <a:latin typeface="Aptos" panose="020B0004020202020204" pitchFamily="34" charset="0"/>
              </a:rPr>
              <a:t>FORS webinar: HVO fuels explained – 8th August 2024</a:t>
            </a:r>
          </a:p>
          <a:p>
            <a:pPr lvl="0"/>
            <a:r>
              <a:rPr lang="en-GB" sz="1400" dirty="0">
                <a:latin typeface="Aptos" panose="020B0004020202020204" pitchFamily="34" charset="0"/>
              </a:rPr>
              <a:t>East Midlands </a:t>
            </a:r>
            <a:r>
              <a:rPr lang="en-GB" sz="1400" dirty="0" err="1">
                <a:latin typeface="Aptos" panose="020B0004020202020204" pitchFamily="34" charset="0"/>
              </a:rPr>
              <a:t>Sustainibility</a:t>
            </a:r>
            <a:r>
              <a:rPr lang="en-GB" sz="1400" dirty="0">
                <a:latin typeface="Aptos" panose="020B0004020202020204" pitchFamily="34" charset="0"/>
              </a:rPr>
              <a:t> Summit – 12th September 2024</a:t>
            </a:r>
          </a:p>
          <a:p>
            <a:pPr lvl="0"/>
            <a:r>
              <a:rPr lang="en-GB" sz="1400" dirty="0">
                <a:latin typeface="Aptos" panose="020B0004020202020204" pitchFamily="34" charset="0"/>
              </a:rPr>
              <a:t>An introduction to environmental legislation for business – 2nd Oct 2024</a:t>
            </a:r>
          </a:p>
          <a:p>
            <a:pPr lvl="0"/>
            <a:r>
              <a:rPr lang="en-GB" sz="1400" dirty="0">
                <a:latin typeface="Aptos" panose="020B0004020202020204" pitchFamily="34" charset="0"/>
              </a:rPr>
              <a:t>Tackling the challenge of scope 3 emissions – 30th Sept 2024</a:t>
            </a:r>
          </a:p>
          <a:p>
            <a:pPr lvl="0"/>
            <a:r>
              <a:rPr lang="en-GB" sz="1400" dirty="0">
                <a:latin typeface="Aptos" panose="020B0004020202020204" pitchFamily="34" charset="0"/>
              </a:rPr>
              <a:t>4th annual Sustainability Week: Countdown to COP29 – webinar 7th Oct 2024</a:t>
            </a:r>
          </a:p>
          <a:p>
            <a:pPr lvl="0"/>
            <a:r>
              <a:rPr lang="en-GB" sz="1400" dirty="0">
                <a:latin typeface="Aptos" panose="020B0004020202020204" pitchFamily="34" charset="0"/>
              </a:rPr>
              <a:t>Net Zero Journey: Understanding &amp; Implementing Carbon Reduction Planning with Science-Based Targets – 23rd Oct 2024</a:t>
            </a:r>
          </a:p>
          <a:p>
            <a:pPr lvl="0"/>
            <a:r>
              <a:rPr lang="en-GB" sz="1400" dirty="0">
                <a:latin typeface="Aptos" panose="020B0004020202020204" pitchFamily="34" charset="0"/>
              </a:rPr>
              <a:t>How to Measure Social Value- Webinar – 15th Oct 2024</a:t>
            </a:r>
          </a:p>
          <a:p>
            <a:pPr lvl="0"/>
            <a:r>
              <a:rPr lang="en-GB" sz="1400" dirty="0">
                <a:latin typeface="Aptos" panose="020B0004020202020204" pitchFamily="34" charset="0"/>
              </a:rPr>
              <a:t>COP 29 series: Introduction to Climate Change and Carbon – Webinar 4th Nov 2024</a:t>
            </a:r>
          </a:p>
          <a:p>
            <a:pPr lvl="0"/>
            <a:r>
              <a:rPr lang="en-GB" sz="1400" dirty="0">
                <a:latin typeface="Aptos" panose="020B0004020202020204" pitchFamily="34" charset="0"/>
              </a:rPr>
              <a:t>Carbon </a:t>
            </a:r>
            <a:r>
              <a:rPr lang="en-GB" sz="1400" dirty="0" err="1">
                <a:latin typeface="Aptos" panose="020B0004020202020204" pitchFamily="34" charset="0"/>
              </a:rPr>
              <a:t>Footprinting</a:t>
            </a:r>
            <a:r>
              <a:rPr lang="en-GB" sz="1400" dirty="0">
                <a:latin typeface="Aptos" panose="020B0004020202020204" pitchFamily="34" charset="0"/>
              </a:rPr>
              <a:t>, the Next Steps webinar – 14th November 2024</a:t>
            </a:r>
          </a:p>
          <a:p>
            <a:pPr lvl="0"/>
            <a:r>
              <a:rPr lang="en-GB" sz="1400" dirty="0">
                <a:latin typeface="Aptos" panose="020B0004020202020204" pitchFamily="34" charset="0"/>
              </a:rPr>
              <a:t>Reducing carbon emissions through Operational Excellence – Webinar 19th Nov 2024</a:t>
            </a:r>
          </a:p>
          <a:p>
            <a:pPr lvl="0"/>
            <a:r>
              <a:rPr lang="en-GB" sz="1400" dirty="0">
                <a:latin typeface="Aptos" panose="020B0004020202020204" pitchFamily="34" charset="0"/>
              </a:rPr>
              <a:t>Simpler Recycling - Upcoming Legislation Changes – webinar 13th Jan 2025</a:t>
            </a:r>
          </a:p>
          <a:p>
            <a:pPr lvl="0"/>
            <a:r>
              <a:rPr lang="en-GB" sz="1400" dirty="0">
                <a:latin typeface="Aptos" panose="020B0004020202020204" pitchFamily="34" charset="0"/>
              </a:rPr>
              <a:t>Managing Climate Anxiety and Denial – 5th March</a:t>
            </a:r>
          </a:p>
          <a:p>
            <a:pPr lvl="0"/>
            <a:r>
              <a:rPr lang="en-GB" sz="1400" dirty="0">
                <a:latin typeface="Aptos" panose="020B0004020202020204" pitchFamily="34" charset="0"/>
              </a:rPr>
              <a:t>Integrating ESG in Contracts: Managing Risks and Compliance – 18th March 2025</a:t>
            </a:r>
          </a:p>
          <a:p>
            <a:pPr lvl="0"/>
            <a:r>
              <a:rPr lang="en-GB" sz="1400" dirty="0">
                <a:latin typeface="Aptos" panose="020B0004020202020204" pitchFamily="34" charset="0"/>
              </a:rPr>
              <a:t>How Occupant Behaviour Impacts Workplace Energy Use &amp; Ways to Reduce It - 27th March</a:t>
            </a:r>
          </a:p>
          <a:p>
            <a:r>
              <a:rPr lang="en-GB" sz="1400" dirty="0">
                <a:latin typeface="Aptos" panose="020B0004020202020204" pitchFamily="34" charset="0"/>
              </a:rPr>
              <a:t> </a:t>
            </a:r>
          </a:p>
          <a:p>
            <a:r>
              <a:rPr lang="en-GB" sz="1400" dirty="0">
                <a:latin typeface="Aptos" panose="020B0004020202020204" pitchFamily="34" charset="0"/>
              </a:rPr>
              <a:t>We have further invested in electric vehicles for our staff to transport to and from client sites in. </a:t>
            </a:r>
            <a:endParaRPr lang="en-GB" sz="1400" dirty="0">
              <a:solidFill>
                <a:schemeClr val="bg1"/>
              </a:solidFill>
              <a:latin typeface="Aptos" panose="020B0004020202020204" pitchFamily="34" charset="0"/>
              <a:cs typeface="Proxima Nova"/>
            </a:endParaRPr>
          </a:p>
          <a:p>
            <a:endParaRPr lang="en-GB" sz="1400" dirty="0">
              <a:latin typeface="Aptos" panose="020B0004020202020204" pitchFamily="34" charset="0"/>
            </a:endParaRPr>
          </a:p>
        </p:txBody>
      </p:sp>
    </p:spTree>
    <p:extLst>
      <p:ext uri="{BB962C8B-B14F-4D97-AF65-F5344CB8AC3E}">
        <p14:creationId xmlns:p14="http://schemas.microsoft.com/office/powerpoint/2010/main" val="35592006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F8CAB3-3922-6983-A468-949F9761B66E}"/>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1D7F354E-2AFA-B054-312C-D211790FA371}"/>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48B4654E-7C29-96C6-A206-2A4510F6F70D}"/>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682EB234-4F2F-4801-BE57-1B818C2996F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17B23D0D-5862-4112-927F-64EEFED58E38}"/>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21A83E1D-A51C-07BA-72CB-579C02EDE0CD}"/>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18B753EF-F224-687C-F9F5-94B694A5C491}"/>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Achievements</a:t>
            </a:r>
          </a:p>
        </p:txBody>
      </p:sp>
      <p:sp>
        <p:nvSpPr>
          <p:cNvPr id="8" name="TextBox 7">
            <a:extLst>
              <a:ext uri="{FF2B5EF4-FFF2-40B4-BE49-F238E27FC236}">
                <a16:creationId xmlns:a16="http://schemas.microsoft.com/office/drawing/2014/main" id="{34A73E7B-E283-3146-8737-0C387DB6E5C7}"/>
              </a:ext>
            </a:extLst>
          </p:cNvPr>
          <p:cNvSpPr txBox="1"/>
          <p:nvPr/>
        </p:nvSpPr>
        <p:spPr>
          <a:xfrm>
            <a:off x="870123" y="1901179"/>
            <a:ext cx="10182141" cy="3139321"/>
          </a:xfrm>
          <a:prstGeom prst="rect">
            <a:avLst/>
          </a:prstGeom>
          <a:noFill/>
        </p:spPr>
        <p:txBody>
          <a:bodyPr wrap="square">
            <a:spAutoFit/>
          </a:bodyPr>
          <a:lstStyle/>
          <a:p>
            <a:pPr lvl="0" eaLnBrk="0" fontAlgn="base" hangingPunct="0">
              <a:spcBef>
                <a:spcPct val="0"/>
              </a:spcBef>
              <a:spcAft>
                <a:spcPct val="0"/>
              </a:spcAft>
            </a:pPr>
            <a:r>
              <a:rPr lang="en-US" altLang="en-US" sz="1400" b="1" dirty="0">
                <a:latin typeface="Aptos" panose="020B0004020202020204" pitchFamily="34" charset="0"/>
                <a:ea typeface="Times New Roman" panose="02020603050405020304" pitchFamily="18" charset="0"/>
                <a:cs typeface="Times New Roman" panose="02020603050405020304" pitchFamily="18" charset="0"/>
              </a:rPr>
              <a:t>2. Research &amp; implement where possible, energy efficient technology; smart thermostats &amp; efficient lighting:</a:t>
            </a:r>
          </a:p>
          <a:p>
            <a:pPr lvl="0" eaLnBrk="0" fontAlgn="base" hangingPunct="0">
              <a:spcBef>
                <a:spcPct val="0"/>
              </a:spcBef>
              <a:spcAft>
                <a:spcPct val="0"/>
              </a:spcAft>
            </a:pPr>
            <a:endParaRPr lang="en-US" altLang="en-US" sz="1100" dirty="0">
              <a:latin typeface="Aptos" panose="020B0004020202020204" pitchFamily="34" charset="0"/>
            </a:endParaRPr>
          </a:p>
          <a:p>
            <a:pPr lvl="0" eaLnBrk="0" fontAlgn="base" hangingPunct="0">
              <a:spcBef>
                <a:spcPct val="0"/>
              </a:spcBef>
              <a:spcAft>
                <a:spcPct val="0"/>
              </a:spcAft>
            </a:pPr>
            <a:r>
              <a:rPr lang="en-US" altLang="en-US" sz="1400" dirty="0">
                <a:latin typeface="Aptos" panose="020B0004020202020204" pitchFamily="34" charset="0"/>
                <a:ea typeface="Aptos" panose="020B0004020202020204" pitchFamily="34" charset="0"/>
                <a:cs typeface="Times New Roman" panose="02020603050405020304" pitchFamily="18" charset="0"/>
              </a:rPr>
              <a:t>Following several months of bidding, we were successful in obtaining a grant from Cheshire East Council to fit solar panels on our office in Winsford. However, due to unforeseen circumstances around the integrity of the current roof, we were unable to proceed with the grant awarded. We continue to inspect the levels of investment this might involve facilitating an upgrade in the future.</a:t>
            </a:r>
          </a:p>
          <a:p>
            <a:pPr lvl="0" eaLnBrk="0" fontAlgn="base" hangingPunct="0">
              <a:spcBef>
                <a:spcPct val="0"/>
              </a:spcBef>
              <a:spcAft>
                <a:spcPct val="0"/>
              </a:spcAft>
            </a:pPr>
            <a:endParaRPr lang="en-US" altLang="en-US" sz="1100" dirty="0">
              <a:latin typeface="Aptos" panose="020B0004020202020204" pitchFamily="34" charset="0"/>
            </a:endParaRPr>
          </a:p>
          <a:p>
            <a:pPr lvl="0" eaLnBrk="0" fontAlgn="base" hangingPunct="0">
              <a:spcBef>
                <a:spcPct val="0"/>
              </a:spcBef>
              <a:spcAft>
                <a:spcPct val="0"/>
              </a:spcAft>
            </a:pPr>
            <a:r>
              <a:rPr lang="en-US" altLang="en-US" sz="1400" dirty="0">
                <a:latin typeface="Aptos" panose="020B0004020202020204" pitchFamily="34" charset="0"/>
                <a:ea typeface="Aptos" panose="020B0004020202020204" pitchFamily="34" charset="0"/>
                <a:cs typeface="Times New Roman" panose="02020603050405020304" pitchFamily="18" charset="0"/>
              </a:rPr>
              <a:t>Meanwhile, we are in conversations with local Councils of our other premises to see if they offer a similar scheme. </a:t>
            </a:r>
          </a:p>
          <a:p>
            <a:pPr lvl="0" eaLnBrk="0" fontAlgn="base" hangingPunct="0">
              <a:spcBef>
                <a:spcPct val="0"/>
              </a:spcBef>
              <a:spcAft>
                <a:spcPct val="0"/>
              </a:spcAft>
            </a:pPr>
            <a:endParaRPr lang="en-US" altLang="en-US" sz="1100" dirty="0">
              <a:latin typeface="Aptos" panose="020B0004020202020204" pitchFamily="34" charset="0"/>
            </a:endParaRPr>
          </a:p>
          <a:p>
            <a:pPr lvl="0" eaLnBrk="0" fontAlgn="base" hangingPunct="0">
              <a:spcBef>
                <a:spcPct val="0"/>
              </a:spcBef>
              <a:spcAft>
                <a:spcPct val="0"/>
              </a:spcAft>
            </a:pPr>
            <a:r>
              <a:rPr lang="en-US" altLang="en-US" sz="1400" dirty="0">
                <a:latin typeface="Aptos" panose="020B0004020202020204" pitchFamily="34" charset="0"/>
                <a:ea typeface="Aptos" panose="020B0004020202020204" pitchFamily="34" charset="0"/>
                <a:cs typeface="Times New Roman" panose="02020603050405020304" pitchFamily="18" charset="0"/>
              </a:rPr>
              <a:t>We have upgraded our Haydock warehouse with safety and PIR lighting. </a:t>
            </a:r>
          </a:p>
          <a:p>
            <a:pPr lvl="0" eaLnBrk="0" fontAlgn="base" hangingPunct="0">
              <a:spcBef>
                <a:spcPct val="0"/>
              </a:spcBef>
              <a:spcAft>
                <a:spcPct val="0"/>
              </a:spcAft>
            </a:pPr>
            <a:endParaRPr lang="en-US" altLang="en-US" sz="1400" dirty="0">
              <a:latin typeface="Aptos" panose="020B0004020202020204" pitchFamily="34" charset="0"/>
              <a:ea typeface="Aptos" panose="020B0004020202020204" pitchFamily="34" charset="0"/>
              <a:cs typeface="Times New Roman" panose="02020603050405020304" pitchFamily="18" charset="0"/>
            </a:endParaRPr>
          </a:p>
          <a:p>
            <a:pPr eaLnBrk="0" fontAlgn="base" hangingPunct="0">
              <a:spcBef>
                <a:spcPct val="0"/>
              </a:spcBef>
              <a:spcAft>
                <a:spcPct val="0"/>
              </a:spcAft>
            </a:pPr>
            <a:r>
              <a:rPr lang="en-US" altLang="en-US" sz="1400" dirty="0">
                <a:latin typeface="Aptos" panose="020B0004020202020204" pitchFamily="34" charset="0"/>
              </a:rPr>
              <a:t>We have updated our Croydon office with a fit out, complete with PIR office lighting upstairs. </a:t>
            </a:r>
          </a:p>
          <a:p>
            <a:pPr lvl="0" eaLnBrk="0" fontAlgn="base" hangingPunct="0">
              <a:spcBef>
                <a:spcPct val="0"/>
              </a:spcBef>
              <a:spcAft>
                <a:spcPct val="0"/>
              </a:spcAft>
            </a:pPr>
            <a:endParaRPr lang="en-US" altLang="en-US" sz="1100" dirty="0">
              <a:latin typeface="Aptos" panose="020B0004020202020204" pitchFamily="34" charset="0"/>
            </a:endParaRPr>
          </a:p>
          <a:p>
            <a:pPr lvl="0" eaLnBrk="0" fontAlgn="base" hangingPunct="0">
              <a:spcBef>
                <a:spcPct val="0"/>
              </a:spcBef>
              <a:spcAft>
                <a:spcPct val="0"/>
              </a:spcAft>
            </a:pPr>
            <a:r>
              <a:rPr lang="en-US" altLang="en-US" sz="1400" dirty="0">
                <a:latin typeface="Aptos" panose="020B0004020202020204" pitchFamily="34" charset="0"/>
                <a:ea typeface="Aptos" panose="020B0004020202020204" pitchFamily="34" charset="0"/>
                <a:cs typeface="Times New Roman" panose="02020603050405020304" pitchFamily="18" charset="0"/>
              </a:rPr>
              <a:t>Furthermore, we have strengthened our position in the furniture field and across all sectors, donated, </a:t>
            </a:r>
            <a:r>
              <a:rPr lang="en-US" altLang="en-US" sz="1400" dirty="0" err="1">
                <a:latin typeface="Aptos" panose="020B0004020202020204" pitchFamily="34" charset="0"/>
                <a:ea typeface="Aptos" panose="020B0004020202020204" pitchFamily="34" charset="0"/>
                <a:cs typeface="Times New Roman" panose="02020603050405020304" pitchFamily="18" charset="0"/>
              </a:rPr>
              <a:t>GovReuse</a:t>
            </a:r>
            <a:r>
              <a:rPr lang="en-US" altLang="en-US" sz="1400" dirty="0">
                <a:latin typeface="Aptos" panose="020B0004020202020204" pitchFamily="34" charset="0"/>
                <a:ea typeface="Aptos" panose="020B0004020202020204" pitchFamily="34" charset="0"/>
                <a:cs typeface="Times New Roman" panose="02020603050405020304" pitchFamily="18" charset="0"/>
              </a:rPr>
              <a:t>, sold for reuse, we have managed:</a:t>
            </a:r>
          </a:p>
          <a:p>
            <a:endParaRPr lang="en-GB" sz="1400" dirty="0">
              <a:latin typeface="Aptos" panose="020B0004020202020204" pitchFamily="34" charset="0"/>
            </a:endParaRPr>
          </a:p>
        </p:txBody>
      </p:sp>
      <p:graphicFrame>
        <p:nvGraphicFramePr>
          <p:cNvPr id="3" name="Table 2">
            <a:extLst>
              <a:ext uri="{FF2B5EF4-FFF2-40B4-BE49-F238E27FC236}">
                <a16:creationId xmlns:a16="http://schemas.microsoft.com/office/drawing/2014/main" id="{407D7807-A0C8-3469-85B7-9058DCF70617}"/>
              </a:ext>
            </a:extLst>
          </p:cNvPr>
          <p:cNvGraphicFramePr>
            <a:graphicFrameLocks noGrp="1"/>
          </p:cNvGraphicFramePr>
          <p:nvPr>
            <p:extLst>
              <p:ext uri="{D42A27DB-BD31-4B8C-83A1-F6EECF244321}">
                <p14:modId xmlns:p14="http://schemas.microsoft.com/office/powerpoint/2010/main" val="3132900919"/>
              </p:ext>
            </p:extLst>
          </p:nvPr>
        </p:nvGraphicFramePr>
        <p:xfrm>
          <a:off x="954132" y="5040500"/>
          <a:ext cx="5725160" cy="670560"/>
        </p:xfrm>
        <a:graphic>
          <a:graphicData uri="http://schemas.openxmlformats.org/drawingml/2006/table">
            <a:tbl>
              <a:tblPr firstRow="1" firstCol="1" bandRow="1">
                <a:tableStyleId>{5C22544A-7EE6-4342-B048-85BDC9FD1C3A}</a:tableStyleId>
              </a:tblPr>
              <a:tblGrid>
                <a:gridCol w="2862580">
                  <a:extLst>
                    <a:ext uri="{9D8B030D-6E8A-4147-A177-3AD203B41FA5}">
                      <a16:colId xmlns:a16="http://schemas.microsoft.com/office/drawing/2014/main" val="3920449845"/>
                    </a:ext>
                  </a:extLst>
                </a:gridCol>
                <a:gridCol w="2862580">
                  <a:extLst>
                    <a:ext uri="{9D8B030D-6E8A-4147-A177-3AD203B41FA5}">
                      <a16:colId xmlns:a16="http://schemas.microsoft.com/office/drawing/2014/main" val="2045595513"/>
                    </a:ext>
                  </a:extLst>
                </a:gridCol>
              </a:tblGrid>
              <a:tr h="0">
                <a:tc>
                  <a:txBody>
                    <a:bodyPr/>
                    <a:lstStyle/>
                    <a:p>
                      <a:pPr>
                        <a:buNone/>
                      </a:pPr>
                      <a:r>
                        <a:rPr lang="en-GB" sz="1100" b="0" kern="100" dirty="0">
                          <a:solidFill>
                            <a:schemeClr val="tx1"/>
                          </a:solidFill>
                          <a:effectLst/>
                          <a:latin typeface="Aptos" panose="020B0004020202020204" pitchFamily="34" charset="0"/>
                        </a:rPr>
                        <a:t>Quantity of items</a:t>
                      </a:r>
                      <a:endParaRPr lang="en-GB" sz="1200" b="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en-GB" sz="1100" b="0" kern="100" dirty="0">
                          <a:solidFill>
                            <a:schemeClr val="tx1"/>
                          </a:solidFill>
                          <a:effectLst/>
                          <a:latin typeface="Aptos" panose="020B0004020202020204" pitchFamily="34" charset="0"/>
                        </a:rPr>
                        <a:t>19,453</a:t>
                      </a:r>
                      <a:endParaRPr lang="en-GB" sz="1200" b="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7866431"/>
                  </a:ext>
                </a:extLst>
              </a:tr>
              <a:tr h="0">
                <a:tc>
                  <a:txBody>
                    <a:bodyPr/>
                    <a:lstStyle/>
                    <a:p>
                      <a:pPr>
                        <a:buNone/>
                      </a:pPr>
                      <a:r>
                        <a:rPr lang="en-GB" sz="1100" b="0" kern="100">
                          <a:solidFill>
                            <a:schemeClr val="tx1"/>
                          </a:solidFill>
                          <a:effectLst/>
                          <a:latin typeface="Aptos" panose="020B0004020202020204" pitchFamily="34" charset="0"/>
                        </a:rPr>
                        <a:t>Estimated Resale Value</a:t>
                      </a:r>
                      <a:endParaRPr lang="en-GB" sz="1200" b="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en-GB" sz="1100" b="0" kern="100" dirty="0">
                          <a:solidFill>
                            <a:schemeClr val="tx1"/>
                          </a:solidFill>
                          <a:effectLst/>
                          <a:latin typeface="Aptos" panose="020B0004020202020204" pitchFamily="34" charset="0"/>
                        </a:rPr>
                        <a:t>£2,418,766</a:t>
                      </a:r>
                      <a:endParaRPr lang="en-GB" sz="1200" b="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3006866"/>
                  </a:ext>
                </a:extLst>
              </a:tr>
              <a:tr h="0">
                <a:tc>
                  <a:txBody>
                    <a:bodyPr/>
                    <a:lstStyle/>
                    <a:p>
                      <a:pPr>
                        <a:buNone/>
                      </a:pPr>
                      <a:r>
                        <a:rPr lang="en-GB" sz="1100" b="0" kern="100">
                          <a:solidFill>
                            <a:schemeClr val="tx1"/>
                          </a:solidFill>
                          <a:effectLst/>
                          <a:latin typeface="Aptos" panose="020B0004020202020204" pitchFamily="34" charset="0"/>
                        </a:rPr>
                        <a:t>Estimated New Carbon CO2e kg saving</a:t>
                      </a:r>
                      <a:endParaRPr lang="en-GB" sz="1200" b="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en-GB" sz="1100" b="0" kern="100" dirty="0">
                          <a:solidFill>
                            <a:schemeClr val="tx1"/>
                          </a:solidFill>
                          <a:effectLst/>
                          <a:latin typeface="Aptos" panose="020B0004020202020204" pitchFamily="34" charset="0"/>
                        </a:rPr>
                        <a:t>1,491,855</a:t>
                      </a:r>
                      <a:endParaRPr lang="en-GB" sz="1200" b="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75706808"/>
                  </a:ext>
                </a:extLst>
              </a:tr>
              <a:tr h="0">
                <a:tc>
                  <a:txBody>
                    <a:bodyPr/>
                    <a:lstStyle/>
                    <a:p>
                      <a:pPr>
                        <a:buNone/>
                      </a:pPr>
                      <a:r>
                        <a:rPr lang="en-GB" sz="1100" b="0" kern="100">
                          <a:solidFill>
                            <a:schemeClr val="tx1"/>
                          </a:solidFill>
                          <a:effectLst/>
                          <a:latin typeface="Aptos" panose="020B0004020202020204" pitchFamily="34" charset="0"/>
                        </a:rPr>
                        <a:t>Total Weight (kg) diverted from landfill</a:t>
                      </a:r>
                      <a:endParaRPr lang="en-GB" sz="1200" b="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en-GB" sz="1100" b="0" kern="100" dirty="0">
                          <a:solidFill>
                            <a:schemeClr val="tx1"/>
                          </a:solidFill>
                          <a:effectLst/>
                          <a:latin typeface="Aptos" panose="020B0004020202020204" pitchFamily="34" charset="0"/>
                        </a:rPr>
                        <a:t>432,044</a:t>
                      </a:r>
                      <a:endParaRPr lang="en-GB" sz="1200" b="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8204498"/>
                  </a:ext>
                </a:extLst>
              </a:tr>
            </a:tbl>
          </a:graphicData>
        </a:graphic>
      </p:graphicFrame>
    </p:spTree>
    <p:extLst>
      <p:ext uri="{BB962C8B-B14F-4D97-AF65-F5344CB8AC3E}">
        <p14:creationId xmlns:p14="http://schemas.microsoft.com/office/powerpoint/2010/main" val="9249469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53905-2E2D-14ED-9997-280A5EF567E9}"/>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1CFDF2A-B2B2-0FA7-9DE2-BAAB014F5486}"/>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4DC8BA00-6B2F-0137-4CD6-37FA153A47AB}"/>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EA589943-4395-823E-33C3-A5D5B6CA3B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9CF3A78A-88C1-1A6D-F8FB-F14EC4C97AF6}"/>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97C0B9DE-C535-68AB-18FB-CBC9DC997136}"/>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031C0088-5F29-BFA0-55C2-3716E4ECBC2B}"/>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Achievements</a:t>
            </a:r>
          </a:p>
        </p:txBody>
      </p:sp>
      <p:sp>
        <p:nvSpPr>
          <p:cNvPr id="8" name="TextBox 7">
            <a:extLst>
              <a:ext uri="{FF2B5EF4-FFF2-40B4-BE49-F238E27FC236}">
                <a16:creationId xmlns:a16="http://schemas.microsoft.com/office/drawing/2014/main" id="{71A953D9-2D94-6312-4E2D-38D86DC8F38E}"/>
              </a:ext>
            </a:extLst>
          </p:cNvPr>
          <p:cNvSpPr txBox="1"/>
          <p:nvPr/>
        </p:nvSpPr>
        <p:spPr>
          <a:xfrm>
            <a:off x="870123" y="1901179"/>
            <a:ext cx="10182141" cy="3785652"/>
          </a:xfrm>
          <a:prstGeom prst="rect">
            <a:avLst/>
          </a:prstGeom>
          <a:noFill/>
        </p:spPr>
        <p:txBody>
          <a:bodyPr wrap="square">
            <a:spAutoFit/>
          </a:bodyPr>
          <a:lstStyle/>
          <a:p>
            <a:r>
              <a:rPr lang="en-GB" sz="1200" b="1" dirty="0">
                <a:latin typeface="Aptos" panose="020B0004020202020204" pitchFamily="34" charset="0"/>
              </a:rPr>
              <a:t>3. Review our supplier policy &amp; further build knowledge for our supply chain:</a:t>
            </a:r>
            <a:endParaRPr lang="en-GB" sz="1200" dirty="0">
              <a:latin typeface="Aptos" panose="020B0004020202020204" pitchFamily="34" charset="0"/>
            </a:endParaRPr>
          </a:p>
          <a:p>
            <a:r>
              <a:rPr lang="en-GB" sz="1200" dirty="0">
                <a:latin typeface="Aptos" panose="020B0004020202020204" pitchFamily="34" charset="0"/>
              </a:rPr>
              <a:t> </a:t>
            </a:r>
          </a:p>
          <a:p>
            <a:r>
              <a:rPr lang="en-GB" sz="1200" dirty="0">
                <a:latin typeface="Aptos" panose="020B0004020202020204" pitchFamily="34" charset="0"/>
              </a:rPr>
              <a:t>Our Strategic Governance Manager has produced a 12-month communications strategy around ESG, which reiterates where our values lie, what our targets are, our achievements, our near misses, updates in legislation and regulation, and how we are looking further afield at what lies ahead. </a:t>
            </a:r>
          </a:p>
          <a:p>
            <a:r>
              <a:rPr lang="en-GB" sz="1200" dirty="0">
                <a:latin typeface="Aptos" panose="020B0004020202020204" pitchFamily="34" charset="0"/>
              </a:rPr>
              <a:t> </a:t>
            </a:r>
          </a:p>
          <a:p>
            <a:r>
              <a:rPr lang="en-GB" sz="1200" dirty="0">
                <a:latin typeface="Aptos" panose="020B0004020202020204" pitchFamily="34" charset="0"/>
              </a:rPr>
              <a:t> This communications strategy features:</a:t>
            </a:r>
          </a:p>
          <a:p>
            <a:r>
              <a:rPr lang="en-GB" sz="1200" dirty="0">
                <a:latin typeface="Aptos" panose="020B0004020202020204" pitchFamily="34" charset="0"/>
              </a:rPr>
              <a:t> </a:t>
            </a:r>
          </a:p>
          <a:p>
            <a:pPr marL="171450" lvl="0" indent="-171450">
              <a:buFont typeface="Arial" panose="020B0604020202020204" pitchFamily="34" charset="0"/>
              <a:buChar char="•"/>
            </a:pPr>
            <a:r>
              <a:rPr lang="en-GB" sz="1200" dirty="0">
                <a:latin typeface="Aptos" panose="020B0004020202020204" pitchFamily="34" charset="0"/>
              </a:rPr>
              <a:t>Monthly emails with a specific theme</a:t>
            </a:r>
          </a:p>
          <a:p>
            <a:pPr marL="171450" lvl="0" indent="-171450">
              <a:buFont typeface="Arial" panose="020B0604020202020204" pitchFamily="34" charset="0"/>
              <a:buChar char="•"/>
            </a:pPr>
            <a:r>
              <a:rPr lang="en-GB" sz="1200" dirty="0">
                <a:latin typeface="Aptos" panose="020B0004020202020204" pitchFamily="34" charset="0"/>
              </a:rPr>
              <a:t>Quarterly internal reports summarising the last three months in ESG</a:t>
            </a:r>
          </a:p>
          <a:p>
            <a:pPr marL="171450" lvl="0" indent="-171450">
              <a:buFont typeface="Arial" panose="020B0604020202020204" pitchFamily="34" charset="0"/>
              <a:buChar char="•"/>
            </a:pPr>
            <a:r>
              <a:rPr lang="en-GB" sz="1200" dirty="0">
                <a:latin typeface="Aptos" panose="020B0004020202020204" pitchFamily="34" charset="0"/>
              </a:rPr>
              <a:t>Quarterly external reports summarising the last three months in ESG</a:t>
            </a:r>
          </a:p>
          <a:p>
            <a:r>
              <a:rPr lang="en-GB" sz="1200" dirty="0">
                <a:latin typeface="Aptos" panose="020B0004020202020204" pitchFamily="34" charset="0"/>
              </a:rPr>
              <a:t> </a:t>
            </a:r>
          </a:p>
          <a:p>
            <a:r>
              <a:rPr lang="en-GB" sz="1200" dirty="0">
                <a:latin typeface="Aptos" panose="020B0004020202020204" pitchFamily="34" charset="0"/>
              </a:rPr>
              <a:t>The external reports are circulated to our supply chain. We hope this provides them with a forum to which they can move forward down their own ESG avenues, encourages them to ask questions, and feedback to us anything which they can offer to support everyone’s ESG Journey. </a:t>
            </a:r>
          </a:p>
          <a:p>
            <a:endParaRPr lang="en-GB" sz="1200" dirty="0">
              <a:latin typeface="Aptos" panose="020B0004020202020204" pitchFamily="34" charset="0"/>
            </a:endParaRPr>
          </a:p>
          <a:p>
            <a:r>
              <a:rPr lang="en-GB" sz="1200" dirty="0">
                <a:latin typeface="Aptos" panose="020B0004020202020204" pitchFamily="34" charset="0"/>
              </a:rPr>
              <a:t>We have reached out to our supply chain through our partnership with Neutral Carbon Zone. </a:t>
            </a:r>
          </a:p>
          <a:p>
            <a:endParaRPr lang="en-GB" sz="1200" dirty="0">
              <a:latin typeface="Aptos" panose="020B0004020202020204" pitchFamily="34" charset="0"/>
            </a:endParaRPr>
          </a:p>
          <a:p>
            <a:r>
              <a:rPr lang="en-GB" sz="1200" b="1" dirty="0">
                <a:latin typeface="Aptos" panose="020B0004020202020204" pitchFamily="34" charset="0"/>
              </a:rPr>
              <a:t>4. Review and include employee commuting into our emissions reporting:</a:t>
            </a:r>
            <a:endParaRPr lang="en-GB" sz="1200" dirty="0">
              <a:latin typeface="Aptos" panose="020B0004020202020204" pitchFamily="34" charset="0"/>
            </a:endParaRPr>
          </a:p>
          <a:p>
            <a:r>
              <a:rPr lang="en-GB" sz="1200" b="1" dirty="0">
                <a:latin typeface="Aptos" panose="020B0004020202020204" pitchFamily="34" charset="0"/>
              </a:rPr>
              <a:t> </a:t>
            </a:r>
            <a:endParaRPr lang="en-GB" sz="1200" dirty="0">
              <a:latin typeface="Aptos" panose="020B0004020202020204" pitchFamily="34" charset="0"/>
            </a:endParaRPr>
          </a:p>
          <a:p>
            <a:r>
              <a:rPr lang="en-GB" sz="1200" dirty="0">
                <a:latin typeface="Aptos" panose="020B0004020202020204" pitchFamily="34" charset="0"/>
              </a:rPr>
              <a:t>This is an action which is now included in our Neutral Carbon Zone reporting.</a:t>
            </a:r>
          </a:p>
          <a:p>
            <a:endParaRPr lang="en-GB" sz="1200" dirty="0">
              <a:latin typeface="Aptos" panose="020B0004020202020204" pitchFamily="34" charset="0"/>
            </a:endParaRPr>
          </a:p>
        </p:txBody>
      </p:sp>
    </p:spTree>
    <p:extLst>
      <p:ext uri="{BB962C8B-B14F-4D97-AF65-F5344CB8AC3E}">
        <p14:creationId xmlns:p14="http://schemas.microsoft.com/office/powerpoint/2010/main" val="21079552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F1938-C3C6-B8A0-142B-9AAB7C467285}"/>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B92FCC17-641B-7409-6EE6-5848148A71B2}"/>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EB94872E-3702-038B-9CED-7831A33C5AB9}"/>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3AE2CB82-5F4B-D0C0-DE98-F6627B21F45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9C9A7C4E-5BFB-0D6E-64D6-7D0755441546}"/>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DFAE2ADC-C51B-22ED-20F8-BB87D0165AE9}"/>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92EEBD47-23C9-E97B-3E0C-E3393DE4B03B}"/>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Over and Above Research</a:t>
            </a:r>
          </a:p>
        </p:txBody>
      </p:sp>
      <p:sp>
        <p:nvSpPr>
          <p:cNvPr id="4" name="TextBox 3">
            <a:extLst>
              <a:ext uri="{FF2B5EF4-FFF2-40B4-BE49-F238E27FC236}">
                <a16:creationId xmlns:a16="http://schemas.microsoft.com/office/drawing/2014/main" id="{F97C2269-AD5E-7F34-B15F-F0BE0C5CF2A6}"/>
              </a:ext>
            </a:extLst>
          </p:cNvPr>
          <p:cNvSpPr txBox="1"/>
          <p:nvPr/>
        </p:nvSpPr>
        <p:spPr>
          <a:xfrm>
            <a:off x="921543" y="1876392"/>
            <a:ext cx="10079653" cy="3139321"/>
          </a:xfrm>
          <a:prstGeom prst="rect">
            <a:avLst/>
          </a:prstGeom>
          <a:noFill/>
        </p:spPr>
        <p:txBody>
          <a:bodyPr wrap="square">
            <a:spAutoFit/>
          </a:bodyPr>
          <a:lstStyle/>
          <a:p>
            <a:r>
              <a:rPr lang="en-GB" b="1" i="0" u="none" strike="noStrike" dirty="0">
                <a:solidFill>
                  <a:srgbClr val="D4AB00"/>
                </a:solidFill>
                <a:effectLst/>
                <a:latin typeface="Aptos" panose="020B0004020202020204" pitchFamily="34" charset="0"/>
              </a:rPr>
              <a:t>Fleet Analysis and Low-Carbon Transition</a:t>
            </a:r>
          </a:p>
          <a:p>
            <a:br>
              <a:rPr lang="en-GB" dirty="0">
                <a:latin typeface="Aptos" panose="020B0004020202020204" pitchFamily="34" charset="0"/>
              </a:rPr>
            </a:br>
            <a:r>
              <a:rPr lang="en-GB" i="0" u="none" strike="noStrike" dirty="0">
                <a:solidFill>
                  <a:srgbClr val="000000"/>
                </a:solidFill>
                <a:effectLst/>
                <a:latin typeface="Aptos" panose="020B0004020202020204" pitchFamily="34" charset="0"/>
              </a:rPr>
              <a:t>As part of our commitment to going beyond our core targets, we have undertaken a detailed analysis of our company fleet to better understand opportunities for decarbonisation. Our fleet currently comprises 103 vehicles in total, of which 36 are cars and 27 of these are either electric or hybrid. This means that 75% of our car fleet is now low-emission, reflecting a strong shift towards cleaner transport. When measured across the entire fleet, 25% of vehicles are hybrid or electric, a figure which demonstrates meaningful progress despite the current lack of infrastructure and technology to support the conversion of HGVs and LGVs to hybrid or electric alternatives. This analysis provides us with a clear picture of where we stand today and helps inform our sustainable transport strategy for the years ahead.</a:t>
            </a:r>
            <a:endParaRPr lang="en-US" dirty="0">
              <a:latin typeface="Aptos" panose="020B0004020202020204" pitchFamily="34" charset="0"/>
            </a:endParaRPr>
          </a:p>
        </p:txBody>
      </p:sp>
    </p:spTree>
    <p:extLst>
      <p:ext uri="{BB962C8B-B14F-4D97-AF65-F5344CB8AC3E}">
        <p14:creationId xmlns:p14="http://schemas.microsoft.com/office/powerpoint/2010/main" val="4964597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42EB8-DFE2-72C2-AEB8-777393D9CD0A}"/>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AA921308-9ABC-539A-847D-984181E4F592}"/>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217C2CCA-5602-B48C-98E7-6A88A9CB4886}"/>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9980F309-FACF-6121-79EE-2659078B80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E2BF48D0-B378-E5DD-EF96-F3F4041617F8}"/>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673404C8-B040-D45A-3ACC-82C5426D9C09}"/>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7" name="TextBox 6">
            <a:extLst>
              <a:ext uri="{FF2B5EF4-FFF2-40B4-BE49-F238E27FC236}">
                <a16:creationId xmlns:a16="http://schemas.microsoft.com/office/drawing/2014/main" id="{AED41012-BCC2-01A3-54CD-853AF9E90A71}"/>
              </a:ext>
            </a:extLst>
          </p:cNvPr>
          <p:cNvSpPr txBox="1"/>
          <p:nvPr/>
        </p:nvSpPr>
        <p:spPr>
          <a:xfrm>
            <a:off x="767989" y="2842032"/>
            <a:ext cx="7384119" cy="2909899"/>
          </a:xfrm>
          <a:prstGeom prst="rect">
            <a:avLst/>
          </a:prstGeom>
          <a:noFill/>
        </p:spPr>
        <p:txBody>
          <a:bodyPr wrap="square">
            <a:spAutoFit/>
          </a:bodyPr>
          <a:lstStyle/>
          <a:p>
            <a:pPr>
              <a:lnSpc>
                <a:spcPct val="115000"/>
              </a:lnSpc>
            </a:pPr>
            <a:r>
              <a:rPr lang="en-GB" sz="1600" dirty="0">
                <a:effectLst/>
                <a:latin typeface="Aptos" panose="020B0004020202020204" pitchFamily="34" charset="0"/>
                <a:ea typeface="Arial" panose="020B0604020202020204" pitchFamily="34" charset="0"/>
              </a:rPr>
              <a:t>In 2023/24, we transitioned our carbon accounting partner from </a:t>
            </a:r>
            <a:r>
              <a:rPr lang="en-GB" sz="1600" dirty="0" err="1">
                <a:effectLst/>
                <a:latin typeface="Aptos" panose="020B0004020202020204" pitchFamily="34" charset="0"/>
                <a:ea typeface="Arial" panose="020B0604020202020204" pitchFamily="34" charset="0"/>
              </a:rPr>
              <a:t>Emitwise</a:t>
            </a:r>
            <a:r>
              <a:rPr lang="en-GB" sz="1600" dirty="0">
                <a:effectLst/>
                <a:latin typeface="Aptos" panose="020B0004020202020204" pitchFamily="34" charset="0"/>
                <a:ea typeface="Arial" panose="020B0604020202020204" pitchFamily="34" charset="0"/>
              </a:rPr>
              <a:t> to Neutral Carbon Zone (NCZ). While </a:t>
            </a:r>
            <a:r>
              <a:rPr lang="en-GB" sz="1600" dirty="0" err="1">
                <a:effectLst/>
                <a:latin typeface="Aptos" panose="020B0004020202020204" pitchFamily="34" charset="0"/>
                <a:ea typeface="Arial" panose="020B0604020202020204" pitchFamily="34" charset="0"/>
              </a:rPr>
              <a:t>Emitwise</a:t>
            </a:r>
            <a:r>
              <a:rPr lang="en-GB" sz="1600" dirty="0">
                <a:effectLst/>
                <a:latin typeface="Aptos" panose="020B0004020202020204" pitchFamily="34" charset="0"/>
                <a:ea typeface="Arial" panose="020B0604020202020204" pitchFamily="34" charset="0"/>
              </a:rPr>
              <a:t> provided us with a strong foundation for understanding and verifying our emissions, NCZ offered us a broader range of metrics and more granular data insights that better aligned with our evolving sustainability strategy. This move has enabled us to track emissions in greater detail across our operations and supply chain, providing the level of specificity required to underpin our carbon reduction roadmap and create targeted, measurable objectives. By adopting NCZ’s platform, we are now equipped with the tools to validate our progress with even greater accuracy and set more meaningful, actionable goals as we continue our journey towards Net Zero.</a:t>
            </a:r>
          </a:p>
        </p:txBody>
      </p:sp>
      <p:pic>
        <p:nvPicPr>
          <p:cNvPr id="12" name="Picture 2" descr="Neutral Carbon Zone – FM Business Daily Directory">
            <a:extLst>
              <a:ext uri="{FF2B5EF4-FFF2-40B4-BE49-F238E27FC236}">
                <a16:creationId xmlns:a16="http://schemas.microsoft.com/office/drawing/2014/main" id="{954B99CE-6D64-8E8C-2609-A8421322F6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32555" y="2842032"/>
            <a:ext cx="2087928" cy="2469376"/>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a:extLst>
              <a:ext uri="{FF2B5EF4-FFF2-40B4-BE49-F238E27FC236}">
                <a16:creationId xmlns:a16="http://schemas.microsoft.com/office/drawing/2014/main" id="{1A9350C5-7D3B-AB00-8761-A6BA7812EE85}"/>
              </a:ext>
            </a:extLst>
          </p:cNvPr>
          <p:cNvSpPr txBox="1">
            <a:spLocks/>
          </p:cNvSpPr>
          <p:nvPr/>
        </p:nvSpPr>
        <p:spPr>
          <a:xfrm>
            <a:off x="819056" y="1156487"/>
            <a:ext cx="8479927" cy="856639"/>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Year Three: Emissions Reporting 2023-2024</a:t>
            </a:r>
          </a:p>
        </p:txBody>
      </p:sp>
      <p:sp>
        <p:nvSpPr>
          <p:cNvPr id="16" name="TextBox 15">
            <a:extLst>
              <a:ext uri="{FF2B5EF4-FFF2-40B4-BE49-F238E27FC236}">
                <a16:creationId xmlns:a16="http://schemas.microsoft.com/office/drawing/2014/main" id="{BD1DD386-EE25-5732-7180-4F01625F7A1B}"/>
              </a:ext>
            </a:extLst>
          </p:cNvPr>
          <p:cNvSpPr txBox="1"/>
          <p:nvPr/>
        </p:nvSpPr>
        <p:spPr>
          <a:xfrm>
            <a:off x="819056" y="1753990"/>
            <a:ext cx="6098582" cy="369332"/>
          </a:xfrm>
          <a:prstGeom prst="rect">
            <a:avLst/>
          </a:prstGeom>
          <a:noFill/>
        </p:spPr>
        <p:txBody>
          <a:bodyPr wrap="square">
            <a:spAutoFit/>
          </a:bodyPr>
          <a:lstStyle/>
          <a:p>
            <a:r>
              <a:rPr lang="en-GB" sz="1800" i="1" dirty="0">
                <a:solidFill>
                  <a:srgbClr val="D4AB00"/>
                </a:solidFill>
                <a:highlight>
                  <a:srgbClr val="FFFFFF"/>
                </a:highlight>
                <a:latin typeface="Aptos" panose="020B0004020202020204" pitchFamily="34" charset="0"/>
              </a:rPr>
              <a:t>R</a:t>
            </a:r>
            <a:r>
              <a:rPr lang="en-GB" sz="1800" i="1" dirty="0">
                <a:solidFill>
                  <a:srgbClr val="D4AB00"/>
                </a:solidFill>
                <a:effectLst/>
                <a:highlight>
                  <a:srgbClr val="FFFFFF"/>
                </a:highlight>
                <a:latin typeface="Aptos" panose="020B0004020202020204" pitchFamily="34" charset="0"/>
              </a:rPr>
              <a:t>eporting Year: 01</a:t>
            </a:r>
            <a:r>
              <a:rPr lang="en-GB" sz="1800" i="1" baseline="30000" dirty="0">
                <a:solidFill>
                  <a:srgbClr val="D4AB00"/>
                </a:solidFill>
                <a:effectLst/>
                <a:highlight>
                  <a:srgbClr val="FFFFFF"/>
                </a:highlight>
                <a:latin typeface="Aptos" panose="020B0004020202020204" pitchFamily="34" charset="0"/>
              </a:rPr>
              <a:t>st</a:t>
            </a:r>
            <a:r>
              <a:rPr lang="en-GB" sz="1800" i="1" dirty="0">
                <a:solidFill>
                  <a:srgbClr val="D4AB00"/>
                </a:solidFill>
                <a:effectLst/>
                <a:highlight>
                  <a:srgbClr val="FFFFFF"/>
                </a:highlight>
                <a:latin typeface="Aptos" panose="020B0004020202020204" pitchFamily="34" charset="0"/>
              </a:rPr>
              <a:t> April 2023 – 31</a:t>
            </a:r>
            <a:r>
              <a:rPr lang="en-GB" sz="1800" i="1" baseline="30000" dirty="0">
                <a:solidFill>
                  <a:srgbClr val="D4AB00"/>
                </a:solidFill>
                <a:effectLst/>
                <a:highlight>
                  <a:srgbClr val="FFFFFF"/>
                </a:highlight>
                <a:latin typeface="Aptos" panose="020B0004020202020204" pitchFamily="34" charset="0"/>
              </a:rPr>
              <a:t>st</a:t>
            </a:r>
            <a:r>
              <a:rPr lang="en-GB" sz="1800" i="1" dirty="0">
                <a:solidFill>
                  <a:srgbClr val="D4AB00"/>
                </a:solidFill>
                <a:effectLst/>
                <a:highlight>
                  <a:srgbClr val="FFFFFF"/>
                </a:highlight>
                <a:latin typeface="Aptos" panose="020B0004020202020204" pitchFamily="34" charset="0"/>
              </a:rPr>
              <a:t> March 2024</a:t>
            </a:r>
            <a:endParaRPr lang="en-US" i="1" dirty="0">
              <a:solidFill>
                <a:srgbClr val="D4AB00"/>
              </a:solidFill>
              <a:latin typeface="Aptos" panose="020B0004020202020204" pitchFamily="34" charset="0"/>
            </a:endParaRPr>
          </a:p>
        </p:txBody>
      </p:sp>
      <p:sp>
        <p:nvSpPr>
          <p:cNvPr id="17" name="TextBox 16">
            <a:extLst>
              <a:ext uri="{FF2B5EF4-FFF2-40B4-BE49-F238E27FC236}">
                <a16:creationId xmlns:a16="http://schemas.microsoft.com/office/drawing/2014/main" id="{40881852-12B2-31F2-BDB1-C6217CB9AF88}"/>
              </a:ext>
            </a:extLst>
          </p:cNvPr>
          <p:cNvSpPr txBox="1"/>
          <p:nvPr/>
        </p:nvSpPr>
        <p:spPr>
          <a:xfrm>
            <a:off x="783489" y="2427944"/>
            <a:ext cx="6098582" cy="369332"/>
          </a:xfrm>
          <a:prstGeom prst="rect">
            <a:avLst/>
          </a:prstGeom>
          <a:noFill/>
        </p:spPr>
        <p:txBody>
          <a:bodyPr wrap="square">
            <a:spAutoFit/>
          </a:bodyPr>
          <a:lstStyle/>
          <a:p>
            <a:r>
              <a:rPr lang="en-GB" sz="1800" b="1" dirty="0">
                <a:solidFill>
                  <a:srgbClr val="D4AB00"/>
                </a:solidFill>
                <a:highlight>
                  <a:srgbClr val="FFFFFF"/>
                </a:highlight>
                <a:latin typeface="Aptos" panose="020B0004020202020204" pitchFamily="34" charset="0"/>
              </a:rPr>
              <a:t>Welcoming Neutral Carbon Zone</a:t>
            </a:r>
            <a:endParaRPr lang="en-US" b="1" dirty="0">
              <a:solidFill>
                <a:srgbClr val="D4AB00"/>
              </a:solidFill>
              <a:latin typeface="Aptos" panose="020B0004020202020204" pitchFamily="34" charset="0"/>
            </a:endParaRPr>
          </a:p>
        </p:txBody>
      </p:sp>
    </p:spTree>
    <p:extLst>
      <p:ext uri="{BB962C8B-B14F-4D97-AF65-F5344CB8AC3E}">
        <p14:creationId xmlns:p14="http://schemas.microsoft.com/office/powerpoint/2010/main" val="2832264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E894A-F8B9-FA07-1127-B329826D2999}"/>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628F0D50-F818-1E22-65E7-00F3B70CDABD}"/>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F31BD930-EE37-68A5-353A-80698805EE9A}"/>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1B59F55B-545A-6EC2-D8CB-9EE46D13F9D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117A42F1-3FD0-14FB-ED93-85689811B7BF}"/>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3" name="Title 1">
            <a:extLst>
              <a:ext uri="{FF2B5EF4-FFF2-40B4-BE49-F238E27FC236}">
                <a16:creationId xmlns:a16="http://schemas.microsoft.com/office/drawing/2014/main" id="{98760192-1266-57F8-3483-D7E5B9B7F36A}"/>
              </a:ext>
            </a:extLst>
          </p:cNvPr>
          <p:cNvSpPr txBox="1">
            <a:spLocks/>
          </p:cNvSpPr>
          <p:nvPr/>
        </p:nvSpPr>
        <p:spPr>
          <a:xfrm>
            <a:off x="781593" y="1087574"/>
            <a:ext cx="8755682" cy="1099979"/>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r>
              <a:rPr lang="en-US" sz="3200" b="1" dirty="0">
                <a:latin typeface="Aptos" panose="020B0004020202020204" pitchFamily="34" charset="0"/>
              </a:rPr>
              <a:t>Year Three: Emissions Reporting 2023-2024</a:t>
            </a:r>
            <a:br>
              <a:rPr lang="en-US" sz="4000" dirty="0">
                <a:latin typeface="Aptos" panose="020B0004020202020204" pitchFamily="34" charset="0"/>
              </a:rPr>
            </a:br>
            <a:r>
              <a:rPr lang="en-GB" sz="1600" i="1" dirty="0">
                <a:solidFill>
                  <a:srgbClr val="D4AB00"/>
                </a:solidFill>
                <a:highlight>
                  <a:srgbClr val="FFFFFF"/>
                </a:highlight>
                <a:latin typeface="Aptos" panose="020B0004020202020204" pitchFamily="34" charset="0"/>
              </a:rPr>
              <a:t>Reporting Year: 01</a:t>
            </a:r>
            <a:r>
              <a:rPr lang="en-GB" sz="1600" i="1" baseline="30000" dirty="0">
                <a:solidFill>
                  <a:srgbClr val="D4AB00"/>
                </a:solidFill>
                <a:highlight>
                  <a:srgbClr val="FFFFFF"/>
                </a:highlight>
                <a:latin typeface="Aptos" panose="020B0004020202020204" pitchFamily="34" charset="0"/>
              </a:rPr>
              <a:t>st</a:t>
            </a:r>
            <a:r>
              <a:rPr lang="en-GB" sz="1600" i="1" dirty="0">
                <a:solidFill>
                  <a:srgbClr val="D4AB00"/>
                </a:solidFill>
                <a:highlight>
                  <a:srgbClr val="FFFFFF"/>
                </a:highlight>
                <a:latin typeface="Aptos" panose="020B0004020202020204" pitchFamily="34" charset="0"/>
              </a:rPr>
              <a:t> April 2023 – 31</a:t>
            </a:r>
            <a:r>
              <a:rPr lang="en-GB" sz="1600" i="1" baseline="30000" dirty="0">
                <a:solidFill>
                  <a:srgbClr val="D4AB00"/>
                </a:solidFill>
                <a:highlight>
                  <a:srgbClr val="FFFFFF"/>
                </a:highlight>
                <a:latin typeface="Aptos" panose="020B0004020202020204" pitchFamily="34" charset="0"/>
              </a:rPr>
              <a:t>st</a:t>
            </a:r>
            <a:r>
              <a:rPr lang="en-GB" sz="1600" i="1" dirty="0">
                <a:solidFill>
                  <a:srgbClr val="D4AB00"/>
                </a:solidFill>
                <a:highlight>
                  <a:srgbClr val="FFFFFF"/>
                </a:highlight>
                <a:latin typeface="Aptos" panose="020B0004020202020204" pitchFamily="34" charset="0"/>
              </a:rPr>
              <a:t> March 2024</a:t>
            </a:r>
            <a:endParaRPr lang="en-US" sz="1600" i="1" dirty="0">
              <a:solidFill>
                <a:srgbClr val="D4AB00"/>
              </a:solidFill>
              <a:latin typeface="Aptos" panose="020B0004020202020204" pitchFamily="34" charset="0"/>
            </a:endParaRPr>
          </a:p>
        </p:txBody>
      </p:sp>
      <p:sp>
        <p:nvSpPr>
          <p:cNvPr id="9" name="Title 1">
            <a:extLst>
              <a:ext uri="{FF2B5EF4-FFF2-40B4-BE49-F238E27FC236}">
                <a16:creationId xmlns:a16="http://schemas.microsoft.com/office/drawing/2014/main" id="{BE93A73E-5C60-F842-849B-C769720DFBF5}"/>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0" name="Title 1">
            <a:extLst>
              <a:ext uri="{FF2B5EF4-FFF2-40B4-BE49-F238E27FC236}">
                <a16:creationId xmlns:a16="http://schemas.microsoft.com/office/drawing/2014/main" id="{F2D9846C-8F11-320B-7FBB-508206BC1F11}"/>
              </a:ext>
            </a:extLst>
          </p:cNvPr>
          <p:cNvSpPr txBox="1">
            <a:spLocks/>
          </p:cNvSpPr>
          <p:nvPr/>
        </p:nvSpPr>
        <p:spPr>
          <a:xfrm>
            <a:off x="767989" y="2588357"/>
            <a:ext cx="3064544" cy="3519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r>
              <a:rPr lang="en-GB" sz="1600" b="1" dirty="0">
                <a:solidFill>
                  <a:srgbClr val="D4AB00"/>
                </a:solidFill>
                <a:highlight>
                  <a:srgbClr val="FFFFFF"/>
                </a:highlight>
                <a:latin typeface="Aptos" panose="020B0004020202020204" pitchFamily="34" charset="0"/>
              </a:rPr>
              <a:t>Year Three Emissions</a:t>
            </a:r>
          </a:p>
        </p:txBody>
      </p:sp>
      <p:sp>
        <p:nvSpPr>
          <p:cNvPr id="11" name="TextBox 10">
            <a:extLst>
              <a:ext uri="{FF2B5EF4-FFF2-40B4-BE49-F238E27FC236}">
                <a16:creationId xmlns:a16="http://schemas.microsoft.com/office/drawing/2014/main" id="{6EB4FD9B-C925-8C00-0B71-7F789E28608A}"/>
              </a:ext>
            </a:extLst>
          </p:cNvPr>
          <p:cNvSpPr txBox="1"/>
          <p:nvPr/>
        </p:nvSpPr>
        <p:spPr>
          <a:xfrm>
            <a:off x="781593" y="2228899"/>
            <a:ext cx="10548559" cy="506549"/>
          </a:xfrm>
          <a:prstGeom prst="rect">
            <a:avLst/>
          </a:prstGeom>
          <a:noFill/>
        </p:spPr>
        <p:txBody>
          <a:bodyPr wrap="square">
            <a:spAutoFit/>
          </a:bodyPr>
          <a:lstStyle/>
          <a:p>
            <a:pPr>
              <a:lnSpc>
                <a:spcPct val="115000"/>
              </a:lnSpc>
            </a:pPr>
            <a:r>
              <a:rPr lang="en-GB" sz="1200" dirty="0">
                <a:effectLst/>
                <a:latin typeface="Aptos" panose="020B0004020202020204" pitchFamily="34" charset="0"/>
              </a:rPr>
              <a:t>The below figures  from 23-24 show a 57% reduction in our total emissions, which achieves our 2030 target to reduce the company emissions by 50%.</a:t>
            </a:r>
          </a:p>
          <a:p>
            <a:pPr>
              <a:lnSpc>
                <a:spcPct val="115000"/>
              </a:lnSpc>
            </a:pPr>
            <a:r>
              <a:rPr lang="en-GB" sz="1200" dirty="0">
                <a:effectLst/>
                <a:latin typeface="Aptos" panose="020B0004020202020204" pitchFamily="34" charset="0"/>
              </a:rPr>
              <a:t> </a:t>
            </a:r>
            <a:endParaRPr lang="en-GB" sz="1200" dirty="0">
              <a:effectLst/>
              <a:latin typeface="Aptos" panose="020B0004020202020204" pitchFamily="34" charset="0"/>
              <a:ea typeface="Arial" panose="020B0604020202020204" pitchFamily="34" charset="0"/>
            </a:endParaRPr>
          </a:p>
        </p:txBody>
      </p:sp>
      <p:graphicFrame>
        <p:nvGraphicFramePr>
          <p:cNvPr id="14" name="Table 13">
            <a:extLst>
              <a:ext uri="{FF2B5EF4-FFF2-40B4-BE49-F238E27FC236}">
                <a16:creationId xmlns:a16="http://schemas.microsoft.com/office/drawing/2014/main" id="{AFE9C162-6C15-6D39-3334-523D368F0D81}"/>
              </a:ext>
            </a:extLst>
          </p:cNvPr>
          <p:cNvGraphicFramePr>
            <a:graphicFrameLocks noGrp="1"/>
          </p:cNvGraphicFramePr>
          <p:nvPr>
            <p:extLst>
              <p:ext uri="{D42A27DB-BD31-4B8C-83A1-F6EECF244321}">
                <p14:modId xmlns:p14="http://schemas.microsoft.com/office/powerpoint/2010/main" val="364508922"/>
              </p:ext>
            </p:extLst>
          </p:nvPr>
        </p:nvGraphicFramePr>
        <p:xfrm>
          <a:off x="1369884" y="3314190"/>
          <a:ext cx="4329876" cy="2232660"/>
        </p:xfrm>
        <a:graphic>
          <a:graphicData uri="http://schemas.openxmlformats.org/drawingml/2006/table">
            <a:tbl>
              <a:tblPr>
                <a:tableStyleId>{5C22544A-7EE6-4342-B048-85BDC9FD1C3A}</a:tableStyleId>
              </a:tblPr>
              <a:tblGrid>
                <a:gridCol w="2993263">
                  <a:extLst>
                    <a:ext uri="{9D8B030D-6E8A-4147-A177-3AD203B41FA5}">
                      <a16:colId xmlns:a16="http://schemas.microsoft.com/office/drawing/2014/main" val="2651677850"/>
                    </a:ext>
                  </a:extLst>
                </a:gridCol>
                <a:gridCol w="1336613">
                  <a:extLst>
                    <a:ext uri="{9D8B030D-6E8A-4147-A177-3AD203B41FA5}">
                      <a16:colId xmlns:a16="http://schemas.microsoft.com/office/drawing/2014/main" val="1644214869"/>
                    </a:ext>
                  </a:extLst>
                </a:gridCol>
              </a:tblGrid>
              <a:tr h="236274">
                <a:tc>
                  <a:txBody>
                    <a:bodyPr/>
                    <a:lstStyle/>
                    <a:p>
                      <a:pPr algn="l" fontAlgn="b">
                        <a:buNone/>
                      </a:pPr>
                      <a:r>
                        <a:rPr lang="en-GB" sz="1600" b="1" u="none" strike="noStrike">
                          <a:effectLst/>
                        </a:rPr>
                        <a:t>Total Emissions </a:t>
                      </a:r>
                      <a:endParaRPr lang="en-GB" sz="1600" b="1"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600" b="1" u="none" strike="noStrike" dirty="0">
                          <a:effectLst/>
                        </a:rPr>
                        <a:t>Total Kg CO2e</a:t>
                      </a:r>
                      <a:endParaRPr lang="en-GB" sz="1600" b="1" i="0" u="none" strike="noStrike" dirty="0">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4257315520"/>
                  </a:ext>
                </a:extLst>
              </a:tr>
              <a:tr h="443014">
                <a:tc>
                  <a:txBody>
                    <a:bodyPr/>
                    <a:lstStyle/>
                    <a:p>
                      <a:pPr algn="l" fontAlgn="b">
                        <a:buNone/>
                      </a:pPr>
                      <a:r>
                        <a:rPr lang="en-GB" sz="1600" u="none" strike="noStrike">
                          <a:effectLst/>
                        </a:rPr>
                        <a:t>Total Scope-1</a:t>
                      </a:r>
                      <a:endParaRPr lang="en-GB" sz="16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600" u="none" strike="noStrike">
                          <a:effectLst/>
                        </a:rPr>
                        <a:t>                582,405 </a:t>
                      </a:r>
                      <a:endParaRPr lang="en-GB" sz="16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4137569517"/>
                  </a:ext>
                </a:extLst>
              </a:tr>
              <a:tr h="443014">
                <a:tc>
                  <a:txBody>
                    <a:bodyPr/>
                    <a:lstStyle/>
                    <a:p>
                      <a:pPr algn="l" fontAlgn="b">
                        <a:buNone/>
                      </a:pPr>
                      <a:r>
                        <a:rPr lang="en-GB" sz="1600" u="none" strike="noStrike">
                          <a:effectLst/>
                        </a:rPr>
                        <a:t>Total Scope-2</a:t>
                      </a:r>
                      <a:endParaRPr lang="en-GB" sz="16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600" u="none" strike="noStrike">
                          <a:effectLst/>
                        </a:rPr>
                        <a:t>                   25,003 </a:t>
                      </a:r>
                      <a:endParaRPr lang="en-GB" sz="16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1412232875"/>
                  </a:ext>
                </a:extLst>
              </a:tr>
              <a:tr h="443014">
                <a:tc>
                  <a:txBody>
                    <a:bodyPr/>
                    <a:lstStyle/>
                    <a:p>
                      <a:pPr algn="l" fontAlgn="b">
                        <a:buNone/>
                      </a:pPr>
                      <a:r>
                        <a:rPr lang="en-GB" sz="1600" u="none" strike="noStrike">
                          <a:effectLst/>
                        </a:rPr>
                        <a:t>Total Scope-3</a:t>
                      </a:r>
                      <a:endParaRPr lang="en-GB" sz="16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600" u="none" strike="noStrike">
                          <a:effectLst/>
                        </a:rPr>
                        <a:t>            1,428,691 </a:t>
                      </a:r>
                      <a:endParaRPr lang="en-GB" sz="16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3281919879"/>
                  </a:ext>
                </a:extLst>
              </a:tr>
              <a:tr h="443014">
                <a:tc>
                  <a:txBody>
                    <a:bodyPr/>
                    <a:lstStyle/>
                    <a:p>
                      <a:pPr algn="l" fontAlgn="b">
                        <a:buNone/>
                      </a:pPr>
                      <a:r>
                        <a:rPr lang="en-GB" sz="1600" b="1" u="none" strike="noStrike">
                          <a:effectLst/>
                        </a:rPr>
                        <a:t>Totals</a:t>
                      </a:r>
                      <a:endParaRPr lang="en-GB" sz="1600" b="1"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600" b="1" u="none" strike="noStrike" dirty="0">
                          <a:effectLst/>
                        </a:rPr>
                        <a:t>            2,036,100 </a:t>
                      </a:r>
                      <a:endParaRPr lang="en-GB" sz="1600" b="1" i="0" u="none" strike="noStrike" dirty="0">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75447866"/>
                  </a:ext>
                </a:extLst>
              </a:tr>
            </a:tbl>
          </a:graphicData>
        </a:graphic>
      </p:graphicFrame>
    </p:spTree>
    <p:extLst>
      <p:ext uri="{BB962C8B-B14F-4D97-AF65-F5344CB8AC3E}">
        <p14:creationId xmlns:p14="http://schemas.microsoft.com/office/powerpoint/2010/main" val="1782438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67859-867E-CFA8-B862-EF8998A6B86C}"/>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D2AA92FF-A58B-86B6-7A02-9C407B15AEA1}"/>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FFE2D388-4C9B-CEC8-269E-9D1E0816B9D5}"/>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DFD03E1A-DB90-28E6-95FD-D13C58D432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17133F39-A9EF-2B2D-C698-ACD54FE227DE}"/>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 CARBON REDUCTION PLAN 2025-2026</a:t>
            </a:r>
          </a:p>
        </p:txBody>
      </p:sp>
      <p:sp>
        <p:nvSpPr>
          <p:cNvPr id="9" name="Title 1">
            <a:extLst>
              <a:ext uri="{FF2B5EF4-FFF2-40B4-BE49-F238E27FC236}">
                <a16:creationId xmlns:a16="http://schemas.microsoft.com/office/drawing/2014/main" id="{9332A8AE-3392-1CE5-3936-AF4B631AB71A}"/>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419B9867-35C6-902E-9CDD-2441E5EF4B8D}"/>
              </a:ext>
            </a:extLst>
          </p:cNvPr>
          <p:cNvSpPr txBox="1">
            <a:spLocks/>
          </p:cNvSpPr>
          <p:nvPr/>
        </p:nvSpPr>
        <p:spPr>
          <a:xfrm>
            <a:off x="819055" y="1625343"/>
            <a:ext cx="2575073" cy="316117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Year Three: Emissions Reporting 2023-2024</a:t>
            </a:r>
          </a:p>
        </p:txBody>
      </p:sp>
      <p:sp>
        <p:nvSpPr>
          <p:cNvPr id="16" name="TextBox 15">
            <a:extLst>
              <a:ext uri="{FF2B5EF4-FFF2-40B4-BE49-F238E27FC236}">
                <a16:creationId xmlns:a16="http://schemas.microsoft.com/office/drawing/2014/main" id="{4AB9B4E2-863A-1899-143E-59C5973D5836}"/>
              </a:ext>
            </a:extLst>
          </p:cNvPr>
          <p:cNvSpPr txBox="1"/>
          <p:nvPr/>
        </p:nvSpPr>
        <p:spPr>
          <a:xfrm>
            <a:off x="819055" y="3835894"/>
            <a:ext cx="3013805" cy="1200329"/>
          </a:xfrm>
          <a:prstGeom prst="rect">
            <a:avLst/>
          </a:prstGeom>
          <a:noFill/>
        </p:spPr>
        <p:txBody>
          <a:bodyPr wrap="square">
            <a:spAutoFit/>
          </a:bodyPr>
          <a:lstStyle/>
          <a:p>
            <a:r>
              <a:rPr lang="en-GB" sz="1800" b="1" i="1" dirty="0">
                <a:solidFill>
                  <a:srgbClr val="D4AB00"/>
                </a:solidFill>
                <a:highlight>
                  <a:srgbClr val="FFFFFF"/>
                </a:highlight>
                <a:latin typeface="Aptos" panose="020B0004020202020204" pitchFamily="34" charset="0"/>
              </a:rPr>
              <a:t>R</a:t>
            </a:r>
            <a:r>
              <a:rPr lang="en-GB" sz="1800" b="1" i="1" dirty="0">
                <a:solidFill>
                  <a:srgbClr val="D4AB00"/>
                </a:solidFill>
                <a:effectLst/>
                <a:highlight>
                  <a:srgbClr val="FFFFFF"/>
                </a:highlight>
                <a:latin typeface="Aptos" panose="020B0004020202020204" pitchFamily="34" charset="0"/>
              </a:rPr>
              <a:t>eporting Year: 01</a:t>
            </a:r>
            <a:r>
              <a:rPr lang="en-GB" sz="1800" b="1" i="1" baseline="30000" dirty="0">
                <a:solidFill>
                  <a:srgbClr val="D4AB00"/>
                </a:solidFill>
                <a:effectLst/>
                <a:highlight>
                  <a:srgbClr val="FFFFFF"/>
                </a:highlight>
                <a:latin typeface="Aptos" panose="020B0004020202020204" pitchFamily="34" charset="0"/>
              </a:rPr>
              <a:t>st</a:t>
            </a:r>
            <a:r>
              <a:rPr lang="en-GB" sz="1800" b="1" i="1" dirty="0">
                <a:solidFill>
                  <a:srgbClr val="D4AB00"/>
                </a:solidFill>
                <a:effectLst/>
                <a:highlight>
                  <a:srgbClr val="FFFFFF"/>
                </a:highlight>
                <a:latin typeface="Aptos" panose="020B0004020202020204" pitchFamily="34" charset="0"/>
              </a:rPr>
              <a:t> April 2023 – 31</a:t>
            </a:r>
            <a:r>
              <a:rPr lang="en-GB" sz="1800" b="1" i="1" baseline="30000" dirty="0">
                <a:solidFill>
                  <a:srgbClr val="D4AB00"/>
                </a:solidFill>
                <a:effectLst/>
                <a:highlight>
                  <a:srgbClr val="FFFFFF"/>
                </a:highlight>
                <a:latin typeface="Aptos" panose="020B0004020202020204" pitchFamily="34" charset="0"/>
              </a:rPr>
              <a:t>st</a:t>
            </a:r>
            <a:r>
              <a:rPr lang="en-GB" sz="1800" b="1" i="1" dirty="0">
                <a:solidFill>
                  <a:srgbClr val="D4AB00"/>
                </a:solidFill>
                <a:effectLst/>
                <a:highlight>
                  <a:srgbClr val="FFFFFF"/>
                </a:highlight>
                <a:latin typeface="Aptos" panose="020B0004020202020204" pitchFamily="34" charset="0"/>
              </a:rPr>
              <a:t> March 2024</a:t>
            </a:r>
          </a:p>
          <a:p>
            <a:endParaRPr lang="en-GB" b="1" i="1" dirty="0">
              <a:solidFill>
                <a:srgbClr val="D4AB00"/>
              </a:solidFill>
              <a:highlight>
                <a:srgbClr val="FFFFFF"/>
              </a:highlight>
              <a:latin typeface="Aptos" panose="020B0004020202020204" pitchFamily="34" charset="0"/>
            </a:endParaRPr>
          </a:p>
          <a:p>
            <a:r>
              <a:rPr lang="en-GB" b="1" i="1" dirty="0">
                <a:solidFill>
                  <a:srgbClr val="D4AB00"/>
                </a:solidFill>
                <a:highlight>
                  <a:srgbClr val="FFFFFF"/>
                </a:highlight>
                <a:latin typeface="Aptos" panose="020B0004020202020204" pitchFamily="34" charset="0"/>
              </a:rPr>
              <a:t>Johnsons Asset 360 / JBM</a:t>
            </a:r>
            <a:endParaRPr lang="en-US" b="1" i="1" dirty="0">
              <a:solidFill>
                <a:srgbClr val="D4AB00"/>
              </a:solidFill>
              <a:latin typeface="Aptos" panose="020B0004020202020204" pitchFamily="34" charset="0"/>
            </a:endParaRPr>
          </a:p>
        </p:txBody>
      </p:sp>
      <p:pic>
        <p:nvPicPr>
          <p:cNvPr id="10" name="Picture 9">
            <a:extLst>
              <a:ext uri="{FF2B5EF4-FFF2-40B4-BE49-F238E27FC236}">
                <a16:creationId xmlns:a16="http://schemas.microsoft.com/office/drawing/2014/main" id="{3C859ABD-D263-50EB-6B4D-177EA53AD089}"/>
              </a:ext>
            </a:extLst>
          </p:cNvPr>
          <p:cNvPicPr>
            <a:picLocks noChangeAspect="1"/>
          </p:cNvPicPr>
          <p:nvPr/>
        </p:nvPicPr>
        <p:blipFill>
          <a:blip r:embed="rId4"/>
          <a:stretch>
            <a:fillRect/>
          </a:stretch>
        </p:blipFill>
        <p:spPr>
          <a:xfrm>
            <a:off x="4283527" y="1206138"/>
            <a:ext cx="6782984" cy="4394610"/>
          </a:xfrm>
          <a:prstGeom prst="rect">
            <a:avLst/>
          </a:prstGeom>
        </p:spPr>
      </p:pic>
    </p:spTree>
    <p:extLst>
      <p:ext uri="{BB962C8B-B14F-4D97-AF65-F5344CB8AC3E}">
        <p14:creationId xmlns:p14="http://schemas.microsoft.com/office/powerpoint/2010/main" val="23106385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86390-7287-5615-D9A5-70F9C6DE8A95}"/>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B4A3797C-8EE2-D629-D282-816723304230}"/>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85FD915A-3C2B-8D6F-CBCA-6F4AA0CE61D4}"/>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E3849AF3-C6A4-840A-8A67-21D9C16AE33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CF79CA86-24FE-A8C3-5C55-57F89596C324}"/>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26D7D843-A3FD-8E02-3428-A04B489054A9}"/>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74D2CD16-08AE-CEEB-60F7-2F60A28E7E2E}"/>
              </a:ext>
            </a:extLst>
          </p:cNvPr>
          <p:cNvSpPr txBox="1">
            <a:spLocks/>
          </p:cNvSpPr>
          <p:nvPr/>
        </p:nvSpPr>
        <p:spPr>
          <a:xfrm>
            <a:off x="819055" y="1625343"/>
            <a:ext cx="2575073" cy="316117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Year Three: Emissions Reporting 2023-2024</a:t>
            </a:r>
          </a:p>
        </p:txBody>
      </p:sp>
      <p:sp>
        <p:nvSpPr>
          <p:cNvPr id="16" name="TextBox 15">
            <a:extLst>
              <a:ext uri="{FF2B5EF4-FFF2-40B4-BE49-F238E27FC236}">
                <a16:creationId xmlns:a16="http://schemas.microsoft.com/office/drawing/2014/main" id="{0F9D0E1B-84F9-0363-9C45-70D44EC9AE88}"/>
              </a:ext>
            </a:extLst>
          </p:cNvPr>
          <p:cNvSpPr txBox="1"/>
          <p:nvPr/>
        </p:nvSpPr>
        <p:spPr>
          <a:xfrm>
            <a:off x="819055" y="3835894"/>
            <a:ext cx="2575073" cy="1754326"/>
          </a:xfrm>
          <a:prstGeom prst="rect">
            <a:avLst/>
          </a:prstGeom>
          <a:noFill/>
        </p:spPr>
        <p:txBody>
          <a:bodyPr wrap="square">
            <a:spAutoFit/>
          </a:bodyPr>
          <a:lstStyle/>
          <a:p>
            <a:r>
              <a:rPr lang="en-GB" sz="1800" b="1" i="1" dirty="0">
                <a:solidFill>
                  <a:srgbClr val="D4AB00"/>
                </a:solidFill>
                <a:highlight>
                  <a:srgbClr val="FFFFFF"/>
                </a:highlight>
                <a:latin typeface="Aptos" panose="020B0004020202020204" pitchFamily="34" charset="0"/>
              </a:rPr>
              <a:t>R</a:t>
            </a:r>
            <a:r>
              <a:rPr lang="en-GB" sz="1800" b="1" i="1" dirty="0">
                <a:solidFill>
                  <a:srgbClr val="D4AB00"/>
                </a:solidFill>
                <a:effectLst/>
                <a:highlight>
                  <a:srgbClr val="FFFFFF"/>
                </a:highlight>
                <a:latin typeface="Aptos" panose="020B0004020202020204" pitchFamily="34" charset="0"/>
              </a:rPr>
              <a:t>eporting Year: 01</a:t>
            </a:r>
            <a:r>
              <a:rPr lang="en-GB" sz="1800" b="1" i="1" baseline="30000" dirty="0">
                <a:solidFill>
                  <a:srgbClr val="D4AB00"/>
                </a:solidFill>
                <a:effectLst/>
                <a:highlight>
                  <a:srgbClr val="FFFFFF"/>
                </a:highlight>
                <a:latin typeface="Aptos" panose="020B0004020202020204" pitchFamily="34" charset="0"/>
              </a:rPr>
              <a:t>st</a:t>
            </a:r>
            <a:r>
              <a:rPr lang="en-GB" sz="1800" b="1" i="1" dirty="0">
                <a:solidFill>
                  <a:srgbClr val="D4AB00"/>
                </a:solidFill>
                <a:effectLst/>
                <a:highlight>
                  <a:srgbClr val="FFFFFF"/>
                </a:highlight>
                <a:latin typeface="Aptos" panose="020B0004020202020204" pitchFamily="34" charset="0"/>
              </a:rPr>
              <a:t> April 2023 – 31</a:t>
            </a:r>
            <a:r>
              <a:rPr lang="en-GB" sz="1800" b="1" i="1" baseline="30000" dirty="0">
                <a:solidFill>
                  <a:srgbClr val="D4AB00"/>
                </a:solidFill>
                <a:effectLst/>
                <a:highlight>
                  <a:srgbClr val="FFFFFF"/>
                </a:highlight>
                <a:latin typeface="Aptos" panose="020B0004020202020204" pitchFamily="34" charset="0"/>
              </a:rPr>
              <a:t>st</a:t>
            </a:r>
            <a:r>
              <a:rPr lang="en-GB" sz="1800" b="1" i="1" dirty="0">
                <a:solidFill>
                  <a:srgbClr val="D4AB00"/>
                </a:solidFill>
                <a:effectLst/>
                <a:highlight>
                  <a:srgbClr val="FFFFFF"/>
                </a:highlight>
                <a:latin typeface="Aptos" panose="020B0004020202020204" pitchFamily="34" charset="0"/>
              </a:rPr>
              <a:t> March 2024</a:t>
            </a:r>
          </a:p>
          <a:p>
            <a:endParaRPr lang="en-GB" b="1" i="1" dirty="0">
              <a:solidFill>
                <a:srgbClr val="D4AB00"/>
              </a:solidFill>
              <a:highlight>
                <a:srgbClr val="FFFFFF"/>
              </a:highlight>
              <a:latin typeface="Aptos" panose="020B0004020202020204" pitchFamily="34" charset="0"/>
            </a:endParaRPr>
          </a:p>
          <a:p>
            <a:r>
              <a:rPr lang="en-GB" b="1" i="1" dirty="0">
                <a:solidFill>
                  <a:srgbClr val="D4AB00"/>
                </a:solidFill>
                <a:highlight>
                  <a:srgbClr val="FFFFFF"/>
                </a:highlight>
                <a:latin typeface="Aptos" panose="020B0004020202020204" pitchFamily="34" charset="0"/>
              </a:rPr>
              <a:t>Johnsons Laboratory Logistics</a:t>
            </a:r>
            <a:endParaRPr lang="en-US" b="1" i="1" dirty="0">
              <a:solidFill>
                <a:srgbClr val="D4AB00"/>
              </a:solidFill>
              <a:latin typeface="Aptos" panose="020B0004020202020204" pitchFamily="34" charset="0"/>
            </a:endParaRPr>
          </a:p>
        </p:txBody>
      </p:sp>
      <p:pic>
        <p:nvPicPr>
          <p:cNvPr id="8" name="Picture 7">
            <a:extLst>
              <a:ext uri="{FF2B5EF4-FFF2-40B4-BE49-F238E27FC236}">
                <a16:creationId xmlns:a16="http://schemas.microsoft.com/office/drawing/2014/main" id="{F1828551-2CCA-4D52-BDB9-92B7379AEBA1}"/>
              </a:ext>
            </a:extLst>
          </p:cNvPr>
          <p:cNvPicPr>
            <a:picLocks noChangeAspect="1"/>
          </p:cNvPicPr>
          <p:nvPr/>
        </p:nvPicPr>
        <p:blipFill>
          <a:blip r:embed="rId4"/>
          <a:stretch>
            <a:fillRect/>
          </a:stretch>
        </p:blipFill>
        <p:spPr>
          <a:xfrm>
            <a:off x="4505462" y="1262815"/>
            <a:ext cx="6647897" cy="4327405"/>
          </a:xfrm>
          <a:prstGeom prst="rect">
            <a:avLst/>
          </a:prstGeom>
        </p:spPr>
      </p:pic>
    </p:spTree>
    <p:extLst>
      <p:ext uri="{BB962C8B-B14F-4D97-AF65-F5344CB8AC3E}">
        <p14:creationId xmlns:p14="http://schemas.microsoft.com/office/powerpoint/2010/main" val="3892676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FA16C8-7883-7C00-0FB7-4D9C7E966DAF}"/>
              </a:ext>
            </a:extLst>
          </p:cNvPr>
          <p:cNvSpPr txBox="1"/>
          <p:nvPr/>
        </p:nvSpPr>
        <p:spPr>
          <a:xfrm>
            <a:off x="819056" y="2150237"/>
            <a:ext cx="10182141" cy="3493264"/>
          </a:xfrm>
          <a:prstGeom prst="rect">
            <a:avLst/>
          </a:prstGeom>
          <a:noFill/>
        </p:spPr>
        <p:txBody>
          <a:bodyPr wrap="square">
            <a:spAutoFit/>
          </a:bodyPr>
          <a:lstStyle/>
          <a:p>
            <a:pPr algn="l">
              <a:buNone/>
            </a:pPr>
            <a:r>
              <a:rPr lang="en-GB" sz="1300" i="0" u="none" strike="noStrike" dirty="0">
                <a:solidFill>
                  <a:srgbClr val="000000"/>
                </a:solidFill>
                <a:effectLst/>
                <a:latin typeface="Aptos" panose="020B0004020202020204" pitchFamily="34" charset="0"/>
              </a:rPr>
              <a:t>This Carbon Reduction Plan marks an important milestone, as it brings together two years of verified emissions data to provide a clear picture of our progress to date and a stronger foundation for the future. For the first time, we are able to reflect not only on the reductions we have already achieved, but also on how we can continue to evolve and define what carbon reduction truly means for us as a business.</a:t>
            </a:r>
          </a:p>
          <a:p>
            <a:pPr algn="l">
              <a:buNone/>
            </a:pPr>
            <a:endParaRPr lang="en-GB" sz="1300" i="0" u="none" strike="noStrike" dirty="0">
              <a:solidFill>
                <a:srgbClr val="000000"/>
              </a:solidFill>
              <a:effectLst/>
              <a:latin typeface="Aptos" panose="020B0004020202020204" pitchFamily="34" charset="0"/>
            </a:endParaRPr>
          </a:p>
          <a:p>
            <a:pPr algn="l">
              <a:buNone/>
            </a:pPr>
            <a:r>
              <a:rPr lang="en-GB" sz="1300" i="0" u="none" strike="noStrike" dirty="0">
                <a:solidFill>
                  <a:srgbClr val="000000"/>
                </a:solidFill>
                <a:effectLst/>
                <a:latin typeface="Aptos" panose="020B0004020202020204" pitchFamily="34" charset="0"/>
              </a:rPr>
              <a:t>During this reporting period (capturing our 2023-2024 data), we transitioned from </a:t>
            </a:r>
            <a:r>
              <a:rPr lang="en-GB" sz="1300" i="0" u="none" strike="noStrike" dirty="0" err="1">
                <a:solidFill>
                  <a:srgbClr val="000000"/>
                </a:solidFill>
                <a:effectLst/>
                <a:latin typeface="Aptos" panose="020B0004020202020204" pitchFamily="34" charset="0"/>
              </a:rPr>
              <a:t>Emitwise</a:t>
            </a:r>
            <a:r>
              <a:rPr lang="en-GB" sz="1300" i="0" u="none" strike="noStrike" dirty="0">
                <a:solidFill>
                  <a:srgbClr val="000000"/>
                </a:solidFill>
                <a:effectLst/>
                <a:latin typeface="Aptos" panose="020B0004020202020204" pitchFamily="34" charset="0"/>
              </a:rPr>
              <a:t> to Neutral Carbon Zone (NCZ) as our carbon accounting partner. While </a:t>
            </a:r>
            <a:r>
              <a:rPr lang="en-GB" sz="1300" i="0" u="none" strike="noStrike" dirty="0" err="1">
                <a:solidFill>
                  <a:srgbClr val="000000"/>
                </a:solidFill>
                <a:effectLst/>
                <a:latin typeface="Aptos" panose="020B0004020202020204" pitchFamily="34" charset="0"/>
              </a:rPr>
              <a:t>Emitwise</a:t>
            </a:r>
            <a:r>
              <a:rPr lang="en-GB" sz="1300" i="0" u="none" strike="noStrike" dirty="0">
                <a:solidFill>
                  <a:srgbClr val="000000"/>
                </a:solidFill>
                <a:effectLst/>
                <a:latin typeface="Aptos" panose="020B0004020202020204" pitchFamily="34" charset="0"/>
              </a:rPr>
              <a:t> enabled us to establish a validated baseline, NCZ provides us with a more detailed suite of metrics and insights, giving us the precision we need to set robust, evidence-based targets. This shift allows us to underpin our reduction roadmap with more specific data and create meaningful actions that are both measurable and transparent.</a:t>
            </a:r>
          </a:p>
          <a:p>
            <a:pPr algn="l">
              <a:buNone/>
            </a:pPr>
            <a:endParaRPr lang="en-GB" sz="1300" i="0" u="none" strike="noStrike" dirty="0">
              <a:solidFill>
                <a:srgbClr val="000000"/>
              </a:solidFill>
              <a:effectLst/>
              <a:latin typeface="Aptos" panose="020B0004020202020204" pitchFamily="34" charset="0"/>
            </a:endParaRPr>
          </a:p>
          <a:p>
            <a:pPr algn="l">
              <a:buNone/>
            </a:pPr>
            <a:r>
              <a:rPr lang="en-GB" sz="1300" i="0" u="none" strike="noStrike" dirty="0">
                <a:solidFill>
                  <a:srgbClr val="000000"/>
                </a:solidFill>
                <a:effectLst/>
                <a:latin typeface="Aptos" panose="020B0004020202020204" pitchFamily="34" charset="0"/>
              </a:rPr>
              <a:t>The report includes a breakdown of emissions by each of our business units, enabling us to identify operational hotspots and opportunities for targeted intervention. This deeper analysis has directly shaped our targets and aspirations for 2025/26, ensuring that our strategy reflects both our organisational growth and our commitment to reducing carbon intensity.</a:t>
            </a:r>
          </a:p>
          <a:p>
            <a:pPr algn="l">
              <a:buNone/>
            </a:pPr>
            <a:endParaRPr lang="en-GB" sz="1300" i="0" u="none" strike="noStrike" dirty="0">
              <a:solidFill>
                <a:srgbClr val="000000"/>
              </a:solidFill>
              <a:effectLst/>
              <a:latin typeface="Aptos" panose="020B0004020202020204" pitchFamily="34" charset="0"/>
            </a:endParaRPr>
          </a:p>
          <a:p>
            <a:pPr algn="l">
              <a:buNone/>
            </a:pPr>
            <a:r>
              <a:rPr lang="en-GB" sz="1300" i="0" u="none" strike="noStrike" dirty="0">
                <a:solidFill>
                  <a:srgbClr val="000000"/>
                </a:solidFill>
                <a:effectLst/>
                <a:latin typeface="Aptos" panose="020B0004020202020204" pitchFamily="34" charset="0"/>
              </a:rPr>
              <a:t>Looking ahead, we are preparing to begin the collection and validation of our 2024/25 data in the autumn, which will provide further clarity on our trajectory and inform the next phase of our carbon reduction strategy. This continuous cycle of measurement, reflection, and action demonstrates our commitment not just to compliance, but to embedding sustainability into every aspect of our operations and creating long-term value for our clients, partners, and communities.</a:t>
            </a:r>
          </a:p>
        </p:txBody>
      </p:sp>
      <p:sp>
        <p:nvSpPr>
          <p:cNvPr id="4" name="Title 1">
            <a:extLst>
              <a:ext uri="{FF2B5EF4-FFF2-40B4-BE49-F238E27FC236}">
                <a16:creationId xmlns:a16="http://schemas.microsoft.com/office/drawing/2014/main" id="{07E31EBF-F766-052D-1E92-FD6017ED6534}"/>
              </a:ext>
            </a:extLst>
          </p:cNvPr>
          <p:cNvSpPr txBox="1">
            <a:spLocks/>
          </p:cNvSpPr>
          <p:nvPr/>
        </p:nvSpPr>
        <p:spPr>
          <a:xfrm>
            <a:off x="819056" y="1156487"/>
            <a:ext cx="7555715"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b="1" dirty="0">
                <a:latin typeface="Aptos" panose="020B0004020202020204" pitchFamily="34" charset="0"/>
              </a:rPr>
              <a:t>Executive Summary</a:t>
            </a:r>
          </a:p>
        </p:txBody>
      </p:sp>
      <p:cxnSp>
        <p:nvCxnSpPr>
          <p:cNvPr id="7" name="Straight Connector 6">
            <a:extLst>
              <a:ext uri="{FF2B5EF4-FFF2-40B4-BE49-F238E27FC236}">
                <a16:creationId xmlns:a16="http://schemas.microsoft.com/office/drawing/2014/main" id="{3A9C2711-F5D2-B884-331D-2623FFD67F3A}"/>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AB3E0CCF-CF18-5465-902F-9444E3D6B0D2}"/>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13" name="Picture 12" descr="A yellow circle with a black background&#10;&#10;AI-generated content may be incorrect.">
            <a:extLst>
              <a:ext uri="{FF2B5EF4-FFF2-40B4-BE49-F238E27FC236}">
                <a16:creationId xmlns:a16="http://schemas.microsoft.com/office/drawing/2014/main" id="{A790555E-264D-D254-3993-A4A6487B2CC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 name="TextBox 1">
            <a:extLst>
              <a:ext uri="{FF2B5EF4-FFF2-40B4-BE49-F238E27FC236}">
                <a16:creationId xmlns:a16="http://schemas.microsoft.com/office/drawing/2014/main" id="{EE258178-B03A-2CF8-2390-E7FC36619214}"/>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 CARBON REDUCTION PLAN 2025-2026</a:t>
            </a:r>
          </a:p>
        </p:txBody>
      </p:sp>
    </p:spTree>
    <p:extLst>
      <p:ext uri="{BB962C8B-B14F-4D97-AF65-F5344CB8AC3E}">
        <p14:creationId xmlns:p14="http://schemas.microsoft.com/office/powerpoint/2010/main" val="38998898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022BC-EFBF-B3EF-FB9B-C5BF56D1999B}"/>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9F3D5805-74B7-C6B2-0E21-268E8EDD6E08}"/>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43379B8D-7CE1-458C-ABBC-93A44579FCB8}"/>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C7A958A0-A4A6-EA47-4C3E-1BC96ADAFEC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2396253A-3EDF-863F-8AD3-2545678EE949}"/>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9F720DE6-4100-F933-36B4-2F4AA888EF94}"/>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2E2CC127-A09D-E128-6C1E-0861923F93AC}"/>
              </a:ext>
            </a:extLst>
          </p:cNvPr>
          <p:cNvSpPr txBox="1">
            <a:spLocks/>
          </p:cNvSpPr>
          <p:nvPr/>
        </p:nvSpPr>
        <p:spPr>
          <a:xfrm>
            <a:off x="819055" y="1625343"/>
            <a:ext cx="2575073" cy="316117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Year Three: Emissions Reporting 2023-2024</a:t>
            </a:r>
          </a:p>
        </p:txBody>
      </p:sp>
      <p:sp>
        <p:nvSpPr>
          <p:cNvPr id="16" name="TextBox 15">
            <a:extLst>
              <a:ext uri="{FF2B5EF4-FFF2-40B4-BE49-F238E27FC236}">
                <a16:creationId xmlns:a16="http://schemas.microsoft.com/office/drawing/2014/main" id="{085C1655-7E4F-33AC-D80F-5A05327FBA02}"/>
              </a:ext>
            </a:extLst>
          </p:cNvPr>
          <p:cNvSpPr txBox="1"/>
          <p:nvPr/>
        </p:nvSpPr>
        <p:spPr>
          <a:xfrm>
            <a:off x="819055" y="3835894"/>
            <a:ext cx="2575073" cy="1754326"/>
          </a:xfrm>
          <a:prstGeom prst="rect">
            <a:avLst/>
          </a:prstGeom>
          <a:noFill/>
        </p:spPr>
        <p:txBody>
          <a:bodyPr wrap="square">
            <a:spAutoFit/>
          </a:bodyPr>
          <a:lstStyle/>
          <a:p>
            <a:r>
              <a:rPr lang="en-GB" sz="1800" b="1" i="1" dirty="0">
                <a:solidFill>
                  <a:srgbClr val="D4AB00"/>
                </a:solidFill>
                <a:highlight>
                  <a:srgbClr val="FFFFFF"/>
                </a:highlight>
                <a:latin typeface="Aptos" panose="020B0004020202020204" pitchFamily="34" charset="0"/>
              </a:rPr>
              <a:t>R</a:t>
            </a:r>
            <a:r>
              <a:rPr lang="en-GB" sz="1800" b="1" i="1" dirty="0">
                <a:solidFill>
                  <a:srgbClr val="D4AB00"/>
                </a:solidFill>
                <a:effectLst/>
                <a:highlight>
                  <a:srgbClr val="FFFFFF"/>
                </a:highlight>
                <a:latin typeface="Aptos" panose="020B0004020202020204" pitchFamily="34" charset="0"/>
              </a:rPr>
              <a:t>eporting Year: 01</a:t>
            </a:r>
            <a:r>
              <a:rPr lang="en-GB" sz="1800" b="1" i="1" baseline="30000" dirty="0">
                <a:solidFill>
                  <a:srgbClr val="D4AB00"/>
                </a:solidFill>
                <a:effectLst/>
                <a:highlight>
                  <a:srgbClr val="FFFFFF"/>
                </a:highlight>
                <a:latin typeface="Aptos" panose="020B0004020202020204" pitchFamily="34" charset="0"/>
              </a:rPr>
              <a:t>st</a:t>
            </a:r>
            <a:r>
              <a:rPr lang="en-GB" sz="1800" b="1" i="1" dirty="0">
                <a:solidFill>
                  <a:srgbClr val="D4AB00"/>
                </a:solidFill>
                <a:effectLst/>
                <a:highlight>
                  <a:srgbClr val="FFFFFF"/>
                </a:highlight>
                <a:latin typeface="Aptos" panose="020B0004020202020204" pitchFamily="34" charset="0"/>
              </a:rPr>
              <a:t> April 2023 – 31</a:t>
            </a:r>
            <a:r>
              <a:rPr lang="en-GB" sz="1800" b="1" i="1" baseline="30000" dirty="0">
                <a:solidFill>
                  <a:srgbClr val="D4AB00"/>
                </a:solidFill>
                <a:effectLst/>
                <a:highlight>
                  <a:srgbClr val="FFFFFF"/>
                </a:highlight>
                <a:latin typeface="Aptos" panose="020B0004020202020204" pitchFamily="34" charset="0"/>
              </a:rPr>
              <a:t>st</a:t>
            </a:r>
            <a:r>
              <a:rPr lang="en-GB" sz="1800" b="1" i="1" dirty="0">
                <a:solidFill>
                  <a:srgbClr val="D4AB00"/>
                </a:solidFill>
                <a:effectLst/>
                <a:highlight>
                  <a:srgbClr val="FFFFFF"/>
                </a:highlight>
                <a:latin typeface="Aptos" panose="020B0004020202020204" pitchFamily="34" charset="0"/>
              </a:rPr>
              <a:t> March 2024</a:t>
            </a:r>
          </a:p>
          <a:p>
            <a:endParaRPr lang="en-GB" b="1" i="1" dirty="0">
              <a:solidFill>
                <a:srgbClr val="D4AB00"/>
              </a:solidFill>
              <a:highlight>
                <a:srgbClr val="FFFFFF"/>
              </a:highlight>
              <a:latin typeface="Aptos" panose="020B0004020202020204" pitchFamily="34" charset="0"/>
            </a:endParaRPr>
          </a:p>
          <a:p>
            <a:r>
              <a:rPr lang="en-GB" b="1" i="1" dirty="0">
                <a:solidFill>
                  <a:srgbClr val="D4AB00"/>
                </a:solidFill>
                <a:highlight>
                  <a:srgbClr val="FFFFFF"/>
                </a:highlight>
                <a:latin typeface="Aptos" panose="020B0004020202020204" pitchFamily="34" charset="0"/>
              </a:rPr>
              <a:t>Johnsons Installation Services</a:t>
            </a:r>
            <a:endParaRPr lang="en-US" b="1" i="1" dirty="0">
              <a:solidFill>
                <a:srgbClr val="D4AB00"/>
              </a:solidFill>
              <a:latin typeface="Aptos" panose="020B0004020202020204" pitchFamily="34" charset="0"/>
            </a:endParaRPr>
          </a:p>
        </p:txBody>
      </p:sp>
      <p:pic>
        <p:nvPicPr>
          <p:cNvPr id="7" name="Picture 6">
            <a:extLst>
              <a:ext uri="{FF2B5EF4-FFF2-40B4-BE49-F238E27FC236}">
                <a16:creationId xmlns:a16="http://schemas.microsoft.com/office/drawing/2014/main" id="{61343E94-6F33-9EF5-63DE-79206060CC13}"/>
              </a:ext>
            </a:extLst>
          </p:cNvPr>
          <p:cNvPicPr>
            <a:picLocks noChangeAspect="1"/>
          </p:cNvPicPr>
          <p:nvPr/>
        </p:nvPicPr>
        <p:blipFill>
          <a:blip r:embed="rId4"/>
          <a:stretch>
            <a:fillRect/>
          </a:stretch>
        </p:blipFill>
        <p:spPr>
          <a:xfrm>
            <a:off x="4218213" y="1217550"/>
            <a:ext cx="6857224" cy="4593837"/>
          </a:xfrm>
          <a:prstGeom prst="rect">
            <a:avLst/>
          </a:prstGeom>
        </p:spPr>
      </p:pic>
    </p:spTree>
    <p:extLst>
      <p:ext uri="{BB962C8B-B14F-4D97-AF65-F5344CB8AC3E}">
        <p14:creationId xmlns:p14="http://schemas.microsoft.com/office/powerpoint/2010/main" val="1145239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23250-0559-5998-CAF6-4043E40BF51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1601B6A-A05D-39FC-BFAA-3396405BC4AF}"/>
              </a:ext>
            </a:extLst>
          </p:cNvPr>
          <p:cNvSpPr/>
          <p:nvPr/>
        </p:nvSpPr>
        <p:spPr>
          <a:xfrm>
            <a:off x="0" y="0"/>
            <a:ext cx="12192000" cy="6858000"/>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CB95B729-7823-2A46-7ACE-1D0FF49DDCC5}"/>
              </a:ext>
            </a:extLst>
          </p:cNvPr>
          <p:cNvCxnSpPr>
            <a:cxnSpLocks/>
          </p:cNvCxnSpPr>
          <p:nvPr/>
        </p:nvCxnSpPr>
        <p:spPr>
          <a:xfrm>
            <a:off x="1510145" y="734291"/>
            <a:ext cx="9491052"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F6BBD385-DD5B-F0CA-2B28-AF981973E666}"/>
              </a:ext>
            </a:extLst>
          </p:cNvPr>
          <p:cNvCxnSpPr>
            <a:cxnSpLocks/>
          </p:cNvCxnSpPr>
          <p:nvPr/>
        </p:nvCxnSpPr>
        <p:spPr>
          <a:xfrm>
            <a:off x="819056" y="6165272"/>
            <a:ext cx="10182141"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8" name="Picture 7" descr="A yellow circle with a black background&#10;&#10;AI-generated content may be incorrect.">
            <a:extLst>
              <a:ext uri="{FF2B5EF4-FFF2-40B4-BE49-F238E27FC236}">
                <a16:creationId xmlns:a16="http://schemas.microsoft.com/office/drawing/2014/main" id="{88EF144D-F919-46E5-CEA2-07AFD10D75F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9" name="Title 1">
            <a:extLst>
              <a:ext uri="{FF2B5EF4-FFF2-40B4-BE49-F238E27FC236}">
                <a16:creationId xmlns:a16="http://schemas.microsoft.com/office/drawing/2014/main" id="{544C0B64-6574-BB63-A919-FDA23A419EF7}"/>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bg1"/>
                </a:solidFill>
                <a:latin typeface="Aptos" panose="020B0004020202020204" pitchFamily="34" charset="0"/>
              </a:rPr>
              <a:t>Carbon Reduction Targets</a:t>
            </a:r>
          </a:p>
        </p:txBody>
      </p:sp>
      <p:sp>
        <p:nvSpPr>
          <p:cNvPr id="11" name="TextBox 10">
            <a:extLst>
              <a:ext uri="{FF2B5EF4-FFF2-40B4-BE49-F238E27FC236}">
                <a16:creationId xmlns:a16="http://schemas.microsoft.com/office/drawing/2014/main" id="{77BA1EEA-6703-8BDF-BB6A-1204907B6E11}"/>
              </a:ext>
            </a:extLst>
          </p:cNvPr>
          <p:cNvSpPr txBox="1"/>
          <p:nvPr/>
        </p:nvSpPr>
        <p:spPr>
          <a:xfrm>
            <a:off x="819055" y="1909965"/>
            <a:ext cx="6098582" cy="923330"/>
          </a:xfrm>
          <a:prstGeom prst="rect">
            <a:avLst/>
          </a:prstGeom>
          <a:noFill/>
        </p:spPr>
        <p:txBody>
          <a:bodyPr wrap="square">
            <a:spAutoFit/>
          </a:bodyPr>
          <a:lstStyle/>
          <a:p>
            <a:r>
              <a:rPr lang="en-GB" sz="1800" b="1" i="1" dirty="0">
                <a:solidFill>
                  <a:srgbClr val="E4BB44"/>
                </a:solidFill>
                <a:latin typeface="Aptos" panose="020B0004020202020204" pitchFamily="34" charset="0"/>
              </a:rPr>
              <a:t>Based on Data From: April 2023 – March 2024</a:t>
            </a:r>
          </a:p>
          <a:p>
            <a:r>
              <a:rPr lang="en-GB" sz="1800" b="1" i="1" dirty="0">
                <a:solidFill>
                  <a:srgbClr val="E4BB44"/>
                </a:solidFill>
                <a:latin typeface="Aptos" panose="020B0004020202020204" pitchFamily="34" charset="0"/>
              </a:rPr>
              <a:t>Target Set: March 2025</a:t>
            </a:r>
          </a:p>
          <a:p>
            <a:r>
              <a:rPr lang="en-GB" sz="1800" b="1" i="1" dirty="0">
                <a:solidFill>
                  <a:srgbClr val="E4BB44"/>
                </a:solidFill>
                <a:latin typeface="Aptos" panose="020B0004020202020204" pitchFamily="34" charset="0"/>
              </a:rPr>
              <a:t>To be Achieved By: March 2026</a:t>
            </a:r>
            <a:endParaRPr lang="en-US" b="1" i="1" dirty="0">
              <a:solidFill>
                <a:srgbClr val="E4BB44"/>
              </a:solidFill>
              <a:latin typeface="Aptos" panose="020B0004020202020204" pitchFamily="34" charset="0"/>
            </a:endParaRPr>
          </a:p>
        </p:txBody>
      </p:sp>
      <p:sp>
        <p:nvSpPr>
          <p:cNvPr id="14" name="TextBox 13">
            <a:extLst>
              <a:ext uri="{FF2B5EF4-FFF2-40B4-BE49-F238E27FC236}">
                <a16:creationId xmlns:a16="http://schemas.microsoft.com/office/drawing/2014/main" id="{A5E7D0CD-8398-DF05-5BA1-9FA24C505CEC}"/>
              </a:ext>
            </a:extLst>
          </p:cNvPr>
          <p:cNvSpPr txBox="1"/>
          <p:nvPr/>
        </p:nvSpPr>
        <p:spPr>
          <a:xfrm>
            <a:off x="819055" y="2976779"/>
            <a:ext cx="10553889" cy="3046988"/>
          </a:xfrm>
          <a:prstGeom prst="rect">
            <a:avLst/>
          </a:prstGeom>
          <a:noFill/>
        </p:spPr>
        <p:txBody>
          <a:bodyPr wrap="square">
            <a:spAutoFit/>
          </a:bodyPr>
          <a:lstStyle/>
          <a:p>
            <a:pPr>
              <a:buNone/>
            </a:pPr>
            <a:r>
              <a:rPr lang="en-GB" sz="1600" b="1" kern="10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Roll Out ESG Communications Strategy Across All Business Unit</a:t>
            </a:r>
            <a:endParaRPr lang="en-GB"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buNone/>
            </a:pPr>
            <a:r>
              <a:rPr lang="en-GB"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a:t>
            </a:r>
          </a:p>
          <a:p>
            <a:pPr marL="342900" lvl="0" indent="-342900">
              <a:buFont typeface="Symbol" pitchFamily="2" charset="2"/>
              <a:buChar char=""/>
            </a:pPr>
            <a:r>
              <a:rPr lang="en-GB"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Fully implement the 12-month internal and external ESG communications strategy.</a:t>
            </a:r>
          </a:p>
          <a:p>
            <a:pPr marL="342900" lvl="0" indent="-342900">
              <a:buFont typeface="Symbol" pitchFamily="2" charset="2"/>
              <a:buChar char=""/>
            </a:pPr>
            <a:r>
              <a:rPr lang="en-GB"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Measure engagement with monthly email themes and quarterly reports (e.g., open rates, feedback volume).</a:t>
            </a:r>
          </a:p>
          <a:p>
            <a:pPr marL="342900" lvl="0" indent="-342900">
              <a:buFont typeface="Symbol" pitchFamily="2" charset="2"/>
              <a:buChar char=""/>
            </a:pPr>
            <a:r>
              <a:rPr lang="en-GB"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Introduce a feedback mechanism to monitor supply chain engagement and identify opportunities for collaboration.</a:t>
            </a:r>
          </a:p>
          <a:p>
            <a:pPr marL="342900" lvl="0" indent="-342900">
              <a:buFont typeface="Symbol" pitchFamily="2" charset="2"/>
              <a:buChar char=""/>
            </a:pPr>
            <a:endPar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buNone/>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t>
            </a:r>
            <a:r>
              <a:rPr lang="en-GB" sz="1600" b="1" kern="100" dirty="0">
                <a:solidFill>
                  <a:schemeClr val="bg1"/>
                </a:solidFill>
                <a:latin typeface="Aptos" panose="020B0004020202020204" pitchFamily="34" charset="0"/>
                <a:ea typeface="Times New Roman" panose="02020603050405020304" pitchFamily="18" charset="0"/>
                <a:cs typeface="Times New Roman" panose="02020603050405020304" pitchFamily="18" charset="0"/>
              </a:rPr>
              <a:t>Roll Out Complimentary </a:t>
            </a:r>
            <a:r>
              <a:rPr lang="en-GB" sz="1600" b="1" kern="100" dirty="0" err="1">
                <a:solidFill>
                  <a:schemeClr val="bg1"/>
                </a:solidFill>
                <a:latin typeface="Aptos" panose="020B0004020202020204" pitchFamily="34" charset="0"/>
                <a:ea typeface="Times New Roman" panose="02020603050405020304" pitchFamily="18" charset="0"/>
                <a:cs typeface="Times New Roman" panose="02020603050405020304" pitchFamily="18" charset="0"/>
              </a:rPr>
              <a:t>ReUse</a:t>
            </a:r>
            <a:r>
              <a:rPr lang="en-GB" sz="1600" b="1" kern="100" dirty="0">
                <a:solidFill>
                  <a:schemeClr val="bg1"/>
                </a:solidFill>
                <a:latin typeface="Aptos" panose="020B0004020202020204" pitchFamily="34" charset="0"/>
                <a:ea typeface="Times New Roman" panose="02020603050405020304" pitchFamily="18" charset="0"/>
                <a:cs typeface="Times New Roman" panose="02020603050405020304" pitchFamily="18" charset="0"/>
              </a:rPr>
              <a:t> Initiatives across the NHS, Universities, Council, and MOD. </a:t>
            </a:r>
            <a:endPar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buNone/>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Support the public sector in the management and smart storage of their assets</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Deliver a targeted approach to them utilising our positions on public-sector frameworks</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Strengthen partnership with Assets4Change and onboard as a supplier to key FM providers</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Educating clients to reduce waste on projects and encourage reuse and resale of items</a:t>
            </a:r>
          </a:p>
        </p:txBody>
      </p:sp>
      <p:sp>
        <p:nvSpPr>
          <p:cNvPr id="15" name="TextBox 14">
            <a:extLst>
              <a:ext uri="{FF2B5EF4-FFF2-40B4-BE49-F238E27FC236}">
                <a16:creationId xmlns:a16="http://schemas.microsoft.com/office/drawing/2014/main" id="{ADD01C52-34CF-91EB-46D9-2654C39BE2B8}"/>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chemeClr val="bg1"/>
                </a:solidFill>
                <a:latin typeface="Aptos" panose="020B0004020202020204" pitchFamily="34" charset="0"/>
              </a:rPr>
              <a:t> CARBON REDUCTION PLAN 2025-2026</a:t>
            </a:r>
          </a:p>
        </p:txBody>
      </p:sp>
    </p:spTree>
    <p:extLst>
      <p:ext uri="{BB962C8B-B14F-4D97-AF65-F5344CB8AC3E}">
        <p14:creationId xmlns:p14="http://schemas.microsoft.com/office/powerpoint/2010/main" val="22274903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0FB0DF-E9CD-3C8A-D4EF-4F153A01C1E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222F49F-AB88-53BA-F7A8-4242F7D0B568}"/>
              </a:ext>
            </a:extLst>
          </p:cNvPr>
          <p:cNvSpPr/>
          <p:nvPr/>
        </p:nvSpPr>
        <p:spPr>
          <a:xfrm>
            <a:off x="0" y="0"/>
            <a:ext cx="12192000" cy="6858000"/>
          </a:xfrm>
          <a:prstGeom prst="rect">
            <a:avLst/>
          </a:prstGeom>
          <a:solidFill>
            <a:srgbClr val="4144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2A4343EC-3B8E-75E9-A5A4-1406BA1359E8}"/>
              </a:ext>
            </a:extLst>
          </p:cNvPr>
          <p:cNvCxnSpPr>
            <a:cxnSpLocks/>
          </p:cNvCxnSpPr>
          <p:nvPr/>
        </p:nvCxnSpPr>
        <p:spPr>
          <a:xfrm>
            <a:off x="1510145" y="734291"/>
            <a:ext cx="9491052"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BF540EF4-5A0B-6DA6-5301-29813783816D}"/>
              </a:ext>
            </a:extLst>
          </p:cNvPr>
          <p:cNvCxnSpPr>
            <a:cxnSpLocks/>
          </p:cNvCxnSpPr>
          <p:nvPr/>
        </p:nvCxnSpPr>
        <p:spPr>
          <a:xfrm>
            <a:off x="819056" y="6165272"/>
            <a:ext cx="10182141"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8" name="Picture 7" descr="A yellow circle with a black background&#10;&#10;AI-generated content may be incorrect.">
            <a:extLst>
              <a:ext uri="{FF2B5EF4-FFF2-40B4-BE49-F238E27FC236}">
                <a16:creationId xmlns:a16="http://schemas.microsoft.com/office/drawing/2014/main" id="{B85BE37B-D093-910A-58D2-01B7911F8F3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9" name="Title 1">
            <a:extLst>
              <a:ext uri="{FF2B5EF4-FFF2-40B4-BE49-F238E27FC236}">
                <a16:creationId xmlns:a16="http://schemas.microsoft.com/office/drawing/2014/main" id="{07C1E902-2AFD-7F40-B942-C3056E98C1AE}"/>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bg1"/>
                </a:solidFill>
                <a:latin typeface="Aptos" panose="020B0004020202020204" pitchFamily="34" charset="0"/>
              </a:rPr>
              <a:t>Carbon Reduction Targets</a:t>
            </a:r>
          </a:p>
        </p:txBody>
      </p:sp>
      <p:sp>
        <p:nvSpPr>
          <p:cNvPr id="14" name="TextBox 13">
            <a:extLst>
              <a:ext uri="{FF2B5EF4-FFF2-40B4-BE49-F238E27FC236}">
                <a16:creationId xmlns:a16="http://schemas.microsoft.com/office/drawing/2014/main" id="{48791A3C-3B01-CB1C-A379-251DEB21ED27}"/>
              </a:ext>
            </a:extLst>
          </p:cNvPr>
          <p:cNvSpPr txBox="1"/>
          <p:nvPr/>
        </p:nvSpPr>
        <p:spPr>
          <a:xfrm>
            <a:off x="819055" y="2133085"/>
            <a:ext cx="10182141" cy="3785652"/>
          </a:xfrm>
          <a:prstGeom prst="rect">
            <a:avLst/>
          </a:prstGeom>
          <a:noFill/>
        </p:spPr>
        <p:txBody>
          <a:bodyPr wrap="square">
            <a:spAutoFit/>
          </a:bodyPr>
          <a:lstStyle/>
          <a:p>
            <a:pPr>
              <a:buNone/>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t>
            </a:r>
            <a:r>
              <a:rPr lang="en-GB" sz="1600" b="1" kern="100" dirty="0">
                <a:solidFill>
                  <a:schemeClr val="bg1"/>
                </a:solidFill>
                <a:latin typeface="Aptos" panose="020B0004020202020204" pitchFamily="34" charset="0"/>
                <a:ea typeface="Times New Roman" panose="02020603050405020304" pitchFamily="18" charset="0"/>
                <a:cs typeface="Times New Roman" panose="02020603050405020304" pitchFamily="18" charset="0"/>
              </a:rPr>
              <a:t>Embed the Think Green – Act Green Campaign into Daily Operations</a:t>
            </a:r>
            <a:endPar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buNone/>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Integrate the campaign into onboarding and induction processes for all new employees.</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Launch a “Green Champions” programme across departments to drive ownership and localised initiatives.</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Deliver two all-staff sustainability engagement activities per quarter (e.g., eco-challenges, webinars, or workshops).</a:t>
            </a:r>
          </a:p>
          <a:p>
            <a:pPr marL="342900" lvl="0" indent="-342900">
              <a:buFont typeface="Symbol" pitchFamily="2" charset="2"/>
              <a:buChar char=""/>
            </a:pPr>
            <a:endPar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buNone/>
            </a:pPr>
            <a:r>
              <a:rPr lang="en-GB" sz="1600" b="1" kern="100" dirty="0">
                <a:solidFill>
                  <a:schemeClr val="bg1"/>
                </a:solidFill>
                <a:latin typeface="Aptos" panose="020B0004020202020204" pitchFamily="34" charset="0"/>
                <a:ea typeface="Times New Roman" panose="02020603050405020304" pitchFamily="18" charset="0"/>
                <a:cs typeface="Times New Roman" panose="02020603050405020304" pitchFamily="18" charset="0"/>
              </a:rPr>
              <a:t>Advance Sustainable Transport Planning</a:t>
            </a:r>
            <a:endPar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buNone/>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t>
            </a:r>
          </a:p>
          <a:p>
            <a:pPr lvl="0"/>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Develop and publish a</a:t>
            </a:r>
            <a:r>
              <a:rPr lang="en-GB" sz="1600" kern="100" dirty="0">
                <a:solidFill>
                  <a:schemeClr val="bg1"/>
                </a:solidFill>
                <a:latin typeface="Aptos" panose="020B0004020202020204" pitchFamily="34" charset="0"/>
                <a:ea typeface="Times New Roman" panose="02020603050405020304" pitchFamily="18" charset="0"/>
                <a:cs typeface="Times New Roman" panose="02020603050405020304" pitchFamily="18" charset="0"/>
              </a:rPr>
              <a:t> Sustainable Transport Action Plan</a:t>
            </a: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addressing:</a:t>
            </a:r>
          </a:p>
          <a:p>
            <a:pPr lvl="0"/>
            <a:endPar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Low-carbon fleet transition timeline</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Greener commuting incentives for employees (e.g., car-share schemes, cycle-to-work, EV leasing)</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Conduct a trial of alternative fuels or vehicle types within at least one operational unit.</a:t>
            </a:r>
          </a:p>
          <a:p>
            <a:pPr>
              <a:buNone/>
            </a:pPr>
            <a:endPar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B1FDBC99-90DC-F501-241D-2AD9DC93E4E4}"/>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chemeClr val="bg1"/>
                </a:solidFill>
                <a:latin typeface="Aptos" panose="020B0004020202020204" pitchFamily="34" charset="0"/>
              </a:rPr>
              <a:t>CARBON REDUCTION PLAN 2025-2026</a:t>
            </a:r>
          </a:p>
        </p:txBody>
      </p:sp>
    </p:spTree>
    <p:extLst>
      <p:ext uri="{BB962C8B-B14F-4D97-AF65-F5344CB8AC3E}">
        <p14:creationId xmlns:p14="http://schemas.microsoft.com/office/powerpoint/2010/main" val="11746458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6379A-49D6-F39D-851A-D253868894A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5455B55-FCE9-F19B-40E6-61D85F16F159}"/>
              </a:ext>
            </a:extLst>
          </p:cNvPr>
          <p:cNvSpPr/>
          <p:nvPr/>
        </p:nvSpPr>
        <p:spPr>
          <a:xfrm>
            <a:off x="0" y="0"/>
            <a:ext cx="12192000" cy="6858000"/>
          </a:xfrm>
          <a:prstGeom prst="rect">
            <a:avLst/>
          </a:prstGeom>
          <a:solidFill>
            <a:srgbClr val="E4BB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B8BF525C-C5E9-F980-64BC-EDFEA49403A5}"/>
              </a:ext>
            </a:extLst>
          </p:cNvPr>
          <p:cNvCxnSpPr>
            <a:cxnSpLocks/>
          </p:cNvCxnSpPr>
          <p:nvPr/>
        </p:nvCxnSpPr>
        <p:spPr>
          <a:xfrm>
            <a:off x="1510145" y="734291"/>
            <a:ext cx="9491052"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910105F4-4A43-D080-BBBB-889120EDAAFA}"/>
              </a:ext>
            </a:extLst>
          </p:cNvPr>
          <p:cNvCxnSpPr>
            <a:cxnSpLocks/>
          </p:cNvCxnSpPr>
          <p:nvPr/>
        </p:nvCxnSpPr>
        <p:spPr>
          <a:xfrm>
            <a:off x="819056" y="6165272"/>
            <a:ext cx="10182141"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8" name="Picture 7" descr="A yellow circle with a black background&#10;&#10;AI-generated content may be incorrect.">
            <a:extLst>
              <a:ext uri="{FF2B5EF4-FFF2-40B4-BE49-F238E27FC236}">
                <a16:creationId xmlns:a16="http://schemas.microsoft.com/office/drawing/2014/main" id="{318B4F74-8C8C-631D-CE0D-335774D4146F}"/>
              </a:ext>
            </a:extLst>
          </p:cNvPr>
          <p:cNvPicPr>
            <a:picLocks noChangeAspect="1"/>
          </p:cNvPicPr>
          <p:nvPr/>
        </p:nvPicPr>
        <p:blipFill>
          <a:blip r:embed="rId3" cstate="print">
            <a:extLst>
              <a:ext uri="{BEBA8EAE-BF5A-486C-A8C5-ECC9F3942E4B}">
                <a14:imgProps xmlns:a14="http://schemas.microsoft.com/office/drawing/2010/main">
                  <a14:imgLayer r:embed="rId4">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9" name="Title 1">
            <a:extLst>
              <a:ext uri="{FF2B5EF4-FFF2-40B4-BE49-F238E27FC236}">
                <a16:creationId xmlns:a16="http://schemas.microsoft.com/office/drawing/2014/main" id="{6BC5603A-911C-40DD-906F-33F1BDAFDB92}"/>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Targets</a:t>
            </a:r>
          </a:p>
        </p:txBody>
      </p:sp>
      <p:sp>
        <p:nvSpPr>
          <p:cNvPr id="14" name="TextBox 13">
            <a:extLst>
              <a:ext uri="{FF2B5EF4-FFF2-40B4-BE49-F238E27FC236}">
                <a16:creationId xmlns:a16="http://schemas.microsoft.com/office/drawing/2014/main" id="{4CCFE985-D99C-1352-A180-639866CF71F9}"/>
              </a:ext>
            </a:extLst>
          </p:cNvPr>
          <p:cNvSpPr txBox="1"/>
          <p:nvPr/>
        </p:nvSpPr>
        <p:spPr>
          <a:xfrm>
            <a:off x="819057" y="1822581"/>
            <a:ext cx="10553888" cy="4478149"/>
          </a:xfrm>
          <a:prstGeom prst="rect">
            <a:avLst/>
          </a:prstGeom>
          <a:noFill/>
        </p:spPr>
        <p:txBody>
          <a:bodyPr wrap="square">
            <a:spAutoFit/>
          </a:bodyPr>
          <a:lstStyle/>
          <a:p>
            <a:pPr>
              <a:buNone/>
            </a:pPr>
            <a:r>
              <a:rPr lang="en-GB" sz="1450" kern="100" dirty="0">
                <a:latin typeface="Aptos" panose="020B0004020202020204" pitchFamily="34" charset="0"/>
                <a:ea typeface="Times New Roman" panose="02020603050405020304" pitchFamily="18" charset="0"/>
                <a:cs typeface="Times New Roman" panose="02020603050405020304" pitchFamily="18" charset="0"/>
              </a:rPr>
              <a:t> </a:t>
            </a:r>
            <a:r>
              <a:rPr lang="en-GB" sz="1450" b="1" kern="100" dirty="0">
                <a:latin typeface="Aptos" panose="020B0004020202020204" pitchFamily="34" charset="0"/>
                <a:ea typeface="Times New Roman" panose="02020603050405020304" pitchFamily="18" charset="0"/>
                <a:cs typeface="Times New Roman" panose="02020603050405020304" pitchFamily="18" charset="0"/>
              </a:rPr>
              <a:t>Improve Energy Efficiency and Pursue Renewable Energy Solutions</a:t>
            </a:r>
            <a:endParaRPr lang="en-GB" sz="1450" kern="100" dirty="0">
              <a:latin typeface="Aptos" panose="020B0004020202020204" pitchFamily="34" charset="0"/>
              <a:ea typeface="Aptos" panose="020B0004020202020204" pitchFamily="34" charset="0"/>
              <a:cs typeface="Times New Roman" panose="02020603050405020304" pitchFamily="18" charset="0"/>
            </a:endParaRPr>
          </a:p>
          <a:p>
            <a:pPr>
              <a:buNone/>
            </a:pPr>
            <a:r>
              <a:rPr lang="en-GB" sz="1450" kern="100" dirty="0">
                <a:latin typeface="Aptos" panose="020B0004020202020204" pitchFamily="34" charset="0"/>
                <a:ea typeface="Aptos" panose="020B0004020202020204" pitchFamily="34" charset="0"/>
                <a:cs typeface="Times New Roman" panose="02020603050405020304" pitchFamily="18" charset="0"/>
              </a:rPr>
              <a:t> </a:t>
            </a:r>
          </a:p>
          <a:p>
            <a:pPr marL="342900" lvl="0" indent="-342900">
              <a:buFont typeface="Symbol" pitchFamily="2" charset="2"/>
              <a:buChar char=""/>
            </a:pPr>
            <a:r>
              <a:rPr lang="en-GB" sz="1450" kern="100" dirty="0">
                <a:latin typeface="Aptos" panose="020B0004020202020204" pitchFamily="34" charset="0"/>
                <a:ea typeface="Aptos" panose="020B0004020202020204" pitchFamily="34" charset="0"/>
                <a:cs typeface="Times New Roman" panose="02020603050405020304" pitchFamily="18" charset="0"/>
              </a:rPr>
              <a:t>Complete a feasibility study and investment plan for upgrading the owned office roofs to enable solar panel installation.</a:t>
            </a:r>
          </a:p>
          <a:p>
            <a:pPr marL="342900" lvl="0" indent="-342900">
              <a:buFont typeface="Symbol" pitchFamily="2" charset="2"/>
              <a:buChar char=""/>
            </a:pPr>
            <a:r>
              <a:rPr lang="en-GB" sz="1450" kern="100" dirty="0">
                <a:latin typeface="Aptos" panose="020B0004020202020204" pitchFamily="34" charset="0"/>
                <a:ea typeface="Aptos" panose="020B0004020202020204" pitchFamily="34" charset="0"/>
                <a:cs typeface="Times New Roman" panose="02020603050405020304" pitchFamily="18" charset="0"/>
              </a:rPr>
              <a:t>Identify 1–2 additional depots or offices for potential renewable energy or energy efficiency improvements.</a:t>
            </a:r>
          </a:p>
          <a:p>
            <a:pPr marL="342900" lvl="0" indent="-342900">
              <a:buFont typeface="Symbol" pitchFamily="2" charset="2"/>
              <a:buChar char=""/>
            </a:pPr>
            <a:r>
              <a:rPr lang="en-GB" sz="1450" kern="100" dirty="0">
                <a:latin typeface="Aptos" panose="020B0004020202020204" pitchFamily="34" charset="0"/>
                <a:ea typeface="Aptos" panose="020B0004020202020204" pitchFamily="34" charset="0"/>
                <a:cs typeface="Times New Roman" panose="02020603050405020304" pitchFamily="18" charset="0"/>
              </a:rPr>
              <a:t>Implement at least one new energy-saving technology per site where feasible (e.g., smart thermostats, motion-sensitive lighting, energy dashboards).</a:t>
            </a:r>
          </a:p>
          <a:p>
            <a:pPr marL="342900" lvl="0" indent="-342900">
              <a:buFont typeface="Symbol" pitchFamily="2" charset="2"/>
              <a:buChar char=""/>
            </a:pPr>
            <a:endParaRPr lang="en-GB" sz="1450" kern="100" dirty="0">
              <a:latin typeface="Aptos" panose="020B0004020202020204" pitchFamily="34" charset="0"/>
              <a:ea typeface="Aptos" panose="020B0004020202020204" pitchFamily="34" charset="0"/>
              <a:cs typeface="Times New Roman" panose="02020603050405020304" pitchFamily="18" charset="0"/>
            </a:endParaRPr>
          </a:p>
          <a:p>
            <a:pPr>
              <a:buNone/>
            </a:pPr>
            <a:r>
              <a:rPr lang="en-GB" sz="1450" b="1" kern="100" dirty="0">
                <a:latin typeface="Aptos" panose="020B0004020202020204" pitchFamily="34" charset="0"/>
                <a:ea typeface="Times New Roman" panose="02020603050405020304" pitchFamily="18" charset="0"/>
                <a:cs typeface="Times New Roman" panose="02020603050405020304" pitchFamily="18" charset="0"/>
              </a:rPr>
              <a:t>Expand Scope 3 Emissions Monitoring</a:t>
            </a:r>
            <a:endParaRPr lang="en-GB" sz="1450" kern="100" dirty="0">
              <a:latin typeface="Aptos" panose="020B0004020202020204" pitchFamily="34" charset="0"/>
              <a:ea typeface="Aptos" panose="020B0004020202020204" pitchFamily="34" charset="0"/>
              <a:cs typeface="Times New Roman" panose="02020603050405020304" pitchFamily="18" charset="0"/>
            </a:endParaRPr>
          </a:p>
          <a:p>
            <a:pPr>
              <a:buNone/>
            </a:pPr>
            <a:r>
              <a:rPr lang="en-GB" sz="1450" kern="100" dirty="0">
                <a:latin typeface="Aptos" panose="020B0004020202020204" pitchFamily="34" charset="0"/>
                <a:ea typeface="Aptos" panose="020B0004020202020204" pitchFamily="34" charset="0"/>
                <a:cs typeface="Times New Roman" panose="02020603050405020304" pitchFamily="18" charset="0"/>
              </a:rPr>
              <a:t> </a:t>
            </a:r>
          </a:p>
          <a:p>
            <a:pPr marL="342900" lvl="0" indent="-342900">
              <a:buFont typeface="Symbol" pitchFamily="2" charset="2"/>
              <a:buChar char=""/>
            </a:pPr>
            <a:r>
              <a:rPr lang="en-GB" sz="1450" kern="100" dirty="0">
                <a:latin typeface="Aptos" panose="020B0004020202020204" pitchFamily="34" charset="0"/>
                <a:ea typeface="Aptos" panose="020B0004020202020204" pitchFamily="34" charset="0"/>
                <a:cs typeface="Times New Roman" panose="02020603050405020304" pitchFamily="18" charset="0"/>
              </a:rPr>
              <a:t>Include all relevant employee commuting data within emissions reporting for a full 12-month cycle.</a:t>
            </a:r>
          </a:p>
          <a:p>
            <a:pPr marL="342900" lvl="0" indent="-342900">
              <a:buFont typeface="Symbol" pitchFamily="2" charset="2"/>
              <a:buChar char=""/>
            </a:pPr>
            <a:r>
              <a:rPr lang="en-GB" sz="1450" kern="100" dirty="0">
                <a:latin typeface="Aptos" panose="020B0004020202020204" pitchFamily="34" charset="0"/>
                <a:ea typeface="Aptos" panose="020B0004020202020204" pitchFamily="34" charset="0"/>
                <a:cs typeface="Times New Roman" panose="02020603050405020304" pitchFamily="18" charset="0"/>
              </a:rPr>
              <a:t>Start scoping supplier emissions and initiate a pilot programme to collect Scope 3 data from at least 5 key suppliers.</a:t>
            </a:r>
          </a:p>
          <a:p>
            <a:pPr marL="342900" lvl="0" indent="-342900">
              <a:buFont typeface="Symbol" pitchFamily="2" charset="2"/>
              <a:buChar char=""/>
            </a:pPr>
            <a:endParaRPr lang="en-GB" sz="1450" kern="100" dirty="0">
              <a:latin typeface="Aptos" panose="020B0004020202020204" pitchFamily="34" charset="0"/>
              <a:ea typeface="Aptos" panose="020B0004020202020204" pitchFamily="34" charset="0"/>
              <a:cs typeface="Times New Roman" panose="02020603050405020304" pitchFamily="18" charset="0"/>
            </a:endParaRPr>
          </a:p>
          <a:p>
            <a:pPr>
              <a:buNone/>
            </a:pPr>
            <a:r>
              <a:rPr lang="en-GB" sz="1450" b="1" kern="100" dirty="0">
                <a:latin typeface="Aptos" panose="020B0004020202020204" pitchFamily="34" charset="0"/>
                <a:ea typeface="Times New Roman" panose="02020603050405020304" pitchFamily="18" charset="0"/>
                <a:cs typeface="Times New Roman" panose="02020603050405020304" pitchFamily="18" charset="0"/>
              </a:rPr>
              <a:t>Enhance ESG Capability and Culture</a:t>
            </a:r>
            <a:endParaRPr lang="en-GB" sz="1450" kern="100" dirty="0">
              <a:latin typeface="Aptos" panose="020B0004020202020204" pitchFamily="34" charset="0"/>
              <a:ea typeface="Aptos" panose="020B0004020202020204" pitchFamily="34" charset="0"/>
              <a:cs typeface="Times New Roman" panose="02020603050405020304" pitchFamily="18" charset="0"/>
            </a:endParaRPr>
          </a:p>
          <a:p>
            <a:pPr>
              <a:buNone/>
            </a:pPr>
            <a:r>
              <a:rPr lang="en-GB" sz="1450" kern="100" dirty="0">
                <a:latin typeface="Aptos" panose="020B0004020202020204" pitchFamily="34" charset="0"/>
                <a:ea typeface="Aptos" panose="020B0004020202020204" pitchFamily="34" charset="0"/>
                <a:cs typeface="Times New Roman" panose="02020603050405020304" pitchFamily="18" charset="0"/>
              </a:rPr>
              <a:t> </a:t>
            </a:r>
          </a:p>
          <a:p>
            <a:pPr marL="342900" lvl="0" indent="-342900">
              <a:buFont typeface="Symbol" pitchFamily="2" charset="2"/>
              <a:buChar char=""/>
            </a:pPr>
            <a:r>
              <a:rPr lang="en-GB" sz="1450" kern="100" dirty="0">
                <a:latin typeface="Aptos" panose="020B0004020202020204" pitchFamily="34" charset="0"/>
                <a:ea typeface="Aptos" panose="020B0004020202020204" pitchFamily="34" charset="0"/>
                <a:cs typeface="Times New Roman" panose="02020603050405020304" pitchFamily="18" charset="0"/>
              </a:rPr>
              <a:t>Deliver a minimum of four ESG-specific training sessions for staff, including one focused on legislation and compliance </a:t>
            </a:r>
            <a:endParaRPr lang="en-GB" sz="1450" kern="100" dirty="0">
              <a:highlight>
                <a:srgbClr val="FFFF00"/>
              </a:highligh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Symbol" pitchFamily="2" charset="2"/>
              <a:buChar char=""/>
            </a:pPr>
            <a:r>
              <a:rPr lang="en-GB" sz="1450" kern="100" dirty="0">
                <a:latin typeface="Aptos" panose="020B0004020202020204" pitchFamily="34" charset="0"/>
                <a:ea typeface="Aptos" panose="020B0004020202020204" pitchFamily="34" charset="0"/>
                <a:cs typeface="Times New Roman" panose="02020603050405020304" pitchFamily="18" charset="0"/>
              </a:rPr>
              <a:t>Encourage senior leaders and managers to attend at least two sector-specific sustainability conferences or working groups during the year. </a:t>
            </a:r>
            <a:endParaRPr lang="en-GB" sz="1450" kern="100" dirty="0">
              <a:highlight>
                <a:srgbClr val="FFFF00"/>
              </a:highligh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Symbol" pitchFamily="2" charset="2"/>
              <a:buChar char=""/>
            </a:pPr>
            <a:r>
              <a:rPr lang="en-GB" sz="1450" kern="100" dirty="0">
                <a:latin typeface="Aptos" panose="020B0004020202020204" pitchFamily="34" charset="0"/>
                <a:ea typeface="Aptos" panose="020B0004020202020204" pitchFamily="34" charset="0"/>
                <a:cs typeface="Times New Roman" panose="02020603050405020304" pitchFamily="18" charset="0"/>
              </a:rPr>
              <a:t>Introduce an annual ESG survey to assess staff awareness, attitudes, and suggestions for improvement.</a:t>
            </a:r>
          </a:p>
          <a:p>
            <a:pPr marL="342900" lvl="0" indent="-342900">
              <a:buFont typeface="Symbol" pitchFamily="2" charset="2"/>
              <a:buChar char=""/>
            </a:pPr>
            <a:endParaRPr lang="en-GB" sz="1450" kern="100" dirty="0">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8CD3E00C-C842-89AC-6BB4-1D81E15E5E23}"/>
              </a:ext>
            </a:extLst>
          </p:cNvPr>
          <p:cNvSpPr txBox="1"/>
          <p:nvPr/>
        </p:nvSpPr>
        <p:spPr>
          <a:xfrm>
            <a:off x="4844238" y="6302384"/>
            <a:ext cx="6156959" cy="276999"/>
          </a:xfrm>
          <a:prstGeom prst="rect">
            <a:avLst/>
          </a:prstGeom>
          <a:noFill/>
        </p:spPr>
        <p:txBody>
          <a:bodyPr wrap="square" rtlCol="0">
            <a:spAutoFit/>
          </a:bodyPr>
          <a:lstStyle/>
          <a:p>
            <a:pPr algn="r"/>
            <a:r>
              <a:rPr lang="en-US" sz="1200" b="1" dirty="0">
                <a:latin typeface="Aptos" panose="020B0004020202020204" pitchFamily="34" charset="0"/>
              </a:rPr>
              <a:t>CARBON REDUCTION PLAN 2025-2026</a:t>
            </a:r>
          </a:p>
        </p:txBody>
      </p:sp>
    </p:spTree>
    <p:extLst>
      <p:ext uri="{BB962C8B-B14F-4D97-AF65-F5344CB8AC3E}">
        <p14:creationId xmlns:p14="http://schemas.microsoft.com/office/powerpoint/2010/main" val="11026768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F94DC-7071-065B-7562-69B70207301F}"/>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0E5C5124-B6AD-91C9-4FFA-187AFBCD1125}"/>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D9AF9086-F9D6-FCD7-8889-B3D2B3C77321}"/>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D75DE2FB-9225-1324-6F84-0EC7B398F0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4" name="Title 1">
            <a:extLst>
              <a:ext uri="{FF2B5EF4-FFF2-40B4-BE49-F238E27FC236}">
                <a16:creationId xmlns:a16="http://schemas.microsoft.com/office/drawing/2014/main" id="{2B4AA0D2-B057-BD23-033E-AD91CFEA4B54}"/>
              </a:ext>
            </a:extLst>
          </p:cNvPr>
          <p:cNvSpPr txBox="1">
            <a:spLocks/>
          </p:cNvSpPr>
          <p:nvPr/>
        </p:nvSpPr>
        <p:spPr>
          <a:xfrm>
            <a:off x="551047" y="1059861"/>
            <a:ext cx="9562143" cy="1202796"/>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b="1" dirty="0">
                <a:latin typeface="Aptos" panose="020B0004020202020204" pitchFamily="34" charset="0"/>
              </a:rPr>
              <a:t>Declaration</a:t>
            </a:r>
          </a:p>
        </p:txBody>
      </p:sp>
      <p:sp>
        <p:nvSpPr>
          <p:cNvPr id="9" name="TextBox 8">
            <a:extLst>
              <a:ext uri="{FF2B5EF4-FFF2-40B4-BE49-F238E27FC236}">
                <a16:creationId xmlns:a16="http://schemas.microsoft.com/office/drawing/2014/main" id="{FE229820-0A09-5335-49B0-C85043A94C93}"/>
              </a:ext>
            </a:extLst>
          </p:cNvPr>
          <p:cNvSpPr txBox="1"/>
          <p:nvPr/>
        </p:nvSpPr>
        <p:spPr>
          <a:xfrm>
            <a:off x="551047" y="1898769"/>
            <a:ext cx="5663773" cy="2793970"/>
          </a:xfrm>
          <a:prstGeom prst="rect">
            <a:avLst/>
          </a:prstGeom>
          <a:noFill/>
        </p:spPr>
        <p:txBody>
          <a:bodyPr wrap="square" rtlCol="0">
            <a:spAutoFit/>
          </a:bodyPr>
          <a:lstStyle/>
          <a:p>
            <a:pPr>
              <a:lnSpc>
                <a:spcPct val="115000"/>
              </a:lnSpc>
              <a:spcAft>
                <a:spcPts val="1500"/>
              </a:spcAft>
            </a:pPr>
            <a:r>
              <a:rPr lang="en-GB" sz="1000" dirty="0">
                <a:effectLst/>
                <a:latin typeface="Aptos" panose="020B0004020202020204" pitchFamily="34" charset="0"/>
                <a:ea typeface="Arial" panose="020B0604020202020204" pitchFamily="34" charset="0"/>
              </a:rPr>
              <a:t>This Carbon Reduction Plan has been completed in accordance with PPN 06/21 and associated guidance and reporting standard for Carbon Reduction Plans.</a:t>
            </a:r>
          </a:p>
          <a:p>
            <a:pPr>
              <a:lnSpc>
                <a:spcPct val="115000"/>
              </a:lnSpc>
              <a:spcAft>
                <a:spcPts val="1500"/>
              </a:spcAft>
            </a:pPr>
            <a:r>
              <a:rPr lang="en-GB" sz="1000" dirty="0">
                <a:effectLst/>
                <a:latin typeface="Aptos" panose="020B0004020202020204" pitchFamily="34" charset="0"/>
                <a:ea typeface="Arial" panose="020B0604020202020204" pitchFamily="34" charset="0"/>
              </a:rPr>
              <a:t>Emissions have been reported and recorded in accordance with the published reporting standard for Carbon Reduction Plans and the GHG Reporting Protocol corporate standard  and uses the appropriate Government emission conversion factors for greenhouse gas company reporting .</a:t>
            </a:r>
          </a:p>
          <a:p>
            <a:pPr>
              <a:lnSpc>
                <a:spcPct val="115000"/>
              </a:lnSpc>
              <a:spcAft>
                <a:spcPts val="1500"/>
              </a:spcAft>
            </a:pPr>
            <a:r>
              <a:rPr lang="en-GB" sz="1000" dirty="0">
                <a:effectLst/>
                <a:latin typeface="Aptos" panose="020B0004020202020204" pitchFamily="34" charset="0"/>
                <a:ea typeface="Arial" panose="020B0604020202020204" pitchFamily="34" charset="0"/>
              </a:rPr>
              <a:t>Scope 1 and Scope 2 emissions have been reported in accordance with SECR requirements, and the required subset of Scope 3 emissions have been reported in accordance with the published reporting standard for Carbon Reduction Plans and the Corporate Value Chain (Scope 3) Standard.</a:t>
            </a:r>
          </a:p>
          <a:p>
            <a:pPr>
              <a:lnSpc>
                <a:spcPct val="115000"/>
              </a:lnSpc>
              <a:spcAft>
                <a:spcPts val="1500"/>
              </a:spcAft>
            </a:pPr>
            <a:r>
              <a:rPr lang="en-GB" sz="1000" dirty="0">
                <a:effectLst/>
                <a:latin typeface="Aptos" panose="020B0004020202020204" pitchFamily="34" charset="0"/>
                <a:ea typeface="Arial" panose="020B0604020202020204" pitchFamily="34" charset="0"/>
              </a:rPr>
              <a:t>This Carbon Reduction Plan has been reviewed and signed off by the board of directors (or equivalent management body).</a:t>
            </a:r>
          </a:p>
          <a:p>
            <a:pPr algn="just">
              <a:lnSpc>
                <a:spcPct val="110000"/>
              </a:lnSpc>
              <a:spcAft>
                <a:spcPts val="1500"/>
              </a:spcAft>
            </a:pPr>
            <a:r>
              <a:rPr lang="en-GB" sz="1000" b="1" dirty="0">
                <a:effectLst/>
                <a:latin typeface="Aptos" panose="020B0004020202020204" pitchFamily="34" charset="0"/>
              </a:rPr>
              <a:t>Signed on behalf of Amer Logistics:</a:t>
            </a:r>
          </a:p>
        </p:txBody>
      </p:sp>
      <p:sp>
        <p:nvSpPr>
          <p:cNvPr id="12" name="TextBox 11">
            <a:extLst>
              <a:ext uri="{FF2B5EF4-FFF2-40B4-BE49-F238E27FC236}">
                <a16:creationId xmlns:a16="http://schemas.microsoft.com/office/drawing/2014/main" id="{8DAFC1CE-A4D7-C1CE-96B1-6A194D7EEBA0}"/>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JOHNSONS 1871 | CARBON REDUCTION PLAN 2025-2026</a:t>
            </a:r>
          </a:p>
        </p:txBody>
      </p:sp>
      <p:pic>
        <p:nvPicPr>
          <p:cNvPr id="13" name="Picture 2" descr="Free Road Landscape photo and picture">
            <a:extLst>
              <a:ext uri="{FF2B5EF4-FFF2-40B4-BE49-F238E27FC236}">
                <a16:creationId xmlns:a16="http://schemas.microsoft.com/office/drawing/2014/main" id="{76D4FDB8-CEDD-98EB-AED9-78BDC51B1BD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7315" r="26384"/>
          <a:stretch>
            <a:fillRect/>
          </a:stretch>
        </p:blipFill>
        <p:spPr bwMode="auto">
          <a:xfrm>
            <a:off x="6391277" y="7197"/>
            <a:ext cx="5800724"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8CD2F203-DE6E-6536-527E-FF7814EC685E}"/>
              </a:ext>
            </a:extLst>
          </p:cNvPr>
          <p:cNvGraphicFramePr>
            <a:graphicFrameLocks noGrp="1"/>
          </p:cNvGraphicFramePr>
          <p:nvPr>
            <p:extLst>
              <p:ext uri="{D42A27DB-BD31-4B8C-83A1-F6EECF244321}">
                <p14:modId xmlns:p14="http://schemas.microsoft.com/office/powerpoint/2010/main" val="4091977271"/>
              </p:ext>
            </p:extLst>
          </p:nvPr>
        </p:nvGraphicFramePr>
        <p:xfrm>
          <a:off x="1219201" y="4817727"/>
          <a:ext cx="3510454" cy="1115833"/>
        </p:xfrm>
        <a:graphic>
          <a:graphicData uri="http://schemas.openxmlformats.org/drawingml/2006/table">
            <a:tbl>
              <a:tblPr>
                <a:tableStyleId>{5C22544A-7EE6-4342-B048-85BDC9FD1C3A}</a:tableStyleId>
              </a:tblPr>
              <a:tblGrid>
                <a:gridCol w="1286701">
                  <a:extLst>
                    <a:ext uri="{9D8B030D-6E8A-4147-A177-3AD203B41FA5}">
                      <a16:colId xmlns:a16="http://schemas.microsoft.com/office/drawing/2014/main" val="1797131209"/>
                    </a:ext>
                  </a:extLst>
                </a:gridCol>
                <a:gridCol w="2223753">
                  <a:extLst>
                    <a:ext uri="{9D8B030D-6E8A-4147-A177-3AD203B41FA5}">
                      <a16:colId xmlns:a16="http://schemas.microsoft.com/office/drawing/2014/main" val="4137351087"/>
                    </a:ext>
                  </a:extLst>
                </a:gridCol>
              </a:tblGrid>
              <a:tr h="215665">
                <a:tc>
                  <a:txBody>
                    <a:bodyPr/>
                    <a:lstStyle/>
                    <a:p>
                      <a:pPr algn="l" fontAlgn="b">
                        <a:buNone/>
                      </a:pPr>
                      <a:r>
                        <a:rPr lang="en-GB" sz="1100" u="none" strike="noStrike">
                          <a:effectLst/>
                        </a:rPr>
                        <a:t>Name</a:t>
                      </a: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100" u="none" strike="noStrike">
                          <a:effectLst/>
                        </a:rPr>
                        <a:t>Darren Pardy</a:t>
                      </a: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3763143780"/>
                  </a:ext>
                </a:extLst>
              </a:tr>
              <a:tr h="225042">
                <a:tc>
                  <a:txBody>
                    <a:bodyPr/>
                    <a:lstStyle/>
                    <a:p>
                      <a:pPr algn="l" fontAlgn="b">
                        <a:buNone/>
                      </a:pPr>
                      <a:r>
                        <a:rPr lang="en-GB" sz="1100" u="none" strike="noStrike">
                          <a:effectLst/>
                        </a:rPr>
                        <a:t>Designation</a:t>
                      </a: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100" u="none" strike="noStrike">
                          <a:effectLst/>
                        </a:rPr>
                        <a:t>Sales Director</a:t>
                      </a: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3249558212"/>
                  </a:ext>
                </a:extLst>
              </a:tr>
              <a:tr h="225042">
                <a:tc>
                  <a:txBody>
                    <a:bodyPr/>
                    <a:lstStyle/>
                    <a:p>
                      <a:pPr algn="l" fontAlgn="b">
                        <a:buNone/>
                      </a:pPr>
                      <a:r>
                        <a:rPr lang="en-GB" sz="1100" u="none" strike="noStrike">
                          <a:effectLst/>
                        </a:rPr>
                        <a:t>Signature</a:t>
                      </a: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3100510511"/>
                  </a:ext>
                </a:extLst>
              </a:tr>
              <a:tr h="225042">
                <a:tc>
                  <a:txBody>
                    <a:bodyPr/>
                    <a:lstStyle/>
                    <a:p>
                      <a:pPr algn="l" fontAlgn="b">
                        <a:buNone/>
                      </a:pPr>
                      <a:r>
                        <a:rPr lang="en-GB" sz="1100" u="none" strike="noStrike">
                          <a:effectLst/>
                        </a:rPr>
                        <a:t>Publication date</a:t>
                      </a: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100" u="none" strike="noStrike">
                          <a:effectLst/>
                        </a:rPr>
                        <a:t>April 2025</a:t>
                      </a: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1164991455"/>
                  </a:ext>
                </a:extLst>
              </a:tr>
              <a:tr h="225042">
                <a:tc>
                  <a:txBody>
                    <a:bodyPr/>
                    <a:lstStyle/>
                    <a:p>
                      <a:pPr algn="l" fontAlgn="b">
                        <a:buNone/>
                      </a:pPr>
                      <a:r>
                        <a:rPr lang="en-GB" sz="1100" u="none" strike="noStrike">
                          <a:effectLst/>
                        </a:rPr>
                        <a:t>Review date</a:t>
                      </a: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100" u="none" strike="noStrike" dirty="0">
                          <a:effectLst/>
                        </a:rPr>
                        <a:t>March 2026</a:t>
                      </a:r>
                      <a:endParaRPr lang="en-GB" sz="1100" b="0" i="0" u="none" strike="noStrike" dirty="0">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1770990917"/>
                  </a:ext>
                </a:extLst>
              </a:tr>
            </a:tbl>
          </a:graphicData>
        </a:graphic>
      </p:graphicFrame>
    </p:spTree>
    <p:extLst>
      <p:ext uri="{BB962C8B-B14F-4D97-AF65-F5344CB8AC3E}">
        <p14:creationId xmlns:p14="http://schemas.microsoft.com/office/powerpoint/2010/main" val="1681348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0B6E6005-10C7-809B-452C-CB27749DF1F4}"/>
              </a:ext>
            </a:extLst>
          </p:cNvPr>
          <p:cNvGraphicFramePr/>
          <p:nvPr>
            <p:extLst>
              <p:ext uri="{D42A27DB-BD31-4B8C-83A1-F6EECF244321}">
                <p14:modId xmlns:p14="http://schemas.microsoft.com/office/powerpoint/2010/main" val="1166772139"/>
              </p:ext>
            </p:extLst>
          </p:nvPr>
        </p:nvGraphicFramePr>
        <p:xfrm>
          <a:off x="1014151" y="1000352"/>
          <a:ext cx="9599801"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Graphic 4" descr="Leaf with solid fill">
            <a:extLst>
              <a:ext uri="{FF2B5EF4-FFF2-40B4-BE49-F238E27FC236}">
                <a16:creationId xmlns:a16="http://schemas.microsoft.com/office/drawing/2014/main" id="{74D9B1C0-EB3B-4783-BC3B-07D16E54E3A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354542" y="4162332"/>
            <a:ext cx="144636" cy="144636"/>
          </a:xfrm>
          <a:prstGeom prst="rect">
            <a:avLst/>
          </a:prstGeom>
        </p:spPr>
      </p:pic>
      <p:pic>
        <p:nvPicPr>
          <p:cNvPr id="6" name="Graphic 5" descr="Leaf with solid fill">
            <a:extLst>
              <a:ext uri="{FF2B5EF4-FFF2-40B4-BE49-F238E27FC236}">
                <a16:creationId xmlns:a16="http://schemas.microsoft.com/office/drawing/2014/main" id="{59EE6412-DD10-4013-109A-BB404B87F18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354542" y="4370183"/>
            <a:ext cx="144636" cy="144636"/>
          </a:xfrm>
          <a:prstGeom prst="rect">
            <a:avLst/>
          </a:prstGeom>
        </p:spPr>
      </p:pic>
      <p:pic>
        <p:nvPicPr>
          <p:cNvPr id="9" name="Graphic 8" descr="Leaf with solid fill">
            <a:extLst>
              <a:ext uri="{FF2B5EF4-FFF2-40B4-BE49-F238E27FC236}">
                <a16:creationId xmlns:a16="http://schemas.microsoft.com/office/drawing/2014/main" id="{589B3B7F-8D8F-4E5C-661F-90EC6F0B5B8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354542" y="4911882"/>
            <a:ext cx="144636" cy="144636"/>
          </a:xfrm>
          <a:prstGeom prst="rect">
            <a:avLst/>
          </a:prstGeom>
        </p:spPr>
      </p:pic>
      <p:pic>
        <p:nvPicPr>
          <p:cNvPr id="10" name="Graphic 9" descr="Leaf with solid fill">
            <a:extLst>
              <a:ext uri="{FF2B5EF4-FFF2-40B4-BE49-F238E27FC236}">
                <a16:creationId xmlns:a16="http://schemas.microsoft.com/office/drawing/2014/main" id="{66533E4A-BD07-53DE-9CAF-7E50720D539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810859" y="3579674"/>
            <a:ext cx="144636" cy="144636"/>
          </a:xfrm>
          <a:prstGeom prst="rect">
            <a:avLst/>
          </a:prstGeom>
        </p:spPr>
      </p:pic>
      <p:pic>
        <p:nvPicPr>
          <p:cNvPr id="11" name="Graphic 10" descr="Leaf with solid fill">
            <a:extLst>
              <a:ext uri="{FF2B5EF4-FFF2-40B4-BE49-F238E27FC236}">
                <a16:creationId xmlns:a16="http://schemas.microsoft.com/office/drawing/2014/main" id="{5E639804-7520-E229-D826-6C33C3DCE5F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814979" y="3939821"/>
            <a:ext cx="144636" cy="144636"/>
          </a:xfrm>
          <a:prstGeom prst="rect">
            <a:avLst/>
          </a:prstGeom>
        </p:spPr>
      </p:pic>
      <p:pic>
        <p:nvPicPr>
          <p:cNvPr id="14" name="Graphic 13" descr="Leaf with solid fill">
            <a:extLst>
              <a:ext uri="{FF2B5EF4-FFF2-40B4-BE49-F238E27FC236}">
                <a16:creationId xmlns:a16="http://schemas.microsoft.com/office/drawing/2014/main" id="{019DAB34-76D2-7822-3F9D-3F4AF68F8E3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810859" y="4594906"/>
            <a:ext cx="144636" cy="144636"/>
          </a:xfrm>
          <a:prstGeom prst="rect">
            <a:avLst/>
          </a:prstGeom>
        </p:spPr>
      </p:pic>
      <p:pic>
        <p:nvPicPr>
          <p:cNvPr id="23" name="Graphic 22" descr="Leaf with solid fill">
            <a:extLst>
              <a:ext uri="{FF2B5EF4-FFF2-40B4-BE49-F238E27FC236}">
                <a16:creationId xmlns:a16="http://schemas.microsoft.com/office/drawing/2014/main" id="{7D616B6F-2985-8B73-327A-382FD5EA4B8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810859" y="4988556"/>
            <a:ext cx="144636" cy="144636"/>
          </a:xfrm>
          <a:prstGeom prst="rect">
            <a:avLst/>
          </a:prstGeom>
        </p:spPr>
      </p:pic>
      <p:pic>
        <p:nvPicPr>
          <p:cNvPr id="24" name="Graphic 23" descr="Leaf with solid fill">
            <a:extLst>
              <a:ext uri="{FF2B5EF4-FFF2-40B4-BE49-F238E27FC236}">
                <a16:creationId xmlns:a16="http://schemas.microsoft.com/office/drawing/2014/main" id="{A1D85678-A187-8DE3-08BC-4A74FA92DD37}"/>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307429" y="2960478"/>
            <a:ext cx="144636" cy="144636"/>
          </a:xfrm>
          <a:prstGeom prst="rect">
            <a:avLst/>
          </a:prstGeom>
        </p:spPr>
      </p:pic>
      <p:pic>
        <p:nvPicPr>
          <p:cNvPr id="25" name="Graphic 24" descr="Leaf with solid fill">
            <a:extLst>
              <a:ext uri="{FF2B5EF4-FFF2-40B4-BE49-F238E27FC236}">
                <a16:creationId xmlns:a16="http://schemas.microsoft.com/office/drawing/2014/main" id="{9FEFE255-771C-A094-AA8C-ADF6BF956E9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301236" y="3322677"/>
            <a:ext cx="144636" cy="144636"/>
          </a:xfrm>
          <a:prstGeom prst="rect">
            <a:avLst/>
          </a:prstGeom>
        </p:spPr>
      </p:pic>
      <p:pic>
        <p:nvPicPr>
          <p:cNvPr id="26" name="Graphic 25" descr="Leaf with solid fill">
            <a:extLst>
              <a:ext uri="{FF2B5EF4-FFF2-40B4-BE49-F238E27FC236}">
                <a16:creationId xmlns:a16="http://schemas.microsoft.com/office/drawing/2014/main" id="{1E5A35BE-63B1-1FDB-0887-F14511BCC66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301236" y="3834917"/>
            <a:ext cx="144636" cy="144636"/>
          </a:xfrm>
          <a:prstGeom prst="rect">
            <a:avLst/>
          </a:prstGeom>
        </p:spPr>
      </p:pic>
      <p:pic>
        <p:nvPicPr>
          <p:cNvPr id="27" name="Graphic 26" descr="Leaf with solid fill">
            <a:extLst>
              <a:ext uri="{FF2B5EF4-FFF2-40B4-BE49-F238E27FC236}">
                <a16:creationId xmlns:a16="http://schemas.microsoft.com/office/drawing/2014/main" id="{1BC63BDB-CC94-4881-24CA-90623AE1788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301236" y="4522588"/>
            <a:ext cx="144636" cy="144636"/>
          </a:xfrm>
          <a:prstGeom prst="rect">
            <a:avLst/>
          </a:prstGeom>
        </p:spPr>
      </p:pic>
      <p:pic>
        <p:nvPicPr>
          <p:cNvPr id="28" name="Graphic 27" descr="Leaf with solid fill">
            <a:extLst>
              <a:ext uri="{FF2B5EF4-FFF2-40B4-BE49-F238E27FC236}">
                <a16:creationId xmlns:a16="http://schemas.microsoft.com/office/drawing/2014/main" id="{76AAF8D2-497B-1851-1D82-8ACE5D362D38}"/>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295043" y="5051507"/>
            <a:ext cx="144636" cy="144636"/>
          </a:xfrm>
          <a:prstGeom prst="rect">
            <a:avLst/>
          </a:prstGeom>
        </p:spPr>
      </p:pic>
      <p:pic>
        <p:nvPicPr>
          <p:cNvPr id="30" name="Graphic 29" descr="Leaf with solid fill">
            <a:extLst>
              <a:ext uri="{FF2B5EF4-FFF2-40B4-BE49-F238E27FC236}">
                <a16:creationId xmlns:a16="http://schemas.microsoft.com/office/drawing/2014/main" id="{31CEF650-D0C6-E4BE-71E2-CE210B1F56E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717187" y="2368210"/>
            <a:ext cx="144636" cy="144636"/>
          </a:xfrm>
          <a:prstGeom prst="rect">
            <a:avLst/>
          </a:prstGeom>
        </p:spPr>
      </p:pic>
      <p:pic>
        <p:nvPicPr>
          <p:cNvPr id="31" name="Graphic 30" descr="Leaf with solid fill">
            <a:extLst>
              <a:ext uri="{FF2B5EF4-FFF2-40B4-BE49-F238E27FC236}">
                <a16:creationId xmlns:a16="http://schemas.microsoft.com/office/drawing/2014/main" id="{63E8E27A-9790-8C95-85B9-C499E0D4697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712736" y="2888160"/>
            <a:ext cx="144636" cy="144636"/>
          </a:xfrm>
          <a:prstGeom prst="rect">
            <a:avLst/>
          </a:prstGeom>
        </p:spPr>
      </p:pic>
      <p:pic>
        <p:nvPicPr>
          <p:cNvPr id="32" name="Graphic 31" descr="Leaf with solid fill">
            <a:extLst>
              <a:ext uri="{FF2B5EF4-FFF2-40B4-BE49-F238E27FC236}">
                <a16:creationId xmlns:a16="http://schemas.microsoft.com/office/drawing/2014/main" id="{5AD7745A-94CB-C665-F896-B34CBE933CB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708285" y="3565049"/>
            <a:ext cx="144636" cy="144636"/>
          </a:xfrm>
          <a:prstGeom prst="rect">
            <a:avLst/>
          </a:prstGeom>
        </p:spPr>
      </p:pic>
      <p:pic>
        <p:nvPicPr>
          <p:cNvPr id="33" name="Graphic 32" descr="Leaf with solid fill">
            <a:extLst>
              <a:ext uri="{FF2B5EF4-FFF2-40B4-BE49-F238E27FC236}">
                <a16:creationId xmlns:a16="http://schemas.microsoft.com/office/drawing/2014/main" id="{C40C54AC-A307-0731-5521-9AFA8F5D9E6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705592" y="4084457"/>
            <a:ext cx="144636" cy="144636"/>
          </a:xfrm>
          <a:prstGeom prst="rect">
            <a:avLst/>
          </a:prstGeom>
        </p:spPr>
      </p:pic>
      <p:pic>
        <p:nvPicPr>
          <p:cNvPr id="34" name="Graphic 33" descr="Leaf with solid fill">
            <a:extLst>
              <a:ext uri="{FF2B5EF4-FFF2-40B4-BE49-F238E27FC236}">
                <a16:creationId xmlns:a16="http://schemas.microsoft.com/office/drawing/2014/main" id="{590AEF83-45C8-D9A5-C36F-09B7273F0D7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701141" y="4767246"/>
            <a:ext cx="144636" cy="144636"/>
          </a:xfrm>
          <a:prstGeom prst="rect">
            <a:avLst/>
          </a:prstGeom>
        </p:spPr>
      </p:pic>
      <p:cxnSp>
        <p:nvCxnSpPr>
          <p:cNvPr id="2" name="Straight Connector 1">
            <a:extLst>
              <a:ext uri="{FF2B5EF4-FFF2-40B4-BE49-F238E27FC236}">
                <a16:creationId xmlns:a16="http://schemas.microsoft.com/office/drawing/2014/main" id="{4A0099F2-915F-A648-3625-CBD8CA3364D0}"/>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4" name="Straight Connector 3">
            <a:extLst>
              <a:ext uri="{FF2B5EF4-FFF2-40B4-BE49-F238E27FC236}">
                <a16:creationId xmlns:a16="http://schemas.microsoft.com/office/drawing/2014/main" id="{92AD2F8B-AB7C-3D23-CA4F-74126DBA03B7}"/>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12" name="Picture 11" descr="A yellow circle with a black background&#10;&#10;AI-generated content may be incorrect.">
            <a:extLst>
              <a:ext uri="{FF2B5EF4-FFF2-40B4-BE49-F238E27FC236}">
                <a16:creationId xmlns:a16="http://schemas.microsoft.com/office/drawing/2014/main" id="{23FE28AE-15F4-AC1B-517E-00053827ADF2}"/>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pic>
        <p:nvPicPr>
          <p:cNvPr id="16" name="Graphic 15" descr="Leaf with solid fill">
            <a:extLst>
              <a:ext uri="{FF2B5EF4-FFF2-40B4-BE49-F238E27FC236}">
                <a16:creationId xmlns:a16="http://schemas.microsoft.com/office/drawing/2014/main" id="{68D0C17C-01A2-0299-57B3-0773F6F1912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354542" y="5098349"/>
            <a:ext cx="144636" cy="144636"/>
          </a:xfrm>
          <a:prstGeom prst="rect">
            <a:avLst/>
          </a:prstGeom>
        </p:spPr>
      </p:pic>
      <p:pic>
        <p:nvPicPr>
          <p:cNvPr id="17" name="Graphic 16" descr="Leaf with solid fill">
            <a:extLst>
              <a:ext uri="{FF2B5EF4-FFF2-40B4-BE49-F238E27FC236}">
                <a16:creationId xmlns:a16="http://schemas.microsoft.com/office/drawing/2014/main" id="{436ABC73-91CE-1447-6E34-F5E06CA1A9B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701141" y="5567701"/>
            <a:ext cx="144636" cy="144636"/>
          </a:xfrm>
          <a:prstGeom prst="rect">
            <a:avLst/>
          </a:prstGeom>
        </p:spPr>
      </p:pic>
      <p:sp>
        <p:nvSpPr>
          <p:cNvPr id="18" name="Title 1">
            <a:extLst>
              <a:ext uri="{FF2B5EF4-FFF2-40B4-BE49-F238E27FC236}">
                <a16:creationId xmlns:a16="http://schemas.microsoft.com/office/drawing/2014/main" id="{4961851F-9010-172F-8385-266107C192D9}"/>
              </a:ext>
            </a:extLst>
          </p:cNvPr>
          <p:cNvSpPr txBox="1">
            <a:spLocks/>
          </p:cNvSpPr>
          <p:nvPr/>
        </p:nvSpPr>
        <p:spPr>
          <a:xfrm>
            <a:off x="819056" y="1156487"/>
            <a:ext cx="7686991"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dirty="0">
                <a:latin typeface="Aptos" panose="020B0004020202020204" pitchFamily="34" charset="0"/>
              </a:rPr>
              <a:t>Our Sustainability Journey</a:t>
            </a:r>
          </a:p>
        </p:txBody>
      </p:sp>
      <p:sp>
        <p:nvSpPr>
          <p:cNvPr id="19" name="TextBox 18">
            <a:extLst>
              <a:ext uri="{FF2B5EF4-FFF2-40B4-BE49-F238E27FC236}">
                <a16:creationId xmlns:a16="http://schemas.microsoft.com/office/drawing/2014/main" id="{A1A3FAAF-7AA1-D739-BD5C-78BF5D41759A}"/>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 CARBON REDUCTION PLAN 2025-2026</a:t>
            </a:r>
          </a:p>
        </p:txBody>
      </p:sp>
    </p:spTree>
    <p:extLst>
      <p:ext uri="{BB962C8B-B14F-4D97-AF65-F5344CB8AC3E}">
        <p14:creationId xmlns:p14="http://schemas.microsoft.com/office/powerpoint/2010/main" val="781926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DF0E7-C53A-A1DA-2AF0-0CDDEA2D47DE}"/>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5EAE8AEB-FD6C-3882-8C3B-C8B40D051EDA}"/>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3" name="Straight Connector 2">
            <a:extLst>
              <a:ext uri="{FF2B5EF4-FFF2-40B4-BE49-F238E27FC236}">
                <a16:creationId xmlns:a16="http://schemas.microsoft.com/office/drawing/2014/main" id="{87CAF317-9D68-B957-DFF4-8AE2C53C19B0}"/>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sp>
        <p:nvSpPr>
          <p:cNvPr id="7" name="Title 1">
            <a:extLst>
              <a:ext uri="{FF2B5EF4-FFF2-40B4-BE49-F238E27FC236}">
                <a16:creationId xmlns:a16="http://schemas.microsoft.com/office/drawing/2014/main" id="{0F58271D-1EBD-4BFB-5CE6-E64CD1B5E87C}"/>
              </a:ext>
            </a:extLst>
          </p:cNvPr>
          <p:cNvSpPr txBox="1">
            <a:spLocks/>
          </p:cNvSpPr>
          <p:nvPr/>
        </p:nvSpPr>
        <p:spPr>
          <a:xfrm>
            <a:off x="819056" y="1156487"/>
            <a:ext cx="7555715"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b="1" dirty="0">
                <a:latin typeface="Aptos" panose="020B0004020202020204" pitchFamily="34" charset="0"/>
              </a:rPr>
              <a:t>Established</a:t>
            </a:r>
          </a:p>
        </p:txBody>
      </p:sp>
      <p:sp>
        <p:nvSpPr>
          <p:cNvPr id="9" name="Title 1">
            <a:extLst>
              <a:ext uri="{FF2B5EF4-FFF2-40B4-BE49-F238E27FC236}">
                <a16:creationId xmlns:a16="http://schemas.microsoft.com/office/drawing/2014/main" id="{D6CD4111-1BD3-C7EA-14EE-54BC8DF7757B}"/>
              </a:ext>
            </a:extLst>
          </p:cNvPr>
          <p:cNvSpPr txBox="1">
            <a:spLocks/>
          </p:cNvSpPr>
          <p:nvPr/>
        </p:nvSpPr>
        <p:spPr>
          <a:xfrm>
            <a:off x="819056" y="1959852"/>
            <a:ext cx="4981670" cy="544458"/>
          </a:xfrm>
          <a:prstGeom prst="rect">
            <a:avLst/>
          </a:prstGeom>
        </p:spPr>
        <p:txBody>
          <a:bodyP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200" i="1" dirty="0">
                <a:latin typeface="Aptos" panose="020B0004020202020204" pitchFamily="34" charset="0"/>
              </a:rPr>
              <a:t>Recognising How Far We’ve Come</a:t>
            </a:r>
          </a:p>
        </p:txBody>
      </p:sp>
      <p:pic>
        <p:nvPicPr>
          <p:cNvPr id="8" name="Picture 7" descr="A yellow circle with a black background&#10;&#10;AI-generated content may be incorrect.">
            <a:extLst>
              <a:ext uri="{FF2B5EF4-FFF2-40B4-BE49-F238E27FC236}">
                <a16:creationId xmlns:a16="http://schemas.microsoft.com/office/drawing/2014/main" id="{2F4D0152-D345-CCFF-7045-AD3007432E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6" name="object 5">
            <a:extLst>
              <a:ext uri="{FF2B5EF4-FFF2-40B4-BE49-F238E27FC236}">
                <a16:creationId xmlns:a16="http://schemas.microsoft.com/office/drawing/2014/main" id="{A8D00085-A7E1-2FB8-8D62-E928EFE53CDE}"/>
              </a:ext>
            </a:extLst>
          </p:cNvPr>
          <p:cNvSpPr txBox="1">
            <a:spLocks/>
          </p:cNvSpPr>
          <p:nvPr/>
        </p:nvSpPr>
        <p:spPr>
          <a:xfrm>
            <a:off x="961867" y="2504310"/>
            <a:ext cx="4838859" cy="3436197"/>
          </a:xfrm>
          <a:prstGeom prst="rect">
            <a:avLst/>
          </a:prstGeom>
        </p:spPr>
        <p:txBody>
          <a:bodyPr vert="horz" wrap="square" lIns="0" tIns="1397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endParaRPr lang="en-GB" sz="1300" b="1" i="0" dirty="0">
              <a:solidFill>
                <a:srgbClr val="E4BB44"/>
              </a:solidFill>
              <a:effectLst/>
              <a:highlight>
                <a:srgbClr val="FFFFFF"/>
              </a:highlight>
              <a:latin typeface="Aptos" panose="020B0004020202020204" pitchFamily="34" charset="0"/>
            </a:endParaRPr>
          </a:p>
          <a:p>
            <a:pPr algn="l"/>
            <a:r>
              <a:rPr lang="en-GB" sz="1300" b="1" dirty="0">
                <a:solidFill>
                  <a:srgbClr val="E4BB44"/>
                </a:solidFill>
                <a:latin typeface="Aptos" panose="020B0004020202020204" pitchFamily="34" charset="0"/>
                <a:cs typeface="Proxima Nova"/>
              </a:rPr>
              <a:t>In the established stage, sustainability is deeply ingrained on our organisational DNA. We fortified our commitment by integrating sustainability considerations into our core business strategies and decision-making processes. Sustainability goals and targets have been set, aligning with industry standards and best practices, and are integrated into our overall business objectives.</a:t>
            </a:r>
          </a:p>
          <a:p>
            <a:pPr algn="l"/>
            <a:endParaRPr lang="en-GB" sz="1300" dirty="0">
              <a:solidFill>
                <a:srgbClr val="44474A"/>
              </a:solidFill>
              <a:highlight>
                <a:srgbClr val="FFFFFF"/>
              </a:highlight>
              <a:latin typeface="Aptos" panose="020B0004020202020204" pitchFamily="34" charset="0"/>
            </a:endParaRPr>
          </a:p>
          <a:p>
            <a:pPr algn="l"/>
            <a:r>
              <a:rPr lang="en-GB" sz="1300" dirty="0">
                <a:solidFill>
                  <a:srgbClr val="44474A"/>
                </a:solidFill>
                <a:highlight>
                  <a:srgbClr val="FFFFFF"/>
                </a:highlight>
                <a:latin typeface="Aptos" panose="020B0004020202020204" pitchFamily="34" charset="0"/>
              </a:rPr>
              <a:t>Investments in technology and infrastructure enable us to implement more sophisticated sustainability initiatives, such as energy-efficient upgrades, waste reduction programmes, and supply chain optimisation efforts. Collaboration with stakeholders, including suppliers, customers, and community partners, is integral to our approach, fostering innovation and driving collective action. </a:t>
            </a:r>
          </a:p>
          <a:p>
            <a:pPr algn="l"/>
            <a:endParaRPr lang="en-GB" sz="1300" dirty="0">
              <a:solidFill>
                <a:srgbClr val="44474A"/>
              </a:solidFill>
              <a:highlight>
                <a:srgbClr val="FFFFFF"/>
              </a:highlight>
              <a:latin typeface="Aptos" panose="020B0004020202020204" pitchFamily="34" charset="0"/>
            </a:endParaRPr>
          </a:p>
          <a:p>
            <a:pPr algn="l"/>
            <a:r>
              <a:rPr lang="en-GB" sz="1300" dirty="0">
                <a:solidFill>
                  <a:srgbClr val="44474A"/>
                </a:solidFill>
                <a:highlight>
                  <a:srgbClr val="FFFFFF"/>
                </a:highlight>
                <a:latin typeface="Aptos" panose="020B0004020202020204" pitchFamily="34" charset="0"/>
              </a:rPr>
              <a:t>A huge step for us in 2024 was further granulating and focussing the way we track and report on our emissions data.</a:t>
            </a:r>
            <a:endParaRPr lang="en-GB" sz="1300" dirty="0">
              <a:solidFill>
                <a:srgbClr val="0D0D0D"/>
              </a:solidFill>
              <a:highlight>
                <a:srgbClr val="FFFFFF"/>
              </a:highlight>
              <a:latin typeface="Aptos" panose="020B0004020202020204" pitchFamily="34" charset="0"/>
            </a:endParaRPr>
          </a:p>
          <a:p>
            <a:pPr algn="l"/>
            <a:endParaRPr lang="en-GB" sz="1300" dirty="0">
              <a:solidFill>
                <a:srgbClr val="0D0D0D"/>
              </a:solidFill>
              <a:highlight>
                <a:srgbClr val="FFFFFF"/>
              </a:highlight>
              <a:latin typeface="Aptos" panose="020B0004020202020204" pitchFamily="34" charset="0"/>
            </a:endParaRPr>
          </a:p>
        </p:txBody>
      </p:sp>
      <p:pic>
        <p:nvPicPr>
          <p:cNvPr id="8194" name="Picture 2" descr="Free Road Landscape photo and picture">
            <a:extLst>
              <a:ext uri="{FF2B5EF4-FFF2-40B4-BE49-F238E27FC236}">
                <a16:creationId xmlns:a16="http://schemas.microsoft.com/office/drawing/2014/main" id="{75132F47-3B0F-0817-5E4D-BC436991625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7315" r="26384"/>
          <a:stretch>
            <a:fillRect/>
          </a:stretch>
        </p:blipFill>
        <p:spPr bwMode="auto">
          <a:xfrm>
            <a:off x="6391277" y="7197"/>
            <a:ext cx="5800724"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668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34CB3-AD2E-7ECE-E309-4AE278443B08}"/>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070AF6BD-F898-8C85-9152-146A16380BF9}"/>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3" name="Straight Connector 2">
            <a:extLst>
              <a:ext uri="{FF2B5EF4-FFF2-40B4-BE49-F238E27FC236}">
                <a16:creationId xmlns:a16="http://schemas.microsoft.com/office/drawing/2014/main" id="{BA50EE9B-C3C7-A0DF-63F3-B518DD5D9614}"/>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sp>
        <p:nvSpPr>
          <p:cNvPr id="7" name="Title 1">
            <a:extLst>
              <a:ext uri="{FF2B5EF4-FFF2-40B4-BE49-F238E27FC236}">
                <a16:creationId xmlns:a16="http://schemas.microsoft.com/office/drawing/2014/main" id="{A9EBB3D0-7C52-4DEA-FE9A-3F1F3215ACAE}"/>
              </a:ext>
            </a:extLst>
          </p:cNvPr>
          <p:cNvSpPr txBox="1">
            <a:spLocks/>
          </p:cNvSpPr>
          <p:nvPr/>
        </p:nvSpPr>
        <p:spPr>
          <a:xfrm>
            <a:off x="819056" y="1156487"/>
            <a:ext cx="7555715"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b="1" dirty="0">
                <a:latin typeface="Aptos" panose="020B0004020202020204" pitchFamily="34" charset="0"/>
              </a:rPr>
              <a:t>Targets</a:t>
            </a:r>
          </a:p>
        </p:txBody>
      </p:sp>
      <p:pic>
        <p:nvPicPr>
          <p:cNvPr id="5" name="Picture 4" descr="A yellow circle with a black background&#10;&#10;AI-generated content may be incorrect.">
            <a:extLst>
              <a:ext uri="{FF2B5EF4-FFF2-40B4-BE49-F238E27FC236}">
                <a16:creationId xmlns:a16="http://schemas.microsoft.com/office/drawing/2014/main" id="{B61ED3DF-5EAA-694E-2FD5-2912FE9956F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graphicFrame>
        <p:nvGraphicFramePr>
          <p:cNvPr id="6" name="Diagram 5">
            <a:extLst>
              <a:ext uri="{FF2B5EF4-FFF2-40B4-BE49-F238E27FC236}">
                <a16:creationId xmlns:a16="http://schemas.microsoft.com/office/drawing/2014/main" id="{CD7E5F25-55B6-F83E-4A40-2B08977F1593}"/>
              </a:ext>
            </a:extLst>
          </p:cNvPr>
          <p:cNvGraphicFramePr/>
          <p:nvPr>
            <p:extLst>
              <p:ext uri="{D42A27DB-BD31-4B8C-83A1-F6EECF244321}">
                <p14:modId xmlns:p14="http://schemas.microsoft.com/office/powerpoint/2010/main" val="2497066841"/>
              </p:ext>
            </p:extLst>
          </p:nvPr>
        </p:nvGraphicFramePr>
        <p:xfrm>
          <a:off x="1110225" y="1584806"/>
          <a:ext cx="9599801"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TextBox 7">
            <a:extLst>
              <a:ext uri="{FF2B5EF4-FFF2-40B4-BE49-F238E27FC236}">
                <a16:creationId xmlns:a16="http://schemas.microsoft.com/office/drawing/2014/main" id="{BE769DB9-36E8-C8F6-E78A-6EBBD29E9ED4}"/>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 CARBON REDUCTION PLAN 2025-2026</a:t>
            </a:r>
          </a:p>
        </p:txBody>
      </p:sp>
    </p:spTree>
    <p:extLst>
      <p:ext uri="{BB962C8B-B14F-4D97-AF65-F5344CB8AC3E}">
        <p14:creationId xmlns:p14="http://schemas.microsoft.com/office/powerpoint/2010/main" val="136804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10CB21-7A25-B0E1-DE80-4E3FD1FCC833}"/>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35EF401B-CBD5-7E09-CE00-318C02AAF44D}"/>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A2870318-AB74-6E0F-5749-ED1C57EA8F04}"/>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A2A2F18A-74F1-077A-133F-03E6579FD7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D378ADF6-603B-E0DF-BE6B-9B42F77DA916}"/>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F8809152-37A3-01D9-45F8-E3E027CC1CAF}"/>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629D7742-3A7A-DEFE-CA83-2089B4E07C7C}"/>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Emission Reduction Target</a:t>
            </a:r>
          </a:p>
        </p:txBody>
      </p:sp>
      <p:sp>
        <p:nvSpPr>
          <p:cNvPr id="10" name="TextBox 9">
            <a:extLst>
              <a:ext uri="{FF2B5EF4-FFF2-40B4-BE49-F238E27FC236}">
                <a16:creationId xmlns:a16="http://schemas.microsoft.com/office/drawing/2014/main" id="{320503E3-58A9-2CE9-7E77-65C7D534FA5D}"/>
              </a:ext>
            </a:extLst>
          </p:cNvPr>
          <p:cNvSpPr txBox="1"/>
          <p:nvPr/>
        </p:nvSpPr>
        <p:spPr>
          <a:xfrm>
            <a:off x="845377" y="2013126"/>
            <a:ext cx="5041073" cy="3970318"/>
          </a:xfrm>
          <a:prstGeom prst="rect">
            <a:avLst/>
          </a:prstGeom>
          <a:noFill/>
        </p:spPr>
        <p:txBody>
          <a:bodyPr wrap="square">
            <a:spAutoFit/>
          </a:bodyPr>
          <a:lstStyle/>
          <a:p>
            <a:r>
              <a:rPr lang="en-US" dirty="0">
                <a:latin typeface="Aptos" panose="020B0004020202020204" pitchFamily="34" charset="0"/>
              </a:rPr>
              <a:t>To continue our progress to achieving Net Zero, we have adopted the following carbon reduction targets.</a:t>
            </a:r>
          </a:p>
          <a:p>
            <a:endParaRPr lang="en-US" dirty="0">
              <a:latin typeface="Aptos" panose="020B0004020202020204" pitchFamily="34" charset="0"/>
            </a:endParaRPr>
          </a:p>
          <a:p>
            <a:r>
              <a:rPr lang="en-US" dirty="0">
                <a:latin typeface="Aptos" panose="020B0004020202020204" pitchFamily="34" charset="0"/>
              </a:rPr>
              <a:t>We project that carbon emissions will decrease over the next five years to 3507 tCO2e by 2030. This is a reduction of 50%.</a:t>
            </a:r>
          </a:p>
          <a:p>
            <a:endParaRPr lang="en-US" dirty="0">
              <a:latin typeface="Aptos" panose="020B0004020202020204" pitchFamily="34" charset="0"/>
            </a:endParaRPr>
          </a:p>
          <a:p>
            <a:r>
              <a:rPr lang="en-US" dirty="0">
                <a:latin typeface="Aptos" panose="020B0004020202020204" pitchFamily="34" charset="0"/>
              </a:rPr>
              <a:t>NB. The company is in growth so we have introduced an additional measurement of emissions per £1,000 to ensure that we can track a true picture of our Carbon emissions.</a:t>
            </a:r>
          </a:p>
          <a:p>
            <a:r>
              <a:rPr lang="en-US" dirty="0">
                <a:latin typeface="Aptos" panose="020B0004020202020204" pitchFamily="34" charset="0"/>
              </a:rPr>
              <a:t>Progress against these targets can be seen in this graph:</a:t>
            </a:r>
          </a:p>
        </p:txBody>
      </p:sp>
      <p:pic>
        <p:nvPicPr>
          <p:cNvPr id="11" name="Picture 10">
            <a:extLst>
              <a:ext uri="{FF2B5EF4-FFF2-40B4-BE49-F238E27FC236}">
                <a16:creationId xmlns:a16="http://schemas.microsoft.com/office/drawing/2014/main" id="{0FEEA857-EC4E-B128-36C0-487FE0EF893E}"/>
              </a:ext>
            </a:extLst>
          </p:cNvPr>
          <p:cNvPicPr>
            <a:picLocks noChangeAspect="1"/>
          </p:cNvPicPr>
          <p:nvPr/>
        </p:nvPicPr>
        <p:blipFill>
          <a:blip r:embed="rId4"/>
          <a:stretch>
            <a:fillRect/>
          </a:stretch>
        </p:blipFill>
        <p:spPr>
          <a:xfrm>
            <a:off x="6454823" y="2518141"/>
            <a:ext cx="4446361" cy="2746863"/>
          </a:xfrm>
          <a:prstGeom prst="rect">
            <a:avLst/>
          </a:prstGeom>
        </p:spPr>
      </p:pic>
    </p:spTree>
    <p:extLst>
      <p:ext uri="{BB962C8B-B14F-4D97-AF65-F5344CB8AC3E}">
        <p14:creationId xmlns:p14="http://schemas.microsoft.com/office/powerpoint/2010/main" val="3656967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872D4-D2DA-FEA4-5553-117718323C0A}"/>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A8480F1D-A6D5-3524-C5E2-96BAD0413A82}"/>
              </a:ext>
            </a:extLst>
          </p:cNvPr>
          <p:cNvSpPr/>
          <p:nvPr/>
        </p:nvSpPr>
        <p:spPr>
          <a:xfrm>
            <a:off x="0" y="0"/>
            <a:ext cx="12192000" cy="6858000"/>
          </a:xfrm>
          <a:prstGeom prst="rect">
            <a:avLst/>
          </a:prstGeom>
          <a:solidFill>
            <a:srgbClr val="4144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a:extLst>
              <a:ext uri="{FF2B5EF4-FFF2-40B4-BE49-F238E27FC236}">
                <a16:creationId xmlns:a16="http://schemas.microsoft.com/office/drawing/2014/main" id="{E814C04D-1B87-DA46-8F0F-F105CB94AA3E}"/>
              </a:ext>
            </a:extLst>
          </p:cNvPr>
          <p:cNvCxnSpPr>
            <a:cxnSpLocks/>
          </p:cNvCxnSpPr>
          <p:nvPr/>
        </p:nvCxnSpPr>
        <p:spPr>
          <a:xfrm>
            <a:off x="1510145" y="734291"/>
            <a:ext cx="9491052"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cxnSp>
        <p:nvCxnSpPr>
          <p:cNvPr id="3" name="Straight Connector 2">
            <a:extLst>
              <a:ext uri="{FF2B5EF4-FFF2-40B4-BE49-F238E27FC236}">
                <a16:creationId xmlns:a16="http://schemas.microsoft.com/office/drawing/2014/main" id="{77D788E3-9E86-72A8-E25C-067C3E8FAA6D}"/>
              </a:ext>
            </a:extLst>
          </p:cNvPr>
          <p:cNvCxnSpPr>
            <a:cxnSpLocks/>
          </p:cNvCxnSpPr>
          <p:nvPr/>
        </p:nvCxnSpPr>
        <p:spPr>
          <a:xfrm>
            <a:off x="819056" y="6165272"/>
            <a:ext cx="10182141"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5" name="Picture 4" descr="A yellow circle with a black background&#10;&#10;AI-generated content may be incorrect.">
            <a:extLst>
              <a:ext uri="{FF2B5EF4-FFF2-40B4-BE49-F238E27FC236}">
                <a16:creationId xmlns:a16="http://schemas.microsoft.com/office/drawing/2014/main" id="{D2C9B39D-AACF-D087-9CF4-88D1C8BB74C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9" name="Title 1">
            <a:extLst>
              <a:ext uri="{FF2B5EF4-FFF2-40B4-BE49-F238E27FC236}">
                <a16:creationId xmlns:a16="http://schemas.microsoft.com/office/drawing/2014/main" id="{2DD643EA-CB69-FFFE-C51C-3F4F80650934}"/>
              </a:ext>
            </a:extLst>
          </p:cNvPr>
          <p:cNvSpPr txBox="1">
            <a:spLocks/>
          </p:cNvSpPr>
          <p:nvPr/>
        </p:nvSpPr>
        <p:spPr>
          <a:xfrm>
            <a:off x="788764" y="1308864"/>
            <a:ext cx="9562143" cy="870263"/>
          </a:xfrm>
          <a:prstGeom prst="rect">
            <a:avLst/>
          </a:prstGeom>
          <a:noFill/>
          <a:ln>
            <a:noFill/>
          </a:ln>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b="1" dirty="0">
                <a:solidFill>
                  <a:schemeClr val="bg1"/>
                </a:solidFill>
                <a:latin typeface="Aptos" panose="020B0004020202020204" pitchFamily="34" charset="0"/>
              </a:rPr>
              <a:t>March 2023</a:t>
            </a:r>
          </a:p>
        </p:txBody>
      </p:sp>
      <p:sp>
        <p:nvSpPr>
          <p:cNvPr id="11" name="TextBox 10">
            <a:extLst>
              <a:ext uri="{FF2B5EF4-FFF2-40B4-BE49-F238E27FC236}">
                <a16:creationId xmlns:a16="http://schemas.microsoft.com/office/drawing/2014/main" id="{8FAEC832-46D4-45D6-F513-8AF14183C49A}"/>
              </a:ext>
            </a:extLst>
          </p:cNvPr>
          <p:cNvSpPr txBox="1"/>
          <p:nvPr/>
        </p:nvSpPr>
        <p:spPr>
          <a:xfrm>
            <a:off x="5030153" y="6309346"/>
            <a:ext cx="6156959" cy="276999"/>
          </a:xfrm>
          <a:prstGeom prst="rect">
            <a:avLst/>
          </a:prstGeom>
          <a:noFill/>
        </p:spPr>
        <p:txBody>
          <a:bodyPr wrap="square" rtlCol="0">
            <a:spAutoFit/>
          </a:bodyPr>
          <a:lstStyle/>
          <a:p>
            <a:pPr algn="r"/>
            <a:r>
              <a:rPr lang="en-US" sz="1200" b="1" dirty="0">
                <a:solidFill>
                  <a:schemeClr val="bg1"/>
                </a:solidFill>
                <a:latin typeface="Aptos" panose="020B0004020202020204" pitchFamily="34" charset="0"/>
              </a:rPr>
              <a:t> CARBON REDUCTION PLAN 2025-2026</a:t>
            </a:r>
          </a:p>
        </p:txBody>
      </p:sp>
      <p:sp>
        <p:nvSpPr>
          <p:cNvPr id="6" name="TextBox 5">
            <a:extLst>
              <a:ext uri="{FF2B5EF4-FFF2-40B4-BE49-F238E27FC236}">
                <a16:creationId xmlns:a16="http://schemas.microsoft.com/office/drawing/2014/main" id="{0B67162A-D2BF-8C08-656F-A675082773A3}"/>
              </a:ext>
            </a:extLst>
          </p:cNvPr>
          <p:cNvSpPr txBox="1"/>
          <p:nvPr/>
        </p:nvSpPr>
        <p:spPr>
          <a:xfrm>
            <a:off x="819056" y="2200298"/>
            <a:ext cx="10182141" cy="584775"/>
          </a:xfrm>
          <a:prstGeom prst="rect">
            <a:avLst/>
          </a:prstGeom>
          <a:noFill/>
        </p:spPr>
        <p:txBody>
          <a:bodyPr wrap="square">
            <a:spAutoFit/>
          </a:bodyPr>
          <a:lstStyle/>
          <a:p>
            <a:pPr algn="l">
              <a:buNone/>
            </a:pPr>
            <a:r>
              <a:rPr lang="en-GB" sz="1600" b="1" i="0" u="none" strike="noStrike" dirty="0">
                <a:solidFill>
                  <a:schemeClr val="bg1"/>
                </a:solidFill>
                <a:effectLst/>
                <a:latin typeface="Aptos" panose="020B0004020202020204" pitchFamily="34" charset="0"/>
              </a:rPr>
              <a:t>Introduction – Our Position in March 2023</a:t>
            </a:r>
          </a:p>
          <a:p>
            <a:pPr algn="l">
              <a:buNone/>
            </a:pPr>
            <a:endParaRPr lang="en-GB" sz="1600" b="1" i="0" u="none" strike="noStrike" dirty="0">
              <a:solidFill>
                <a:schemeClr val="bg1"/>
              </a:solidFill>
              <a:effectLst/>
              <a:latin typeface="Aptos" panose="020B0004020202020204" pitchFamily="34" charset="0"/>
            </a:endParaRPr>
          </a:p>
        </p:txBody>
      </p:sp>
      <p:sp>
        <p:nvSpPr>
          <p:cNvPr id="10" name="TextBox 9">
            <a:extLst>
              <a:ext uri="{FF2B5EF4-FFF2-40B4-BE49-F238E27FC236}">
                <a16:creationId xmlns:a16="http://schemas.microsoft.com/office/drawing/2014/main" id="{69EA6267-C162-2ACA-D84F-1A6DE2B1879A}"/>
              </a:ext>
            </a:extLst>
          </p:cNvPr>
          <p:cNvSpPr txBox="1"/>
          <p:nvPr/>
        </p:nvSpPr>
        <p:spPr>
          <a:xfrm>
            <a:off x="819055" y="2763063"/>
            <a:ext cx="10182141" cy="2862322"/>
          </a:xfrm>
          <a:prstGeom prst="rect">
            <a:avLst/>
          </a:prstGeom>
          <a:noFill/>
        </p:spPr>
        <p:txBody>
          <a:bodyPr wrap="square">
            <a:spAutoFit/>
          </a:bodyPr>
          <a:lstStyle/>
          <a:p>
            <a:pPr algn="l">
              <a:buNone/>
            </a:pPr>
            <a:r>
              <a:rPr lang="en-GB" i="0" u="none" strike="noStrike" dirty="0">
                <a:solidFill>
                  <a:schemeClr val="bg1"/>
                </a:solidFill>
                <a:effectLst/>
                <a:latin typeface="Aptos" panose="020B0004020202020204" pitchFamily="34" charset="0"/>
              </a:rPr>
              <a:t>March 2023 marks a major milestone for Johnsons Asset 360 as we publish our first Carbon Reduction Plan. At this stage, carbon reporting is brand new to us, and our focus is on establishing a clear and credible foundation for our sustainability journey. We collate and verify our baseline emissions data for 2021–2022, giving us the first accurate picture of our carbon footprint. From this starting point, we define meaningful targets for 2023–2024 and begin embedding carbon reduction into the way we operate as a business.</a:t>
            </a:r>
          </a:p>
          <a:p>
            <a:pPr algn="l">
              <a:buNone/>
            </a:pPr>
            <a:endParaRPr lang="en-GB" dirty="0">
              <a:solidFill>
                <a:schemeClr val="bg1"/>
              </a:solidFill>
              <a:latin typeface="Aptos" panose="020B0004020202020204" pitchFamily="34" charset="0"/>
            </a:endParaRPr>
          </a:p>
          <a:p>
            <a:pPr marL="285750" indent="-285750" algn="l">
              <a:buFont typeface="Arial" panose="020B0604020202020204" pitchFamily="34" charset="0"/>
              <a:buChar char="•"/>
            </a:pPr>
            <a:r>
              <a:rPr lang="en-GB" i="0" u="none" strike="noStrike" dirty="0">
                <a:solidFill>
                  <a:schemeClr val="bg1"/>
                </a:solidFill>
                <a:effectLst/>
                <a:latin typeface="Aptos" panose="020B0004020202020204" pitchFamily="34" charset="0"/>
              </a:rPr>
              <a:t>Carbon Reduction Achievements</a:t>
            </a:r>
          </a:p>
          <a:p>
            <a:pPr marL="285750" indent="-285750" algn="l">
              <a:buFont typeface="Arial" panose="020B0604020202020204" pitchFamily="34" charset="0"/>
              <a:buChar char="•"/>
            </a:pPr>
            <a:r>
              <a:rPr lang="en-GB" dirty="0">
                <a:solidFill>
                  <a:schemeClr val="bg1"/>
                </a:solidFill>
                <a:latin typeface="Aptos" panose="020B0004020202020204" pitchFamily="34" charset="0"/>
              </a:rPr>
              <a:t>Year One: Baseline Emissions Footprint 2021-2022</a:t>
            </a:r>
          </a:p>
          <a:p>
            <a:pPr marL="285750" indent="-285750" algn="l">
              <a:buFont typeface="Arial" panose="020B0604020202020204" pitchFamily="34" charset="0"/>
              <a:buChar char="•"/>
            </a:pPr>
            <a:r>
              <a:rPr lang="en-GB" i="0" u="none" strike="noStrike" dirty="0">
                <a:solidFill>
                  <a:schemeClr val="bg1"/>
                </a:solidFill>
                <a:effectLst/>
                <a:latin typeface="Aptos" panose="020B0004020202020204" pitchFamily="34" charset="0"/>
              </a:rPr>
              <a:t>Carbon Reduction Targets</a:t>
            </a:r>
          </a:p>
        </p:txBody>
      </p:sp>
    </p:spTree>
    <p:extLst>
      <p:ext uri="{BB962C8B-B14F-4D97-AF65-F5344CB8AC3E}">
        <p14:creationId xmlns:p14="http://schemas.microsoft.com/office/powerpoint/2010/main" val="3468363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332F3-59BA-EBAB-A56A-67D40EAFC92C}"/>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52059053-3A61-224D-9B69-71EEA6FD08D4}"/>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28DBBE1F-2738-DB85-D07D-FB1BD23FEFF3}"/>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7B336222-5F05-F977-A082-F09EE307E43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6A8D5CA5-1C2B-7663-7FD3-83C6D84655AE}"/>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 CARBON REDUCTION PLAN 2025-2026</a:t>
            </a:r>
          </a:p>
        </p:txBody>
      </p:sp>
      <p:sp>
        <p:nvSpPr>
          <p:cNvPr id="9" name="Title 1">
            <a:extLst>
              <a:ext uri="{FF2B5EF4-FFF2-40B4-BE49-F238E27FC236}">
                <a16:creationId xmlns:a16="http://schemas.microsoft.com/office/drawing/2014/main" id="{27AB9475-C00A-75BF-8667-374B32FEFA01}"/>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24599DC5-4FDA-BB70-8FB4-70396C55F80D}"/>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Achievements</a:t>
            </a:r>
          </a:p>
        </p:txBody>
      </p:sp>
      <p:sp>
        <p:nvSpPr>
          <p:cNvPr id="16" name="TextBox 15">
            <a:extLst>
              <a:ext uri="{FF2B5EF4-FFF2-40B4-BE49-F238E27FC236}">
                <a16:creationId xmlns:a16="http://schemas.microsoft.com/office/drawing/2014/main" id="{F8F52836-E567-B34F-8C22-094F457E1AB3}"/>
              </a:ext>
            </a:extLst>
          </p:cNvPr>
          <p:cNvSpPr txBox="1"/>
          <p:nvPr/>
        </p:nvSpPr>
        <p:spPr>
          <a:xfrm>
            <a:off x="819055" y="1909965"/>
            <a:ext cx="6098582" cy="369332"/>
          </a:xfrm>
          <a:prstGeom prst="rect">
            <a:avLst/>
          </a:prstGeom>
          <a:noFill/>
        </p:spPr>
        <p:txBody>
          <a:bodyPr wrap="square">
            <a:spAutoFit/>
          </a:bodyPr>
          <a:lstStyle/>
          <a:p>
            <a:r>
              <a:rPr lang="en-GB" sz="1800" i="1" dirty="0">
                <a:solidFill>
                  <a:srgbClr val="D4AB00"/>
                </a:solidFill>
                <a:highlight>
                  <a:srgbClr val="FFFFFF"/>
                </a:highlight>
                <a:latin typeface="Aptos" panose="020B0004020202020204" pitchFamily="34" charset="0"/>
              </a:rPr>
              <a:t>Based on Data From: N/A (first year)</a:t>
            </a:r>
          </a:p>
        </p:txBody>
      </p:sp>
      <p:sp>
        <p:nvSpPr>
          <p:cNvPr id="7" name="TextBox 6">
            <a:extLst>
              <a:ext uri="{FF2B5EF4-FFF2-40B4-BE49-F238E27FC236}">
                <a16:creationId xmlns:a16="http://schemas.microsoft.com/office/drawing/2014/main" id="{1DB1D23A-B882-ED6B-76EE-EFCEE6D7CD9D}"/>
              </a:ext>
            </a:extLst>
          </p:cNvPr>
          <p:cNvSpPr txBox="1"/>
          <p:nvPr/>
        </p:nvSpPr>
        <p:spPr>
          <a:xfrm>
            <a:off x="819055" y="2435321"/>
            <a:ext cx="10182140" cy="2308324"/>
          </a:xfrm>
          <a:prstGeom prst="rect">
            <a:avLst/>
          </a:prstGeom>
          <a:noFill/>
        </p:spPr>
        <p:txBody>
          <a:bodyPr wrap="square">
            <a:spAutoFit/>
          </a:bodyPr>
          <a:lstStyle/>
          <a:p>
            <a:r>
              <a:rPr lang="en-GB" dirty="0">
                <a:solidFill>
                  <a:srgbClr val="000000"/>
                </a:solidFill>
                <a:latin typeface="Aptos" panose="020B0004020202020204" pitchFamily="34" charset="0"/>
              </a:rPr>
              <a:t>W</a:t>
            </a:r>
            <a:r>
              <a:rPr lang="en-GB" i="0" u="none" strike="noStrike" dirty="0">
                <a:solidFill>
                  <a:srgbClr val="000000"/>
                </a:solidFill>
                <a:effectLst/>
                <a:latin typeface="Aptos" panose="020B0004020202020204" pitchFamily="34" charset="0"/>
              </a:rPr>
              <a:t>e reflect on the early steps we are already taking to reduce our footprint. These include researching the upgrade of our premises with low-energy PIR lighting and improved heating systems, embedding hybrid working practices to reduce commuting emissions, and continuing to invest in ISO 14001 certification to strengthen our environmental governance. We also want to modernise our fleet through the introduction of electric and hybrid vehicles, supported by a charging infrastructure and a robust maintenance programme, while adopting paperless systems to reduce resource use. Together, these first steps lay the groundwork for the more structured, data-driven approach we commit to in this first published report.</a:t>
            </a:r>
            <a:endParaRPr lang="en-US" dirty="0">
              <a:latin typeface="Aptos" panose="020B0004020202020204" pitchFamily="34" charset="0"/>
            </a:endParaRPr>
          </a:p>
        </p:txBody>
      </p:sp>
    </p:spTree>
    <p:extLst>
      <p:ext uri="{BB962C8B-B14F-4D97-AF65-F5344CB8AC3E}">
        <p14:creationId xmlns:p14="http://schemas.microsoft.com/office/powerpoint/2010/main" val="5174769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5437</Words>
  <Application>Microsoft Office PowerPoint</Application>
  <PresentationFormat>Widescreen</PresentationFormat>
  <Paragraphs>423</Paragraphs>
  <Slides>34</Slides>
  <Notes>34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Aptos</vt:lpstr>
      <vt:lpstr>Aptos Narrow</vt:lpstr>
      <vt:lpstr>Arial</vt:lpstr>
      <vt:lpstr>Calibri</vt:lpstr>
      <vt:lpstr>Calibri Light</vt:lpstr>
      <vt:lpstr>Niveau Grotesk Regular</vt:lpstr>
      <vt:lpstr>Proxima Nova</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Stuart  Williams</dc:creator>
  <cp:lastModifiedBy>Alex Beardmore</cp:lastModifiedBy>
  <cp:revision>14</cp:revision>
  <dcterms:created xsi:type="dcterms:W3CDTF">2015-09-29T10:46:25Z</dcterms:created>
  <dcterms:modified xsi:type="dcterms:W3CDTF">2026-04-23T14:51:45Z</dcterms:modified>
</cp:coreProperties>
</file>