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Montserrat Bold" charset="1" panose="00000800000000000000"/>
      <p:regular r:id="rId40"/>
    </p:embeddedFont>
    <p:embeddedFont>
      <p:font typeface="Poppins" charset="1" panose="00000500000000000000"/>
      <p:regular r:id="rId41"/>
    </p:embeddedFont>
    <p:embeddedFont>
      <p:font typeface="Poppins Bold Italics" charset="1" panose="00000800000000000000"/>
      <p:regular r:id="rId42"/>
    </p:embeddedFont>
    <p:embeddedFont>
      <p:font typeface="Poppins Bold" charset="1" panose="00000800000000000000"/>
      <p:regular r:id="rId43"/>
    </p:embeddedFont>
    <p:embeddedFont>
      <p:font typeface="Poppins Italics" charset="1" panose="00000500000000000000"/>
      <p:regular r:id="rId44"/>
    </p:embeddedFont>
    <p:embeddedFont>
      <p:font typeface="Open Sans" charset="1" panose="020B0606030504020204"/>
      <p:regular r:id="rId45"/>
    </p:embeddedFont>
    <p:embeddedFont>
      <p:font typeface="Roboto Bold" charset="1" panose="02000000000000000000"/>
      <p:regular r:id="rId46"/>
    </p:embeddedFont>
    <p:embeddedFont>
      <p:font typeface="Montserrat" charset="1" panose="0000050000000000000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11" Target="../media/image10.jpeg" Type="http://schemas.openxmlformats.org/officeDocument/2006/relationships/image"/><Relationship Id="rId12" Target="../media/image11.jpeg" Type="http://schemas.openxmlformats.org/officeDocument/2006/relationships/image"/><Relationship Id="rId13" Target="../media/image12.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jpeg" Type="http://schemas.openxmlformats.org/officeDocument/2006/relationships/image"/><Relationship Id="rId11" Target="../media/image58.jpeg" Type="http://schemas.openxmlformats.org/officeDocument/2006/relationships/image"/><Relationship Id="rId12" Target="../media/image35.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3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59.jpeg" Type="http://schemas.openxmlformats.org/officeDocument/2006/relationships/image"/><Relationship Id="rId7" Target="../media/image60.jpeg" Type="http://schemas.openxmlformats.org/officeDocument/2006/relationships/image"/><Relationship Id="rId8" Target="../media/image61.jpeg" Type="http://schemas.openxmlformats.org/officeDocument/2006/relationships/image"/><Relationship Id="rId9"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62.jpeg" Type="http://schemas.openxmlformats.org/officeDocument/2006/relationships/image"/><Relationship Id="rId7" Target="../media/image63.jpeg" Type="http://schemas.openxmlformats.org/officeDocument/2006/relationships/image"/><Relationship Id="rId8" Target="../media/image64.jpeg" Type="http://schemas.openxmlformats.org/officeDocument/2006/relationships/image"/><Relationship Id="rId9"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65.jpeg" Type="http://schemas.openxmlformats.org/officeDocument/2006/relationships/image"/><Relationship Id="rId7" Target="../media/image64.jpeg" Type="http://schemas.openxmlformats.org/officeDocument/2006/relationships/image"/><Relationship Id="rId8" Target="../media/image61.jpeg" Type="http://schemas.openxmlformats.org/officeDocument/2006/relationships/image"/><Relationship Id="rId9" Target="../media/image1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png" Type="http://schemas.openxmlformats.org/officeDocument/2006/relationships/image"/><Relationship Id="rId11" Target="../media/image75.svg" Type="http://schemas.openxmlformats.org/officeDocument/2006/relationships/image"/><Relationship Id="rId12" Target="../media/image76.png" Type="http://schemas.openxmlformats.org/officeDocument/2006/relationships/image"/><Relationship Id="rId13" Target="../media/image77.svg" Type="http://schemas.openxmlformats.org/officeDocument/2006/relationships/image"/><Relationship Id="rId14" Target="../media/image78.png" Type="http://schemas.openxmlformats.org/officeDocument/2006/relationships/image"/><Relationship Id="rId15" Target="../media/image79.svg" Type="http://schemas.openxmlformats.org/officeDocument/2006/relationships/image"/><Relationship Id="rId16" Target="../media/image80.png" Type="http://schemas.openxmlformats.org/officeDocument/2006/relationships/image"/><Relationship Id="rId17" Target="../media/image81.svg" Type="http://schemas.openxmlformats.org/officeDocument/2006/relationships/image"/><Relationship Id="rId2" Target="../media/image66.png" Type="http://schemas.openxmlformats.org/officeDocument/2006/relationships/image"/><Relationship Id="rId3" Target="../media/image67.sv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 Id="rId6" Target="../media/image70.png" Type="http://schemas.openxmlformats.org/officeDocument/2006/relationships/image"/><Relationship Id="rId7" Target="../media/image71.svg" Type="http://schemas.openxmlformats.org/officeDocument/2006/relationships/image"/><Relationship Id="rId8" Target="../media/image72.png" Type="http://schemas.openxmlformats.org/officeDocument/2006/relationships/image"/><Relationship Id="rId9" Target="../media/image7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82.jpeg" Type="http://schemas.openxmlformats.org/officeDocument/2006/relationships/image"/><Relationship Id="rId7" Target="../media/image83.jpeg" Type="http://schemas.openxmlformats.org/officeDocument/2006/relationships/image"/><Relationship Id="rId8" Target="../media/image84.jpeg" Type="http://schemas.openxmlformats.org/officeDocument/2006/relationships/image"/><Relationship Id="rId9" Target="../media/image1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68.png" Type="http://schemas.openxmlformats.org/officeDocument/2006/relationships/image"/><Relationship Id="rId6" Target="../media/image69.svg" Type="http://schemas.openxmlformats.org/officeDocument/2006/relationships/image"/><Relationship Id="rId7" Target="../media/image70.png" Type="http://schemas.openxmlformats.org/officeDocument/2006/relationships/image"/><Relationship Id="rId8" Target="../media/image7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2" Target="../media/image88.jpeg" Type="http://schemas.openxmlformats.org/officeDocument/2006/relationships/image"/><Relationship Id="rId3" Target="../media/image89.jpeg" Type="http://schemas.openxmlformats.org/officeDocument/2006/relationships/image"/><Relationship Id="rId4" Target="../media/image90.jpeg" Type="http://schemas.openxmlformats.org/officeDocument/2006/relationships/image"/><Relationship Id="rId5" Target="../media/image91.jpe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3.png" Type="http://schemas.openxmlformats.org/officeDocument/2006/relationships/image"/><Relationship Id="rId9"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92.jpeg" Type="http://schemas.openxmlformats.org/officeDocument/2006/relationships/image"/><Relationship Id="rId7" Target="../media/image93.jpeg" Type="http://schemas.openxmlformats.org/officeDocument/2006/relationships/image"/><Relationship Id="rId8" Target="../media/image12.jpeg" Type="http://schemas.openxmlformats.org/officeDocument/2006/relationships/image"/><Relationship Id="rId9" Target="../media/image1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jpe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 Id="rId7" Target="../media/image70.png" Type="http://schemas.openxmlformats.org/officeDocument/2006/relationships/image"/><Relationship Id="rId8" Target="../media/image7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11" Target="../media/image100.jpeg" Type="http://schemas.openxmlformats.org/officeDocument/2006/relationships/image"/><Relationship Id="rId12" Target="../media/image101.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9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102.jpeg" Type="http://schemas.openxmlformats.org/officeDocument/2006/relationships/image"/><Relationship Id="rId7" Target="../media/image103.jpeg" Type="http://schemas.openxmlformats.org/officeDocument/2006/relationships/image"/><Relationship Id="rId8" Target="../media/image104.jpeg" Type="http://schemas.openxmlformats.org/officeDocument/2006/relationships/image"/><Relationship Id="rId9" Target="../media/image1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2" Target="../media/image105.jpeg" Type="http://schemas.openxmlformats.org/officeDocument/2006/relationships/image"/><Relationship Id="rId3" Target="../media/image106.png" Type="http://schemas.openxmlformats.org/officeDocument/2006/relationships/image"/><Relationship Id="rId4" Target="../media/image107.sv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12.png" Type="http://schemas.openxmlformats.org/officeDocument/2006/relationships/image"/><Relationship Id="rId5" Target="../media/image113.png" Type="http://schemas.openxmlformats.org/officeDocument/2006/relationships/image"/><Relationship Id="rId6" Target="../media/image114.svg" Type="http://schemas.openxmlformats.org/officeDocument/2006/relationships/image"/><Relationship Id="rId7" Target="../media/image1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15.png" Type="http://schemas.openxmlformats.org/officeDocument/2006/relationships/image"/><Relationship Id="rId5" Target="../media/image116.jpeg" Type="http://schemas.openxmlformats.org/officeDocument/2006/relationships/image"/><Relationship Id="rId6" Target="../media/image117.png" Type="http://schemas.openxmlformats.org/officeDocument/2006/relationships/image"/><Relationship Id="rId7" Target="../media/image1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18.png" Type="http://schemas.openxmlformats.org/officeDocument/2006/relationships/image"/><Relationship Id="rId5" Target="../media/image33.jpe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125.png" Type="http://schemas.openxmlformats.org/officeDocument/2006/relationships/image"/><Relationship Id="rId13" Target="../media/image126.sv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18" Target="../media/image127.png" Type="http://schemas.openxmlformats.org/officeDocument/2006/relationships/image"/><Relationship Id="rId19" Target="../media/image128.svg" Type="http://schemas.openxmlformats.org/officeDocument/2006/relationships/image"/><Relationship Id="rId2" Target="../media/image19.png" Type="http://schemas.openxmlformats.org/officeDocument/2006/relationships/image"/><Relationship Id="rId20" Target="../media/image6.png" Type="http://schemas.openxmlformats.org/officeDocument/2006/relationships/image"/><Relationship Id="rId21" Target="../media/image7.sv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21.png" Type="http://schemas.openxmlformats.org/officeDocument/2006/relationships/image"/><Relationship Id="rId7" Target="../media/image122.svg" Type="http://schemas.openxmlformats.org/officeDocument/2006/relationships/image"/><Relationship Id="rId8" Target="../media/image123.png" Type="http://schemas.openxmlformats.org/officeDocument/2006/relationships/image"/><Relationship Id="rId9" Target="../media/image12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2" Target="../media/image129.jpeg" Type="http://schemas.openxmlformats.org/officeDocument/2006/relationships/image"/><Relationship Id="rId3" Target="../media/image130.png" Type="http://schemas.openxmlformats.org/officeDocument/2006/relationships/image"/><Relationship Id="rId4" Target="../media/image131.sv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38.jpeg" Type="http://schemas.openxmlformats.org/officeDocument/2006/relationships/image"/><Relationship Id="rId5" Target="../media/image139.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40.png" Type="http://schemas.openxmlformats.org/officeDocument/2006/relationships/image"/><Relationship Id="rId5" Target="../media/image141.svg" Type="http://schemas.openxmlformats.org/officeDocument/2006/relationships/image"/><Relationship Id="rId6" Target="../media/image142.jpe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5.svg" Type="http://schemas.openxmlformats.org/officeDocument/2006/relationships/image"/><Relationship Id="rId11" Target="../media/image146.png" Type="http://schemas.openxmlformats.org/officeDocument/2006/relationships/image"/><Relationship Id="rId12" Target="../media/image147.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143.jpe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140.png" Type="http://schemas.openxmlformats.org/officeDocument/2006/relationships/image"/><Relationship Id="rId8" Target="../media/image141.svg" Type="http://schemas.openxmlformats.org/officeDocument/2006/relationships/image"/><Relationship Id="rId9" Target="../media/image14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31.png" Type="http://schemas.openxmlformats.org/officeDocument/2006/relationships/image"/><Relationship Id="rId15" Target="../media/image32.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jpeg" Type="http://schemas.openxmlformats.org/officeDocument/2006/relationships/image"/><Relationship Id="rId11" Target="../media/image34.jpeg" Type="http://schemas.openxmlformats.org/officeDocument/2006/relationships/image"/><Relationship Id="rId12" Target="../media/image35.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3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jpe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15.png" Type="http://schemas.openxmlformats.org/officeDocument/2006/relationships/image"/><Relationship Id="rId5" Target="../media/image39.jpeg" Type="http://schemas.openxmlformats.org/officeDocument/2006/relationships/image"/><Relationship Id="rId6" Target="../media/image40.jpeg" Type="http://schemas.openxmlformats.org/officeDocument/2006/relationships/image"/><Relationship Id="rId7" Target="../media/image41.jpeg" Type="http://schemas.openxmlformats.org/officeDocument/2006/relationships/image"/><Relationship Id="rId8" Target="../media/image42.jpeg" Type="http://schemas.openxmlformats.org/officeDocument/2006/relationships/image"/><Relationship Id="rId9" Target="../media/image4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15.png" Type="http://schemas.openxmlformats.org/officeDocument/2006/relationships/image"/><Relationship Id="rId7" Target="../media/image4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jpeg" Type="http://schemas.openxmlformats.org/officeDocument/2006/relationships/image"/><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jpeg" Type="http://schemas.openxmlformats.org/officeDocument/2006/relationships/image"/><Relationship Id="rId9" Target="../media/image5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2876756" y="228670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028700" y="2536168"/>
            <a:ext cx="6035807" cy="1116624"/>
          </a:xfrm>
          <a:custGeom>
            <a:avLst/>
            <a:gdLst/>
            <a:ahLst/>
            <a:cxnLst/>
            <a:rect r="r" b="b" t="t" l="l"/>
            <a:pathLst>
              <a:path h="1116624" w="6035807">
                <a:moveTo>
                  <a:pt x="0" y="0"/>
                </a:moveTo>
                <a:lnTo>
                  <a:pt x="6035807" y="0"/>
                </a:lnTo>
                <a:lnTo>
                  <a:pt x="6035807" y="1116624"/>
                </a:lnTo>
                <a:lnTo>
                  <a:pt x="0" y="1116624"/>
                </a:lnTo>
                <a:lnTo>
                  <a:pt x="0" y="0"/>
                </a:lnTo>
                <a:close/>
              </a:path>
            </a:pathLst>
          </a:custGeom>
          <a:blipFill>
            <a:blip r:embed="rId4"/>
            <a:stretch>
              <a:fillRect l="0" t="0" r="0" b="0"/>
            </a:stretch>
          </a:blipFill>
        </p:spPr>
      </p:sp>
      <p:sp>
        <p:nvSpPr>
          <p:cNvPr name="TextBox 7" id="7"/>
          <p:cNvSpPr txBox="true"/>
          <p:nvPr/>
        </p:nvSpPr>
        <p:spPr>
          <a:xfrm rot="0">
            <a:off x="1028700" y="4092568"/>
            <a:ext cx="7320793" cy="1754390"/>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Welcome to Global Servants</a:t>
            </a:r>
          </a:p>
        </p:txBody>
      </p:sp>
      <p:sp>
        <p:nvSpPr>
          <p:cNvPr name="TextBox 8" id="8"/>
          <p:cNvSpPr txBox="true"/>
          <p:nvPr/>
        </p:nvSpPr>
        <p:spPr>
          <a:xfrm rot="0">
            <a:off x="1028700" y="6132708"/>
            <a:ext cx="6399131" cy="882579"/>
          </a:xfrm>
          <a:prstGeom prst="rect">
            <a:avLst/>
          </a:prstGeom>
        </p:spPr>
        <p:txBody>
          <a:bodyPr anchor="t" rtlCol="false" tIns="0" lIns="0" bIns="0" rIns="0">
            <a:spAutoFit/>
          </a:bodyPr>
          <a:lstStyle/>
          <a:p>
            <a:pPr algn="l">
              <a:lnSpc>
                <a:spcPts val="3483"/>
              </a:lnSpc>
            </a:pPr>
            <a:r>
              <a:rPr lang="en-US" sz="2659" spc="-53">
                <a:solidFill>
                  <a:srgbClr val="FDFDFD"/>
                </a:solidFill>
                <a:latin typeface="Poppins"/>
                <a:ea typeface="Poppins"/>
                <a:cs typeface="Poppins"/>
                <a:sym typeface="Poppins"/>
              </a:rPr>
              <a:t>A Legacy of Sharing God's Love Around The World Since 1977</a:t>
            </a:r>
          </a:p>
        </p:txBody>
      </p:sp>
      <p:grpSp>
        <p:nvGrpSpPr>
          <p:cNvPr name="Group 9" id="9"/>
          <p:cNvGrpSpPr/>
          <p:nvPr/>
        </p:nvGrpSpPr>
        <p:grpSpPr>
          <a:xfrm rot="0">
            <a:off x="-1692693" y="8573956"/>
            <a:ext cx="9509040" cy="921196"/>
            <a:chOff x="0" y="0"/>
            <a:chExt cx="12678721" cy="1228261"/>
          </a:xfrm>
        </p:grpSpPr>
        <p:grpSp>
          <p:nvGrpSpPr>
            <p:cNvPr name="Group 10" id="10"/>
            <p:cNvGrpSpPr/>
            <p:nvPr/>
          </p:nvGrpSpPr>
          <p:grpSpPr>
            <a:xfrm rot="0">
              <a:off x="0" y="0"/>
              <a:ext cx="12678721" cy="1228261"/>
              <a:chOff x="0" y="0"/>
              <a:chExt cx="1809828" cy="175329"/>
            </a:xfrm>
          </p:grpSpPr>
          <p:sp>
            <p:nvSpPr>
              <p:cNvPr name="Freeform 11" id="11"/>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2" id="12"/>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3" id="13"/>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5" id="15"/>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6" id="16"/>
          <p:cNvGrpSpPr/>
          <p:nvPr/>
        </p:nvGrpSpPr>
        <p:grpSpPr>
          <a:xfrm rot="0">
            <a:off x="8670095" y="-106360"/>
            <a:ext cx="9787303" cy="10499720"/>
            <a:chOff x="0" y="0"/>
            <a:chExt cx="13049738" cy="13999627"/>
          </a:xfrm>
        </p:grpSpPr>
        <p:pic>
          <p:nvPicPr>
            <p:cNvPr name="Picture 17" id="17"/>
            <p:cNvPicPr>
              <a:picLocks noChangeAspect="true"/>
            </p:cNvPicPr>
            <p:nvPr/>
          </p:nvPicPr>
          <p:blipFill>
            <a:blip r:embed="rId9"/>
            <a:srcRect l="0" t="11718" r="0" b="11718"/>
            <a:stretch>
              <a:fillRect/>
            </a:stretch>
          </p:blipFill>
          <p:spPr>
            <a:xfrm flipH="false" flipV="false">
              <a:off x="0" y="0"/>
              <a:ext cx="3198934" cy="3436407"/>
            </a:xfrm>
            <a:prstGeom prst="rect">
              <a:avLst/>
            </a:prstGeom>
          </p:spPr>
        </p:pic>
        <p:pic>
          <p:nvPicPr>
            <p:cNvPr name="Picture 18" id="18"/>
            <p:cNvPicPr>
              <a:picLocks noChangeAspect="true"/>
            </p:cNvPicPr>
            <p:nvPr/>
          </p:nvPicPr>
          <p:blipFill>
            <a:blip r:embed="rId10"/>
            <a:srcRect l="15133" t="0" r="15133" b="0"/>
            <a:stretch>
              <a:fillRect/>
            </a:stretch>
          </p:blipFill>
          <p:spPr>
            <a:xfrm flipH="false" flipV="false">
              <a:off x="0" y="3563407"/>
              <a:ext cx="3198934" cy="3436407"/>
            </a:xfrm>
            <a:prstGeom prst="rect">
              <a:avLst/>
            </a:prstGeom>
          </p:spPr>
        </p:pic>
        <p:pic>
          <p:nvPicPr>
            <p:cNvPr name="Picture 19" id="19"/>
            <p:cNvPicPr>
              <a:picLocks noChangeAspect="true"/>
            </p:cNvPicPr>
            <p:nvPr/>
          </p:nvPicPr>
          <p:blipFill>
            <a:blip r:embed="rId11"/>
            <a:srcRect l="3779" t="0" r="3779" b="0"/>
            <a:stretch>
              <a:fillRect/>
            </a:stretch>
          </p:blipFill>
          <p:spPr>
            <a:xfrm flipH="false" flipV="false">
              <a:off x="3325934" y="0"/>
              <a:ext cx="9723803" cy="6999813"/>
            </a:xfrm>
            <a:prstGeom prst="rect">
              <a:avLst/>
            </a:prstGeom>
          </p:spPr>
        </p:pic>
        <p:pic>
          <p:nvPicPr>
            <p:cNvPr name="Picture 20" id="20"/>
            <p:cNvPicPr>
              <a:picLocks noChangeAspect="true"/>
            </p:cNvPicPr>
            <p:nvPr/>
          </p:nvPicPr>
          <p:blipFill>
            <a:blip r:embed="rId12"/>
            <a:srcRect l="24613" t="12462" r="14201" b="1502"/>
            <a:stretch>
              <a:fillRect/>
            </a:stretch>
          </p:blipFill>
          <p:spPr>
            <a:xfrm flipH="false" flipV="false">
              <a:off x="0" y="7126813"/>
              <a:ext cx="6524869" cy="6872813"/>
            </a:xfrm>
            <a:prstGeom prst="rect">
              <a:avLst/>
            </a:prstGeom>
          </p:spPr>
        </p:pic>
        <p:pic>
          <p:nvPicPr>
            <p:cNvPr name="Picture 21" id="21"/>
            <p:cNvPicPr>
              <a:picLocks noChangeAspect="true"/>
            </p:cNvPicPr>
            <p:nvPr/>
          </p:nvPicPr>
          <p:blipFill>
            <a:blip r:embed="rId13"/>
            <a:srcRect l="0" t="14257" r="0" b="14257"/>
            <a:stretch>
              <a:fillRect/>
            </a:stretch>
          </p:blipFill>
          <p:spPr>
            <a:xfrm flipH="false" flipV="false">
              <a:off x="6651869" y="7126813"/>
              <a:ext cx="6397869" cy="6872813"/>
            </a:xfrm>
            <a:prstGeom prst="rect">
              <a:avLst/>
            </a:prstGeom>
          </p:spPr>
        </p:pic>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2693058" y="245509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4"/>
            <a:stretch>
              <a:fillRect l="0" t="0" r="0" b="0"/>
            </a:stretch>
          </a:blipFill>
        </p:spPr>
      </p:sp>
      <p:grpSp>
        <p:nvGrpSpPr>
          <p:cNvPr name="Group 7" id="7"/>
          <p:cNvGrpSpPr/>
          <p:nvPr/>
        </p:nvGrpSpPr>
        <p:grpSpPr>
          <a:xfrm rot="0">
            <a:off x="-1692693" y="8573956"/>
            <a:ext cx="9509040" cy="921196"/>
            <a:chOff x="0" y="0"/>
            <a:chExt cx="12678721" cy="1228261"/>
          </a:xfrm>
        </p:grpSpPr>
        <p:grpSp>
          <p:nvGrpSpPr>
            <p:cNvPr name="Group 8" id="8"/>
            <p:cNvGrpSpPr/>
            <p:nvPr/>
          </p:nvGrpSpPr>
          <p:grpSpPr>
            <a:xfrm rot="0">
              <a:off x="0" y="0"/>
              <a:ext cx="12678721" cy="1228261"/>
              <a:chOff x="0" y="0"/>
              <a:chExt cx="1809828" cy="175329"/>
            </a:xfrm>
          </p:grpSpPr>
          <p:sp>
            <p:nvSpPr>
              <p:cNvPr name="Freeform 9" id="9"/>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0" id="10"/>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3" id="13"/>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alphaModFix amt="50000"/>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1240100" y="4772750"/>
            <a:ext cx="7320793" cy="1754390"/>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House Of Grace</a:t>
            </a:r>
          </a:p>
          <a:p>
            <a:pPr algn="l">
              <a:lnSpc>
                <a:spcPts val="6771"/>
              </a:lnSpc>
            </a:pPr>
            <a:r>
              <a:rPr lang="en-US" b="true" sz="6574">
                <a:solidFill>
                  <a:srgbClr val="FDFDFD"/>
                </a:solidFill>
                <a:latin typeface="Montserrat Bold"/>
                <a:ea typeface="Montserrat Bold"/>
                <a:cs typeface="Montserrat Bold"/>
                <a:sym typeface="Montserrat Bold"/>
              </a:rPr>
              <a:t>Ghana</a:t>
            </a:r>
          </a:p>
        </p:txBody>
      </p:sp>
      <p:grpSp>
        <p:nvGrpSpPr>
          <p:cNvPr name="Group 15" id="15"/>
          <p:cNvGrpSpPr/>
          <p:nvPr/>
        </p:nvGrpSpPr>
        <p:grpSpPr>
          <a:xfrm rot="0">
            <a:off x="8732949" y="0"/>
            <a:ext cx="5203994" cy="5087777"/>
            <a:chOff x="0" y="0"/>
            <a:chExt cx="6938659" cy="6783702"/>
          </a:xfrm>
        </p:grpSpPr>
        <p:pic>
          <p:nvPicPr>
            <p:cNvPr name="Picture 16" id="16"/>
            <p:cNvPicPr>
              <a:picLocks noChangeAspect="true"/>
            </p:cNvPicPr>
            <p:nvPr/>
          </p:nvPicPr>
          <p:blipFill>
            <a:blip r:embed="rId9"/>
            <a:srcRect l="15967" t="0" r="15967" b="0"/>
            <a:stretch>
              <a:fillRect/>
            </a:stretch>
          </p:blipFill>
          <p:spPr>
            <a:xfrm flipH="false" flipV="false">
              <a:off x="0" y="0"/>
              <a:ext cx="6938659" cy="6783702"/>
            </a:xfrm>
            <a:prstGeom prst="rect">
              <a:avLst/>
            </a:prstGeom>
          </p:spPr>
        </p:pic>
      </p:grpSp>
      <p:grpSp>
        <p:nvGrpSpPr>
          <p:cNvPr name="Group 17" id="17"/>
          <p:cNvGrpSpPr/>
          <p:nvPr/>
        </p:nvGrpSpPr>
        <p:grpSpPr>
          <a:xfrm rot="0">
            <a:off x="13084006" y="5298643"/>
            <a:ext cx="5203994" cy="4988357"/>
            <a:chOff x="0" y="0"/>
            <a:chExt cx="6938659" cy="6651142"/>
          </a:xfrm>
        </p:grpSpPr>
        <p:pic>
          <p:nvPicPr>
            <p:cNvPr name="Picture 18" id="18"/>
            <p:cNvPicPr>
              <a:picLocks noChangeAspect="true"/>
            </p:cNvPicPr>
            <p:nvPr/>
          </p:nvPicPr>
          <p:blipFill>
            <a:blip r:embed="rId10"/>
            <a:srcRect l="18764" t="235" r="21208" b="23044"/>
            <a:stretch>
              <a:fillRect/>
            </a:stretch>
          </p:blipFill>
          <p:spPr>
            <a:xfrm flipH="false" flipV="false">
              <a:off x="0" y="0"/>
              <a:ext cx="6938659" cy="6651142"/>
            </a:xfrm>
            <a:prstGeom prst="rect">
              <a:avLst/>
            </a:prstGeom>
          </p:spPr>
        </p:pic>
      </p:grpSp>
      <p:grpSp>
        <p:nvGrpSpPr>
          <p:cNvPr name="Group 19" id="19"/>
          <p:cNvGrpSpPr/>
          <p:nvPr/>
        </p:nvGrpSpPr>
        <p:grpSpPr>
          <a:xfrm rot="0">
            <a:off x="14108393" y="0"/>
            <a:ext cx="4179607" cy="5087777"/>
            <a:chOff x="0" y="0"/>
            <a:chExt cx="5572809" cy="6783702"/>
          </a:xfrm>
        </p:grpSpPr>
        <p:pic>
          <p:nvPicPr>
            <p:cNvPr name="Picture 20" id="20"/>
            <p:cNvPicPr>
              <a:picLocks noChangeAspect="true"/>
            </p:cNvPicPr>
            <p:nvPr/>
          </p:nvPicPr>
          <p:blipFill>
            <a:blip r:embed="rId11"/>
            <a:srcRect l="30418" t="0" r="14914" b="0"/>
            <a:stretch>
              <a:fillRect/>
            </a:stretch>
          </p:blipFill>
          <p:spPr>
            <a:xfrm flipH="false" flipV="false">
              <a:off x="0" y="0"/>
              <a:ext cx="5572809" cy="6783702"/>
            </a:xfrm>
            <a:prstGeom prst="rect">
              <a:avLst/>
            </a:prstGeom>
          </p:spPr>
        </p:pic>
      </p:grpSp>
      <p:grpSp>
        <p:nvGrpSpPr>
          <p:cNvPr name="Group 21" id="21"/>
          <p:cNvGrpSpPr/>
          <p:nvPr/>
        </p:nvGrpSpPr>
        <p:grpSpPr>
          <a:xfrm rot="0">
            <a:off x="8732949" y="5298643"/>
            <a:ext cx="4179607" cy="4988357"/>
            <a:chOff x="0" y="0"/>
            <a:chExt cx="5572809" cy="6651142"/>
          </a:xfrm>
        </p:grpSpPr>
        <p:pic>
          <p:nvPicPr>
            <p:cNvPr name="Picture 22" id="22"/>
            <p:cNvPicPr>
              <a:picLocks noChangeAspect="true"/>
            </p:cNvPicPr>
            <p:nvPr/>
          </p:nvPicPr>
          <p:blipFill>
            <a:blip r:embed="rId12"/>
            <a:srcRect l="3541" t="0" r="40701" b="0"/>
            <a:stretch>
              <a:fillRect/>
            </a:stretch>
          </p:blipFill>
          <p:spPr>
            <a:xfrm flipH="false" flipV="false">
              <a:off x="0" y="0"/>
              <a:ext cx="5572809" cy="6651142"/>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2693058" y="245509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4"/>
            <a:stretch>
              <a:fillRect l="0" t="0" r="0" b="0"/>
            </a:stretch>
          </a:blipFill>
        </p:spPr>
      </p:sp>
      <p:grpSp>
        <p:nvGrpSpPr>
          <p:cNvPr name="Group 7" id="7"/>
          <p:cNvGrpSpPr/>
          <p:nvPr/>
        </p:nvGrpSpPr>
        <p:grpSpPr>
          <a:xfrm rot="0">
            <a:off x="-1692693" y="8573956"/>
            <a:ext cx="9509040" cy="921196"/>
            <a:chOff x="0" y="0"/>
            <a:chExt cx="12678721" cy="1228261"/>
          </a:xfrm>
        </p:grpSpPr>
        <p:grpSp>
          <p:nvGrpSpPr>
            <p:cNvPr name="Group 8" id="8"/>
            <p:cNvGrpSpPr/>
            <p:nvPr/>
          </p:nvGrpSpPr>
          <p:grpSpPr>
            <a:xfrm rot="0">
              <a:off x="0" y="0"/>
              <a:ext cx="12678721" cy="1228261"/>
              <a:chOff x="0" y="0"/>
              <a:chExt cx="1809828" cy="175329"/>
            </a:xfrm>
          </p:grpSpPr>
          <p:sp>
            <p:nvSpPr>
              <p:cNvPr name="Freeform 9" id="9"/>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0" id="10"/>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3" id="13"/>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8676789" y="0"/>
            <a:ext cx="9758515" cy="10393360"/>
            <a:chOff x="0" y="0"/>
            <a:chExt cx="1511849" cy="1610203"/>
          </a:xfrm>
        </p:grpSpPr>
        <p:sp>
          <p:nvSpPr>
            <p:cNvPr name="Freeform 15" id="15"/>
            <p:cNvSpPr/>
            <p:nvPr/>
          </p:nvSpPr>
          <p:spPr>
            <a:xfrm flipH="false" flipV="false" rot="0">
              <a:off x="0" y="0"/>
              <a:ext cx="1511849" cy="1610203"/>
            </a:xfrm>
            <a:custGeom>
              <a:avLst/>
              <a:gdLst/>
              <a:ahLst/>
              <a:cxnLst/>
              <a:rect r="r" b="b" t="t" l="l"/>
              <a:pathLst>
                <a:path h="1610203" w="1511849">
                  <a:moveTo>
                    <a:pt x="0" y="0"/>
                  </a:moveTo>
                  <a:lnTo>
                    <a:pt x="1511849" y="0"/>
                  </a:lnTo>
                  <a:lnTo>
                    <a:pt x="1511849" y="1610203"/>
                  </a:lnTo>
                  <a:lnTo>
                    <a:pt x="0" y="1610203"/>
                  </a:lnTo>
                  <a:close/>
                </a:path>
              </a:pathLst>
            </a:custGeom>
            <a:blipFill>
              <a:blip r:embed="rId9"/>
              <a:stretch>
                <a:fillRect l="0" t="-15867" r="0" b="-15867"/>
              </a:stretch>
            </a:blipFill>
          </p:spPr>
        </p:sp>
      </p:grpSp>
      <p:sp>
        <p:nvSpPr>
          <p:cNvPr name="TextBox 16" id="16"/>
          <p:cNvSpPr txBox="true"/>
          <p:nvPr/>
        </p:nvSpPr>
        <p:spPr>
          <a:xfrm rot="0">
            <a:off x="1240100" y="4801180"/>
            <a:ext cx="7320793" cy="895775"/>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Clean Water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19673" y="-227774"/>
            <a:ext cx="7898516" cy="10684172"/>
            <a:chOff x="0" y="0"/>
            <a:chExt cx="2080268" cy="2813938"/>
          </a:xfrm>
        </p:grpSpPr>
        <p:sp>
          <p:nvSpPr>
            <p:cNvPr name="Freeform 4" id="4"/>
            <p:cNvSpPr/>
            <p:nvPr/>
          </p:nvSpPr>
          <p:spPr>
            <a:xfrm flipH="false" flipV="false" rot="0">
              <a:off x="0" y="0"/>
              <a:ext cx="2080268" cy="2813938"/>
            </a:xfrm>
            <a:custGeom>
              <a:avLst/>
              <a:gdLst/>
              <a:ahLst/>
              <a:cxnLst/>
              <a:rect r="r" b="b" t="t" l="l"/>
              <a:pathLst>
                <a:path h="2813938" w="2080268">
                  <a:moveTo>
                    <a:pt x="0" y="0"/>
                  </a:moveTo>
                  <a:lnTo>
                    <a:pt x="2080268" y="0"/>
                  </a:lnTo>
                  <a:lnTo>
                    <a:pt x="2080268"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080268"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993178" y="1552693"/>
            <a:ext cx="9377034" cy="5918340"/>
            <a:chOff x="0" y="0"/>
            <a:chExt cx="2469671" cy="1558740"/>
          </a:xfrm>
        </p:grpSpPr>
        <p:sp>
          <p:nvSpPr>
            <p:cNvPr name="Freeform 8" id="8"/>
            <p:cNvSpPr/>
            <p:nvPr/>
          </p:nvSpPr>
          <p:spPr>
            <a:xfrm flipH="false" flipV="false" rot="0">
              <a:off x="0" y="0"/>
              <a:ext cx="2469672" cy="1558740"/>
            </a:xfrm>
            <a:custGeom>
              <a:avLst/>
              <a:gdLst/>
              <a:ahLst/>
              <a:cxnLst/>
              <a:rect r="r" b="b" t="t" l="l"/>
              <a:pathLst>
                <a:path h="1558740" w="2469672">
                  <a:moveTo>
                    <a:pt x="0" y="0"/>
                  </a:moveTo>
                  <a:lnTo>
                    <a:pt x="2469672" y="0"/>
                  </a:lnTo>
                  <a:lnTo>
                    <a:pt x="2469672" y="1558740"/>
                  </a:lnTo>
                  <a:lnTo>
                    <a:pt x="0" y="1558740"/>
                  </a:lnTo>
                  <a:close/>
                </a:path>
              </a:pathLst>
            </a:custGeom>
            <a:solidFill>
              <a:srgbClr val="FFFFFF">
                <a:alpha val="77647"/>
              </a:srgbClr>
            </a:solidFill>
          </p:spPr>
        </p:sp>
        <p:sp>
          <p:nvSpPr>
            <p:cNvPr name="TextBox 9" id="9"/>
            <p:cNvSpPr txBox="true"/>
            <p:nvPr/>
          </p:nvSpPr>
          <p:spPr>
            <a:xfrm>
              <a:off x="0" y="-66675"/>
              <a:ext cx="2469671" cy="162541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508457" y="1028700"/>
            <a:ext cx="6552978" cy="7663633"/>
            <a:chOff x="0" y="0"/>
            <a:chExt cx="8737304" cy="10218177"/>
          </a:xfrm>
        </p:grpSpPr>
        <p:pic>
          <p:nvPicPr>
            <p:cNvPr name="Picture 11" id="11"/>
            <p:cNvPicPr>
              <a:picLocks noChangeAspect="true"/>
            </p:cNvPicPr>
            <p:nvPr/>
          </p:nvPicPr>
          <p:blipFill>
            <a:blip r:embed="rId6"/>
            <a:srcRect l="0" t="3609" r="0" b="3609"/>
            <a:stretch>
              <a:fillRect/>
            </a:stretch>
          </p:blipFill>
          <p:spPr>
            <a:xfrm flipH="false" flipV="false">
              <a:off x="0" y="0"/>
              <a:ext cx="4305152" cy="10218177"/>
            </a:xfrm>
            <a:prstGeom prst="rect">
              <a:avLst/>
            </a:prstGeom>
          </p:spPr>
        </p:pic>
        <p:pic>
          <p:nvPicPr>
            <p:cNvPr name="Picture 12" id="12"/>
            <p:cNvPicPr>
              <a:picLocks noChangeAspect="true"/>
            </p:cNvPicPr>
            <p:nvPr/>
          </p:nvPicPr>
          <p:blipFill>
            <a:blip r:embed="rId7"/>
            <a:srcRect l="0" t="11004" r="0" b="11004"/>
            <a:stretch>
              <a:fillRect/>
            </a:stretch>
          </p:blipFill>
          <p:spPr>
            <a:xfrm flipH="false" flipV="false">
              <a:off x="4432152" y="0"/>
              <a:ext cx="4305152" cy="5045589"/>
            </a:xfrm>
            <a:prstGeom prst="rect">
              <a:avLst/>
            </a:prstGeom>
          </p:spPr>
        </p:pic>
        <p:pic>
          <p:nvPicPr>
            <p:cNvPr name="Picture 13" id="13"/>
            <p:cNvPicPr>
              <a:picLocks noChangeAspect="true"/>
            </p:cNvPicPr>
            <p:nvPr/>
          </p:nvPicPr>
          <p:blipFill>
            <a:blip r:embed="rId8"/>
            <a:srcRect l="0" t="6103" r="0" b="6103"/>
            <a:stretch>
              <a:fillRect/>
            </a:stretch>
          </p:blipFill>
          <p:spPr>
            <a:xfrm flipH="false" flipV="false">
              <a:off x="4432152" y="5172589"/>
              <a:ext cx="4305152" cy="5045589"/>
            </a:xfrm>
            <a:prstGeom prst="rect">
              <a:avLst/>
            </a:prstGeom>
          </p:spPr>
        </p:pic>
      </p:grpSp>
      <p:sp>
        <p:nvSpPr>
          <p:cNvPr name="TextBox 14" id="14"/>
          <p:cNvSpPr txBox="true"/>
          <p:nvPr/>
        </p:nvSpPr>
        <p:spPr>
          <a:xfrm rot="0">
            <a:off x="7556735" y="3688108"/>
            <a:ext cx="8098874" cy="334708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Clean water is not a luxury, but a necessity. Access to clean</a:t>
            </a:r>
            <a:r>
              <a:rPr lang="en-US" sz="2100" spc="-42">
                <a:solidFill>
                  <a:srgbClr val="000000"/>
                </a:solidFill>
                <a:latin typeface="Poppins"/>
                <a:ea typeface="Poppins"/>
                <a:cs typeface="Poppins"/>
                <a:sym typeface="Poppins"/>
              </a:rPr>
              <a:t> water is essential for health, dignity, and opportunity. Through our Clean Water Initiative, Global Servants builds and maintains wells in remote villages—bringing safe drinking water, improving hygiene, and reducing disease. Each well transforms a community, opening the door to better education, stronger families, and Gospel-centered outreach. Clean water is more than a resource—it’s a gift that brings life and hope to those who need it most.</a:t>
            </a:r>
          </a:p>
        </p:txBody>
      </p:sp>
      <p:sp>
        <p:nvSpPr>
          <p:cNvPr name="TextBox 15" id="15"/>
          <p:cNvSpPr txBox="true"/>
          <p:nvPr/>
        </p:nvSpPr>
        <p:spPr>
          <a:xfrm rot="0">
            <a:off x="7556735" y="3007811"/>
            <a:ext cx="7829884" cy="393190"/>
          </a:xfrm>
          <a:prstGeom prst="rect">
            <a:avLst/>
          </a:prstGeom>
        </p:spPr>
        <p:txBody>
          <a:bodyPr anchor="t" rtlCol="false" tIns="0" lIns="0" bIns="0" rIns="0">
            <a:spAutoFit/>
          </a:bodyPr>
          <a:lstStyle/>
          <a:p>
            <a:pPr algn="just">
              <a:lnSpc>
                <a:spcPts val="3003"/>
              </a:lnSpc>
            </a:pPr>
            <a:r>
              <a:rPr lang="en-US" b="true" sz="2145" i="true" spc="-42">
                <a:solidFill>
                  <a:srgbClr val="000000"/>
                </a:solidFill>
                <a:latin typeface="Poppins Bold Italics"/>
                <a:ea typeface="Poppins Bold Italics"/>
                <a:cs typeface="Poppins Bold Italics"/>
                <a:sym typeface="Poppins Bold Italics"/>
              </a:rPr>
              <a:t>Transforming Liv</a:t>
            </a:r>
            <a:r>
              <a:rPr lang="en-US" b="true" sz="2145" i="true" spc="-42">
                <a:solidFill>
                  <a:srgbClr val="000000"/>
                </a:solidFill>
                <a:latin typeface="Poppins Bold Italics"/>
                <a:ea typeface="Poppins Bold Italics"/>
                <a:cs typeface="Poppins Bold Italics"/>
                <a:sym typeface="Poppins Bold Italics"/>
              </a:rPr>
              <a:t>es Through Access to Clean Water</a:t>
            </a:r>
          </a:p>
        </p:txBody>
      </p:sp>
      <p:sp>
        <p:nvSpPr>
          <p:cNvPr name="TextBox 16" id="16"/>
          <p:cNvSpPr txBox="true"/>
          <p:nvPr/>
        </p:nvSpPr>
        <p:spPr>
          <a:xfrm rot="0">
            <a:off x="7556735" y="1983492"/>
            <a:ext cx="8320683" cy="883666"/>
          </a:xfrm>
          <a:prstGeom prst="rect">
            <a:avLst/>
          </a:prstGeom>
        </p:spPr>
        <p:txBody>
          <a:bodyPr anchor="t" rtlCol="false" tIns="0" lIns="0" bIns="0" rIns="0">
            <a:spAutoFit/>
          </a:bodyPr>
          <a:lstStyle/>
          <a:p>
            <a:pPr algn="l">
              <a:lnSpc>
                <a:spcPts val="7112"/>
              </a:lnSpc>
            </a:pPr>
            <a:r>
              <a:rPr lang="en-US" sz="5600" b="true">
                <a:solidFill>
                  <a:srgbClr val="00569E"/>
                </a:solidFill>
                <a:latin typeface="Montserrat Bold"/>
                <a:ea typeface="Montserrat Bold"/>
                <a:cs typeface="Montserrat Bold"/>
                <a:sym typeface="Montserrat Bold"/>
              </a:rPr>
              <a:t>Clean Water Initiative</a:t>
            </a:r>
          </a:p>
        </p:txBody>
      </p:sp>
      <p:sp>
        <p:nvSpPr>
          <p:cNvPr name="Freeform 17" id="17"/>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8083" y="-227774"/>
            <a:ext cx="7066926" cy="10684172"/>
            <a:chOff x="0" y="0"/>
            <a:chExt cx="1861248" cy="2813938"/>
          </a:xfrm>
        </p:grpSpPr>
        <p:sp>
          <p:nvSpPr>
            <p:cNvPr name="Freeform 4" id="4"/>
            <p:cNvSpPr/>
            <p:nvPr/>
          </p:nvSpPr>
          <p:spPr>
            <a:xfrm flipH="false" flipV="false" rot="0">
              <a:off x="0" y="0"/>
              <a:ext cx="1861248" cy="2813938"/>
            </a:xfrm>
            <a:custGeom>
              <a:avLst/>
              <a:gdLst/>
              <a:ahLst/>
              <a:cxnLst/>
              <a:rect r="r" b="b" t="t" l="l"/>
              <a:pathLst>
                <a:path h="2813938" w="1861248">
                  <a:moveTo>
                    <a:pt x="0" y="0"/>
                  </a:moveTo>
                  <a:lnTo>
                    <a:pt x="1861248" y="0"/>
                  </a:lnTo>
                  <a:lnTo>
                    <a:pt x="1861248"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1861248"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678843" y="1552693"/>
            <a:ext cx="10248746" cy="6765750"/>
            <a:chOff x="0" y="0"/>
            <a:chExt cx="2699258" cy="1781926"/>
          </a:xfrm>
        </p:grpSpPr>
        <p:sp>
          <p:nvSpPr>
            <p:cNvPr name="Freeform 8" id="8"/>
            <p:cNvSpPr/>
            <p:nvPr/>
          </p:nvSpPr>
          <p:spPr>
            <a:xfrm flipH="false" flipV="false" rot="0">
              <a:off x="0" y="0"/>
              <a:ext cx="2699258" cy="1781926"/>
            </a:xfrm>
            <a:custGeom>
              <a:avLst/>
              <a:gdLst/>
              <a:ahLst/>
              <a:cxnLst/>
              <a:rect r="r" b="b" t="t" l="l"/>
              <a:pathLst>
                <a:path h="1781926" w="2699258">
                  <a:moveTo>
                    <a:pt x="0" y="0"/>
                  </a:moveTo>
                  <a:lnTo>
                    <a:pt x="2699258" y="0"/>
                  </a:lnTo>
                  <a:lnTo>
                    <a:pt x="2699258" y="1781926"/>
                  </a:lnTo>
                  <a:lnTo>
                    <a:pt x="0" y="1781926"/>
                  </a:lnTo>
                  <a:close/>
                </a:path>
              </a:pathLst>
            </a:custGeom>
            <a:solidFill>
              <a:srgbClr val="FFFFFF">
                <a:alpha val="77647"/>
              </a:srgbClr>
            </a:solidFill>
          </p:spPr>
        </p:sp>
        <p:sp>
          <p:nvSpPr>
            <p:cNvPr name="TextBox 9" id="9"/>
            <p:cNvSpPr txBox="true"/>
            <p:nvPr/>
          </p:nvSpPr>
          <p:spPr>
            <a:xfrm>
              <a:off x="0" y="-66675"/>
              <a:ext cx="2699258" cy="1848601"/>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7556735" y="2742508"/>
            <a:ext cx="9084462" cy="5575935"/>
          </a:xfrm>
          <a:prstGeom prst="rect">
            <a:avLst/>
          </a:prstGeom>
        </p:spPr>
        <p:txBody>
          <a:bodyPr anchor="t" rtlCol="false" tIns="0" lIns="0" bIns="0" rIns="0">
            <a:spAutoFit/>
          </a:bodyPr>
          <a:lstStyle/>
          <a:p>
            <a:pPr algn="just">
              <a:lnSpc>
                <a:spcPts val="2940"/>
              </a:lnSpc>
            </a:pPr>
            <a:r>
              <a:rPr lang="en-US" sz="2100" spc="-42">
                <a:solidFill>
                  <a:srgbClr val="545454"/>
                </a:solidFill>
                <a:latin typeface="Poppins"/>
                <a:ea typeface="Poppins"/>
                <a:cs typeface="Poppins"/>
                <a:sym typeface="Poppins"/>
              </a:rPr>
              <a:t>In the</a:t>
            </a:r>
            <a:r>
              <a:rPr lang="en-US" sz="2100" spc="-42">
                <a:solidFill>
                  <a:srgbClr val="545454"/>
                </a:solidFill>
                <a:latin typeface="Poppins"/>
                <a:ea typeface="Poppins"/>
                <a:cs typeface="Poppins"/>
                <a:sym typeface="Poppins"/>
              </a:rPr>
              <a:t> remote village of Gbimsi, on the edge of Ghana’s northern desert, access to water was a daily struggle. The village church and school—serving over 350 children—had no well. Students walked miles to the river just to get water or hold class under the scorching sun. Teachers and pastors did what they could, but the need was overwhelming.</a:t>
            </a:r>
          </a:p>
          <a:p>
            <a:pPr algn="just">
              <a:lnSpc>
                <a:spcPts val="2940"/>
              </a:lnSpc>
            </a:pPr>
          </a:p>
          <a:p>
            <a:pPr algn="just">
              <a:lnSpc>
                <a:spcPts val="2940"/>
              </a:lnSpc>
            </a:pPr>
            <a:r>
              <a:rPr lang="en-US" sz="2100" spc="-42">
                <a:solidFill>
                  <a:srgbClr val="545454"/>
                </a:solidFill>
                <a:latin typeface="Poppins"/>
                <a:ea typeface="Poppins"/>
                <a:cs typeface="Poppins"/>
                <a:sym typeface="Poppins"/>
              </a:rPr>
              <a:t>That changed when Global Servants stepped in.</a:t>
            </a:r>
          </a:p>
          <a:p>
            <a:pPr algn="just">
              <a:lnSpc>
                <a:spcPts val="2940"/>
              </a:lnSpc>
            </a:pPr>
          </a:p>
          <a:p>
            <a:pPr algn="just">
              <a:lnSpc>
                <a:spcPts val="2940"/>
              </a:lnSpc>
            </a:pPr>
            <a:r>
              <a:rPr lang="en-US" sz="2100" spc="-42">
                <a:solidFill>
                  <a:srgbClr val="545454"/>
                </a:solidFill>
                <a:latin typeface="Poppins"/>
                <a:ea typeface="Poppins"/>
                <a:cs typeface="Poppins"/>
                <a:sym typeface="Poppins"/>
              </a:rPr>
              <a:t>Thanks to the generosity of our partners, a clean water well was drilled in Gbimsi. Today, children can stay in school, teachers can focus on learning—not survival—and the entire village now has reliable access to safe, life-sustaining water. A sanitation station was also built, and electr</a:t>
            </a:r>
            <a:r>
              <a:rPr lang="en-US" sz="2100" spc="-42">
                <a:solidFill>
                  <a:srgbClr val="545454"/>
                </a:solidFill>
                <a:latin typeface="Poppins"/>
                <a:ea typeface="Poppins"/>
                <a:cs typeface="Poppins"/>
                <a:sym typeface="Poppins"/>
              </a:rPr>
              <a:t>icity</a:t>
            </a:r>
            <a:r>
              <a:rPr lang="en-US" sz="2100" spc="-42">
                <a:solidFill>
                  <a:srgbClr val="545454"/>
                </a:solidFill>
                <a:latin typeface="Poppins"/>
                <a:ea typeface="Poppins"/>
                <a:cs typeface="Poppins"/>
                <a:sym typeface="Poppins"/>
              </a:rPr>
              <a:t> </a:t>
            </a:r>
            <a:r>
              <a:rPr lang="en-US" sz="2100" spc="-42">
                <a:solidFill>
                  <a:srgbClr val="545454"/>
                </a:solidFill>
                <a:latin typeface="Poppins"/>
                <a:ea typeface="Poppins"/>
                <a:cs typeface="Poppins"/>
                <a:sym typeface="Poppins"/>
              </a:rPr>
              <a:t>i</a:t>
            </a:r>
            <a:r>
              <a:rPr lang="en-US" sz="2100" spc="-42">
                <a:solidFill>
                  <a:srgbClr val="545454"/>
                </a:solidFill>
                <a:latin typeface="Poppins"/>
                <a:ea typeface="Poppins"/>
                <a:cs typeface="Poppins"/>
                <a:sym typeface="Poppins"/>
              </a:rPr>
              <a:t>s o</a:t>
            </a:r>
            <a:r>
              <a:rPr lang="en-US" sz="2100" spc="-42">
                <a:solidFill>
                  <a:srgbClr val="545454"/>
                </a:solidFill>
                <a:latin typeface="Poppins"/>
                <a:ea typeface="Poppins"/>
                <a:cs typeface="Poppins"/>
                <a:sym typeface="Poppins"/>
              </a:rPr>
              <a:t>n</a:t>
            </a:r>
            <a:r>
              <a:rPr lang="en-US" sz="2100" spc="-42">
                <a:solidFill>
                  <a:srgbClr val="545454"/>
                </a:solidFill>
                <a:latin typeface="Poppins"/>
                <a:ea typeface="Poppins"/>
                <a:cs typeface="Poppins"/>
                <a:sym typeface="Poppins"/>
              </a:rPr>
              <a:t> the </a:t>
            </a:r>
            <a:r>
              <a:rPr lang="en-US" sz="2100" spc="-42">
                <a:solidFill>
                  <a:srgbClr val="545454"/>
                </a:solidFill>
                <a:latin typeface="Poppins"/>
                <a:ea typeface="Poppins"/>
                <a:cs typeface="Poppins"/>
                <a:sym typeface="Poppins"/>
              </a:rPr>
              <a:t>w</a:t>
            </a:r>
            <a:r>
              <a:rPr lang="en-US" sz="2100" spc="-42">
                <a:solidFill>
                  <a:srgbClr val="545454"/>
                </a:solidFill>
                <a:latin typeface="Poppins"/>
                <a:ea typeface="Poppins"/>
                <a:cs typeface="Poppins"/>
                <a:sym typeface="Poppins"/>
              </a:rPr>
              <a:t>a</a:t>
            </a:r>
            <a:r>
              <a:rPr lang="en-US" sz="2100" spc="-42">
                <a:solidFill>
                  <a:srgbClr val="545454"/>
                </a:solidFill>
                <a:latin typeface="Poppins"/>
                <a:ea typeface="Poppins"/>
                <a:cs typeface="Poppins"/>
                <a:sym typeface="Poppins"/>
              </a:rPr>
              <a:t>y,</a:t>
            </a:r>
            <a:r>
              <a:rPr lang="en-US" sz="2100" spc="-42">
                <a:solidFill>
                  <a:srgbClr val="545454"/>
                </a:solidFill>
                <a:latin typeface="Poppins"/>
                <a:ea typeface="Poppins"/>
                <a:cs typeface="Poppins"/>
                <a:sym typeface="Poppins"/>
              </a:rPr>
              <a:t> </a:t>
            </a:r>
            <a:r>
              <a:rPr lang="en-US" sz="2100" spc="-42">
                <a:solidFill>
                  <a:srgbClr val="545454"/>
                </a:solidFill>
                <a:latin typeface="Poppins"/>
                <a:ea typeface="Poppins"/>
                <a:cs typeface="Poppins"/>
                <a:sym typeface="Poppins"/>
              </a:rPr>
              <a:t>mu</a:t>
            </a:r>
            <a:r>
              <a:rPr lang="en-US" sz="2100" spc="-42">
                <a:solidFill>
                  <a:srgbClr val="545454"/>
                </a:solidFill>
                <a:latin typeface="Poppins"/>
                <a:ea typeface="Poppins"/>
                <a:cs typeface="Poppins"/>
                <a:sym typeface="Poppins"/>
              </a:rPr>
              <a:t>l</a:t>
            </a:r>
            <a:r>
              <a:rPr lang="en-US" sz="2100" spc="-42">
                <a:solidFill>
                  <a:srgbClr val="545454"/>
                </a:solidFill>
                <a:latin typeface="Poppins"/>
                <a:ea typeface="Poppins"/>
                <a:cs typeface="Poppins"/>
                <a:sym typeface="Poppins"/>
              </a:rPr>
              <a:t>ti</a:t>
            </a:r>
            <a:r>
              <a:rPr lang="en-US" sz="2100" spc="-42">
                <a:solidFill>
                  <a:srgbClr val="545454"/>
                </a:solidFill>
                <a:latin typeface="Poppins"/>
                <a:ea typeface="Poppins"/>
                <a:cs typeface="Poppins"/>
                <a:sym typeface="Poppins"/>
              </a:rPr>
              <a:t>p</a:t>
            </a:r>
            <a:r>
              <a:rPr lang="en-US" sz="2100" spc="-42">
                <a:solidFill>
                  <a:srgbClr val="545454"/>
                </a:solidFill>
                <a:latin typeface="Poppins"/>
                <a:ea typeface="Poppins"/>
                <a:cs typeface="Poppins"/>
                <a:sym typeface="Poppins"/>
              </a:rPr>
              <a:t>ly</a:t>
            </a:r>
            <a:r>
              <a:rPr lang="en-US" sz="2100" spc="-42">
                <a:solidFill>
                  <a:srgbClr val="545454"/>
                </a:solidFill>
                <a:latin typeface="Poppins"/>
                <a:ea typeface="Poppins"/>
                <a:cs typeface="Poppins"/>
                <a:sym typeface="Poppins"/>
              </a:rPr>
              <a:t>i</a:t>
            </a:r>
            <a:r>
              <a:rPr lang="en-US" sz="2100" spc="-42">
                <a:solidFill>
                  <a:srgbClr val="545454"/>
                </a:solidFill>
                <a:latin typeface="Poppins"/>
                <a:ea typeface="Poppins"/>
                <a:cs typeface="Poppins"/>
                <a:sym typeface="Poppins"/>
              </a:rPr>
              <a:t>ng</a:t>
            </a:r>
            <a:r>
              <a:rPr lang="en-US" sz="2100" spc="-42">
                <a:solidFill>
                  <a:srgbClr val="545454"/>
                </a:solidFill>
                <a:latin typeface="Poppins"/>
                <a:ea typeface="Poppins"/>
                <a:cs typeface="Poppins"/>
                <a:sym typeface="Poppins"/>
              </a:rPr>
              <a:t> t</a:t>
            </a:r>
            <a:r>
              <a:rPr lang="en-US" sz="2100" spc="-42">
                <a:solidFill>
                  <a:srgbClr val="545454"/>
                </a:solidFill>
                <a:latin typeface="Poppins"/>
                <a:ea typeface="Poppins"/>
                <a:cs typeface="Poppins"/>
                <a:sym typeface="Poppins"/>
              </a:rPr>
              <a:t>h</a:t>
            </a:r>
            <a:r>
              <a:rPr lang="en-US" sz="2100" spc="-42">
                <a:solidFill>
                  <a:srgbClr val="545454"/>
                </a:solidFill>
                <a:latin typeface="Poppins"/>
                <a:ea typeface="Poppins"/>
                <a:cs typeface="Poppins"/>
                <a:sym typeface="Poppins"/>
              </a:rPr>
              <a:t>e i</a:t>
            </a:r>
            <a:r>
              <a:rPr lang="en-US" sz="2100" spc="-42">
                <a:solidFill>
                  <a:srgbClr val="545454"/>
                </a:solidFill>
                <a:latin typeface="Poppins"/>
                <a:ea typeface="Poppins"/>
                <a:cs typeface="Poppins"/>
                <a:sym typeface="Poppins"/>
              </a:rPr>
              <a:t>mp</a:t>
            </a:r>
            <a:r>
              <a:rPr lang="en-US" sz="2100" spc="-42">
                <a:solidFill>
                  <a:srgbClr val="545454"/>
                </a:solidFill>
                <a:latin typeface="Poppins"/>
                <a:ea typeface="Poppins"/>
                <a:cs typeface="Poppins"/>
                <a:sym typeface="Poppins"/>
              </a:rPr>
              <a:t>a</a:t>
            </a:r>
            <a:r>
              <a:rPr lang="en-US" sz="2100" spc="-42">
                <a:solidFill>
                  <a:srgbClr val="545454"/>
                </a:solidFill>
                <a:latin typeface="Poppins"/>
                <a:ea typeface="Poppins"/>
                <a:cs typeface="Poppins"/>
                <a:sym typeface="Poppins"/>
              </a:rPr>
              <a:t>c</a:t>
            </a:r>
            <a:r>
              <a:rPr lang="en-US" sz="2100" spc="-42">
                <a:solidFill>
                  <a:srgbClr val="545454"/>
                </a:solidFill>
                <a:latin typeface="Poppins"/>
                <a:ea typeface="Poppins"/>
                <a:cs typeface="Poppins"/>
                <a:sym typeface="Poppins"/>
              </a:rPr>
              <a:t>t </a:t>
            </a:r>
            <a:r>
              <a:rPr lang="en-US" sz="2100" spc="-42">
                <a:solidFill>
                  <a:srgbClr val="545454"/>
                </a:solidFill>
                <a:latin typeface="Poppins"/>
                <a:ea typeface="Poppins"/>
                <a:cs typeface="Poppins"/>
                <a:sym typeface="Poppins"/>
              </a:rPr>
              <a:t>for ye</a:t>
            </a:r>
            <a:r>
              <a:rPr lang="en-US" sz="2100" spc="-42">
                <a:solidFill>
                  <a:srgbClr val="545454"/>
                </a:solidFill>
                <a:latin typeface="Poppins"/>
                <a:ea typeface="Poppins"/>
                <a:cs typeface="Poppins"/>
                <a:sym typeface="Poppins"/>
              </a:rPr>
              <a:t>a</a:t>
            </a:r>
            <a:r>
              <a:rPr lang="en-US" sz="2100" spc="-42">
                <a:solidFill>
                  <a:srgbClr val="545454"/>
                </a:solidFill>
                <a:latin typeface="Poppins"/>
                <a:ea typeface="Poppins"/>
                <a:cs typeface="Poppins"/>
                <a:sym typeface="Poppins"/>
              </a:rPr>
              <a:t>rs</a:t>
            </a:r>
            <a:r>
              <a:rPr lang="en-US" sz="2100" spc="-42">
                <a:solidFill>
                  <a:srgbClr val="545454"/>
                </a:solidFill>
                <a:latin typeface="Poppins"/>
                <a:ea typeface="Poppins"/>
                <a:cs typeface="Poppins"/>
                <a:sym typeface="Poppins"/>
              </a:rPr>
              <a:t> t</a:t>
            </a:r>
            <a:r>
              <a:rPr lang="en-US" sz="2100" spc="-42">
                <a:solidFill>
                  <a:srgbClr val="545454"/>
                </a:solidFill>
                <a:latin typeface="Poppins"/>
                <a:ea typeface="Poppins"/>
                <a:cs typeface="Poppins"/>
                <a:sym typeface="Poppins"/>
              </a:rPr>
              <a:t>o co</a:t>
            </a:r>
            <a:r>
              <a:rPr lang="en-US" sz="2100" spc="-42">
                <a:solidFill>
                  <a:srgbClr val="545454"/>
                </a:solidFill>
                <a:latin typeface="Poppins"/>
                <a:ea typeface="Poppins"/>
                <a:cs typeface="Poppins"/>
                <a:sym typeface="Poppins"/>
              </a:rPr>
              <a:t>me.</a:t>
            </a:r>
          </a:p>
          <a:p>
            <a:pPr algn="just">
              <a:lnSpc>
                <a:spcPts val="2940"/>
              </a:lnSpc>
            </a:pPr>
          </a:p>
        </p:txBody>
      </p:sp>
      <p:sp>
        <p:nvSpPr>
          <p:cNvPr name="TextBox 11" id="11"/>
          <p:cNvSpPr txBox="true"/>
          <p:nvPr/>
        </p:nvSpPr>
        <p:spPr>
          <a:xfrm rot="0">
            <a:off x="7556735" y="1524118"/>
            <a:ext cx="7359683" cy="667512"/>
          </a:xfrm>
          <a:prstGeom prst="rect">
            <a:avLst/>
          </a:prstGeom>
        </p:spPr>
        <p:txBody>
          <a:bodyPr anchor="t" rtlCol="false" tIns="0" lIns="0" bIns="0" rIns="0">
            <a:spAutoFit/>
          </a:bodyPr>
          <a:lstStyle/>
          <a:p>
            <a:pPr algn="l">
              <a:lnSpc>
                <a:spcPts val="5334"/>
              </a:lnSpc>
            </a:pPr>
            <a:r>
              <a:rPr lang="en-US" sz="4200" b="true">
                <a:solidFill>
                  <a:srgbClr val="00569E"/>
                </a:solidFill>
                <a:latin typeface="Montserrat Bold"/>
                <a:ea typeface="Montserrat Bold"/>
                <a:cs typeface="Montserrat Bold"/>
                <a:sym typeface="Montserrat Bold"/>
              </a:rPr>
              <a:t>A Well of Hope in Gbimsi</a:t>
            </a:r>
          </a:p>
        </p:txBody>
      </p:sp>
      <p:sp>
        <p:nvSpPr>
          <p:cNvPr name="TextBox 12" id="12"/>
          <p:cNvSpPr txBox="true"/>
          <p:nvPr/>
        </p:nvSpPr>
        <p:spPr>
          <a:xfrm rot="0">
            <a:off x="7556735" y="971550"/>
            <a:ext cx="8021875" cy="375285"/>
          </a:xfrm>
          <a:prstGeom prst="rect">
            <a:avLst/>
          </a:prstGeom>
        </p:spPr>
        <p:txBody>
          <a:bodyPr anchor="t" rtlCol="false" tIns="0" lIns="0" bIns="0" rIns="0">
            <a:spAutoFit/>
          </a:bodyPr>
          <a:lstStyle/>
          <a:p>
            <a:pPr algn="just">
              <a:lnSpc>
                <a:spcPts val="2940"/>
              </a:lnSpc>
            </a:pPr>
            <a:r>
              <a:rPr lang="en-US" b="true" sz="2100" i="true" spc="-42">
                <a:solidFill>
                  <a:srgbClr val="1C8FC8"/>
                </a:solidFill>
                <a:latin typeface="Poppins Bold Italics"/>
                <a:ea typeface="Poppins Bold Italics"/>
                <a:cs typeface="Poppins Bold Italics"/>
                <a:sym typeface="Poppins Bold Italics"/>
              </a:rPr>
              <a:t>Clean Water Impact Story</a:t>
            </a:r>
          </a:p>
        </p:txBody>
      </p:sp>
      <p:sp>
        <p:nvSpPr>
          <p:cNvPr name="TextBox 13" id="13"/>
          <p:cNvSpPr txBox="true"/>
          <p:nvPr/>
        </p:nvSpPr>
        <p:spPr>
          <a:xfrm rot="0">
            <a:off x="7525935" y="2239995"/>
            <a:ext cx="8021875" cy="375285"/>
          </a:xfrm>
          <a:prstGeom prst="rect">
            <a:avLst/>
          </a:prstGeom>
        </p:spPr>
        <p:txBody>
          <a:bodyPr anchor="t" rtlCol="false" tIns="0" lIns="0" bIns="0" rIns="0">
            <a:spAutoFit/>
          </a:bodyPr>
          <a:lstStyle/>
          <a:p>
            <a:pPr algn="just">
              <a:lnSpc>
                <a:spcPts val="2940"/>
              </a:lnSpc>
            </a:pPr>
            <a:r>
              <a:rPr lang="en-US" b="true" sz="2100" i="true" spc="-42">
                <a:solidFill>
                  <a:srgbClr val="000000"/>
                </a:solidFill>
                <a:latin typeface="Poppins Bold Italics"/>
                <a:ea typeface="Poppins Bold Italics"/>
                <a:cs typeface="Poppins Bold Italics"/>
                <a:sym typeface="Poppins Bold Italics"/>
              </a:rPr>
              <a:t>Because of our supporters, lives are forever changed </a:t>
            </a:r>
          </a:p>
        </p:txBody>
      </p:sp>
      <p:grpSp>
        <p:nvGrpSpPr>
          <p:cNvPr name="Group 14" id="14"/>
          <p:cNvGrpSpPr/>
          <p:nvPr/>
        </p:nvGrpSpPr>
        <p:grpSpPr>
          <a:xfrm rot="0">
            <a:off x="507778" y="1028700"/>
            <a:ext cx="6559848" cy="7631139"/>
            <a:chOff x="0" y="0"/>
            <a:chExt cx="8746463" cy="10174851"/>
          </a:xfrm>
        </p:grpSpPr>
        <p:pic>
          <p:nvPicPr>
            <p:cNvPr name="Picture 15" id="15"/>
            <p:cNvPicPr>
              <a:picLocks noChangeAspect="true"/>
            </p:cNvPicPr>
            <p:nvPr/>
          </p:nvPicPr>
          <p:blipFill>
            <a:blip r:embed="rId6"/>
            <a:srcRect l="0" t="6841" r="0" b="6841"/>
            <a:stretch>
              <a:fillRect/>
            </a:stretch>
          </p:blipFill>
          <p:spPr>
            <a:xfrm flipH="false" flipV="false">
              <a:off x="0" y="0"/>
              <a:ext cx="8746463" cy="5023926"/>
            </a:xfrm>
            <a:prstGeom prst="rect">
              <a:avLst/>
            </a:prstGeom>
          </p:spPr>
        </p:pic>
        <p:pic>
          <p:nvPicPr>
            <p:cNvPr name="Picture 16" id="16"/>
            <p:cNvPicPr>
              <a:picLocks noChangeAspect="true"/>
            </p:cNvPicPr>
            <p:nvPr/>
          </p:nvPicPr>
          <p:blipFill>
            <a:blip r:embed="rId7"/>
            <a:srcRect l="21457" t="0" r="21457" b="0"/>
            <a:stretch>
              <a:fillRect/>
            </a:stretch>
          </p:blipFill>
          <p:spPr>
            <a:xfrm flipH="false" flipV="false">
              <a:off x="0" y="5150926"/>
              <a:ext cx="4309732" cy="5023926"/>
            </a:xfrm>
            <a:prstGeom prst="rect">
              <a:avLst/>
            </a:prstGeom>
          </p:spPr>
        </p:pic>
        <p:pic>
          <p:nvPicPr>
            <p:cNvPr name="Picture 17" id="17"/>
            <p:cNvPicPr>
              <a:picLocks noChangeAspect="true"/>
            </p:cNvPicPr>
            <p:nvPr/>
          </p:nvPicPr>
          <p:blipFill>
            <a:blip r:embed="rId8"/>
            <a:srcRect l="32447" t="0" r="10466" b="0"/>
            <a:stretch>
              <a:fillRect/>
            </a:stretch>
          </p:blipFill>
          <p:spPr>
            <a:xfrm flipH="false" flipV="false">
              <a:off x="4436732" y="5150926"/>
              <a:ext cx="4309732" cy="5023926"/>
            </a:xfrm>
            <a:prstGeom prst="rect">
              <a:avLst/>
            </a:prstGeom>
          </p:spPr>
        </p:pic>
      </p:grpSp>
      <p:sp>
        <p:nvSpPr>
          <p:cNvPr name="Freeform 18" id="18"/>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34282" y="-227774"/>
            <a:ext cx="7113125" cy="10684172"/>
            <a:chOff x="0" y="0"/>
            <a:chExt cx="1873416" cy="2813938"/>
          </a:xfrm>
        </p:grpSpPr>
        <p:sp>
          <p:nvSpPr>
            <p:cNvPr name="Freeform 4" id="4"/>
            <p:cNvSpPr/>
            <p:nvPr/>
          </p:nvSpPr>
          <p:spPr>
            <a:xfrm flipH="false" flipV="false" rot="0">
              <a:off x="0" y="0"/>
              <a:ext cx="1873416" cy="2813938"/>
            </a:xfrm>
            <a:custGeom>
              <a:avLst/>
              <a:gdLst/>
              <a:ahLst/>
              <a:cxnLst/>
              <a:rect r="r" b="b" t="t" l="l"/>
              <a:pathLst>
                <a:path h="2813938" w="1873416">
                  <a:moveTo>
                    <a:pt x="0" y="0"/>
                  </a:moveTo>
                  <a:lnTo>
                    <a:pt x="1873416" y="0"/>
                  </a:lnTo>
                  <a:lnTo>
                    <a:pt x="1873416"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1873416"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678843" y="1552693"/>
            <a:ext cx="10417136" cy="4001975"/>
            <a:chOff x="0" y="0"/>
            <a:chExt cx="2743608" cy="1054018"/>
          </a:xfrm>
        </p:grpSpPr>
        <p:sp>
          <p:nvSpPr>
            <p:cNvPr name="Freeform 8" id="8"/>
            <p:cNvSpPr/>
            <p:nvPr/>
          </p:nvSpPr>
          <p:spPr>
            <a:xfrm flipH="false" flipV="false" rot="0">
              <a:off x="0" y="0"/>
              <a:ext cx="2743608" cy="1054018"/>
            </a:xfrm>
            <a:custGeom>
              <a:avLst/>
              <a:gdLst/>
              <a:ahLst/>
              <a:cxnLst/>
              <a:rect r="r" b="b" t="t" l="l"/>
              <a:pathLst>
                <a:path h="1054018" w="2743608">
                  <a:moveTo>
                    <a:pt x="0" y="0"/>
                  </a:moveTo>
                  <a:lnTo>
                    <a:pt x="2743608" y="0"/>
                  </a:lnTo>
                  <a:lnTo>
                    <a:pt x="2743608" y="1054018"/>
                  </a:lnTo>
                  <a:lnTo>
                    <a:pt x="0" y="1054018"/>
                  </a:lnTo>
                  <a:close/>
                </a:path>
              </a:pathLst>
            </a:custGeom>
            <a:solidFill>
              <a:srgbClr val="FFFFFF">
                <a:alpha val="77647"/>
              </a:srgbClr>
            </a:solidFill>
          </p:spPr>
        </p:sp>
        <p:sp>
          <p:nvSpPr>
            <p:cNvPr name="TextBox 9" id="9"/>
            <p:cNvSpPr txBox="true"/>
            <p:nvPr/>
          </p:nvSpPr>
          <p:spPr>
            <a:xfrm>
              <a:off x="0" y="-66675"/>
              <a:ext cx="2743608" cy="1120693"/>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7556735" y="2742508"/>
            <a:ext cx="9084462" cy="2687320"/>
          </a:xfrm>
          <a:prstGeom prst="rect">
            <a:avLst/>
          </a:prstGeom>
        </p:spPr>
        <p:txBody>
          <a:bodyPr anchor="t" rtlCol="false" tIns="0" lIns="0" bIns="0" rIns="0">
            <a:spAutoFit/>
          </a:bodyPr>
          <a:lstStyle/>
          <a:p>
            <a:pPr algn="just">
              <a:lnSpc>
                <a:spcPts val="2940"/>
              </a:lnSpc>
            </a:pPr>
            <a:r>
              <a:rPr lang="en-US" sz="2100" spc="-42">
                <a:solidFill>
                  <a:srgbClr val="545454"/>
                </a:solidFill>
                <a:latin typeface="Poppins"/>
                <a:ea typeface="Poppins"/>
                <a:cs typeface="Poppins"/>
                <a:sym typeface="Poppins"/>
              </a:rPr>
              <a:t>This</a:t>
            </a:r>
            <a:r>
              <a:rPr lang="en-US" sz="2100" spc="-42">
                <a:solidFill>
                  <a:srgbClr val="545454"/>
                </a:solidFill>
                <a:latin typeface="Poppins"/>
                <a:ea typeface="Poppins"/>
                <a:cs typeface="Poppins"/>
                <a:sym typeface="Poppins"/>
              </a:rPr>
              <a:t> one well is more than a convenience—it’s a symbol of dignity, opportunity, and God’s provision. It is blessing not just a school, but a community.</a:t>
            </a:r>
          </a:p>
          <a:p>
            <a:pPr algn="just">
              <a:lnSpc>
                <a:spcPts val="2940"/>
              </a:lnSpc>
            </a:pPr>
          </a:p>
          <a:p>
            <a:pPr algn="l">
              <a:lnSpc>
                <a:spcPts val="3219"/>
              </a:lnSpc>
            </a:pPr>
            <a:r>
              <a:rPr lang="en-US" b="true" sz="2299" spc="-45">
                <a:solidFill>
                  <a:srgbClr val="00569E"/>
                </a:solidFill>
                <a:latin typeface="Poppins Bold"/>
                <a:ea typeface="Poppins Bold"/>
                <a:cs typeface="Poppins Bold"/>
                <a:sym typeface="Poppins Bold"/>
              </a:rPr>
              <a:t>Because of your faithfulness, a village once desperate for water now overflo</a:t>
            </a:r>
            <a:r>
              <a:rPr lang="en-US" b="true" sz="2299" spc="-45">
                <a:solidFill>
                  <a:srgbClr val="00569E"/>
                </a:solidFill>
                <a:latin typeface="Poppins Bold"/>
                <a:ea typeface="Poppins Bold"/>
                <a:cs typeface="Poppins Bold"/>
                <a:sym typeface="Poppins Bold"/>
              </a:rPr>
              <a:t>ws</a:t>
            </a:r>
            <a:r>
              <a:rPr lang="en-US" b="true" sz="2299" spc="-45">
                <a:solidFill>
                  <a:srgbClr val="00569E"/>
                </a:solidFill>
                <a:latin typeface="Poppins Bold"/>
                <a:ea typeface="Poppins Bold"/>
                <a:cs typeface="Poppins Bold"/>
                <a:sym typeface="Poppins Bold"/>
              </a:rPr>
              <a:t> w</a:t>
            </a:r>
            <a:r>
              <a:rPr lang="en-US" b="true" sz="2299" spc="-45">
                <a:solidFill>
                  <a:srgbClr val="00569E"/>
                </a:solidFill>
                <a:latin typeface="Poppins Bold"/>
                <a:ea typeface="Poppins Bold"/>
                <a:cs typeface="Poppins Bold"/>
                <a:sym typeface="Poppins Bold"/>
              </a:rPr>
              <a:t>i</a:t>
            </a:r>
            <a:r>
              <a:rPr lang="en-US" b="true" sz="2299" spc="-45">
                <a:solidFill>
                  <a:srgbClr val="00569E"/>
                </a:solidFill>
                <a:latin typeface="Poppins Bold"/>
                <a:ea typeface="Poppins Bold"/>
                <a:cs typeface="Poppins Bold"/>
                <a:sym typeface="Poppins Bold"/>
              </a:rPr>
              <a:t>t</a:t>
            </a:r>
            <a:r>
              <a:rPr lang="en-US" b="true" sz="2299" spc="-45">
                <a:solidFill>
                  <a:srgbClr val="00569E"/>
                </a:solidFill>
                <a:latin typeface="Poppins Bold"/>
                <a:ea typeface="Poppins Bold"/>
                <a:cs typeface="Poppins Bold"/>
                <a:sym typeface="Poppins Bold"/>
              </a:rPr>
              <a:t>h</a:t>
            </a:r>
            <a:r>
              <a:rPr lang="en-US" b="true" sz="2299" spc="-45">
                <a:solidFill>
                  <a:srgbClr val="00569E"/>
                </a:solidFill>
                <a:latin typeface="Poppins Bold"/>
                <a:ea typeface="Poppins Bold"/>
                <a:cs typeface="Poppins Bold"/>
                <a:sym typeface="Poppins Bold"/>
              </a:rPr>
              <a:t> h</a:t>
            </a:r>
            <a:r>
              <a:rPr lang="en-US" b="true" sz="2299" spc="-45">
                <a:solidFill>
                  <a:srgbClr val="00569E"/>
                </a:solidFill>
                <a:latin typeface="Poppins Bold"/>
                <a:ea typeface="Poppins Bold"/>
                <a:cs typeface="Poppins Bold"/>
                <a:sym typeface="Poppins Bold"/>
              </a:rPr>
              <a:t>op</a:t>
            </a:r>
            <a:r>
              <a:rPr lang="en-US" b="true" sz="2299" spc="-45">
                <a:solidFill>
                  <a:srgbClr val="00569E"/>
                </a:solidFill>
                <a:latin typeface="Poppins Bold"/>
                <a:ea typeface="Poppins Bold"/>
                <a:cs typeface="Poppins Bold"/>
                <a:sym typeface="Poppins Bold"/>
              </a:rPr>
              <a:t>e.</a:t>
            </a:r>
          </a:p>
          <a:p>
            <a:pPr algn="l">
              <a:lnSpc>
                <a:spcPts val="3219"/>
              </a:lnSpc>
            </a:pPr>
          </a:p>
        </p:txBody>
      </p:sp>
      <p:sp>
        <p:nvSpPr>
          <p:cNvPr name="TextBox 11" id="11"/>
          <p:cNvSpPr txBox="true"/>
          <p:nvPr/>
        </p:nvSpPr>
        <p:spPr>
          <a:xfrm rot="0">
            <a:off x="7556735" y="1524118"/>
            <a:ext cx="7359683" cy="667512"/>
          </a:xfrm>
          <a:prstGeom prst="rect">
            <a:avLst/>
          </a:prstGeom>
        </p:spPr>
        <p:txBody>
          <a:bodyPr anchor="t" rtlCol="false" tIns="0" lIns="0" bIns="0" rIns="0">
            <a:spAutoFit/>
          </a:bodyPr>
          <a:lstStyle/>
          <a:p>
            <a:pPr algn="l">
              <a:lnSpc>
                <a:spcPts val="5334"/>
              </a:lnSpc>
            </a:pPr>
            <a:r>
              <a:rPr lang="en-US" sz="4200" b="true">
                <a:solidFill>
                  <a:srgbClr val="00569E"/>
                </a:solidFill>
                <a:latin typeface="Montserrat Bold"/>
                <a:ea typeface="Montserrat Bold"/>
                <a:cs typeface="Montserrat Bold"/>
                <a:sym typeface="Montserrat Bold"/>
              </a:rPr>
              <a:t>A Well of Hope in Gbimsi</a:t>
            </a:r>
          </a:p>
        </p:txBody>
      </p:sp>
      <p:sp>
        <p:nvSpPr>
          <p:cNvPr name="TextBox 12" id="12"/>
          <p:cNvSpPr txBox="true"/>
          <p:nvPr/>
        </p:nvSpPr>
        <p:spPr>
          <a:xfrm rot="0">
            <a:off x="7556735" y="971550"/>
            <a:ext cx="8021875" cy="375285"/>
          </a:xfrm>
          <a:prstGeom prst="rect">
            <a:avLst/>
          </a:prstGeom>
        </p:spPr>
        <p:txBody>
          <a:bodyPr anchor="t" rtlCol="false" tIns="0" lIns="0" bIns="0" rIns="0">
            <a:spAutoFit/>
          </a:bodyPr>
          <a:lstStyle/>
          <a:p>
            <a:pPr algn="just">
              <a:lnSpc>
                <a:spcPts val="2940"/>
              </a:lnSpc>
            </a:pPr>
            <a:r>
              <a:rPr lang="en-US" b="true" sz="2100" i="true" spc="-42">
                <a:solidFill>
                  <a:srgbClr val="1C8FC8"/>
                </a:solidFill>
                <a:latin typeface="Poppins Bold Italics"/>
                <a:ea typeface="Poppins Bold Italics"/>
                <a:cs typeface="Poppins Bold Italics"/>
                <a:sym typeface="Poppins Bold Italics"/>
              </a:rPr>
              <a:t>Clean Water Impact Story</a:t>
            </a:r>
          </a:p>
        </p:txBody>
      </p:sp>
      <p:sp>
        <p:nvSpPr>
          <p:cNvPr name="TextBox 13" id="13"/>
          <p:cNvSpPr txBox="true"/>
          <p:nvPr/>
        </p:nvSpPr>
        <p:spPr>
          <a:xfrm rot="0">
            <a:off x="7525935" y="2239995"/>
            <a:ext cx="8021875" cy="375285"/>
          </a:xfrm>
          <a:prstGeom prst="rect">
            <a:avLst/>
          </a:prstGeom>
        </p:spPr>
        <p:txBody>
          <a:bodyPr anchor="t" rtlCol="false" tIns="0" lIns="0" bIns="0" rIns="0">
            <a:spAutoFit/>
          </a:bodyPr>
          <a:lstStyle/>
          <a:p>
            <a:pPr algn="just">
              <a:lnSpc>
                <a:spcPts val="2940"/>
              </a:lnSpc>
            </a:pPr>
            <a:r>
              <a:rPr lang="en-US" b="true" sz="2100" i="true" spc="-42">
                <a:solidFill>
                  <a:srgbClr val="000000"/>
                </a:solidFill>
                <a:latin typeface="Poppins Bold Italics"/>
                <a:ea typeface="Poppins Bold Italics"/>
                <a:cs typeface="Poppins Bold Italics"/>
                <a:sym typeface="Poppins Bold Italics"/>
              </a:rPr>
              <a:t>Because of our supporters, lives are forever changed </a:t>
            </a:r>
          </a:p>
        </p:txBody>
      </p:sp>
      <p:grpSp>
        <p:nvGrpSpPr>
          <p:cNvPr name="Group 14" id="14"/>
          <p:cNvGrpSpPr/>
          <p:nvPr/>
        </p:nvGrpSpPr>
        <p:grpSpPr>
          <a:xfrm rot="0">
            <a:off x="635842" y="1028700"/>
            <a:ext cx="6429870" cy="7631139"/>
            <a:chOff x="0" y="0"/>
            <a:chExt cx="8573160" cy="10174851"/>
          </a:xfrm>
        </p:grpSpPr>
        <p:pic>
          <p:nvPicPr>
            <p:cNvPr name="Picture 15" id="15"/>
            <p:cNvPicPr>
              <a:picLocks noChangeAspect="true"/>
            </p:cNvPicPr>
            <p:nvPr/>
          </p:nvPicPr>
          <p:blipFill>
            <a:blip r:embed="rId6"/>
            <a:srcRect l="0" t="0" r="0" b="12044"/>
            <a:stretch>
              <a:fillRect/>
            </a:stretch>
          </p:blipFill>
          <p:spPr>
            <a:xfrm flipH="false" flipV="false">
              <a:off x="0" y="0"/>
              <a:ext cx="8573160" cy="5023926"/>
            </a:xfrm>
            <a:prstGeom prst="rect">
              <a:avLst/>
            </a:prstGeom>
          </p:spPr>
        </p:pic>
        <p:pic>
          <p:nvPicPr>
            <p:cNvPr name="Picture 16" id="16"/>
            <p:cNvPicPr>
              <a:picLocks noChangeAspect="true"/>
            </p:cNvPicPr>
            <p:nvPr/>
          </p:nvPicPr>
          <p:blipFill>
            <a:blip r:embed="rId7"/>
            <a:srcRect l="22031" t="0" r="22031" b="0"/>
            <a:stretch>
              <a:fillRect/>
            </a:stretch>
          </p:blipFill>
          <p:spPr>
            <a:xfrm flipH="false" flipV="false">
              <a:off x="0" y="5150926"/>
              <a:ext cx="4223080" cy="5023926"/>
            </a:xfrm>
            <a:prstGeom prst="rect">
              <a:avLst/>
            </a:prstGeom>
          </p:spPr>
        </p:pic>
        <p:pic>
          <p:nvPicPr>
            <p:cNvPr name="Picture 17" id="17"/>
            <p:cNvPicPr>
              <a:picLocks noChangeAspect="true"/>
            </p:cNvPicPr>
            <p:nvPr/>
          </p:nvPicPr>
          <p:blipFill>
            <a:blip r:embed="rId8"/>
            <a:srcRect l="0" t="5442" r="0" b="5442"/>
            <a:stretch>
              <a:fillRect/>
            </a:stretch>
          </p:blipFill>
          <p:spPr>
            <a:xfrm flipH="false" flipV="false">
              <a:off x="4350080" y="5150926"/>
              <a:ext cx="4223080" cy="5023926"/>
            </a:xfrm>
            <a:prstGeom prst="rect">
              <a:avLst/>
            </a:prstGeom>
          </p:spPr>
        </p:pic>
      </p:grpSp>
      <p:sp>
        <p:nvSpPr>
          <p:cNvPr name="Freeform 18" id="18"/>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529041" y="4700053"/>
            <a:ext cx="611869" cy="1138361"/>
          </a:xfrm>
          <a:custGeom>
            <a:avLst/>
            <a:gdLst/>
            <a:ahLst/>
            <a:cxnLst/>
            <a:rect r="r" b="b" t="t" l="l"/>
            <a:pathLst>
              <a:path h="1138361" w="611869">
                <a:moveTo>
                  <a:pt x="0" y="0"/>
                </a:moveTo>
                <a:lnTo>
                  <a:pt x="611869" y="0"/>
                </a:lnTo>
                <a:lnTo>
                  <a:pt x="611869" y="1138361"/>
                </a:lnTo>
                <a:lnTo>
                  <a:pt x="0" y="11383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66165" y="6198688"/>
            <a:ext cx="1174745" cy="1088107"/>
          </a:xfrm>
          <a:custGeom>
            <a:avLst/>
            <a:gdLst/>
            <a:ahLst/>
            <a:cxnLst/>
            <a:rect r="r" b="b" t="t" l="l"/>
            <a:pathLst>
              <a:path h="1088107" w="1174745">
                <a:moveTo>
                  <a:pt x="0" y="0"/>
                </a:moveTo>
                <a:lnTo>
                  <a:pt x="1174745" y="0"/>
                </a:lnTo>
                <a:lnTo>
                  <a:pt x="1174745" y="1088107"/>
                </a:lnTo>
                <a:lnTo>
                  <a:pt x="0" y="1088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14116" y="7593190"/>
            <a:ext cx="1826795" cy="1057257"/>
          </a:xfrm>
          <a:custGeom>
            <a:avLst/>
            <a:gdLst/>
            <a:ahLst/>
            <a:cxnLst/>
            <a:rect r="r" b="b" t="t" l="l"/>
            <a:pathLst>
              <a:path h="1057257" w="1826795">
                <a:moveTo>
                  <a:pt x="0" y="0"/>
                </a:moveTo>
                <a:lnTo>
                  <a:pt x="1826794" y="0"/>
                </a:lnTo>
                <a:lnTo>
                  <a:pt x="1826794" y="1057258"/>
                </a:lnTo>
                <a:lnTo>
                  <a:pt x="0" y="1057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215927" y="-2499906"/>
            <a:ext cx="18648966" cy="22300707"/>
          </a:xfrm>
          <a:custGeom>
            <a:avLst/>
            <a:gdLst/>
            <a:ahLst/>
            <a:cxnLst/>
            <a:rect r="r" b="b" t="t" l="l"/>
            <a:pathLst>
              <a:path h="22300707" w="18648966">
                <a:moveTo>
                  <a:pt x="0" y="0"/>
                </a:moveTo>
                <a:lnTo>
                  <a:pt x="18648966" y="0"/>
                </a:lnTo>
                <a:lnTo>
                  <a:pt x="18648966" y="22300707"/>
                </a:lnTo>
                <a:lnTo>
                  <a:pt x="0" y="22300707"/>
                </a:lnTo>
                <a:lnTo>
                  <a:pt x="0" y="0"/>
                </a:lnTo>
                <a:close/>
              </a:path>
            </a:pathLst>
          </a:custGeom>
          <a:blipFill>
            <a:blip r:embed="rId8">
              <a:alphaModFix amt="27000"/>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804046" y="5519239"/>
            <a:ext cx="603144" cy="1619179"/>
          </a:xfrm>
          <a:custGeom>
            <a:avLst/>
            <a:gdLst/>
            <a:ahLst/>
            <a:cxnLst/>
            <a:rect r="r" b="b" t="t" l="l"/>
            <a:pathLst>
              <a:path h="1619179" w="603144">
                <a:moveTo>
                  <a:pt x="0" y="0"/>
                </a:moveTo>
                <a:lnTo>
                  <a:pt x="603144" y="0"/>
                </a:lnTo>
                <a:lnTo>
                  <a:pt x="603144" y="1619178"/>
                </a:lnTo>
                <a:lnTo>
                  <a:pt x="0" y="16191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071936" y="5106806"/>
            <a:ext cx="955755" cy="1933556"/>
          </a:xfrm>
          <a:custGeom>
            <a:avLst/>
            <a:gdLst/>
            <a:ahLst/>
            <a:cxnLst/>
            <a:rect r="r" b="b" t="t" l="l"/>
            <a:pathLst>
              <a:path h="1933556" w="955755">
                <a:moveTo>
                  <a:pt x="0" y="0"/>
                </a:moveTo>
                <a:lnTo>
                  <a:pt x="955755" y="0"/>
                </a:lnTo>
                <a:lnTo>
                  <a:pt x="955755" y="1933556"/>
                </a:lnTo>
                <a:lnTo>
                  <a:pt x="0" y="19335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2322630" y="4381011"/>
            <a:ext cx="2217658" cy="1596357"/>
          </a:xfrm>
          <a:custGeom>
            <a:avLst/>
            <a:gdLst/>
            <a:ahLst/>
            <a:cxnLst/>
            <a:rect r="r" b="b" t="t" l="l"/>
            <a:pathLst>
              <a:path h="1596357" w="2217658">
                <a:moveTo>
                  <a:pt x="0" y="0"/>
                </a:moveTo>
                <a:lnTo>
                  <a:pt x="2217658" y="0"/>
                </a:lnTo>
                <a:lnTo>
                  <a:pt x="2217658" y="1596357"/>
                </a:lnTo>
                <a:lnTo>
                  <a:pt x="0" y="159635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12781466" y="5510595"/>
            <a:ext cx="1410228" cy="2040113"/>
          </a:xfrm>
          <a:custGeom>
            <a:avLst/>
            <a:gdLst/>
            <a:ahLst/>
            <a:cxnLst/>
            <a:rect r="r" b="b" t="t" l="l"/>
            <a:pathLst>
              <a:path h="2040113" w="1410228">
                <a:moveTo>
                  <a:pt x="0" y="0"/>
                </a:moveTo>
                <a:lnTo>
                  <a:pt x="1410228" y="0"/>
                </a:lnTo>
                <a:lnTo>
                  <a:pt x="1410228" y="2040113"/>
                </a:lnTo>
                <a:lnTo>
                  <a:pt x="0" y="204011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0" id="10"/>
          <p:cNvSpPr txBox="true"/>
          <p:nvPr/>
        </p:nvSpPr>
        <p:spPr>
          <a:xfrm rot="0">
            <a:off x="3546366" y="5327786"/>
            <a:ext cx="4902918"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Wells D</a:t>
            </a:r>
            <a:r>
              <a:rPr lang="en-US" sz="1800" spc="-36" strike="noStrike" u="none">
                <a:solidFill>
                  <a:srgbClr val="000000"/>
                </a:solidFill>
                <a:latin typeface="Poppins"/>
                <a:ea typeface="Poppins"/>
                <a:cs typeface="Poppins"/>
                <a:sym typeface="Poppins"/>
              </a:rPr>
              <a:t>rilled</a:t>
            </a:r>
          </a:p>
        </p:txBody>
      </p:sp>
      <p:sp>
        <p:nvSpPr>
          <p:cNvPr name="TextBox 11" id="11"/>
          <p:cNvSpPr txBox="true"/>
          <p:nvPr/>
        </p:nvSpPr>
        <p:spPr>
          <a:xfrm rot="0">
            <a:off x="3546366" y="4808991"/>
            <a:ext cx="3648366"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34</a:t>
            </a:r>
          </a:p>
        </p:txBody>
      </p:sp>
      <p:sp>
        <p:nvSpPr>
          <p:cNvPr name="TextBox 12" id="12"/>
          <p:cNvSpPr txBox="true"/>
          <p:nvPr/>
        </p:nvSpPr>
        <p:spPr>
          <a:xfrm rot="0">
            <a:off x="1270420" y="809023"/>
            <a:ext cx="9832402"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Our Impact</a:t>
            </a:r>
          </a:p>
        </p:txBody>
      </p:sp>
      <p:sp>
        <p:nvSpPr>
          <p:cNvPr name="TextBox 13" id="13"/>
          <p:cNvSpPr txBox="true"/>
          <p:nvPr/>
        </p:nvSpPr>
        <p:spPr>
          <a:xfrm rot="0">
            <a:off x="1270420" y="2437973"/>
            <a:ext cx="8147650" cy="2232660"/>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B</a:t>
            </a:r>
            <a:r>
              <a:rPr lang="en-US" sz="2100" spc="-42" strike="noStrike" u="none">
                <a:solidFill>
                  <a:srgbClr val="000000"/>
                </a:solidFill>
                <a:latin typeface="Poppins"/>
                <a:ea typeface="Poppins"/>
                <a:cs typeface="Poppins"/>
                <a:sym typeface="Poppins"/>
              </a:rPr>
              <a:t>ehind every well we drill is a story of transformation. Clean water doesn’t just quench thirst—it reduces disease, restores dignity, and unlocks opportunity for entire communities. These numbers represent lives changed, villages strengthened, and futures made possible through your generosity and God’s grace.</a:t>
            </a:r>
          </a:p>
        </p:txBody>
      </p:sp>
      <p:sp>
        <p:nvSpPr>
          <p:cNvPr name="TextBox 14" id="14"/>
          <p:cNvSpPr txBox="true"/>
          <p:nvPr/>
        </p:nvSpPr>
        <p:spPr>
          <a:xfrm rot="0">
            <a:off x="1270420" y="1771683"/>
            <a:ext cx="7945507" cy="424815"/>
          </a:xfrm>
          <a:prstGeom prst="rect">
            <a:avLst/>
          </a:prstGeom>
        </p:spPr>
        <p:txBody>
          <a:bodyPr anchor="t" rtlCol="false" tIns="0" lIns="0" bIns="0" rIns="0">
            <a:spAutoFit/>
          </a:bodyPr>
          <a:lstStyle/>
          <a:p>
            <a:pPr algn="l">
              <a:lnSpc>
                <a:spcPts val="3360"/>
              </a:lnSpc>
            </a:pPr>
            <a:r>
              <a:rPr lang="en-US" b="true" sz="2400" i="true" spc="-48">
                <a:solidFill>
                  <a:srgbClr val="000000"/>
                </a:solidFill>
                <a:latin typeface="Poppins Bold Italics"/>
                <a:ea typeface="Poppins Bold Italics"/>
                <a:cs typeface="Poppins Bold Italics"/>
                <a:sym typeface="Poppins Bold Italics"/>
              </a:rPr>
              <a:t>Our </a:t>
            </a:r>
            <a:r>
              <a:rPr lang="en-US" b="true" sz="2400" i="true" spc="-48">
                <a:solidFill>
                  <a:srgbClr val="000000"/>
                </a:solidFill>
                <a:latin typeface="Poppins Bold Italics"/>
                <a:ea typeface="Poppins Bold Italics"/>
                <a:cs typeface="Poppins Bold Italics"/>
                <a:sym typeface="Poppins Bold Italics"/>
              </a:rPr>
              <a:t>Clean Water Initiatives Transform Communities</a:t>
            </a:r>
          </a:p>
        </p:txBody>
      </p:sp>
      <p:sp>
        <p:nvSpPr>
          <p:cNvPr name="TextBox 15" id="15"/>
          <p:cNvSpPr txBox="true"/>
          <p:nvPr/>
        </p:nvSpPr>
        <p:spPr>
          <a:xfrm rot="0">
            <a:off x="3500685" y="6751631"/>
            <a:ext cx="4450589"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Villages and Schools Se</a:t>
            </a:r>
            <a:r>
              <a:rPr lang="en-US" sz="1800" spc="-36" strike="noStrike" u="none">
                <a:solidFill>
                  <a:srgbClr val="000000"/>
                </a:solidFill>
                <a:latin typeface="Poppins"/>
                <a:ea typeface="Poppins"/>
                <a:cs typeface="Poppins"/>
                <a:sym typeface="Poppins"/>
              </a:rPr>
              <a:t>rved</a:t>
            </a:r>
          </a:p>
        </p:txBody>
      </p:sp>
      <p:sp>
        <p:nvSpPr>
          <p:cNvPr name="TextBox 16" id="16"/>
          <p:cNvSpPr txBox="true"/>
          <p:nvPr/>
        </p:nvSpPr>
        <p:spPr>
          <a:xfrm rot="0">
            <a:off x="3500685" y="6232836"/>
            <a:ext cx="4093218"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30+</a:t>
            </a:r>
          </a:p>
        </p:txBody>
      </p:sp>
      <p:sp>
        <p:nvSpPr>
          <p:cNvPr name="TextBox 17" id="17"/>
          <p:cNvSpPr txBox="true"/>
          <p:nvPr/>
        </p:nvSpPr>
        <p:spPr>
          <a:xfrm rot="0">
            <a:off x="3500685" y="8175476"/>
            <a:ext cx="5107468"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Thousands now drink clean water e</a:t>
            </a:r>
            <a:r>
              <a:rPr lang="en-US" sz="1800" spc="-36" strike="noStrike" u="none">
                <a:solidFill>
                  <a:srgbClr val="000000"/>
                </a:solidFill>
                <a:latin typeface="Poppins"/>
                <a:ea typeface="Poppins"/>
                <a:cs typeface="Poppins"/>
                <a:sym typeface="Poppins"/>
              </a:rPr>
              <a:t>very day</a:t>
            </a:r>
          </a:p>
        </p:txBody>
      </p:sp>
      <p:sp>
        <p:nvSpPr>
          <p:cNvPr name="TextBox 18" id="18"/>
          <p:cNvSpPr txBox="true"/>
          <p:nvPr/>
        </p:nvSpPr>
        <p:spPr>
          <a:xfrm rot="0">
            <a:off x="3500685" y="7656681"/>
            <a:ext cx="4948599"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20k+</a:t>
            </a:r>
          </a:p>
        </p:txBody>
      </p:sp>
      <p:sp>
        <p:nvSpPr>
          <p:cNvPr name="TextBox 19" id="19"/>
          <p:cNvSpPr txBox="true"/>
          <p:nvPr/>
        </p:nvSpPr>
        <p:spPr>
          <a:xfrm rot="0">
            <a:off x="12696744" y="8175476"/>
            <a:ext cx="2330946" cy="1268730"/>
          </a:xfrm>
          <a:prstGeom prst="rect">
            <a:avLst/>
          </a:prstGeom>
        </p:spPr>
        <p:txBody>
          <a:bodyPr anchor="t" rtlCol="false" tIns="0" lIns="0" bIns="0" rIns="0">
            <a:spAutoFit/>
          </a:bodyPr>
          <a:lstStyle/>
          <a:p>
            <a:pPr algn="l">
              <a:lnSpc>
                <a:spcPts val="2520"/>
              </a:lnSpc>
            </a:pPr>
            <a:r>
              <a:rPr lang="en-US" sz="1800" b="true">
                <a:solidFill>
                  <a:srgbClr val="000000"/>
                </a:solidFill>
                <a:latin typeface="Poppins Bold"/>
                <a:ea typeface="Poppins Bold"/>
                <a:cs typeface="Poppins Bold"/>
                <a:sym typeface="Poppins Bold"/>
              </a:rPr>
              <a:t>Togo</a:t>
            </a:r>
            <a:r>
              <a:rPr lang="en-US" sz="1800">
                <a:solidFill>
                  <a:srgbClr val="000000"/>
                </a:solidFill>
                <a:latin typeface="Poppins"/>
                <a:ea typeface="Poppins"/>
                <a:cs typeface="Poppins"/>
                <a:sym typeface="Poppins"/>
              </a:rPr>
              <a:t> - 4 wells</a:t>
            </a:r>
          </a:p>
          <a:p>
            <a:pPr algn="l">
              <a:lnSpc>
                <a:spcPts val="2520"/>
              </a:lnSpc>
            </a:pPr>
            <a:r>
              <a:rPr lang="en-US" sz="1800" b="true">
                <a:solidFill>
                  <a:srgbClr val="000000"/>
                </a:solidFill>
                <a:latin typeface="Poppins Bold"/>
                <a:ea typeface="Poppins Bold"/>
                <a:cs typeface="Poppins Bold"/>
                <a:sym typeface="Poppins Bold"/>
              </a:rPr>
              <a:t>Benin </a:t>
            </a:r>
            <a:r>
              <a:rPr lang="en-US" sz="1800">
                <a:solidFill>
                  <a:srgbClr val="000000"/>
                </a:solidFill>
                <a:latin typeface="Poppins"/>
                <a:ea typeface="Poppins"/>
                <a:cs typeface="Poppins"/>
                <a:sym typeface="Poppins"/>
              </a:rPr>
              <a:t>- 2 wells</a:t>
            </a:r>
          </a:p>
          <a:p>
            <a:pPr algn="l">
              <a:lnSpc>
                <a:spcPts val="2520"/>
              </a:lnSpc>
            </a:pPr>
            <a:r>
              <a:rPr lang="en-US" sz="1800" b="true">
                <a:solidFill>
                  <a:srgbClr val="000000"/>
                </a:solidFill>
                <a:latin typeface="Poppins Bold"/>
                <a:ea typeface="Poppins Bold"/>
                <a:cs typeface="Poppins Bold"/>
                <a:sym typeface="Poppins Bold"/>
              </a:rPr>
              <a:t>Cote D’ Voire</a:t>
            </a:r>
            <a:r>
              <a:rPr lang="en-US" sz="1800">
                <a:solidFill>
                  <a:srgbClr val="000000"/>
                </a:solidFill>
                <a:latin typeface="Poppins"/>
                <a:ea typeface="Poppins"/>
                <a:cs typeface="Poppins"/>
                <a:sym typeface="Poppins"/>
              </a:rPr>
              <a:t> - 1 well</a:t>
            </a:r>
          </a:p>
          <a:p>
            <a:pPr algn="l">
              <a:lnSpc>
                <a:spcPts val="2520"/>
              </a:lnSpc>
            </a:pPr>
            <a:r>
              <a:rPr lang="en-US" sz="1800" b="true">
                <a:solidFill>
                  <a:srgbClr val="000000"/>
                </a:solidFill>
                <a:latin typeface="Poppins Bold"/>
                <a:ea typeface="Poppins Bold"/>
                <a:cs typeface="Poppins Bold"/>
                <a:sym typeface="Poppins Bold"/>
              </a:rPr>
              <a:t>Ghana</a:t>
            </a:r>
            <a:r>
              <a:rPr lang="en-US" sz="1800">
                <a:solidFill>
                  <a:srgbClr val="000000"/>
                </a:solidFill>
                <a:latin typeface="Poppins"/>
                <a:ea typeface="Poppins"/>
                <a:cs typeface="Poppins"/>
                <a:sym typeface="Poppins"/>
              </a:rPr>
              <a:t> - 27 wells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2693058" y="245509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4"/>
            <a:stretch>
              <a:fillRect l="0" t="0" r="0" b="0"/>
            </a:stretch>
          </a:blipFill>
        </p:spPr>
      </p:sp>
      <p:grpSp>
        <p:nvGrpSpPr>
          <p:cNvPr name="Group 7" id="7"/>
          <p:cNvGrpSpPr/>
          <p:nvPr/>
        </p:nvGrpSpPr>
        <p:grpSpPr>
          <a:xfrm rot="0">
            <a:off x="-1692693" y="8573956"/>
            <a:ext cx="9509040" cy="921196"/>
            <a:chOff x="0" y="0"/>
            <a:chExt cx="12678721" cy="1228261"/>
          </a:xfrm>
        </p:grpSpPr>
        <p:grpSp>
          <p:nvGrpSpPr>
            <p:cNvPr name="Group 8" id="8"/>
            <p:cNvGrpSpPr/>
            <p:nvPr/>
          </p:nvGrpSpPr>
          <p:grpSpPr>
            <a:xfrm rot="0">
              <a:off x="0" y="0"/>
              <a:ext cx="12678721" cy="1228261"/>
              <a:chOff x="0" y="0"/>
              <a:chExt cx="1809828" cy="175329"/>
            </a:xfrm>
          </p:grpSpPr>
          <p:sp>
            <p:nvSpPr>
              <p:cNvPr name="Freeform 9" id="9"/>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0" id="10"/>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3" id="13"/>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8676789" y="0"/>
            <a:ext cx="9758515" cy="10393360"/>
            <a:chOff x="0" y="0"/>
            <a:chExt cx="1511849" cy="1610203"/>
          </a:xfrm>
        </p:grpSpPr>
        <p:sp>
          <p:nvSpPr>
            <p:cNvPr name="Freeform 15" id="15"/>
            <p:cNvSpPr/>
            <p:nvPr/>
          </p:nvSpPr>
          <p:spPr>
            <a:xfrm flipH="false" flipV="false" rot="0">
              <a:off x="0" y="0"/>
              <a:ext cx="1511849" cy="1610203"/>
            </a:xfrm>
            <a:custGeom>
              <a:avLst/>
              <a:gdLst/>
              <a:ahLst/>
              <a:cxnLst/>
              <a:rect r="r" b="b" t="t" l="l"/>
              <a:pathLst>
                <a:path h="1610203" w="1511849">
                  <a:moveTo>
                    <a:pt x="0" y="0"/>
                  </a:moveTo>
                  <a:lnTo>
                    <a:pt x="1511849" y="0"/>
                  </a:lnTo>
                  <a:lnTo>
                    <a:pt x="1511849" y="1610203"/>
                  </a:lnTo>
                  <a:lnTo>
                    <a:pt x="0" y="1610203"/>
                  </a:lnTo>
                  <a:close/>
                </a:path>
              </a:pathLst>
            </a:custGeom>
            <a:blipFill>
              <a:blip r:embed="rId9"/>
              <a:stretch>
                <a:fillRect l="-21089" t="0" r="-21089" b="0"/>
              </a:stretch>
            </a:blipFill>
          </p:spPr>
        </p:sp>
      </p:grpSp>
      <p:sp>
        <p:nvSpPr>
          <p:cNvPr name="TextBox 16" id="16"/>
          <p:cNvSpPr txBox="true"/>
          <p:nvPr/>
        </p:nvSpPr>
        <p:spPr>
          <a:xfrm rot="0">
            <a:off x="1240100" y="4273948"/>
            <a:ext cx="7320793" cy="1754390"/>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Sanitation Stations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158073" y="-227774"/>
            <a:ext cx="7836917" cy="10684172"/>
            <a:chOff x="0" y="0"/>
            <a:chExt cx="2064044" cy="2813938"/>
          </a:xfrm>
        </p:grpSpPr>
        <p:sp>
          <p:nvSpPr>
            <p:cNvPr name="Freeform 4" id="4"/>
            <p:cNvSpPr/>
            <p:nvPr/>
          </p:nvSpPr>
          <p:spPr>
            <a:xfrm flipH="false" flipV="false" rot="0">
              <a:off x="0" y="0"/>
              <a:ext cx="2064044" cy="2813938"/>
            </a:xfrm>
            <a:custGeom>
              <a:avLst/>
              <a:gdLst/>
              <a:ahLst/>
              <a:cxnLst/>
              <a:rect r="r" b="b" t="t" l="l"/>
              <a:pathLst>
                <a:path h="2813938" w="2064044">
                  <a:moveTo>
                    <a:pt x="0" y="0"/>
                  </a:moveTo>
                  <a:lnTo>
                    <a:pt x="2064044" y="0"/>
                  </a:lnTo>
                  <a:lnTo>
                    <a:pt x="2064044"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064044"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993178" y="1552693"/>
            <a:ext cx="9377034" cy="5918340"/>
            <a:chOff x="0" y="0"/>
            <a:chExt cx="2469671" cy="1558740"/>
          </a:xfrm>
        </p:grpSpPr>
        <p:sp>
          <p:nvSpPr>
            <p:cNvPr name="Freeform 8" id="8"/>
            <p:cNvSpPr/>
            <p:nvPr/>
          </p:nvSpPr>
          <p:spPr>
            <a:xfrm flipH="false" flipV="false" rot="0">
              <a:off x="0" y="0"/>
              <a:ext cx="2469672" cy="1558740"/>
            </a:xfrm>
            <a:custGeom>
              <a:avLst/>
              <a:gdLst/>
              <a:ahLst/>
              <a:cxnLst/>
              <a:rect r="r" b="b" t="t" l="l"/>
              <a:pathLst>
                <a:path h="1558740" w="2469672">
                  <a:moveTo>
                    <a:pt x="0" y="0"/>
                  </a:moveTo>
                  <a:lnTo>
                    <a:pt x="2469672" y="0"/>
                  </a:lnTo>
                  <a:lnTo>
                    <a:pt x="2469672" y="1558740"/>
                  </a:lnTo>
                  <a:lnTo>
                    <a:pt x="0" y="1558740"/>
                  </a:lnTo>
                  <a:close/>
                </a:path>
              </a:pathLst>
            </a:custGeom>
            <a:solidFill>
              <a:srgbClr val="FFFFFF">
                <a:alpha val="77647"/>
              </a:srgbClr>
            </a:solidFill>
          </p:spPr>
        </p:sp>
        <p:sp>
          <p:nvSpPr>
            <p:cNvPr name="TextBox 9" id="9"/>
            <p:cNvSpPr txBox="true"/>
            <p:nvPr/>
          </p:nvSpPr>
          <p:spPr>
            <a:xfrm>
              <a:off x="0" y="-66675"/>
              <a:ext cx="2469671" cy="162541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631565" y="1028700"/>
            <a:ext cx="6429870" cy="7631139"/>
            <a:chOff x="0" y="0"/>
            <a:chExt cx="8573160" cy="10174851"/>
          </a:xfrm>
        </p:grpSpPr>
        <p:pic>
          <p:nvPicPr>
            <p:cNvPr name="Picture 11" id="11"/>
            <p:cNvPicPr>
              <a:picLocks noChangeAspect="true"/>
            </p:cNvPicPr>
            <p:nvPr/>
          </p:nvPicPr>
          <p:blipFill>
            <a:blip r:embed="rId6"/>
            <a:srcRect l="0" t="10885" r="0" b="10885"/>
            <a:stretch>
              <a:fillRect/>
            </a:stretch>
          </p:blipFill>
          <p:spPr>
            <a:xfrm flipH="false" flipV="false">
              <a:off x="0" y="0"/>
              <a:ext cx="8573160" cy="5023926"/>
            </a:xfrm>
            <a:prstGeom prst="rect">
              <a:avLst/>
            </a:prstGeom>
          </p:spPr>
        </p:pic>
        <p:pic>
          <p:nvPicPr>
            <p:cNvPr name="Picture 12" id="12"/>
            <p:cNvPicPr>
              <a:picLocks noChangeAspect="true"/>
            </p:cNvPicPr>
            <p:nvPr/>
          </p:nvPicPr>
          <p:blipFill>
            <a:blip r:embed="rId7"/>
            <a:srcRect l="18515" t="0" r="18515" b="0"/>
            <a:stretch>
              <a:fillRect/>
            </a:stretch>
          </p:blipFill>
          <p:spPr>
            <a:xfrm flipH="false" flipV="false">
              <a:off x="0" y="5150926"/>
              <a:ext cx="4223080" cy="5023926"/>
            </a:xfrm>
            <a:prstGeom prst="rect">
              <a:avLst/>
            </a:prstGeom>
          </p:spPr>
        </p:pic>
        <p:pic>
          <p:nvPicPr>
            <p:cNvPr name="Picture 13" id="13"/>
            <p:cNvPicPr>
              <a:picLocks noChangeAspect="true"/>
            </p:cNvPicPr>
            <p:nvPr/>
          </p:nvPicPr>
          <p:blipFill>
            <a:blip r:embed="rId8"/>
            <a:srcRect l="26386" t="0" r="26386" b="0"/>
            <a:stretch>
              <a:fillRect/>
            </a:stretch>
          </p:blipFill>
          <p:spPr>
            <a:xfrm flipH="false" flipV="false">
              <a:off x="4350080" y="5150926"/>
              <a:ext cx="4223080" cy="5023926"/>
            </a:xfrm>
            <a:prstGeom prst="rect">
              <a:avLst/>
            </a:prstGeom>
          </p:spPr>
        </p:pic>
      </p:grpSp>
      <p:sp>
        <p:nvSpPr>
          <p:cNvPr name="Freeform 14" id="14"/>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
        <p:nvSpPr>
          <p:cNvPr name="TextBox 15" id="15"/>
          <p:cNvSpPr txBox="true"/>
          <p:nvPr/>
        </p:nvSpPr>
        <p:spPr>
          <a:xfrm rot="0">
            <a:off x="7556735" y="3688108"/>
            <a:ext cx="8098874" cy="334708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Sanitation Stations</a:t>
            </a:r>
            <a:r>
              <a:rPr lang="en-US" sz="2100" spc="-42">
                <a:solidFill>
                  <a:srgbClr val="000000"/>
                </a:solidFill>
                <a:latin typeface="Poppins"/>
                <a:ea typeface="Poppins"/>
                <a:cs typeface="Poppins"/>
                <a:sym typeface="Poppins"/>
              </a:rPr>
              <a:t> are vital tools in preventing disease and promoting community well-being. By building restrooms and hygiene facilities in villages and at ministry sites, Global Servants addresses one of the most overlooked but critical needs in underserved regions. These stations reduce health risks, improve quality of life, and create cleaner, safer environments—especially for women and children. Each Sanitation Station is a practical expression of God’s love, meeting physical needs with compassion and care.</a:t>
            </a:r>
          </a:p>
        </p:txBody>
      </p:sp>
      <p:sp>
        <p:nvSpPr>
          <p:cNvPr name="TextBox 16" id="16"/>
          <p:cNvSpPr txBox="true"/>
          <p:nvPr/>
        </p:nvSpPr>
        <p:spPr>
          <a:xfrm rot="0">
            <a:off x="7556735" y="3007811"/>
            <a:ext cx="7829884" cy="393190"/>
          </a:xfrm>
          <a:prstGeom prst="rect">
            <a:avLst/>
          </a:prstGeom>
        </p:spPr>
        <p:txBody>
          <a:bodyPr anchor="t" rtlCol="false" tIns="0" lIns="0" bIns="0" rIns="0">
            <a:spAutoFit/>
          </a:bodyPr>
          <a:lstStyle/>
          <a:p>
            <a:pPr algn="just">
              <a:lnSpc>
                <a:spcPts val="3003"/>
              </a:lnSpc>
            </a:pPr>
            <a:r>
              <a:rPr lang="en-US" b="true" sz="2145" i="true" spc="-42">
                <a:solidFill>
                  <a:srgbClr val="000000"/>
                </a:solidFill>
                <a:latin typeface="Poppins Bold Italics"/>
                <a:ea typeface="Poppins Bold Italics"/>
                <a:cs typeface="Poppins Bold Italics"/>
                <a:sym typeface="Poppins Bold Italics"/>
              </a:rPr>
              <a:t>Protecting H</a:t>
            </a:r>
            <a:r>
              <a:rPr lang="en-US" b="true" sz="2145" i="true" spc="-42">
                <a:solidFill>
                  <a:srgbClr val="000000"/>
                </a:solidFill>
                <a:latin typeface="Poppins Bold Italics"/>
                <a:ea typeface="Poppins Bold Italics"/>
                <a:cs typeface="Poppins Bold Italics"/>
                <a:sym typeface="Poppins Bold Italics"/>
              </a:rPr>
              <a:t>ealth, Preserving Dignity</a:t>
            </a:r>
          </a:p>
        </p:txBody>
      </p:sp>
      <p:sp>
        <p:nvSpPr>
          <p:cNvPr name="TextBox 17" id="17"/>
          <p:cNvSpPr txBox="true"/>
          <p:nvPr/>
        </p:nvSpPr>
        <p:spPr>
          <a:xfrm rot="0">
            <a:off x="7556735" y="1983492"/>
            <a:ext cx="8320683" cy="883666"/>
          </a:xfrm>
          <a:prstGeom prst="rect">
            <a:avLst/>
          </a:prstGeom>
        </p:spPr>
        <p:txBody>
          <a:bodyPr anchor="t" rtlCol="false" tIns="0" lIns="0" bIns="0" rIns="0">
            <a:spAutoFit/>
          </a:bodyPr>
          <a:lstStyle/>
          <a:p>
            <a:pPr algn="l">
              <a:lnSpc>
                <a:spcPts val="7112"/>
              </a:lnSpc>
            </a:pPr>
            <a:r>
              <a:rPr lang="en-US" sz="5600" b="true">
                <a:solidFill>
                  <a:srgbClr val="00569E"/>
                </a:solidFill>
                <a:latin typeface="Montserrat Bold"/>
                <a:ea typeface="Montserrat Bold"/>
                <a:cs typeface="Montserrat Bold"/>
                <a:sym typeface="Montserrat Bold"/>
              </a:rPr>
              <a:t>Sanitation Stations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1602083" y="-8767"/>
            <a:ext cx="6707977" cy="10295767"/>
          </a:xfrm>
          <a:custGeom>
            <a:avLst/>
            <a:gdLst/>
            <a:ahLst/>
            <a:cxnLst/>
            <a:rect r="r" b="b" t="t" l="l"/>
            <a:pathLst>
              <a:path h="10295767" w="6707977">
                <a:moveTo>
                  <a:pt x="0" y="0"/>
                </a:moveTo>
                <a:lnTo>
                  <a:pt x="6707977" y="0"/>
                </a:lnTo>
                <a:lnTo>
                  <a:pt x="6707977" y="10295767"/>
                </a:lnTo>
                <a:lnTo>
                  <a:pt x="0" y="10295767"/>
                </a:lnTo>
                <a:lnTo>
                  <a:pt x="0" y="0"/>
                </a:lnTo>
                <a:close/>
              </a:path>
            </a:pathLst>
          </a:custGeom>
          <a:blipFill>
            <a:blip r:embed="rId2"/>
            <a:stretch>
              <a:fillRect l="-52447" t="0" r="-52447" b="0"/>
            </a:stretch>
          </a:blipFill>
        </p:spPr>
      </p:sp>
      <p:grpSp>
        <p:nvGrpSpPr>
          <p:cNvPr name="Group 3" id="3"/>
          <p:cNvGrpSpPr/>
          <p:nvPr/>
        </p:nvGrpSpPr>
        <p:grpSpPr>
          <a:xfrm rot="0">
            <a:off x="15573718" y="7940477"/>
            <a:ext cx="4693046" cy="469304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952500" cap="sq">
              <a:solidFill>
                <a:srgbClr val="FFFFFF">
                  <a:alpha val="15686"/>
                </a:srgbClr>
              </a:solidFill>
              <a:prstDash val="solid"/>
              <a:miter/>
            </a:ln>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2033210" y="5527819"/>
            <a:ext cx="1064005" cy="1193835"/>
          </a:xfrm>
          <a:custGeom>
            <a:avLst/>
            <a:gdLst/>
            <a:ahLst/>
            <a:cxnLst/>
            <a:rect r="r" b="b" t="t" l="l"/>
            <a:pathLst>
              <a:path h="1193835" w="1064005">
                <a:moveTo>
                  <a:pt x="0" y="0"/>
                </a:moveTo>
                <a:lnTo>
                  <a:pt x="1064005" y="0"/>
                </a:lnTo>
                <a:lnTo>
                  <a:pt x="1064005" y="1193834"/>
                </a:lnTo>
                <a:lnTo>
                  <a:pt x="0" y="11938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922470" y="7054190"/>
            <a:ext cx="1174745" cy="1088107"/>
          </a:xfrm>
          <a:custGeom>
            <a:avLst/>
            <a:gdLst/>
            <a:ahLst/>
            <a:cxnLst/>
            <a:rect r="r" b="b" t="t" l="l"/>
            <a:pathLst>
              <a:path h="1088107" w="1174745">
                <a:moveTo>
                  <a:pt x="0" y="0"/>
                </a:moveTo>
                <a:lnTo>
                  <a:pt x="1174745" y="0"/>
                </a:lnTo>
                <a:lnTo>
                  <a:pt x="1174745" y="1088108"/>
                </a:lnTo>
                <a:lnTo>
                  <a:pt x="0" y="1088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270420" y="8448693"/>
            <a:ext cx="1826795" cy="1057257"/>
          </a:xfrm>
          <a:custGeom>
            <a:avLst/>
            <a:gdLst/>
            <a:ahLst/>
            <a:cxnLst/>
            <a:rect r="r" b="b" t="t" l="l"/>
            <a:pathLst>
              <a:path h="1057257" w="1826795">
                <a:moveTo>
                  <a:pt x="0" y="0"/>
                </a:moveTo>
                <a:lnTo>
                  <a:pt x="1826795" y="0"/>
                </a:lnTo>
                <a:lnTo>
                  <a:pt x="1826795" y="1057257"/>
                </a:lnTo>
                <a:lnTo>
                  <a:pt x="0" y="10572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502671" y="6183289"/>
            <a:ext cx="7388094"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Sanitation Stations Built across three countries in West Africa</a:t>
            </a:r>
          </a:p>
        </p:txBody>
      </p:sp>
      <p:sp>
        <p:nvSpPr>
          <p:cNvPr name="TextBox 10" id="10"/>
          <p:cNvSpPr txBox="true"/>
          <p:nvPr/>
        </p:nvSpPr>
        <p:spPr>
          <a:xfrm rot="0">
            <a:off x="3502671" y="5664494"/>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120+</a:t>
            </a:r>
          </a:p>
        </p:txBody>
      </p:sp>
      <p:sp>
        <p:nvSpPr>
          <p:cNvPr name="TextBox 11" id="11"/>
          <p:cNvSpPr txBox="true"/>
          <p:nvPr/>
        </p:nvSpPr>
        <p:spPr>
          <a:xfrm rot="0">
            <a:off x="1270420" y="789973"/>
            <a:ext cx="9832402"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Our Impact</a:t>
            </a:r>
          </a:p>
        </p:txBody>
      </p:sp>
      <p:sp>
        <p:nvSpPr>
          <p:cNvPr name="TextBox 12" id="12"/>
          <p:cNvSpPr txBox="true"/>
          <p:nvPr/>
        </p:nvSpPr>
        <p:spPr>
          <a:xfrm rot="0">
            <a:off x="1270420" y="2680181"/>
            <a:ext cx="9407793" cy="2604135"/>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Acc</a:t>
            </a:r>
            <a:r>
              <a:rPr lang="en-US" sz="2100" spc="-42" strike="noStrike" u="none">
                <a:solidFill>
                  <a:srgbClr val="000000"/>
                </a:solidFill>
                <a:latin typeface="Poppins"/>
                <a:ea typeface="Poppins"/>
                <a:cs typeface="Poppins"/>
                <a:sym typeface="Poppins"/>
              </a:rPr>
              <a:t>ess to proper sanitation is a basic human need—yet in many of the rural communities we serve, it’s a daily challenge. Our Sanitation Stations Initiative brings clean, safe, and private restroom facilities to villages and schools in West Africa and Thailand. These stations reduce the spread of disease, improve hygiene, and restore dignity—especially for women and girls who often suffer most without them. What may seem simple is, in reality, life-changing.</a:t>
            </a:r>
          </a:p>
        </p:txBody>
      </p:sp>
      <p:sp>
        <p:nvSpPr>
          <p:cNvPr name="TextBox 13" id="13"/>
          <p:cNvSpPr txBox="true"/>
          <p:nvPr/>
        </p:nvSpPr>
        <p:spPr>
          <a:xfrm rot="0">
            <a:off x="1314116" y="1771683"/>
            <a:ext cx="8022344" cy="843915"/>
          </a:xfrm>
          <a:prstGeom prst="rect">
            <a:avLst/>
          </a:prstGeom>
        </p:spPr>
        <p:txBody>
          <a:bodyPr anchor="t" rtlCol="false" tIns="0" lIns="0" bIns="0" rIns="0">
            <a:spAutoFit/>
          </a:bodyPr>
          <a:lstStyle/>
          <a:p>
            <a:pPr algn="l">
              <a:lnSpc>
                <a:spcPts val="3360"/>
              </a:lnSpc>
            </a:pPr>
            <a:r>
              <a:rPr lang="en-US" b="true" sz="2400" i="true" spc="-48">
                <a:solidFill>
                  <a:srgbClr val="000000"/>
                </a:solidFill>
                <a:latin typeface="Poppins Bold Italics"/>
                <a:ea typeface="Poppins Bold Italics"/>
                <a:cs typeface="Poppins Bold Italics"/>
                <a:sym typeface="Poppins Bold Italics"/>
              </a:rPr>
              <a:t>We Build </a:t>
            </a:r>
            <a:r>
              <a:rPr lang="en-US" b="true" sz="2400" i="true" spc="-48">
                <a:solidFill>
                  <a:srgbClr val="000000"/>
                </a:solidFill>
                <a:latin typeface="Poppins Bold Italics"/>
                <a:ea typeface="Poppins Bold Italics"/>
                <a:cs typeface="Poppins Bold Italics"/>
                <a:sym typeface="Poppins Bold Italics"/>
              </a:rPr>
              <a:t>Sanitation Stations That Prevent Disease and Promote Well-Being</a:t>
            </a:r>
          </a:p>
        </p:txBody>
      </p:sp>
      <p:sp>
        <p:nvSpPr>
          <p:cNvPr name="TextBox 14" id="14"/>
          <p:cNvSpPr txBox="true"/>
          <p:nvPr/>
        </p:nvSpPr>
        <p:spPr>
          <a:xfrm rot="0">
            <a:off x="3456990" y="7607134"/>
            <a:ext cx="7388094"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Remote villages, churches, and schools impact</a:t>
            </a:r>
            <a:r>
              <a:rPr lang="en-US" sz="1800" spc="-36" strike="noStrike" u="none">
                <a:solidFill>
                  <a:srgbClr val="000000"/>
                </a:solidFill>
                <a:latin typeface="Poppins"/>
                <a:ea typeface="Poppins"/>
                <a:cs typeface="Poppins"/>
                <a:sym typeface="Poppins"/>
              </a:rPr>
              <a:t>ed</a:t>
            </a:r>
          </a:p>
        </p:txBody>
      </p:sp>
      <p:sp>
        <p:nvSpPr>
          <p:cNvPr name="TextBox 15" id="15"/>
          <p:cNvSpPr txBox="true"/>
          <p:nvPr/>
        </p:nvSpPr>
        <p:spPr>
          <a:xfrm rot="0">
            <a:off x="3456990" y="7088339"/>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30+</a:t>
            </a:r>
          </a:p>
        </p:txBody>
      </p:sp>
      <p:sp>
        <p:nvSpPr>
          <p:cNvPr name="TextBox 16" id="16"/>
          <p:cNvSpPr txBox="true"/>
          <p:nvPr/>
        </p:nvSpPr>
        <p:spPr>
          <a:xfrm rot="0">
            <a:off x="3456990" y="8561714"/>
            <a:ext cx="7388094" cy="764540"/>
          </a:xfrm>
          <a:prstGeom prst="rect">
            <a:avLst/>
          </a:prstGeom>
        </p:spPr>
        <p:txBody>
          <a:bodyPr anchor="t" rtlCol="false" tIns="0" lIns="0" bIns="0" rIns="0">
            <a:spAutoFit/>
          </a:bodyPr>
          <a:lstStyle/>
          <a:p>
            <a:pPr algn="l">
              <a:lnSpc>
                <a:spcPts val="3499"/>
              </a:lnSpc>
            </a:pPr>
            <a:r>
              <a:rPr lang="en-US" sz="2499" spc="-49" b="true">
                <a:solidFill>
                  <a:srgbClr val="0973B8"/>
                </a:solidFill>
                <a:latin typeface="Poppins Bold"/>
                <a:ea typeface="Poppins Bold"/>
                <a:cs typeface="Poppins Bold"/>
                <a:sym typeface="Poppins Bold"/>
              </a:rPr>
              <a:t>Countless </a:t>
            </a:r>
          </a:p>
          <a:p>
            <a:pPr algn="l">
              <a:lnSpc>
                <a:spcPts val="2520"/>
              </a:lnSpc>
            </a:pPr>
            <a:r>
              <a:rPr lang="en-US" sz="1800" spc="-36">
                <a:solidFill>
                  <a:srgbClr val="000000"/>
                </a:solidFill>
                <a:latin typeface="Poppins"/>
                <a:ea typeface="Poppins"/>
                <a:cs typeface="Poppins"/>
                <a:sym typeface="Poppins"/>
              </a:rPr>
              <a:t>lives improved through restored dignity and better h</a:t>
            </a:r>
            <a:r>
              <a:rPr lang="en-US" sz="1800" spc="-36" strike="noStrike" u="none">
                <a:solidFill>
                  <a:srgbClr val="000000"/>
                </a:solidFill>
                <a:latin typeface="Poppins"/>
                <a:ea typeface="Poppins"/>
                <a:cs typeface="Poppins"/>
                <a:sym typeface="Poppins"/>
              </a:rPr>
              <a:t>ealth</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grpSp>
        <p:nvGrpSpPr>
          <p:cNvPr name="Group 2" id="2"/>
          <p:cNvGrpSpPr/>
          <p:nvPr/>
        </p:nvGrpSpPr>
        <p:grpSpPr>
          <a:xfrm rot="0">
            <a:off x="8560893" y="-106360"/>
            <a:ext cx="10030786" cy="10499720"/>
            <a:chOff x="0" y="0"/>
            <a:chExt cx="2641853" cy="2765358"/>
          </a:xfrm>
        </p:grpSpPr>
        <p:sp>
          <p:nvSpPr>
            <p:cNvPr name="Freeform 3" id="3"/>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4" id="4"/>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8676789" y="0"/>
            <a:ext cx="9611211" cy="10287000"/>
            <a:chOff x="0" y="0"/>
            <a:chExt cx="12814948" cy="13716000"/>
          </a:xfrm>
        </p:grpSpPr>
        <p:pic>
          <p:nvPicPr>
            <p:cNvPr name="Picture 6" id="6"/>
            <p:cNvPicPr>
              <a:picLocks noChangeAspect="true"/>
            </p:cNvPicPr>
            <p:nvPr/>
          </p:nvPicPr>
          <p:blipFill>
            <a:blip r:embed="rId2"/>
            <a:srcRect l="8578" t="0" r="8578" b="0"/>
            <a:stretch>
              <a:fillRect/>
            </a:stretch>
          </p:blipFill>
          <p:spPr>
            <a:xfrm flipH="false" flipV="false">
              <a:off x="0" y="0"/>
              <a:ext cx="8458632" cy="6794500"/>
            </a:xfrm>
            <a:prstGeom prst="rect">
              <a:avLst/>
            </a:prstGeom>
          </p:spPr>
        </p:pic>
        <p:pic>
          <p:nvPicPr>
            <p:cNvPr name="Picture 7" id="7"/>
            <p:cNvPicPr>
              <a:picLocks noChangeAspect="true"/>
            </p:cNvPicPr>
            <p:nvPr/>
          </p:nvPicPr>
          <p:blipFill>
            <a:blip r:embed="rId3"/>
            <a:srcRect l="31099" t="0" r="31099" b="0"/>
            <a:stretch>
              <a:fillRect/>
            </a:stretch>
          </p:blipFill>
          <p:spPr>
            <a:xfrm flipH="false" flipV="false">
              <a:off x="8585632" y="0"/>
              <a:ext cx="4229316" cy="6794500"/>
            </a:xfrm>
            <a:prstGeom prst="rect">
              <a:avLst/>
            </a:prstGeom>
          </p:spPr>
        </p:pic>
        <p:pic>
          <p:nvPicPr>
            <p:cNvPr name="Picture 8" id="8"/>
            <p:cNvPicPr>
              <a:picLocks noChangeAspect="true"/>
            </p:cNvPicPr>
            <p:nvPr/>
          </p:nvPicPr>
          <p:blipFill>
            <a:blip r:embed="rId4"/>
            <a:srcRect l="0" t="23391" r="0" b="23391"/>
            <a:stretch>
              <a:fillRect/>
            </a:stretch>
          </p:blipFill>
          <p:spPr>
            <a:xfrm flipH="false" flipV="false">
              <a:off x="0" y="6921500"/>
              <a:ext cx="8458632" cy="6794500"/>
            </a:xfrm>
            <a:prstGeom prst="rect">
              <a:avLst/>
            </a:prstGeom>
          </p:spPr>
        </p:pic>
        <p:pic>
          <p:nvPicPr>
            <p:cNvPr name="Picture 9" id="9"/>
            <p:cNvPicPr>
              <a:picLocks noChangeAspect="true"/>
            </p:cNvPicPr>
            <p:nvPr/>
          </p:nvPicPr>
          <p:blipFill>
            <a:blip r:embed="rId5"/>
            <a:srcRect l="31636" t="0" r="21735" b="0"/>
            <a:stretch>
              <a:fillRect/>
            </a:stretch>
          </p:blipFill>
          <p:spPr>
            <a:xfrm flipH="false" flipV="false">
              <a:off x="8585632" y="6921500"/>
              <a:ext cx="4229316" cy="6794500"/>
            </a:xfrm>
            <a:prstGeom prst="rect">
              <a:avLst/>
            </a:prstGeom>
          </p:spPr>
        </p:pic>
      </p:grpSp>
      <p:sp>
        <p:nvSpPr>
          <p:cNvPr name="Freeform 10" id="10"/>
          <p:cNvSpPr/>
          <p:nvPr/>
        </p:nvSpPr>
        <p:spPr>
          <a:xfrm flipH="false" flipV="false" rot="0">
            <a:off x="-2693058" y="245509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6">
              <a:alphaModFix amt="9999"/>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8"/>
            <a:stretch>
              <a:fillRect l="0" t="0" r="0" b="0"/>
            </a:stretch>
          </a:blipFill>
        </p:spPr>
      </p:sp>
      <p:grpSp>
        <p:nvGrpSpPr>
          <p:cNvPr name="Group 12" id="12"/>
          <p:cNvGrpSpPr/>
          <p:nvPr/>
        </p:nvGrpSpPr>
        <p:grpSpPr>
          <a:xfrm rot="0">
            <a:off x="-1692693" y="8573956"/>
            <a:ext cx="9509040" cy="921196"/>
            <a:chOff x="0" y="0"/>
            <a:chExt cx="12678721" cy="1228261"/>
          </a:xfrm>
        </p:grpSpPr>
        <p:grpSp>
          <p:nvGrpSpPr>
            <p:cNvPr name="Group 13" id="13"/>
            <p:cNvGrpSpPr/>
            <p:nvPr/>
          </p:nvGrpSpPr>
          <p:grpSpPr>
            <a:xfrm rot="0">
              <a:off x="0" y="0"/>
              <a:ext cx="12678721" cy="1228261"/>
              <a:chOff x="0" y="0"/>
              <a:chExt cx="1809828" cy="175329"/>
            </a:xfrm>
          </p:grpSpPr>
          <p:sp>
            <p:nvSpPr>
              <p:cNvPr name="Freeform 14" id="14"/>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5" id="15"/>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6" id="16"/>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8" id="18"/>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9" id="19"/>
          <p:cNvSpPr txBox="true"/>
          <p:nvPr/>
        </p:nvSpPr>
        <p:spPr>
          <a:xfrm rot="0">
            <a:off x="1240100" y="4273948"/>
            <a:ext cx="7320793" cy="1754390"/>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Education Initiatives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53897" y="1833627"/>
            <a:ext cx="9883259" cy="6646063"/>
            <a:chOff x="0" y="0"/>
            <a:chExt cx="2602998" cy="1750403"/>
          </a:xfrm>
        </p:grpSpPr>
        <p:sp>
          <p:nvSpPr>
            <p:cNvPr name="Freeform 3" id="3"/>
            <p:cNvSpPr/>
            <p:nvPr/>
          </p:nvSpPr>
          <p:spPr>
            <a:xfrm flipH="false" flipV="false" rot="0">
              <a:off x="0" y="0"/>
              <a:ext cx="2602998" cy="1750403"/>
            </a:xfrm>
            <a:custGeom>
              <a:avLst/>
              <a:gdLst/>
              <a:ahLst/>
              <a:cxnLst/>
              <a:rect r="r" b="b" t="t" l="l"/>
              <a:pathLst>
                <a:path h="1750403" w="2602998">
                  <a:moveTo>
                    <a:pt x="15667" y="0"/>
                  </a:moveTo>
                  <a:lnTo>
                    <a:pt x="2587332" y="0"/>
                  </a:lnTo>
                  <a:cubicBezTo>
                    <a:pt x="2591487" y="0"/>
                    <a:pt x="2595472" y="1651"/>
                    <a:pt x="2598410" y="4589"/>
                  </a:cubicBezTo>
                  <a:cubicBezTo>
                    <a:pt x="2601348" y="7527"/>
                    <a:pt x="2602998" y="11512"/>
                    <a:pt x="2602998" y="15667"/>
                  </a:cubicBezTo>
                  <a:lnTo>
                    <a:pt x="2602998" y="1734737"/>
                  </a:lnTo>
                  <a:cubicBezTo>
                    <a:pt x="2602998" y="1738892"/>
                    <a:pt x="2601348" y="1742877"/>
                    <a:pt x="2598410" y="1745815"/>
                  </a:cubicBezTo>
                  <a:cubicBezTo>
                    <a:pt x="2595472" y="1748753"/>
                    <a:pt x="2591487" y="1750403"/>
                    <a:pt x="2587332" y="1750403"/>
                  </a:cubicBezTo>
                  <a:lnTo>
                    <a:pt x="15667" y="1750403"/>
                  </a:lnTo>
                  <a:cubicBezTo>
                    <a:pt x="11512" y="1750403"/>
                    <a:pt x="7527" y="1748753"/>
                    <a:pt x="4589" y="1745815"/>
                  </a:cubicBezTo>
                  <a:cubicBezTo>
                    <a:pt x="1651" y="1742877"/>
                    <a:pt x="0" y="1738892"/>
                    <a:pt x="0" y="1734737"/>
                  </a:cubicBezTo>
                  <a:lnTo>
                    <a:pt x="0" y="15667"/>
                  </a:lnTo>
                  <a:cubicBezTo>
                    <a:pt x="0" y="11512"/>
                    <a:pt x="1651" y="7527"/>
                    <a:pt x="4589" y="4589"/>
                  </a:cubicBezTo>
                  <a:cubicBezTo>
                    <a:pt x="7527" y="1651"/>
                    <a:pt x="11512" y="0"/>
                    <a:pt x="15667" y="0"/>
                  </a:cubicBez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4" id="4"/>
            <p:cNvSpPr txBox="true"/>
            <p:nvPr/>
          </p:nvSpPr>
          <p:spPr>
            <a:xfrm>
              <a:off x="0" y="-66675"/>
              <a:ext cx="2602998" cy="181707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2976708" y="-157134"/>
            <a:ext cx="21744422" cy="10627586"/>
          </a:xfrm>
          <a:custGeom>
            <a:avLst/>
            <a:gdLst/>
            <a:ahLst/>
            <a:cxnLst/>
            <a:rect r="r" b="b" t="t" l="l"/>
            <a:pathLst>
              <a:path h="10627586" w="21744422">
                <a:moveTo>
                  <a:pt x="0" y="0"/>
                </a:moveTo>
                <a:lnTo>
                  <a:pt x="21744421" y="0"/>
                </a:lnTo>
                <a:lnTo>
                  <a:pt x="21744421" y="10627586"/>
                </a:lnTo>
                <a:lnTo>
                  <a:pt x="0" y="10627586"/>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711479" y="-227774"/>
            <a:ext cx="1172371" cy="10684172"/>
            <a:chOff x="0" y="0"/>
            <a:chExt cx="308773" cy="2813938"/>
          </a:xfrm>
        </p:grpSpPr>
        <p:sp>
          <p:nvSpPr>
            <p:cNvPr name="Freeform 7" id="7"/>
            <p:cNvSpPr/>
            <p:nvPr/>
          </p:nvSpPr>
          <p:spPr>
            <a:xfrm flipH="false" flipV="false" rot="0">
              <a:off x="0" y="0"/>
              <a:ext cx="308773" cy="2813938"/>
            </a:xfrm>
            <a:custGeom>
              <a:avLst/>
              <a:gdLst/>
              <a:ahLst/>
              <a:cxnLst/>
              <a:rect r="r" b="b" t="t" l="l"/>
              <a:pathLst>
                <a:path h="2813938" w="308773">
                  <a:moveTo>
                    <a:pt x="0" y="0"/>
                  </a:moveTo>
                  <a:lnTo>
                    <a:pt x="308773" y="0"/>
                  </a:lnTo>
                  <a:lnTo>
                    <a:pt x="308773"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8" id="8"/>
            <p:cNvSpPr txBox="true"/>
            <p:nvPr/>
          </p:nvSpPr>
          <p:spPr>
            <a:xfrm>
              <a:off x="0" y="-66675"/>
              <a:ext cx="308773" cy="2880613"/>
            </a:xfrm>
            <a:prstGeom prst="rect">
              <a:avLst/>
            </a:prstGeom>
          </p:spPr>
          <p:txBody>
            <a:bodyPr anchor="ctr" rtlCol="false" tIns="50800" lIns="50800" bIns="50800" rIns="50800"/>
            <a:lstStyle/>
            <a:p>
              <a:pPr algn="ctr">
                <a:lnSpc>
                  <a:spcPts val="2800"/>
                </a:lnSpc>
              </a:pPr>
            </a:p>
          </p:txBody>
        </p:sp>
      </p:grpSp>
      <p:sp>
        <p:nvSpPr>
          <p:cNvPr name="Freeform 9" id="9"/>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4"/>
            <a:stretch>
              <a:fillRect l="0" t="0" r="0" b="0"/>
            </a:stretch>
          </a:blipFill>
        </p:spPr>
      </p:sp>
      <p:grpSp>
        <p:nvGrpSpPr>
          <p:cNvPr name="Group 10" id="10"/>
          <p:cNvGrpSpPr/>
          <p:nvPr/>
        </p:nvGrpSpPr>
        <p:grpSpPr>
          <a:xfrm rot="0">
            <a:off x="2021898" y="2574293"/>
            <a:ext cx="5138414" cy="513841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30134" y="0"/>
                  </a:moveTo>
                  <a:lnTo>
                    <a:pt x="782667" y="0"/>
                  </a:lnTo>
                  <a:cubicBezTo>
                    <a:pt x="799309" y="0"/>
                    <a:pt x="812800" y="13491"/>
                    <a:pt x="812800" y="30134"/>
                  </a:cubicBezTo>
                  <a:lnTo>
                    <a:pt x="812800" y="782667"/>
                  </a:lnTo>
                  <a:cubicBezTo>
                    <a:pt x="812800" y="799309"/>
                    <a:pt x="799309" y="812800"/>
                    <a:pt x="782667" y="812800"/>
                  </a:cubicBezTo>
                  <a:lnTo>
                    <a:pt x="30134" y="812800"/>
                  </a:lnTo>
                  <a:cubicBezTo>
                    <a:pt x="13491" y="812800"/>
                    <a:pt x="0" y="799309"/>
                    <a:pt x="0" y="782667"/>
                  </a:cubicBezTo>
                  <a:lnTo>
                    <a:pt x="0" y="30134"/>
                  </a:lnTo>
                  <a:cubicBezTo>
                    <a:pt x="0" y="13491"/>
                    <a:pt x="13491" y="0"/>
                    <a:pt x="30134" y="0"/>
                  </a:cubicBezTo>
                  <a:close/>
                </a:path>
              </a:pathLst>
            </a:custGeom>
            <a:blipFill>
              <a:blip r:embed="rId5"/>
              <a:stretch>
                <a:fillRect l="-16406" t="0" r="-16406" b="0"/>
              </a:stretch>
            </a:blipFill>
          </p:spPr>
        </p:sp>
      </p:grpSp>
      <p:sp>
        <p:nvSpPr>
          <p:cNvPr name="TextBox 12" id="12"/>
          <p:cNvSpPr txBox="true"/>
          <p:nvPr/>
        </p:nvSpPr>
        <p:spPr>
          <a:xfrm rot="0">
            <a:off x="7624205" y="2191260"/>
            <a:ext cx="8397591" cy="2055876"/>
          </a:xfrm>
          <a:prstGeom prst="rect">
            <a:avLst/>
          </a:prstGeom>
        </p:spPr>
        <p:txBody>
          <a:bodyPr anchor="t" rtlCol="false" tIns="0" lIns="0" bIns="0" rIns="0">
            <a:spAutoFit/>
          </a:bodyPr>
          <a:lstStyle/>
          <a:p>
            <a:pPr algn="l" marL="0" indent="0" lvl="1">
              <a:lnSpc>
                <a:spcPts val="5472"/>
              </a:lnSpc>
            </a:pPr>
            <a:r>
              <a:rPr lang="en-US" b="true" sz="4800" spc="144">
                <a:solidFill>
                  <a:srgbClr val="FFFFFF"/>
                </a:solidFill>
                <a:latin typeface="Montserrat Bold"/>
                <a:ea typeface="Montserrat Bold"/>
                <a:cs typeface="Montserrat Bold"/>
                <a:sym typeface="Montserrat Bold"/>
              </a:rPr>
              <a:t>Global Servants was founded by Dr. Mark and Alison Rutland in 1977.</a:t>
            </a:r>
          </a:p>
        </p:txBody>
      </p:sp>
      <p:sp>
        <p:nvSpPr>
          <p:cNvPr name="TextBox 13" id="13"/>
          <p:cNvSpPr txBox="true"/>
          <p:nvPr/>
        </p:nvSpPr>
        <p:spPr>
          <a:xfrm rot="0">
            <a:off x="7624205" y="4431697"/>
            <a:ext cx="8397591" cy="3510916"/>
          </a:xfrm>
          <a:prstGeom prst="rect">
            <a:avLst/>
          </a:prstGeom>
        </p:spPr>
        <p:txBody>
          <a:bodyPr anchor="t" rtlCol="false" tIns="0" lIns="0" bIns="0" rIns="0">
            <a:spAutoFit/>
          </a:bodyPr>
          <a:lstStyle/>
          <a:p>
            <a:pPr algn="l" marL="0" indent="0" lvl="0">
              <a:lnSpc>
                <a:spcPts val="3149"/>
              </a:lnSpc>
              <a:spcBef>
                <a:spcPct val="0"/>
              </a:spcBef>
            </a:pPr>
            <a:r>
              <a:rPr lang="en-US" sz="2099">
                <a:solidFill>
                  <a:srgbClr val="FFFFFF"/>
                </a:solidFill>
                <a:latin typeface="Poppins"/>
                <a:ea typeface="Poppins"/>
                <a:cs typeface="Poppins"/>
                <a:sym typeface="Poppins"/>
              </a:rPr>
              <a:t>Global Se</a:t>
            </a:r>
            <a:r>
              <a:rPr lang="en-US" sz="2099" strike="noStrike" u="none">
                <a:solidFill>
                  <a:srgbClr val="FFFFFF"/>
                </a:solidFill>
                <a:latin typeface="Poppins"/>
                <a:ea typeface="Poppins"/>
                <a:cs typeface="Poppins"/>
                <a:sym typeface="Poppins"/>
              </a:rPr>
              <a:t>rvants exists to</a:t>
            </a:r>
            <a:r>
              <a:rPr lang="en-US" sz="2099" strike="noStrike" u="none">
                <a:solidFill>
                  <a:srgbClr val="FFFFFF"/>
                </a:solidFill>
                <a:latin typeface="Poppins"/>
                <a:ea typeface="Poppins"/>
                <a:cs typeface="Poppins"/>
                <a:sym typeface="Poppins"/>
              </a:rPr>
              <a:t> help</a:t>
            </a:r>
            <a:r>
              <a:rPr lang="en-US" sz="2099" strike="noStrike" u="none">
                <a:solidFill>
                  <a:srgbClr val="FFFFFF"/>
                </a:solidFill>
                <a:latin typeface="Poppins"/>
                <a:ea typeface="Poppins"/>
                <a:cs typeface="Poppins"/>
                <a:sym typeface="Poppins"/>
              </a:rPr>
              <a:t> individu</a:t>
            </a:r>
            <a:r>
              <a:rPr lang="en-US" sz="2099" strike="noStrike" u="none">
                <a:solidFill>
                  <a:srgbClr val="FFFFFF"/>
                </a:solidFill>
                <a:latin typeface="Poppins"/>
                <a:ea typeface="Poppins"/>
                <a:cs typeface="Poppins"/>
                <a:sym typeface="Poppins"/>
              </a:rPr>
              <a:t>als</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and c</a:t>
            </a:r>
            <a:r>
              <a:rPr lang="en-US" sz="2099" strike="noStrike" u="none">
                <a:solidFill>
                  <a:srgbClr val="FFFFFF"/>
                </a:solidFill>
                <a:latin typeface="Poppins"/>
                <a:ea typeface="Poppins"/>
                <a:cs typeface="Poppins"/>
                <a:sym typeface="Poppins"/>
              </a:rPr>
              <a:t>ommunities primarily in</a:t>
            </a:r>
            <a:r>
              <a:rPr lang="en-US" sz="2099" strike="noStrike" u="none">
                <a:solidFill>
                  <a:srgbClr val="FFFFFF"/>
                </a:solidFill>
                <a:latin typeface="Poppins"/>
                <a:ea typeface="Poppins"/>
                <a:cs typeface="Poppins"/>
                <a:sym typeface="Poppins"/>
              </a:rPr>
              <a:t> West</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Afr</a:t>
            </a:r>
            <a:r>
              <a:rPr lang="en-US" sz="2099" strike="noStrike" u="none">
                <a:solidFill>
                  <a:srgbClr val="FFFFFF"/>
                </a:solidFill>
                <a:latin typeface="Poppins"/>
                <a:ea typeface="Poppins"/>
                <a:cs typeface="Poppins"/>
                <a:sym typeface="Poppins"/>
              </a:rPr>
              <a:t>i</a:t>
            </a:r>
            <a:r>
              <a:rPr lang="en-US" sz="2099" strike="noStrike" u="none">
                <a:solidFill>
                  <a:srgbClr val="FFFFFF"/>
                </a:solidFill>
                <a:latin typeface="Poppins"/>
                <a:ea typeface="Poppins"/>
                <a:cs typeface="Poppins"/>
                <a:sym typeface="Poppins"/>
              </a:rPr>
              <a:t>ca a</a:t>
            </a:r>
            <a:r>
              <a:rPr lang="en-US" sz="2099" strike="noStrike" u="none">
                <a:solidFill>
                  <a:srgbClr val="FFFFFF"/>
                </a:solidFill>
                <a:latin typeface="Poppins"/>
                <a:ea typeface="Poppins"/>
                <a:cs typeface="Poppins"/>
                <a:sym typeface="Poppins"/>
              </a:rPr>
              <a:t>n</a:t>
            </a:r>
            <a:r>
              <a:rPr lang="en-US" sz="2099" strike="noStrike" u="none">
                <a:solidFill>
                  <a:srgbClr val="FFFFFF"/>
                </a:solidFill>
                <a:latin typeface="Poppins"/>
                <a:ea typeface="Poppins"/>
                <a:cs typeface="Poppins"/>
                <a:sym typeface="Poppins"/>
              </a:rPr>
              <a:t>d</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Southeast</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Asia. We serve o</a:t>
            </a:r>
            <a:r>
              <a:rPr lang="en-US" sz="2099" strike="noStrike" u="none">
                <a:solidFill>
                  <a:srgbClr val="FFFFFF"/>
                </a:solidFill>
                <a:latin typeface="Poppins"/>
                <a:ea typeface="Poppins"/>
                <a:cs typeface="Poppins"/>
                <a:sym typeface="Poppins"/>
              </a:rPr>
              <a:t>thers thro</a:t>
            </a:r>
            <a:r>
              <a:rPr lang="en-US" sz="2099" strike="noStrike" u="none">
                <a:solidFill>
                  <a:srgbClr val="FFFFFF"/>
                </a:solidFill>
                <a:latin typeface="Poppins"/>
                <a:ea typeface="Poppins"/>
                <a:cs typeface="Poppins"/>
                <a:sym typeface="Poppins"/>
              </a:rPr>
              <a:t>ugh</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our girls’ </a:t>
            </a:r>
            <a:r>
              <a:rPr lang="en-US" sz="2099" strike="noStrike" u="none">
                <a:solidFill>
                  <a:srgbClr val="FFFFFF"/>
                </a:solidFill>
                <a:latin typeface="Poppins"/>
                <a:ea typeface="Poppins"/>
                <a:cs typeface="Poppins"/>
                <a:sym typeface="Poppins"/>
              </a:rPr>
              <a:t>h</a:t>
            </a:r>
            <a:r>
              <a:rPr lang="en-US" sz="2099" strike="noStrike" u="none">
                <a:solidFill>
                  <a:srgbClr val="FFFFFF"/>
                </a:solidFill>
                <a:latin typeface="Poppins"/>
                <a:ea typeface="Poppins"/>
                <a:cs typeface="Poppins"/>
                <a:sym typeface="Poppins"/>
              </a:rPr>
              <a:t>om</a:t>
            </a:r>
            <a:r>
              <a:rPr lang="en-US" sz="2099" strike="noStrike" u="none">
                <a:solidFill>
                  <a:srgbClr val="FFFFFF"/>
                </a:solidFill>
                <a:latin typeface="Poppins"/>
                <a:ea typeface="Poppins"/>
                <a:cs typeface="Poppins"/>
                <a:sym typeface="Poppins"/>
              </a:rPr>
              <a:t>e</a:t>
            </a:r>
            <a:r>
              <a:rPr lang="en-US" sz="2099" strike="noStrike" u="none">
                <a:solidFill>
                  <a:srgbClr val="FFFFFF"/>
                </a:solidFill>
                <a:latin typeface="Poppins"/>
                <a:ea typeface="Poppins"/>
                <a:cs typeface="Poppins"/>
                <a:sym typeface="Poppins"/>
              </a:rPr>
              <a:t>s,</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educati</a:t>
            </a:r>
            <a:r>
              <a:rPr lang="en-US" sz="2099" strike="noStrike" u="none">
                <a:solidFill>
                  <a:srgbClr val="FFFFFF"/>
                </a:solidFill>
                <a:latin typeface="Poppins"/>
                <a:ea typeface="Poppins"/>
                <a:cs typeface="Poppins"/>
                <a:sym typeface="Poppins"/>
              </a:rPr>
              <a:t>o</a:t>
            </a:r>
            <a:r>
              <a:rPr lang="en-US" sz="2099" strike="noStrike" u="none">
                <a:solidFill>
                  <a:srgbClr val="FFFFFF"/>
                </a:solidFill>
                <a:latin typeface="Poppins"/>
                <a:ea typeface="Poppins"/>
                <a:cs typeface="Poppins"/>
                <a:sym typeface="Poppins"/>
              </a:rPr>
              <a:t>n initiativ</a:t>
            </a:r>
            <a:r>
              <a:rPr lang="en-US" sz="2099" strike="noStrike" u="none">
                <a:solidFill>
                  <a:srgbClr val="FFFFFF"/>
                </a:solidFill>
                <a:latin typeface="Poppins"/>
                <a:ea typeface="Poppins"/>
                <a:cs typeface="Poppins"/>
                <a:sym typeface="Poppins"/>
              </a:rPr>
              <a:t>e</a:t>
            </a:r>
            <a:r>
              <a:rPr lang="en-US" sz="2099" strike="noStrike" u="none">
                <a:solidFill>
                  <a:srgbClr val="FFFFFF"/>
                </a:solidFill>
                <a:latin typeface="Poppins"/>
                <a:ea typeface="Poppins"/>
                <a:cs typeface="Poppins"/>
                <a:sym typeface="Poppins"/>
              </a:rPr>
              <a:t>s, i</a:t>
            </a:r>
            <a:r>
              <a:rPr lang="en-US" sz="2099" strike="noStrike" u="none">
                <a:solidFill>
                  <a:srgbClr val="FFFFFF"/>
                </a:solidFill>
                <a:latin typeface="Poppins"/>
                <a:ea typeface="Poppins"/>
                <a:cs typeface="Poppins"/>
                <a:sym typeface="Poppins"/>
              </a:rPr>
              <a:t>n</a:t>
            </a:r>
            <a:r>
              <a:rPr lang="en-US" sz="2099" strike="noStrike" u="none">
                <a:solidFill>
                  <a:srgbClr val="FFFFFF"/>
                </a:solidFill>
                <a:latin typeface="Poppins"/>
                <a:ea typeface="Poppins"/>
                <a:cs typeface="Poppins"/>
                <a:sym typeface="Poppins"/>
              </a:rPr>
              <a:t>vest</a:t>
            </a:r>
            <a:r>
              <a:rPr lang="en-US" sz="2099" strike="noStrike" u="none">
                <a:solidFill>
                  <a:srgbClr val="FFFFFF"/>
                </a:solidFill>
                <a:latin typeface="Poppins"/>
                <a:ea typeface="Poppins"/>
                <a:cs typeface="Poppins"/>
                <a:sym typeface="Poppins"/>
              </a:rPr>
              <a:t>ing </a:t>
            </a:r>
            <a:r>
              <a:rPr lang="en-US" sz="2099" strike="noStrike" u="none">
                <a:solidFill>
                  <a:srgbClr val="FFFFFF"/>
                </a:solidFill>
                <a:latin typeface="Poppins"/>
                <a:ea typeface="Poppins"/>
                <a:cs typeface="Poppins"/>
                <a:sym typeface="Poppins"/>
              </a:rPr>
              <a:t>in</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rur</a:t>
            </a:r>
            <a:r>
              <a:rPr lang="en-US" sz="2099" strike="noStrike" u="none">
                <a:solidFill>
                  <a:srgbClr val="FFFFFF"/>
                </a:solidFill>
                <a:latin typeface="Poppins"/>
                <a:ea typeface="Poppins"/>
                <a:cs typeface="Poppins"/>
                <a:sym typeface="Poppins"/>
              </a:rPr>
              <a:t>a</a:t>
            </a:r>
            <a:r>
              <a:rPr lang="en-US" sz="2099" strike="noStrike" u="none">
                <a:solidFill>
                  <a:srgbClr val="FFFFFF"/>
                </a:solidFill>
                <a:latin typeface="Poppins"/>
                <a:ea typeface="Poppins"/>
                <a:cs typeface="Poppins"/>
                <a:sym typeface="Poppins"/>
              </a:rPr>
              <a:t>l</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villag</a:t>
            </a:r>
            <a:r>
              <a:rPr lang="en-US" sz="2099" strike="noStrike" u="none">
                <a:solidFill>
                  <a:srgbClr val="FFFFFF"/>
                </a:solidFill>
                <a:latin typeface="Poppins"/>
                <a:ea typeface="Poppins"/>
                <a:cs typeface="Poppins"/>
                <a:sym typeface="Poppins"/>
              </a:rPr>
              <a:t>e</a:t>
            </a:r>
            <a:r>
              <a:rPr lang="en-US" sz="2099" strike="noStrike" u="none">
                <a:solidFill>
                  <a:srgbClr val="FFFFFF"/>
                </a:solidFill>
                <a:latin typeface="Poppins"/>
                <a:ea typeface="Poppins"/>
                <a:cs typeface="Poppins"/>
                <a:sym typeface="Poppins"/>
              </a:rPr>
              <a:t>s,</a:t>
            </a:r>
            <a:r>
              <a:rPr lang="en-US" sz="2099" strike="noStrike" u="none">
                <a:solidFill>
                  <a:srgbClr val="FFFFFF"/>
                </a:solidFill>
                <a:latin typeface="Poppins"/>
                <a:ea typeface="Poppins"/>
                <a:cs typeface="Poppins"/>
                <a:sym typeface="Poppins"/>
              </a:rPr>
              <a:t> and </a:t>
            </a:r>
            <a:r>
              <a:rPr lang="en-US" sz="2099" strike="noStrike" u="none">
                <a:solidFill>
                  <a:srgbClr val="FFFFFF"/>
                </a:solidFill>
                <a:latin typeface="Poppins"/>
                <a:ea typeface="Poppins"/>
                <a:cs typeface="Poppins"/>
                <a:sym typeface="Poppins"/>
              </a:rPr>
              <a:t>sp</a:t>
            </a:r>
            <a:r>
              <a:rPr lang="en-US" sz="2099" strike="noStrike" u="none">
                <a:solidFill>
                  <a:srgbClr val="FFFFFF"/>
                </a:solidFill>
                <a:latin typeface="Poppins"/>
                <a:ea typeface="Poppins"/>
                <a:cs typeface="Poppins"/>
                <a:sym typeface="Poppins"/>
              </a:rPr>
              <a:t>re</a:t>
            </a:r>
            <a:r>
              <a:rPr lang="en-US" sz="2099" strike="noStrike" u="none">
                <a:solidFill>
                  <a:srgbClr val="FFFFFF"/>
                </a:solidFill>
                <a:latin typeface="Poppins"/>
                <a:ea typeface="Poppins"/>
                <a:cs typeface="Poppins"/>
                <a:sym typeface="Poppins"/>
              </a:rPr>
              <a:t>ading</a:t>
            </a:r>
            <a:r>
              <a:rPr lang="en-US" sz="2099" strike="noStrike" u="none">
                <a:solidFill>
                  <a:srgbClr val="FFFFFF"/>
                </a:solidFill>
                <a:latin typeface="Poppins"/>
                <a:ea typeface="Poppins"/>
                <a:cs typeface="Poppins"/>
                <a:sym typeface="Poppins"/>
              </a:rPr>
              <a:t> the Gos</a:t>
            </a:r>
            <a:r>
              <a:rPr lang="en-US" sz="2099" strike="noStrike" u="none">
                <a:solidFill>
                  <a:srgbClr val="FFFFFF"/>
                </a:solidFill>
                <a:latin typeface="Poppins"/>
                <a:ea typeface="Poppins"/>
                <a:cs typeface="Poppins"/>
                <a:sym typeface="Poppins"/>
              </a:rPr>
              <a:t>p</a:t>
            </a:r>
            <a:r>
              <a:rPr lang="en-US" sz="2099" strike="noStrike" u="none">
                <a:solidFill>
                  <a:srgbClr val="FFFFFF"/>
                </a:solidFill>
                <a:latin typeface="Poppins"/>
                <a:ea typeface="Poppins"/>
                <a:cs typeface="Poppins"/>
                <a:sym typeface="Poppins"/>
              </a:rPr>
              <a:t>el. </a:t>
            </a:r>
            <a:r>
              <a:rPr lang="en-US" sz="2099" strike="noStrike" u="none">
                <a:solidFill>
                  <a:srgbClr val="FFFFFF"/>
                </a:solidFill>
                <a:latin typeface="Poppins"/>
                <a:ea typeface="Poppins"/>
                <a:cs typeface="Poppins"/>
                <a:sym typeface="Poppins"/>
              </a:rPr>
              <a:t>W</a:t>
            </a:r>
            <a:r>
              <a:rPr lang="en-US" sz="2099" strike="noStrike" u="none">
                <a:solidFill>
                  <a:srgbClr val="FFFFFF"/>
                </a:solidFill>
                <a:latin typeface="Poppins"/>
                <a:ea typeface="Poppins"/>
                <a:cs typeface="Poppins"/>
                <a:sym typeface="Poppins"/>
              </a:rPr>
              <a:t>e are com</a:t>
            </a:r>
            <a:r>
              <a:rPr lang="en-US" sz="2099" strike="noStrike" u="none">
                <a:solidFill>
                  <a:srgbClr val="FFFFFF"/>
                </a:solidFill>
                <a:latin typeface="Poppins"/>
                <a:ea typeface="Poppins"/>
                <a:cs typeface="Poppins"/>
                <a:sym typeface="Poppins"/>
              </a:rPr>
              <a:t>mitt</a:t>
            </a:r>
            <a:r>
              <a:rPr lang="en-US" sz="2099" strike="noStrike" u="none">
                <a:solidFill>
                  <a:srgbClr val="FFFFFF"/>
                </a:solidFill>
                <a:latin typeface="Poppins"/>
                <a:ea typeface="Poppins"/>
                <a:cs typeface="Poppins"/>
                <a:sym typeface="Poppins"/>
              </a:rPr>
              <a:t>ed t</a:t>
            </a:r>
            <a:r>
              <a:rPr lang="en-US" sz="2099" strike="noStrike" u="none">
                <a:solidFill>
                  <a:srgbClr val="FFFFFF"/>
                </a:solidFill>
                <a:latin typeface="Poppins"/>
                <a:ea typeface="Poppins"/>
                <a:cs typeface="Poppins"/>
                <a:sym typeface="Poppins"/>
              </a:rPr>
              <a:t>o</a:t>
            </a:r>
            <a:r>
              <a:rPr lang="en-US" sz="2099" strike="noStrike" u="none">
                <a:solidFill>
                  <a:srgbClr val="FFFFFF"/>
                </a:solidFill>
                <a:latin typeface="Poppins"/>
                <a:ea typeface="Poppins"/>
                <a:cs typeface="Poppins"/>
                <a:sym typeface="Poppins"/>
              </a:rPr>
              <a:t> doing all th</a:t>
            </a:r>
            <a:r>
              <a:rPr lang="en-US" sz="2099" strike="noStrike" u="none">
                <a:solidFill>
                  <a:srgbClr val="FFFFFF"/>
                </a:solidFill>
                <a:latin typeface="Poppins"/>
                <a:ea typeface="Poppins"/>
                <a:cs typeface="Poppins"/>
                <a:sym typeface="Poppins"/>
              </a:rPr>
              <a:t>at w</a:t>
            </a:r>
            <a:r>
              <a:rPr lang="en-US" sz="2099" strike="noStrike" u="none">
                <a:solidFill>
                  <a:srgbClr val="FFFFFF"/>
                </a:solidFill>
                <a:latin typeface="Poppins"/>
                <a:ea typeface="Poppins"/>
                <a:cs typeface="Poppins"/>
                <a:sym typeface="Poppins"/>
              </a:rPr>
              <a:t>e can to improve th</a:t>
            </a:r>
            <a:r>
              <a:rPr lang="en-US" sz="2099" strike="noStrike" u="none">
                <a:solidFill>
                  <a:srgbClr val="FFFFFF"/>
                </a:solidFill>
                <a:latin typeface="Poppins"/>
                <a:ea typeface="Poppins"/>
                <a:cs typeface="Poppins"/>
                <a:sym typeface="Poppins"/>
              </a:rPr>
              <a:t>e lives</a:t>
            </a:r>
            <a:r>
              <a:rPr lang="en-US" sz="2099" strike="noStrike" u="none">
                <a:solidFill>
                  <a:srgbClr val="FFFFFF"/>
                </a:solidFill>
                <a:latin typeface="Poppins"/>
                <a:ea typeface="Poppins"/>
                <a:cs typeface="Poppins"/>
                <a:sym typeface="Poppins"/>
              </a:rPr>
              <a:t> of </a:t>
            </a:r>
            <a:r>
              <a:rPr lang="en-US" sz="2099" strike="noStrike" u="none">
                <a:solidFill>
                  <a:srgbClr val="FFFFFF"/>
                </a:solidFill>
                <a:latin typeface="Poppins"/>
                <a:ea typeface="Poppins"/>
                <a:cs typeface="Poppins"/>
                <a:sym typeface="Poppins"/>
              </a:rPr>
              <a:t>peop</a:t>
            </a:r>
            <a:r>
              <a:rPr lang="en-US" sz="2099" strike="noStrike" u="none">
                <a:solidFill>
                  <a:srgbClr val="FFFFFF"/>
                </a:solidFill>
                <a:latin typeface="Poppins"/>
                <a:ea typeface="Poppins"/>
                <a:cs typeface="Poppins"/>
                <a:sym typeface="Poppins"/>
              </a:rPr>
              <a:t>l</a:t>
            </a:r>
            <a:r>
              <a:rPr lang="en-US" sz="2099" strike="noStrike" u="none">
                <a:solidFill>
                  <a:srgbClr val="FFFFFF"/>
                </a:solidFill>
                <a:latin typeface="Poppins"/>
                <a:ea typeface="Poppins"/>
                <a:cs typeface="Poppins"/>
                <a:sym typeface="Poppins"/>
              </a:rPr>
              <a:t>e n</a:t>
            </a:r>
            <a:r>
              <a:rPr lang="en-US" sz="2099" strike="noStrike" u="none">
                <a:solidFill>
                  <a:srgbClr val="FFFFFF"/>
                </a:solidFill>
                <a:latin typeface="Poppins"/>
                <a:ea typeface="Poppins"/>
                <a:cs typeface="Poppins"/>
                <a:sym typeface="Poppins"/>
              </a:rPr>
              <a:t>o</a:t>
            </a:r>
            <a:r>
              <a:rPr lang="en-US" sz="2099" strike="noStrike" u="none">
                <a:solidFill>
                  <a:srgbClr val="FFFFFF"/>
                </a:solidFill>
                <a:latin typeface="Poppins"/>
                <a:ea typeface="Poppins"/>
                <a:cs typeface="Poppins"/>
                <a:sym typeface="Poppins"/>
              </a:rPr>
              <a:t>w </a:t>
            </a:r>
            <a:r>
              <a:rPr lang="en-US" sz="2099" strike="noStrike" u="none">
                <a:solidFill>
                  <a:srgbClr val="FFFFFF"/>
                </a:solidFill>
                <a:latin typeface="Poppins"/>
                <a:ea typeface="Poppins"/>
                <a:cs typeface="Poppins"/>
                <a:sym typeface="Poppins"/>
              </a:rPr>
              <a:t>a</a:t>
            </a:r>
            <a:r>
              <a:rPr lang="en-US" sz="2099" strike="noStrike" u="none">
                <a:solidFill>
                  <a:srgbClr val="FFFFFF"/>
                </a:solidFill>
                <a:latin typeface="Poppins"/>
                <a:ea typeface="Poppins"/>
                <a:cs typeface="Poppins"/>
                <a:sym typeface="Poppins"/>
              </a:rPr>
              <a:t>nd for</a:t>
            </a:r>
            <a:r>
              <a:rPr lang="en-US" sz="2099" strike="noStrike" u="none">
                <a:solidFill>
                  <a:srgbClr val="FFFFFF"/>
                </a:solidFill>
                <a:latin typeface="Poppins"/>
                <a:ea typeface="Poppins"/>
                <a:cs typeface="Poppins"/>
                <a:sym typeface="Poppins"/>
              </a:rPr>
              <a:t> </a:t>
            </a:r>
            <a:r>
              <a:rPr lang="en-US" sz="2099" strike="noStrike" u="none">
                <a:solidFill>
                  <a:srgbClr val="FFFFFF"/>
                </a:solidFill>
                <a:latin typeface="Poppins"/>
                <a:ea typeface="Poppins"/>
                <a:cs typeface="Poppins"/>
                <a:sym typeface="Poppins"/>
              </a:rPr>
              <a:t>gen</a:t>
            </a:r>
            <a:r>
              <a:rPr lang="en-US" sz="2099" strike="noStrike" u="none">
                <a:solidFill>
                  <a:srgbClr val="FFFFFF"/>
                </a:solidFill>
                <a:latin typeface="Poppins"/>
                <a:ea typeface="Poppins"/>
                <a:cs typeface="Poppins"/>
                <a:sym typeface="Poppins"/>
              </a:rPr>
              <a:t>erat</a:t>
            </a:r>
            <a:r>
              <a:rPr lang="en-US" sz="2099" strike="noStrike" u="none">
                <a:solidFill>
                  <a:srgbClr val="FFFFFF"/>
                </a:solidFill>
                <a:latin typeface="Poppins"/>
                <a:ea typeface="Poppins"/>
                <a:cs typeface="Poppins"/>
                <a:sym typeface="Poppins"/>
              </a:rPr>
              <a:t>ion</a:t>
            </a:r>
            <a:r>
              <a:rPr lang="en-US" sz="2099" strike="noStrike" u="none">
                <a:solidFill>
                  <a:srgbClr val="FFFFFF"/>
                </a:solidFill>
                <a:latin typeface="Poppins"/>
                <a:ea typeface="Poppins"/>
                <a:cs typeface="Poppins"/>
                <a:sym typeface="Poppins"/>
              </a:rPr>
              <a:t>s to come. Our ef</a:t>
            </a:r>
            <a:r>
              <a:rPr lang="en-US" sz="2099" strike="noStrike" u="none">
                <a:solidFill>
                  <a:srgbClr val="FFFFFF"/>
                </a:solidFill>
                <a:latin typeface="Poppins"/>
                <a:ea typeface="Poppins"/>
                <a:cs typeface="Poppins"/>
                <a:sym typeface="Poppins"/>
              </a:rPr>
              <a:t>forts </a:t>
            </a:r>
            <a:r>
              <a:rPr lang="en-US" sz="2099" strike="noStrike" u="none">
                <a:solidFill>
                  <a:srgbClr val="FFFFFF"/>
                </a:solidFill>
                <a:latin typeface="Poppins"/>
                <a:ea typeface="Poppins"/>
                <a:cs typeface="Poppins"/>
                <a:sym typeface="Poppins"/>
              </a:rPr>
              <a:t>are ch</a:t>
            </a:r>
            <a:r>
              <a:rPr lang="en-US" sz="2099" strike="noStrike" u="none">
                <a:solidFill>
                  <a:srgbClr val="FFFFFF"/>
                </a:solidFill>
                <a:latin typeface="Poppins"/>
                <a:ea typeface="Poppins"/>
                <a:cs typeface="Poppins"/>
                <a:sym typeface="Poppins"/>
              </a:rPr>
              <a:t>ie</a:t>
            </a:r>
            <a:r>
              <a:rPr lang="en-US" sz="2099" strike="noStrike" u="none">
                <a:solidFill>
                  <a:srgbClr val="FFFFFF"/>
                </a:solidFill>
                <a:latin typeface="Poppins"/>
                <a:ea typeface="Poppins"/>
                <a:cs typeface="Poppins"/>
                <a:sym typeface="Poppins"/>
              </a:rPr>
              <a:t>fl</a:t>
            </a:r>
            <a:r>
              <a:rPr lang="en-US" sz="2099" strike="noStrike" u="none">
                <a:solidFill>
                  <a:srgbClr val="FFFFFF"/>
                </a:solidFill>
                <a:latin typeface="Poppins"/>
                <a:ea typeface="Poppins"/>
                <a:cs typeface="Poppins"/>
                <a:sym typeface="Poppins"/>
              </a:rPr>
              <a:t>y</a:t>
            </a:r>
            <a:r>
              <a:rPr lang="en-US" sz="2099" strike="noStrike" u="none">
                <a:solidFill>
                  <a:srgbClr val="FFFFFF"/>
                </a:solidFill>
                <a:latin typeface="Poppins"/>
                <a:ea typeface="Poppins"/>
                <a:cs typeface="Poppins"/>
                <a:sym typeface="Poppins"/>
              </a:rPr>
              <a:t> centered around our House</a:t>
            </a:r>
            <a:r>
              <a:rPr lang="en-US" sz="2099" strike="noStrike" u="none">
                <a:solidFill>
                  <a:srgbClr val="FFFFFF"/>
                </a:solidFill>
                <a:latin typeface="Poppins"/>
                <a:ea typeface="Poppins"/>
                <a:cs typeface="Poppins"/>
                <a:sym typeface="Poppins"/>
              </a:rPr>
              <a:t>s</a:t>
            </a:r>
            <a:r>
              <a:rPr lang="en-US" sz="2099" strike="noStrike" u="none">
                <a:solidFill>
                  <a:srgbClr val="FFFFFF"/>
                </a:solidFill>
                <a:latin typeface="Poppins"/>
                <a:ea typeface="Poppins"/>
                <a:cs typeface="Poppins"/>
                <a:sym typeface="Poppins"/>
              </a:rPr>
              <a:t> of Grace, </a:t>
            </a:r>
            <a:r>
              <a:rPr lang="en-US" sz="2099" strike="noStrike" u="none">
                <a:solidFill>
                  <a:srgbClr val="FFFFFF"/>
                </a:solidFill>
                <a:latin typeface="Poppins"/>
                <a:ea typeface="Poppins"/>
                <a:cs typeface="Poppins"/>
                <a:sym typeface="Poppins"/>
              </a:rPr>
              <a:t>building s</a:t>
            </a:r>
            <a:r>
              <a:rPr lang="en-US" sz="2099" strike="noStrike" u="none">
                <a:solidFill>
                  <a:srgbClr val="FFFFFF"/>
                </a:solidFill>
                <a:latin typeface="Poppins"/>
                <a:ea typeface="Poppins"/>
                <a:cs typeface="Poppins"/>
                <a:sym typeface="Poppins"/>
              </a:rPr>
              <a:t>cho</a:t>
            </a:r>
            <a:r>
              <a:rPr lang="en-US" sz="2099" strike="noStrike" u="none">
                <a:solidFill>
                  <a:srgbClr val="FFFFFF"/>
                </a:solidFill>
                <a:latin typeface="Poppins"/>
                <a:ea typeface="Poppins"/>
                <a:cs typeface="Poppins"/>
                <a:sym typeface="Poppins"/>
              </a:rPr>
              <a:t>ols a</a:t>
            </a:r>
            <a:r>
              <a:rPr lang="en-US" sz="2099" strike="noStrike" u="none">
                <a:solidFill>
                  <a:srgbClr val="FFFFFF"/>
                </a:solidFill>
                <a:latin typeface="Poppins"/>
                <a:ea typeface="Poppins"/>
                <a:cs typeface="Poppins"/>
                <a:sym typeface="Poppins"/>
              </a:rPr>
              <a:t>n</a:t>
            </a:r>
            <a:r>
              <a:rPr lang="en-US" sz="2099" strike="noStrike" u="none">
                <a:solidFill>
                  <a:srgbClr val="FFFFFF"/>
                </a:solidFill>
                <a:latin typeface="Poppins"/>
                <a:ea typeface="Poppins"/>
                <a:cs typeface="Poppins"/>
                <a:sym typeface="Poppins"/>
              </a:rPr>
              <a:t>d providing educa</a:t>
            </a:r>
            <a:r>
              <a:rPr lang="en-US" sz="2099" strike="noStrike" u="none">
                <a:solidFill>
                  <a:srgbClr val="FFFFFF"/>
                </a:solidFill>
                <a:latin typeface="Poppins"/>
                <a:ea typeface="Poppins"/>
                <a:cs typeface="Poppins"/>
                <a:sym typeface="Poppins"/>
              </a:rPr>
              <a:t>tional resou</a:t>
            </a:r>
            <a:r>
              <a:rPr lang="en-US" sz="2099" strike="noStrike" u="none">
                <a:solidFill>
                  <a:srgbClr val="FFFFFF"/>
                </a:solidFill>
                <a:latin typeface="Poppins"/>
                <a:ea typeface="Poppins"/>
                <a:cs typeface="Poppins"/>
                <a:sym typeface="Poppins"/>
              </a:rPr>
              <a:t>rc</a:t>
            </a:r>
            <a:r>
              <a:rPr lang="en-US" sz="2099" strike="noStrike" u="none">
                <a:solidFill>
                  <a:srgbClr val="FFFFFF"/>
                </a:solidFill>
                <a:latin typeface="Poppins"/>
                <a:ea typeface="Poppins"/>
                <a:cs typeface="Poppins"/>
                <a:sym typeface="Poppins"/>
              </a:rPr>
              <a:t>es</a:t>
            </a:r>
            <a:r>
              <a:rPr lang="en-US" sz="2099" strike="noStrike" u="none">
                <a:solidFill>
                  <a:srgbClr val="FFFFFF"/>
                </a:solidFill>
                <a:latin typeface="Poppins"/>
                <a:ea typeface="Poppins"/>
                <a:cs typeface="Poppins"/>
                <a:sym typeface="Poppins"/>
              </a:rPr>
              <a:t>,</a:t>
            </a:r>
            <a:r>
              <a:rPr lang="en-US" sz="2099" strike="noStrike" u="none">
                <a:solidFill>
                  <a:srgbClr val="FFFFFF"/>
                </a:solidFill>
                <a:latin typeface="Poppins"/>
                <a:ea typeface="Poppins"/>
                <a:cs typeface="Poppins"/>
                <a:sym typeface="Poppins"/>
              </a:rPr>
              <a:t> offering </a:t>
            </a:r>
            <a:r>
              <a:rPr lang="en-US" sz="2099" strike="noStrike" u="none">
                <a:solidFill>
                  <a:srgbClr val="FFFFFF"/>
                </a:solidFill>
                <a:latin typeface="Poppins"/>
                <a:ea typeface="Poppins"/>
                <a:cs typeface="Poppins"/>
                <a:sym typeface="Poppins"/>
              </a:rPr>
              <a:t>mic</a:t>
            </a:r>
            <a:r>
              <a:rPr lang="en-US" sz="2099" strike="noStrike" u="none">
                <a:solidFill>
                  <a:srgbClr val="FFFFFF"/>
                </a:solidFill>
                <a:latin typeface="Poppins"/>
                <a:ea typeface="Poppins"/>
                <a:cs typeface="Poppins"/>
                <a:sym typeface="Poppins"/>
              </a:rPr>
              <a:t>r</a:t>
            </a:r>
            <a:r>
              <a:rPr lang="en-US" sz="2099" strike="noStrike" u="none">
                <a:solidFill>
                  <a:srgbClr val="FFFFFF"/>
                </a:solidFill>
                <a:latin typeface="Poppins"/>
                <a:ea typeface="Poppins"/>
                <a:cs typeface="Poppins"/>
                <a:sym typeface="Poppins"/>
              </a:rPr>
              <a:t>o-i</a:t>
            </a:r>
            <a:r>
              <a:rPr lang="en-US" sz="2099" strike="noStrike" u="none">
                <a:solidFill>
                  <a:srgbClr val="FFFFFF"/>
                </a:solidFill>
                <a:latin typeface="Poppins"/>
                <a:ea typeface="Poppins"/>
                <a:cs typeface="Poppins"/>
                <a:sym typeface="Poppins"/>
              </a:rPr>
              <a:t>nvestments, </a:t>
            </a:r>
            <a:r>
              <a:rPr lang="en-US" sz="2099" strike="noStrike" u="none">
                <a:solidFill>
                  <a:srgbClr val="FFFFFF"/>
                </a:solidFill>
                <a:latin typeface="Poppins"/>
                <a:ea typeface="Poppins"/>
                <a:cs typeface="Poppins"/>
                <a:sym typeface="Poppins"/>
              </a:rPr>
              <a:t>construct</a:t>
            </a:r>
            <a:r>
              <a:rPr lang="en-US" sz="2099" strike="noStrike" u="none">
                <a:solidFill>
                  <a:srgbClr val="FFFFFF"/>
                </a:solidFill>
                <a:latin typeface="Poppins"/>
                <a:ea typeface="Poppins"/>
                <a:cs typeface="Poppins"/>
                <a:sym typeface="Poppins"/>
              </a:rPr>
              <a:t>i</a:t>
            </a:r>
            <a:r>
              <a:rPr lang="en-US" sz="2099" strike="noStrike" u="none">
                <a:solidFill>
                  <a:srgbClr val="FFFFFF"/>
                </a:solidFill>
                <a:latin typeface="Poppins"/>
                <a:ea typeface="Poppins"/>
                <a:cs typeface="Poppins"/>
                <a:sym typeface="Poppins"/>
              </a:rPr>
              <a:t>ng w</a:t>
            </a:r>
            <a:r>
              <a:rPr lang="en-US" sz="2099" strike="noStrike" u="none">
                <a:solidFill>
                  <a:srgbClr val="FFFFFF"/>
                </a:solidFill>
                <a:latin typeface="Poppins"/>
                <a:ea typeface="Poppins"/>
                <a:cs typeface="Poppins"/>
                <a:sym typeface="Poppins"/>
              </a:rPr>
              <a:t>ells and t</a:t>
            </a:r>
            <a:r>
              <a:rPr lang="en-US" sz="2099" strike="noStrike" u="none">
                <a:solidFill>
                  <a:srgbClr val="FFFFFF"/>
                </a:solidFill>
                <a:latin typeface="Poppins"/>
                <a:ea typeface="Poppins"/>
                <a:cs typeface="Poppins"/>
                <a:sym typeface="Poppins"/>
              </a:rPr>
              <a:t>oil</a:t>
            </a:r>
            <a:r>
              <a:rPr lang="en-US" sz="2099" strike="noStrike" u="none">
                <a:solidFill>
                  <a:srgbClr val="FFFFFF"/>
                </a:solidFill>
                <a:latin typeface="Poppins"/>
                <a:ea typeface="Poppins"/>
                <a:cs typeface="Poppins"/>
                <a:sym typeface="Poppins"/>
              </a:rPr>
              <a:t>ets, </a:t>
            </a:r>
            <a:r>
              <a:rPr lang="en-US" sz="2099" strike="noStrike" u="none">
                <a:solidFill>
                  <a:srgbClr val="FFFFFF"/>
                </a:solidFill>
                <a:latin typeface="Poppins"/>
                <a:ea typeface="Poppins"/>
                <a:cs typeface="Poppins"/>
                <a:sym typeface="Poppins"/>
              </a:rPr>
              <a:t>and bui</a:t>
            </a:r>
            <a:r>
              <a:rPr lang="en-US" sz="2099" strike="noStrike" u="none">
                <a:solidFill>
                  <a:srgbClr val="FFFFFF"/>
                </a:solidFill>
                <a:latin typeface="Poppins"/>
                <a:ea typeface="Poppins"/>
                <a:cs typeface="Poppins"/>
                <a:sym typeface="Poppins"/>
              </a:rPr>
              <a:t>ld</a:t>
            </a:r>
            <a:r>
              <a:rPr lang="en-US" sz="2099" strike="noStrike" u="none">
                <a:solidFill>
                  <a:srgbClr val="FFFFFF"/>
                </a:solidFill>
                <a:latin typeface="Poppins"/>
                <a:ea typeface="Poppins"/>
                <a:cs typeface="Poppins"/>
                <a:sym typeface="Poppins"/>
              </a:rPr>
              <a:t>ing churches</a:t>
            </a:r>
            <a:r>
              <a:rPr lang="en-US" sz="2099" strike="noStrike" u="none">
                <a:solidFill>
                  <a:srgbClr val="FFFFFF"/>
                </a:solidFill>
                <a:latin typeface="Poppins"/>
                <a:ea typeface="Poppins"/>
                <a:cs typeface="Poppins"/>
                <a:sym typeface="Poppins"/>
              </a:rPr>
              <a: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11479" y="-227774"/>
            <a:ext cx="7390322" cy="10684172"/>
            <a:chOff x="0" y="0"/>
            <a:chExt cx="1946422" cy="2813938"/>
          </a:xfrm>
        </p:grpSpPr>
        <p:sp>
          <p:nvSpPr>
            <p:cNvPr name="Freeform 4" id="4"/>
            <p:cNvSpPr/>
            <p:nvPr/>
          </p:nvSpPr>
          <p:spPr>
            <a:xfrm flipH="false" flipV="false" rot="0">
              <a:off x="0" y="0"/>
              <a:ext cx="1946422" cy="2813938"/>
            </a:xfrm>
            <a:custGeom>
              <a:avLst/>
              <a:gdLst/>
              <a:ahLst/>
              <a:cxnLst/>
              <a:rect r="r" b="b" t="t" l="l"/>
              <a:pathLst>
                <a:path h="2813938" w="1946422">
                  <a:moveTo>
                    <a:pt x="0" y="0"/>
                  </a:moveTo>
                  <a:lnTo>
                    <a:pt x="1946422" y="0"/>
                  </a:lnTo>
                  <a:lnTo>
                    <a:pt x="1946422"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1946422"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993178" y="1552693"/>
            <a:ext cx="9377034" cy="5918340"/>
            <a:chOff x="0" y="0"/>
            <a:chExt cx="2469671" cy="1558740"/>
          </a:xfrm>
        </p:grpSpPr>
        <p:sp>
          <p:nvSpPr>
            <p:cNvPr name="Freeform 8" id="8"/>
            <p:cNvSpPr/>
            <p:nvPr/>
          </p:nvSpPr>
          <p:spPr>
            <a:xfrm flipH="false" flipV="false" rot="0">
              <a:off x="0" y="0"/>
              <a:ext cx="2469672" cy="1558740"/>
            </a:xfrm>
            <a:custGeom>
              <a:avLst/>
              <a:gdLst/>
              <a:ahLst/>
              <a:cxnLst/>
              <a:rect r="r" b="b" t="t" l="l"/>
              <a:pathLst>
                <a:path h="1558740" w="2469672">
                  <a:moveTo>
                    <a:pt x="0" y="0"/>
                  </a:moveTo>
                  <a:lnTo>
                    <a:pt x="2469672" y="0"/>
                  </a:lnTo>
                  <a:lnTo>
                    <a:pt x="2469672" y="1558740"/>
                  </a:lnTo>
                  <a:lnTo>
                    <a:pt x="0" y="1558740"/>
                  </a:lnTo>
                  <a:close/>
                </a:path>
              </a:pathLst>
            </a:custGeom>
            <a:solidFill>
              <a:srgbClr val="FFFFFF">
                <a:alpha val="77647"/>
              </a:srgbClr>
            </a:solidFill>
          </p:spPr>
        </p:sp>
        <p:sp>
          <p:nvSpPr>
            <p:cNvPr name="TextBox 9" id="9"/>
            <p:cNvSpPr txBox="true"/>
            <p:nvPr/>
          </p:nvSpPr>
          <p:spPr>
            <a:xfrm>
              <a:off x="0" y="-66675"/>
              <a:ext cx="2469671" cy="1625415"/>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7556735" y="3688108"/>
            <a:ext cx="8098874" cy="334708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Education support </a:t>
            </a:r>
            <a:r>
              <a:rPr lang="en-US" sz="2100" spc="-42">
                <a:solidFill>
                  <a:srgbClr val="000000"/>
                </a:solidFill>
                <a:latin typeface="Poppins"/>
                <a:ea typeface="Poppins"/>
                <a:cs typeface="Poppins"/>
                <a:sym typeface="Poppins"/>
              </a:rPr>
              <a:t>through Global Servants provides at-risk girls with everything they need to thrive in school—tuition, uniforms, supplies, and a supportive learning environment. Many of these girls are the first in their families to receive an education, opening the door to a future filled with hope and opportunity. Your investment not only changes a life—it empowers a young woman to rise above poverty and walk confidently in their God-given purpose. When you invest in education, you create a lasting transformation.</a:t>
            </a:r>
          </a:p>
        </p:txBody>
      </p:sp>
      <p:sp>
        <p:nvSpPr>
          <p:cNvPr name="TextBox 11" id="11"/>
          <p:cNvSpPr txBox="true"/>
          <p:nvPr/>
        </p:nvSpPr>
        <p:spPr>
          <a:xfrm rot="0">
            <a:off x="7556735" y="3007811"/>
            <a:ext cx="7829884" cy="393190"/>
          </a:xfrm>
          <a:prstGeom prst="rect">
            <a:avLst/>
          </a:prstGeom>
        </p:spPr>
        <p:txBody>
          <a:bodyPr anchor="t" rtlCol="false" tIns="0" lIns="0" bIns="0" rIns="0">
            <a:spAutoFit/>
          </a:bodyPr>
          <a:lstStyle/>
          <a:p>
            <a:pPr algn="just">
              <a:lnSpc>
                <a:spcPts val="3003"/>
              </a:lnSpc>
            </a:pPr>
            <a:r>
              <a:rPr lang="en-US" b="true" sz="2145" i="true" spc="-42">
                <a:solidFill>
                  <a:srgbClr val="000000"/>
                </a:solidFill>
                <a:latin typeface="Poppins Bold Italics"/>
                <a:ea typeface="Poppins Bold Italics"/>
                <a:cs typeface="Poppins Bold Italics"/>
                <a:sym typeface="Poppins Bold Italics"/>
              </a:rPr>
              <a:t>Invest in education</a:t>
            </a:r>
            <a:r>
              <a:rPr lang="en-US" b="true" sz="2145" i="true" spc="-42">
                <a:solidFill>
                  <a:srgbClr val="000000"/>
                </a:solidFill>
                <a:latin typeface="Poppins Bold Italics"/>
                <a:ea typeface="Poppins Bold Italics"/>
                <a:cs typeface="Poppins Bold Italics"/>
                <a:sym typeface="Poppins Bold Italics"/>
              </a:rPr>
              <a:t>. Change a Life.</a:t>
            </a:r>
          </a:p>
        </p:txBody>
      </p:sp>
      <p:sp>
        <p:nvSpPr>
          <p:cNvPr name="TextBox 12" id="12"/>
          <p:cNvSpPr txBox="true"/>
          <p:nvPr/>
        </p:nvSpPr>
        <p:spPr>
          <a:xfrm rot="0">
            <a:off x="7556735" y="1983492"/>
            <a:ext cx="8320683" cy="883666"/>
          </a:xfrm>
          <a:prstGeom prst="rect">
            <a:avLst/>
          </a:prstGeom>
        </p:spPr>
        <p:txBody>
          <a:bodyPr anchor="t" rtlCol="false" tIns="0" lIns="0" bIns="0" rIns="0">
            <a:spAutoFit/>
          </a:bodyPr>
          <a:lstStyle/>
          <a:p>
            <a:pPr algn="l">
              <a:lnSpc>
                <a:spcPts val="7112"/>
              </a:lnSpc>
            </a:pPr>
            <a:r>
              <a:rPr lang="en-US" sz="5600" b="true">
                <a:solidFill>
                  <a:srgbClr val="00569E"/>
                </a:solidFill>
                <a:latin typeface="Montserrat Bold"/>
                <a:ea typeface="Montserrat Bold"/>
                <a:cs typeface="Montserrat Bold"/>
                <a:sym typeface="Montserrat Bold"/>
              </a:rPr>
              <a:t>Education Initiatives</a:t>
            </a:r>
          </a:p>
        </p:txBody>
      </p:sp>
      <p:grpSp>
        <p:nvGrpSpPr>
          <p:cNvPr name="Group 13" id="13"/>
          <p:cNvGrpSpPr/>
          <p:nvPr/>
        </p:nvGrpSpPr>
        <p:grpSpPr>
          <a:xfrm rot="0">
            <a:off x="631565" y="1028700"/>
            <a:ext cx="6429870" cy="7631139"/>
            <a:chOff x="0" y="0"/>
            <a:chExt cx="8573160" cy="10174851"/>
          </a:xfrm>
        </p:grpSpPr>
        <p:pic>
          <p:nvPicPr>
            <p:cNvPr name="Picture 14" id="14"/>
            <p:cNvPicPr>
              <a:picLocks noChangeAspect="true"/>
            </p:cNvPicPr>
            <p:nvPr/>
          </p:nvPicPr>
          <p:blipFill>
            <a:blip r:embed="rId6"/>
            <a:srcRect l="0" t="5969" r="0" b="5969"/>
            <a:stretch>
              <a:fillRect/>
            </a:stretch>
          </p:blipFill>
          <p:spPr>
            <a:xfrm flipH="false" flipV="false">
              <a:off x="0" y="0"/>
              <a:ext cx="8573160" cy="5023926"/>
            </a:xfrm>
            <a:prstGeom prst="rect">
              <a:avLst/>
            </a:prstGeom>
          </p:spPr>
        </p:pic>
        <p:pic>
          <p:nvPicPr>
            <p:cNvPr name="Picture 15" id="15"/>
            <p:cNvPicPr>
              <a:picLocks noChangeAspect="true"/>
            </p:cNvPicPr>
            <p:nvPr/>
          </p:nvPicPr>
          <p:blipFill>
            <a:blip r:embed="rId7"/>
            <a:srcRect l="0" t="10370" r="0" b="10370"/>
            <a:stretch>
              <a:fillRect/>
            </a:stretch>
          </p:blipFill>
          <p:spPr>
            <a:xfrm flipH="false" flipV="false">
              <a:off x="0" y="5150926"/>
              <a:ext cx="4223080" cy="5023926"/>
            </a:xfrm>
            <a:prstGeom prst="rect">
              <a:avLst/>
            </a:prstGeom>
          </p:spPr>
        </p:pic>
        <p:pic>
          <p:nvPicPr>
            <p:cNvPr name="Picture 16" id="16"/>
            <p:cNvPicPr>
              <a:picLocks noChangeAspect="true"/>
            </p:cNvPicPr>
            <p:nvPr/>
          </p:nvPicPr>
          <p:blipFill>
            <a:blip r:embed="rId8"/>
            <a:srcRect l="0" t="10417" r="0" b="10417"/>
            <a:stretch>
              <a:fillRect/>
            </a:stretch>
          </p:blipFill>
          <p:spPr>
            <a:xfrm flipH="false" flipV="false">
              <a:off x="4350080" y="5150926"/>
              <a:ext cx="4223080" cy="5023926"/>
            </a:xfrm>
            <a:prstGeom prst="rect">
              <a:avLst/>
            </a:prstGeom>
          </p:spPr>
        </p:pic>
      </p:grpSp>
      <p:sp>
        <p:nvSpPr>
          <p:cNvPr name="Freeform 17" id="17"/>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1602083" y="-8767"/>
            <a:ext cx="6707977" cy="10295767"/>
          </a:xfrm>
          <a:custGeom>
            <a:avLst/>
            <a:gdLst/>
            <a:ahLst/>
            <a:cxnLst/>
            <a:rect r="r" b="b" t="t" l="l"/>
            <a:pathLst>
              <a:path h="10295767" w="6707977">
                <a:moveTo>
                  <a:pt x="0" y="0"/>
                </a:moveTo>
                <a:lnTo>
                  <a:pt x="6707977" y="0"/>
                </a:lnTo>
                <a:lnTo>
                  <a:pt x="6707977" y="10295767"/>
                </a:lnTo>
                <a:lnTo>
                  <a:pt x="0" y="10295767"/>
                </a:lnTo>
                <a:lnTo>
                  <a:pt x="0" y="0"/>
                </a:lnTo>
                <a:close/>
              </a:path>
            </a:pathLst>
          </a:custGeom>
          <a:blipFill>
            <a:blip r:embed="rId2"/>
            <a:stretch>
              <a:fillRect l="-65323" t="0" r="-65323" b="0"/>
            </a:stretch>
          </a:blipFill>
        </p:spPr>
      </p:sp>
      <p:grpSp>
        <p:nvGrpSpPr>
          <p:cNvPr name="Group 3" id="3"/>
          <p:cNvGrpSpPr/>
          <p:nvPr/>
        </p:nvGrpSpPr>
        <p:grpSpPr>
          <a:xfrm rot="0">
            <a:off x="15573718" y="7940477"/>
            <a:ext cx="4693046" cy="469304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952500" cap="sq">
              <a:solidFill>
                <a:srgbClr val="FFFFFF">
                  <a:alpha val="15686"/>
                </a:srgbClr>
              </a:solidFill>
              <a:prstDash val="solid"/>
              <a:miter/>
            </a:ln>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2063636" y="6441484"/>
            <a:ext cx="9223239" cy="1193835"/>
            <a:chOff x="0" y="0"/>
            <a:chExt cx="12297652" cy="1591780"/>
          </a:xfrm>
        </p:grpSpPr>
        <p:sp>
          <p:nvSpPr>
            <p:cNvPr name="Freeform 7" id="7"/>
            <p:cNvSpPr/>
            <p:nvPr/>
          </p:nvSpPr>
          <p:spPr>
            <a:xfrm flipH="false" flipV="false" rot="0">
              <a:off x="0" y="0"/>
              <a:ext cx="1317198" cy="1591780"/>
            </a:xfrm>
            <a:custGeom>
              <a:avLst/>
              <a:gdLst/>
              <a:ahLst/>
              <a:cxnLst/>
              <a:rect r="r" b="b" t="t" l="l"/>
              <a:pathLst>
                <a:path h="1591780" w="1317198">
                  <a:moveTo>
                    <a:pt x="0" y="0"/>
                  </a:moveTo>
                  <a:lnTo>
                    <a:pt x="1317198" y="0"/>
                  </a:lnTo>
                  <a:lnTo>
                    <a:pt x="1317198" y="1591780"/>
                  </a:lnTo>
                  <a:lnTo>
                    <a:pt x="0" y="15917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857806" y="1016998"/>
              <a:ext cx="9850792" cy="41529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backpacks filled with school supplies g</a:t>
              </a:r>
              <a:r>
                <a:rPr lang="en-US" sz="1800" spc="-36" strike="noStrike" u="none">
                  <a:solidFill>
                    <a:srgbClr val="000000"/>
                  </a:solidFill>
                  <a:latin typeface="Poppins"/>
                  <a:ea typeface="Poppins"/>
                  <a:cs typeface="Poppins"/>
                  <a:sym typeface="Poppins"/>
                </a:rPr>
                <a:t>iven away</a:t>
              </a:r>
            </a:p>
          </p:txBody>
        </p:sp>
        <p:sp>
          <p:nvSpPr>
            <p:cNvPr name="TextBox 9" id="9"/>
            <p:cNvSpPr txBox="true"/>
            <p:nvPr/>
          </p:nvSpPr>
          <p:spPr>
            <a:xfrm rot="0">
              <a:off x="1857806" y="334797"/>
              <a:ext cx="10439846" cy="651298"/>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Thousands</a:t>
              </a:r>
            </a:p>
          </p:txBody>
        </p:sp>
      </p:grpSp>
      <p:sp>
        <p:nvSpPr>
          <p:cNvPr name="TextBox 10" id="10"/>
          <p:cNvSpPr txBox="true"/>
          <p:nvPr/>
        </p:nvSpPr>
        <p:spPr>
          <a:xfrm rot="0">
            <a:off x="1270420" y="789973"/>
            <a:ext cx="9832402"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Our Impact</a:t>
            </a:r>
          </a:p>
        </p:txBody>
      </p:sp>
      <p:sp>
        <p:nvSpPr>
          <p:cNvPr name="TextBox 11" id="11"/>
          <p:cNvSpPr txBox="true"/>
          <p:nvPr/>
        </p:nvSpPr>
        <p:spPr>
          <a:xfrm rot="0">
            <a:off x="1270420" y="2437973"/>
            <a:ext cx="9451489" cy="2604135"/>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F</a:t>
            </a:r>
            <a:r>
              <a:rPr lang="en-US" sz="2100" spc="-42" strike="noStrike" u="none">
                <a:solidFill>
                  <a:srgbClr val="000000"/>
                </a:solidFill>
                <a:latin typeface="Poppins"/>
                <a:ea typeface="Poppins"/>
                <a:cs typeface="Poppins"/>
                <a:sym typeface="Poppins"/>
              </a:rPr>
              <a:t>rom building schools and classrooms to providing uniforms, supplies, and scholarships, we are investing in the next generation of leaders, teachers, and changemakers. Education enables students to rise above poverty, escape cycles of exploitation, and realize their God-given potential.  When we educate a child, we don't just change one life—we influence families, communities, and future generations.</a:t>
            </a:r>
          </a:p>
          <a:p>
            <a:pPr algn="l">
              <a:lnSpc>
                <a:spcPts val="2940"/>
              </a:lnSpc>
            </a:pPr>
          </a:p>
        </p:txBody>
      </p:sp>
      <p:sp>
        <p:nvSpPr>
          <p:cNvPr name="TextBox 12" id="12"/>
          <p:cNvSpPr txBox="true"/>
          <p:nvPr/>
        </p:nvSpPr>
        <p:spPr>
          <a:xfrm rot="0">
            <a:off x="1314116" y="1771683"/>
            <a:ext cx="8437658" cy="424815"/>
          </a:xfrm>
          <a:prstGeom prst="rect">
            <a:avLst/>
          </a:prstGeom>
        </p:spPr>
        <p:txBody>
          <a:bodyPr anchor="t" rtlCol="false" tIns="0" lIns="0" bIns="0" rIns="0">
            <a:spAutoFit/>
          </a:bodyPr>
          <a:lstStyle/>
          <a:p>
            <a:pPr algn="just">
              <a:lnSpc>
                <a:spcPts val="3360"/>
              </a:lnSpc>
            </a:pPr>
            <a:r>
              <a:rPr lang="en-US" b="true" sz="2400" i="true" spc="-48">
                <a:solidFill>
                  <a:srgbClr val="000000"/>
                </a:solidFill>
                <a:latin typeface="Poppins Bold Italics"/>
                <a:ea typeface="Poppins Bold Italics"/>
                <a:cs typeface="Poppins Bold Italics"/>
                <a:sym typeface="Poppins Bold Italics"/>
              </a:rPr>
              <a:t>Our </a:t>
            </a:r>
            <a:r>
              <a:rPr lang="en-US" b="true" sz="2400" i="true" spc="-48">
                <a:solidFill>
                  <a:srgbClr val="000000"/>
                </a:solidFill>
                <a:latin typeface="Poppins Bold Italics"/>
                <a:ea typeface="Poppins Bold Italics"/>
                <a:cs typeface="Poppins Bold Italics"/>
                <a:sym typeface="Poppins Bold Italics"/>
              </a:rPr>
              <a:t>Education Initiatives Breaks The Cycle of Poverty</a:t>
            </a:r>
          </a:p>
        </p:txBody>
      </p:sp>
      <p:grpSp>
        <p:nvGrpSpPr>
          <p:cNvPr name="Group 13" id="13"/>
          <p:cNvGrpSpPr/>
          <p:nvPr/>
        </p:nvGrpSpPr>
        <p:grpSpPr>
          <a:xfrm rot="0">
            <a:off x="1878789" y="7940900"/>
            <a:ext cx="9408086" cy="1235413"/>
            <a:chOff x="0" y="0"/>
            <a:chExt cx="12544114" cy="1647217"/>
          </a:xfrm>
        </p:grpSpPr>
        <p:sp>
          <p:nvSpPr>
            <p:cNvPr name="Freeform 14" id="14"/>
            <p:cNvSpPr/>
            <p:nvPr/>
          </p:nvSpPr>
          <p:spPr>
            <a:xfrm flipH="false" flipV="false" rot="0">
              <a:off x="0" y="0"/>
              <a:ext cx="1624568" cy="1647217"/>
            </a:xfrm>
            <a:custGeom>
              <a:avLst/>
              <a:gdLst/>
              <a:ahLst/>
              <a:cxnLst/>
              <a:rect r="r" b="b" t="t" l="l"/>
              <a:pathLst>
                <a:path h="1647217" w="1624568">
                  <a:moveTo>
                    <a:pt x="0" y="0"/>
                  </a:moveTo>
                  <a:lnTo>
                    <a:pt x="1624568" y="0"/>
                  </a:lnTo>
                  <a:lnTo>
                    <a:pt x="1624568" y="1647217"/>
                  </a:lnTo>
                  <a:lnTo>
                    <a:pt x="0" y="16472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2104268" y="704652"/>
              <a:ext cx="8668457" cy="83439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students served by </a:t>
              </a:r>
              <a:r>
                <a:rPr lang="en-US" sz="1800" spc="-36">
                  <a:solidFill>
                    <a:srgbClr val="000000"/>
                  </a:solidFill>
                  <a:latin typeface="Poppins"/>
                  <a:ea typeface="Poppins"/>
                  <a:cs typeface="Poppins"/>
                  <a:sym typeface="Poppins"/>
                </a:rPr>
                <a:t>Trinity Foundation School built in Kumasi, Ghana</a:t>
              </a:r>
            </a:p>
          </p:txBody>
        </p:sp>
        <p:sp>
          <p:nvSpPr>
            <p:cNvPr name="TextBox 16" id="16"/>
            <p:cNvSpPr txBox="true"/>
            <p:nvPr/>
          </p:nvSpPr>
          <p:spPr>
            <a:xfrm rot="0">
              <a:off x="2104268" y="22450"/>
              <a:ext cx="10439846" cy="651298"/>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3500+</a:t>
              </a:r>
            </a:p>
          </p:txBody>
        </p:sp>
      </p:grpSp>
      <p:grpSp>
        <p:nvGrpSpPr>
          <p:cNvPr name="Group 17" id="17"/>
          <p:cNvGrpSpPr/>
          <p:nvPr/>
        </p:nvGrpSpPr>
        <p:grpSpPr>
          <a:xfrm rot="0">
            <a:off x="1270420" y="5042108"/>
            <a:ext cx="10016454" cy="1093793"/>
            <a:chOff x="0" y="0"/>
            <a:chExt cx="13355272" cy="1458391"/>
          </a:xfrm>
        </p:grpSpPr>
        <p:sp>
          <p:nvSpPr>
            <p:cNvPr name="Freeform 18" id="18"/>
            <p:cNvSpPr/>
            <p:nvPr/>
          </p:nvSpPr>
          <p:spPr>
            <a:xfrm flipH="false" flipV="false" rot="0">
              <a:off x="0" y="0"/>
              <a:ext cx="2435726" cy="1409676"/>
            </a:xfrm>
            <a:custGeom>
              <a:avLst/>
              <a:gdLst/>
              <a:ahLst/>
              <a:cxnLst/>
              <a:rect r="r" b="b" t="t" l="l"/>
              <a:pathLst>
                <a:path h="1409676" w="2435726">
                  <a:moveTo>
                    <a:pt x="0" y="0"/>
                  </a:moveTo>
                  <a:lnTo>
                    <a:pt x="2435726" y="0"/>
                  </a:lnTo>
                  <a:lnTo>
                    <a:pt x="2435726" y="1409676"/>
                  </a:lnTo>
                  <a:lnTo>
                    <a:pt x="0" y="14096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0">
              <a:off x="2915426" y="624001"/>
              <a:ext cx="9080282" cy="83439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Teachers and </a:t>
              </a:r>
              <a:r>
                <a:rPr lang="en-US" sz="1800" spc="-36">
                  <a:solidFill>
                    <a:srgbClr val="000000"/>
                  </a:solidFill>
                  <a:latin typeface="Poppins"/>
                  <a:ea typeface="Poppins"/>
                  <a:cs typeface="Poppins"/>
                  <a:sym typeface="Poppins"/>
                </a:rPr>
                <a:t>students equipped each year through Global Servants education initiatives</a:t>
              </a:r>
            </a:p>
          </p:txBody>
        </p:sp>
        <p:sp>
          <p:nvSpPr>
            <p:cNvPr name="TextBox 20" id="20"/>
            <p:cNvSpPr txBox="true"/>
            <p:nvPr/>
          </p:nvSpPr>
          <p:spPr>
            <a:xfrm rot="0">
              <a:off x="2915426" y="-58200"/>
              <a:ext cx="10439846" cy="651298"/>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1000+</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2693058" y="2455096"/>
            <a:ext cx="13149579" cy="6426857"/>
          </a:xfrm>
          <a:custGeom>
            <a:avLst/>
            <a:gdLst/>
            <a:ahLst/>
            <a:cxnLst/>
            <a:rect r="r" b="b" t="t" l="l"/>
            <a:pathLst>
              <a:path h="6426857" w="13149579">
                <a:moveTo>
                  <a:pt x="0" y="0"/>
                </a:moveTo>
                <a:lnTo>
                  <a:pt x="13149579" y="0"/>
                </a:lnTo>
                <a:lnTo>
                  <a:pt x="13149579" y="6426857"/>
                </a:lnTo>
                <a:lnTo>
                  <a:pt x="0" y="642685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4"/>
            <a:stretch>
              <a:fillRect l="0" t="0" r="0" b="0"/>
            </a:stretch>
          </a:blipFill>
        </p:spPr>
      </p:sp>
      <p:grpSp>
        <p:nvGrpSpPr>
          <p:cNvPr name="Group 7" id="7"/>
          <p:cNvGrpSpPr/>
          <p:nvPr/>
        </p:nvGrpSpPr>
        <p:grpSpPr>
          <a:xfrm rot="0">
            <a:off x="-1692693" y="8573956"/>
            <a:ext cx="9509040" cy="921196"/>
            <a:chOff x="0" y="0"/>
            <a:chExt cx="12678721" cy="1228261"/>
          </a:xfrm>
        </p:grpSpPr>
        <p:grpSp>
          <p:nvGrpSpPr>
            <p:cNvPr name="Group 8" id="8"/>
            <p:cNvGrpSpPr/>
            <p:nvPr/>
          </p:nvGrpSpPr>
          <p:grpSpPr>
            <a:xfrm rot="0">
              <a:off x="0" y="0"/>
              <a:ext cx="12678721" cy="1228261"/>
              <a:chOff x="0" y="0"/>
              <a:chExt cx="1809828" cy="175329"/>
            </a:xfrm>
          </p:grpSpPr>
          <p:sp>
            <p:nvSpPr>
              <p:cNvPr name="Freeform 9" id="9"/>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0" id="10"/>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3" id="13"/>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1240100" y="4499048"/>
            <a:ext cx="7320793" cy="1754390"/>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Evangelism &amp; Church Planting</a:t>
            </a:r>
          </a:p>
        </p:txBody>
      </p:sp>
      <p:grpSp>
        <p:nvGrpSpPr>
          <p:cNvPr name="Group 15" id="15"/>
          <p:cNvGrpSpPr/>
          <p:nvPr/>
        </p:nvGrpSpPr>
        <p:grpSpPr>
          <a:xfrm rot="0">
            <a:off x="8676789" y="0"/>
            <a:ext cx="9611211" cy="10287000"/>
            <a:chOff x="0" y="0"/>
            <a:chExt cx="12814948" cy="13716000"/>
          </a:xfrm>
        </p:grpSpPr>
        <p:pic>
          <p:nvPicPr>
            <p:cNvPr name="Picture 16" id="16"/>
            <p:cNvPicPr>
              <a:picLocks noChangeAspect="true"/>
            </p:cNvPicPr>
            <p:nvPr/>
          </p:nvPicPr>
          <p:blipFill>
            <a:blip r:embed="rId9"/>
            <a:srcRect l="3371" t="0" r="3371" b="0"/>
            <a:stretch>
              <a:fillRect/>
            </a:stretch>
          </p:blipFill>
          <p:spPr>
            <a:xfrm flipH="false" flipV="false">
              <a:off x="0" y="0"/>
              <a:ext cx="8458632" cy="6794500"/>
            </a:xfrm>
            <a:prstGeom prst="rect">
              <a:avLst/>
            </a:prstGeom>
          </p:spPr>
        </p:pic>
        <p:pic>
          <p:nvPicPr>
            <p:cNvPr name="Picture 17" id="17"/>
            <p:cNvPicPr>
              <a:picLocks noChangeAspect="true"/>
            </p:cNvPicPr>
            <p:nvPr/>
          </p:nvPicPr>
          <p:blipFill>
            <a:blip r:embed="rId10"/>
            <a:srcRect l="26685" t="0" r="26685" b="0"/>
            <a:stretch>
              <a:fillRect/>
            </a:stretch>
          </p:blipFill>
          <p:spPr>
            <a:xfrm flipH="false" flipV="false">
              <a:off x="8585632" y="0"/>
              <a:ext cx="4229316" cy="6794500"/>
            </a:xfrm>
            <a:prstGeom prst="rect">
              <a:avLst/>
            </a:prstGeom>
          </p:spPr>
        </p:pic>
        <p:pic>
          <p:nvPicPr>
            <p:cNvPr name="Picture 18" id="18"/>
            <p:cNvPicPr>
              <a:picLocks noChangeAspect="true"/>
            </p:cNvPicPr>
            <p:nvPr/>
          </p:nvPicPr>
          <p:blipFill>
            <a:blip r:embed="rId11"/>
            <a:srcRect l="3371" t="0" r="3371" b="0"/>
            <a:stretch>
              <a:fillRect/>
            </a:stretch>
          </p:blipFill>
          <p:spPr>
            <a:xfrm flipH="false" flipV="false">
              <a:off x="0" y="6921500"/>
              <a:ext cx="8458632" cy="6794500"/>
            </a:xfrm>
            <a:prstGeom prst="rect">
              <a:avLst/>
            </a:prstGeom>
          </p:spPr>
        </p:pic>
        <p:pic>
          <p:nvPicPr>
            <p:cNvPr name="Picture 19" id="19"/>
            <p:cNvPicPr>
              <a:picLocks noChangeAspect="true"/>
            </p:cNvPicPr>
            <p:nvPr/>
          </p:nvPicPr>
          <p:blipFill>
            <a:blip r:embed="rId12"/>
            <a:srcRect l="8452" t="0" r="8452" b="0"/>
            <a:stretch>
              <a:fillRect/>
            </a:stretch>
          </p:blipFill>
          <p:spPr>
            <a:xfrm flipH="false" flipV="false">
              <a:off x="8585632" y="6921500"/>
              <a:ext cx="4229316" cy="6794500"/>
            </a:xfrm>
            <a:prstGeom prst="rect">
              <a:avLst/>
            </a:prstGeom>
          </p:spPr>
        </p:pic>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470" y="-227774"/>
            <a:ext cx="8083314" cy="10684172"/>
            <a:chOff x="0" y="0"/>
            <a:chExt cx="2128939" cy="2813938"/>
          </a:xfrm>
        </p:grpSpPr>
        <p:sp>
          <p:nvSpPr>
            <p:cNvPr name="Freeform 4" id="4"/>
            <p:cNvSpPr/>
            <p:nvPr/>
          </p:nvSpPr>
          <p:spPr>
            <a:xfrm flipH="false" flipV="false" rot="0">
              <a:off x="0" y="0"/>
              <a:ext cx="2128939" cy="2813938"/>
            </a:xfrm>
            <a:custGeom>
              <a:avLst/>
              <a:gdLst/>
              <a:ahLst/>
              <a:cxnLst/>
              <a:rect r="r" b="b" t="t" l="l"/>
              <a:pathLst>
                <a:path h="2813938" w="2128939">
                  <a:moveTo>
                    <a:pt x="0" y="0"/>
                  </a:moveTo>
                  <a:lnTo>
                    <a:pt x="2128939" y="0"/>
                  </a:lnTo>
                  <a:lnTo>
                    <a:pt x="2128939"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128939"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993178" y="1552693"/>
            <a:ext cx="9377034" cy="6734530"/>
            <a:chOff x="0" y="0"/>
            <a:chExt cx="2469671" cy="1773703"/>
          </a:xfrm>
        </p:grpSpPr>
        <p:sp>
          <p:nvSpPr>
            <p:cNvPr name="Freeform 8" id="8"/>
            <p:cNvSpPr/>
            <p:nvPr/>
          </p:nvSpPr>
          <p:spPr>
            <a:xfrm flipH="false" flipV="false" rot="0">
              <a:off x="0" y="0"/>
              <a:ext cx="2469672" cy="1773704"/>
            </a:xfrm>
            <a:custGeom>
              <a:avLst/>
              <a:gdLst/>
              <a:ahLst/>
              <a:cxnLst/>
              <a:rect r="r" b="b" t="t" l="l"/>
              <a:pathLst>
                <a:path h="1773704" w="2469672">
                  <a:moveTo>
                    <a:pt x="0" y="0"/>
                  </a:moveTo>
                  <a:lnTo>
                    <a:pt x="2469672" y="0"/>
                  </a:lnTo>
                  <a:lnTo>
                    <a:pt x="2469672" y="1773704"/>
                  </a:lnTo>
                  <a:lnTo>
                    <a:pt x="0" y="1773704"/>
                  </a:lnTo>
                  <a:close/>
                </a:path>
              </a:pathLst>
            </a:custGeom>
            <a:solidFill>
              <a:srgbClr val="FFFFFF">
                <a:alpha val="77647"/>
              </a:srgbClr>
            </a:solidFill>
          </p:spPr>
        </p:sp>
        <p:sp>
          <p:nvSpPr>
            <p:cNvPr name="TextBox 9" id="9"/>
            <p:cNvSpPr txBox="true"/>
            <p:nvPr/>
          </p:nvSpPr>
          <p:spPr>
            <a:xfrm>
              <a:off x="0" y="-66675"/>
              <a:ext cx="2469671" cy="1840378"/>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7632258" y="4454713"/>
            <a:ext cx="8098874" cy="334708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Evangelism and church planting a</a:t>
            </a:r>
            <a:r>
              <a:rPr lang="en-US" sz="2100" spc="-42">
                <a:solidFill>
                  <a:srgbClr val="000000"/>
                </a:solidFill>
                <a:latin typeface="Poppins"/>
                <a:ea typeface="Poppins"/>
                <a:cs typeface="Poppins"/>
                <a:sym typeface="Poppins"/>
              </a:rPr>
              <a:t>re at the heart of Global Servants’ mission. For over 40 years, we have preached the Gospel, trained local pastors, and established churches across West Africa and Southeast Asia. Through leadership conferences, ministry events, and strategic church builds, we equip communities to grow in faith and spread the message of Jesus. Every church planted becomes a light in the darkness—bringing hope, healing, and the truth of God's Word to people around the world.</a:t>
            </a:r>
          </a:p>
        </p:txBody>
      </p:sp>
      <p:sp>
        <p:nvSpPr>
          <p:cNvPr name="TextBox 11" id="11"/>
          <p:cNvSpPr txBox="true"/>
          <p:nvPr/>
        </p:nvSpPr>
        <p:spPr>
          <a:xfrm rot="0">
            <a:off x="7632736" y="3846021"/>
            <a:ext cx="7829884" cy="393190"/>
          </a:xfrm>
          <a:prstGeom prst="rect">
            <a:avLst/>
          </a:prstGeom>
        </p:spPr>
        <p:txBody>
          <a:bodyPr anchor="t" rtlCol="false" tIns="0" lIns="0" bIns="0" rIns="0">
            <a:spAutoFit/>
          </a:bodyPr>
          <a:lstStyle/>
          <a:p>
            <a:pPr algn="just">
              <a:lnSpc>
                <a:spcPts val="3003"/>
              </a:lnSpc>
            </a:pPr>
            <a:r>
              <a:rPr lang="en-US" b="true" sz="2145" i="true" spc="-42">
                <a:solidFill>
                  <a:srgbClr val="202020"/>
                </a:solidFill>
                <a:latin typeface="Poppins Bold Italics"/>
                <a:ea typeface="Poppins Bold Italics"/>
                <a:cs typeface="Poppins Bold Italics"/>
                <a:sym typeface="Poppins Bold Italics"/>
              </a:rPr>
              <a:t>Sharing the Gospel.</a:t>
            </a:r>
            <a:r>
              <a:rPr lang="en-US" b="true" sz="2145" i="true" spc="-42">
                <a:solidFill>
                  <a:srgbClr val="202020"/>
                </a:solidFill>
                <a:latin typeface="Poppins Bold Italics"/>
                <a:ea typeface="Poppins Bold Italics"/>
                <a:cs typeface="Poppins Bold Italics"/>
                <a:sym typeface="Poppins Bold Italics"/>
              </a:rPr>
              <a:t> Planting Hope.</a:t>
            </a:r>
          </a:p>
        </p:txBody>
      </p:sp>
      <p:sp>
        <p:nvSpPr>
          <p:cNvPr name="TextBox 12" id="12"/>
          <p:cNvSpPr txBox="true"/>
          <p:nvPr/>
        </p:nvSpPr>
        <p:spPr>
          <a:xfrm rot="0">
            <a:off x="7632736" y="1944593"/>
            <a:ext cx="7981887" cy="1695450"/>
          </a:xfrm>
          <a:prstGeom prst="rect">
            <a:avLst/>
          </a:prstGeom>
        </p:spPr>
        <p:txBody>
          <a:bodyPr anchor="t" rtlCol="false" tIns="0" lIns="0" bIns="0" rIns="0">
            <a:spAutoFit/>
          </a:bodyPr>
          <a:lstStyle/>
          <a:p>
            <a:pPr algn="l">
              <a:lnSpc>
                <a:spcPts val="6720"/>
              </a:lnSpc>
            </a:pPr>
            <a:r>
              <a:rPr lang="en-US" sz="5600" b="true">
                <a:solidFill>
                  <a:srgbClr val="00569E"/>
                </a:solidFill>
                <a:latin typeface="Montserrat Bold"/>
                <a:ea typeface="Montserrat Bold"/>
                <a:cs typeface="Montserrat Bold"/>
                <a:sym typeface="Montserrat Bold"/>
              </a:rPr>
              <a:t>Evangelism &amp; Outreach</a:t>
            </a:r>
          </a:p>
        </p:txBody>
      </p:sp>
      <p:grpSp>
        <p:nvGrpSpPr>
          <p:cNvPr name="Group 13" id="13"/>
          <p:cNvGrpSpPr/>
          <p:nvPr/>
        </p:nvGrpSpPr>
        <p:grpSpPr>
          <a:xfrm rot="0">
            <a:off x="662681" y="1028700"/>
            <a:ext cx="6429870" cy="7631139"/>
            <a:chOff x="0" y="0"/>
            <a:chExt cx="8573160" cy="10174851"/>
          </a:xfrm>
        </p:grpSpPr>
        <p:pic>
          <p:nvPicPr>
            <p:cNvPr name="Picture 14" id="14"/>
            <p:cNvPicPr>
              <a:picLocks noChangeAspect="true"/>
            </p:cNvPicPr>
            <p:nvPr/>
          </p:nvPicPr>
          <p:blipFill>
            <a:blip r:embed="rId6"/>
            <a:srcRect l="0" t="21691" r="0" b="79"/>
            <a:stretch>
              <a:fillRect/>
            </a:stretch>
          </p:blipFill>
          <p:spPr>
            <a:xfrm flipH="false" flipV="false">
              <a:off x="0" y="0"/>
              <a:ext cx="8573160" cy="5023926"/>
            </a:xfrm>
            <a:prstGeom prst="rect">
              <a:avLst/>
            </a:prstGeom>
          </p:spPr>
        </p:pic>
        <p:pic>
          <p:nvPicPr>
            <p:cNvPr name="Picture 15" id="15"/>
            <p:cNvPicPr>
              <a:picLocks noChangeAspect="true"/>
            </p:cNvPicPr>
            <p:nvPr/>
          </p:nvPicPr>
          <p:blipFill>
            <a:blip r:embed="rId7"/>
            <a:srcRect l="18515" t="0" r="18515" b="0"/>
            <a:stretch>
              <a:fillRect/>
            </a:stretch>
          </p:blipFill>
          <p:spPr>
            <a:xfrm flipH="false" flipV="false">
              <a:off x="0" y="5150926"/>
              <a:ext cx="4223080" cy="5023926"/>
            </a:xfrm>
            <a:prstGeom prst="rect">
              <a:avLst/>
            </a:prstGeom>
          </p:spPr>
        </p:pic>
        <p:pic>
          <p:nvPicPr>
            <p:cNvPr name="Picture 16" id="16"/>
            <p:cNvPicPr>
              <a:picLocks noChangeAspect="true"/>
            </p:cNvPicPr>
            <p:nvPr/>
          </p:nvPicPr>
          <p:blipFill>
            <a:blip r:embed="rId8"/>
            <a:srcRect l="18264" t="0" r="19420" b="1156"/>
            <a:stretch>
              <a:fillRect/>
            </a:stretch>
          </p:blipFill>
          <p:spPr>
            <a:xfrm flipH="false" flipV="false">
              <a:off x="4350080" y="5150926"/>
              <a:ext cx="4223080" cy="5023926"/>
            </a:xfrm>
            <a:prstGeom prst="rect">
              <a:avLst/>
            </a:prstGeom>
          </p:spPr>
        </p:pic>
      </p:grpSp>
      <p:sp>
        <p:nvSpPr>
          <p:cNvPr name="Freeform 17" id="17"/>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9"/>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1602083" y="-8767"/>
            <a:ext cx="6707977" cy="10395319"/>
          </a:xfrm>
          <a:custGeom>
            <a:avLst/>
            <a:gdLst/>
            <a:ahLst/>
            <a:cxnLst/>
            <a:rect r="r" b="b" t="t" l="l"/>
            <a:pathLst>
              <a:path h="10395319" w="6707977">
                <a:moveTo>
                  <a:pt x="0" y="0"/>
                </a:moveTo>
                <a:lnTo>
                  <a:pt x="6707977" y="0"/>
                </a:lnTo>
                <a:lnTo>
                  <a:pt x="6707977" y="10395319"/>
                </a:lnTo>
                <a:lnTo>
                  <a:pt x="0" y="10395319"/>
                </a:lnTo>
                <a:lnTo>
                  <a:pt x="0" y="0"/>
                </a:lnTo>
                <a:close/>
              </a:path>
            </a:pathLst>
          </a:custGeom>
          <a:blipFill>
            <a:blip r:embed="rId2"/>
            <a:stretch>
              <a:fillRect l="-8043" t="0" r="-8043" b="0"/>
            </a:stretch>
          </a:blipFill>
        </p:spPr>
      </p:sp>
      <p:sp>
        <p:nvSpPr>
          <p:cNvPr name="Freeform 3" id="3"/>
          <p:cNvSpPr/>
          <p:nvPr/>
        </p:nvSpPr>
        <p:spPr>
          <a:xfrm flipH="false" flipV="false" rot="0">
            <a:off x="2020632" y="8328153"/>
            <a:ext cx="1076582" cy="1167027"/>
          </a:xfrm>
          <a:custGeom>
            <a:avLst/>
            <a:gdLst/>
            <a:ahLst/>
            <a:cxnLst/>
            <a:rect r="r" b="b" t="t" l="l"/>
            <a:pathLst>
              <a:path h="1167027" w="1076582">
                <a:moveTo>
                  <a:pt x="0" y="0"/>
                </a:moveTo>
                <a:lnTo>
                  <a:pt x="1076583" y="0"/>
                </a:lnTo>
                <a:lnTo>
                  <a:pt x="1076583" y="1167027"/>
                </a:lnTo>
                <a:lnTo>
                  <a:pt x="0" y="11670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492222" y="5289094"/>
            <a:ext cx="559312" cy="1233877"/>
          </a:xfrm>
          <a:custGeom>
            <a:avLst/>
            <a:gdLst/>
            <a:ahLst/>
            <a:cxnLst/>
            <a:rect r="r" b="b" t="t" l="l"/>
            <a:pathLst>
              <a:path h="1233877" w="559312">
                <a:moveTo>
                  <a:pt x="0" y="0"/>
                </a:moveTo>
                <a:lnTo>
                  <a:pt x="559312" y="0"/>
                </a:lnTo>
                <a:lnTo>
                  <a:pt x="559312" y="1233876"/>
                </a:lnTo>
                <a:lnTo>
                  <a:pt x="0" y="12338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83751" y="6783770"/>
            <a:ext cx="1658914" cy="1283585"/>
          </a:xfrm>
          <a:custGeom>
            <a:avLst/>
            <a:gdLst/>
            <a:ahLst/>
            <a:cxnLst/>
            <a:rect r="r" b="b" t="t" l="l"/>
            <a:pathLst>
              <a:path h="1283585" w="1658914">
                <a:moveTo>
                  <a:pt x="0" y="0"/>
                </a:moveTo>
                <a:lnTo>
                  <a:pt x="1658914" y="0"/>
                </a:lnTo>
                <a:lnTo>
                  <a:pt x="1658914" y="1283584"/>
                </a:lnTo>
                <a:lnTo>
                  <a:pt x="0" y="12835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9">
              <a:alphaModFix amt="50000"/>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3456990" y="7426222"/>
            <a:ext cx="7388094" cy="64008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people have heard the Gospel through Global Servants evangelism and outreach efforts</a:t>
            </a:r>
          </a:p>
        </p:txBody>
      </p:sp>
      <p:sp>
        <p:nvSpPr>
          <p:cNvPr name="TextBox 8" id="8"/>
          <p:cNvSpPr txBox="true"/>
          <p:nvPr/>
        </p:nvSpPr>
        <p:spPr>
          <a:xfrm rot="0">
            <a:off x="3456990" y="6907427"/>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Thousands</a:t>
            </a:r>
          </a:p>
        </p:txBody>
      </p:sp>
      <p:sp>
        <p:nvSpPr>
          <p:cNvPr name="TextBox 9" id="9"/>
          <p:cNvSpPr txBox="true"/>
          <p:nvPr/>
        </p:nvSpPr>
        <p:spPr>
          <a:xfrm rot="0">
            <a:off x="1270420" y="789973"/>
            <a:ext cx="9832402"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Our Impact</a:t>
            </a:r>
          </a:p>
        </p:txBody>
      </p:sp>
      <p:sp>
        <p:nvSpPr>
          <p:cNvPr name="TextBox 10" id="10"/>
          <p:cNvSpPr txBox="true"/>
          <p:nvPr/>
        </p:nvSpPr>
        <p:spPr>
          <a:xfrm rot="0">
            <a:off x="1270420" y="2437973"/>
            <a:ext cx="9451489" cy="2975610"/>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Th</a:t>
            </a:r>
            <a:r>
              <a:rPr lang="en-US" sz="2100" spc="-42" strike="noStrike" u="none">
                <a:solidFill>
                  <a:srgbClr val="000000"/>
                </a:solidFill>
                <a:latin typeface="Poppins"/>
                <a:ea typeface="Poppins"/>
                <a:cs typeface="Poppins"/>
                <a:sym typeface="Poppins"/>
              </a:rPr>
              <a:t>rough crusades, leadership training, church planting, and local discipleship, we are seeing lives transformed and entire communities awakened to the hope of Christ.  We don’t just preach—we plant. We train pastors, equip leaders, and establish churches that will continue to carry the message of Jesus for generations. Whether it’s a rural village or a growing city, we go where the Spirit leads, sharing the Good News and watching the Church rise.</a:t>
            </a:r>
          </a:p>
          <a:p>
            <a:pPr algn="l">
              <a:lnSpc>
                <a:spcPts val="2940"/>
              </a:lnSpc>
            </a:pPr>
          </a:p>
        </p:txBody>
      </p:sp>
      <p:sp>
        <p:nvSpPr>
          <p:cNvPr name="TextBox 11" id="11"/>
          <p:cNvSpPr txBox="true"/>
          <p:nvPr/>
        </p:nvSpPr>
        <p:spPr>
          <a:xfrm rot="0">
            <a:off x="1314116" y="1771683"/>
            <a:ext cx="9407793" cy="424815"/>
          </a:xfrm>
          <a:prstGeom prst="rect">
            <a:avLst/>
          </a:prstGeom>
        </p:spPr>
        <p:txBody>
          <a:bodyPr anchor="t" rtlCol="false" tIns="0" lIns="0" bIns="0" rIns="0">
            <a:spAutoFit/>
          </a:bodyPr>
          <a:lstStyle/>
          <a:p>
            <a:pPr algn="l">
              <a:lnSpc>
                <a:spcPts val="3360"/>
              </a:lnSpc>
            </a:pPr>
            <a:r>
              <a:rPr lang="en-US" b="true" sz="2400" i="true" spc="-48">
                <a:solidFill>
                  <a:srgbClr val="000000"/>
                </a:solidFill>
                <a:latin typeface="Poppins Bold Italics"/>
                <a:ea typeface="Poppins Bold Italics"/>
                <a:cs typeface="Poppins Bold Italics"/>
                <a:sym typeface="Poppins Bold Italics"/>
              </a:rPr>
              <a:t>We Equip Commu</a:t>
            </a:r>
            <a:r>
              <a:rPr lang="en-US" b="true" sz="2400" i="true" spc="-48">
                <a:solidFill>
                  <a:srgbClr val="000000"/>
                </a:solidFill>
                <a:latin typeface="Poppins Bold Italics"/>
                <a:ea typeface="Poppins Bold Italics"/>
                <a:cs typeface="Poppins Bold Italics"/>
                <a:sym typeface="Poppins Bold Italics"/>
              </a:rPr>
              <a:t>nities to Grow in Faith</a:t>
            </a:r>
          </a:p>
        </p:txBody>
      </p:sp>
      <p:sp>
        <p:nvSpPr>
          <p:cNvPr name="TextBox 12" id="12"/>
          <p:cNvSpPr txBox="true"/>
          <p:nvPr/>
        </p:nvSpPr>
        <p:spPr>
          <a:xfrm rot="0">
            <a:off x="3456990" y="8920557"/>
            <a:ext cx="7388094"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churches planted in West Africa and</a:t>
            </a:r>
            <a:r>
              <a:rPr lang="en-US" sz="1800" spc="-36" strike="noStrike" u="none">
                <a:solidFill>
                  <a:srgbClr val="000000"/>
                </a:solidFill>
                <a:latin typeface="Poppins"/>
                <a:ea typeface="Poppins"/>
                <a:cs typeface="Poppins"/>
                <a:sym typeface="Poppins"/>
              </a:rPr>
              <a:t> Southeast Asia</a:t>
            </a:r>
          </a:p>
        </p:txBody>
      </p:sp>
      <p:sp>
        <p:nvSpPr>
          <p:cNvPr name="TextBox 13" id="13"/>
          <p:cNvSpPr txBox="true"/>
          <p:nvPr/>
        </p:nvSpPr>
        <p:spPr>
          <a:xfrm rot="0">
            <a:off x="3456990" y="8401762"/>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10+</a:t>
            </a:r>
          </a:p>
        </p:txBody>
      </p:sp>
      <p:sp>
        <p:nvSpPr>
          <p:cNvPr name="TextBox 14" id="14"/>
          <p:cNvSpPr txBox="true"/>
          <p:nvPr/>
        </p:nvSpPr>
        <p:spPr>
          <a:xfrm rot="0">
            <a:off x="3456990" y="5914922"/>
            <a:ext cx="7388094" cy="32575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local pastors trained and equipped fo</a:t>
            </a:r>
            <a:r>
              <a:rPr lang="en-US" sz="1800" spc="-36" strike="noStrike" u="none">
                <a:solidFill>
                  <a:srgbClr val="000000"/>
                </a:solidFill>
                <a:latin typeface="Poppins"/>
                <a:ea typeface="Poppins"/>
                <a:cs typeface="Poppins"/>
                <a:sym typeface="Poppins"/>
              </a:rPr>
              <a:t>r ministry</a:t>
            </a:r>
          </a:p>
        </p:txBody>
      </p:sp>
      <p:sp>
        <p:nvSpPr>
          <p:cNvPr name="TextBox 15" id="15"/>
          <p:cNvSpPr txBox="true"/>
          <p:nvPr/>
        </p:nvSpPr>
        <p:spPr>
          <a:xfrm rot="0">
            <a:off x="3456990" y="5396127"/>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100+</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456636" y="1877060"/>
            <a:ext cx="15176934" cy="7417727"/>
          </a:xfrm>
          <a:custGeom>
            <a:avLst/>
            <a:gdLst/>
            <a:ahLst/>
            <a:cxnLst/>
            <a:rect r="r" b="b" t="t" l="l"/>
            <a:pathLst>
              <a:path h="7417727" w="15176934">
                <a:moveTo>
                  <a:pt x="0" y="0"/>
                </a:moveTo>
                <a:lnTo>
                  <a:pt x="15176934" y="0"/>
                </a:lnTo>
                <a:lnTo>
                  <a:pt x="15176934" y="7417727"/>
                </a:lnTo>
                <a:lnTo>
                  <a:pt x="0" y="7417727"/>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11479" y="-227774"/>
            <a:ext cx="8337386" cy="10684172"/>
            <a:chOff x="0" y="0"/>
            <a:chExt cx="2195855" cy="2813938"/>
          </a:xfrm>
        </p:grpSpPr>
        <p:sp>
          <p:nvSpPr>
            <p:cNvPr name="Freeform 4" id="4"/>
            <p:cNvSpPr/>
            <p:nvPr/>
          </p:nvSpPr>
          <p:spPr>
            <a:xfrm flipH="false" flipV="false" rot="0">
              <a:off x="0" y="0"/>
              <a:ext cx="2195855" cy="2813938"/>
            </a:xfrm>
            <a:custGeom>
              <a:avLst/>
              <a:gdLst/>
              <a:ahLst/>
              <a:cxnLst/>
              <a:rect r="r" b="b" t="t" l="l"/>
              <a:pathLst>
                <a:path h="2813938" w="2195855">
                  <a:moveTo>
                    <a:pt x="0" y="0"/>
                  </a:moveTo>
                  <a:lnTo>
                    <a:pt x="2195855" y="0"/>
                  </a:lnTo>
                  <a:lnTo>
                    <a:pt x="2195855"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195855" cy="2880613"/>
            </a:xfrm>
            <a:prstGeom prst="rect">
              <a:avLst/>
            </a:prstGeom>
          </p:spPr>
          <p:txBody>
            <a:bodyPr anchor="ctr" rtlCol="false" tIns="50800" lIns="50800" bIns="50800" rIns="50800"/>
            <a:lstStyle/>
            <a:p>
              <a:pPr algn="ctr">
                <a:lnSpc>
                  <a:spcPts val="2800"/>
                </a:lnSpc>
              </a:pPr>
            </a:p>
          </p:txBody>
        </p:sp>
      </p:grpSp>
      <p:pic>
        <p:nvPicPr>
          <p:cNvPr name="Picture 6" id="6"/>
          <p:cNvPicPr>
            <a:picLocks noChangeAspect="true"/>
          </p:cNvPicPr>
          <p:nvPr/>
        </p:nvPicPr>
        <p:blipFill>
          <a:blip r:embed="rId4"/>
          <a:stretch>
            <a:fillRect/>
          </a:stretch>
        </p:blipFill>
        <p:spPr>
          <a:xfrm rot="0">
            <a:off x="7939511" y="1829540"/>
            <a:ext cx="7186252" cy="7186252"/>
          </a:xfrm>
          <a:prstGeom prst="rect">
            <a:avLst/>
          </a:prstGeom>
        </p:spPr>
      </p:pic>
      <p:sp>
        <p:nvSpPr>
          <p:cNvPr name="TextBox 7" id="7"/>
          <p:cNvSpPr txBox="true"/>
          <p:nvPr/>
        </p:nvSpPr>
        <p:spPr>
          <a:xfrm rot="0">
            <a:off x="1028700" y="3366240"/>
            <a:ext cx="5613231" cy="3718560"/>
          </a:xfrm>
          <a:prstGeom prst="rect">
            <a:avLst/>
          </a:prstGeom>
        </p:spPr>
        <p:txBody>
          <a:bodyPr anchor="t" rtlCol="false" tIns="0" lIns="0" bIns="0" rIns="0">
            <a:spAutoFit/>
          </a:bodyPr>
          <a:lstStyle/>
          <a:p>
            <a:pPr algn="l">
              <a:lnSpc>
                <a:spcPts val="2940"/>
              </a:lnSpc>
            </a:pPr>
            <a:r>
              <a:rPr lang="en-US" sz="2100" spc="-42">
                <a:solidFill>
                  <a:srgbClr val="FFFFFF"/>
                </a:solidFill>
                <a:latin typeface="Poppins"/>
                <a:ea typeface="Poppins"/>
                <a:cs typeface="Poppins"/>
                <a:sym typeface="Poppins"/>
              </a:rPr>
              <a:t>We </a:t>
            </a:r>
            <a:r>
              <a:rPr lang="en-US" sz="2100" spc="-42" strike="noStrike" u="none">
                <a:solidFill>
                  <a:srgbClr val="FFFFFF"/>
                </a:solidFill>
                <a:latin typeface="Poppins"/>
                <a:ea typeface="Poppins"/>
                <a:cs typeface="Poppins"/>
                <a:sym typeface="Poppins"/>
              </a:rPr>
              <a:t>are grateful for our partnership with our faithful supporters, who have entrusted us with resources that allow us to serve thousands of people worldwide every year. We could not do what we do without this generosity and support. We remain committed to stewarding every donation wisely, ensuring that every dollar goes towards making a lasting difference in the lives of those we serve</a:t>
            </a:r>
          </a:p>
        </p:txBody>
      </p:sp>
      <p:sp>
        <p:nvSpPr>
          <p:cNvPr name="TextBox 8" id="8"/>
          <p:cNvSpPr txBox="true"/>
          <p:nvPr/>
        </p:nvSpPr>
        <p:spPr>
          <a:xfrm rot="0">
            <a:off x="1028700" y="1388145"/>
            <a:ext cx="5467260" cy="1590421"/>
          </a:xfrm>
          <a:prstGeom prst="rect">
            <a:avLst/>
          </a:prstGeom>
        </p:spPr>
        <p:txBody>
          <a:bodyPr anchor="t" rtlCol="false" tIns="0" lIns="0" bIns="0" rIns="0">
            <a:spAutoFit/>
          </a:bodyPr>
          <a:lstStyle/>
          <a:p>
            <a:pPr algn="l">
              <a:lnSpc>
                <a:spcPts val="6272"/>
              </a:lnSpc>
            </a:pPr>
            <a:r>
              <a:rPr lang="en-US" sz="5600" b="true">
                <a:solidFill>
                  <a:srgbClr val="FEFEFE"/>
                </a:solidFill>
                <a:latin typeface="Montserrat Bold"/>
                <a:ea typeface="Montserrat Bold"/>
                <a:cs typeface="Montserrat Bold"/>
                <a:sym typeface="Montserrat Bold"/>
              </a:rPr>
              <a:t>Financial Responsibility</a:t>
            </a:r>
          </a:p>
        </p:txBody>
      </p:sp>
      <p:sp>
        <p:nvSpPr>
          <p:cNvPr name="Freeform 9" id="9"/>
          <p:cNvSpPr/>
          <p:nvPr/>
        </p:nvSpPr>
        <p:spPr>
          <a:xfrm flipH="false" flipV="false" rot="5400000">
            <a:off x="12203389" y="1452464"/>
            <a:ext cx="212944" cy="2839259"/>
          </a:xfrm>
          <a:custGeom>
            <a:avLst/>
            <a:gdLst/>
            <a:ahLst/>
            <a:cxnLst/>
            <a:rect r="r" b="b" t="t" l="l"/>
            <a:pathLst>
              <a:path h="2839259" w="212944">
                <a:moveTo>
                  <a:pt x="0" y="0"/>
                </a:moveTo>
                <a:lnTo>
                  <a:pt x="212945" y="0"/>
                </a:lnTo>
                <a:lnTo>
                  <a:pt x="212945" y="2839259"/>
                </a:lnTo>
                <a:lnTo>
                  <a:pt x="0" y="28392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3917689" y="2652811"/>
            <a:ext cx="3701231" cy="325755"/>
          </a:xfrm>
          <a:prstGeom prst="rect">
            <a:avLst/>
          </a:prstGeom>
        </p:spPr>
        <p:txBody>
          <a:bodyPr anchor="t" rtlCol="false" tIns="0" lIns="0" bIns="0" rIns="0">
            <a:spAutoFit/>
          </a:bodyPr>
          <a:lstStyle/>
          <a:p>
            <a:pPr algn="ctr">
              <a:lnSpc>
                <a:spcPts val="2520"/>
              </a:lnSpc>
            </a:pPr>
            <a:r>
              <a:rPr lang="en-US" sz="1800">
                <a:solidFill>
                  <a:srgbClr val="000000"/>
                </a:solidFill>
                <a:latin typeface="Poppins"/>
                <a:ea typeface="Poppins"/>
                <a:cs typeface="Poppins"/>
                <a:sym typeface="Poppins"/>
              </a:rPr>
              <a:t>11.4% General &amp; Administrative </a:t>
            </a:r>
          </a:p>
        </p:txBody>
      </p:sp>
      <p:sp>
        <p:nvSpPr>
          <p:cNvPr name="TextBox 11" id="11"/>
          <p:cNvSpPr txBox="true"/>
          <p:nvPr/>
        </p:nvSpPr>
        <p:spPr>
          <a:xfrm rot="0">
            <a:off x="14373762" y="3063737"/>
            <a:ext cx="2014143" cy="325755"/>
          </a:xfrm>
          <a:prstGeom prst="rect">
            <a:avLst/>
          </a:prstGeom>
        </p:spPr>
        <p:txBody>
          <a:bodyPr anchor="t" rtlCol="false" tIns="0" lIns="0" bIns="0" rIns="0">
            <a:spAutoFit/>
          </a:bodyPr>
          <a:lstStyle/>
          <a:p>
            <a:pPr algn="ctr">
              <a:lnSpc>
                <a:spcPts val="2520"/>
              </a:lnSpc>
            </a:pPr>
            <a:r>
              <a:rPr lang="en-US" sz="1800">
                <a:solidFill>
                  <a:srgbClr val="000000"/>
                </a:solidFill>
                <a:latin typeface="Poppins"/>
                <a:ea typeface="Poppins"/>
                <a:cs typeface="Poppins"/>
                <a:sym typeface="Poppins"/>
              </a:rPr>
              <a:t>1.5% Fundraising</a:t>
            </a:r>
          </a:p>
        </p:txBody>
      </p:sp>
      <p:sp>
        <p:nvSpPr>
          <p:cNvPr name="TextBox 12" id="12"/>
          <p:cNvSpPr txBox="true"/>
          <p:nvPr/>
        </p:nvSpPr>
        <p:spPr>
          <a:xfrm rot="0">
            <a:off x="14660258" y="3504537"/>
            <a:ext cx="2599042" cy="640080"/>
          </a:xfrm>
          <a:prstGeom prst="rect">
            <a:avLst/>
          </a:prstGeom>
        </p:spPr>
        <p:txBody>
          <a:bodyPr anchor="t" rtlCol="false" tIns="0" lIns="0" bIns="0" rIns="0">
            <a:spAutoFit/>
          </a:bodyPr>
          <a:lstStyle/>
          <a:p>
            <a:pPr algn="ctr">
              <a:lnSpc>
                <a:spcPts val="2520"/>
              </a:lnSpc>
            </a:pPr>
            <a:r>
              <a:rPr lang="en-US" sz="1800">
                <a:solidFill>
                  <a:srgbClr val="000000"/>
                </a:solidFill>
                <a:latin typeface="Poppins"/>
                <a:ea typeface="Poppins"/>
                <a:cs typeface="Poppins"/>
                <a:sym typeface="Poppins"/>
              </a:rPr>
              <a:t>87.1% Direct </a:t>
            </a:r>
          </a:p>
          <a:p>
            <a:pPr algn="ctr">
              <a:lnSpc>
                <a:spcPts val="2520"/>
              </a:lnSpc>
            </a:pPr>
            <a:r>
              <a:rPr lang="en-US" sz="1800">
                <a:solidFill>
                  <a:srgbClr val="000000"/>
                </a:solidFill>
                <a:latin typeface="Poppins"/>
                <a:ea typeface="Poppins"/>
                <a:cs typeface="Poppins"/>
                <a:sym typeface="Poppins"/>
              </a:rPr>
              <a:t>Mission Support</a:t>
            </a:r>
          </a:p>
        </p:txBody>
      </p:sp>
      <p:sp>
        <p:nvSpPr>
          <p:cNvPr name="Freeform 13" id="13"/>
          <p:cNvSpPr/>
          <p:nvPr/>
        </p:nvSpPr>
        <p:spPr>
          <a:xfrm flipH="false" flipV="false" rot="5400000">
            <a:off x="12684934" y="1863391"/>
            <a:ext cx="212944" cy="2839259"/>
          </a:xfrm>
          <a:custGeom>
            <a:avLst/>
            <a:gdLst/>
            <a:ahLst/>
            <a:cxnLst/>
            <a:rect r="r" b="b" t="t" l="l"/>
            <a:pathLst>
              <a:path h="2839259" w="212944">
                <a:moveTo>
                  <a:pt x="0" y="0"/>
                </a:moveTo>
                <a:lnTo>
                  <a:pt x="212944" y="0"/>
                </a:lnTo>
                <a:lnTo>
                  <a:pt x="212944" y="2839258"/>
                </a:lnTo>
                <a:lnTo>
                  <a:pt x="0" y="28392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5400000">
            <a:off x="13000806" y="2276360"/>
            <a:ext cx="212944" cy="2839259"/>
          </a:xfrm>
          <a:custGeom>
            <a:avLst/>
            <a:gdLst/>
            <a:ahLst/>
            <a:cxnLst/>
            <a:rect r="r" b="b" t="t" l="l"/>
            <a:pathLst>
              <a:path h="2839259" w="212944">
                <a:moveTo>
                  <a:pt x="0" y="0"/>
                </a:moveTo>
                <a:lnTo>
                  <a:pt x="212945" y="0"/>
                </a:lnTo>
                <a:lnTo>
                  <a:pt x="212945" y="2839259"/>
                </a:lnTo>
                <a:lnTo>
                  <a:pt x="0" y="28392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8625417" y="8359787"/>
            <a:ext cx="5492719" cy="325755"/>
          </a:xfrm>
          <a:prstGeom prst="rect">
            <a:avLst/>
          </a:prstGeom>
        </p:spPr>
        <p:txBody>
          <a:bodyPr anchor="t" rtlCol="false" tIns="0" lIns="0" bIns="0" rIns="0">
            <a:spAutoFit/>
          </a:bodyPr>
          <a:lstStyle/>
          <a:p>
            <a:pPr algn="ctr">
              <a:lnSpc>
                <a:spcPts val="2520"/>
              </a:lnSpc>
            </a:pPr>
            <a:r>
              <a:rPr lang="en-US" b="true" sz="1800" i="true" spc="-36">
                <a:solidFill>
                  <a:srgbClr val="202020"/>
                </a:solidFill>
                <a:latin typeface="Poppins Bold Italics"/>
                <a:ea typeface="Poppins Bold Italics"/>
                <a:cs typeface="Poppins Bold Italics"/>
                <a:sym typeface="Poppins Bold Italics"/>
              </a:rPr>
              <a:t>For the Fiscal Year Ended March 31, 2024</a:t>
            </a:r>
          </a:p>
        </p:txBody>
      </p:sp>
      <p:sp>
        <p:nvSpPr>
          <p:cNvPr name="TextBox 16" id="16"/>
          <p:cNvSpPr txBox="true"/>
          <p:nvPr/>
        </p:nvSpPr>
        <p:spPr>
          <a:xfrm rot="0">
            <a:off x="9283680" y="1486661"/>
            <a:ext cx="4176193" cy="390399"/>
          </a:xfrm>
          <a:prstGeom prst="rect">
            <a:avLst/>
          </a:prstGeom>
        </p:spPr>
        <p:txBody>
          <a:bodyPr anchor="t" rtlCol="false" tIns="0" lIns="0" bIns="0" rIns="0">
            <a:spAutoFit/>
          </a:bodyPr>
          <a:lstStyle/>
          <a:p>
            <a:pPr algn="l">
              <a:lnSpc>
                <a:spcPts val="3136"/>
              </a:lnSpc>
            </a:pPr>
            <a:r>
              <a:rPr lang="en-US" sz="2800" b="true">
                <a:solidFill>
                  <a:srgbClr val="00569E"/>
                </a:solidFill>
                <a:latin typeface="Montserrat Bold"/>
                <a:ea typeface="Montserrat Bold"/>
                <a:cs typeface="Montserrat Bold"/>
                <a:sym typeface="Montserrat Bold"/>
              </a:rPr>
              <a:t>EXPENSE SUMMARY </a:t>
            </a:r>
          </a:p>
        </p:txBody>
      </p:sp>
      <p:sp>
        <p:nvSpPr>
          <p:cNvPr name="Freeform 17" id="17"/>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7"/>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277917" y="1610390"/>
            <a:ext cx="16550625" cy="8089118"/>
          </a:xfrm>
          <a:custGeom>
            <a:avLst/>
            <a:gdLst/>
            <a:ahLst/>
            <a:cxnLst/>
            <a:rect r="r" b="b" t="t" l="l"/>
            <a:pathLst>
              <a:path h="8089118" w="16550625">
                <a:moveTo>
                  <a:pt x="0" y="0"/>
                </a:moveTo>
                <a:lnTo>
                  <a:pt x="16550625" y="0"/>
                </a:lnTo>
                <a:lnTo>
                  <a:pt x="16550625" y="8089118"/>
                </a:lnTo>
                <a:lnTo>
                  <a:pt x="0" y="808911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11479" y="-227774"/>
            <a:ext cx="1172371" cy="10684172"/>
            <a:chOff x="0" y="0"/>
            <a:chExt cx="308773" cy="2813938"/>
          </a:xfrm>
        </p:grpSpPr>
        <p:sp>
          <p:nvSpPr>
            <p:cNvPr name="Freeform 4" id="4"/>
            <p:cNvSpPr/>
            <p:nvPr/>
          </p:nvSpPr>
          <p:spPr>
            <a:xfrm flipH="false" flipV="false" rot="0">
              <a:off x="0" y="0"/>
              <a:ext cx="308773" cy="2813938"/>
            </a:xfrm>
            <a:custGeom>
              <a:avLst/>
              <a:gdLst/>
              <a:ahLst/>
              <a:cxnLst/>
              <a:rect r="r" b="b" t="t" l="l"/>
              <a:pathLst>
                <a:path h="2813938" w="308773">
                  <a:moveTo>
                    <a:pt x="0" y="0"/>
                  </a:moveTo>
                  <a:lnTo>
                    <a:pt x="308773" y="0"/>
                  </a:lnTo>
                  <a:lnTo>
                    <a:pt x="308773"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308773" cy="2880613"/>
            </a:xfrm>
            <a:prstGeom prst="rect">
              <a:avLst/>
            </a:prstGeom>
          </p:spPr>
          <p:txBody>
            <a:bodyPr anchor="ctr" rtlCol="false" tIns="50800" lIns="50800" bIns="50800" rIns="50800"/>
            <a:lstStyle/>
            <a:p>
              <a:pPr algn="ctr">
                <a:lnSpc>
                  <a:spcPts val="2800"/>
                </a:lnSpc>
              </a:pPr>
            </a:p>
          </p:txBody>
        </p:sp>
      </p:grpSp>
      <p:sp>
        <p:nvSpPr>
          <p:cNvPr name="TextBox 6" id="6"/>
          <p:cNvSpPr txBox="true"/>
          <p:nvPr/>
        </p:nvSpPr>
        <p:spPr>
          <a:xfrm rot="0">
            <a:off x="1386138" y="4300289"/>
            <a:ext cx="4394691" cy="2232660"/>
          </a:xfrm>
          <a:prstGeom prst="rect">
            <a:avLst/>
          </a:prstGeom>
        </p:spPr>
        <p:txBody>
          <a:bodyPr anchor="t" rtlCol="false" tIns="0" lIns="0" bIns="0" rIns="0">
            <a:spAutoFit/>
          </a:bodyPr>
          <a:lstStyle/>
          <a:p>
            <a:pPr algn="l">
              <a:lnSpc>
                <a:spcPts val="2940"/>
              </a:lnSpc>
            </a:pPr>
            <a:r>
              <a:rPr lang="en-US" sz="2100" spc="-42">
                <a:solidFill>
                  <a:srgbClr val="202020"/>
                </a:solidFill>
                <a:latin typeface="Poppins"/>
                <a:ea typeface="Poppins"/>
                <a:cs typeface="Poppins"/>
                <a:sym typeface="Poppins"/>
              </a:rPr>
              <a:t>At Gl</a:t>
            </a:r>
            <a:r>
              <a:rPr lang="en-US" sz="2100" spc="-42" strike="noStrike" u="none">
                <a:solidFill>
                  <a:srgbClr val="202020"/>
                </a:solidFill>
                <a:latin typeface="Poppins"/>
                <a:ea typeface="Poppins"/>
                <a:cs typeface="Poppins"/>
                <a:sym typeface="Poppins"/>
              </a:rPr>
              <a:t>obal Servants, we take financial integrity seriously. That’s why we’re proud to be recognized by some of the most trusted organizations in nonprofit accountability:</a:t>
            </a:r>
          </a:p>
        </p:txBody>
      </p:sp>
      <p:sp>
        <p:nvSpPr>
          <p:cNvPr name="TextBox 7" id="7"/>
          <p:cNvSpPr txBox="true"/>
          <p:nvPr/>
        </p:nvSpPr>
        <p:spPr>
          <a:xfrm rot="0">
            <a:off x="1386138" y="1658015"/>
            <a:ext cx="5467260" cy="2380996"/>
          </a:xfrm>
          <a:prstGeom prst="rect">
            <a:avLst/>
          </a:prstGeom>
        </p:spPr>
        <p:txBody>
          <a:bodyPr anchor="t" rtlCol="false" tIns="0" lIns="0" bIns="0" rIns="0">
            <a:spAutoFit/>
          </a:bodyPr>
          <a:lstStyle/>
          <a:p>
            <a:pPr algn="l">
              <a:lnSpc>
                <a:spcPts val="6272"/>
              </a:lnSpc>
            </a:pPr>
            <a:r>
              <a:rPr lang="en-US" sz="5600" b="true">
                <a:solidFill>
                  <a:srgbClr val="00569E"/>
                </a:solidFill>
                <a:latin typeface="Montserrat Bold"/>
                <a:ea typeface="Montserrat Bold"/>
                <a:cs typeface="Montserrat Bold"/>
                <a:sym typeface="Montserrat Bold"/>
              </a:rPr>
              <a:t>Trusted. Transparent. Accountable.</a:t>
            </a:r>
          </a:p>
        </p:txBody>
      </p:sp>
      <p:grpSp>
        <p:nvGrpSpPr>
          <p:cNvPr name="Group 8" id="8"/>
          <p:cNvGrpSpPr/>
          <p:nvPr/>
        </p:nvGrpSpPr>
        <p:grpSpPr>
          <a:xfrm rot="0">
            <a:off x="7232530" y="1732298"/>
            <a:ext cx="10026770" cy="2097214"/>
            <a:chOff x="0" y="0"/>
            <a:chExt cx="13369027" cy="2796285"/>
          </a:xfrm>
        </p:grpSpPr>
        <p:sp>
          <p:nvSpPr>
            <p:cNvPr name="Freeform 9" id="9"/>
            <p:cNvSpPr/>
            <p:nvPr/>
          </p:nvSpPr>
          <p:spPr>
            <a:xfrm flipH="false" flipV="false" rot="0">
              <a:off x="0" y="0"/>
              <a:ext cx="2796285" cy="2796285"/>
            </a:xfrm>
            <a:custGeom>
              <a:avLst/>
              <a:gdLst/>
              <a:ahLst/>
              <a:cxnLst/>
              <a:rect r="r" b="b" t="t" l="l"/>
              <a:pathLst>
                <a:path h="2796285" w="2796285">
                  <a:moveTo>
                    <a:pt x="0" y="0"/>
                  </a:moveTo>
                  <a:lnTo>
                    <a:pt x="2796285" y="0"/>
                  </a:lnTo>
                  <a:lnTo>
                    <a:pt x="2796285" y="2796285"/>
                  </a:lnTo>
                  <a:lnTo>
                    <a:pt x="0" y="2796285"/>
                  </a:lnTo>
                  <a:lnTo>
                    <a:pt x="0" y="0"/>
                  </a:lnTo>
                  <a:close/>
                </a:path>
              </a:pathLst>
            </a:custGeom>
            <a:blipFill>
              <a:blip r:embed="rId4"/>
              <a:stretch>
                <a:fillRect l="0" t="0" r="0" b="0"/>
              </a:stretch>
            </a:blipFill>
          </p:spPr>
        </p:sp>
        <p:sp>
          <p:nvSpPr>
            <p:cNvPr name="TextBox 10" id="10"/>
            <p:cNvSpPr txBox="true"/>
            <p:nvPr/>
          </p:nvSpPr>
          <p:spPr>
            <a:xfrm rot="0">
              <a:off x="3578302" y="657669"/>
              <a:ext cx="9790725" cy="1414273"/>
            </a:xfrm>
            <a:prstGeom prst="rect">
              <a:avLst/>
            </a:prstGeom>
          </p:spPr>
          <p:txBody>
            <a:bodyPr anchor="t" rtlCol="false" tIns="0" lIns="0" bIns="0" rIns="0">
              <a:spAutoFit/>
            </a:bodyPr>
            <a:lstStyle/>
            <a:p>
              <a:pPr algn="l">
                <a:lnSpc>
                  <a:spcPts val="2800"/>
                </a:lnSpc>
              </a:pPr>
              <a:r>
                <a:rPr lang="en-US" sz="2000" spc="-40">
                  <a:solidFill>
                    <a:srgbClr val="202020"/>
                  </a:solidFill>
                  <a:latin typeface="Poppins"/>
                  <a:ea typeface="Poppins"/>
                  <a:cs typeface="Poppins"/>
                  <a:sym typeface="Poppins"/>
                </a:rPr>
                <a:t>ECFA (Evangelic</a:t>
              </a:r>
              <a:r>
                <a:rPr lang="en-US" sz="2000" spc="-40" strike="noStrike" u="none">
                  <a:solidFill>
                    <a:srgbClr val="202020"/>
                  </a:solidFill>
                  <a:latin typeface="Poppins"/>
                  <a:ea typeface="Poppins"/>
                  <a:cs typeface="Poppins"/>
                  <a:sym typeface="Poppins"/>
                </a:rPr>
                <a:t>al Council for Financial Accountability) – Upholding the highest standards of financial transparency, ethical fundraising, and board governance.</a:t>
              </a:r>
            </a:p>
          </p:txBody>
        </p:sp>
      </p:grpSp>
      <p:sp>
        <p:nvSpPr>
          <p:cNvPr name="Freeform 11" id="11"/>
          <p:cNvSpPr/>
          <p:nvPr/>
        </p:nvSpPr>
        <p:spPr>
          <a:xfrm flipH="false" flipV="false" rot="0">
            <a:off x="7232530" y="6807869"/>
            <a:ext cx="2097214" cy="2097214"/>
          </a:xfrm>
          <a:custGeom>
            <a:avLst/>
            <a:gdLst/>
            <a:ahLst/>
            <a:cxnLst/>
            <a:rect r="r" b="b" t="t" l="l"/>
            <a:pathLst>
              <a:path h="2097214" w="2097214">
                <a:moveTo>
                  <a:pt x="0" y="0"/>
                </a:moveTo>
                <a:lnTo>
                  <a:pt x="2097214" y="0"/>
                </a:lnTo>
                <a:lnTo>
                  <a:pt x="2097214" y="2097214"/>
                </a:lnTo>
                <a:lnTo>
                  <a:pt x="0" y="2097214"/>
                </a:lnTo>
                <a:lnTo>
                  <a:pt x="0" y="0"/>
                </a:lnTo>
                <a:close/>
              </a:path>
            </a:pathLst>
          </a:custGeom>
          <a:blipFill>
            <a:blip r:embed="rId5"/>
            <a:stretch>
              <a:fillRect l="-354" t="0" r="-354" b="0"/>
            </a:stretch>
          </a:blipFill>
        </p:spPr>
      </p:sp>
      <p:sp>
        <p:nvSpPr>
          <p:cNvPr name="TextBox 12" id="12"/>
          <p:cNvSpPr txBox="true"/>
          <p:nvPr/>
        </p:nvSpPr>
        <p:spPr>
          <a:xfrm rot="0">
            <a:off x="9916256" y="7284452"/>
            <a:ext cx="7343044" cy="1077373"/>
          </a:xfrm>
          <a:prstGeom prst="rect">
            <a:avLst/>
          </a:prstGeom>
        </p:spPr>
        <p:txBody>
          <a:bodyPr anchor="t" rtlCol="false" tIns="0" lIns="0" bIns="0" rIns="0">
            <a:spAutoFit/>
          </a:bodyPr>
          <a:lstStyle/>
          <a:p>
            <a:pPr algn="l">
              <a:lnSpc>
                <a:spcPts val="2800"/>
              </a:lnSpc>
            </a:pPr>
            <a:r>
              <a:rPr lang="en-US" sz="2000" spc="-40">
                <a:solidFill>
                  <a:srgbClr val="202020"/>
                </a:solidFill>
                <a:latin typeface="Poppins"/>
                <a:ea typeface="Poppins"/>
                <a:cs typeface="Poppins"/>
                <a:sym typeface="Poppins"/>
              </a:rPr>
              <a:t>Candid</a:t>
            </a:r>
            <a:r>
              <a:rPr lang="en-US" sz="2000" spc="-40" strike="noStrike" u="none">
                <a:solidFill>
                  <a:srgbClr val="202020"/>
                </a:solidFill>
                <a:latin typeface="Poppins"/>
                <a:ea typeface="Poppins"/>
                <a:cs typeface="Poppins"/>
                <a:sym typeface="Poppins"/>
              </a:rPr>
              <a:t> (GuideStar Platinum) – Demonstrating our commitment to openness by sharing detailed organizational and impact data.</a:t>
            </a:r>
          </a:p>
        </p:txBody>
      </p:sp>
      <p:grpSp>
        <p:nvGrpSpPr>
          <p:cNvPr name="Group 13" id="13"/>
          <p:cNvGrpSpPr/>
          <p:nvPr/>
        </p:nvGrpSpPr>
        <p:grpSpPr>
          <a:xfrm rot="0">
            <a:off x="7232530" y="4270084"/>
            <a:ext cx="10026770" cy="2097214"/>
            <a:chOff x="0" y="0"/>
            <a:chExt cx="13369027" cy="2796285"/>
          </a:xfrm>
        </p:grpSpPr>
        <p:sp>
          <p:nvSpPr>
            <p:cNvPr name="Freeform 14" id="14"/>
            <p:cNvSpPr/>
            <p:nvPr/>
          </p:nvSpPr>
          <p:spPr>
            <a:xfrm flipH="false" flipV="false" rot="0">
              <a:off x="0" y="0"/>
              <a:ext cx="2796285" cy="2796285"/>
            </a:xfrm>
            <a:custGeom>
              <a:avLst/>
              <a:gdLst/>
              <a:ahLst/>
              <a:cxnLst/>
              <a:rect r="r" b="b" t="t" l="l"/>
              <a:pathLst>
                <a:path h="2796285" w="2796285">
                  <a:moveTo>
                    <a:pt x="0" y="0"/>
                  </a:moveTo>
                  <a:lnTo>
                    <a:pt x="2796285" y="0"/>
                  </a:lnTo>
                  <a:lnTo>
                    <a:pt x="2796285" y="2796285"/>
                  </a:lnTo>
                  <a:lnTo>
                    <a:pt x="0" y="2796285"/>
                  </a:lnTo>
                  <a:lnTo>
                    <a:pt x="0" y="0"/>
                  </a:lnTo>
                  <a:close/>
                </a:path>
              </a:pathLst>
            </a:custGeom>
            <a:blipFill>
              <a:blip r:embed="rId6"/>
              <a:stretch>
                <a:fillRect l="0" t="0" r="0" b="0"/>
              </a:stretch>
            </a:blipFill>
          </p:spPr>
        </p:sp>
        <p:sp>
          <p:nvSpPr>
            <p:cNvPr name="TextBox 15" id="15"/>
            <p:cNvSpPr txBox="true"/>
            <p:nvPr/>
          </p:nvSpPr>
          <p:spPr>
            <a:xfrm rot="0">
              <a:off x="3578302" y="657669"/>
              <a:ext cx="9790725" cy="1414273"/>
            </a:xfrm>
            <a:prstGeom prst="rect">
              <a:avLst/>
            </a:prstGeom>
          </p:spPr>
          <p:txBody>
            <a:bodyPr anchor="t" rtlCol="false" tIns="0" lIns="0" bIns="0" rIns="0">
              <a:spAutoFit/>
            </a:bodyPr>
            <a:lstStyle/>
            <a:p>
              <a:pPr algn="l">
                <a:lnSpc>
                  <a:spcPts val="2800"/>
                </a:lnSpc>
              </a:pPr>
              <a:r>
                <a:rPr lang="en-US" sz="2000" spc="-40">
                  <a:solidFill>
                    <a:srgbClr val="202020"/>
                  </a:solidFill>
                  <a:latin typeface="Poppins"/>
                  <a:ea typeface="Poppins"/>
                  <a:cs typeface="Poppins"/>
                  <a:sym typeface="Poppins"/>
                </a:rPr>
                <a:t>Charity</a:t>
              </a:r>
              <a:r>
                <a:rPr lang="en-US" sz="2000" spc="-40" strike="noStrike" u="none">
                  <a:solidFill>
                    <a:srgbClr val="202020"/>
                  </a:solidFill>
                  <a:latin typeface="Poppins"/>
                  <a:ea typeface="Poppins"/>
                  <a:cs typeface="Poppins"/>
                  <a:sym typeface="Poppins"/>
                </a:rPr>
                <a:t> Navigator – 4-Star Rating (the highest possible rating) – Recognized for our efficient use of donor funds and dedication to mission-driven results.</a:t>
              </a:r>
            </a:p>
          </p:txBody>
        </p:sp>
      </p:grpSp>
      <p:sp>
        <p:nvSpPr>
          <p:cNvPr name="Freeform 16" id="16"/>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7"/>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569E"/>
        </a:solidFill>
      </p:bgPr>
    </p:bg>
    <p:spTree>
      <p:nvGrpSpPr>
        <p:cNvPr id="1" name=""/>
        <p:cNvGrpSpPr/>
        <p:nvPr/>
      </p:nvGrpSpPr>
      <p:grpSpPr>
        <a:xfrm>
          <a:off x="0" y="0"/>
          <a:ext cx="0" cy="0"/>
          <a:chOff x="0" y="0"/>
          <a:chExt cx="0" cy="0"/>
        </a:xfrm>
      </p:grpSpPr>
      <p:sp>
        <p:nvSpPr>
          <p:cNvPr name="Freeform 2" id="2"/>
          <p:cNvSpPr/>
          <p:nvPr/>
        </p:nvSpPr>
        <p:spPr>
          <a:xfrm flipH="false" flipV="false" rot="0">
            <a:off x="-2102762" y="296085"/>
            <a:ext cx="21204770" cy="10363831"/>
          </a:xfrm>
          <a:custGeom>
            <a:avLst/>
            <a:gdLst/>
            <a:ahLst/>
            <a:cxnLst/>
            <a:rect r="r" b="b" t="t" l="l"/>
            <a:pathLst>
              <a:path h="10363831" w="21204770">
                <a:moveTo>
                  <a:pt x="0" y="0"/>
                </a:moveTo>
                <a:lnTo>
                  <a:pt x="21204769" y="0"/>
                </a:lnTo>
                <a:lnTo>
                  <a:pt x="21204769" y="10363831"/>
                </a:lnTo>
                <a:lnTo>
                  <a:pt x="0" y="10363831"/>
                </a:lnTo>
                <a:lnTo>
                  <a:pt x="0" y="0"/>
                </a:lnTo>
                <a:close/>
              </a:path>
            </a:pathLst>
          </a:custGeom>
          <a:blipFill>
            <a:blip r:embed="rId2">
              <a:alphaModFix amt="20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96918" y="3774931"/>
            <a:ext cx="15294165" cy="3301365"/>
          </a:xfrm>
          <a:prstGeom prst="rect">
            <a:avLst/>
          </a:prstGeom>
        </p:spPr>
        <p:txBody>
          <a:bodyPr anchor="t" rtlCol="false" tIns="0" lIns="0" bIns="0" rIns="0">
            <a:spAutoFit/>
          </a:bodyPr>
          <a:lstStyle/>
          <a:p>
            <a:pPr algn="ctr">
              <a:lnSpc>
                <a:spcPts val="5040"/>
              </a:lnSpc>
            </a:pPr>
            <a:r>
              <a:rPr lang="en-US" sz="3600" i="true">
                <a:solidFill>
                  <a:srgbClr val="D0D3D8"/>
                </a:solidFill>
                <a:latin typeface="Poppins Italics"/>
                <a:ea typeface="Poppins Italics"/>
                <a:cs typeface="Poppins Italics"/>
                <a:sym typeface="Poppins Italics"/>
              </a:rPr>
              <a:t>"Do all the good you can, by all the means you can, in all the ways you can, in all the places you can, at all the times you can, to all the people you can, as long as you can."</a:t>
            </a:r>
          </a:p>
          <a:p>
            <a:pPr algn="ctr">
              <a:lnSpc>
                <a:spcPts val="5040"/>
              </a:lnSpc>
            </a:pPr>
          </a:p>
          <a:p>
            <a:pPr algn="ctr">
              <a:lnSpc>
                <a:spcPts val="5880"/>
              </a:lnSpc>
            </a:pPr>
            <a:r>
              <a:rPr lang="en-US" sz="4200" b="true">
                <a:solidFill>
                  <a:srgbClr val="D0D3D8"/>
                </a:solidFill>
                <a:latin typeface="Poppins Bold"/>
                <a:ea typeface="Poppins Bold"/>
                <a:cs typeface="Poppins Bold"/>
                <a:sym typeface="Poppins Bold"/>
              </a:rPr>
              <a:t>John Wesley</a:t>
            </a:r>
          </a:p>
        </p:txBody>
      </p:sp>
      <p:sp>
        <p:nvSpPr>
          <p:cNvPr name="Freeform 4" id="4"/>
          <p:cNvSpPr/>
          <p:nvPr/>
        </p:nvSpPr>
        <p:spPr>
          <a:xfrm flipH="false" flipV="false" rot="0">
            <a:off x="5293100" y="1670680"/>
            <a:ext cx="7701799" cy="1424833"/>
          </a:xfrm>
          <a:custGeom>
            <a:avLst/>
            <a:gdLst/>
            <a:ahLst/>
            <a:cxnLst/>
            <a:rect r="r" b="b" t="t" l="l"/>
            <a:pathLst>
              <a:path h="1424833" w="7701799">
                <a:moveTo>
                  <a:pt x="0" y="0"/>
                </a:moveTo>
                <a:lnTo>
                  <a:pt x="7701800" y="0"/>
                </a:lnTo>
                <a:lnTo>
                  <a:pt x="7701800" y="1424833"/>
                </a:lnTo>
                <a:lnTo>
                  <a:pt x="0" y="1424833"/>
                </a:lnTo>
                <a:lnTo>
                  <a:pt x="0" y="0"/>
                </a:lnTo>
                <a:close/>
              </a:path>
            </a:pathLst>
          </a:custGeom>
          <a:blipFill>
            <a:blip r:embed="rId4"/>
            <a:stretch>
              <a:fillRect l="0" t="0" r="0" b="0"/>
            </a:stretch>
          </a:blipFill>
        </p:spPr>
      </p:sp>
      <p:sp>
        <p:nvSpPr>
          <p:cNvPr name="Freeform 5" id="5"/>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5">
              <a:alphaModFix amt="50000"/>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06999" y="1427645"/>
            <a:ext cx="16401809" cy="8016384"/>
          </a:xfrm>
          <a:custGeom>
            <a:avLst/>
            <a:gdLst/>
            <a:ahLst/>
            <a:cxnLst/>
            <a:rect r="r" b="b" t="t" l="l"/>
            <a:pathLst>
              <a:path h="8016384" w="16401809">
                <a:moveTo>
                  <a:pt x="0" y="0"/>
                </a:moveTo>
                <a:lnTo>
                  <a:pt x="16401809" y="0"/>
                </a:lnTo>
                <a:lnTo>
                  <a:pt x="16401809"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294414" y="-878086"/>
            <a:ext cx="7427269" cy="11569160"/>
            <a:chOff x="0" y="0"/>
            <a:chExt cx="1956153" cy="3047021"/>
          </a:xfrm>
        </p:grpSpPr>
        <p:sp>
          <p:nvSpPr>
            <p:cNvPr name="Freeform 4" id="4"/>
            <p:cNvSpPr/>
            <p:nvPr/>
          </p:nvSpPr>
          <p:spPr>
            <a:xfrm flipH="false" flipV="false" rot="0">
              <a:off x="0" y="0"/>
              <a:ext cx="1956153" cy="3047021"/>
            </a:xfrm>
            <a:custGeom>
              <a:avLst/>
              <a:gdLst/>
              <a:ahLst/>
              <a:cxnLst/>
              <a:rect r="r" b="b" t="t" l="l"/>
              <a:pathLst>
                <a:path h="3047021" w="1956153">
                  <a:moveTo>
                    <a:pt x="0" y="0"/>
                  </a:moveTo>
                  <a:lnTo>
                    <a:pt x="1956153" y="0"/>
                  </a:lnTo>
                  <a:lnTo>
                    <a:pt x="1956153" y="3047021"/>
                  </a:lnTo>
                  <a:lnTo>
                    <a:pt x="0" y="3047021"/>
                  </a:lnTo>
                  <a:close/>
                </a:path>
              </a:pathLst>
            </a:custGeom>
            <a:gradFill rotWithShape="true">
              <a:gsLst>
                <a:gs pos="0">
                  <a:srgbClr val="2DA8D4">
                    <a:alpha val="100000"/>
                  </a:srgbClr>
                </a:gs>
                <a:gs pos="100000">
                  <a:srgbClr val="0974BA">
                    <a:alpha val="100000"/>
                  </a:srgbClr>
                </a:gs>
              </a:gsLst>
              <a:lin ang="0"/>
            </a:gradFill>
          </p:spPr>
        </p:sp>
        <p:sp>
          <p:nvSpPr>
            <p:cNvPr name="TextBox 5" id="5"/>
            <p:cNvSpPr txBox="true"/>
            <p:nvPr/>
          </p:nvSpPr>
          <p:spPr>
            <a:xfrm>
              <a:off x="0" y="-47625"/>
              <a:ext cx="1956153" cy="3094646"/>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10185763" y="1028700"/>
            <a:ext cx="7259894" cy="9258300"/>
          </a:xfrm>
          <a:custGeom>
            <a:avLst/>
            <a:gdLst/>
            <a:ahLst/>
            <a:cxnLst/>
            <a:rect r="r" b="b" t="t" l="l"/>
            <a:pathLst>
              <a:path h="9258300" w="7259894">
                <a:moveTo>
                  <a:pt x="0" y="0"/>
                </a:moveTo>
                <a:lnTo>
                  <a:pt x="7259894" y="0"/>
                </a:lnTo>
                <a:lnTo>
                  <a:pt x="7259894" y="9258300"/>
                </a:lnTo>
                <a:lnTo>
                  <a:pt x="0" y="9258300"/>
                </a:lnTo>
                <a:lnTo>
                  <a:pt x="0" y="0"/>
                </a:lnTo>
                <a:close/>
              </a:path>
            </a:pathLst>
          </a:custGeom>
          <a:blipFill>
            <a:blip r:embed="rId4"/>
            <a:stretch>
              <a:fillRect l="-45040" t="0" r="-45040" b="0"/>
            </a:stretch>
          </a:blipFill>
        </p:spPr>
      </p:sp>
      <p:sp>
        <p:nvSpPr>
          <p:cNvPr name="Freeform 7" id="7"/>
          <p:cNvSpPr/>
          <p:nvPr/>
        </p:nvSpPr>
        <p:spPr>
          <a:xfrm flipH="false" flipV="false" rot="0">
            <a:off x="1695891" y="7284114"/>
            <a:ext cx="2798014" cy="2442509"/>
          </a:xfrm>
          <a:custGeom>
            <a:avLst/>
            <a:gdLst/>
            <a:ahLst/>
            <a:cxnLst/>
            <a:rect r="r" b="b" t="t" l="l"/>
            <a:pathLst>
              <a:path h="2442509" w="2798014">
                <a:moveTo>
                  <a:pt x="0" y="0"/>
                </a:moveTo>
                <a:lnTo>
                  <a:pt x="2798014" y="0"/>
                </a:lnTo>
                <a:lnTo>
                  <a:pt x="2798014" y="2442509"/>
                </a:lnTo>
                <a:lnTo>
                  <a:pt x="0" y="2442509"/>
                </a:lnTo>
                <a:lnTo>
                  <a:pt x="0" y="0"/>
                </a:lnTo>
                <a:close/>
              </a:path>
            </a:pathLst>
          </a:custGeom>
          <a:blipFill>
            <a:blip r:embed="rId5"/>
            <a:stretch>
              <a:fillRect l="-15590" t="0" r="-15590" b="0"/>
            </a:stretch>
          </a:blipFill>
        </p:spPr>
      </p:sp>
      <p:grpSp>
        <p:nvGrpSpPr>
          <p:cNvPr name="Group 8" id="8"/>
          <p:cNvGrpSpPr/>
          <p:nvPr/>
        </p:nvGrpSpPr>
        <p:grpSpPr>
          <a:xfrm rot="0">
            <a:off x="4493905" y="7284114"/>
            <a:ext cx="9656102" cy="2442509"/>
            <a:chOff x="0" y="0"/>
            <a:chExt cx="2543171" cy="643295"/>
          </a:xfrm>
        </p:grpSpPr>
        <p:sp>
          <p:nvSpPr>
            <p:cNvPr name="Freeform 9" id="9"/>
            <p:cNvSpPr/>
            <p:nvPr/>
          </p:nvSpPr>
          <p:spPr>
            <a:xfrm flipH="false" flipV="false" rot="0">
              <a:off x="0" y="0"/>
              <a:ext cx="2543171" cy="643295"/>
            </a:xfrm>
            <a:custGeom>
              <a:avLst/>
              <a:gdLst/>
              <a:ahLst/>
              <a:cxnLst/>
              <a:rect r="r" b="b" t="t" l="l"/>
              <a:pathLst>
                <a:path h="643295" w="2543171">
                  <a:moveTo>
                    <a:pt x="0" y="0"/>
                  </a:moveTo>
                  <a:lnTo>
                    <a:pt x="2543171" y="0"/>
                  </a:lnTo>
                  <a:lnTo>
                    <a:pt x="2543171" y="643295"/>
                  </a:lnTo>
                  <a:lnTo>
                    <a:pt x="0" y="643295"/>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10" id="10"/>
            <p:cNvSpPr txBox="true"/>
            <p:nvPr/>
          </p:nvSpPr>
          <p:spPr>
            <a:xfrm>
              <a:off x="0" y="-28575"/>
              <a:ext cx="2543171" cy="671870"/>
            </a:xfrm>
            <a:prstGeom prst="rect">
              <a:avLst/>
            </a:prstGeom>
          </p:spPr>
          <p:txBody>
            <a:bodyPr anchor="ctr" rtlCol="false" tIns="50800" lIns="50800" bIns="50800" rIns="50800"/>
            <a:lstStyle/>
            <a:p>
              <a:pPr algn="ctr">
                <a:lnSpc>
                  <a:spcPts val="2887"/>
                </a:lnSpc>
              </a:pPr>
            </a:p>
          </p:txBody>
        </p:sp>
      </p:grpSp>
      <p:sp>
        <p:nvSpPr>
          <p:cNvPr name="Freeform 11" id="11"/>
          <p:cNvSpPr/>
          <p:nvPr/>
        </p:nvSpPr>
        <p:spPr>
          <a:xfrm flipH="false" flipV="false" rot="0">
            <a:off x="4946383" y="7809069"/>
            <a:ext cx="921381" cy="831546"/>
          </a:xfrm>
          <a:custGeom>
            <a:avLst/>
            <a:gdLst/>
            <a:ahLst/>
            <a:cxnLst/>
            <a:rect r="r" b="b" t="t" l="l"/>
            <a:pathLst>
              <a:path h="831546" w="921381">
                <a:moveTo>
                  <a:pt x="0" y="0"/>
                </a:moveTo>
                <a:lnTo>
                  <a:pt x="921381" y="0"/>
                </a:lnTo>
                <a:lnTo>
                  <a:pt x="921381" y="831545"/>
                </a:lnTo>
                <a:lnTo>
                  <a:pt x="0" y="8315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1695891" y="3694644"/>
            <a:ext cx="8200403" cy="3346516"/>
          </a:xfrm>
          <a:prstGeom prst="rect">
            <a:avLst/>
          </a:prstGeom>
        </p:spPr>
        <p:txBody>
          <a:bodyPr anchor="t" rtlCol="false" tIns="0" lIns="0" bIns="0" rIns="0">
            <a:spAutoFit/>
          </a:bodyPr>
          <a:lstStyle/>
          <a:p>
            <a:pPr algn="l">
              <a:lnSpc>
                <a:spcPts val="2940"/>
              </a:lnSpc>
              <a:spcBef>
                <a:spcPct val="0"/>
              </a:spcBef>
            </a:pPr>
            <a:r>
              <a:rPr lang="en-US" sz="2100">
                <a:solidFill>
                  <a:srgbClr val="000000"/>
                </a:solidFill>
                <a:latin typeface="Poppins"/>
                <a:ea typeface="Poppins"/>
                <a:cs typeface="Poppins"/>
                <a:sym typeface="Poppins"/>
              </a:rPr>
              <a:t>You don’t have to travel across the world to make a global impact—you can start right where you are. Whether you choose to give, sponsor a girl’s education, fund a well, or support a church plant, every gift you give helps rescue, restore, and empower lives in Jesus’ name. You can also partner with us through prayer, share our mission with others, or host a donor gathering in your home or church. However you choose to help, your involvement makes transformation possible—one life, one village, one soul at a time.</a:t>
            </a:r>
          </a:p>
        </p:txBody>
      </p:sp>
      <p:sp>
        <p:nvSpPr>
          <p:cNvPr name="TextBox 13" id="13"/>
          <p:cNvSpPr txBox="true"/>
          <p:nvPr/>
        </p:nvSpPr>
        <p:spPr>
          <a:xfrm rot="0">
            <a:off x="1695891" y="1513370"/>
            <a:ext cx="4650399" cy="1506866"/>
          </a:xfrm>
          <a:prstGeom prst="rect">
            <a:avLst/>
          </a:prstGeom>
        </p:spPr>
        <p:txBody>
          <a:bodyPr anchor="t" rtlCol="false" tIns="0" lIns="0" bIns="0" rIns="0">
            <a:spAutoFit/>
          </a:bodyPr>
          <a:lstStyle/>
          <a:p>
            <a:pPr algn="l">
              <a:lnSpc>
                <a:spcPts val="5880"/>
              </a:lnSpc>
            </a:pPr>
            <a:r>
              <a:rPr lang="en-US" sz="5600" b="true">
                <a:solidFill>
                  <a:srgbClr val="00569E"/>
                </a:solidFill>
                <a:latin typeface="Montserrat Bold"/>
                <a:ea typeface="Montserrat Bold"/>
                <a:cs typeface="Montserrat Bold"/>
                <a:sym typeface="Montserrat Bold"/>
              </a:rPr>
              <a:t>Be Part of the Mission</a:t>
            </a:r>
          </a:p>
        </p:txBody>
      </p:sp>
      <p:sp>
        <p:nvSpPr>
          <p:cNvPr name="TextBox 14" id="14"/>
          <p:cNvSpPr txBox="true"/>
          <p:nvPr/>
        </p:nvSpPr>
        <p:spPr>
          <a:xfrm rot="0">
            <a:off x="6187573" y="8186742"/>
            <a:ext cx="7628137" cy="1099185"/>
          </a:xfrm>
          <a:prstGeom prst="rect">
            <a:avLst/>
          </a:prstGeom>
        </p:spPr>
        <p:txBody>
          <a:bodyPr anchor="t" rtlCol="false" tIns="0" lIns="0" bIns="0" rIns="0">
            <a:spAutoFit/>
          </a:bodyPr>
          <a:lstStyle/>
          <a:p>
            <a:pPr algn="l">
              <a:lnSpc>
                <a:spcPts val="2940"/>
              </a:lnSpc>
              <a:spcBef>
                <a:spcPct val="0"/>
              </a:spcBef>
            </a:pPr>
            <a:r>
              <a:rPr lang="en-US" sz="2100">
                <a:solidFill>
                  <a:srgbClr val="FFFFFF"/>
                </a:solidFill>
                <a:latin typeface="Open Sans"/>
                <a:ea typeface="Open Sans"/>
                <a:cs typeface="Open Sans"/>
                <a:sym typeface="Open Sans"/>
              </a:rPr>
              <a:t>With your partnership, your gift helps rescue girls, provide education, build clean water systems, support local churches, and bring lasting hope to communities in need.</a:t>
            </a:r>
          </a:p>
        </p:txBody>
      </p:sp>
      <p:sp>
        <p:nvSpPr>
          <p:cNvPr name="TextBox 15" id="15"/>
          <p:cNvSpPr txBox="true"/>
          <p:nvPr/>
        </p:nvSpPr>
        <p:spPr>
          <a:xfrm rot="0">
            <a:off x="6187573" y="7667321"/>
            <a:ext cx="7000803" cy="422275"/>
          </a:xfrm>
          <a:prstGeom prst="rect">
            <a:avLst/>
          </a:prstGeom>
        </p:spPr>
        <p:txBody>
          <a:bodyPr anchor="t" rtlCol="false" tIns="0" lIns="0" bIns="0" rIns="0">
            <a:spAutoFit/>
          </a:bodyPr>
          <a:lstStyle/>
          <a:p>
            <a:pPr algn="l">
              <a:lnSpc>
                <a:spcPts val="3499"/>
              </a:lnSpc>
            </a:pPr>
            <a:r>
              <a:rPr lang="en-US" sz="2499" b="true">
                <a:solidFill>
                  <a:srgbClr val="FFFFFF"/>
                </a:solidFill>
                <a:latin typeface="Roboto Bold"/>
                <a:ea typeface="Roboto Bold"/>
                <a:cs typeface="Roboto Bold"/>
                <a:sym typeface="Roboto Bold"/>
              </a:rPr>
              <a:t>Become a Partner in Life-Changing Impact</a:t>
            </a:r>
          </a:p>
        </p:txBody>
      </p:sp>
      <p:sp>
        <p:nvSpPr>
          <p:cNvPr name="TextBox 16" id="16"/>
          <p:cNvSpPr txBox="true"/>
          <p:nvPr/>
        </p:nvSpPr>
        <p:spPr>
          <a:xfrm rot="0">
            <a:off x="1695891" y="3116218"/>
            <a:ext cx="7829884" cy="393190"/>
          </a:xfrm>
          <a:prstGeom prst="rect">
            <a:avLst/>
          </a:prstGeom>
        </p:spPr>
        <p:txBody>
          <a:bodyPr anchor="t" rtlCol="false" tIns="0" lIns="0" bIns="0" rIns="0">
            <a:spAutoFit/>
          </a:bodyPr>
          <a:lstStyle/>
          <a:p>
            <a:pPr algn="just">
              <a:lnSpc>
                <a:spcPts val="3003"/>
              </a:lnSpc>
            </a:pPr>
            <a:r>
              <a:rPr lang="en-US" b="true" sz="2145" i="true" spc="-42">
                <a:solidFill>
                  <a:srgbClr val="000000"/>
                </a:solidFill>
                <a:latin typeface="Poppins Bold Italics"/>
                <a:ea typeface="Poppins Bold Italics"/>
                <a:cs typeface="Poppins Bold Italics"/>
                <a:sym typeface="Poppins Bold Italics"/>
              </a:rPr>
              <a:t>Become A Global Servant.</a:t>
            </a:r>
          </a:p>
        </p:txBody>
      </p:sp>
      <p:sp>
        <p:nvSpPr>
          <p:cNvPr name="Freeform 17" id="17"/>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8">
              <a:alphaModFix amt="50000"/>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5200558" y="2264262"/>
            <a:ext cx="15071189" cy="7366044"/>
          </a:xfrm>
          <a:custGeom>
            <a:avLst/>
            <a:gdLst/>
            <a:ahLst/>
            <a:cxnLst/>
            <a:rect r="r" b="b" t="t" l="l"/>
            <a:pathLst>
              <a:path h="7366044" w="15071189">
                <a:moveTo>
                  <a:pt x="0" y="0"/>
                </a:moveTo>
                <a:lnTo>
                  <a:pt x="15071190" y="0"/>
                </a:lnTo>
                <a:lnTo>
                  <a:pt x="15071190" y="7366044"/>
                </a:lnTo>
                <a:lnTo>
                  <a:pt x="0" y="7366044"/>
                </a:lnTo>
                <a:lnTo>
                  <a:pt x="0" y="0"/>
                </a:lnTo>
                <a:close/>
              </a:path>
            </a:pathLst>
          </a:custGeom>
          <a:blipFill>
            <a:blip r:embed="rId2">
              <a:alphaModFix amt="16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007842" y="-1797460"/>
            <a:ext cx="13881919" cy="1388191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656283" y="-2445901"/>
            <a:ext cx="15178802" cy="1517880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45DA0"/>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7105337" y="485832"/>
            <a:ext cx="7982294" cy="1085735"/>
            <a:chOff x="0" y="0"/>
            <a:chExt cx="10643059" cy="1447647"/>
          </a:xfrm>
        </p:grpSpPr>
        <p:sp>
          <p:nvSpPr>
            <p:cNvPr name="Freeform 10" id="10"/>
            <p:cNvSpPr/>
            <p:nvPr/>
          </p:nvSpPr>
          <p:spPr>
            <a:xfrm flipH="false" flipV="false" rot="0">
              <a:off x="1001214"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1" id="11"/>
            <p:cNvSpPr/>
            <p:nvPr/>
          </p:nvSpPr>
          <p:spPr>
            <a:xfrm flipH="false" flipV="false" rot="0">
              <a:off x="1368611" y="281150"/>
              <a:ext cx="742086" cy="822256"/>
            </a:xfrm>
            <a:custGeom>
              <a:avLst/>
              <a:gdLst/>
              <a:ahLst/>
              <a:cxnLst/>
              <a:rect r="r" b="b" t="t" l="l"/>
              <a:pathLst>
                <a:path h="822256" w="742086">
                  <a:moveTo>
                    <a:pt x="0" y="0"/>
                  </a:moveTo>
                  <a:lnTo>
                    <a:pt x="742086" y="0"/>
                  </a:lnTo>
                  <a:lnTo>
                    <a:pt x="742086" y="822256"/>
                  </a:lnTo>
                  <a:lnTo>
                    <a:pt x="0" y="8222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2" id="12"/>
            <p:cNvGrpSpPr/>
            <p:nvPr/>
          </p:nvGrpSpPr>
          <p:grpSpPr>
            <a:xfrm rot="0">
              <a:off x="0" y="435401"/>
              <a:ext cx="498143" cy="49814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14" id="14"/>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sp>
          <p:nvSpPr>
            <p:cNvPr name="TextBox 15" id="15"/>
            <p:cNvSpPr txBox="true"/>
            <p:nvPr/>
          </p:nvSpPr>
          <p:spPr>
            <a:xfrm rot="0">
              <a:off x="2951933" y="379037"/>
              <a:ext cx="7691126" cy="54419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Become A Prayer Partner</a:t>
              </a:r>
            </a:p>
          </p:txBody>
        </p:sp>
      </p:grpSp>
      <p:grpSp>
        <p:nvGrpSpPr>
          <p:cNvPr name="Group 16" id="16"/>
          <p:cNvGrpSpPr/>
          <p:nvPr/>
        </p:nvGrpSpPr>
        <p:grpSpPr>
          <a:xfrm rot="0">
            <a:off x="7731202" y="1984292"/>
            <a:ext cx="373607" cy="37360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18" id="18"/>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sp>
        <p:nvSpPr>
          <p:cNvPr name="Freeform 19" id="19"/>
          <p:cNvSpPr/>
          <p:nvPr/>
        </p:nvSpPr>
        <p:spPr>
          <a:xfrm flipH="false" flipV="false" rot="0">
            <a:off x="8487942" y="1628228"/>
            <a:ext cx="1085735" cy="1085735"/>
          </a:xfrm>
          <a:custGeom>
            <a:avLst/>
            <a:gdLst/>
            <a:ahLst/>
            <a:cxnLst/>
            <a:rect r="r" b="b" t="t" l="l"/>
            <a:pathLst>
              <a:path h="1085735" w="1085735">
                <a:moveTo>
                  <a:pt x="0" y="0"/>
                </a:moveTo>
                <a:lnTo>
                  <a:pt x="1085735" y="0"/>
                </a:lnTo>
                <a:lnTo>
                  <a:pt x="1085735" y="1085735"/>
                </a:lnTo>
                <a:lnTo>
                  <a:pt x="0" y="10857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0" id="20"/>
          <p:cNvSpPr/>
          <p:nvPr/>
        </p:nvSpPr>
        <p:spPr>
          <a:xfrm flipH="false" flipV="false" rot="0">
            <a:off x="8739644" y="1883994"/>
            <a:ext cx="550517" cy="574202"/>
          </a:xfrm>
          <a:custGeom>
            <a:avLst/>
            <a:gdLst/>
            <a:ahLst/>
            <a:cxnLst/>
            <a:rect r="r" b="b" t="t" l="l"/>
            <a:pathLst>
              <a:path h="574202" w="550517">
                <a:moveTo>
                  <a:pt x="0" y="0"/>
                </a:moveTo>
                <a:lnTo>
                  <a:pt x="550517" y="0"/>
                </a:lnTo>
                <a:lnTo>
                  <a:pt x="550517" y="574202"/>
                </a:lnTo>
                <a:lnTo>
                  <a:pt x="0" y="5742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1" id="21"/>
          <p:cNvGrpSpPr/>
          <p:nvPr/>
        </p:nvGrpSpPr>
        <p:grpSpPr>
          <a:xfrm rot="0">
            <a:off x="8171484" y="3064240"/>
            <a:ext cx="7989687" cy="1085735"/>
            <a:chOff x="0" y="0"/>
            <a:chExt cx="10652916" cy="1447647"/>
          </a:xfrm>
        </p:grpSpPr>
        <p:grpSp>
          <p:nvGrpSpPr>
            <p:cNvPr name="Group 22" id="22"/>
            <p:cNvGrpSpPr/>
            <p:nvPr/>
          </p:nvGrpSpPr>
          <p:grpSpPr>
            <a:xfrm rot="0">
              <a:off x="0" y="474752"/>
              <a:ext cx="498143" cy="498143"/>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24" id="24"/>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sp>
          <p:nvSpPr>
            <p:cNvPr name="TextBox 25" id="25"/>
            <p:cNvSpPr txBox="true"/>
            <p:nvPr/>
          </p:nvSpPr>
          <p:spPr>
            <a:xfrm rot="0">
              <a:off x="2961790" y="418388"/>
              <a:ext cx="7691126" cy="54419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Support House of Grace</a:t>
              </a:r>
            </a:p>
          </p:txBody>
        </p:sp>
        <p:sp>
          <p:nvSpPr>
            <p:cNvPr name="Freeform 26" id="26"/>
            <p:cNvSpPr/>
            <p:nvPr/>
          </p:nvSpPr>
          <p:spPr>
            <a:xfrm flipH="false" flipV="false" rot="0">
              <a:off x="1006143"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7" id="27"/>
            <p:cNvSpPr/>
            <p:nvPr/>
          </p:nvSpPr>
          <p:spPr>
            <a:xfrm flipH="false" flipV="false" rot="0">
              <a:off x="1341746" y="312787"/>
              <a:ext cx="808010" cy="743369"/>
            </a:xfrm>
            <a:custGeom>
              <a:avLst/>
              <a:gdLst/>
              <a:ahLst/>
              <a:cxnLst/>
              <a:rect r="r" b="b" t="t" l="l"/>
              <a:pathLst>
                <a:path h="743369" w="808010">
                  <a:moveTo>
                    <a:pt x="0" y="0"/>
                  </a:moveTo>
                  <a:lnTo>
                    <a:pt x="808010" y="0"/>
                  </a:lnTo>
                  <a:lnTo>
                    <a:pt x="808010" y="743370"/>
                  </a:lnTo>
                  <a:lnTo>
                    <a:pt x="0" y="74337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28" id="28"/>
          <p:cNvGrpSpPr/>
          <p:nvPr/>
        </p:nvGrpSpPr>
        <p:grpSpPr>
          <a:xfrm rot="0">
            <a:off x="8321409" y="4856317"/>
            <a:ext cx="373607" cy="37360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30" id="30"/>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31" id="31"/>
          <p:cNvGrpSpPr/>
          <p:nvPr/>
        </p:nvGrpSpPr>
        <p:grpSpPr>
          <a:xfrm rot="0">
            <a:off x="8200059" y="6292330"/>
            <a:ext cx="373607" cy="37360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33" id="33"/>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34" id="34"/>
          <p:cNvGrpSpPr/>
          <p:nvPr/>
        </p:nvGrpSpPr>
        <p:grpSpPr>
          <a:xfrm rot="0">
            <a:off x="7798514" y="7728343"/>
            <a:ext cx="373607" cy="373607"/>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36" id="36"/>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37" id="37"/>
          <p:cNvGrpSpPr/>
          <p:nvPr/>
        </p:nvGrpSpPr>
        <p:grpSpPr>
          <a:xfrm rot="0">
            <a:off x="7050319" y="8808292"/>
            <a:ext cx="7991877" cy="1085735"/>
            <a:chOff x="0" y="0"/>
            <a:chExt cx="10655835" cy="1447647"/>
          </a:xfrm>
        </p:grpSpPr>
        <p:sp>
          <p:nvSpPr>
            <p:cNvPr name="Freeform 38" id="38"/>
            <p:cNvSpPr/>
            <p:nvPr/>
          </p:nvSpPr>
          <p:spPr>
            <a:xfrm flipH="false" flipV="false" rot="0">
              <a:off x="1009062"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39" id="39"/>
            <p:cNvSpPr/>
            <p:nvPr/>
          </p:nvSpPr>
          <p:spPr>
            <a:xfrm flipH="false" flipV="false" rot="0">
              <a:off x="1378448" y="487452"/>
              <a:ext cx="683476" cy="621963"/>
            </a:xfrm>
            <a:custGeom>
              <a:avLst/>
              <a:gdLst/>
              <a:ahLst/>
              <a:cxnLst/>
              <a:rect r="r" b="b" t="t" l="l"/>
              <a:pathLst>
                <a:path h="621963" w="683476">
                  <a:moveTo>
                    <a:pt x="0" y="0"/>
                  </a:moveTo>
                  <a:lnTo>
                    <a:pt x="683476" y="0"/>
                  </a:lnTo>
                  <a:lnTo>
                    <a:pt x="683476" y="621963"/>
                  </a:lnTo>
                  <a:lnTo>
                    <a:pt x="0" y="6219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40" id="40"/>
            <p:cNvSpPr txBox="true"/>
            <p:nvPr/>
          </p:nvSpPr>
          <p:spPr>
            <a:xfrm rot="0">
              <a:off x="2964709" y="407382"/>
              <a:ext cx="7691126" cy="566209"/>
            </a:xfrm>
            <a:prstGeom prst="rect">
              <a:avLst/>
            </a:prstGeom>
          </p:spPr>
          <p:txBody>
            <a:bodyPr anchor="t" rtlCol="false" tIns="0" lIns="0" bIns="0" rIns="0">
              <a:spAutoFit/>
            </a:bodyPr>
            <a:lstStyle/>
            <a:p>
              <a:pPr algn="l">
                <a:lnSpc>
                  <a:spcPts val="3499"/>
                </a:lnSpc>
              </a:pPr>
              <a:r>
                <a:rPr lang="en-US" sz="2499" spc="-49">
                  <a:solidFill>
                    <a:srgbClr val="FDFDFD"/>
                  </a:solidFill>
                  <a:latin typeface="Poppins"/>
                  <a:ea typeface="Poppins"/>
                  <a:cs typeface="Poppins"/>
                  <a:sym typeface="Poppins"/>
                </a:rPr>
                <a:t>Become A Home Team Member</a:t>
              </a:r>
            </a:p>
          </p:txBody>
        </p:sp>
        <p:grpSp>
          <p:nvGrpSpPr>
            <p:cNvPr name="Group 41" id="41"/>
            <p:cNvGrpSpPr/>
            <p:nvPr/>
          </p:nvGrpSpPr>
          <p:grpSpPr>
            <a:xfrm rot="0">
              <a:off x="0" y="474752"/>
              <a:ext cx="498143" cy="498143"/>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43" id="43"/>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grpSp>
        <p:nvGrpSpPr>
          <p:cNvPr name="Group 44" id="44"/>
          <p:cNvGrpSpPr/>
          <p:nvPr/>
        </p:nvGrpSpPr>
        <p:grpSpPr>
          <a:xfrm rot="0">
            <a:off x="9075223" y="4500253"/>
            <a:ext cx="1085735" cy="1085735"/>
            <a:chOff x="0" y="0"/>
            <a:chExt cx="1447647" cy="1447647"/>
          </a:xfrm>
        </p:grpSpPr>
        <p:sp>
          <p:nvSpPr>
            <p:cNvPr name="Freeform 45" id="45"/>
            <p:cNvSpPr/>
            <p:nvPr/>
          </p:nvSpPr>
          <p:spPr>
            <a:xfrm flipH="false" flipV="false" rot="0">
              <a:off x="0"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6" id="46"/>
            <p:cNvSpPr/>
            <p:nvPr/>
          </p:nvSpPr>
          <p:spPr>
            <a:xfrm flipH="false" flipV="false" rot="0">
              <a:off x="464765" y="350316"/>
              <a:ext cx="519175" cy="747015"/>
            </a:xfrm>
            <a:custGeom>
              <a:avLst/>
              <a:gdLst/>
              <a:ahLst/>
              <a:cxnLst/>
              <a:rect r="r" b="b" t="t" l="l"/>
              <a:pathLst>
                <a:path h="747015" w="519175">
                  <a:moveTo>
                    <a:pt x="0" y="0"/>
                  </a:moveTo>
                  <a:lnTo>
                    <a:pt x="519175" y="0"/>
                  </a:lnTo>
                  <a:lnTo>
                    <a:pt x="519175" y="747015"/>
                  </a:lnTo>
                  <a:lnTo>
                    <a:pt x="0" y="74701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grpSp>
        <p:nvGrpSpPr>
          <p:cNvPr name="Group 47" id="47"/>
          <p:cNvGrpSpPr/>
          <p:nvPr/>
        </p:nvGrpSpPr>
        <p:grpSpPr>
          <a:xfrm rot="0">
            <a:off x="8981536" y="5936266"/>
            <a:ext cx="1085735" cy="1085735"/>
            <a:chOff x="0" y="0"/>
            <a:chExt cx="1447647" cy="1447647"/>
          </a:xfrm>
        </p:grpSpPr>
        <p:sp>
          <p:nvSpPr>
            <p:cNvPr name="Freeform 48" id="48"/>
            <p:cNvSpPr/>
            <p:nvPr/>
          </p:nvSpPr>
          <p:spPr>
            <a:xfrm flipH="false" flipV="false" rot="0">
              <a:off x="0"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9" id="49"/>
            <p:cNvSpPr/>
            <p:nvPr/>
          </p:nvSpPr>
          <p:spPr>
            <a:xfrm flipH="false" flipV="false" rot="0">
              <a:off x="324841" y="275522"/>
              <a:ext cx="797964" cy="784000"/>
            </a:xfrm>
            <a:custGeom>
              <a:avLst/>
              <a:gdLst/>
              <a:ahLst/>
              <a:cxnLst/>
              <a:rect r="r" b="b" t="t" l="l"/>
              <a:pathLst>
                <a:path h="784000" w="797964">
                  <a:moveTo>
                    <a:pt x="0" y="0"/>
                  </a:moveTo>
                  <a:lnTo>
                    <a:pt x="797964" y="0"/>
                  </a:lnTo>
                  <a:lnTo>
                    <a:pt x="797964" y="783999"/>
                  </a:lnTo>
                  <a:lnTo>
                    <a:pt x="0" y="78399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grpSp>
        <p:nvGrpSpPr>
          <p:cNvPr name="Group 50" id="50"/>
          <p:cNvGrpSpPr/>
          <p:nvPr/>
        </p:nvGrpSpPr>
        <p:grpSpPr>
          <a:xfrm rot="0">
            <a:off x="8554617" y="7372279"/>
            <a:ext cx="1085735" cy="1085735"/>
            <a:chOff x="0" y="0"/>
            <a:chExt cx="1447647" cy="1447647"/>
          </a:xfrm>
        </p:grpSpPr>
        <p:sp>
          <p:nvSpPr>
            <p:cNvPr name="Freeform 51" id="51"/>
            <p:cNvSpPr/>
            <p:nvPr/>
          </p:nvSpPr>
          <p:spPr>
            <a:xfrm flipH="false" flipV="false" rot="0">
              <a:off x="0" y="0"/>
              <a:ext cx="1447647" cy="1447647"/>
            </a:xfrm>
            <a:custGeom>
              <a:avLst/>
              <a:gdLst/>
              <a:ahLst/>
              <a:cxnLst/>
              <a:rect r="r" b="b" t="t" l="l"/>
              <a:pathLst>
                <a:path h="1447647" w="1447647">
                  <a:moveTo>
                    <a:pt x="0" y="0"/>
                  </a:moveTo>
                  <a:lnTo>
                    <a:pt x="1447647" y="0"/>
                  </a:lnTo>
                  <a:lnTo>
                    <a:pt x="1447647" y="1447647"/>
                  </a:lnTo>
                  <a:lnTo>
                    <a:pt x="0" y="14476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2" id="52"/>
            <p:cNvSpPr/>
            <p:nvPr/>
          </p:nvSpPr>
          <p:spPr>
            <a:xfrm flipH="false" flipV="false" rot="0">
              <a:off x="383966" y="265129"/>
              <a:ext cx="677721" cy="917389"/>
            </a:xfrm>
            <a:custGeom>
              <a:avLst/>
              <a:gdLst/>
              <a:ahLst/>
              <a:cxnLst/>
              <a:rect r="r" b="b" t="t" l="l"/>
              <a:pathLst>
                <a:path h="917389" w="677721">
                  <a:moveTo>
                    <a:pt x="0" y="0"/>
                  </a:moveTo>
                  <a:lnTo>
                    <a:pt x="677721" y="0"/>
                  </a:lnTo>
                  <a:lnTo>
                    <a:pt x="677721" y="917389"/>
                  </a:lnTo>
                  <a:lnTo>
                    <a:pt x="0" y="91738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TextBox 53" id="53"/>
          <p:cNvSpPr txBox="true"/>
          <p:nvPr/>
        </p:nvSpPr>
        <p:spPr>
          <a:xfrm rot="0">
            <a:off x="10021352" y="7661146"/>
            <a:ext cx="5768345" cy="441325"/>
          </a:xfrm>
          <a:prstGeom prst="rect">
            <a:avLst/>
          </a:prstGeom>
        </p:spPr>
        <p:txBody>
          <a:bodyPr anchor="t" rtlCol="false" tIns="0" lIns="0" bIns="0" rIns="0">
            <a:spAutoFit/>
          </a:bodyPr>
          <a:lstStyle/>
          <a:p>
            <a:pPr algn="l">
              <a:lnSpc>
                <a:spcPts val="3499"/>
              </a:lnSpc>
            </a:pPr>
            <a:r>
              <a:rPr lang="en-US" sz="2499" spc="-49">
                <a:solidFill>
                  <a:srgbClr val="FDFDFD"/>
                </a:solidFill>
                <a:latin typeface="Poppins"/>
                <a:ea typeface="Poppins"/>
                <a:cs typeface="Poppins"/>
                <a:sym typeface="Poppins"/>
              </a:rPr>
              <a:t>Plan A Mission Trip </a:t>
            </a:r>
          </a:p>
        </p:txBody>
      </p:sp>
      <p:sp>
        <p:nvSpPr>
          <p:cNvPr name="TextBox 54" id="54"/>
          <p:cNvSpPr txBox="true"/>
          <p:nvPr/>
        </p:nvSpPr>
        <p:spPr>
          <a:xfrm rot="0">
            <a:off x="10541958" y="4797376"/>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Fund A Clean Water Project</a:t>
            </a:r>
          </a:p>
        </p:txBody>
      </p:sp>
      <p:sp>
        <p:nvSpPr>
          <p:cNvPr name="TextBox 55" id="55"/>
          <p:cNvSpPr txBox="true"/>
          <p:nvPr/>
        </p:nvSpPr>
        <p:spPr>
          <a:xfrm rot="0">
            <a:off x="10448271" y="6225133"/>
            <a:ext cx="5768345" cy="441325"/>
          </a:xfrm>
          <a:prstGeom prst="rect">
            <a:avLst/>
          </a:prstGeom>
        </p:spPr>
        <p:txBody>
          <a:bodyPr anchor="t" rtlCol="false" tIns="0" lIns="0" bIns="0" rIns="0">
            <a:spAutoFit/>
          </a:bodyPr>
          <a:lstStyle/>
          <a:p>
            <a:pPr algn="l">
              <a:lnSpc>
                <a:spcPts val="3499"/>
              </a:lnSpc>
            </a:pPr>
            <a:r>
              <a:rPr lang="en-US" sz="2499" spc="-49">
                <a:solidFill>
                  <a:srgbClr val="FDFDFD"/>
                </a:solidFill>
                <a:latin typeface="Poppins"/>
                <a:ea typeface="Poppins"/>
                <a:cs typeface="Poppins"/>
                <a:sym typeface="Poppins"/>
              </a:rPr>
              <a:t>Fund An Education Initiative</a:t>
            </a:r>
          </a:p>
        </p:txBody>
      </p:sp>
      <p:sp>
        <p:nvSpPr>
          <p:cNvPr name="TextBox 56" id="56"/>
          <p:cNvSpPr txBox="true"/>
          <p:nvPr/>
        </p:nvSpPr>
        <p:spPr>
          <a:xfrm rot="0">
            <a:off x="9954677" y="1925350"/>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Become A Sponsor</a:t>
            </a:r>
          </a:p>
        </p:txBody>
      </p:sp>
      <p:sp>
        <p:nvSpPr>
          <p:cNvPr name="TextBox 57" id="57"/>
          <p:cNvSpPr txBox="true"/>
          <p:nvPr/>
        </p:nvSpPr>
        <p:spPr>
          <a:xfrm rot="0">
            <a:off x="1028700" y="3365934"/>
            <a:ext cx="6345041" cy="1943735"/>
          </a:xfrm>
          <a:prstGeom prst="rect">
            <a:avLst/>
          </a:prstGeom>
        </p:spPr>
        <p:txBody>
          <a:bodyPr anchor="t" rtlCol="false" tIns="0" lIns="0" bIns="0" rIns="0">
            <a:spAutoFit/>
          </a:bodyPr>
          <a:lstStyle/>
          <a:p>
            <a:pPr algn="l">
              <a:lnSpc>
                <a:spcPts val="7840"/>
              </a:lnSpc>
            </a:pPr>
            <a:r>
              <a:rPr lang="en-US" sz="5600" b="true">
                <a:solidFill>
                  <a:srgbClr val="00569E"/>
                </a:solidFill>
                <a:latin typeface="Montserrat Bold"/>
                <a:ea typeface="Montserrat Bold"/>
                <a:cs typeface="Montserrat Bold"/>
                <a:sym typeface="Montserrat Bold"/>
              </a:rPr>
              <a:t>W</a:t>
            </a:r>
            <a:r>
              <a:rPr lang="en-US" b="true" sz="5600">
                <a:solidFill>
                  <a:srgbClr val="00569E"/>
                </a:solidFill>
                <a:latin typeface="Montserrat Bold"/>
                <a:ea typeface="Montserrat Bold"/>
                <a:cs typeface="Montserrat Bold"/>
                <a:sym typeface="Montserrat Bold"/>
              </a:rPr>
              <a:t>ays To Partner</a:t>
            </a:r>
          </a:p>
          <a:p>
            <a:pPr algn="l" marL="0" indent="0" lvl="0">
              <a:lnSpc>
                <a:spcPts val="7840"/>
              </a:lnSpc>
              <a:spcBef>
                <a:spcPct val="0"/>
              </a:spcBef>
            </a:pPr>
          </a:p>
        </p:txBody>
      </p:sp>
      <p:sp>
        <p:nvSpPr>
          <p:cNvPr name="TextBox 58" id="58"/>
          <p:cNvSpPr txBox="true"/>
          <p:nvPr/>
        </p:nvSpPr>
        <p:spPr>
          <a:xfrm rot="0">
            <a:off x="1028700" y="4421329"/>
            <a:ext cx="6021619" cy="2353168"/>
          </a:xfrm>
          <a:prstGeom prst="rect">
            <a:avLst/>
          </a:prstGeom>
        </p:spPr>
        <p:txBody>
          <a:bodyPr anchor="t" rtlCol="false" tIns="0" lIns="0" bIns="0" rIns="0">
            <a:spAutoFit/>
          </a:bodyPr>
          <a:lstStyle/>
          <a:p>
            <a:pPr algn="l">
              <a:lnSpc>
                <a:spcPts val="3122"/>
              </a:lnSpc>
            </a:pPr>
            <a:r>
              <a:rPr lang="en-US" sz="2230" spc="-44">
                <a:solidFill>
                  <a:srgbClr val="000000"/>
                </a:solidFill>
                <a:latin typeface="Poppins"/>
                <a:ea typeface="Poppins"/>
                <a:cs typeface="Poppins"/>
                <a:sym typeface="Poppins"/>
              </a:rPr>
              <a:t>At </a:t>
            </a:r>
            <a:r>
              <a:rPr lang="en-US" sz="2230" spc="-44">
                <a:solidFill>
                  <a:srgbClr val="000000"/>
                </a:solidFill>
                <a:latin typeface="Poppins"/>
                <a:ea typeface="Poppins"/>
                <a:cs typeface="Poppins"/>
                <a:sym typeface="Poppins"/>
              </a:rPr>
              <a:t>Gl</a:t>
            </a:r>
            <a:r>
              <a:rPr lang="en-US" sz="2230" spc="-44" strike="noStrike" u="none">
                <a:solidFill>
                  <a:srgbClr val="000000"/>
                </a:solidFill>
                <a:latin typeface="Poppins"/>
                <a:ea typeface="Poppins"/>
                <a:cs typeface="Poppins"/>
                <a:sym typeface="Poppins"/>
              </a:rPr>
              <a:t>obal Servants, you can make a difference by giving, going, praying, or sharing. Your support helps rescue girls, provide clean water, and spread the Gospel. Join us through sponsorship, mission trips, or by sharing our mission with others.</a:t>
            </a:r>
          </a:p>
        </p:txBody>
      </p:sp>
      <p:sp>
        <p:nvSpPr>
          <p:cNvPr name="Freeform 59" id="59"/>
          <p:cNvSpPr/>
          <p:nvPr/>
        </p:nvSpPr>
        <p:spPr>
          <a:xfrm flipH="false" flipV="false" rot="0">
            <a:off x="16040739" y="900895"/>
            <a:ext cx="1218561" cy="825575"/>
          </a:xfrm>
          <a:custGeom>
            <a:avLst/>
            <a:gdLst/>
            <a:ahLst/>
            <a:cxnLst/>
            <a:rect r="r" b="b" t="t" l="l"/>
            <a:pathLst>
              <a:path h="825575" w="1218561">
                <a:moveTo>
                  <a:pt x="0" y="0"/>
                </a:moveTo>
                <a:lnTo>
                  <a:pt x="1218561" y="0"/>
                </a:lnTo>
                <a:lnTo>
                  <a:pt x="1218561" y="825575"/>
                </a:lnTo>
                <a:lnTo>
                  <a:pt x="0" y="825575"/>
                </a:lnTo>
                <a:lnTo>
                  <a:pt x="0" y="0"/>
                </a:lnTo>
                <a:close/>
              </a:path>
            </a:pathLst>
          </a:custGeom>
          <a:blipFill>
            <a:blip r:embed="rId20">
              <a:alphaModFix amt="5000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71152" y="0"/>
            <a:ext cx="21744422" cy="10627586"/>
          </a:xfrm>
          <a:custGeom>
            <a:avLst/>
            <a:gdLst/>
            <a:ahLst/>
            <a:cxnLst/>
            <a:rect r="r" b="b" t="t" l="l"/>
            <a:pathLst>
              <a:path h="10627586" w="21744422">
                <a:moveTo>
                  <a:pt x="0" y="0"/>
                </a:moveTo>
                <a:lnTo>
                  <a:pt x="21744422" y="0"/>
                </a:lnTo>
                <a:lnTo>
                  <a:pt x="21744422" y="10627586"/>
                </a:lnTo>
                <a:lnTo>
                  <a:pt x="0" y="10627586"/>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436881">
            <a:off x="-603045" y="2200448"/>
            <a:ext cx="19653179" cy="5355491"/>
          </a:xfrm>
          <a:custGeom>
            <a:avLst/>
            <a:gdLst/>
            <a:ahLst/>
            <a:cxnLst/>
            <a:rect r="r" b="b" t="t" l="l"/>
            <a:pathLst>
              <a:path h="5355491" w="19653179">
                <a:moveTo>
                  <a:pt x="0" y="0"/>
                </a:moveTo>
                <a:lnTo>
                  <a:pt x="19653179" y="0"/>
                </a:lnTo>
                <a:lnTo>
                  <a:pt x="19653179" y="5355491"/>
                </a:lnTo>
                <a:lnTo>
                  <a:pt x="0" y="53554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060658" y="3312737"/>
            <a:ext cx="619845" cy="1065256"/>
            <a:chOff x="0" y="0"/>
            <a:chExt cx="707907" cy="1216599"/>
          </a:xfrm>
        </p:grpSpPr>
        <p:sp>
          <p:nvSpPr>
            <p:cNvPr name="Freeform 5" id="5"/>
            <p:cNvSpPr/>
            <p:nvPr/>
          </p:nvSpPr>
          <p:spPr>
            <a:xfrm flipH="false" flipV="false" rot="0">
              <a:off x="0" y="0"/>
              <a:ext cx="707907" cy="1216599"/>
            </a:xfrm>
            <a:custGeom>
              <a:avLst/>
              <a:gdLst/>
              <a:ahLst/>
              <a:cxnLst/>
              <a:rect r="r" b="b" t="t" l="l"/>
              <a:pathLst>
                <a:path h="1216599" w="707907">
                  <a:moveTo>
                    <a:pt x="353954" y="0"/>
                  </a:moveTo>
                  <a:lnTo>
                    <a:pt x="0" y="406400"/>
                  </a:lnTo>
                  <a:lnTo>
                    <a:pt x="203200" y="406400"/>
                  </a:lnTo>
                  <a:lnTo>
                    <a:pt x="203200" y="1216599"/>
                  </a:lnTo>
                  <a:lnTo>
                    <a:pt x="504707" y="1216599"/>
                  </a:lnTo>
                  <a:lnTo>
                    <a:pt x="504707" y="406400"/>
                  </a:lnTo>
                  <a:lnTo>
                    <a:pt x="707907" y="406400"/>
                  </a:lnTo>
                  <a:lnTo>
                    <a:pt x="353954" y="0"/>
                  </a:lnTo>
                  <a:close/>
                </a:path>
              </a:pathLst>
            </a:custGeom>
            <a:solidFill>
              <a:srgbClr val="1C8FC8"/>
            </a:solidFill>
          </p:spPr>
        </p:sp>
        <p:sp>
          <p:nvSpPr>
            <p:cNvPr name="TextBox 6" id="6"/>
            <p:cNvSpPr txBox="true"/>
            <p:nvPr/>
          </p:nvSpPr>
          <p:spPr>
            <a:xfrm>
              <a:off x="203200" y="63500"/>
              <a:ext cx="301507" cy="1153099"/>
            </a:xfrm>
            <a:prstGeom prst="rect">
              <a:avLst/>
            </a:prstGeom>
          </p:spPr>
          <p:txBody>
            <a:bodyPr anchor="ctr" rtlCol="false" tIns="50800" lIns="50800" bIns="50800" rIns="50800"/>
            <a:lstStyle/>
            <a:p>
              <a:pPr algn="ctr">
                <a:lnSpc>
                  <a:spcPts val="3079"/>
                </a:lnSpc>
              </a:pPr>
            </a:p>
          </p:txBody>
        </p:sp>
      </p:grpSp>
      <p:grpSp>
        <p:nvGrpSpPr>
          <p:cNvPr name="Group 7" id="7"/>
          <p:cNvGrpSpPr/>
          <p:nvPr/>
        </p:nvGrpSpPr>
        <p:grpSpPr>
          <a:xfrm rot="0">
            <a:off x="2888977" y="5111418"/>
            <a:ext cx="486375" cy="938984"/>
            <a:chOff x="0" y="0"/>
            <a:chExt cx="812800" cy="1569172"/>
          </a:xfrm>
        </p:grpSpPr>
        <p:sp>
          <p:nvSpPr>
            <p:cNvPr name="Freeform 8" id="8"/>
            <p:cNvSpPr/>
            <p:nvPr/>
          </p:nvSpPr>
          <p:spPr>
            <a:xfrm flipH="false" flipV="false" rot="0">
              <a:off x="0" y="0"/>
              <a:ext cx="812800" cy="1569172"/>
            </a:xfrm>
            <a:custGeom>
              <a:avLst/>
              <a:gdLst/>
              <a:ahLst/>
              <a:cxnLst/>
              <a:rect r="r" b="b" t="t" l="l"/>
              <a:pathLst>
                <a:path h="1569172" w="812800">
                  <a:moveTo>
                    <a:pt x="406400" y="1569172"/>
                  </a:moveTo>
                  <a:lnTo>
                    <a:pt x="0" y="1162772"/>
                  </a:lnTo>
                  <a:lnTo>
                    <a:pt x="203200" y="1162772"/>
                  </a:lnTo>
                  <a:lnTo>
                    <a:pt x="203200" y="0"/>
                  </a:lnTo>
                  <a:lnTo>
                    <a:pt x="609600" y="0"/>
                  </a:lnTo>
                  <a:lnTo>
                    <a:pt x="609600" y="1162772"/>
                  </a:lnTo>
                  <a:lnTo>
                    <a:pt x="812800" y="1162772"/>
                  </a:lnTo>
                  <a:lnTo>
                    <a:pt x="406400" y="1569172"/>
                  </a:lnTo>
                  <a:close/>
                </a:path>
              </a:pathLst>
            </a:custGeom>
            <a:solidFill>
              <a:srgbClr val="1C8FC8"/>
            </a:solidFill>
          </p:spPr>
        </p:sp>
        <p:sp>
          <p:nvSpPr>
            <p:cNvPr name="TextBox 9" id="9"/>
            <p:cNvSpPr txBox="true"/>
            <p:nvPr/>
          </p:nvSpPr>
          <p:spPr>
            <a:xfrm>
              <a:off x="203200" y="-38100"/>
              <a:ext cx="406400" cy="1505672"/>
            </a:xfrm>
            <a:prstGeom prst="rect">
              <a:avLst/>
            </a:prstGeom>
          </p:spPr>
          <p:txBody>
            <a:bodyPr anchor="ctr" rtlCol="false" tIns="50800" lIns="50800" bIns="50800" rIns="50800"/>
            <a:lstStyle/>
            <a:p>
              <a:pPr algn="ctr">
                <a:lnSpc>
                  <a:spcPts val="3079"/>
                </a:lnSpc>
              </a:pPr>
            </a:p>
          </p:txBody>
        </p:sp>
      </p:grpSp>
      <p:grpSp>
        <p:nvGrpSpPr>
          <p:cNvPr name="Group 10" id="10"/>
          <p:cNvGrpSpPr/>
          <p:nvPr/>
        </p:nvGrpSpPr>
        <p:grpSpPr>
          <a:xfrm rot="0">
            <a:off x="-711479" y="-227774"/>
            <a:ext cx="1172371" cy="10684172"/>
            <a:chOff x="0" y="0"/>
            <a:chExt cx="308773" cy="2813938"/>
          </a:xfrm>
        </p:grpSpPr>
        <p:sp>
          <p:nvSpPr>
            <p:cNvPr name="Freeform 11" id="11"/>
            <p:cNvSpPr/>
            <p:nvPr/>
          </p:nvSpPr>
          <p:spPr>
            <a:xfrm flipH="false" flipV="false" rot="0">
              <a:off x="0" y="0"/>
              <a:ext cx="308773" cy="2813938"/>
            </a:xfrm>
            <a:custGeom>
              <a:avLst/>
              <a:gdLst/>
              <a:ahLst/>
              <a:cxnLst/>
              <a:rect r="r" b="b" t="t" l="l"/>
              <a:pathLst>
                <a:path h="2813938" w="308773">
                  <a:moveTo>
                    <a:pt x="0" y="0"/>
                  </a:moveTo>
                  <a:lnTo>
                    <a:pt x="308773" y="0"/>
                  </a:lnTo>
                  <a:lnTo>
                    <a:pt x="308773"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12" id="12"/>
            <p:cNvSpPr txBox="true"/>
            <p:nvPr/>
          </p:nvSpPr>
          <p:spPr>
            <a:xfrm>
              <a:off x="0" y="-66675"/>
              <a:ext cx="308773" cy="2880613"/>
            </a:xfrm>
            <a:prstGeom prst="rect">
              <a:avLst/>
            </a:prstGeom>
          </p:spPr>
          <p:txBody>
            <a:bodyPr anchor="ctr" rtlCol="false" tIns="50800" lIns="50800" bIns="50800" rIns="50800"/>
            <a:lstStyle/>
            <a:p>
              <a:pPr algn="ctr">
                <a:lnSpc>
                  <a:spcPts val="2800"/>
                </a:lnSpc>
              </a:pPr>
            </a:p>
          </p:txBody>
        </p:sp>
      </p:grpSp>
      <p:sp>
        <p:nvSpPr>
          <p:cNvPr name="Freeform 13" id="13"/>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6"/>
            <a:stretch>
              <a:fillRect l="0" t="0" r="0" b="0"/>
            </a:stretch>
          </a:blipFill>
        </p:spPr>
      </p:sp>
      <p:sp>
        <p:nvSpPr>
          <p:cNvPr name="TextBox 14" id="14"/>
          <p:cNvSpPr txBox="true"/>
          <p:nvPr/>
        </p:nvSpPr>
        <p:spPr>
          <a:xfrm rot="0">
            <a:off x="2838902" y="375764"/>
            <a:ext cx="12104129" cy="811530"/>
          </a:xfrm>
          <a:prstGeom prst="rect">
            <a:avLst/>
          </a:prstGeom>
        </p:spPr>
        <p:txBody>
          <a:bodyPr anchor="t" rtlCol="false" tIns="0" lIns="0" bIns="0" rIns="0">
            <a:spAutoFit/>
          </a:bodyPr>
          <a:lstStyle/>
          <a:p>
            <a:pPr algn="ctr" marL="0" indent="0" lvl="1">
              <a:lnSpc>
                <a:spcPts val="6719"/>
              </a:lnSpc>
              <a:spcBef>
                <a:spcPct val="0"/>
              </a:spcBef>
            </a:pPr>
            <a:r>
              <a:rPr lang="en-US" b="true" sz="4800" spc="144">
                <a:solidFill>
                  <a:srgbClr val="00569E"/>
                </a:solidFill>
                <a:latin typeface="Montserrat Bold"/>
                <a:ea typeface="Montserrat Bold"/>
                <a:cs typeface="Montserrat Bold"/>
                <a:sym typeface="Montserrat Bold"/>
              </a:rPr>
              <a:t>More than 40 Years of Ministry</a:t>
            </a:r>
          </a:p>
        </p:txBody>
      </p:sp>
      <p:sp>
        <p:nvSpPr>
          <p:cNvPr name="TextBox 15" id="15"/>
          <p:cNvSpPr txBox="true"/>
          <p:nvPr/>
        </p:nvSpPr>
        <p:spPr>
          <a:xfrm rot="0">
            <a:off x="1165952" y="2113857"/>
            <a:ext cx="2341257"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1977</a:t>
            </a:r>
          </a:p>
        </p:txBody>
      </p:sp>
      <p:sp>
        <p:nvSpPr>
          <p:cNvPr name="TextBox 16" id="16"/>
          <p:cNvSpPr txBox="true"/>
          <p:nvPr/>
        </p:nvSpPr>
        <p:spPr>
          <a:xfrm rot="0">
            <a:off x="894705" y="2543752"/>
            <a:ext cx="2883750" cy="664845"/>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Trinity Foundation launched</a:t>
            </a:r>
            <a:r>
              <a:rPr lang="en-US" sz="1799" strike="noStrike" u="none">
                <a:solidFill>
                  <a:srgbClr val="3B3B3B"/>
                </a:solidFill>
                <a:latin typeface="Poppins"/>
                <a:ea typeface="Poppins"/>
                <a:cs typeface="Poppins"/>
                <a:sym typeface="Poppins"/>
              </a:rPr>
              <a:t> i</a:t>
            </a:r>
            <a:r>
              <a:rPr lang="en-US" sz="1799" strike="noStrike" u="none">
                <a:solidFill>
                  <a:srgbClr val="3B3B3B"/>
                </a:solidFill>
                <a:latin typeface="Poppins"/>
                <a:ea typeface="Poppins"/>
                <a:cs typeface="Poppins"/>
                <a:sym typeface="Poppins"/>
              </a:rPr>
              <a:t>n 1977</a:t>
            </a:r>
          </a:p>
        </p:txBody>
      </p:sp>
      <p:grpSp>
        <p:nvGrpSpPr>
          <p:cNvPr name="Group 17" id="17"/>
          <p:cNvGrpSpPr/>
          <p:nvPr/>
        </p:nvGrpSpPr>
        <p:grpSpPr>
          <a:xfrm rot="0">
            <a:off x="7726074" y="5330894"/>
            <a:ext cx="486375" cy="1104253"/>
            <a:chOff x="0" y="0"/>
            <a:chExt cx="812800" cy="1845358"/>
          </a:xfrm>
        </p:grpSpPr>
        <p:sp>
          <p:nvSpPr>
            <p:cNvPr name="Freeform 18" id="18"/>
            <p:cNvSpPr/>
            <p:nvPr/>
          </p:nvSpPr>
          <p:spPr>
            <a:xfrm flipH="false" flipV="false" rot="0">
              <a:off x="0" y="0"/>
              <a:ext cx="812800" cy="1845358"/>
            </a:xfrm>
            <a:custGeom>
              <a:avLst/>
              <a:gdLst/>
              <a:ahLst/>
              <a:cxnLst/>
              <a:rect r="r" b="b" t="t" l="l"/>
              <a:pathLst>
                <a:path h="1845358" w="812800">
                  <a:moveTo>
                    <a:pt x="406400" y="0"/>
                  </a:moveTo>
                  <a:lnTo>
                    <a:pt x="0" y="406400"/>
                  </a:lnTo>
                  <a:lnTo>
                    <a:pt x="203200" y="406400"/>
                  </a:lnTo>
                  <a:lnTo>
                    <a:pt x="203200" y="1845358"/>
                  </a:lnTo>
                  <a:lnTo>
                    <a:pt x="609600" y="1845358"/>
                  </a:lnTo>
                  <a:lnTo>
                    <a:pt x="609600" y="406400"/>
                  </a:lnTo>
                  <a:lnTo>
                    <a:pt x="812800" y="406400"/>
                  </a:lnTo>
                  <a:lnTo>
                    <a:pt x="406400" y="0"/>
                  </a:lnTo>
                  <a:close/>
                </a:path>
              </a:pathLst>
            </a:custGeom>
            <a:solidFill>
              <a:srgbClr val="1C8FC8"/>
            </a:solidFill>
          </p:spPr>
        </p:sp>
        <p:sp>
          <p:nvSpPr>
            <p:cNvPr name="TextBox 19" id="19"/>
            <p:cNvSpPr txBox="true"/>
            <p:nvPr/>
          </p:nvSpPr>
          <p:spPr>
            <a:xfrm>
              <a:off x="203200" y="63500"/>
              <a:ext cx="406400" cy="1781858"/>
            </a:xfrm>
            <a:prstGeom prst="rect">
              <a:avLst/>
            </a:prstGeom>
          </p:spPr>
          <p:txBody>
            <a:bodyPr anchor="ctr" rtlCol="false" tIns="50800" lIns="50800" bIns="50800" rIns="50800"/>
            <a:lstStyle/>
            <a:p>
              <a:pPr algn="ctr">
                <a:lnSpc>
                  <a:spcPts val="3079"/>
                </a:lnSpc>
              </a:pPr>
            </a:p>
          </p:txBody>
        </p:sp>
      </p:grpSp>
      <p:sp>
        <p:nvSpPr>
          <p:cNvPr name="TextBox 20" id="20"/>
          <p:cNvSpPr txBox="true"/>
          <p:nvPr/>
        </p:nvSpPr>
        <p:spPr>
          <a:xfrm rot="0">
            <a:off x="7123806" y="4122025"/>
            <a:ext cx="1676955"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2011</a:t>
            </a:r>
          </a:p>
        </p:txBody>
      </p:sp>
      <p:sp>
        <p:nvSpPr>
          <p:cNvPr name="TextBox 21" id="21"/>
          <p:cNvSpPr txBox="true"/>
          <p:nvPr/>
        </p:nvSpPr>
        <p:spPr>
          <a:xfrm rot="0">
            <a:off x="6693447" y="4551748"/>
            <a:ext cx="2551628" cy="664845"/>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H</a:t>
            </a:r>
            <a:r>
              <a:rPr lang="en-US" sz="1799" strike="noStrike" u="none">
                <a:solidFill>
                  <a:srgbClr val="3B3B3B"/>
                </a:solidFill>
                <a:latin typeface="Poppins"/>
                <a:ea typeface="Poppins"/>
                <a:cs typeface="Poppins"/>
                <a:sym typeface="Poppins"/>
              </a:rPr>
              <a:t>ou</a:t>
            </a:r>
            <a:r>
              <a:rPr lang="en-US" sz="1799" strike="noStrike" u="none">
                <a:solidFill>
                  <a:srgbClr val="3B3B3B"/>
                </a:solidFill>
                <a:latin typeface="Poppins"/>
                <a:ea typeface="Poppins"/>
                <a:cs typeface="Poppins"/>
                <a:sym typeface="Poppins"/>
              </a:rPr>
              <a:t>s</a:t>
            </a:r>
            <a:r>
              <a:rPr lang="en-US" sz="1799" strike="noStrike" u="none">
                <a:solidFill>
                  <a:srgbClr val="3B3B3B"/>
                </a:solidFill>
                <a:latin typeface="Poppins"/>
                <a:ea typeface="Poppins"/>
                <a:cs typeface="Poppins"/>
                <a:sym typeface="Poppins"/>
              </a:rPr>
              <a:t>e o</a:t>
            </a:r>
            <a:r>
              <a:rPr lang="en-US" sz="1799" strike="noStrike" u="none">
                <a:solidFill>
                  <a:srgbClr val="3B3B3B"/>
                </a:solidFill>
                <a:latin typeface="Poppins"/>
                <a:ea typeface="Poppins"/>
                <a:cs typeface="Poppins"/>
                <a:sym typeface="Poppins"/>
              </a:rPr>
              <a:t>f Gr</a:t>
            </a:r>
            <a:r>
              <a:rPr lang="en-US" sz="1799" strike="noStrike" u="none">
                <a:solidFill>
                  <a:srgbClr val="3B3B3B"/>
                </a:solidFill>
                <a:latin typeface="Poppins"/>
                <a:ea typeface="Poppins"/>
                <a:cs typeface="Poppins"/>
                <a:sym typeface="Poppins"/>
              </a:rPr>
              <a:t>ac</a:t>
            </a:r>
            <a:r>
              <a:rPr lang="en-US" sz="1799" strike="noStrike" u="none">
                <a:solidFill>
                  <a:srgbClr val="3B3B3B"/>
                </a:solidFill>
                <a:latin typeface="Poppins"/>
                <a:ea typeface="Poppins"/>
                <a:cs typeface="Poppins"/>
                <a:sym typeface="Poppins"/>
              </a:rPr>
              <a:t>e</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Ghana</a:t>
            </a:r>
            <a:r>
              <a:rPr lang="en-US" sz="1799" strike="noStrike" u="none">
                <a:solidFill>
                  <a:srgbClr val="3B3B3B"/>
                </a:solidFill>
                <a:latin typeface="Poppins"/>
                <a:ea typeface="Poppins"/>
                <a:cs typeface="Poppins"/>
                <a:sym typeface="Poppins"/>
              </a:rPr>
              <a:t> o</a:t>
            </a:r>
            <a:r>
              <a:rPr lang="en-US" sz="1799" strike="noStrike" u="none">
                <a:solidFill>
                  <a:srgbClr val="3B3B3B"/>
                </a:solidFill>
                <a:latin typeface="Poppins"/>
                <a:ea typeface="Poppins"/>
                <a:cs typeface="Poppins"/>
                <a:sym typeface="Poppins"/>
              </a:rPr>
              <a:t>pe</a:t>
            </a:r>
            <a:r>
              <a:rPr lang="en-US" sz="1799" strike="noStrike" u="none">
                <a:solidFill>
                  <a:srgbClr val="3B3B3B"/>
                </a:solidFill>
                <a:latin typeface="Poppins"/>
                <a:ea typeface="Poppins"/>
                <a:cs typeface="Poppins"/>
                <a:sym typeface="Poppins"/>
              </a:rPr>
              <a:t>ns</a:t>
            </a:r>
          </a:p>
        </p:txBody>
      </p:sp>
      <p:grpSp>
        <p:nvGrpSpPr>
          <p:cNvPr name="Group 22" id="22"/>
          <p:cNvGrpSpPr/>
          <p:nvPr/>
        </p:nvGrpSpPr>
        <p:grpSpPr>
          <a:xfrm rot="0">
            <a:off x="12226771" y="6049586"/>
            <a:ext cx="486375" cy="1040218"/>
            <a:chOff x="0" y="0"/>
            <a:chExt cx="812800" cy="1738347"/>
          </a:xfrm>
        </p:grpSpPr>
        <p:sp>
          <p:nvSpPr>
            <p:cNvPr name="Freeform 23" id="23"/>
            <p:cNvSpPr/>
            <p:nvPr/>
          </p:nvSpPr>
          <p:spPr>
            <a:xfrm flipH="false" flipV="false" rot="0">
              <a:off x="0" y="0"/>
              <a:ext cx="812800" cy="1738347"/>
            </a:xfrm>
            <a:custGeom>
              <a:avLst/>
              <a:gdLst/>
              <a:ahLst/>
              <a:cxnLst/>
              <a:rect r="r" b="b" t="t" l="l"/>
              <a:pathLst>
                <a:path h="1738347" w="812800">
                  <a:moveTo>
                    <a:pt x="406400" y="1738347"/>
                  </a:moveTo>
                  <a:lnTo>
                    <a:pt x="0" y="1331947"/>
                  </a:lnTo>
                  <a:lnTo>
                    <a:pt x="203200" y="1331947"/>
                  </a:lnTo>
                  <a:lnTo>
                    <a:pt x="203200" y="0"/>
                  </a:lnTo>
                  <a:lnTo>
                    <a:pt x="609600" y="0"/>
                  </a:lnTo>
                  <a:lnTo>
                    <a:pt x="609600" y="1331947"/>
                  </a:lnTo>
                  <a:lnTo>
                    <a:pt x="812800" y="1331947"/>
                  </a:lnTo>
                  <a:lnTo>
                    <a:pt x="406400" y="1738347"/>
                  </a:lnTo>
                  <a:close/>
                </a:path>
              </a:pathLst>
            </a:custGeom>
            <a:solidFill>
              <a:srgbClr val="1C8FC8"/>
            </a:solidFill>
          </p:spPr>
        </p:sp>
        <p:sp>
          <p:nvSpPr>
            <p:cNvPr name="TextBox 24" id="24"/>
            <p:cNvSpPr txBox="true"/>
            <p:nvPr/>
          </p:nvSpPr>
          <p:spPr>
            <a:xfrm>
              <a:off x="203200" y="-38100"/>
              <a:ext cx="406400" cy="1674847"/>
            </a:xfrm>
            <a:prstGeom prst="rect">
              <a:avLst/>
            </a:prstGeom>
          </p:spPr>
          <p:txBody>
            <a:bodyPr anchor="ctr" rtlCol="false" tIns="50800" lIns="50800" bIns="50800" rIns="50800"/>
            <a:lstStyle/>
            <a:p>
              <a:pPr algn="ctr">
                <a:lnSpc>
                  <a:spcPts val="3079"/>
                </a:lnSpc>
              </a:pPr>
            </a:p>
          </p:txBody>
        </p:sp>
      </p:grpSp>
      <p:sp>
        <p:nvSpPr>
          <p:cNvPr name="TextBox 25" id="25"/>
          <p:cNvSpPr txBox="true"/>
          <p:nvPr/>
        </p:nvSpPr>
        <p:spPr>
          <a:xfrm rot="0">
            <a:off x="11000945" y="7255694"/>
            <a:ext cx="2938027"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2018</a:t>
            </a:r>
          </a:p>
        </p:txBody>
      </p:sp>
      <p:sp>
        <p:nvSpPr>
          <p:cNvPr name="TextBox 26" id="26"/>
          <p:cNvSpPr txBox="true"/>
          <p:nvPr/>
        </p:nvSpPr>
        <p:spPr>
          <a:xfrm rot="0">
            <a:off x="1028700" y="6135038"/>
            <a:ext cx="4206929"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1988</a:t>
            </a:r>
          </a:p>
        </p:txBody>
      </p:sp>
      <p:sp>
        <p:nvSpPr>
          <p:cNvPr name="TextBox 27" id="27"/>
          <p:cNvSpPr txBox="true"/>
          <p:nvPr/>
        </p:nvSpPr>
        <p:spPr>
          <a:xfrm rot="0">
            <a:off x="1615257" y="6575656"/>
            <a:ext cx="3031707" cy="998220"/>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In</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1988,</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Gl</a:t>
            </a:r>
            <a:r>
              <a:rPr lang="en-US" sz="1799" strike="noStrike" u="none">
                <a:solidFill>
                  <a:srgbClr val="3B3B3B"/>
                </a:solidFill>
                <a:latin typeface="Poppins"/>
                <a:ea typeface="Poppins"/>
                <a:cs typeface="Poppins"/>
                <a:sym typeface="Poppins"/>
              </a:rPr>
              <a:t>o</a:t>
            </a:r>
            <a:r>
              <a:rPr lang="en-US" sz="1799" strike="noStrike" u="none">
                <a:solidFill>
                  <a:srgbClr val="3B3B3B"/>
                </a:solidFill>
                <a:latin typeface="Poppins"/>
                <a:ea typeface="Poppins"/>
                <a:cs typeface="Poppins"/>
                <a:sym typeface="Poppins"/>
              </a:rPr>
              <a:t>bal S</a:t>
            </a:r>
            <a:r>
              <a:rPr lang="en-US" sz="1799" strike="noStrike" u="none">
                <a:solidFill>
                  <a:srgbClr val="3B3B3B"/>
                </a:solidFill>
                <a:latin typeface="Poppins"/>
                <a:ea typeface="Poppins"/>
                <a:cs typeface="Poppins"/>
                <a:sym typeface="Poppins"/>
              </a:rPr>
              <a:t>e</a:t>
            </a:r>
            <a:r>
              <a:rPr lang="en-US" sz="1799" strike="noStrike" u="none">
                <a:solidFill>
                  <a:srgbClr val="3B3B3B"/>
                </a:solidFill>
                <a:latin typeface="Poppins"/>
                <a:ea typeface="Poppins"/>
                <a:cs typeface="Poppins"/>
                <a:sym typeface="Poppins"/>
              </a:rPr>
              <a:t>rva</a:t>
            </a:r>
            <a:r>
              <a:rPr lang="en-US" sz="1799" strike="noStrike" u="none">
                <a:solidFill>
                  <a:srgbClr val="3B3B3B"/>
                </a:solidFill>
                <a:latin typeface="Poppins"/>
                <a:ea typeface="Poppins"/>
                <a:cs typeface="Poppins"/>
                <a:sym typeface="Poppins"/>
              </a:rPr>
              <a:t>nt</a:t>
            </a:r>
            <a:r>
              <a:rPr lang="en-US" sz="1799" strike="noStrike" u="none">
                <a:solidFill>
                  <a:srgbClr val="3B3B3B"/>
                </a:solidFill>
                <a:latin typeface="Poppins"/>
                <a:ea typeface="Poppins"/>
                <a:cs typeface="Poppins"/>
                <a:sym typeface="Poppins"/>
              </a:rPr>
              <a:t>s</a:t>
            </a:r>
            <a:r>
              <a:rPr lang="en-US" sz="1799" strike="noStrike" u="none">
                <a:solidFill>
                  <a:srgbClr val="3B3B3B"/>
                </a:solidFill>
                <a:latin typeface="Poppins"/>
                <a:ea typeface="Poppins"/>
                <a:cs typeface="Poppins"/>
                <a:sym typeface="Poppins"/>
              </a:rPr>
              <a:t> esta</a:t>
            </a:r>
            <a:r>
              <a:rPr lang="en-US" sz="1799" strike="noStrike" u="none">
                <a:solidFill>
                  <a:srgbClr val="3B3B3B"/>
                </a:solidFill>
                <a:latin typeface="Poppins"/>
                <a:ea typeface="Poppins"/>
                <a:cs typeface="Poppins"/>
                <a:sym typeface="Poppins"/>
              </a:rPr>
              <a:t>b</a:t>
            </a:r>
            <a:r>
              <a:rPr lang="en-US" sz="1799" strike="noStrike" u="none">
                <a:solidFill>
                  <a:srgbClr val="3B3B3B"/>
                </a:solidFill>
                <a:latin typeface="Poppins"/>
                <a:ea typeface="Poppins"/>
                <a:cs typeface="Poppins"/>
                <a:sym typeface="Poppins"/>
              </a:rPr>
              <a:t>li</a:t>
            </a:r>
            <a:r>
              <a:rPr lang="en-US" sz="1799" strike="noStrike" u="none">
                <a:solidFill>
                  <a:srgbClr val="3B3B3B"/>
                </a:solidFill>
                <a:latin typeface="Poppins"/>
                <a:ea typeface="Poppins"/>
                <a:cs typeface="Poppins"/>
                <a:sym typeface="Poppins"/>
              </a:rPr>
              <a:t>sh</a:t>
            </a:r>
            <a:r>
              <a:rPr lang="en-US" sz="1799" strike="noStrike" u="none">
                <a:solidFill>
                  <a:srgbClr val="3B3B3B"/>
                </a:solidFill>
                <a:latin typeface="Poppins"/>
                <a:ea typeface="Poppins"/>
                <a:cs typeface="Poppins"/>
                <a:sym typeface="Poppins"/>
              </a:rPr>
              <a:t>e</a:t>
            </a:r>
            <a:r>
              <a:rPr lang="en-US" sz="1799" strike="noStrike" u="none">
                <a:solidFill>
                  <a:srgbClr val="3B3B3B"/>
                </a:solidFill>
                <a:latin typeface="Poppins"/>
                <a:ea typeface="Poppins"/>
                <a:cs typeface="Poppins"/>
                <a:sym typeface="Poppins"/>
              </a:rPr>
              <a:t>d</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Hou</a:t>
            </a:r>
            <a:r>
              <a:rPr lang="en-US" sz="1799" strike="noStrike" u="none">
                <a:solidFill>
                  <a:srgbClr val="3B3B3B"/>
                </a:solidFill>
                <a:latin typeface="Poppins"/>
                <a:ea typeface="Poppins"/>
                <a:cs typeface="Poppins"/>
                <a:sym typeface="Poppins"/>
              </a:rPr>
              <a:t>se of</a:t>
            </a:r>
            <a:r>
              <a:rPr lang="en-US" sz="1799" strike="noStrike" u="none">
                <a:solidFill>
                  <a:srgbClr val="3B3B3B"/>
                </a:solidFill>
                <a:latin typeface="Poppins"/>
                <a:ea typeface="Poppins"/>
                <a:cs typeface="Poppins"/>
                <a:sym typeface="Poppins"/>
              </a:rPr>
              <a:t> G</a:t>
            </a:r>
            <a:r>
              <a:rPr lang="en-US" sz="1799" strike="noStrike" u="none">
                <a:solidFill>
                  <a:srgbClr val="3B3B3B"/>
                </a:solidFill>
                <a:latin typeface="Poppins"/>
                <a:ea typeface="Poppins"/>
                <a:cs typeface="Poppins"/>
                <a:sym typeface="Poppins"/>
              </a:rPr>
              <a:t>r</a:t>
            </a:r>
            <a:r>
              <a:rPr lang="en-US" sz="1799" strike="noStrike" u="none">
                <a:solidFill>
                  <a:srgbClr val="3B3B3B"/>
                </a:solidFill>
                <a:latin typeface="Poppins"/>
                <a:ea typeface="Poppins"/>
                <a:cs typeface="Poppins"/>
                <a:sym typeface="Poppins"/>
              </a:rPr>
              <a:t>a</a:t>
            </a:r>
            <a:r>
              <a:rPr lang="en-US" sz="1799" strike="noStrike" u="none">
                <a:solidFill>
                  <a:srgbClr val="3B3B3B"/>
                </a:solidFill>
                <a:latin typeface="Poppins"/>
                <a:ea typeface="Poppins"/>
                <a:cs typeface="Poppins"/>
                <a:sym typeface="Poppins"/>
              </a:rPr>
              <a:t>ce </a:t>
            </a:r>
            <a:r>
              <a:rPr lang="en-US" sz="1799" strike="noStrike" u="none">
                <a:solidFill>
                  <a:srgbClr val="3B3B3B"/>
                </a:solidFill>
                <a:latin typeface="Poppins"/>
                <a:ea typeface="Poppins"/>
                <a:cs typeface="Poppins"/>
                <a:sym typeface="Poppins"/>
              </a:rPr>
              <a:t>Thail</a:t>
            </a:r>
            <a:r>
              <a:rPr lang="en-US" sz="1799" strike="noStrike" u="none">
                <a:solidFill>
                  <a:srgbClr val="3B3B3B"/>
                </a:solidFill>
                <a:latin typeface="Poppins"/>
                <a:ea typeface="Poppins"/>
                <a:cs typeface="Poppins"/>
                <a:sym typeface="Poppins"/>
              </a:rPr>
              <a:t>and</a:t>
            </a:r>
          </a:p>
        </p:txBody>
      </p:sp>
      <p:grpSp>
        <p:nvGrpSpPr>
          <p:cNvPr name="Group 28" id="28"/>
          <p:cNvGrpSpPr/>
          <p:nvPr/>
        </p:nvGrpSpPr>
        <p:grpSpPr>
          <a:xfrm rot="0">
            <a:off x="14736381" y="4878194"/>
            <a:ext cx="486375" cy="959052"/>
            <a:chOff x="0" y="0"/>
            <a:chExt cx="812800" cy="1602708"/>
          </a:xfrm>
        </p:grpSpPr>
        <p:sp>
          <p:nvSpPr>
            <p:cNvPr name="Freeform 29" id="29"/>
            <p:cNvSpPr/>
            <p:nvPr/>
          </p:nvSpPr>
          <p:spPr>
            <a:xfrm flipH="false" flipV="false" rot="0">
              <a:off x="0" y="0"/>
              <a:ext cx="812800" cy="1602708"/>
            </a:xfrm>
            <a:custGeom>
              <a:avLst/>
              <a:gdLst/>
              <a:ahLst/>
              <a:cxnLst/>
              <a:rect r="r" b="b" t="t" l="l"/>
              <a:pathLst>
                <a:path h="1602708" w="812800">
                  <a:moveTo>
                    <a:pt x="406400" y="1602708"/>
                  </a:moveTo>
                  <a:lnTo>
                    <a:pt x="0" y="1196308"/>
                  </a:lnTo>
                  <a:lnTo>
                    <a:pt x="203200" y="1196308"/>
                  </a:lnTo>
                  <a:lnTo>
                    <a:pt x="203200" y="0"/>
                  </a:lnTo>
                  <a:lnTo>
                    <a:pt x="609600" y="0"/>
                  </a:lnTo>
                  <a:lnTo>
                    <a:pt x="609600" y="1196308"/>
                  </a:lnTo>
                  <a:lnTo>
                    <a:pt x="812800" y="1196308"/>
                  </a:lnTo>
                  <a:lnTo>
                    <a:pt x="406400" y="1602708"/>
                  </a:lnTo>
                  <a:close/>
                </a:path>
              </a:pathLst>
            </a:custGeom>
            <a:solidFill>
              <a:srgbClr val="1C8FC8"/>
            </a:solidFill>
          </p:spPr>
        </p:sp>
        <p:sp>
          <p:nvSpPr>
            <p:cNvPr name="TextBox 30" id="30"/>
            <p:cNvSpPr txBox="true"/>
            <p:nvPr/>
          </p:nvSpPr>
          <p:spPr>
            <a:xfrm>
              <a:off x="203200" y="-38100"/>
              <a:ext cx="406400" cy="1539208"/>
            </a:xfrm>
            <a:prstGeom prst="rect">
              <a:avLst/>
            </a:prstGeom>
          </p:spPr>
          <p:txBody>
            <a:bodyPr anchor="ctr" rtlCol="false" tIns="50800" lIns="50800" bIns="50800" rIns="50800"/>
            <a:lstStyle/>
            <a:p>
              <a:pPr algn="ctr">
                <a:lnSpc>
                  <a:spcPts val="3079"/>
                </a:lnSpc>
              </a:pPr>
            </a:p>
          </p:txBody>
        </p:sp>
      </p:grpSp>
      <p:sp>
        <p:nvSpPr>
          <p:cNvPr name="TextBox 31" id="31"/>
          <p:cNvSpPr txBox="true"/>
          <p:nvPr/>
        </p:nvSpPr>
        <p:spPr>
          <a:xfrm rot="0">
            <a:off x="13837591" y="5942021"/>
            <a:ext cx="2389225"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2023</a:t>
            </a:r>
          </a:p>
        </p:txBody>
      </p:sp>
      <p:sp>
        <p:nvSpPr>
          <p:cNvPr name="TextBox 32" id="32"/>
          <p:cNvSpPr txBox="true"/>
          <p:nvPr/>
        </p:nvSpPr>
        <p:spPr>
          <a:xfrm rot="0">
            <a:off x="13732321" y="6358394"/>
            <a:ext cx="2494494" cy="1331595"/>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G</a:t>
            </a:r>
            <a:r>
              <a:rPr lang="en-US" sz="1799" strike="noStrike" u="none">
                <a:solidFill>
                  <a:srgbClr val="3B3B3B"/>
                </a:solidFill>
                <a:latin typeface="Poppins"/>
                <a:ea typeface="Poppins"/>
                <a:cs typeface="Poppins"/>
                <a:sym typeface="Poppins"/>
              </a:rPr>
              <a:t>lo</a:t>
            </a:r>
            <a:r>
              <a:rPr lang="en-US" sz="1799" strike="noStrike" u="none">
                <a:solidFill>
                  <a:srgbClr val="3B3B3B"/>
                </a:solidFill>
                <a:latin typeface="Poppins"/>
                <a:ea typeface="Poppins"/>
                <a:cs typeface="Poppins"/>
                <a:sym typeface="Poppins"/>
              </a:rPr>
              <a:t>b</a:t>
            </a:r>
            <a:r>
              <a:rPr lang="en-US" sz="1799" strike="noStrike" u="none">
                <a:solidFill>
                  <a:srgbClr val="3B3B3B"/>
                </a:solidFill>
                <a:latin typeface="Poppins"/>
                <a:ea typeface="Poppins"/>
                <a:cs typeface="Poppins"/>
                <a:sym typeface="Poppins"/>
              </a:rPr>
              <a:t>al </a:t>
            </a:r>
            <a:r>
              <a:rPr lang="en-US" sz="1799" strike="noStrike" u="none">
                <a:solidFill>
                  <a:srgbClr val="3B3B3B"/>
                </a:solidFill>
                <a:latin typeface="Poppins"/>
                <a:ea typeface="Poppins"/>
                <a:cs typeface="Poppins"/>
                <a:sym typeface="Poppins"/>
              </a:rPr>
              <a:t>S</a:t>
            </a:r>
            <a:r>
              <a:rPr lang="en-US" sz="1799" strike="noStrike" u="none">
                <a:solidFill>
                  <a:srgbClr val="3B3B3B"/>
                </a:solidFill>
                <a:latin typeface="Poppins"/>
                <a:ea typeface="Poppins"/>
                <a:cs typeface="Poppins"/>
                <a:sym typeface="Poppins"/>
              </a:rPr>
              <a:t>er</a:t>
            </a:r>
            <a:r>
              <a:rPr lang="en-US" sz="1799" strike="noStrike" u="none">
                <a:solidFill>
                  <a:srgbClr val="3B3B3B"/>
                </a:solidFill>
                <a:latin typeface="Poppins"/>
                <a:ea typeface="Poppins"/>
                <a:cs typeface="Poppins"/>
                <a:sym typeface="Poppins"/>
              </a:rPr>
              <a:t>va</a:t>
            </a:r>
            <a:r>
              <a:rPr lang="en-US" sz="1799" strike="noStrike" u="none">
                <a:solidFill>
                  <a:srgbClr val="3B3B3B"/>
                </a:solidFill>
                <a:latin typeface="Poppins"/>
                <a:ea typeface="Poppins"/>
                <a:cs typeface="Poppins"/>
                <a:sym typeface="Poppins"/>
              </a:rPr>
              <a:t>nts s</a:t>
            </a:r>
            <a:r>
              <a:rPr lang="en-US" sz="1799" strike="noStrike" u="none">
                <a:solidFill>
                  <a:srgbClr val="3B3B3B"/>
                </a:solidFill>
                <a:latin typeface="Poppins"/>
                <a:ea typeface="Poppins"/>
                <a:cs typeface="Poppins"/>
                <a:sym typeface="Poppins"/>
              </a:rPr>
              <a:t>u</a:t>
            </a:r>
            <a:r>
              <a:rPr lang="en-US" sz="1799" strike="noStrike" u="none">
                <a:solidFill>
                  <a:srgbClr val="3B3B3B"/>
                </a:solidFill>
                <a:latin typeface="Poppins"/>
                <a:ea typeface="Poppins"/>
                <a:cs typeface="Poppins"/>
                <a:sym typeface="Poppins"/>
              </a:rPr>
              <a:t>rpass</a:t>
            </a:r>
            <a:r>
              <a:rPr lang="en-US" sz="1799" strike="noStrike" u="none">
                <a:solidFill>
                  <a:srgbClr val="3B3B3B"/>
                </a:solidFill>
                <a:latin typeface="Poppins"/>
                <a:ea typeface="Poppins"/>
                <a:cs typeface="Poppins"/>
                <a:sym typeface="Poppins"/>
              </a:rPr>
              <a:t>e</a:t>
            </a:r>
            <a:r>
              <a:rPr lang="en-US" sz="1799" strike="noStrike" u="none">
                <a:solidFill>
                  <a:srgbClr val="3B3B3B"/>
                </a:solidFill>
                <a:latin typeface="Poppins"/>
                <a:ea typeface="Poppins"/>
                <a:cs typeface="Poppins"/>
                <a:sym typeface="Poppins"/>
              </a:rPr>
              <a:t>s </a:t>
            </a:r>
            <a:r>
              <a:rPr lang="en-US" sz="1799" strike="noStrike" u="none">
                <a:solidFill>
                  <a:srgbClr val="3B3B3B"/>
                </a:solidFill>
                <a:latin typeface="Poppins"/>
                <a:ea typeface="Poppins"/>
                <a:cs typeface="Poppins"/>
                <a:sym typeface="Poppins"/>
              </a:rPr>
              <a:t>1,000</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g</a:t>
            </a:r>
            <a:r>
              <a:rPr lang="en-US" sz="1799" strike="noStrike" u="none">
                <a:solidFill>
                  <a:srgbClr val="3B3B3B"/>
                </a:solidFill>
                <a:latin typeface="Poppins"/>
                <a:ea typeface="Poppins"/>
                <a:cs typeface="Poppins"/>
                <a:sym typeface="Poppins"/>
              </a:rPr>
              <a:t>i</a:t>
            </a:r>
            <a:r>
              <a:rPr lang="en-US" sz="1799" strike="noStrike" u="none">
                <a:solidFill>
                  <a:srgbClr val="3B3B3B"/>
                </a:solidFill>
                <a:latin typeface="Poppins"/>
                <a:ea typeface="Poppins"/>
                <a:cs typeface="Poppins"/>
                <a:sym typeface="Poppins"/>
              </a:rPr>
              <a:t>rl</a:t>
            </a:r>
            <a:r>
              <a:rPr lang="en-US" sz="1799" strike="noStrike" u="none">
                <a:solidFill>
                  <a:srgbClr val="3B3B3B"/>
                </a:solidFill>
                <a:latin typeface="Poppins"/>
                <a:ea typeface="Poppins"/>
                <a:cs typeface="Poppins"/>
                <a:sym typeface="Poppins"/>
              </a:rPr>
              <a:t>s</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se</a:t>
            </a:r>
            <a:r>
              <a:rPr lang="en-US" sz="1799" strike="noStrike" u="none">
                <a:solidFill>
                  <a:srgbClr val="3B3B3B"/>
                </a:solidFill>
                <a:latin typeface="Poppins"/>
                <a:ea typeface="Poppins"/>
                <a:cs typeface="Poppins"/>
                <a:sym typeface="Poppins"/>
              </a:rPr>
              <a:t>rv</a:t>
            </a:r>
            <a:r>
              <a:rPr lang="en-US" sz="1799" strike="noStrike" u="none">
                <a:solidFill>
                  <a:srgbClr val="3B3B3B"/>
                </a:solidFill>
                <a:latin typeface="Poppins"/>
                <a:ea typeface="Poppins"/>
                <a:cs typeface="Poppins"/>
                <a:sym typeface="Poppins"/>
              </a:rPr>
              <a:t>e</a:t>
            </a:r>
            <a:r>
              <a:rPr lang="en-US" sz="1799" strike="noStrike" u="none">
                <a:solidFill>
                  <a:srgbClr val="3B3B3B"/>
                </a:solidFill>
                <a:latin typeface="Poppins"/>
                <a:ea typeface="Poppins"/>
                <a:cs typeface="Poppins"/>
                <a:sym typeface="Poppins"/>
              </a:rPr>
              <a:t>d</a:t>
            </a:r>
            <a:r>
              <a:rPr lang="en-US" sz="1799" strike="noStrike" u="none">
                <a:solidFill>
                  <a:srgbClr val="3B3B3B"/>
                </a:solidFill>
                <a:latin typeface="Poppins"/>
                <a:ea typeface="Poppins"/>
                <a:cs typeface="Poppins"/>
                <a:sym typeface="Poppins"/>
              </a:rPr>
              <a:t> th</a:t>
            </a:r>
            <a:r>
              <a:rPr lang="en-US" sz="1799" strike="noStrike" u="none">
                <a:solidFill>
                  <a:srgbClr val="3B3B3B"/>
                </a:solidFill>
                <a:latin typeface="Poppins"/>
                <a:ea typeface="Poppins"/>
                <a:cs typeface="Poppins"/>
                <a:sym typeface="Poppins"/>
              </a:rPr>
              <a:t>rou</a:t>
            </a:r>
            <a:r>
              <a:rPr lang="en-US" sz="1799" strike="noStrike" u="none">
                <a:solidFill>
                  <a:srgbClr val="3B3B3B"/>
                </a:solidFill>
                <a:latin typeface="Poppins"/>
                <a:ea typeface="Poppins"/>
                <a:cs typeface="Poppins"/>
                <a:sym typeface="Poppins"/>
              </a:rPr>
              <a:t>g</a:t>
            </a:r>
            <a:r>
              <a:rPr lang="en-US" sz="1799" strike="noStrike" u="none">
                <a:solidFill>
                  <a:srgbClr val="3B3B3B"/>
                </a:solidFill>
                <a:latin typeface="Poppins"/>
                <a:ea typeface="Poppins"/>
                <a:cs typeface="Poppins"/>
                <a:sym typeface="Poppins"/>
              </a:rPr>
              <a:t>h</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H</a:t>
            </a:r>
            <a:r>
              <a:rPr lang="en-US" sz="1799" strike="noStrike" u="none">
                <a:solidFill>
                  <a:srgbClr val="3B3B3B"/>
                </a:solidFill>
                <a:latin typeface="Poppins"/>
                <a:ea typeface="Poppins"/>
                <a:cs typeface="Poppins"/>
                <a:sym typeface="Poppins"/>
              </a:rPr>
              <a:t>o</a:t>
            </a:r>
            <a:r>
              <a:rPr lang="en-US" sz="1799" strike="noStrike" u="none">
                <a:solidFill>
                  <a:srgbClr val="3B3B3B"/>
                </a:solidFill>
                <a:latin typeface="Poppins"/>
                <a:ea typeface="Poppins"/>
                <a:cs typeface="Poppins"/>
                <a:sym typeface="Poppins"/>
              </a:rPr>
              <a:t>uses</a:t>
            </a:r>
            <a:r>
              <a:rPr lang="en-US" sz="1799" strike="noStrike" u="none">
                <a:solidFill>
                  <a:srgbClr val="3B3B3B"/>
                </a:solidFill>
                <a:latin typeface="Poppins"/>
                <a:ea typeface="Poppins"/>
                <a:cs typeface="Poppins"/>
                <a:sym typeface="Poppins"/>
              </a:rPr>
              <a:t> o</a:t>
            </a:r>
            <a:r>
              <a:rPr lang="en-US" sz="1799" strike="noStrike" u="none">
                <a:solidFill>
                  <a:srgbClr val="3B3B3B"/>
                </a:solidFill>
                <a:latin typeface="Poppins"/>
                <a:ea typeface="Poppins"/>
                <a:cs typeface="Poppins"/>
                <a:sym typeface="Poppins"/>
              </a:rPr>
              <a:t>f</a:t>
            </a:r>
            <a:r>
              <a:rPr lang="en-US" sz="1799" strike="noStrike" u="none">
                <a:solidFill>
                  <a:srgbClr val="3B3B3B"/>
                </a:solidFill>
                <a:latin typeface="Poppins"/>
                <a:ea typeface="Poppins"/>
                <a:cs typeface="Poppins"/>
                <a:sym typeface="Poppins"/>
              </a:rPr>
              <a:t> </a:t>
            </a:r>
            <a:r>
              <a:rPr lang="en-US" sz="1799" strike="noStrike" u="none">
                <a:solidFill>
                  <a:srgbClr val="3B3B3B"/>
                </a:solidFill>
                <a:latin typeface="Poppins"/>
                <a:ea typeface="Poppins"/>
                <a:cs typeface="Poppins"/>
                <a:sym typeface="Poppins"/>
              </a:rPr>
              <a:t>G</a:t>
            </a:r>
            <a:r>
              <a:rPr lang="en-US" sz="1799" strike="noStrike" u="none">
                <a:solidFill>
                  <a:srgbClr val="3B3B3B"/>
                </a:solidFill>
                <a:latin typeface="Poppins"/>
                <a:ea typeface="Poppins"/>
                <a:cs typeface="Poppins"/>
                <a:sym typeface="Poppins"/>
              </a:rPr>
              <a:t>r</a:t>
            </a:r>
            <a:r>
              <a:rPr lang="en-US" sz="1799" strike="noStrike" u="none">
                <a:solidFill>
                  <a:srgbClr val="3B3B3B"/>
                </a:solidFill>
                <a:latin typeface="Poppins"/>
                <a:ea typeface="Poppins"/>
                <a:cs typeface="Poppins"/>
                <a:sym typeface="Poppins"/>
              </a:rPr>
              <a:t>ac</a:t>
            </a:r>
            <a:r>
              <a:rPr lang="en-US" sz="1799" strike="noStrike" u="none">
                <a:solidFill>
                  <a:srgbClr val="3B3B3B"/>
                </a:solidFill>
                <a:latin typeface="Poppins"/>
                <a:ea typeface="Poppins"/>
                <a:cs typeface="Poppins"/>
                <a:sym typeface="Poppins"/>
              </a:rPr>
              <a:t>e.</a:t>
            </a:r>
          </a:p>
        </p:txBody>
      </p:sp>
      <p:sp>
        <p:nvSpPr>
          <p:cNvPr name="TextBox 33" id="33"/>
          <p:cNvSpPr txBox="true"/>
          <p:nvPr/>
        </p:nvSpPr>
        <p:spPr>
          <a:xfrm rot="0">
            <a:off x="3912450" y="1162500"/>
            <a:ext cx="10178875" cy="989457"/>
          </a:xfrm>
          <a:prstGeom prst="rect">
            <a:avLst/>
          </a:prstGeom>
        </p:spPr>
        <p:txBody>
          <a:bodyPr anchor="t" rtlCol="false" tIns="0" lIns="0" bIns="0" rIns="0">
            <a:spAutoFit/>
          </a:bodyPr>
          <a:lstStyle/>
          <a:p>
            <a:pPr algn="ctr" marL="0" indent="0" lvl="0">
              <a:lnSpc>
                <a:spcPts val="2603"/>
              </a:lnSpc>
            </a:pPr>
            <a:r>
              <a:rPr lang="en-US" sz="2099">
                <a:solidFill>
                  <a:srgbClr val="3B3B3B"/>
                </a:solidFill>
                <a:latin typeface="Poppins"/>
                <a:ea typeface="Poppins"/>
                <a:cs typeface="Poppins"/>
                <a:sym typeface="Poppins"/>
              </a:rPr>
              <a:t>F</a:t>
            </a:r>
            <a:r>
              <a:rPr lang="en-US" sz="2099" strike="noStrike" u="none">
                <a:solidFill>
                  <a:srgbClr val="3B3B3B"/>
                </a:solidFill>
                <a:latin typeface="Poppins"/>
                <a:ea typeface="Poppins"/>
                <a:cs typeface="Poppins"/>
                <a:sym typeface="Poppins"/>
              </a:rPr>
              <a:t>r</a:t>
            </a:r>
            <a:r>
              <a:rPr lang="en-US" sz="2099" strike="noStrike" u="none">
                <a:solidFill>
                  <a:srgbClr val="3B3B3B"/>
                </a:solidFill>
                <a:latin typeface="Poppins"/>
                <a:ea typeface="Poppins"/>
                <a:cs typeface="Poppins"/>
                <a:sym typeface="Poppins"/>
              </a:rPr>
              <a:t>om</a:t>
            </a:r>
            <a:r>
              <a:rPr lang="en-US" sz="2099" strike="noStrike" u="none">
                <a:solidFill>
                  <a:srgbClr val="3B3B3B"/>
                </a:solidFill>
                <a:latin typeface="Poppins"/>
                <a:ea typeface="Poppins"/>
                <a:cs typeface="Poppins"/>
                <a:sym typeface="Poppins"/>
              </a:rPr>
              <a:t> o</a:t>
            </a:r>
            <a:r>
              <a:rPr lang="en-US" sz="2099" strike="noStrike" u="none">
                <a:solidFill>
                  <a:srgbClr val="3B3B3B"/>
                </a:solidFill>
                <a:latin typeface="Poppins"/>
                <a:ea typeface="Poppins"/>
                <a:cs typeface="Poppins"/>
                <a:sym typeface="Poppins"/>
              </a:rPr>
              <a:t>ur f</a:t>
            </a:r>
            <a:r>
              <a:rPr lang="en-US" sz="2099" strike="noStrike" u="none">
                <a:solidFill>
                  <a:srgbClr val="3B3B3B"/>
                </a:solidFill>
                <a:latin typeface="Poppins"/>
                <a:ea typeface="Poppins"/>
                <a:cs typeface="Poppins"/>
                <a:sym typeface="Poppins"/>
              </a:rPr>
              <a:t>oun</a:t>
            </a:r>
            <a:r>
              <a:rPr lang="en-US" sz="2099" strike="noStrike" u="none">
                <a:solidFill>
                  <a:srgbClr val="3B3B3B"/>
                </a:solidFill>
                <a:latin typeface="Poppins"/>
                <a:ea typeface="Poppins"/>
                <a:cs typeface="Poppins"/>
                <a:sym typeface="Poppins"/>
              </a:rPr>
              <a:t>d</a:t>
            </a:r>
            <a:r>
              <a:rPr lang="en-US" sz="2099" strike="noStrike" u="none">
                <a:solidFill>
                  <a:srgbClr val="3B3B3B"/>
                </a:solidFill>
                <a:latin typeface="Poppins"/>
                <a:ea typeface="Poppins"/>
                <a:cs typeface="Poppins"/>
                <a:sym typeface="Poppins"/>
              </a:rPr>
              <a:t>i</a:t>
            </a:r>
            <a:r>
              <a:rPr lang="en-US" sz="2099" strike="noStrike" u="none">
                <a:solidFill>
                  <a:srgbClr val="3B3B3B"/>
                </a:solidFill>
                <a:latin typeface="Poppins"/>
                <a:ea typeface="Poppins"/>
                <a:cs typeface="Poppins"/>
                <a:sym typeface="Poppins"/>
              </a:rPr>
              <a:t>ng in 1977 </a:t>
            </a:r>
            <a:r>
              <a:rPr lang="en-US" sz="2099" strike="noStrike" u="none">
                <a:solidFill>
                  <a:srgbClr val="3B3B3B"/>
                </a:solidFill>
                <a:latin typeface="Poppins"/>
                <a:ea typeface="Poppins"/>
                <a:cs typeface="Poppins"/>
                <a:sym typeface="Poppins"/>
              </a:rPr>
              <a:t>t</a:t>
            </a:r>
            <a:r>
              <a:rPr lang="en-US" sz="2099" strike="noStrike" u="none">
                <a:solidFill>
                  <a:srgbClr val="3B3B3B"/>
                </a:solidFill>
                <a:latin typeface="Poppins"/>
                <a:ea typeface="Poppins"/>
                <a:cs typeface="Poppins"/>
                <a:sym typeface="Poppins"/>
              </a:rPr>
              <a:t>o the open</a:t>
            </a:r>
            <a:r>
              <a:rPr lang="en-US" sz="2099" strike="noStrike" u="none">
                <a:solidFill>
                  <a:srgbClr val="3B3B3B"/>
                </a:solidFill>
                <a:latin typeface="Poppins"/>
                <a:ea typeface="Poppins"/>
                <a:cs typeface="Poppins"/>
                <a:sym typeface="Poppins"/>
              </a:rPr>
              <a:t>i</a:t>
            </a:r>
            <a:r>
              <a:rPr lang="en-US" sz="2099" strike="noStrike" u="none">
                <a:solidFill>
                  <a:srgbClr val="3B3B3B"/>
                </a:solidFill>
                <a:latin typeface="Poppins"/>
                <a:ea typeface="Poppins"/>
                <a:cs typeface="Poppins"/>
                <a:sym typeface="Poppins"/>
              </a:rPr>
              <a:t>ng of </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ach Hou</a:t>
            </a:r>
            <a:r>
              <a:rPr lang="en-US" sz="2099" strike="noStrike" u="none">
                <a:solidFill>
                  <a:srgbClr val="3B3B3B"/>
                </a:solidFill>
                <a:latin typeface="Poppins"/>
                <a:ea typeface="Poppins"/>
                <a:cs typeface="Poppins"/>
                <a:sym typeface="Poppins"/>
              </a:rPr>
              <a:t>s</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o</a:t>
            </a:r>
            <a:r>
              <a:rPr lang="en-US" sz="2099" strike="noStrike" u="none">
                <a:solidFill>
                  <a:srgbClr val="3B3B3B"/>
                </a:solidFill>
                <a:latin typeface="Poppins"/>
                <a:ea typeface="Poppins"/>
                <a:cs typeface="Poppins"/>
                <a:sym typeface="Poppins"/>
              </a:rPr>
              <a:t>f</a:t>
            </a:r>
            <a:r>
              <a:rPr lang="en-US" sz="2099" strike="noStrike" u="none">
                <a:solidFill>
                  <a:srgbClr val="3B3B3B"/>
                </a:solidFill>
                <a:latin typeface="Poppins"/>
                <a:ea typeface="Poppins"/>
                <a:cs typeface="Poppins"/>
                <a:sym typeface="Poppins"/>
              </a:rPr>
              <a:t> G</a:t>
            </a:r>
            <a:r>
              <a:rPr lang="en-US" sz="2099" strike="noStrike" u="none">
                <a:solidFill>
                  <a:srgbClr val="3B3B3B"/>
                </a:solidFill>
                <a:latin typeface="Poppins"/>
                <a:ea typeface="Poppins"/>
                <a:cs typeface="Poppins"/>
                <a:sym typeface="Poppins"/>
              </a:rPr>
              <a:t>r</a:t>
            </a:r>
            <a:r>
              <a:rPr lang="en-US" sz="2099" strike="noStrike" u="none">
                <a:solidFill>
                  <a:srgbClr val="3B3B3B"/>
                </a:solidFill>
                <a:latin typeface="Poppins"/>
                <a:ea typeface="Poppins"/>
                <a:cs typeface="Poppins"/>
                <a:sym typeface="Poppins"/>
              </a:rPr>
              <a:t>ace,</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th</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s</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 k</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y</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m</a:t>
            </a:r>
            <a:r>
              <a:rPr lang="en-US" sz="2099" strike="noStrike" u="none">
                <a:solidFill>
                  <a:srgbClr val="3B3B3B"/>
                </a:solidFill>
                <a:latin typeface="Poppins"/>
                <a:ea typeface="Poppins"/>
                <a:cs typeface="Poppins"/>
                <a:sym typeface="Poppins"/>
              </a:rPr>
              <a:t>o</a:t>
            </a:r>
            <a:r>
              <a:rPr lang="en-US" sz="2099" strike="noStrike" u="none">
                <a:solidFill>
                  <a:srgbClr val="3B3B3B"/>
                </a:solidFill>
                <a:latin typeface="Poppins"/>
                <a:ea typeface="Poppins"/>
                <a:cs typeface="Poppins"/>
                <a:sym typeface="Poppins"/>
              </a:rPr>
              <a:t>m</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nts</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m</a:t>
            </a:r>
            <a:r>
              <a:rPr lang="en-US" sz="2099" strike="noStrike" u="none">
                <a:solidFill>
                  <a:srgbClr val="3B3B3B"/>
                </a:solidFill>
                <a:latin typeface="Poppins"/>
                <a:ea typeface="Poppins"/>
                <a:cs typeface="Poppins"/>
                <a:sym typeface="Poppins"/>
              </a:rPr>
              <a:t>a</a:t>
            </a:r>
            <a:r>
              <a:rPr lang="en-US" sz="2099" strike="noStrike" u="none">
                <a:solidFill>
                  <a:srgbClr val="3B3B3B"/>
                </a:solidFill>
                <a:latin typeface="Poppins"/>
                <a:ea typeface="Poppins"/>
                <a:cs typeface="Poppins"/>
                <a:sym typeface="Poppins"/>
              </a:rPr>
              <a:t>r</a:t>
            </a:r>
            <a:r>
              <a:rPr lang="en-US" sz="2099" strike="noStrike" u="none">
                <a:solidFill>
                  <a:srgbClr val="3B3B3B"/>
                </a:solidFill>
                <a:latin typeface="Poppins"/>
                <a:ea typeface="Poppins"/>
                <a:cs typeface="Poppins"/>
                <a:sym typeface="Poppins"/>
              </a:rPr>
              <a:t>k </a:t>
            </a:r>
            <a:r>
              <a:rPr lang="en-US" sz="2099" strike="noStrike" u="none">
                <a:solidFill>
                  <a:srgbClr val="3B3B3B"/>
                </a:solidFill>
                <a:latin typeface="Poppins"/>
                <a:ea typeface="Poppins"/>
                <a:cs typeface="Poppins"/>
                <a:sym typeface="Poppins"/>
              </a:rPr>
              <a:t>the</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gr</a:t>
            </a:r>
            <a:r>
              <a:rPr lang="en-US" sz="2099" strike="noStrike" u="none">
                <a:solidFill>
                  <a:srgbClr val="3B3B3B"/>
                </a:solidFill>
                <a:latin typeface="Poppins"/>
                <a:ea typeface="Poppins"/>
                <a:cs typeface="Poppins"/>
                <a:sym typeface="Poppins"/>
              </a:rPr>
              <a:t>o</a:t>
            </a:r>
            <a:r>
              <a:rPr lang="en-US" sz="2099" strike="noStrike" u="none">
                <a:solidFill>
                  <a:srgbClr val="3B3B3B"/>
                </a:solidFill>
                <a:latin typeface="Poppins"/>
                <a:ea typeface="Poppins"/>
                <a:cs typeface="Poppins"/>
                <a:sym typeface="Poppins"/>
              </a:rPr>
              <a:t>wth o</a:t>
            </a:r>
            <a:r>
              <a:rPr lang="en-US" sz="2099" strike="noStrike" u="none">
                <a:solidFill>
                  <a:srgbClr val="3B3B3B"/>
                </a:solidFill>
                <a:latin typeface="Poppins"/>
                <a:ea typeface="Poppins"/>
                <a:cs typeface="Poppins"/>
                <a:sym typeface="Poppins"/>
              </a:rPr>
              <a:t>f</a:t>
            </a:r>
            <a:r>
              <a:rPr lang="en-US" sz="2099" strike="noStrike" u="none">
                <a:solidFill>
                  <a:srgbClr val="3B3B3B"/>
                </a:solidFill>
                <a:latin typeface="Poppins"/>
                <a:ea typeface="Poppins"/>
                <a:cs typeface="Poppins"/>
                <a:sym typeface="Poppins"/>
              </a:rPr>
              <a:t> Global S</a:t>
            </a:r>
            <a:r>
              <a:rPr lang="en-US" sz="2099" strike="noStrike" u="none">
                <a:solidFill>
                  <a:srgbClr val="3B3B3B"/>
                </a:solidFill>
                <a:latin typeface="Poppins"/>
                <a:ea typeface="Poppins"/>
                <a:cs typeface="Poppins"/>
                <a:sym typeface="Poppins"/>
              </a:rPr>
              <a:t>er</a:t>
            </a:r>
            <a:r>
              <a:rPr lang="en-US" sz="2099" strike="noStrike" u="none">
                <a:solidFill>
                  <a:srgbClr val="3B3B3B"/>
                </a:solidFill>
                <a:latin typeface="Poppins"/>
                <a:ea typeface="Poppins"/>
                <a:cs typeface="Poppins"/>
                <a:sym typeface="Poppins"/>
              </a:rPr>
              <a:t>va</a:t>
            </a:r>
            <a:r>
              <a:rPr lang="en-US" sz="2099" strike="noStrike" u="none">
                <a:solidFill>
                  <a:srgbClr val="3B3B3B"/>
                </a:solidFill>
                <a:latin typeface="Poppins"/>
                <a:ea typeface="Poppins"/>
                <a:cs typeface="Poppins"/>
                <a:sym typeface="Poppins"/>
              </a:rPr>
              <a:t>n</a:t>
            </a:r>
            <a:r>
              <a:rPr lang="en-US" sz="2099" strike="noStrike" u="none">
                <a:solidFill>
                  <a:srgbClr val="3B3B3B"/>
                </a:solidFill>
                <a:latin typeface="Poppins"/>
                <a:ea typeface="Poppins"/>
                <a:cs typeface="Poppins"/>
                <a:sym typeface="Poppins"/>
              </a:rPr>
              <a:t>ts</a:t>
            </a:r>
            <a:r>
              <a:rPr lang="en-US" sz="2099" strike="noStrike" u="none">
                <a:solidFill>
                  <a:srgbClr val="3B3B3B"/>
                </a:solidFill>
                <a:latin typeface="Poppins"/>
                <a:ea typeface="Poppins"/>
                <a:cs typeface="Poppins"/>
                <a:sym typeface="Poppins"/>
              </a:rPr>
              <a:t> a</a:t>
            </a:r>
            <a:r>
              <a:rPr lang="en-US" sz="2099" strike="noStrike" u="none">
                <a:solidFill>
                  <a:srgbClr val="3B3B3B"/>
                </a:solidFill>
                <a:latin typeface="Poppins"/>
                <a:ea typeface="Poppins"/>
                <a:cs typeface="Poppins"/>
                <a:sym typeface="Poppins"/>
              </a:rPr>
              <a:t>n</a:t>
            </a:r>
            <a:r>
              <a:rPr lang="en-US" sz="2099" strike="noStrike" u="none">
                <a:solidFill>
                  <a:srgbClr val="3B3B3B"/>
                </a:solidFill>
                <a:latin typeface="Poppins"/>
                <a:ea typeface="Poppins"/>
                <a:cs typeface="Poppins"/>
                <a:sym typeface="Poppins"/>
              </a:rPr>
              <a:t>d t</a:t>
            </a:r>
            <a:r>
              <a:rPr lang="en-US" sz="2099" strike="noStrike" u="none">
                <a:solidFill>
                  <a:srgbClr val="3B3B3B"/>
                </a:solidFill>
                <a:latin typeface="Poppins"/>
                <a:ea typeface="Poppins"/>
                <a:cs typeface="Poppins"/>
                <a:sym typeface="Poppins"/>
              </a:rPr>
              <a:t>h</a:t>
            </a:r>
            <a:r>
              <a:rPr lang="en-US" sz="2099" strike="noStrike" u="none">
                <a:solidFill>
                  <a:srgbClr val="3B3B3B"/>
                </a:solidFill>
                <a:latin typeface="Poppins"/>
                <a:ea typeface="Poppins"/>
                <a:cs typeface="Poppins"/>
                <a:sym typeface="Poppins"/>
              </a:rPr>
              <a:t>e </a:t>
            </a:r>
            <a:r>
              <a:rPr lang="en-US" sz="2099" strike="noStrike" u="none">
                <a:solidFill>
                  <a:srgbClr val="3B3B3B"/>
                </a:solidFill>
                <a:latin typeface="Poppins"/>
                <a:ea typeface="Poppins"/>
                <a:cs typeface="Poppins"/>
                <a:sym typeface="Poppins"/>
              </a:rPr>
              <a:t>f</a:t>
            </a:r>
            <a:r>
              <a:rPr lang="en-US" sz="2099" strike="noStrike" u="none">
                <a:solidFill>
                  <a:srgbClr val="3B3B3B"/>
                </a:solidFill>
                <a:latin typeface="Poppins"/>
                <a:ea typeface="Poppins"/>
                <a:cs typeface="Poppins"/>
                <a:sym typeface="Poppins"/>
              </a:rPr>
              <a:t>a</a:t>
            </a:r>
            <a:r>
              <a:rPr lang="en-US" sz="2099" strike="noStrike" u="none">
                <a:solidFill>
                  <a:srgbClr val="3B3B3B"/>
                </a:solidFill>
                <a:latin typeface="Poppins"/>
                <a:ea typeface="Poppins"/>
                <a:cs typeface="Poppins"/>
                <a:sym typeface="Poppins"/>
              </a:rPr>
              <a:t>ithful</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j</a:t>
            </a:r>
            <a:r>
              <a:rPr lang="en-US" sz="2099" strike="noStrike" u="none">
                <a:solidFill>
                  <a:srgbClr val="3B3B3B"/>
                </a:solidFill>
                <a:latin typeface="Poppins"/>
                <a:ea typeface="Poppins"/>
                <a:cs typeface="Poppins"/>
                <a:sym typeface="Poppins"/>
              </a:rPr>
              <a:t>o</a:t>
            </a:r>
            <a:r>
              <a:rPr lang="en-US" sz="2099" strike="noStrike" u="none">
                <a:solidFill>
                  <a:srgbClr val="3B3B3B"/>
                </a:solidFill>
                <a:latin typeface="Poppins"/>
                <a:ea typeface="Poppins"/>
                <a:cs typeface="Poppins"/>
                <a:sym typeface="Poppins"/>
              </a:rPr>
              <a:t>u</a:t>
            </a:r>
            <a:r>
              <a:rPr lang="en-US" sz="2099" strike="noStrike" u="none">
                <a:solidFill>
                  <a:srgbClr val="3B3B3B"/>
                </a:solidFill>
                <a:latin typeface="Poppins"/>
                <a:ea typeface="Poppins"/>
                <a:cs typeface="Poppins"/>
                <a:sym typeface="Poppins"/>
              </a:rPr>
              <a:t>r</a:t>
            </a:r>
            <a:r>
              <a:rPr lang="en-US" sz="2099" strike="noStrike" u="none">
                <a:solidFill>
                  <a:srgbClr val="3B3B3B"/>
                </a:solidFill>
                <a:latin typeface="Poppins"/>
                <a:ea typeface="Poppins"/>
                <a:cs typeface="Poppins"/>
                <a:sym typeface="Poppins"/>
              </a:rPr>
              <a:t>ney</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th</a:t>
            </a:r>
            <a:r>
              <a:rPr lang="en-US" sz="2099" strike="noStrike" u="none">
                <a:solidFill>
                  <a:srgbClr val="3B3B3B"/>
                </a:solidFill>
                <a:latin typeface="Poppins"/>
                <a:ea typeface="Poppins"/>
                <a:cs typeface="Poppins"/>
                <a:sym typeface="Poppins"/>
              </a:rPr>
              <a:t>at</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c</a:t>
            </a:r>
            <a:r>
              <a:rPr lang="en-US" sz="2099" strike="noStrike" u="none">
                <a:solidFill>
                  <a:srgbClr val="3B3B3B"/>
                </a:solidFill>
                <a:latin typeface="Poppins"/>
                <a:ea typeface="Poppins"/>
                <a:cs typeface="Poppins"/>
                <a:sym typeface="Poppins"/>
              </a:rPr>
              <a:t>ont</a:t>
            </a:r>
            <a:r>
              <a:rPr lang="en-US" sz="2099" strike="noStrike" u="none">
                <a:solidFill>
                  <a:srgbClr val="3B3B3B"/>
                </a:solidFill>
                <a:latin typeface="Poppins"/>
                <a:ea typeface="Poppins"/>
                <a:cs typeface="Poppins"/>
                <a:sym typeface="Poppins"/>
              </a:rPr>
              <a:t>in</a:t>
            </a:r>
            <a:r>
              <a:rPr lang="en-US" sz="2099" strike="noStrike" u="none">
                <a:solidFill>
                  <a:srgbClr val="3B3B3B"/>
                </a:solidFill>
                <a:latin typeface="Poppins"/>
                <a:ea typeface="Poppins"/>
                <a:cs typeface="Poppins"/>
                <a:sym typeface="Poppins"/>
              </a:rPr>
              <a:t>ues</a:t>
            </a:r>
            <a:r>
              <a:rPr lang="en-US" sz="2099" strike="noStrike" u="none">
                <a:solidFill>
                  <a:srgbClr val="3B3B3B"/>
                </a:solidFill>
                <a:latin typeface="Poppins"/>
                <a:ea typeface="Poppins"/>
                <a:cs typeface="Poppins"/>
                <a:sym typeface="Poppins"/>
              </a:rPr>
              <a:t> to</a:t>
            </a:r>
            <a:r>
              <a:rPr lang="en-US" sz="2099" strike="noStrike" u="none">
                <a:solidFill>
                  <a:srgbClr val="3B3B3B"/>
                </a:solidFill>
                <a:latin typeface="Poppins"/>
                <a:ea typeface="Poppins"/>
                <a:cs typeface="Poppins"/>
                <a:sym typeface="Poppins"/>
              </a:rPr>
              <a:t> tra</a:t>
            </a:r>
            <a:r>
              <a:rPr lang="en-US" sz="2099" strike="noStrike" u="none">
                <a:solidFill>
                  <a:srgbClr val="3B3B3B"/>
                </a:solidFill>
                <a:latin typeface="Poppins"/>
                <a:ea typeface="Poppins"/>
                <a:cs typeface="Poppins"/>
                <a:sym typeface="Poppins"/>
              </a:rPr>
              <a:t>ns</a:t>
            </a:r>
            <a:r>
              <a:rPr lang="en-US" sz="2099" strike="noStrike" u="none">
                <a:solidFill>
                  <a:srgbClr val="3B3B3B"/>
                </a:solidFill>
                <a:latin typeface="Poppins"/>
                <a:ea typeface="Poppins"/>
                <a:cs typeface="Poppins"/>
                <a:sym typeface="Poppins"/>
              </a:rPr>
              <a:t>for</a:t>
            </a:r>
            <a:r>
              <a:rPr lang="en-US" sz="2099" strike="noStrike" u="none">
                <a:solidFill>
                  <a:srgbClr val="3B3B3B"/>
                </a:solidFill>
                <a:latin typeface="Poppins"/>
                <a:ea typeface="Poppins"/>
                <a:cs typeface="Poppins"/>
                <a:sym typeface="Poppins"/>
              </a:rPr>
              <a:t>m</a:t>
            </a:r>
            <a:r>
              <a:rPr lang="en-US" sz="2099" strike="noStrike" u="none">
                <a:solidFill>
                  <a:srgbClr val="3B3B3B"/>
                </a:solidFill>
                <a:latin typeface="Poppins"/>
                <a:ea typeface="Poppins"/>
                <a:cs typeface="Poppins"/>
                <a:sym typeface="Poppins"/>
              </a:rPr>
              <a:t> liv</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s</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around</a:t>
            </a:r>
            <a:r>
              <a:rPr lang="en-US" sz="2099" strike="noStrike" u="none">
                <a:solidFill>
                  <a:srgbClr val="3B3B3B"/>
                </a:solidFill>
                <a:latin typeface="Poppins"/>
                <a:ea typeface="Poppins"/>
                <a:cs typeface="Poppins"/>
                <a:sym typeface="Poppins"/>
              </a:rPr>
              <a:t> </a:t>
            </a:r>
            <a:r>
              <a:rPr lang="en-US" sz="2099" strike="noStrike" u="none">
                <a:solidFill>
                  <a:srgbClr val="3B3B3B"/>
                </a:solidFill>
                <a:latin typeface="Poppins"/>
                <a:ea typeface="Poppins"/>
                <a:cs typeface="Poppins"/>
                <a:sym typeface="Poppins"/>
              </a:rPr>
              <a:t>th</a:t>
            </a:r>
            <a:r>
              <a:rPr lang="en-US" sz="2099" strike="noStrike" u="none">
                <a:solidFill>
                  <a:srgbClr val="3B3B3B"/>
                </a:solidFill>
                <a:latin typeface="Poppins"/>
                <a:ea typeface="Poppins"/>
                <a:cs typeface="Poppins"/>
                <a:sym typeface="Poppins"/>
              </a:rPr>
              <a:t>e</a:t>
            </a:r>
            <a:r>
              <a:rPr lang="en-US" sz="2099" strike="noStrike" u="none">
                <a:solidFill>
                  <a:srgbClr val="3B3B3B"/>
                </a:solidFill>
                <a:latin typeface="Poppins"/>
                <a:ea typeface="Poppins"/>
                <a:cs typeface="Poppins"/>
                <a:sym typeface="Poppins"/>
              </a:rPr>
              <a:t> w</a:t>
            </a:r>
            <a:r>
              <a:rPr lang="en-US" sz="2099" strike="noStrike" u="none">
                <a:solidFill>
                  <a:srgbClr val="3B3B3B"/>
                </a:solidFill>
                <a:latin typeface="Poppins"/>
                <a:ea typeface="Poppins"/>
                <a:cs typeface="Poppins"/>
                <a:sym typeface="Poppins"/>
              </a:rPr>
              <a:t>o</a:t>
            </a:r>
            <a:r>
              <a:rPr lang="en-US" sz="2099" strike="noStrike" u="none">
                <a:solidFill>
                  <a:srgbClr val="3B3B3B"/>
                </a:solidFill>
                <a:latin typeface="Poppins"/>
                <a:ea typeface="Poppins"/>
                <a:cs typeface="Poppins"/>
                <a:sym typeface="Poppins"/>
              </a:rPr>
              <a:t>rld</a:t>
            </a:r>
            <a:r>
              <a:rPr lang="en-US" sz="2099" strike="noStrike" u="none">
                <a:solidFill>
                  <a:srgbClr val="3B3B3B"/>
                </a:solidFill>
                <a:latin typeface="Poppins"/>
                <a:ea typeface="Poppins"/>
                <a:cs typeface="Poppins"/>
                <a:sym typeface="Poppins"/>
              </a:rPr>
              <a:t>.</a:t>
            </a:r>
          </a:p>
        </p:txBody>
      </p:sp>
      <p:grpSp>
        <p:nvGrpSpPr>
          <p:cNvPr name="Group 34" id="34"/>
          <p:cNvGrpSpPr/>
          <p:nvPr/>
        </p:nvGrpSpPr>
        <p:grpSpPr>
          <a:xfrm rot="0">
            <a:off x="10888393" y="4759895"/>
            <a:ext cx="486375" cy="1546213"/>
            <a:chOff x="0" y="0"/>
            <a:chExt cx="812800" cy="2583934"/>
          </a:xfrm>
        </p:grpSpPr>
        <p:sp>
          <p:nvSpPr>
            <p:cNvPr name="Freeform 35" id="35"/>
            <p:cNvSpPr/>
            <p:nvPr/>
          </p:nvSpPr>
          <p:spPr>
            <a:xfrm flipH="false" flipV="false" rot="0">
              <a:off x="0" y="0"/>
              <a:ext cx="812800" cy="2583934"/>
            </a:xfrm>
            <a:custGeom>
              <a:avLst/>
              <a:gdLst/>
              <a:ahLst/>
              <a:cxnLst/>
              <a:rect r="r" b="b" t="t" l="l"/>
              <a:pathLst>
                <a:path h="2583934" w="812800">
                  <a:moveTo>
                    <a:pt x="406400" y="0"/>
                  </a:moveTo>
                  <a:lnTo>
                    <a:pt x="0" y="406400"/>
                  </a:lnTo>
                  <a:lnTo>
                    <a:pt x="203200" y="406400"/>
                  </a:lnTo>
                  <a:lnTo>
                    <a:pt x="203200" y="2583934"/>
                  </a:lnTo>
                  <a:lnTo>
                    <a:pt x="609600" y="2583934"/>
                  </a:lnTo>
                  <a:lnTo>
                    <a:pt x="609600" y="406400"/>
                  </a:lnTo>
                  <a:lnTo>
                    <a:pt x="812800" y="406400"/>
                  </a:lnTo>
                  <a:lnTo>
                    <a:pt x="406400" y="0"/>
                  </a:lnTo>
                  <a:close/>
                </a:path>
              </a:pathLst>
            </a:custGeom>
            <a:solidFill>
              <a:srgbClr val="1C8FC8"/>
            </a:solidFill>
          </p:spPr>
        </p:sp>
        <p:sp>
          <p:nvSpPr>
            <p:cNvPr name="TextBox 36" id="36"/>
            <p:cNvSpPr txBox="true"/>
            <p:nvPr/>
          </p:nvSpPr>
          <p:spPr>
            <a:xfrm>
              <a:off x="203200" y="63500"/>
              <a:ext cx="406400" cy="2520434"/>
            </a:xfrm>
            <a:prstGeom prst="rect">
              <a:avLst/>
            </a:prstGeom>
          </p:spPr>
          <p:txBody>
            <a:bodyPr anchor="ctr" rtlCol="false" tIns="50800" lIns="50800" bIns="50800" rIns="50800"/>
            <a:lstStyle/>
            <a:p>
              <a:pPr algn="ctr">
                <a:lnSpc>
                  <a:spcPts val="3079"/>
                </a:lnSpc>
              </a:pPr>
            </a:p>
          </p:txBody>
        </p:sp>
      </p:grpSp>
      <p:sp>
        <p:nvSpPr>
          <p:cNvPr name="TextBox 37" id="37"/>
          <p:cNvSpPr txBox="true"/>
          <p:nvPr/>
        </p:nvSpPr>
        <p:spPr>
          <a:xfrm rot="0">
            <a:off x="9454626" y="3101543"/>
            <a:ext cx="3353909"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2017</a:t>
            </a:r>
          </a:p>
        </p:txBody>
      </p:sp>
      <p:sp>
        <p:nvSpPr>
          <p:cNvPr name="TextBox 38" id="38"/>
          <p:cNvSpPr txBox="true"/>
          <p:nvPr/>
        </p:nvSpPr>
        <p:spPr>
          <a:xfrm rot="0">
            <a:off x="9454626" y="3599750"/>
            <a:ext cx="2920638" cy="998220"/>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Global Servants celebrates its 40th anniversary.</a:t>
            </a:r>
          </a:p>
        </p:txBody>
      </p:sp>
      <p:grpSp>
        <p:nvGrpSpPr>
          <p:cNvPr name="Group 39" id="39"/>
          <p:cNvGrpSpPr/>
          <p:nvPr/>
        </p:nvGrpSpPr>
        <p:grpSpPr>
          <a:xfrm rot="0">
            <a:off x="8557573" y="7273346"/>
            <a:ext cx="486375" cy="944820"/>
            <a:chOff x="0" y="0"/>
            <a:chExt cx="812800" cy="1578925"/>
          </a:xfrm>
        </p:grpSpPr>
        <p:sp>
          <p:nvSpPr>
            <p:cNvPr name="Freeform 40" id="40"/>
            <p:cNvSpPr/>
            <p:nvPr/>
          </p:nvSpPr>
          <p:spPr>
            <a:xfrm flipH="false" flipV="false" rot="0">
              <a:off x="0" y="0"/>
              <a:ext cx="812800" cy="1578925"/>
            </a:xfrm>
            <a:custGeom>
              <a:avLst/>
              <a:gdLst/>
              <a:ahLst/>
              <a:cxnLst/>
              <a:rect r="r" b="b" t="t" l="l"/>
              <a:pathLst>
                <a:path h="1578925" w="812800">
                  <a:moveTo>
                    <a:pt x="406400" y="1578925"/>
                  </a:moveTo>
                  <a:lnTo>
                    <a:pt x="0" y="1172525"/>
                  </a:lnTo>
                  <a:lnTo>
                    <a:pt x="203200" y="1172525"/>
                  </a:lnTo>
                  <a:lnTo>
                    <a:pt x="203200" y="0"/>
                  </a:lnTo>
                  <a:lnTo>
                    <a:pt x="609600" y="0"/>
                  </a:lnTo>
                  <a:lnTo>
                    <a:pt x="609600" y="1172525"/>
                  </a:lnTo>
                  <a:lnTo>
                    <a:pt x="812800" y="1172525"/>
                  </a:lnTo>
                  <a:lnTo>
                    <a:pt x="406400" y="1578925"/>
                  </a:lnTo>
                  <a:close/>
                </a:path>
              </a:pathLst>
            </a:custGeom>
            <a:solidFill>
              <a:srgbClr val="1C8FC8"/>
            </a:solidFill>
          </p:spPr>
        </p:sp>
        <p:sp>
          <p:nvSpPr>
            <p:cNvPr name="TextBox 41" id="41"/>
            <p:cNvSpPr txBox="true"/>
            <p:nvPr/>
          </p:nvSpPr>
          <p:spPr>
            <a:xfrm>
              <a:off x="203200" y="-38100"/>
              <a:ext cx="406400" cy="1515425"/>
            </a:xfrm>
            <a:prstGeom prst="rect">
              <a:avLst/>
            </a:prstGeom>
          </p:spPr>
          <p:txBody>
            <a:bodyPr anchor="ctr" rtlCol="false" tIns="50800" lIns="50800" bIns="50800" rIns="50800"/>
            <a:lstStyle/>
            <a:p>
              <a:pPr algn="ctr">
                <a:lnSpc>
                  <a:spcPts val="3079"/>
                </a:lnSpc>
              </a:pPr>
            </a:p>
          </p:txBody>
        </p:sp>
      </p:grpSp>
      <p:sp>
        <p:nvSpPr>
          <p:cNvPr name="TextBox 42" id="42"/>
          <p:cNvSpPr txBox="true"/>
          <p:nvPr/>
        </p:nvSpPr>
        <p:spPr>
          <a:xfrm rot="0">
            <a:off x="7004208" y="8341992"/>
            <a:ext cx="3593106"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2015</a:t>
            </a:r>
          </a:p>
        </p:txBody>
      </p:sp>
      <p:sp>
        <p:nvSpPr>
          <p:cNvPr name="TextBox 43" id="43"/>
          <p:cNvSpPr txBox="true"/>
          <p:nvPr/>
        </p:nvSpPr>
        <p:spPr>
          <a:xfrm rot="0">
            <a:off x="7201548" y="8781412"/>
            <a:ext cx="3395767" cy="664845"/>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The T</a:t>
            </a:r>
            <a:r>
              <a:rPr lang="en-US" sz="1799" strike="noStrike" u="none">
                <a:solidFill>
                  <a:srgbClr val="3B3B3B"/>
                </a:solidFill>
                <a:latin typeface="Poppins"/>
                <a:ea typeface="Poppins"/>
                <a:cs typeface="Poppins"/>
                <a:sym typeface="Poppins"/>
              </a:rPr>
              <a:t>rinity Foundation Scho</a:t>
            </a:r>
            <a:r>
              <a:rPr lang="en-US" sz="1799" strike="noStrike" u="none">
                <a:solidFill>
                  <a:srgbClr val="3B3B3B"/>
                </a:solidFill>
                <a:latin typeface="Poppins"/>
                <a:ea typeface="Poppins"/>
                <a:cs typeface="Poppins"/>
                <a:sym typeface="Poppins"/>
              </a:rPr>
              <a:t>o</a:t>
            </a:r>
            <a:r>
              <a:rPr lang="en-US" sz="1799" strike="noStrike" u="none">
                <a:solidFill>
                  <a:srgbClr val="3B3B3B"/>
                </a:solidFill>
                <a:latin typeface="Poppins"/>
                <a:ea typeface="Poppins"/>
                <a:cs typeface="Poppins"/>
                <a:sym typeface="Poppins"/>
              </a:rPr>
              <a:t>l is built in Kumasi, Ghana</a:t>
            </a:r>
          </a:p>
        </p:txBody>
      </p:sp>
      <p:sp>
        <p:nvSpPr>
          <p:cNvPr name="TextBox 44" id="44"/>
          <p:cNvSpPr txBox="true"/>
          <p:nvPr/>
        </p:nvSpPr>
        <p:spPr>
          <a:xfrm rot="0">
            <a:off x="10923740" y="7723689"/>
            <a:ext cx="3015232" cy="998220"/>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Travis Rutland becomes the 2nd President of Global Servants</a:t>
            </a:r>
          </a:p>
        </p:txBody>
      </p:sp>
      <p:sp>
        <p:nvSpPr>
          <p:cNvPr name="TextBox 45" id="45"/>
          <p:cNvSpPr txBox="true"/>
          <p:nvPr/>
        </p:nvSpPr>
        <p:spPr>
          <a:xfrm rot="0">
            <a:off x="4646965" y="2842869"/>
            <a:ext cx="1676955"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1995</a:t>
            </a:r>
          </a:p>
        </p:txBody>
      </p:sp>
      <p:sp>
        <p:nvSpPr>
          <p:cNvPr name="TextBox 46" id="46"/>
          <p:cNvSpPr txBox="true"/>
          <p:nvPr/>
        </p:nvSpPr>
        <p:spPr>
          <a:xfrm rot="0">
            <a:off x="4216606" y="3272593"/>
            <a:ext cx="2551628" cy="998220"/>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Trinity Foundation changes its name to Global Servants</a:t>
            </a:r>
          </a:p>
        </p:txBody>
      </p:sp>
      <p:grpSp>
        <p:nvGrpSpPr>
          <p:cNvPr name="Group 47" id="47"/>
          <p:cNvGrpSpPr/>
          <p:nvPr/>
        </p:nvGrpSpPr>
        <p:grpSpPr>
          <a:xfrm rot="0">
            <a:off x="5179561" y="4501419"/>
            <a:ext cx="486375" cy="1130444"/>
            <a:chOff x="0" y="0"/>
            <a:chExt cx="812800" cy="1889126"/>
          </a:xfrm>
        </p:grpSpPr>
        <p:sp>
          <p:nvSpPr>
            <p:cNvPr name="Freeform 48" id="48"/>
            <p:cNvSpPr/>
            <p:nvPr/>
          </p:nvSpPr>
          <p:spPr>
            <a:xfrm flipH="false" flipV="false" rot="0">
              <a:off x="0" y="0"/>
              <a:ext cx="812800" cy="1889126"/>
            </a:xfrm>
            <a:custGeom>
              <a:avLst/>
              <a:gdLst/>
              <a:ahLst/>
              <a:cxnLst/>
              <a:rect r="r" b="b" t="t" l="l"/>
              <a:pathLst>
                <a:path h="1889126" w="812800">
                  <a:moveTo>
                    <a:pt x="406400" y="0"/>
                  </a:moveTo>
                  <a:lnTo>
                    <a:pt x="0" y="406400"/>
                  </a:lnTo>
                  <a:lnTo>
                    <a:pt x="203200" y="406400"/>
                  </a:lnTo>
                  <a:lnTo>
                    <a:pt x="203200" y="1889126"/>
                  </a:lnTo>
                  <a:lnTo>
                    <a:pt x="609600" y="1889126"/>
                  </a:lnTo>
                  <a:lnTo>
                    <a:pt x="609600" y="406400"/>
                  </a:lnTo>
                  <a:lnTo>
                    <a:pt x="812800" y="406400"/>
                  </a:lnTo>
                  <a:lnTo>
                    <a:pt x="406400" y="0"/>
                  </a:lnTo>
                  <a:close/>
                </a:path>
              </a:pathLst>
            </a:custGeom>
            <a:solidFill>
              <a:srgbClr val="1C8FC8"/>
            </a:solidFill>
          </p:spPr>
        </p:sp>
        <p:sp>
          <p:nvSpPr>
            <p:cNvPr name="TextBox 49" id="49"/>
            <p:cNvSpPr txBox="true"/>
            <p:nvPr/>
          </p:nvSpPr>
          <p:spPr>
            <a:xfrm>
              <a:off x="203200" y="63500"/>
              <a:ext cx="406400" cy="1825626"/>
            </a:xfrm>
            <a:prstGeom prst="rect">
              <a:avLst/>
            </a:prstGeom>
          </p:spPr>
          <p:txBody>
            <a:bodyPr anchor="ctr" rtlCol="false" tIns="50800" lIns="50800" bIns="50800" rIns="50800"/>
            <a:lstStyle/>
            <a:p>
              <a:pPr algn="ctr">
                <a:lnSpc>
                  <a:spcPts val="3079"/>
                </a:lnSpc>
              </a:pPr>
            </a:p>
          </p:txBody>
        </p:sp>
      </p:grpSp>
      <p:sp>
        <p:nvSpPr>
          <p:cNvPr name="TextBox 50" id="50"/>
          <p:cNvSpPr txBox="true"/>
          <p:nvPr/>
        </p:nvSpPr>
        <p:spPr>
          <a:xfrm rot="0">
            <a:off x="14287429" y="1941965"/>
            <a:ext cx="2641254" cy="372745"/>
          </a:xfrm>
          <a:prstGeom prst="rect">
            <a:avLst/>
          </a:prstGeom>
        </p:spPr>
        <p:txBody>
          <a:bodyPr anchor="t" rtlCol="false" tIns="0" lIns="0" bIns="0" rIns="0">
            <a:spAutoFit/>
          </a:bodyPr>
          <a:lstStyle/>
          <a:p>
            <a:pPr algn="ctr" marL="0" indent="0" lvl="1">
              <a:lnSpc>
                <a:spcPts val="3079"/>
              </a:lnSpc>
              <a:spcBef>
                <a:spcPct val="0"/>
              </a:spcBef>
            </a:pPr>
            <a:r>
              <a:rPr lang="en-US" b="true" sz="2199">
                <a:solidFill>
                  <a:srgbClr val="000000"/>
                </a:solidFill>
                <a:latin typeface="Montserrat Bold"/>
                <a:ea typeface="Montserrat Bold"/>
                <a:cs typeface="Montserrat Bold"/>
                <a:sym typeface="Montserrat Bold"/>
              </a:rPr>
              <a:t>2025</a:t>
            </a:r>
          </a:p>
        </p:txBody>
      </p:sp>
      <p:sp>
        <p:nvSpPr>
          <p:cNvPr name="TextBox 51" id="51"/>
          <p:cNvSpPr txBox="true"/>
          <p:nvPr/>
        </p:nvSpPr>
        <p:spPr>
          <a:xfrm rot="0">
            <a:off x="14091325" y="2390910"/>
            <a:ext cx="3011048" cy="664845"/>
          </a:xfrm>
          <a:prstGeom prst="rect">
            <a:avLst/>
          </a:prstGeom>
        </p:spPr>
        <p:txBody>
          <a:bodyPr anchor="t" rtlCol="false" tIns="0" lIns="0" bIns="0" rIns="0">
            <a:spAutoFit/>
          </a:bodyPr>
          <a:lstStyle/>
          <a:p>
            <a:pPr algn="ctr" marL="0" indent="0" lvl="0">
              <a:lnSpc>
                <a:spcPts val="2699"/>
              </a:lnSpc>
              <a:spcBef>
                <a:spcPct val="0"/>
              </a:spcBef>
            </a:pPr>
            <a:r>
              <a:rPr lang="en-US" sz="1799">
                <a:solidFill>
                  <a:srgbClr val="3B3B3B"/>
                </a:solidFill>
                <a:latin typeface="Poppins"/>
                <a:ea typeface="Poppins"/>
                <a:cs typeface="Poppins"/>
                <a:sym typeface="Poppins"/>
              </a:rPr>
              <a:t>New Dorm Middle Girls Dorm in Thailand</a:t>
            </a:r>
          </a:p>
        </p:txBody>
      </p:sp>
      <p:grpSp>
        <p:nvGrpSpPr>
          <p:cNvPr name="Group 52" id="52"/>
          <p:cNvGrpSpPr/>
          <p:nvPr/>
        </p:nvGrpSpPr>
        <p:grpSpPr>
          <a:xfrm rot="0">
            <a:off x="15486462" y="3198631"/>
            <a:ext cx="486375" cy="890463"/>
            <a:chOff x="0" y="0"/>
            <a:chExt cx="812800" cy="1488086"/>
          </a:xfrm>
        </p:grpSpPr>
        <p:sp>
          <p:nvSpPr>
            <p:cNvPr name="Freeform 53" id="53"/>
            <p:cNvSpPr/>
            <p:nvPr/>
          </p:nvSpPr>
          <p:spPr>
            <a:xfrm flipH="false" flipV="false" rot="0">
              <a:off x="0" y="0"/>
              <a:ext cx="812800" cy="1488086"/>
            </a:xfrm>
            <a:custGeom>
              <a:avLst/>
              <a:gdLst/>
              <a:ahLst/>
              <a:cxnLst/>
              <a:rect r="r" b="b" t="t" l="l"/>
              <a:pathLst>
                <a:path h="1488086" w="812800">
                  <a:moveTo>
                    <a:pt x="406400" y="0"/>
                  </a:moveTo>
                  <a:lnTo>
                    <a:pt x="0" y="406400"/>
                  </a:lnTo>
                  <a:lnTo>
                    <a:pt x="203200" y="406400"/>
                  </a:lnTo>
                  <a:lnTo>
                    <a:pt x="203200" y="1488086"/>
                  </a:lnTo>
                  <a:lnTo>
                    <a:pt x="609600" y="1488086"/>
                  </a:lnTo>
                  <a:lnTo>
                    <a:pt x="609600" y="406400"/>
                  </a:lnTo>
                  <a:lnTo>
                    <a:pt x="812800" y="406400"/>
                  </a:lnTo>
                  <a:lnTo>
                    <a:pt x="406400" y="0"/>
                  </a:lnTo>
                  <a:close/>
                </a:path>
              </a:pathLst>
            </a:custGeom>
            <a:solidFill>
              <a:srgbClr val="1C8FC8"/>
            </a:solidFill>
          </p:spPr>
        </p:sp>
        <p:sp>
          <p:nvSpPr>
            <p:cNvPr name="TextBox 54" id="54"/>
            <p:cNvSpPr txBox="true"/>
            <p:nvPr/>
          </p:nvSpPr>
          <p:spPr>
            <a:xfrm>
              <a:off x="203200" y="63500"/>
              <a:ext cx="406400" cy="1424586"/>
            </a:xfrm>
            <a:prstGeom prst="rect">
              <a:avLst/>
            </a:prstGeom>
          </p:spPr>
          <p:txBody>
            <a:bodyPr anchor="ctr" rtlCol="false" tIns="50800" lIns="50800" bIns="50800" rIns="50800"/>
            <a:lstStyle/>
            <a:p>
              <a:pPr algn="ctr">
                <a:lnSpc>
                  <a:spcPts val="3079"/>
                </a:lnSpc>
              </a:pP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2294414" y="-878086"/>
            <a:ext cx="7427269" cy="11569160"/>
            <a:chOff x="0" y="0"/>
            <a:chExt cx="1956153" cy="3047021"/>
          </a:xfrm>
        </p:grpSpPr>
        <p:sp>
          <p:nvSpPr>
            <p:cNvPr name="Freeform 3" id="3"/>
            <p:cNvSpPr/>
            <p:nvPr/>
          </p:nvSpPr>
          <p:spPr>
            <a:xfrm flipH="false" flipV="false" rot="0">
              <a:off x="0" y="0"/>
              <a:ext cx="1956153" cy="3047021"/>
            </a:xfrm>
            <a:custGeom>
              <a:avLst/>
              <a:gdLst/>
              <a:ahLst/>
              <a:cxnLst/>
              <a:rect r="r" b="b" t="t" l="l"/>
              <a:pathLst>
                <a:path h="3047021" w="1956153">
                  <a:moveTo>
                    <a:pt x="0" y="0"/>
                  </a:moveTo>
                  <a:lnTo>
                    <a:pt x="1956153" y="0"/>
                  </a:lnTo>
                  <a:lnTo>
                    <a:pt x="1956153" y="3047021"/>
                  </a:lnTo>
                  <a:lnTo>
                    <a:pt x="0" y="3047021"/>
                  </a:lnTo>
                  <a:close/>
                </a:path>
              </a:pathLst>
            </a:custGeom>
            <a:gradFill rotWithShape="true">
              <a:gsLst>
                <a:gs pos="0">
                  <a:srgbClr val="2DA8D4">
                    <a:alpha val="100000"/>
                  </a:srgbClr>
                </a:gs>
                <a:gs pos="100000">
                  <a:srgbClr val="0974BA">
                    <a:alpha val="100000"/>
                  </a:srgbClr>
                </a:gs>
              </a:gsLst>
              <a:lin ang="0"/>
            </a:gradFill>
          </p:spPr>
        </p:sp>
        <p:sp>
          <p:nvSpPr>
            <p:cNvPr name="TextBox 4" id="4"/>
            <p:cNvSpPr txBox="true"/>
            <p:nvPr/>
          </p:nvSpPr>
          <p:spPr>
            <a:xfrm>
              <a:off x="0" y="-47625"/>
              <a:ext cx="1956153" cy="3094646"/>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1602083" y="-215280"/>
            <a:ext cx="5884009" cy="10906353"/>
          </a:xfrm>
          <a:custGeom>
            <a:avLst/>
            <a:gdLst/>
            <a:ahLst/>
            <a:cxnLst/>
            <a:rect r="r" b="b" t="t" l="l"/>
            <a:pathLst>
              <a:path h="10906353" w="5884009">
                <a:moveTo>
                  <a:pt x="0" y="0"/>
                </a:moveTo>
                <a:lnTo>
                  <a:pt x="5884010" y="0"/>
                </a:lnTo>
                <a:lnTo>
                  <a:pt x="5884010" y="10906353"/>
                </a:lnTo>
                <a:lnTo>
                  <a:pt x="0" y="10906353"/>
                </a:lnTo>
                <a:lnTo>
                  <a:pt x="0" y="0"/>
                </a:lnTo>
                <a:close/>
              </a:path>
            </a:pathLst>
          </a:custGeom>
          <a:blipFill>
            <a:blip r:embed="rId2"/>
            <a:stretch>
              <a:fillRect l="-139283" t="0" r="-39256" b="0"/>
            </a:stretch>
          </a:blipFill>
        </p:spPr>
      </p:sp>
      <p:sp>
        <p:nvSpPr>
          <p:cNvPr name="TextBox 6" id="6"/>
          <p:cNvSpPr txBox="true"/>
          <p:nvPr/>
        </p:nvSpPr>
        <p:spPr>
          <a:xfrm rot="0">
            <a:off x="1270420" y="890018"/>
            <a:ext cx="9890799" cy="1977390"/>
          </a:xfrm>
          <a:prstGeom prst="rect">
            <a:avLst/>
          </a:prstGeom>
        </p:spPr>
        <p:txBody>
          <a:bodyPr anchor="t" rtlCol="false" tIns="0" lIns="0" bIns="0" rIns="0">
            <a:spAutoFit/>
          </a:bodyPr>
          <a:lstStyle/>
          <a:p>
            <a:pPr algn="l">
              <a:lnSpc>
                <a:spcPts val="5100"/>
              </a:lnSpc>
            </a:pPr>
            <a:r>
              <a:rPr lang="en-US" sz="5100" b="true">
                <a:solidFill>
                  <a:srgbClr val="00569E"/>
                </a:solidFill>
                <a:latin typeface="Montserrat Bold"/>
                <a:ea typeface="Montserrat Bold"/>
                <a:cs typeface="Montserrat Bold"/>
                <a:sym typeface="Montserrat Bold"/>
              </a:rPr>
              <a:t>Becoming a Global Servants Partner is simple—but the impact is eternal.</a:t>
            </a:r>
          </a:p>
        </p:txBody>
      </p:sp>
      <p:sp>
        <p:nvSpPr>
          <p:cNvPr name="TextBox 7" id="7"/>
          <p:cNvSpPr txBox="true"/>
          <p:nvPr/>
        </p:nvSpPr>
        <p:spPr>
          <a:xfrm rot="0">
            <a:off x="1270420" y="3166110"/>
            <a:ext cx="9221326" cy="6092190"/>
          </a:xfrm>
          <a:prstGeom prst="rect">
            <a:avLst/>
          </a:prstGeom>
        </p:spPr>
        <p:txBody>
          <a:bodyPr anchor="t" rtlCol="false" tIns="0" lIns="0" bIns="0" rIns="0">
            <a:spAutoFit/>
          </a:bodyPr>
          <a:lstStyle/>
          <a:p>
            <a:pPr algn="l">
              <a:lnSpc>
                <a:spcPts val="3359"/>
              </a:lnSpc>
            </a:pPr>
            <a:r>
              <a:rPr lang="en-US" sz="2399" b="true">
                <a:solidFill>
                  <a:srgbClr val="000000"/>
                </a:solidFill>
                <a:latin typeface="Poppins Bold"/>
                <a:ea typeface="Poppins Bold"/>
                <a:cs typeface="Poppins Bold"/>
                <a:sym typeface="Poppins Bold"/>
              </a:rPr>
              <a:t>Why Partner Monthly?</a:t>
            </a:r>
          </a:p>
          <a:p>
            <a:pPr algn="l" marL="453388" indent="-226694" lvl="1">
              <a:lnSpc>
                <a:spcPts val="2939"/>
              </a:lnSpc>
              <a:buFont typeface="Arial"/>
              <a:buChar char="•"/>
            </a:pPr>
            <a:r>
              <a:rPr lang="en-US" sz="2099">
                <a:solidFill>
                  <a:srgbClr val="000000"/>
                </a:solidFill>
                <a:latin typeface="Poppins"/>
                <a:ea typeface="Poppins"/>
                <a:cs typeface="Poppins"/>
                <a:sym typeface="Poppins"/>
              </a:rPr>
              <a:t>Sustain long-term ministry with dependable support</a:t>
            </a:r>
          </a:p>
          <a:p>
            <a:pPr algn="l" marL="453388" indent="-226694" lvl="1">
              <a:lnSpc>
                <a:spcPts val="2939"/>
              </a:lnSpc>
              <a:buFont typeface="Arial"/>
              <a:buChar char="•"/>
            </a:pPr>
            <a:r>
              <a:rPr lang="en-US" sz="2099">
                <a:solidFill>
                  <a:srgbClr val="000000"/>
                </a:solidFill>
                <a:latin typeface="Poppins"/>
                <a:ea typeface="Poppins"/>
                <a:cs typeface="Poppins"/>
                <a:sym typeface="Poppins"/>
              </a:rPr>
              <a:t>Receive regular updates, stories, and testimonies</a:t>
            </a:r>
          </a:p>
          <a:p>
            <a:pPr algn="l" marL="453388" indent="-226694" lvl="1">
              <a:lnSpc>
                <a:spcPts val="2939"/>
              </a:lnSpc>
              <a:buFont typeface="Arial"/>
              <a:buChar char="•"/>
            </a:pPr>
            <a:r>
              <a:rPr lang="en-US" sz="2099">
                <a:solidFill>
                  <a:srgbClr val="000000"/>
                </a:solidFill>
                <a:latin typeface="Poppins"/>
                <a:ea typeface="Poppins"/>
                <a:cs typeface="Poppins"/>
                <a:sym typeface="Poppins"/>
              </a:rPr>
              <a:t>Be part of something bigger than yourself</a:t>
            </a:r>
          </a:p>
          <a:p>
            <a:pPr algn="l" marL="453388" indent="-226694" lvl="1">
              <a:lnSpc>
                <a:spcPts val="2939"/>
              </a:lnSpc>
              <a:buFont typeface="Arial"/>
              <a:buChar char="•"/>
            </a:pPr>
            <a:r>
              <a:rPr lang="en-US" sz="2099">
                <a:solidFill>
                  <a:srgbClr val="000000"/>
                </a:solidFill>
                <a:latin typeface="Poppins"/>
                <a:ea typeface="Poppins"/>
                <a:cs typeface="Poppins"/>
                <a:sym typeface="Poppins"/>
              </a:rPr>
              <a:t>See the direct impact of your generosity around the world</a:t>
            </a:r>
          </a:p>
          <a:p>
            <a:pPr algn="l">
              <a:lnSpc>
                <a:spcPts val="2939"/>
              </a:lnSpc>
            </a:pPr>
          </a:p>
          <a:p>
            <a:pPr algn="l">
              <a:lnSpc>
                <a:spcPts val="3359"/>
              </a:lnSpc>
            </a:pPr>
            <a:r>
              <a:rPr lang="en-US" sz="2399" b="true">
                <a:solidFill>
                  <a:srgbClr val="000000"/>
                </a:solidFill>
                <a:latin typeface="Poppins Bold"/>
                <a:ea typeface="Poppins Bold"/>
                <a:cs typeface="Poppins Bold"/>
                <a:sym typeface="Poppins Bold"/>
              </a:rPr>
              <a:t>Ways to Partner</a:t>
            </a:r>
          </a:p>
          <a:p>
            <a:pPr algn="l" marL="453388" indent="-226694" lvl="1">
              <a:lnSpc>
                <a:spcPts val="2939"/>
              </a:lnSpc>
              <a:buFont typeface="Arial"/>
              <a:buChar char="•"/>
            </a:pPr>
            <a:r>
              <a:rPr lang="en-US" b="true" sz="2099">
                <a:solidFill>
                  <a:srgbClr val="000000"/>
                </a:solidFill>
                <a:latin typeface="Poppins Bold"/>
                <a:ea typeface="Poppins Bold"/>
                <a:cs typeface="Poppins Bold"/>
                <a:sym typeface="Poppins Bold"/>
              </a:rPr>
              <a:t>Churches</a:t>
            </a:r>
            <a:r>
              <a:rPr lang="en-US" sz="2099">
                <a:solidFill>
                  <a:srgbClr val="000000"/>
                </a:solidFill>
                <a:latin typeface="Poppins"/>
                <a:ea typeface="Poppins"/>
                <a:cs typeface="Poppins"/>
                <a:sym typeface="Poppins"/>
              </a:rPr>
              <a:t> – Support Global Servants as part of your global missions giving</a:t>
            </a:r>
          </a:p>
          <a:p>
            <a:pPr algn="l" marL="453388" indent="-226694" lvl="1">
              <a:lnSpc>
                <a:spcPts val="2939"/>
              </a:lnSpc>
              <a:buFont typeface="Arial"/>
              <a:buChar char="•"/>
            </a:pPr>
            <a:r>
              <a:rPr lang="en-US" b="true" sz="2099">
                <a:solidFill>
                  <a:srgbClr val="000000"/>
                </a:solidFill>
                <a:latin typeface="Poppins Bold"/>
                <a:ea typeface="Poppins Bold"/>
                <a:cs typeface="Poppins Bold"/>
                <a:sym typeface="Poppins Bold"/>
              </a:rPr>
              <a:t>Organizations &amp; Businesses</a:t>
            </a:r>
            <a:r>
              <a:rPr lang="en-US" sz="2099">
                <a:solidFill>
                  <a:srgbClr val="000000"/>
                </a:solidFill>
                <a:latin typeface="Poppins"/>
                <a:ea typeface="Poppins"/>
                <a:cs typeface="Poppins"/>
                <a:sym typeface="Poppins"/>
              </a:rPr>
              <a:t> – Align your brand with purpose through recurring support</a:t>
            </a:r>
          </a:p>
          <a:p>
            <a:pPr algn="l" marL="453388" indent="-226694" lvl="1">
              <a:lnSpc>
                <a:spcPts val="2939"/>
              </a:lnSpc>
              <a:buFont typeface="Arial"/>
              <a:buChar char="•"/>
            </a:pPr>
            <a:r>
              <a:rPr lang="en-US" b="true" sz="2099">
                <a:solidFill>
                  <a:srgbClr val="000000"/>
                </a:solidFill>
                <a:latin typeface="Poppins Bold"/>
                <a:ea typeface="Poppins Bold"/>
                <a:cs typeface="Poppins Bold"/>
                <a:sym typeface="Poppins Bold"/>
              </a:rPr>
              <a:t>Small Groups</a:t>
            </a:r>
            <a:r>
              <a:rPr lang="en-US" sz="2099">
                <a:solidFill>
                  <a:srgbClr val="000000"/>
                </a:solidFill>
                <a:latin typeface="Poppins"/>
                <a:ea typeface="Poppins"/>
                <a:cs typeface="Poppins"/>
                <a:sym typeface="Poppins"/>
              </a:rPr>
              <a:t> – Sponsor a girl or fund a project together</a:t>
            </a:r>
          </a:p>
          <a:p>
            <a:pPr algn="l" marL="453388" indent="-226694" lvl="1">
              <a:lnSpc>
                <a:spcPts val="2939"/>
              </a:lnSpc>
              <a:buFont typeface="Arial"/>
              <a:buChar char="•"/>
            </a:pPr>
            <a:r>
              <a:rPr lang="en-US" b="true" sz="2099">
                <a:solidFill>
                  <a:srgbClr val="000000"/>
                </a:solidFill>
                <a:latin typeface="Poppins Bold"/>
                <a:ea typeface="Poppins Bold"/>
                <a:cs typeface="Poppins Bold"/>
                <a:sym typeface="Poppins Bold"/>
              </a:rPr>
              <a:t>Individuals &amp; Families</a:t>
            </a:r>
            <a:r>
              <a:rPr lang="en-US" sz="2099">
                <a:solidFill>
                  <a:srgbClr val="000000"/>
                </a:solidFill>
                <a:latin typeface="Poppins"/>
                <a:ea typeface="Poppins"/>
                <a:cs typeface="Poppins"/>
                <a:sym typeface="Poppins"/>
              </a:rPr>
              <a:t> – Give monthly to help us rescue and restore lives through Christ</a:t>
            </a:r>
          </a:p>
          <a:p>
            <a:pPr algn="l">
              <a:lnSpc>
                <a:spcPts val="2939"/>
              </a:lnSpc>
            </a:pPr>
          </a:p>
          <a:p>
            <a:pPr algn="l">
              <a:lnSpc>
                <a:spcPts val="3359"/>
              </a:lnSpc>
            </a:pPr>
            <a:r>
              <a:rPr lang="en-US" sz="2399" b="true">
                <a:solidFill>
                  <a:srgbClr val="000000"/>
                </a:solidFill>
                <a:latin typeface="Poppins Bold"/>
                <a:ea typeface="Poppins Bold"/>
                <a:cs typeface="Poppins Bold"/>
                <a:sym typeface="Poppins Bold"/>
              </a:rPr>
              <a:t>Start Your Partnership Today! </a:t>
            </a:r>
          </a:p>
        </p:txBody>
      </p:sp>
      <p:sp>
        <p:nvSpPr>
          <p:cNvPr name="Freeform 8" id="8"/>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1602083" y="-8767"/>
            <a:ext cx="6707977" cy="10295767"/>
          </a:xfrm>
          <a:custGeom>
            <a:avLst/>
            <a:gdLst/>
            <a:ahLst/>
            <a:cxnLst/>
            <a:rect r="r" b="b" t="t" l="l"/>
            <a:pathLst>
              <a:path h="10295767" w="6707977">
                <a:moveTo>
                  <a:pt x="0" y="0"/>
                </a:moveTo>
                <a:lnTo>
                  <a:pt x="6707977" y="0"/>
                </a:lnTo>
                <a:lnTo>
                  <a:pt x="6707977" y="10295767"/>
                </a:lnTo>
                <a:lnTo>
                  <a:pt x="0" y="10295767"/>
                </a:lnTo>
                <a:lnTo>
                  <a:pt x="0" y="0"/>
                </a:lnTo>
                <a:close/>
              </a:path>
            </a:pathLst>
          </a:custGeom>
          <a:blipFill>
            <a:blip r:embed="rId2"/>
            <a:stretch>
              <a:fillRect l="-4696" t="0" r="-4696" b="0"/>
            </a:stretch>
          </a:blipFill>
        </p:spPr>
      </p:sp>
      <p:grpSp>
        <p:nvGrpSpPr>
          <p:cNvPr name="Group 3" id="3"/>
          <p:cNvGrpSpPr/>
          <p:nvPr/>
        </p:nvGrpSpPr>
        <p:grpSpPr>
          <a:xfrm rot="0">
            <a:off x="15573718" y="7940477"/>
            <a:ext cx="4693046" cy="469304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952500" cap="sq">
              <a:solidFill>
                <a:srgbClr val="FFFFFF">
                  <a:alpha val="15686"/>
                </a:srgbClr>
              </a:solidFill>
              <a:prstDash val="solid"/>
              <a:miter/>
            </a:ln>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270420" y="4705284"/>
            <a:ext cx="16471265" cy="4325979"/>
            <a:chOff x="0" y="0"/>
            <a:chExt cx="5103179" cy="1340288"/>
          </a:xfrm>
        </p:grpSpPr>
        <p:sp>
          <p:nvSpPr>
            <p:cNvPr name="Freeform 7" id="7"/>
            <p:cNvSpPr/>
            <p:nvPr/>
          </p:nvSpPr>
          <p:spPr>
            <a:xfrm flipH="false" flipV="false" rot="0">
              <a:off x="0" y="0"/>
              <a:ext cx="5103179" cy="1340288"/>
            </a:xfrm>
            <a:custGeom>
              <a:avLst/>
              <a:gdLst/>
              <a:ahLst/>
              <a:cxnLst/>
              <a:rect r="r" b="b" t="t" l="l"/>
              <a:pathLst>
                <a:path h="1340288" w="5103179">
                  <a:moveTo>
                    <a:pt x="7990" y="0"/>
                  </a:moveTo>
                  <a:lnTo>
                    <a:pt x="5095189" y="0"/>
                  </a:lnTo>
                  <a:cubicBezTo>
                    <a:pt x="5097308" y="0"/>
                    <a:pt x="5099340" y="842"/>
                    <a:pt x="5100839" y="2340"/>
                  </a:cubicBezTo>
                  <a:cubicBezTo>
                    <a:pt x="5102337" y="3839"/>
                    <a:pt x="5103179" y="5871"/>
                    <a:pt x="5103179" y="7990"/>
                  </a:cubicBezTo>
                  <a:lnTo>
                    <a:pt x="5103179" y="1332298"/>
                  </a:lnTo>
                  <a:cubicBezTo>
                    <a:pt x="5103179" y="1334417"/>
                    <a:pt x="5102337" y="1336449"/>
                    <a:pt x="5100839" y="1337948"/>
                  </a:cubicBezTo>
                  <a:cubicBezTo>
                    <a:pt x="5099340" y="1339446"/>
                    <a:pt x="5097308" y="1340288"/>
                    <a:pt x="5095189" y="1340288"/>
                  </a:cubicBezTo>
                  <a:lnTo>
                    <a:pt x="7990" y="1340288"/>
                  </a:lnTo>
                  <a:cubicBezTo>
                    <a:pt x="5871" y="1340288"/>
                    <a:pt x="3839" y="1339446"/>
                    <a:pt x="2340" y="1337948"/>
                  </a:cubicBezTo>
                  <a:cubicBezTo>
                    <a:pt x="842" y="1336449"/>
                    <a:pt x="0" y="1334417"/>
                    <a:pt x="0" y="1332298"/>
                  </a:cubicBezTo>
                  <a:lnTo>
                    <a:pt x="0" y="7990"/>
                  </a:lnTo>
                  <a:cubicBezTo>
                    <a:pt x="0" y="5871"/>
                    <a:pt x="842" y="3839"/>
                    <a:pt x="2340" y="2340"/>
                  </a:cubicBezTo>
                  <a:cubicBezTo>
                    <a:pt x="3839" y="842"/>
                    <a:pt x="5871" y="0"/>
                    <a:pt x="7990" y="0"/>
                  </a:cubicBez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8" id="8"/>
            <p:cNvSpPr txBox="true"/>
            <p:nvPr/>
          </p:nvSpPr>
          <p:spPr>
            <a:xfrm>
              <a:off x="0" y="-57150"/>
              <a:ext cx="5103179" cy="1397438"/>
            </a:xfrm>
            <a:prstGeom prst="rect">
              <a:avLst/>
            </a:prstGeom>
          </p:spPr>
          <p:txBody>
            <a:bodyPr anchor="ctr" rtlCol="false" tIns="43184" lIns="43184" bIns="43184" rIns="43184"/>
            <a:lstStyle/>
            <a:p>
              <a:pPr algn="ctr">
                <a:lnSpc>
                  <a:spcPts val="2659"/>
                </a:lnSpc>
              </a:pPr>
            </a:p>
          </p:txBody>
        </p:sp>
      </p:grpSp>
      <p:sp>
        <p:nvSpPr>
          <p:cNvPr name="AutoShape 9" id="9"/>
          <p:cNvSpPr/>
          <p:nvPr/>
        </p:nvSpPr>
        <p:spPr>
          <a:xfrm>
            <a:off x="5443778" y="4984679"/>
            <a:ext cx="0" cy="3749142"/>
          </a:xfrm>
          <a:prstGeom prst="line">
            <a:avLst/>
          </a:prstGeom>
          <a:ln cap="flat" w="28575">
            <a:solidFill>
              <a:srgbClr val="FDFDFD"/>
            </a:solidFill>
            <a:prstDash val="solid"/>
            <a:headEnd type="none" len="sm" w="sm"/>
            <a:tailEnd type="none" len="sm" w="sm"/>
          </a:ln>
        </p:spPr>
      </p:sp>
      <p:sp>
        <p:nvSpPr>
          <p:cNvPr name="AutoShape 10" id="10"/>
          <p:cNvSpPr/>
          <p:nvPr/>
        </p:nvSpPr>
        <p:spPr>
          <a:xfrm>
            <a:off x="9496355" y="4984679"/>
            <a:ext cx="0" cy="3749142"/>
          </a:xfrm>
          <a:prstGeom prst="line">
            <a:avLst/>
          </a:prstGeom>
          <a:ln cap="flat" w="28575">
            <a:solidFill>
              <a:srgbClr val="FDFDFD"/>
            </a:solidFill>
            <a:prstDash val="solid"/>
            <a:headEnd type="none" len="sm" w="sm"/>
            <a:tailEnd type="none" len="sm" w="sm"/>
          </a:ln>
        </p:spPr>
      </p:sp>
      <p:sp>
        <p:nvSpPr>
          <p:cNvPr name="Freeform 11" id="11"/>
          <p:cNvSpPr/>
          <p:nvPr/>
        </p:nvSpPr>
        <p:spPr>
          <a:xfrm flipH="false" flipV="false" rot="0">
            <a:off x="2700736" y="5188456"/>
            <a:ext cx="1123639" cy="918575"/>
          </a:xfrm>
          <a:custGeom>
            <a:avLst/>
            <a:gdLst/>
            <a:ahLst/>
            <a:cxnLst/>
            <a:rect r="r" b="b" t="t" l="l"/>
            <a:pathLst>
              <a:path h="918575" w="1123639">
                <a:moveTo>
                  <a:pt x="0" y="0"/>
                </a:moveTo>
                <a:lnTo>
                  <a:pt x="1123639" y="0"/>
                </a:lnTo>
                <a:lnTo>
                  <a:pt x="1123639" y="918576"/>
                </a:lnTo>
                <a:lnTo>
                  <a:pt x="0" y="9185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6973086" y="5100251"/>
            <a:ext cx="1093617" cy="1094986"/>
          </a:xfrm>
          <a:custGeom>
            <a:avLst/>
            <a:gdLst/>
            <a:ahLst/>
            <a:cxnLst/>
            <a:rect r="r" b="b" t="t" l="l"/>
            <a:pathLst>
              <a:path h="1094986" w="1093617">
                <a:moveTo>
                  <a:pt x="0" y="0"/>
                </a:moveTo>
                <a:lnTo>
                  <a:pt x="1093617" y="0"/>
                </a:lnTo>
                <a:lnTo>
                  <a:pt x="1093617" y="1094986"/>
                </a:lnTo>
                <a:lnTo>
                  <a:pt x="0" y="10949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5200056" y="5165235"/>
            <a:ext cx="982206" cy="965018"/>
          </a:xfrm>
          <a:custGeom>
            <a:avLst/>
            <a:gdLst/>
            <a:ahLst/>
            <a:cxnLst/>
            <a:rect r="r" b="b" t="t" l="l"/>
            <a:pathLst>
              <a:path h="965018" w="982206">
                <a:moveTo>
                  <a:pt x="0" y="0"/>
                </a:moveTo>
                <a:lnTo>
                  <a:pt x="982206" y="0"/>
                </a:lnTo>
                <a:lnTo>
                  <a:pt x="982206" y="965018"/>
                </a:lnTo>
                <a:lnTo>
                  <a:pt x="0" y="9650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14" id="14"/>
          <p:cNvSpPr/>
          <p:nvPr/>
        </p:nvSpPr>
        <p:spPr>
          <a:xfrm>
            <a:off x="13599067" y="4993702"/>
            <a:ext cx="0" cy="3749142"/>
          </a:xfrm>
          <a:prstGeom prst="line">
            <a:avLst/>
          </a:prstGeom>
          <a:ln cap="flat" w="28575">
            <a:solidFill>
              <a:srgbClr val="FDFDFD"/>
            </a:solidFill>
            <a:prstDash val="solid"/>
            <a:headEnd type="none" len="sm" w="sm"/>
            <a:tailEnd type="none" len="sm" w="sm"/>
          </a:ln>
        </p:spPr>
      </p:sp>
      <p:sp>
        <p:nvSpPr>
          <p:cNvPr name="Freeform 15" id="15"/>
          <p:cNvSpPr/>
          <p:nvPr/>
        </p:nvSpPr>
        <p:spPr>
          <a:xfrm flipH="false" flipV="false" rot="0">
            <a:off x="11120368" y="5062095"/>
            <a:ext cx="1175707" cy="1171298"/>
          </a:xfrm>
          <a:custGeom>
            <a:avLst/>
            <a:gdLst/>
            <a:ahLst/>
            <a:cxnLst/>
            <a:rect r="r" b="b" t="t" l="l"/>
            <a:pathLst>
              <a:path h="1171298" w="1175707">
                <a:moveTo>
                  <a:pt x="0" y="0"/>
                </a:moveTo>
                <a:lnTo>
                  <a:pt x="1175706" y="0"/>
                </a:lnTo>
                <a:lnTo>
                  <a:pt x="1175706" y="1171298"/>
                </a:lnTo>
                <a:lnTo>
                  <a:pt x="0" y="11712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1270420" y="689993"/>
            <a:ext cx="5775957"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Ways To Give</a:t>
            </a:r>
          </a:p>
        </p:txBody>
      </p:sp>
      <p:sp>
        <p:nvSpPr>
          <p:cNvPr name="TextBox 17" id="17"/>
          <p:cNvSpPr txBox="true"/>
          <p:nvPr/>
        </p:nvSpPr>
        <p:spPr>
          <a:xfrm rot="0">
            <a:off x="1270420" y="1766952"/>
            <a:ext cx="10036388" cy="2409692"/>
          </a:xfrm>
          <a:prstGeom prst="rect">
            <a:avLst/>
          </a:prstGeom>
        </p:spPr>
        <p:txBody>
          <a:bodyPr anchor="t" rtlCol="false" tIns="0" lIns="0" bIns="0" rIns="0">
            <a:spAutoFit/>
          </a:bodyPr>
          <a:lstStyle/>
          <a:p>
            <a:pPr algn="l">
              <a:lnSpc>
                <a:spcPts val="3157"/>
              </a:lnSpc>
            </a:pPr>
            <a:r>
              <a:rPr lang="en-US" sz="2255" spc="-45">
                <a:solidFill>
                  <a:srgbClr val="000000"/>
                </a:solidFill>
                <a:latin typeface="Poppins"/>
                <a:ea typeface="Poppins"/>
                <a:cs typeface="Poppins"/>
                <a:sym typeface="Poppins"/>
              </a:rPr>
              <a:t>Y</a:t>
            </a:r>
            <a:r>
              <a:rPr lang="en-US" sz="2255" spc="-45" strike="noStrike" u="none">
                <a:solidFill>
                  <a:srgbClr val="000000"/>
                </a:solidFill>
                <a:latin typeface="Poppins"/>
                <a:ea typeface="Poppins"/>
                <a:cs typeface="Poppins"/>
                <a:sym typeface="Poppins"/>
              </a:rPr>
              <a:t>our generosity fuels everything we do—from rescuing at-risk girls, to providing clean water and sanitation, to planting churches and sharing the Gospel. Every gift, large or small, makes a lasting difference in the lives of those we serve. Whether you're looking to give monthly, make a one-time contribution, or invest in the future through legacy giving, there's a way for you to be part of this life-changing mission.</a:t>
            </a:r>
          </a:p>
        </p:txBody>
      </p:sp>
      <p:sp>
        <p:nvSpPr>
          <p:cNvPr name="TextBox 18" id="18"/>
          <p:cNvSpPr txBox="true"/>
          <p:nvPr/>
        </p:nvSpPr>
        <p:spPr>
          <a:xfrm rot="0">
            <a:off x="1639543" y="6858043"/>
            <a:ext cx="3537850" cy="1171509"/>
          </a:xfrm>
          <a:prstGeom prst="rect">
            <a:avLst/>
          </a:prstGeom>
        </p:spPr>
        <p:txBody>
          <a:bodyPr anchor="t" rtlCol="false" tIns="0" lIns="0" bIns="0" rIns="0">
            <a:spAutoFit/>
          </a:bodyPr>
          <a:lstStyle/>
          <a:p>
            <a:pPr algn="ctr">
              <a:lnSpc>
                <a:spcPts val="2319"/>
              </a:lnSpc>
            </a:pPr>
            <a:r>
              <a:rPr lang="en-US" sz="1656" spc="-33">
                <a:solidFill>
                  <a:srgbClr val="FDFDFD"/>
                </a:solidFill>
                <a:latin typeface="Poppins"/>
                <a:ea typeface="Poppins"/>
                <a:cs typeface="Poppins"/>
                <a:sym typeface="Poppins"/>
              </a:rPr>
              <a:t>A</a:t>
            </a:r>
            <a:r>
              <a:rPr lang="en-US" sz="1656" spc="-33" strike="noStrike" u="none">
                <a:solidFill>
                  <a:srgbClr val="FDFDFD"/>
                </a:solidFill>
                <a:latin typeface="Poppins"/>
                <a:ea typeface="Poppins"/>
                <a:cs typeface="Poppins"/>
                <a:sym typeface="Poppins"/>
              </a:rPr>
              <a:t> single gift can rescue a girl, build a well, supply a classroom, or support a village in crisis. Choose where to make a difference today.</a:t>
            </a:r>
          </a:p>
        </p:txBody>
      </p:sp>
      <p:sp>
        <p:nvSpPr>
          <p:cNvPr name="TextBox 19" id="19"/>
          <p:cNvSpPr txBox="true"/>
          <p:nvPr/>
        </p:nvSpPr>
        <p:spPr>
          <a:xfrm rot="0">
            <a:off x="1881237" y="6265959"/>
            <a:ext cx="3054461" cy="361598"/>
          </a:xfrm>
          <a:prstGeom prst="rect">
            <a:avLst/>
          </a:prstGeom>
        </p:spPr>
        <p:txBody>
          <a:bodyPr anchor="t" rtlCol="false" tIns="0" lIns="0" bIns="0" rIns="0">
            <a:spAutoFit/>
          </a:bodyPr>
          <a:lstStyle/>
          <a:p>
            <a:pPr algn="ctr">
              <a:lnSpc>
                <a:spcPts val="2856"/>
              </a:lnSpc>
              <a:spcBef>
                <a:spcPct val="0"/>
              </a:spcBef>
            </a:pPr>
            <a:r>
              <a:rPr lang="en-US" b="true" sz="2040" spc="-40">
                <a:solidFill>
                  <a:srgbClr val="FDFDFD"/>
                </a:solidFill>
                <a:latin typeface="Poppins Bold"/>
                <a:ea typeface="Poppins Bold"/>
                <a:cs typeface="Poppins Bold"/>
                <a:sym typeface="Poppins Bold"/>
              </a:rPr>
              <a:t>Make a One-Time Gift</a:t>
            </a:r>
          </a:p>
        </p:txBody>
      </p:sp>
      <p:sp>
        <p:nvSpPr>
          <p:cNvPr name="TextBox 20" id="20"/>
          <p:cNvSpPr txBox="true"/>
          <p:nvPr/>
        </p:nvSpPr>
        <p:spPr>
          <a:xfrm rot="0">
            <a:off x="5711776" y="6858043"/>
            <a:ext cx="3537850" cy="1754494"/>
          </a:xfrm>
          <a:prstGeom prst="rect">
            <a:avLst/>
          </a:prstGeom>
        </p:spPr>
        <p:txBody>
          <a:bodyPr anchor="t" rtlCol="false" tIns="0" lIns="0" bIns="0" rIns="0">
            <a:spAutoFit/>
          </a:bodyPr>
          <a:lstStyle/>
          <a:p>
            <a:pPr algn="ctr">
              <a:lnSpc>
                <a:spcPts val="2319"/>
              </a:lnSpc>
            </a:pPr>
            <a:r>
              <a:rPr lang="en-US" sz="1656" spc="-33">
                <a:solidFill>
                  <a:srgbClr val="FDFDFD"/>
                </a:solidFill>
                <a:latin typeface="Poppins"/>
                <a:ea typeface="Poppins"/>
                <a:cs typeface="Poppins"/>
                <a:sym typeface="Poppins"/>
              </a:rPr>
              <a:t>B</a:t>
            </a:r>
            <a:r>
              <a:rPr lang="en-US" sz="1656" spc="-33" strike="noStrike" u="none">
                <a:solidFill>
                  <a:srgbClr val="FDFDFD"/>
                </a:solidFill>
                <a:latin typeface="Poppins"/>
                <a:ea typeface="Poppins"/>
                <a:cs typeface="Poppins"/>
                <a:sym typeface="Poppins"/>
              </a:rPr>
              <a:t>ecome a sustaining partner by setting up a recurring monthly donation. Monthly gifts provide reliable support for our ongoing initiatives, allowing us to plan and grow our impact with confidence.</a:t>
            </a:r>
          </a:p>
        </p:txBody>
      </p:sp>
      <p:sp>
        <p:nvSpPr>
          <p:cNvPr name="TextBox 21" id="21"/>
          <p:cNvSpPr txBox="true"/>
          <p:nvPr/>
        </p:nvSpPr>
        <p:spPr>
          <a:xfrm rot="0">
            <a:off x="9784009" y="6880071"/>
            <a:ext cx="3537850" cy="1754494"/>
          </a:xfrm>
          <a:prstGeom prst="rect">
            <a:avLst/>
          </a:prstGeom>
        </p:spPr>
        <p:txBody>
          <a:bodyPr anchor="t" rtlCol="false" tIns="0" lIns="0" bIns="0" rIns="0">
            <a:spAutoFit/>
          </a:bodyPr>
          <a:lstStyle/>
          <a:p>
            <a:pPr algn="ctr">
              <a:lnSpc>
                <a:spcPts val="2319"/>
              </a:lnSpc>
            </a:pPr>
            <a:r>
              <a:rPr lang="en-US" sz="1656" spc="-33">
                <a:solidFill>
                  <a:srgbClr val="FDFDFD"/>
                </a:solidFill>
                <a:latin typeface="Poppins"/>
                <a:ea typeface="Poppins"/>
                <a:cs typeface="Poppins"/>
                <a:sym typeface="Poppins"/>
              </a:rPr>
              <a:t>Sponso</a:t>
            </a:r>
            <a:r>
              <a:rPr lang="en-US" sz="1656" spc="-33" strike="noStrike" u="none">
                <a:solidFill>
                  <a:srgbClr val="FDFDFD"/>
                </a:solidFill>
                <a:latin typeface="Poppins"/>
                <a:ea typeface="Poppins"/>
                <a:cs typeface="Poppins"/>
                <a:sym typeface="Poppins"/>
              </a:rPr>
              <a:t>r a child and provide food, shelter, education, and hope. Your monthly gift transforms lives and empowers children to create lasting change in their communities.</a:t>
            </a:r>
          </a:p>
        </p:txBody>
      </p:sp>
      <p:sp>
        <p:nvSpPr>
          <p:cNvPr name="TextBox 22" id="22"/>
          <p:cNvSpPr txBox="true"/>
          <p:nvPr/>
        </p:nvSpPr>
        <p:spPr>
          <a:xfrm rot="0">
            <a:off x="6061349" y="6265959"/>
            <a:ext cx="3054461" cy="361598"/>
          </a:xfrm>
          <a:prstGeom prst="rect">
            <a:avLst/>
          </a:prstGeom>
        </p:spPr>
        <p:txBody>
          <a:bodyPr anchor="t" rtlCol="false" tIns="0" lIns="0" bIns="0" rIns="0">
            <a:spAutoFit/>
          </a:bodyPr>
          <a:lstStyle/>
          <a:p>
            <a:pPr algn="ctr">
              <a:lnSpc>
                <a:spcPts val="2856"/>
              </a:lnSpc>
              <a:spcBef>
                <a:spcPct val="0"/>
              </a:spcBef>
            </a:pPr>
            <a:r>
              <a:rPr lang="en-US" b="true" sz="2040" spc="-40">
                <a:solidFill>
                  <a:srgbClr val="FDFDFD"/>
                </a:solidFill>
                <a:latin typeface="Poppins Bold"/>
                <a:ea typeface="Poppins Bold"/>
                <a:cs typeface="Poppins Bold"/>
                <a:sym typeface="Poppins Bold"/>
              </a:rPr>
              <a:t>Give Monthly</a:t>
            </a:r>
          </a:p>
        </p:txBody>
      </p:sp>
      <p:sp>
        <p:nvSpPr>
          <p:cNvPr name="TextBox 23" id="23"/>
          <p:cNvSpPr txBox="true"/>
          <p:nvPr/>
        </p:nvSpPr>
        <p:spPr>
          <a:xfrm rot="0">
            <a:off x="10124040" y="6265959"/>
            <a:ext cx="3054461" cy="361598"/>
          </a:xfrm>
          <a:prstGeom prst="rect">
            <a:avLst/>
          </a:prstGeom>
        </p:spPr>
        <p:txBody>
          <a:bodyPr anchor="t" rtlCol="false" tIns="0" lIns="0" bIns="0" rIns="0">
            <a:spAutoFit/>
          </a:bodyPr>
          <a:lstStyle/>
          <a:p>
            <a:pPr algn="ctr">
              <a:lnSpc>
                <a:spcPts val="2856"/>
              </a:lnSpc>
              <a:spcBef>
                <a:spcPct val="0"/>
              </a:spcBef>
            </a:pPr>
            <a:r>
              <a:rPr lang="en-US" b="true" sz="2040" spc="-40">
                <a:solidFill>
                  <a:srgbClr val="FDFDFD"/>
                </a:solidFill>
                <a:latin typeface="Poppins Bold"/>
                <a:ea typeface="Poppins Bold"/>
                <a:cs typeface="Poppins Bold"/>
                <a:sym typeface="Poppins Bold"/>
              </a:rPr>
              <a:t>Sponsorship</a:t>
            </a:r>
          </a:p>
        </p:txBody>
      </p:sp>
      <p:sp>
        <p:nvSpPr>
          <p:cNvPr name="TextBox 24" id="24"/>
          <p:cNvSpPr txBox="true"/>
          <p:nvPr/>
        </p:nvSpPr>
        <p:spPr>
          <a:xfrm rot="0">
            <a:off x="13856242" y="6858043"/>
            <a:ext cx="3537850" cy="1754494"/>
          </a:xfrm>
          <a:prstGeom prst="rect">
            <a:avLst/>
          </a:prstGeom>
        </p:spPr>
        <p:txBody>
          <a:bodyPr anchor="t" rtlCol="false" tIns="0" lIns="0" bIns="0" rIns="0">
            <a:spAutoFit/>
          </a:bodyPr>
          <a:lstStyle/>
          <a:p>
            <a:pPr algn="ctr">
              <a:lnSpc>
                <a:spcPts val="2319"/>
              </a:lnSpc>
            </a:pPr>
            <a:r>
              <a:rPr lang="en-US" sz="1656" spc="-33">
                <a:solidFill>
                  <a:srgbClr val="FDFDFD"/>
                </a:solidFill>
                <a:latin typeface="Poppins"/>
                <a:ea typeface="Poppins"/>
                <a:cs typeface="Poppins"/>
                <a:sym typeface="Poppins"/>
              </a:rPr>
              <a:t>Ensu</a:t>
            </a:r>
            <a:r>
              <a:rPr lang="en-US" sz="1656" spc="-33" strike="noStrike" u="none">
                <a:solidFill>
                  <a:srgbClr val="FDFDFD"/>
                </a:solidFill>
                <a:latin typeface="Poppins"/>
                <a:ea typeface="Poppins"/>
                <a:cs typeface="Poppins"/>
                <a:sym typeface="Poppins"/>
              </a:rPr>
              <a:t>re your impact continues for generations through estate gifts, wills, trusts, or planned giving. Endowments help fund long-term sustainability and expand the reach of our mission.</a:t>
            </a:r>
          </a:p>
        </p:txBody>
      </p:sp>
      <p:sp>
        <p:nvSpPr>
          <p:cNvPr name="TextBox 25" id="25"/>
          <p:cNvSpPr txBox="true"/>
          <p:nvPr/>
        </p:nvSpPr>
        <p:spPr>
          <a:xfrm rot="0">
            <a:off x="14163928" y="6265959"/>
            <a:ext cx="3054461" cy="361598"/>
          </a:xfrm>
          <a:prstGeom prst="rect">
            <a:avLst/>
          </a:prstGeom>
        </p:spPr>
        <p:txBody>
          <a:bodyPr anchor="t" rtlCol="false" tIns="0" lIns="0" bIns="0" rIns="0">
            <a:spAutoFit/>
          </a:bodyPr>
          <a:lstStyle/>
          <a:p>
            <a:pPr algn="ctr">
              <a:lnSpc>
                <a:spcPts val="2856"/>
              </a:lnSpc>
              <a:spcBef>
                <a:spcPct val="0"/>
              </a:spcBef>
            </a:pPr>
            <a:r>
              <a:rPr lang="en-US" b="true" sz="2040" spc="-40">
                <a:solidFill>
                  <a:srgbClr val="FDFDFD"/>
                </a:solidFill>
                <a:latin typeface="Poppins Bold"/>
                <a:ea typeface="Poppins Bold"/>
                <a:cs typeface="Poppins Bold"/>
                <a:sym typeface="Poppins Bold"/>
              </a:rPr>
              <a:t>Legacy Giving</a:t>
            </a:r>
          </a:p>
        </p:txBody>
      </p:sp>
      <p:sp>
        <p:nvSpPr>
          <p:cNvPr name="Freeform 26" id="26"/>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11">
              <a:alphaModFix amt="50000"/>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892853" y="-250762"/>
            <a:ext cx="22073706" cy="10788524"/>
          </a:xfrm>
          <a:custGeom>
            <a:avLst/>
            <a:gdLst/>
            <a:ahLst/>
            <a:cxnLst/>
            <a:rect r="r" b="b" t="t" l="l"/>
            <a:pathLst>
              <a:path h="10788524" w="22073706">
                <a:moveTo>
                  <a:pt x="0" y="0"/>
                </a:moveTo>
                <a:lnTo>
                  <a:pt x="22073706" y="0"/>
                </a:lnTo>
                <a:lnTo>
                  <a:pt x="22073706" y="10788524"/>
                </a:lnTo>
                <a:lnTo>
                  <a:pt x="0" y="10788524"/>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745845"/>
            <a:chOff x="0" y="0"/>
            <a:chExt cx="24384000" cy="7661127"/>
          </a:xfrm>
        </p:grpSpPr>
        <p:pic>
          <p:nvPicPr>
            <p:cNvPr name="Picture 4" id="4"/>
            <p:cNvPicPr>
              <a:picLocks noChangeAspect="true"/>
            </p:cNvPicPr>
            <p:nvPr/>
          </p:nvPicPr>
          <p:blipFill>
            <a:blip r:embed="rId4"/>
            <a:srcRect l="0" t="10149" r="0" b="10149"/>
            <a:stretch>
              <a:fillRect/>
            </a:stretch>
          </p:blipFill>
          <p:spPr>
            <a:xfrm flipH="false" flipV="false">
              <a:off x="0" y="0"/>
              <a:ext cx="12128500" cy="3767064"/>
            </a:xfrm>
            <a:prstGeom prst="rect">
              <a:avLst/>
            </a:prstGeom>
          </p:spPr>
        </p:pic>
        <p:pic>
          <p:nvPicPr>
            <p:cNvPr name="Picture 5" id="5"/>
            <p:cNvPicPr>
              <a:picLocks noChangeAspect="true"/>
            </p:cNvPicPr>
            <p:nvPr/>
          </p:nvPicPr>
          <p:blipFill>
            <a:blip r:embed="rId4"/>
            <a:srcRect l="0" t="10149" r="0" b="10149"/>
            <a:stretch>
              <a:fillRect/>
            </a:stretch>
          </p:blipFill>
          <p:spPr>
            <a:xfrm flipH="false" flipV="false">
              <a:off x="12255500" y="0"/>
              <a:ext cx="12128500" cy="3767064"/>
            </a:xfrm>
            <a:prstGeom prst="rect">
              <a:avLst/>
            </a:prstGeom>
          </p:spPr>
        </p:pic>
        <p:pic>
          <p:nvPicPr>
            <p:cNvPr name="Picture 6" id="6"/>
            <p:cNvPicPr>
              <a:picLocks noChangeAspect="true"/>
            </p:cNvPicPr>
            <p:nvPr/>
          </p:nvPicPr>
          <p:blipFill>
            <a:blip r:embed="rId4"/>
            <a:srcRect l="8615" t="0" r="8615" b="0"/>
            <a:stretch>
              <a:fillRect/>
            </a:stretch>
          </p:blipFill>
          <p:spPr>
            <a:xfrm flipH="false" flipV="false">
              <a:off x="0" y="3894064"/>
              <a:ext cx="8001000" cy="3767064"/>
            </a:xfrm>
            <a:prstGeom prst="rect">
              <a:avLst/>
            </a:prstGeom>
          </p:spPr>
        </p:pic>
        <p:pic>
          <p:nvPicPr>
            <p:cNvPr name="Picture 7" id="7"/>
            <p:cNvPicPr>
              <a:picLocks noChangeAspect="true"/>
            </p:cNvPicPr>
            <p:nvPr/>
          </p:nvPicPr>
          <p:blipFill>
            <a:blip r:embed="rId4"/>
            <a:srcRect l="7958" t="0" r="7958" b="0"/>
            <a:stretch>
              <a:fillRect/>
            </a:stretch>
          </p:blipFill>
          <p:spPr>
            <a:xfrm flipH="false" flipV="false">
              <a:off x="8128000" y="3894064"/>
              <a:ext cx="8128000" cy="3767064"/>
            </a:xfrm>
            <a:prstGeom prst="rect">
              <a:avLst/>
            </a:prstGeom>
          </p:spPr>
        </p:pic>
        <p:pic>
          <p:nvPicPr>
            <p:cNvPr name="Picture 8" id="8"/>
            <p:cNvPicPr>
              <a:picLocks noChangeAspect="true"/>
            </p:cNvPicPr>
            <p:nvPr/>
          </p:nvPicPr>
          <p:blipFill>
            <a:blip r:embed="rId4"/>
            <a:srcRect l="8615" t="0" r="8615" b="0"/>
            <a:stretch>
              <a:fillRect/>
            </a:stretch>
          </p:blipFill>
          <p:spPr>
            <a:xfrm flipH="false" flipV="false">
              <a:off x="16383000" y="3894064"/>
              <a:ext cx="8001000" cy="3767064"/>
            </a:xfrm>
            <a:prstGeom prst="rect">
              <a:avLst/>
            </a:prstGeom>
          </p:spPr>
        </p:pic>
      </p:grpSp>
      <p:sp>
        <p:nvSpPr>
          <p:cNvPr name="Freeform 9" id="9"/>
          <p:cNvSpPr/>
          <p:nvPr/>
        </p:nvSpPr>
        <p:spPr>
          <a:xfrm flipH="false" flipV="false" rot="0">
            <a:off x="1545775" y="6149829"/>
            <a:ext cx="3022899" cy="3022899"/>
          </a:xfrm>
          <a:custGeom>
            <a:avLst/>
            <a:gdLst/>
            <a:ahLst/>
            <a:cxnLst/>
            <a:rect r="r" b="b" t="t" l="l"/>
            <a:pathLst>
              <a:path h="3022899" w="3022899">
                <a:moveTo>
                  <a:pt x="0" y="0"/>
                </a:moveTo>
                <a:lnTo>
                  <a:pt x="3022898" y="0"/>
                </a:lnTo>
                <a:lnTo>
                  <a:pt x="3022898" y="3022899"/>
                </a:lnTo>
                <a:lnTo>
                  <a:pt x="0" y="3022899"/>
                </a:lnTo>
                <a:lnTo>
                  <a:pt x="0" y="0"/>
                </a:lnTo>
                <a:close/>
              </a:path>
            </a:pathLst>
          </a:custGeom>
          <a:blipFill>
            <a:blip r:embed="rId5"/>
            <a:stretch>
              <a:fillRect l="0" t="0" r="0" b="0"/>
            </a:stretch>
          </a:blipFill>
        </p:spPr>
      </p:sp>
      <p:sp>
        <p:nvSpPr>
          <p:cNvPr name="TextBox 10" id="10"/>
          <p:cNvSpPr txBox="true"/>
          <p:nvPr/>
        </p:nvSpPr>
        <p:spPr>
          <a:xfrm rot="0">
            <a:off x="4860756" y="6045054"/>
            <a:ext cx="11323055" cy="953135"/>
          </a:xfrm>
          <a:prstGeom prst="rect">
            <a:avLst/>
          </a:prstGeom>
        </p:spPr>
        <p:txBody>
          <a:bodyPr anchor="t" rtlCol="false" tIns="0" lIns="0" bIns="0" rIns="0">
            <a:spAutoFit/>
          </a:bodyPr>
          <a:lstStyle/>
          <a:p>
            <a:pPr algn="ctr" marL="0" indent="0" lvl="0">
              <a:lnSpc>
                <a:spcPts val="7840"/>
              </a:lnSpc>
              <a:spcBef>
                <a:spcPct val="0"/>
              </a:spcBef>
            </a:pPr>
            <a:r>
              <a:rPr lang="en-US" b="true" sz="5600">
                <a:solidFill>
                  <a:srgbClr val="FDFDFD"/>
                </a:solidFill>
                <a:latin typeface="Montserrat Bold"/>
                <a:ea typeface="Montserrat Bold"/>
                <a:cs typeface="Montserrat Bold"/>
                <a:sym typeface="Montserrat Bold"/>
              </a:rPr>
              <a:t>Every Gift Makes a Difference</a:t>
            </a:r>
          </a:p>
        </p:txBody>
      </p:sp>
      <p:sp>
        <p:nvSpPr>
          <p:cNvPr name="TextBox 11" id="11"/>
          <p:cNvSpPr txBox="true"/>
          <p:nvPr/>
        </p:nvSpPr>
        <p:spPr>
          <a:xfrm rot="0">
            <a:off x="5028641" y="7141157"/>
            <a:ext cx="10987284" cy="1861185"/>
          </a:xfrm>
          <a:prstGeom prst="rect">
            <a:avLst/>
          </a:prstGeom>
        </p:spPr>
        <p:txBody>
          <a:bodyPr anchor="t" rtlCol="false" tIns="0" lIns="0" bIns="0" rIns="0">
            <a:spAutoFit/>
          </a:bodyPr>
          <a:lstStyle/>
          <a:p>
            <a:pPr algn="l">
              <a:lnSpc>
                <a:spcPts val="2940"/>
              </a:lnSpc>
              <a:spcBef>
                <a:spcPct val="0"/>
              </a:spcBef>
            </a:pPr>
            <a:r>
              <a:rPr lang="en-US" sz="2100" spc="-42">
                <a:solidFill>
                  <a:srgbClr val="FDFDFD"/>
                </a:solidFill>
                <a:latin typeface="Poppins"/>
                <a:ea typeface="Poppins"/>
                <a:cs typeface="Poppins"/>
                <a:sym typeface="Poppins"/>
              </a:rPr>
              <a:t>Wh</a:t>
            </a:r>
            <a:r>
              <a:rPr lang="en-US" sz="2100" spc="-42">
                <a:solidFill>
                  <a:srgbClr val="FDFDFD"/>
                </a:solidFill>
                <a:latin typeface="Poppins"/>
                <a:ea typeface="Poppins"/>
                <a:cs typeface="Poppins"/>
                <a:sym typeface="Poppins"/>
              </a:rPr>
              <a:t>en you give to Global Servants, you become a vital part of a mission that rescues the vulnerable, builds strong communities, and spreads the Gospel around the world. Whether you’re making a one-time donation or setting up a recurring gift, every dollar helps bring hope, healing, and transformation to those who need it most. Explore the ways you can give and find the option that best fits your heart and your capacity.</a:t>
            </a:r>
          </a:p>
        </p:txBody>
      </p:sp>
      <p:sp>
        <p:nvSpPr>
          <p:cNvPr name="Freeform 12" id="12"/>
          <p:cNvSpPr/>
          <p:nvPr/>
        </p:nvSpPr>
        <p:spPr>
          <a:xfrm flipH="false" flipV="false" rot="0">
            <a:off x="16040739" y="100805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6">
              <a:alphaModFix amt="50000"/>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36307" y="922250"/>
            <a:ext cx="19160614" cy="9364750"/>
          </a:xfrm>
          <a:custGeom>
            <a:avLst/>
            <a:gdLst/>
            <a:ahLst/>
            <a:cxnLst/>
            <a:rect r="r" b="b" t="t" l="l"/>
            <a:pathLst>
              <a:path h="9364750" w="19160614">
                <a:moveTo>
                  <a:pt x="0" y="0"/>
                </a:moveTo>
                <a:lnTo>
                  <a:pt x="19160614" y="0"/>
                </a:lnTo>
                <a:lnTo>
                  <a:pt x="19160614" y="9364750"/>
                </a:lnTo>
                <a:lnTo>
                  <a:pt x="0" y="9364750"/>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594347" y="2693761"/>
            <a:ext cx="11353670" cy="6223925"/>
            <a:chOff x="0" y="0"/>
            <a:chExt cx="2990267" cy="1639223"/>
          </a:xfrm>
        </p:grpSpPr>
        <p:sp>
          <p:nvSpPr>
            <p:cNvPr name="Freeform 4" id="4"/>
            <p:cNvSpPr/>
            <p:nvPr/>
          </p:nvSpPr>
          <p:spPr>
            <a:xfrm flipH="false" flipV="false" rot="0">
              <a:off x="0" y="0"/>
              <a:ext cx="2990267" cy="1639223"/>
            </a:xfrm>
            <a:custGeom>
              <a:avLst/>
              <a:gdLst/>
              <a:ahLst/>
              <a:cxnLst/>
              <a:rect r="r" b="b" t="t" l="l"/>
              <a:pathLst>
                <a:path h="1639223" w="2990267">
                  <a:moveTo>
                    <a:pt x="0" y="0"/>
                  </a:moveTo>
                  <a:lnTo>
                    <a:pt x="2990267" y="0"/>
                  </a:lnTo>
                  <a:lnTo>
                    <a:pt x="2990267" y="1639223"/>
                  </a:lnTo>
                  <a:lnTo>
                    <a:pt x="0" y="1639223"/>
                  </a:lnTo>
                  <a:close/>
                </a:path>
              </a:pathLst>
            </a:custGeom>
            <a:solidFill>
              <a:srgbClr val="FFFFFF">
                <a:alpha val="50980"/>
              </a:srgbClr>
            </a:solidFill>
          </p:spPr>
        </p:sp>
        <p:sp>
          <p:nvSpPr>
            <p:cNvPr name="TextBox 5" id="5"/>
            <p:cNvSpPr txBox="true"/>
            <p:nvPr/>
          </p:nvSpPr>
          <p:spPr>
            <a:xfrm>
              <a:off x="0" y="-66675"/>
              <a:ext cx="2990267" cy="1705898"/>
            </a:xfrm>
            <a:prstGeom prst="rect">
              <a:avLst/>
            </a:prstGeom>
          </p:spPr>
          <p:txBody>
            <a:bodyPr anchor="ctr" rtlCol="false" tIns="50800" lIns="50800" bIns="50800" rIns="50800"/>
            <a:lstStyle/>
            <a:p>
              <a:pPr algn="ctr">
                <a:lnSpc>
                  <a:spcPts val="3359"/>
                </a:lnSpc>
              </a:pPr>
            </a:p>
          </p:txBody>
        </p:sp>
      </p:grpSp>
      <p:sp>
        <p:nvSpPr>
          <p:cNvPr name="TextBox 6" id="6"/>
          <p:cNvSpPr txBox="true"/>
          <p:nvPr/>
        </p:nvSpPr>
        <p:spPr>
          <a:xfrm rot="0">
            <a:off x="7786928" y="4070934"/>
            <a:ext cx="8460501" cy="4090035"/>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Thank you for taking the time to learn about the mission and heart of Global Servants. Whether you are a longtime friend or just discovering our work, I want you to know how deeply grateful we are for your interest, your prayers, and your potential partnership. The lives we touch through rescue, education, clean water, and the Gospel are only possible because of generous people like you.</a:t>
            </a:r>
          </a:p>
          <a:p>
            <a:pPr algn="l">
              <a:lnSpc>
                <a:spcPts val="2940"/>
              </a:lnSpc>
            </a:pPr>
          </a:p>
          <a:p>
            <a:pPr algn="l">
              <a:lnSpc>
                <a:spcPts val="2940"/>
              </a:lnSpc>
            </a:pPr>
            <a:r>
              <a:rPr lang="en-US" sz="2100" spc="-42">
                <a:solidFill>
                  <a:srgbClr val="000000"/>
                </a:solidFill>
                <a:latin typeface="Poppins"/>
                <a:ea typeface="Poppins"/>
                <a:cs typeface="Poppins"/>
                <a:sym typeface="Poppins"/>
              </a:rPr>
              <a:t>Together, we can continue to reach the unreached, rescue the vulnerable, and raise up the next generation of leaders. From all of us at Global Servants—thank you for being part of this life-changing journey.</a:t>
            </a:r>
          </a:p>
        </p:txBody>
      </p:sp>
      <p:sp>
        <p:nvSpPr>
          <p:cNvPr name="TextBox 7" id="7"/>
          <p:cNvSpPr txBox="true"/>
          <p:nvPr/>
        </p:nvSpPr>
        <p:spPr>
          <a:xfrm rot="0">
            <a:off x="7786928" y="2882543"/>
            <a:ext cx="5430398" cy="1037590"/>
          </a:xfrm>
          <a:prstGeom prst="rect">
            <a:avLst/>
          </a:prstGeom>
        </p:spPr>
        <p:txBody>
          <a:bodyPr anchor="t" rtlCol="false" tIns="0" lIns="0" bIns="0" rIns="0">
            <a:spAutoFit/>
          </a:bodyPr>
          <a:lstStyle/>
          <a:p>
            <a:pPr algn="l" marL="0" indent="0" lvl="0">
              <a:lnSpc>
                <a:spcPts val="8254"/>
              </a:lnSpc>
              <a:spcBef>
                <a:spcPct val="0"/>
              </a:spcBef>
            </a:pPr>
            <a:r>
              <a:rPr lang="en-US" b="true" sz="6499">
                <a:solidFill>
                  <a:srgbClr val="00569E"/>
                </a:solidFill>
                <a:latin typeface="Montserrat Bold"/>
                <a:ea typeface="Montserrat Bold"/>
                <a:cs typeface="Montserrat Bold"/>
                <a:sym typeface="Montserrat Bold"/>
              </a:rPr>
              <a:t>Thank You</a:t>
            </a:r>
          </a:p>
        </p:txBody>
      </p:sp>
      <p:sp>
        <p:nvSpPr>
          <p:cNvPr name="Freeform 8" id="8"/>
          <p:cNvSpPr/>
          <p:nvPr/>
        </p:nvSpPr>
        <p:spPr>
          <a:xfrm flipH="false" flipV="false" rot="0">
            <a:off x="12844539" y="9041632"/>
            <a:ext cx="4414761" cy="816731"/>
          </a:xfrm>
          <a:custGeom>
            <a:avLst/>
            <a:gdLst/>
            <a:ahLst/>
            <a:cxnLst/>
            <a:rect r="r" b="b" t="t" l="l"/>
            <a:pathLst>
              <a:path h="816731" w="4414761">
                <a:moveTo>
                  <a:pt x="0" y="0"/>
                </a:moveTo>
                <a:lnTo>
                  <a:pt x="4414761" y="0"/>
                </a:lnTo>
                <a:lnTo>
                  <a:pt x="4414761" y="816730"/>
                </a:lnTo>
                <a:lnTo>
                  <a:pt x="0" y="8167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1028700" y="4392170"/>
            <a:ext cx="5650143" cy="5894830"/>
            <a:chOff x="0" y="0"/>
            <a:chExt cx="1488104" cy="1552548"/>
          </a:xfrm>
        </p:grpSpPr>
        <p:sp>
          <p:nvSpPr>
            <p:cNvPr name="Freeform 10" id="10"/>
            <p:cNvSpPr/>
            <p:nvPr/>
          </p:nvSpPr>
          <p:spPr>
            <a:xfrm flipH="false" flipV="false" rot="0">
              <a:off x="0" y="0"/>
              <a:ext cx="1488104" cy="1552548"/>
            </a:xfrm>
            <a:custGeom>
              <a:avLst/>
              <a:gdLst/>
              <a:ahLst/>
              <a:cxnLst/>
              <a:rect r="r" b="b" t="t" l="l"/>
              <a:pathLst>
                <a:path h="1552548" w="1488104">
                  <a:moveTo>
                    <a:pt x="0" y="0"/>
                  </a:moveTo>
                  <a:lnTo>
                    <a:pt x="1488104" y="0"/>
                  </a:lnTo>
                  <a:lnTo>
                    <a:pt x="1488104" y="1552548"/>
                  </a:lnTo>
                  <a:lnTo>
                    <a:pt x="0" y="1552548"/>
                  </a:lnTo>
                  <a:close/>
                </a:path>
              </a:pathLst>
            </a:custGeom>
            <a:gradFill rotWithShape="true">
              <a:gsLst>
                <a:gs pos="0">
                  <a:srgbClr val="1C8FC8">
                    <a:alpha val="100000"/>
                  </a:srgbClr>
                </a:gs>
                <a:gs pos="100000">
                  <a:srgbClr val="1B8DC7">
                    <a:alpha val="100000"/>
                  </a:srgbClr>
                </a:gs>
              </a:gsLst>
              <a:lin ang="0"/>
            </a:gradFill>
          </p:spPr>
        </p:sp>
        <p:sp>
          <p:nvSpPr>
            <p:cNvPr name="TextBox 11" id="11"/>
            <p:cNvSpPr txBox="true"/>
            <p:nvPr/>
          </p:nvSpPr>
          <p:spPr>
            <a:xfrm>
              <a:off x="0" y="-66675"/>
              <a:ext cx="1488104" cy="1619223"/>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028700" y="7728661"/>
            <a:ext cx="5430398" cy="432308"/>
          </a:xfrm>
          <a:prstGeom prst="rect">
            <a:avLst/>
          </a:prstGeom>
        </p:spPr>
        <p:txBody>
          <a:bodyPr anchor="t" rtlCol="false" tIns="0" lIns="0" bIns="0" rIns="0">
            <a:spAutoFit/>
          </a:bodyPr>
          <a:lstStyle/>
          <a:p>
            <a:pPr algn="ctr" marL="0" indent="0" lvl="0">
              <a:lnSpc>
                <a:spcPts val="3555"/>
              </a:lnSpc>
              <a:spcBef>
                <a:spcPct val="0"/>
              </a:spcBef>
            </a:pPr>
            <a:r>
              <a:rPr lang="en-US" b="true" sz="2799">
                <a:solidFill>
                  <a:srgbClr val="FFFFFF"/>
                </a:solidFill>
                <a:latin typeface="Montserrat Bold"/>
                <a:ea typeface="Montserrat Bold"/>
                <a:cs typeface="Montserrat Bold"/>
                <a:sym typeface="Montserrat Bold"/>
              </a:rPr>
              <a:t>Travis Rutland</a:t>
            </a:r>
          </a:p>
        </p:txBody>
      </p:sp>
      <p:grpSp>
        <p:nvGrpSpPr>
          <p:cNvPr name="Group 13" id="13"/>
          <p:cNvGrpSpPr/>
          <p:nvPr/>
        </p:nvGrpSpPr>
        <p:grpSpPr>
          <a:xfrm rot="0">
            <a:off x="1028700" y="1689442"/>
            <a:ext cx="5650143" cy="565014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0" r="0" b="0"/>
              </a:stretch>
            </a:blipFill>
          </p:spPr>
        </p:sp>
      </p:grpSp>
      <p:sp>
        <p:nvSpPr>
          <p:cNvPr name="Freeform 15" id="15"/>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4392170"/>
            <a:ext cx="5650143" cy="5894830"/>
            <a:chOff x="0" y="0"/>
            <a:chExt cx="1488104" cy="1552548"/>
          </a:xfrm>
        </p:grpSpPr>
        <p:sp>
          <p:nvSpPr>
            <p:cNvPr name="Freeform 4" id="4"/>
            <p:cNvSpPr/>
            <p:nvPr/>
          </p:nvSpPr>
          <p:spPr>
            <a:xfrm flipH="false" flipV="false" rot="0">
              <a:off x="0" y="0"/>
              <a:ext cx="1488104" cy="1552548"/>
            </a:xfrm>
            <a:custGeom>
              <a:avLst/>
              <a:gdLst/>
              <a:ahLst/>
              <a:cxnLst/>
              <a:rect r="r" b="b" t="t" l="l"/>
              <a:pathLst>
                <a:path h="1552548" w="1488104">
                  <a:moveTo>
                    <a:pt x="0" y="0"/>
                  </a:moveTo>
                  <a:lnTo>
                    <a:pt x="1488104" y="0"/>
                  </a:lnTo>
                  <a:lnTo>
                    <a:pt x="1488104" y="1552548"/>
                  </a:lnTo>
                  <a:lnTo>
                    <a:pt x="0" y="1552548"/>
                  </a:lnTo>
                  <a:close/>
                </a:path>
              </a:pathLst>
            </a:custGeom>
            <a:gradFill rotWithShape="true">
              <a:gsLst>
                <a:gs pos="0">
                  <a:srgbClr val="1C8FC8">
                    <a:alpha val="100000"/>
                  </a:srgbClr>
                </a:gs>
                <a:gs pos="100000">
                  <a:srgbClr val="1B8DC7">
                    <a:alpha val="100000"/>
                  </a:srgbClr>
                </a:gs>
              </a:gsLst>
              <a:lin ang="0"/>
            </a:gradFill>
          </p:spPr>
        </p:sp>
        <p:sp>
          <p:nvSpPr>
            <p:cNvPr name="TextBox 5" id="5"/>
            <p:cNvSpPr txBox="true"/>
            <p:nvPr/>
          </p:nvSpPr>
          <p:spPr>
            <a:xfrm>
              <a:off x="0" y="-66675"/>
              <a:ext cx="1488104" cy="1619223"/>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1028700" y="1689442"/>
            <a:ext cx="5650143" cy="565014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0" r="0" b="0"/>
              </a:stretch>
            </a:blipFill>
          </p:spPr>
        </p:sp>
      </p:grpSp>
      <p:sp>
        <p:nvSpPr>
          <p:cNvPr name="Freeform 8" id="8"/>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6993178" y="1028700"/>
            <a:ext cx="8393441" cy="7932835"/>
            <a:chOff x="0" y="0"/>
            <a:chExt cx="2210618" cy="2089306"/>
          </a:xfrm>
        </p:grpSpPr>
        <p:sp>
          <p:nvSpPr>
            <p:cNvPr name="Freeform 10" id="10"/>
            <p:cNvSpPr/>
            <p:nvPr/>
          </p:nvSpPr>
          <p:spPr>
            <a:xfrm flipH="false" flipV="false" rot="0">
              <a:off x="0" y="0"/>
              <a:ext cx="2210618" cy="2089306"/>
            </a:xfrm>
            <a:custGeom>
              <a:avLst/>
              <a:gdLst/>
              <a:ahLst/>
              <a:cxnLst/>
              <a:rect r="r" b="b" t="t" l="l"/>
              <a:pathLst>
                <a:path h="2089306" w="2210618">
                  <a:moveTo>
                    <a:pt x="0" y="0"/>
                  </a:moveTo>
                  <a:lnTo>
                    <a:pt x="2210618" y="0"/>
                  </a:lnTo>
                  <a:lnTo>
                    <a:pt x="2210618" y="2089306"/>
                  </a:lnTo>
                  <a:lnTo>
                    <a:pt x="0" y="2089306"/>
                  </a:lnTo>
                  <a:close/>
                </a:path>
              </a:pathLst>
            </a:custGeom>
            <a:solidFill>
              <a:srgbClr val="FFFFFF">
                <a:alpha val="24706"/>
              </a:srgbClr>
            </a:solidFill>
          </p:spPr>
        </p:sp>
        <p:sp>
          <p:nvSpPr>
            <p:cNvPr name="TextBox 11" id="11"/>
            <p:cNvSpPr txBox="true"/>
            <p:nvPr/>
          </p:nvSpPr>
          <p:spPr>
            <a:xfrm>
              <a:off x="0" y="-66675"/>
              <a:ext cx="2210618" cy="2155981"/>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7556735" y="3688108"/>
            <a:ext cx="7298084" cy="4461510"/>
          </a:xfrm>
          <a:prstGeom prst="rect">
            <a:avLst/>
          </a:prstGeom>
        </p:spPr>
        <p:txBody>
          <a:bodyPr anchor="t" rtlCol="false" tIns="0" lIns="0" bIns="0" rIns="0">
            <a:spAutoFit/>
          </a:bodyPr>
          <a:lstStyle/>
          <a:p>
            <a:pPr algn="just">
              <a:lnSpc>
                <a:spcPts val="2940"/>
              </a:lnSpc>
            </a:pPr>
            <a:r>
              <a:rPr lang="en-US" sz="2100" spc="-42">
                <a:solidFill>
                  <a:srgbClr val="545454"/>
                </a:solidFill>
                <a:latin typeface="Poppins"/>
                <a:ea typeface="Poppins"/>
                <a:cs typeface="Poppins"/>
                <a:sym typeface="Poppins"/>
              </a:rPr>
              <a:t>Stev</a:t>
            </a:r>
            <a:r>
              <a:rPr lang="en-US" sz="2100" spc="-42">
                <a:solidFill>
                  <a:srgbClr val="545454"/>
                </a:solidFill>
                <a:latin typeface="Poppins"/>
                <a:ea typeface="Poppins"/>
                <a:cs typeface="Poppins"/>
                <a:sym typeface="Poppins"/>
              </a:rPr>
              <a:t>e Birmingham is the Director of Donor Relations at Global Servants and has been an active supporter since 2017. He spent forty years in the construction industry, founding Birmingham &amp; Associates, Inc. at the age of 27. After 32 years, he sold the business to pursue full-time ministry. Steve holds a Master of Arts in Ministry and Leadership. In addition to his role at Global Servants, he also serves as Missions Pastor at The Church at Liberty Square. Originally from Birmingham, Alabama, Steve now resides in Rome, Georgia. He and his wife, Sherry, have been married since 1996 and are blessed with nine children and twenty grandchildren.</a:t>
            </a:r>
          </a:p>
        </p:txBody>
      </p:sp>
      <p:sp>
        <p:nvSpPr>
          <p:cNvPr name="TextBox 13" id="13"/>
          <p:cNvSpPr txBox="true"/>
          <p:nvPr/>
        </p:nvSpPr>
        <p:spPr>
          <a:xfrm rot="0">
            <a:off x="7556735" y="3007811"/>
            <a:ext cx="7829884" cy="393190"/>
          </a:xfrm>
          <a:prstGeom prst="rect">
            <a:avLst/>
          </a:prstGeom>
        </p:spPr>
        <p:txBody>
          <a:bodyPr anchor="t" rtlCol="false" tIns="0" lIns="0" bIns="0" rIns="0">
            <a:spAutoFit/>
          </a:bodyPr>
          <a:lstStyle/>
          <a:p>
            <a:pPr algn="just">
              <a:lnSpc>
                <a:spcPts val="3003"/>
              </a:lnSpc>
            </a:pPr>
            <a:r>
              <a:rPr lang="en-US" b="true" sz="2145" spc="-42">
                <a:solidFill>
                  <a:srgbClr val="0973B9"/>
                </a:solidFill>
                <a:latin typeface="Poppins Bold"/>
                <a:ea typeface="Poppins Bold"/>
                <a:cs typeface="Poppins Bold"/>
                <a:sym typeface="Poppins Bold"/>
              </a:rPr>
              <a:t>D</a:t>
            </a:r>
            <a:r>
              <a:rPr lang="en-US" b="true" sz="2145" spc="-42">
                <a:solidFill>
                  <a:srgbClr val="0973B9"/>
                </a:solidFill>
                <a:latin typeface="Poppins Bold"/>
                <a:ea typeface="Poppins Bold"/>
                <a:cs typeface="Poppins Bold"/>
                <a:sym typeface="Poppins Bold"/>
              </a:rPr>
              <a:t>irector of Donor Relations</a:t>
            </a:r>
          </a:p>
        </p:txBody>
      </p:sp>
      <p:sp>
        <p:nvSpPr>
          <p:cNvPr name="TextBox 14" id="14"/>
          <p:cNvSpPr txBox="true"/>
          <p:nvPr/>
        </p:nvSpPr>
        <p:spPr>
          <a:xfrm rot="0">
            <a:off x="7556735" y="1983492"/>
            <a:ext cx="9539244" cy="883666"/>
          </a:xfrm>
          <a:prstGeom prst="rect">
            <a:avLst/>
          </a:prstGeom>
        </p:spPr>
        <p:txBody>
          <a:bodyPr anchor="t" rtlCol="false" tIns="0" lIns="0" bIns="0" rIns="0">
            <a:spAutoFit/>
          </a:bodyPr>
          <a:lstStyle/>
          <a:p>
            <a:pPr algn="l">
              <a:lnSpc>
                <a:spcPts val="7112"/>
              </a:lnSpc>
            </a:pPr>
            <a:r>
              <a:rPr lang="en-US" sz="5600" b="true">
                <a:solidFill>
                  <a:srgbClr val="1C478D"/>
                </a:solidFill>
                <a:latin typeface="Montserrat Bold"/>
                <a:ea typeface="Montserrat Bold"/>
                <a:cs typeface="Montserrat Bold"/>
                <a:sym typeface="Montserrat Bold"/>
              </a:rPr>
              <a:t>Steve Birmingham</a:t>
            </a:r>
          </a:p>
        </p:txBody>
      </p:sp>
      <p:sp>
        <p:nvSpPr>
          <p:cNvPr name="Freeform 15" id="15"/>
          <p:cNvSpPr/>
          <p:nvPr/>
        </p:nvSpPr>
        <p:spPr>
          <a:xfrm flipH="false" flipV="false" rot="0">
            <a:off x="12844539" y="9041632"/>
            <a:ext cx="4414761" cy="816731"/>
          </a:xfrm>
          <a:custGeom>
            <a:avLst/>
            <a:gdLst/>
            <a:ahLst/>
            <a:cxnLst/>
            <a:rect r="r" b="b" t="t" l="l"/>
            <a:pathLst>
              <a:path h="816731" w="4414761">
                <a:moveTo>
                  <a:pt x="0" y="0"/>
                </a:moveTo>
                <a:lnTo>
                  <a:pt x="4414761" y="0"/>
                </a:lnTo>
                <a:lnTo>
                  <a:pt x="4414761" y="816730"/>
                </a:lnTo>
                <a:lnTo>
                  <a:pt x="0" y="8167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138573" y="7935990"/>
            <a:ext cx="5430398" cy="432308"/>
          </a:xfrm>
          <a:prstGeom prst="rect">
            <a:avLst/>
          </a:prstGeom>
        </p:spPr>
        <p:txBody>
          <a:bodyPr anchor="t" rtlCol="false" tIns="0" lIns="0" bIns="0" rIns="0">
            <a:spAutoFit/>
          </a:bodyPr>
          <a:lstStyle/>
          <a:p>
            <a:pPr algn="ctr" marL="0" indent="0" lvl="0">
              <a:lnSpc>
                <a:spcPts val="3555"/>
              </a:lnSpc>
              <a:spcBef>
                <a:spcPct val="0"/>
              </a:spcBef>
            </a:pPr>
            <a:r>
              <a:rPr lang="en-US" b="true" sz="2799">
                <a:solidFill>
                  <a:srgbClr val="FFFFFF"/>
                </a:solidFill>
                <a:latin typeface="Montserrat Bold"/>
                <a:ea typeface="Montserrat Bold"/>
                <a:cs typeface="Montserrat Bold"/>
                <a:sym typeface="Montserrat Bold"/>
              </a:rPr>
              <a:t>Steve Birmingham</a:t>
            </a:r>
          </a:p>
        </p:txBody>
      </p:sp>
      <p:grpSp>
        <p:nvGrpSpPr>
          <p:cNvPr name="Group 17" id="17"/>
          <p:cNvGrpSpPr/>
          <p:nvPr/>
        </p:nvGrpSpPr>
        <p:grpSpPr>
          <a:xfrm rot="0">
            <a:off x="1691700" y="8473073"/>
            <a:ext cx="4324143" cy="976924"/>
            <a:chOff x="0" y="0"/>
            <a:chExt cx="5765525" cy="1302566"/>
          </a:xfrm>
        </p:grpSpPr>
        <p:sp>
          <p:nvSpPr>
            <p:cNvPr name="Freeform 18" id="18"/>
            <p:cNvSpPr/>
            <p:nvPr/>
          </p:nvSpPr>
          <p:spPr>
            <a:xfrm flipH="false" flipV="false" rot="0">
              <a:off x="0" y="0"/>
              <a:ext cx="581433" cy="581433"/>
            </a:xfrm>
            <a:custGeom>
              <a:avLst/>
              <a:gdLst/>
              <a:ahLst/>
              <a:cxnLst/>
              <a:rect r="r" b="b" t="t" l="l"/>
              <a:pathLst>
                <a:path h="581433" w="581433">
                  <a:moveTo>
                    <a:pt x="0" y="0"/>
                  </a:moveTo>
                  <a:lnTo>
                    <a:pt x="581433" y="0"/>
                  </a:lnTo>
                  <a:lnTo>
                    <a:pt x="581433" y="581433"/>
                  </a:lnTo>
                  <a:lnTo>
                    <a:pt x="0" y="58143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888899" y="71387"/>
              <a:ext cx="4876626" cy="429133"/>
            </a:xfrm>
            <a:prstGeom prst="rect">
              <a:avLst/>
            </a:prstGeom>
          </p:spPr>
          <p:txBody>
            <a:bodyPr anchor="t" rtlCol="false" tIns="0" lIns="0" bIns="0" rIns="0">
              <a:spAutoFit/>
            </a:bodyPr>
            <a:lstStyle/>
            <a:p>
              <a:pPr algn="l" marL="0" indent="0" lvl="0">
                <a:lnSpc>
                  <a:spcPts val="2667"/>
                </a:lnSpc>
                <a:spcBef>
                  <a:spcPct val="0"/>
                </a:spcBef>
              </a:pPr>
              <a:r>
                <a:rPr lang="en-US" sz="2100" strike="noStrike" u="none">
                  <a:solidFill>
                    <a:srgbClr val="FFFFFF"/>
                  </a:solidFill>
                  <a:latin typeface="Montserrat"/>
                  <a:ea typeface="Montserrat"/>
                  <a:cs typeface="Montserrat"/>
                  <a:sym typeface="Montserrat"/>
                </a:rPr>
                <a:t>steve@globalservants.org</a:t>
              </a:r>
            </a:p>
          </p:txBody>
        </p:sp>
        <p:sp>
          <p:nvSpPr>
            <p:cNvPr name="Freeform 20" id="20"/>
            <p:cNvSpPr/>
            <p:nvPr/>
          </p:nvSpPr>
          <p:spPr>
            <a:xfrm flipH="false" flipV="false" rot="0">
              <a:off x="0" y="721133"/>
              <a:ext cx="570531" cy="581433"/>
            </a:xfrm>
            <a:custGeom>
              <a:avLst/>
              <a:gdLst/>
              <a:ahLst/>
              <a:cxnLst/>
              <a:rect r="r" b="b" t="t" l="l"/>
              <a:pathLst>
                <a:path h="581433" w="570531">
                  <a:moveTo>
                    <a:pt x="0" y="0"/>
                  </a:moveTo>
                  <a:lnTo>
                    <a:pt x="570531" y="0"/>
                  </a:lnTo>
                  <a:lnTo>
                    <a:pt x="570531" y="581433"/>
                  </a:lnTo>
                  <a:lnTo>
                    <a:pt x="0" y="5814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883448" y="741378"/>
              <a:ext cx="4876626" cy="429133"/>
            </a:xfrm>
            <a:prstGeom prst="rect">
              <a:avLst/>
            </a:prstGeom>
          </p:spPr>
          <p:txBody>
            <a:bodyPr anchor="t" rtlCol="false" tIns="0" lIns="0" bIns="0" rIns="0">
              <a:spAutoFit/>
            </a:bodyPr>
            <a:lstStyle/>
            <a:p>
              <a:pPr algn="l" marL="0" indent="0" lvl="0">
                <a:lnSpc>
                  <a:spcPts val="2667"/>
                </a:lnSpc>
                <a:spcBef>
                  <a:spcPct val="0"/>
                </a:spcBef>
              </a:pPr>
              <a:r>
                <a:rPr lang="en-US" sz="2100">
                  <a:solidFill>
                    <a:srgbClr val="FFFFFF"/>
                  </a:solidFill>
                  <a:latin typeface="Montserrat"/>
                  <a:ea typeface="Montserrat"/>
                  <a:cs typeface="Montserrat"/>
                  <a:sym typeface="Montserrat"/>
                </a:rPr>
                <a:t>(205) 369-6000</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5200558" y="2264262"/>
            <a:ext cx="15071189" cy="7366044"/>
          </a:xfrm>
          <a:custGeom>
            <a:avLst/>
            <a:gdLst/>
            <a:ahLst/>
            <a:cxnLst/>
            <a:rect r="r" b="b" t="t" l="l"/>
            <a:pathLst>
              <a:path h="7366044" w="15071189">
                <a:moveTo>
                  <a:pt x="0" y="0"/>
                </a:moveTo>
                <a:lnTo>
                  <a:pt x="15071190" y="0"/>
                </a:lnTo>
                <a:lnTo>
                  <a:pt x="15071190" y="7366044"/>
                </a:lnTo>
                <a:lnTo>
                  <a:pt x="0" y="7366044"/>
                </a:lnTo>
                <a:lnTo>
                  <a:pt x="0" y="0"/>
                </a:lnTo>
                <a:close/>
              </a:path>
            </a:pathLst>
          </a:custGeom>
          <a:blipFill>
            <a:blip r:embed="rId2">
              <a:alphaModFix amt="16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656283" y="-2445901"/>
            <a:ext cx="15178802" cy="15178802"/>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45DA0"/>
              </a:solidFill>
              <a:prstDash val="solid"/>
              <a:miter/>
            </a:ln>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007842" y="-1797460"/>
            <a:ext cx="13881919" cy="1388191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7507519" y="1493320"/>
            <a:ext cx="373607" cy="37360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11" id="11"/>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12" id="12"/>
          <p:cNvGrpSpPr/>
          <p:nvPr/>
        </p:nvGrpSpPr>
        <p:grpSpPr>
          <a:xfrm rot="0">
            <a:off x="8107166" y="3097102"/>
            <a:ext cx="373607" cy="37360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14" id="14"/>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15" id="15"/>
          <p:cNvGrpSpPr/>
          <p:nvPr/>
        </p:nvGrpSpPr>
        <p:grpSpPr>
          <a:xfrm rot="0">
            <a:off x="8148911" y="6587693"/>
            <a:ext cx="373607" cy="37360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17" id="17"/>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18" id="18"/>
          <p:cNvGrpSpPr/>
          <p:nvPr/>
        </p:nvGrpSpPr>
        <p:grpSpPr>
          <a:xfrm rot="0">
            <a:off x="8293969" y="4778844"/>
            <a:ext cx="373607" cy="373607"/>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20" id="20"/>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21" id="21"/>
          <p:cNvGrpSpPr/>
          <p:nvPr/>
        </p:nvGrpSpPr>
        <p:grpSpPr>
          <a:xfrm rot="0">
            <a:off x="7555144" y="8301770"/>
            <a:ext cx="373607" cy="373607"/>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a:ln w="38100" cap="sq">
              <a:solidFill>
                <a:srgbClr val="00569E"/>
              </a:solidFill>
              <a:prstDash val="solid"/>
              <a:miter/>
            </a:ln>
          </p:spPr>
        </p:sp>
        <p:sp>
          <p:nvSpPr>
            <p:cNvPr name="TextBox 23" id="23"/>
            <p:cNvSpPr txBox="true"/>
            <p:nvPr/>
          </p:nvSpPr>
          <p:spPr>
            <a:xfrm>
              <a:off x="76200" y="9525"/>
              <a:ext cx="660400" cy="727075"/>
            </a:xfrm>
            <a:prstGeom prst="rect">
              <a:avLst/>
            </a:prstGeom>
          </p:spPr>
          <p:txBody>
            <a:bodyPr anchor="ctr" rtlCol="false" tIns="0" lIns="0" bIns="0" rIns="0"/>
            <a:lstStyle/>
            <a:p>
              <a:pPr algn="ctr">
                <a:lnSpc>
                  <a:spcPts val="3640"/>
                </a:lnSpc>
              </a:pPr>
            </a:p>
          </p:txBody>
        </p:sp>
      </p:grpSp>
      <p:grpSp>
        <p:nvGrpSpPr>
          <p:cNvPr name="Group 24" id="24"/>
          <p:cNvGrpSpPr/>
          <p:nvPr/>
        </p:nvGrpSpPr>
        <p:grpSpPr>
          <a:xfrm rot="0">
            <a:off x="8399160" y="967996"/>
            <a:ext cx="1424256" cy="1424256"/>
            <a:chOff x="0" y="0"/>
            <a:chExt cx="1899008" cy="1899008"/>
          </a:xfrm>
        </p:grpSpPr>
        <p:sp>
          <p:nvSpPr>
            <p:cNvPr name="Freeform 25" id="25"/>
            <p:cNvSpPr/>
            <p:nvPr/>
          </p:nvSpPr>
          <p:spPr>
            <a:xfrm flipH="false" flipV="false" rot="0">
              <a:off x="0" y="0"/>
              <a:ext cx="1899008" cy="1899008"/>
            </a:xfrm>
            <a:custGeom>
              <a:avLst/>
              <a:gdLst/>
              <a:ahLst/>
              <a:cxnLst/>
              <a:rect r="r" b="b" t="t" l="l"/>
              <a:pathLst>
                <a:path h="1899008" w="1899008">
                  <a:moveTo>
                    <a:pt x="0" y="0"/>
                  </a:moveTo>
                  <a:lnTo>
                    <a:pt x="1899008" y="0"/>
                  </a:lnTo>
                  <a:lnTo>
                    <a:pt x="1899008" y="1899008"/>
                  </a:lnTo>
                  <a:lnTo>
                    <a:pt x="0" y="18990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6" id="26"/>
            <p:cNvSpPr/>
            <p:nvPr/>
          </p:nvSpPr>
          <p:spPr>
            <a:xfrm flipH="false" flipV="false" rot="0">
              <a:off x="440241" y="410311"/>
              <a:ext cx="1059939" cy="975144"/>
            </a:xfrm>
            <a:custGeom>
              <a:avLst/>
              <a:gdLst/>
              <a:ahLst/>
              <a:cxnLst/>
              <a:rect r="r" b="b" t="t" l="l"/>
              <a:pathLst>
                <a:path h="975144" w="1059939">
                  <a:moveTo>
                    <a:pt x="0" y="0"/>
                  </a:moveTo>
                  <a:lnTo>
                    <a:pt x="1059939" y="0"/>
                  </a:lnTo>
                  <a:lnTo>
                    <a:pt x="1059939" y="975144"/>
                  </a:lnTo>
                  <a:lnTo>
                    <a:pt x="0" y="9751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7" id="27"/>
          <p:cNvSpPr/>
          <p:nvPr/>
        </p:nvSpPr>
        <p:spPr>
          <a:xfrm flipH="false" flipV="false" rot="0">
            <a:off x="9038771" y="2571777"/>
            <a:ext cx="1424256" cy="1424256"/>
          </a:xfrm>
          <a:custGeom>
            <a:avLst/>
            <a:gdLst/>
            <a:ahLst/>
            <a:cxnLst/>
            <a:rect r="r" b="b" t="t" l="l"/>
            <a:pathLst>
              <a:path h="1424256" w="1424256">
                <a:moveTo>
                  <a:pt x="0" y="0"/>
                </a:moveTo>
                <a:lnTo>
                  <a:pt x="1424256" y="0"/>
                </a:lnTo>
                <a:lnTo>
                  <a:pt x="1424256" y="1424256"/>
                </a:lnTo>
                <a:lnTo>
                  <a:pt x="0" y="14242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8" id="28"/>
          <p:cNvSpPr/>
          <p:nvPr/>
        </p:nvSpPr>
        <p:spPr>
          <a:xfrm flipH="false" flipV="false" rot="0">
            <a:off x="9490395" y="2910448"/>
            <a:ext cx="519106" cy="746915"/>
          </a:xfrm>
          <a:custGeom>
            <a:avLst/>
            <a:gdLst/>
            <a:ahLst/>
            <a:cxnLst/>
            <a:rect r="r" b="b" t="t" l="l"/>
            <a:pathLst>
              <a:path h="746915" w="519106">
                <a:moveTo>
                  <a:pt x="0" y="0"/>
                </a:moveTo>
                <a:lnTo>
                  <a:pt x="519106" y="0"/>
                </a:lnTo>
                <a:lnTo>
                  <a:pt x="519106" y="746915"/>
                </a:lnTo>
                <a:lnTo>
                  <a:pt x="0" y="7469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9" id="29"/>
          <p:cNvGrpSpPr/>
          <p:nvPr/>
        </p:nvGrpSpPr>
        <p:grpSpPr>
          <a:xfrm rot="0">
            <a:off x="9215351" y="4253519"/>
            <a:ext cx="1424256" cy="1424256"/>
            <a:chOff x="0" y="0"/>
            <a:chExt cx="1899008" cy="1899008"/>
          </a:xfrm>
        </p:grpSpPr>
        <p:sp>
          <p:nvSpPr>
            <p:cNvPr name="Freeform 30" id="30"/>
            <p:cNvSpPr/>
            <p:nvPr/>
          </p:nvSpPr>
          <p:spPr>
            <a:xfrm flipH="false" flipV="false" rot="0">
              <a:off x="0" y="0"/>
              <a:ext cx="1899008" cy="1899008"/>
            </a:xfrm>
            <a:custGeom>
              <a:avLst/>
              <a:gdLst/>
              <a:ahLst/>
              <a:cxnLst/>
              <a:rect r="r" b="b" t="t" l="l"/>
              <a:pathLst>
                <a:path h="1899008" w="1899008">
                  <a:moveTo>
                    <a:pt x="0" y="0"/>
                  </a:moveTo>
                  <a:lnTo>
                    <a:pt x="1899008" y="0"/>
                  </a:lnTo>
                  <a:lnTo>
                    <a:pt x="1899008" y="1899008"/>
                  </a:lnTo>
                  <a:lnTo>
                    <a:pt x="0" y="18990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31" id="31"/>
            <p:cNvSpPr/>
            <p:nvPr/>
          </p:nvSpPr>
          <p:spPr>
            <a:xfrm flipH="false" flipV="false" rot="0">
              <a:off x="420759" y="430673"/>
              <a:ext cx="1057490" cy="1037662"/>
            </a:xfrm>
            <a:custGeom>
              <a:avLst/>
              <a:gdLst/>
              <a:ahLst/>
              <a:cxnLst/>
              <a:rect r="r" b="b" t="t" l="l"/>
              <a:pathLst>
                <a:path h="1037662" w="1057490">
                  <a:moveTo>
                    <a:pt x="0" y="0"/>
                  </a:moveTo>
                  <a:lnTo>
                    <a:pt x="1057490" y="0"/>
                  </a:lnTo>
                  <a:lnTo>
                    <a:pt x="1057490" y="1037662"/>
                  </a:lnTo>
                  <a:lnTo>
                    <a:pt x="0" y="10376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32" id="32"/>
          <p:cNvSpPr/>
          <p:nvPr/>
        </p:nvSpPr>
        <p:spPr>
          <a:xfrm flipH="false" flipV="false" rot="0">
            <a:off x="9038771" y="6062369"/>
            <a:ext cx="1424256" cy="1424256"/>
          </a:xfrm>
          <a:custGeom>
            <a:avLst/>
            <a:gdLst/>
            <a:ahLst/>
            <a:cxnLst/>
            <a:rect r="r" b="b" t="t" l="l"/>
            <a:pathLst>
              <a:path h="1424256" w="1424256">
                <a:moveTo>
                  <a:pt x="0" y="0"/>
                </a:moveTo>
                <a:lnTo>
                  <a:pt x="1424256" y="0"/>
                </a:lnTo>
                <a:lnTo>
                  <a:pt x="1424256" y="1424256"/>
                </a:lnTo>
                <a:lnTo>
                  <a:pt x="0" y="14242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33" id="33"/>
          <p:cNvSpPr/>
          <p:nvPr/>
        </p:nvSpPr>
        <p:spPr>
          <a:xfrm flipH="false" flipV="false" rot="0">
            <a:off x="9358979" y="6389436"/>
            <a:ext cx="783840" cy="770122"/>
          </a:xfrm>
          <a:custGeom>
            <a:avLst/>
            <a:gdLst/>
            <a:ahLst/>
            <a:cxnLst/>
            <a:rect r="r" b="b" t="t" l="l"/>
            <a:pathLst>
              <a:path h="770122" w="783840">
                <a:moveTo>
                  <a:pt x="0" y="0"/>
                </a:moveTo>
                <a:lnTo>
                  <a:pt x="783840" y="0"/>
                </a:lnTo>
                <a:lnTo>
                  <a:pt x="783840" y="770122"/>
                </a:lnTo>
                <a:lnTo>
                  <a:pt x="0" y="7701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34" id="34"/>
          <p:cNvGrpSpPr/>
          <p:nvPr/>
        </p:nvGrpSpPr>
        <p:grpSpPr>
          <a:xfrm rot="0">
            <a:off x="8389635" y="7776446"/>
            <a:ext cx="1424256" cy="1424256"/>
            <a:chOff x="0" y="0"/>
            <a:chExt cx="1899008" cy="1899008"/>
          </a:xfrm>
        </p:grpSpPr>
        <p:sp>
          <p:nvSpPr>
            <p:cNvPr name="Freeform 35" id="35"/>
            <p:cNvSpPr/>
            <p:nvPr/>
          </p:nvSpPr>
          <p:spPr>
            <a:xfrm flipH="false" flipV="false" rot="0">
              <a:off x="0" y="0"/>
              <a:ext cx="1899008" cy="1899008"/>
            </a:xfrm>
            <a:custGeom>
              <a:avLst/>
              <a:gdLst/>
              <a:ahLst/>
              <a:cxnLst/>
              <a:rect r="r" b="b" t="t" l="l"/>
              <a:pathLst>
                <a:path h="1899008" w="1899008">
                  <a:moveTo>
                    <a:pt x="0" y="0"/>
                  </a:moveTo>
                  <a:lnTo>
                    <a:pt x="1899008" y="0"/>
                  </a:lnTo>
                  <a:lnTo>
                    <a:pt x="1899008" y="1899008"/>
                  </a:lnTo>
                  <a:lnTo>
                    <a:pt x="0" y="18990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36" id="36"/>
            <p:cNvSpPr/>
            <p:nvPr/>
          </p:nvSpPr>
          <p:spPr>
            <a:xfrm flipH="false" flipV="false" rot="0">
              <a:off x="356655" y="390744"/>
              <a:ext cx="1185698" cy="1117520"/>
            </a:xfrm>
            <a:custGeom>
              <a:avLst/>
              <a:gdLst/>
              <a:ahLst/>
              <a:cxnLst/>
              <a:rect r="r" b="b" t="t" l="l"/>
              <a:pathLst>
                <a:path h="1117520" w="1185698">
                  <a:moveTo>
                    <a:pt x="0" y="0"/>
                  </a:moveTo>
                  <a:lnTo>
                    <a:pt x="1185698" y="0"/>
                  </a:lnTo>
                  <a:lnTo>
                    <a:pt x="1185698" y="1117520"/>
                  </a:lnTo>
                  <a:lnTo>
                    <a:pt x="0" y="11175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
        <p:nvSpPr>
          <p:cNvPr name="TextBox 37" id="37"/>
          <p:cNvSpPr txBox="true"/>
          <p:nvPr/>
        </p:nvSpPr>
        <p:spPr>
          <a:xfrm rot="0">
            <a:off x="1028700" y="3365934"/>
            <a:ext cx="6033363" cy="953135"/>
          </a:xfrm>
          <a:prstGeom prst="rect">
            <a:avLst/>
          </a:prstGeom>
        </p:spPr>
        <p:txBody>
          <a:bodyPr anchor="t" rtlCol="false" tIns="0" lIns="0" bIns="0" rIns="0">
            <a:spAutoFit/>
          </a:bodyPr>
          <a:lstStyle/>
          <a:p>
            <a:pPr algn="just" marL="0" indent="0" lvl="0">
              <a:lnSpc>
                <a:spcPts val="7840"/>
              </a:lnSpc>
              <a:spcBef>
                <a:spcPct val="0"/>
              </a:spcBef>
            </a:pPr>
            <a:r>
              <a:rPr lang="en-US" b="true" sz="5600">
                <a:solidFill>
                  <a:srgbClr val="00569E"/>
                </a:solidFill>
                <a:latin typeface="Montserrat Bold"/>
                <a:ea typeface="Montserrat Bold"/>
                <a:cs typeface="Montserrat Bold"/>
                <a:sym typeface="Montserrat Bold"/>
              </a:rPr>
              <a:t>Wh</a:t>
            </a:r>
            <a:r>
              <a:rPr lang="en-US" b="true" sz="5600">
                <a:solidFill>
                  <a:srgbClr val="00569E"/>
                </a:solidFill>
                <a:latin typeface="Montserrat Bold"/>
                <a:ea typeface="Montserrat Bold"/>
                <a:cs typeface="Montserrat Bold"/>
                <a:sym typeface="Montserrat Bold"/>
              </a:rPr>
              <a:t>at We Do</a:t>
            </a:r>
          </a:p>
        </p:txBody>
      </p:sp>
      <p:sp>
        <p:nvSpPr>
          <p:cNvPr name="TextBox 38" id="38"/>
          <p:cNvSpPr txBox="true"/>
          <p:nvPr/>
        </p:nvSpPr>
        <p:spPr>
          <a:xfrm rot="0">
            <a:off x="1028700" y="4421329"/>
            <a:ext cx="5885945" cy="3134218"/>
          </a:xfrm>
          <a:prstGeom prst="rect">
            <a:avLst/>
          </a:prstGeom>
        </p:spPr>
        <p:txBody>
          <a:bodyPr anchor="t" rtlCol="false" tIns="0" lIns="0" bIns="0" rIns="0">
            <a:spAutoFit/>
          </a:bodyPr>
          <a:lstStyle/>
          <a:p>
            <a:pPr algn="l">
              <a:lnSpc>
                <a:spcPts val="3122"/>
              </a:lnSpc>
            </a:pPr>
            <a:r>
              <a:rPr lang="en-US" sz="2230" spc="-44">
                <a:solidFill>
                  <a:srgbClr val="000000"/>
                </a:solidFill>
                <a:latin typeface="Poppins"/>
                <a:ea typeface="Poppins"/>
                <a:cs typeface="Poppins"/>
                <a:sym typeface="Poppins"/>
              </a:rPr>
              <a:t>Gl</a:t>
            </a:r>
            <a:r>
              <a:rPr lang="en-US" sz="2230" spc="-44" strike="noStrike" u="none">
                <a:solidFill>
                  <a:srgbClr val="000000"/>
                </a:solidFill>
                <a:latin typeface="Poppins"/>
                <a:ea typeface="Poppins"/>
                <a:cs typeface="Poppins"/>
                <a:sym typeface="Poppins"/>
              </a:rPr>
              <a:t>obal Servants exists to rescue, restore, and empower those in need through practical ministry rooted in the love of Christ. From saving at-risk girls to providing clean water, education, and the Gospel, each initiative is designed to bring lasting transformation to individuals and communities around the world. </a:t>
            </a:r>
          </a:p>
        </p:txBody>
      </p:sp>
      <p:sp>
        <p:nvSpPr>
          <p:cNvPr name="TextBox 39" id="39"/>
          <p:cNvSpPr txBox="true"/>
          <p:nvPr/>
        </p:nvSpPr>
        <p:spPr>
          <a:xfrm rot="0">
            <a:off x="10337766" y="1340782"/>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 H</a:t>
            </a:r>
            <a:r>
              <a:rPr lang="en-US" sz="2399" spc="-47" strike="noStrike" u="none">
                <a:solidFill>
                  <a:srgbClr val="FDFDFD"/>
                </a:solidFill>
                <a:latin typeface="Poppins"/>
                <a:ea typeface="Poppins"/>
                <a:cs typeface="Poppins"/>
                <a:sym typeface="Poppins"/>
              </a:rPr>
              <a:t>ouse of Grace </a:t>
            </a:r>
          </a:p>
        </p:txBody>
      </p:sp>
      <p:sp>
        <p:nvSpPr>
          <p:cNvPr name="TextBox 40" id="40"/>
          <p:cNvSpPr txBox="true"/>
          <p:nvPr/>
        </p:nvSpPr>
        <p:spPr>
          <a:xfrm rot="0">
            <a:off x="10977377" y="2849078"/>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C</a:t>
            </a:r>
            <a:r>
              <a:rPr lang="en-US" sz="2399" spc="-47" strike="noStrike" u="none">
                <a:solidFill>
                  <a:srgbClr val="FDFDFD"/>
                </a:solidFill>
                <a:latin typeface="Poppins"/>
                <a:ea typeface="Poppins"/>
                <a:cs typeface="Poppins"/>
                <a:sym typeface="Poppins"/>
              </a:rPr>
              <a:t>lean Water Initiative</a:t>
            </a:r>
          </a:p>
        </p:txBody>
      </p:sp>
      <p:sp>
        <p:nvSpPr>
          <p:cNvPr name="TextBox 41" id="41"/>
          <p:cNvSpPr txBox="true"/>
          <p:nvPr/>
        </p:nvSpPr>
        <p:spPr>
          <a:xfrm rot="0">
            <a:off x="11192056" y="4712169"/>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S</a:t>
            </a:r>
            <a:r>
              <a:rPr lang="en-US" sz="2399" spc="-47" strike="noStrike" u="none">
                <a:solidFill>
                  <a:srgbClr val="FDFDFD"/>
                </a:solidFill>
                <a:latin typeface="Poppins"/>
                <a:ea typeface="Poppins"/>
                <a:cs typeface="Poppins"/>
                <a:sym typeface="Poppins"/>
              </a:rPr>
              <a:t>anitation Stations</a:t>
            </a:r>
          </a:p>
        </p:txBody>
      </p:sp>
      <p:sp>
        <p:nvSpPr>
          <p:cNvPr name="TextBox 42" id="42"/>
          <p:cNvSpPr txBox="true"/>
          <p:nvPr/>
        </p:nvSpPr>
        <p:spPr>
          <a:xfrm rot="0">
            <a:off x="10977377" y="6467821"/>
            <a:ext cx="5768345" cy="424815"/>
          </a:xfrm>
          <a:prstGeom prst="rect">
            <a:avLst/>
          </a:prstGeom>
        </p:spPr>
        <p:txBody>
          <a:bodyPr anchor="t" rtlCol="false" tIns="0" lIns="0" bIns="0" rIns="0">
            <a:spAutoFit/>
          </a:bodyPr>
          <a:lstStyle/>
          <a:p>
            <a:pPr algn="l">
              <a:lnSpc>
                <a:spcPts val="3359"/>
              </a:lnSpc>
            </a:pPr>
            <a:r>
              <a:rPr lang="en-US" sz="2399" spc="-47">
                <a:solidFill>
                  <a:srgbClr val="FDFDFD"/>
                </a:solidFill>
                <a:latin typeface="Poppins"/>
                <a:ea typeface="Poppins"/>
                <a:cs typeface="Poppins"/>
                <a:sym typeface="Poppins"/>
              </a:rPr>
              <a:t>E</a:t>
            </a:r>
            <a:r>
              <a:rPr lang="en-US" sz="2399" spc="-47" strike="noStrike" u="none">
                <a:solidFill>
                  <a:srgbClr val="FDFDFD"/>
                </a:solidFill>
                <a:latin typeface="Poppins"/>
                <a:ea typeface="Poppins"/>
                <a:cs typeface="Poppins"/>
                <a:sym typeface="Poppins"/>
              </a:rPr>
              <a:t>ducation Initiatives</a:t>
            </a:r>
          </a:p>
        </p:txBody>
      </p:sp>
      <p:sp>
        <p:nvSpPr>
          <p:cNvPr name="TextBox 43" id="43"/>
          <p:cNvSpPr txBox="true"/>
          <p:nvPr/>
        </p:nvSpPr>
        <p:spPr>
          <a:xfrm rot="0">
            <a:off x="10337766" y="8201000"/>
            <a:ext cx="5768345" cy="441325"/>
          </a:xfrm>
          <a:prstGeom prst="rect">
            <a:avLst/>
          </a:prstGeom>
        </p:spPr>
        <p:txBody>
          <a:bodyPr anchor="t" rtlCol="false" tIns="0" lIns="0" bIns="0" rIns="0">
            <a:spAutoFit/>
          </a:bodyPr>
          <a:lstStyle/>
          <a:p>
            <a:pPr algn="l">
              <a:lnSpc>
                <a:spcPts val="3499"/>
              </a:lnSpc>
            </a:pPr>
            <a:r>
              <a:rPr lang="en-US" sz="2499" spc="-49">
                <a:solidFill>
                  <a:srgbClr val="FDFDFD"/>
                </a:solidFill>
                <a:latin typeface="Poppins"/>
                <a:ea typeface="Poppins"/>
                <a:cs typeface="Poppins"/>
                <a:sym typeface="Poppins"/>
              </a:rPr>
              <a:t>Ev</a:t>
            </a:r>
            <a:r>
              <a:rPr lang="en-US" sz="2499" spc="-49" strike="noStrike" u="none">
                <a:solidFill>
                  <a:srgbClr val="FDFDFD"/>
                </a:solidFill>
                <a:latin typeface="Poppins"/>
                <a:ea typeface="Poppins"/>
                <a:cs typeface="Poppins"/>
                <a:sym typeface="Poppins"/>
              </a:rPr>
              <a:t>angelism &amp; Outreach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DA8D4">
                <a:alpha val="100000"/>
              </a:srgbClr>
            </a:gs>
            <a:gs pos="100000">
              <a:srgbClr val="0974BA">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7766589" y="-3579680"/>
            <a:ext cx="28589341" cy="13973040"/>
          </a:xfrm>
          <a:custGeom>
            <a:avLst/>
            <a:gdLst/>
            <a:ahLst/>
            <a:cxnLst/>
            <a:rect r="r" b="b" t="t" l="l"/>
            <a:pathLst>
              <a:path h="13973040" w="28589341">
                <a:moveTo>
                  <a:pt x="0" y="0"/>
                </a:moveTo>
                <a:lnTo>
                  <a:pt x="28589341" y="0"/>
                </a:lnTo>
                <a:lnTo>
                  <a:pt x="28589341" y="13973040"/>
                </a:lnTo>
                <a:lnTo>
                  <a:pt x="0" y="13973040"/>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560893" y="-106360"/>
            <a:ext cx="10030786" cy="10499720"/>
            <a:chOff x="0" y="0"/>
            <a:chExt cx="2641853" cy="2765358"/>
          </a:xfrm>
        </p:grpSpPr>
        <p:sp>
          <p:nvSpPr>
            <p:cNvPr name="Freeform 4" id="4"/>
            <p:cNvSpPr/>
            <p:nvPr/>
          </p:nvSpPr>
          <p:spPr>
            <a:xfrm flipH="false" flipV="false" rot="0">
              <a:off x="0" y="0"/>
              <a:ext cx="2641853" cy="2765358"/>
            </a:xfrm>
            <a:custGeom>
              <a:avLst/>
              <a:gdLst/>
              <a:ahLst/>
              <a:cxnLst/>
              <a:rect r="r" b="b" t="t" l="l"/>
              <a:pathLst>
                <a:path h="2765358" w="2641853">
                  <a:moveTo>
                    <a:pt x="0" y="0"/>
                  </a:moveTo>
                  <a:lnTo>
                    <a:pt x="2641853" y="0"/>
                  </a:lnTo>
                  <a:lnTo>
                    <a:pt x="2641853" y="2765358"/>
                  </a:lnTo>
                  <a:lnTo>
                    <a:pt x="0" y="2765358"/>
                  </a:lnTo>
                  <a:close/>
                </a:path>
              </a:pathLst>
            </a:custGeom>
            <a:solidFill>
              <a:srgbClr val="FDFDFD"/>
            </a:solidFill>
          </p:spPr>
        </p:sp>
        <p:sp>
          <p:nvSpPr>
            <p:cNvPr name="TextBox 5" id="5"/>
            <p:cNvSpPr txBox="true"/>
            <p:nvPr/>
          </p:nvSpPr>
          <p:spPr>
            <a:xfrm>
              <a:off x="0" y="-66675"/>
              <a:ext cx="2641853" cy="2832033"/>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240100" y="3063724"/>
            <a:ext cx="4765757" cy="881665"/>
          </a:xfrm>
          <a:custGeom>
            <a:avLst/>
            <a:gdLst/>
            <a:ahLst/>
            <a:cxnLst/>
            <a:rect r="r" b="b" t="t" l="l"/>
            <a:pathLst>
              <a:path h="881665" w="4765757">
                <a:moveTo>
                  <a:pt x="0" y="0"/>
                </a:moveTo>
                <a:lnTo>
                  <a:pt x="4765757" y="0"/>
                </a:lnTo>
                <a:lnTo>
                  <a:pt x="4765757" y="881665"/>
                </a:lnTo>
                <a:lnTo>
                  <a:pt x="0" y="881665"/>
                </a:lnTo>
                <a:lnTo>
                  <a:pt x="0" y="0"/>
                </a:lnTo>
                <a:close/>
              </a:path>
            </a:pathLst>
          </a:custGeom>
          <a:blipFill>
            <a:blip r:embed="rId4"/>
            <a:stretch>
              <a:fillRect l="0" t="0" r="0" b="0"/>
            </a:stretch>
          </a:blipFill>
        </p:spPr>
      </p:sp>
      <p:grpSp>
        <p:nvGrpSpPr>
          <p:cNvPr name="Group 7" id="7"/>
          <p:cNvGrpSpPr/>
          <p:nvPr/>
        </p:nvGrpSpPr>
        <p:grpSpPr>
          <a:xfrm rot="0">
            <a:off x="-1692693" y="8573956"/>
            <a:ext cx="9509040" cy="921196"/>
            <a:chOff x="0" y="0"/>
            <a:chExt cx="12678721" cy="1228261"/>
          </a:xfrm>
        </p:grpSpPr>
        <p:grpSp>
          <p:nvGrpSpPr>
            <p:cNvPr name="Group 8" id="8"/>
            <p:cNvGrpSpPr/>
            <p:nvPr/>
          </p:nvGrpSpPr>
          <p:grpSpPr>
            <a:xfrm rot="0">
              <a:off x="0" y="0"/>
              <a:ext cx="12678721" cy="1228261"/>
              <a:chOff x="0" y="0"/>
              <a:chExt cx="1809828" cy="175329"/>
            </a:xfrm>
          </p:grpSpPr>
          <p:sp>
            <p:nvSpPr>
              <p:cNvPr name="Freeform 9" id="9"/>
              <p:cNvSpPr/>
              <p:nvPr/>
            </p:nvSpPr>
            <p:spPr>
              <a:xfrm flipH="false" flipV="false" rot="0">
                <a:off x="0" y="0"/>
                <a:ext cx="1809828" cy="175329"/>
              </a:xfrm>
              <a:custGeom>
                <a:avLst/>
                <a:gdLst/>
                <a:ahLst/>
                <a:cxnLst/>
                <a:rect r="r" b="b" t="t" l="l"/>
                <a:pathLst>
                  <a:path h="175329" w="1809828">
                    <a:moveTo>
                      <a:pt x="41522" y="0"/>
                    </a:moveTo>
                    <a:lnTo>
                      <a:pt x="1768305" y="0"/>
                    </a:lnTo>
                    <a:cubicBezTo>
                      <a:pt x="1779318" y="0"/>
                      <a:pt x="1789879" y="4375"/>
                      <a:pt x="1797666" y="12162"/>
                    </a:cubicBezTo>
                    <a:cubicBezTo>
                      <a:pt x="1805453" y="19949"/>
                      <a:pt x="1809828" y="30510"/>
                      <a:pt x="1809828" y="41522"/>
                    </a:cubicBezTo>
                    <a:lnTo>
                      <a:pt x="1809828" y="133806"/>
                    </a:lnTo>
                    <a:cubicBezTo>
                      <a:pt x="1809828" y="144819"/>
                      <a:pt x="1805453" y="155380"/>
                      <a:pt x="1797666" y="163167"/>
                    </a:cubicBezTo>
                    <a:cubicBezTo>
                      <a:pt x="1789879" y="170954"/>
                      <a:pt x="1779318" y="175329"/>
                      <a:pt x="1768305" y="175329"/>
                    </a:cubicBezTo>
                    <a:lnTo>
                      <a:pt x="41522" y="175329"/>
                    </a:lnTo>
                    <a:cubicBezTo>
                      <a:pt x="30510" y="175329"/>
                      <a:pt x="19949" y="170954"/>
                      <a:pt x="12162" y="163167"/>
                    </a:cubicBezTo>
                    <a:cubicBezTo>
                      <a:pt x="4375" y="155380"/>
                      <a:pt x="0" y="144819"/>
                      <a:pt x="0" y="133806"/>
                    </a:cubicBezTo>
                    <a:lnTo>
                      <a:pt x="0" y="41522"/>
                    </a:lnTo>
                    <a:cubicBezTo>
                      <a:pt x="0" y="30510"/>
                      <a:pt x="4375" y="19949"/>
                      <a:pt x="12162" y="12162"/>
                    </a:cubicBezTo>
                    <a:cubicBezTo>
                      <a:pt x="19949" y="4375"/>
                      <a:pt x="30510" y="0"/>
                      <a:pt x="41522" y="0"/>
                    </a:cubicBezTo>
                    <a:close/>
                  </a:path>
                </a:pathLst>
              </a:custGeom>
              <a:solidFill>
                <a:srgbClr val="0E4576"/>
              </a:solidFill>
            </p:spPr>
          </p:sp>
          <p:sp>
            <p:nvSpPr>
              <p:cNvPr name="TextBox 10" id="10"/>
              <p:cNvSpPr txBox="true"/>
              <p:nvPr/>
            </p:nvSpPr>
            <p:spPr>
              <a:xfrm>
                <a:off x="0" y="-66675"/>
                <a:ext cx="1809828" cy="242004"/>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3628525" y="354875"/>
              <a:ext cx="563733" cy="557583"/>
            </a:xfrm>
            <a:custGeom>
              <a:avLst/>
              <a:gdLst/>
              <a:ahLst/>
              <a:cxnLst/>
              <a:rect r="r" b="b" t="t" l="l"/>
              <a:pathLst>
                <a:path h="557583" w="563733">
                  <a:moveTo>
                    <a:pt x="0" y="0"/>
                  </a:moveTo>
                  <a:lnTo>
                    <a:pt x="563732" y="0"/>
                  </a:lnTo>
                  <a:lnTo>
                    <a:pt x="563732" y="557583"/>
                  </a:lnTo>
                  <a:lnTo>
                    <a:pt x="0" y="5575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514272" y="326300"/>
              <a:ext cx="7173684" cy="543898"/>
            </a:xfrm>
            <a:prstGeom prst="rect">
              <a:avLst/>
            </a:prstGeom>
          </p:spPr>
          <p:txBody>
            <a:bodyPr anchor="t" rtlCol="false" tIns="0" lIns="0" bIns="0" rIns="0">
              <a:spAutoFit/>
            </a:bodyPr>
            <a:lstStyle/>
            <a:p>
              <a:pPr algn="l">
                <a:lnSpc>
                  <a:spcPts val="3297"/>
                </a:lnSpc>
              </a:pPr>
              <a:r>
                <a:rPr lang="en-US" sz="2596" spc="-51">
                  <a:solidFill>
                    <a:srgbClr val="FFFFFF"/>
                  </a:solidFill>
                  <a:latin typeface="Poppins"/>
                  <a:ea typeface="Poppins"/>
                  <a:cs typeface="Poppins"/>
                  <a:sym typeface="Poppins"/>
                </a:rPr>
                <a:t>www.globalservants.org</a:t>
              </a:r>
            </a:p>
          </p:txBody>
        </p:sp>
      </p:grpSp>
      <p:sp>
        <p:nvSpPr>
          <p:cNvPr name="Freeform 13" id="13"/>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7">
              <a:alphaModFix amt="50000"/>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1240100" y="4772750"/>
            <a:ext cx="7320793" cy="895775"/>
          </a:xfrm>
          <a:prstGeom prst="rect">
            <a:avLst/>
          </a:prstGeom>
        </p:spPr>
        <p:txBody>
          <a:bodyPr anchor="t" rtlCol="false" tIns="0" lIns="0" bIns="0" rIns="0">
            <a:spAutoFit/>
          </a:bodyPr>
          <a:lstStyle/>
          <a:p>
            <a:pPr algn="l">
              <a:lnSpc>
                <a:spcPts val="6771"/>
              </a:lnSpc>
            </a:pPr>
            <a:r>
              <a:rPr lang="en-US" sz="6574" b="true">
                <a:solidFill>
                  <a:srgbClr val="FDFDFD"/>
                </a:solidFill>
                <a:latin typeface="Montserrat Bold"/>
                <a:ea typeface="Montserrat Bold"/>
                <a:cs typeface="Montserrat Bold"/>
                <a:sym typeface="Montserrat Bold"/>
              </a:rPr>
              <a:t>Thailand</a:t>
            </a:r>
          </a:p>
        </p:txBody>
      </p:sp>
      <p:grpSp>
        <p:nvGrpSpPr>
          <p:cNvPr name="Group 15" id="15"/>
          <p:cNvGrpSpPr/>
          <p:nvPr/>
        </p:nvGrpSpPr>
        <p:grpSpPr>
          <a:xfrm rot="0">
            <a:off x="8732949" y="0"/>
            <a:ext cx="5203994" cy="5087777"/>
            <a:chOff x="0" y="0"/>
            <a:chExt cx="6938659" cy="6783702"/>
          </a:xfrm>
        </p:grpSpPr>
        <p:pic>
          <p:nvPicPr>
            <p:cNvPr name="Picture 16" id="16"/>
            <p:cNvPicPr>
              <a:picLocks noChangeAspect="true"/>
            </p:cNvPicPr>
            <p:nvPr/>
          </p:nvPicPr>
          <p:blipFill>
            <a:blip r:embed="rId9"/>
            <a:srcRect l="15967" t="0" r="15967" b="0"/>
            <a:stretch>
              <a:fillRect/>
            </a:stretch>
          </p:blipFill>
          <p:spPr>
            <a:xfrm flipH="false" flipV="false">
              <a:off x="0" y="0"/>
              <a:ext cx="6938659" cy="6783702"/>
            </a:xfrm>
            <a:prstGeom prst="rect">
              <a:avLst/>
            </a:prstGeom>
          </p:spPr>
        </p:pic>
      </p:grpSp>
      <p:grpSp>
        <p:nvGrpSpPr>
          <p:cNvPr name="Group 17" id="17"/>
          <p:cNvGrpSpPr/>
          <p:nvPr/>
        </p:nvGrpSpPr>
        <p:grpSpPr>
          <a:xfrm rot="0">
            <a:off x="13084006" y="5298643"/>
            <a:ext cx="5203994" cy="4988357"/>
            <a:chOff x="0" y="0"/>
            <a:chExt cx="6938659" cy="6651142"/>
          </a:xfrm>
        </p:grpSpPr>
        <p:pic>
          <p:nvPicPr>
            <p:cNvPr name="Picture 18" id="18"/>
            <p:cNvPicPr>
              <a:picLocks noChangeAspect="true"/>
            </p:cNvPicPr>
            <p:nvPr/>
          </p:nvPicPr>
          <p:blipFill>
            <a:blip r:embed="rId10"/>
            <a:srcRect l="16514" t="0" r="14063" b="0"/>
            <a:stretch>
              <a:fillRect/>
            </a:stretch>
          </p:blipFill>
          <p:spPr>
            <a:xfrm flipH="false" flipV="false">
              <a:off x="0" y="0"/>
              <a:ext cx="6938659" cy="6651142"/>
            </a:xfrm>
            <a:prstGeom prst="rect">
              <a:avLst/>
            </a:prstGeom>
          </p:spPr>
        </p:pic>
      </p:grpSp>
      <p:grpSp>
        <p:nvGrpSpPr>
          <p:cNvPr name="Group 19" id="19"/>
          <p:cNvGrpSpPr/>
          <p:nvPr/>
        </p:nvGrpSpPr>
        <p:grpSpPr>
          <a:xfrm rot="0">
            <a:off x="14108393" y="0"/>
            <a:ext cx="4179607" cy="5087777"/>
            <a:chOff x="0" y="0"/>
            <a:chExt cx="5572809" cy="6783702"/>
          </a:xfrm>
        </p:grpSpPr>
        <p:pic>
          <p:nvPicPr>
            <p:cNvPr name="Picture 20" id="20"/>
            <p:cNvPicPr>
              <a:picLocks noChangeAspect="true"/>
            </p:cNvPicPr>
            <p:nvPr/>
          </p:nvPicPr>
          <p:blipFill>
            <a:blip r:embed="rId11"/>
            <a:srcRect l="22666" t="0" r="22666" b="0"/>
            <a:stretch>
              <a:fillRect/>
            </a:stretch>
          </p:blipFill>
          <p:spPr>
            <a:xfrm flipH="false" flipV="false">
              <a:off x="0" y="0"/>
              <a:ext cx="5572809" cy="6783702"/>
            </a:xfrm>
            <a:prstGeom prst="rect">
              <a:avLst/>
            </a:prstGeom>
          </p:spPr>
        </p:pic>
      </p:grpSp>
      <p:grpSp>
        <p:nvGrpSpPr>
          <p:cNvPr name="Group 21" id="21"/>
          <p:cNvGrpSpPr/>
          <p:nvPr/>
        </p:nvGrpSpPr>
        <p:grpSpPr>
          <a:xfrm rot="0">
            <a:off x="8732949" y="5298643"/>
            <a:ext cx="4179607" cy="4988357"/>
            <a:chOff x="0" y="0"/>
            <a:chExt cx="5572809" cy="6651142"/>
          </a:xfrm>
        </p:grpSpPr>
        <p:pic>
          <p:nvPicPr>
            <p:cNvPr name="Picture 22" id="22"/>
            <p:cNvPicPr>
              <a:picLocks noChangeAspect="true"/>
            </p:cNvPicPr>
            <p:nvPr/>
          </p:nvPicPr>
          <p:blipFill>
            <a:blip r:embed="rId12"/>
            <a:srcRect l="3541" t="0" r="40701" b="0"/>
            <a:stretch>
              <a:fillRect/>
            </a:stretch>
          </p:blipFill>
          <p:spPr>
            <a:xfrm flipH="false" flipV="false">
              <a:off x="0" y="0"/>
              <a:ext cx="5572809" cy="6651142"/>
            </a:xfrm>
            <a:prstGeom prst="rect">
              <a:avLst/>
            </a:prstGeom>
          </p:spPr>
        </p:pic>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5109681" y="-2107181"/>
            <a:ext cx="26644198" cy="13022352"/>
          </a:xfrm>
          <a:custGeom>
            <a:avLst/>
            <a:gdLst/>
            <a:ahLst/>
            <a:cxnLst/>
            <a:rect r="r" b="b" t="t" l="l"/>
            <a:pathLst>
              <a:path h="13022352" w="26644198">
                <a:moveTo>
                  <a:pt x="0" y="0"/>
                </a:moveTo>
                <a:lnTo>
                  <a:pt x="26644198" y="0"/>
                </a:lnTo>
                <a:lnTo>
                  <a:pt x="26644198" y="13022352"/>
                </a:lnTo>
                <a:lnTo>
                  <a:pt x="0" y="13022352"/>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4668" y="-227774"/>
            <a:ext cx="8283511" cy="10684172"/>
            <a:chOff x="0" y="0"/>
            <a:chExt cx="2181665" cy="2813938"/>
          </a:xfrm>
        </p:grpSpPr>
        <p:sp>
          <p:nvSpPr>
            <p:cNvPr name="Freeform 4" id="4"/>
            <p:cNvSpPr/>
            <p:nvPr/>
          </p:nvSpPr>
          <p:spPr>
            <a:xfrm flipH="false" flipV="false" rot="0">
              <a:off x="0" y="0"/>
              <a:ext cx="2181665" cy="2813938"/>
            </a:xfrm>
            <a:custGeom>
              <a:avLst/>
              <a:gdLst/>
              <a:ahLst/>
              <a:cxnLst/>
              <a:rect r="r" b="b" t="t" l="l"/>
              <a:pathLst>
                <a:path h="2813938" w="2181665">
                  <a:moveTo>
                    <a:pt x="0" y="0"/>
                  </a:moveTo>
                  <a:lnTo>
                    <a:pt x="2181665" y="0"/>
                  </a:lnTo>
                  <a:lnTo>
                    <a:pt x="2181665"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181665" cy="2880613"/>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6993178" y="1505744"/>
            <a:ext cx="7953490" cy="6600928"/>
            <a:chOff x="0" y="0"/>
            <a:chExt cx="2094746" cy="1738516"/>
          </a:xfrm>
        </p:grpSpPr>
        <p:sp>
          <p:nvSpPr>
            <p:cNvPr name="Freeform 7" id="7"/>
            <p:cNvSpPr/>
            <p:nvPr/>
          </p:nvSpPr>
          <p:spPr>
            <a:xfrm flipH="false" flipV="false" rot="0">
              <a:off x="0" y="0"/>
              <a:ext cx="2094746" cy="1738516"/>
            </a:xfrm>
            <a:custGeom>
              <a:avLst/>
              <a:gdLst/>
              <a:ahLst/>
              <a:cxnLst/>
              <a:rect r="r" b="b" t="t" l="l"/>
              <a:pathLst>
                <a:path h="1738516" w="2094746">
                  <a:moveTo>
                    <a:pt x="0" y="0"/>
                  </a:moveTo>
                  <a:lnTo>
                    <a:pt x="2094746" y="0"/>
                  </a:lnTo>
                  <a:lnTo>
                    <a:pt x="2094746" y="1738516"/>
                  </a:lnTo>
                  <a:lnTo>
                    <a:pt x="0" y="1738516"/>
                  </a:lnTo>
                  <a:close/>
                </a:path>
              </a:pathLst>
            </a:custGeom>
            <a:solidFill>
              <a:srgbClr val="FFFFFF">
                <a:alpha val="49804"/>
              </a:srgbClr>
            </a:solidFill>
          </p:spPr>
        </p:sp>
        <p:sp>
          <p:nvSpPr>
            <p:cNvPr name="TextBox 8" id="8"/>
            <p:cNvSpPr txBox="true"/>
            <p:nvPr/>
          </p:nvSpPr>
          <p:spPr>
            <a:xfrm>
              <a:off x="0" y="-66675"/>
              <a:ext cx="2094746" cy="1805191"/>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631565" y="1028700"/>
            <a:ext cx="6429870" cy="7631139"/>
            <a:chOff x="0" y="0"/>
            <a:chExt cx="8573160" cy="10174851"/>
          </a:xfrm>
        </p:grpSpPr>
        <p:pic>
          <p:nvPicPr>
            <p:cNvPr name="Picture 10" id="10"/>
            <p:cNvPicPr>
              <a:picLocks noChangeAspect="true"/>
            </p:cNvPicPr>
            <p:nvPr/>
          </p:nvPicPr>
          <p:blipFill>
            <a:blip r:embed="rId4"/>
            <a:srcRect l="0" t="6089" r="0" b="6089"/>
            <a:stretch>
              <a:fillRect/>
            </a:stretch>
          </p:blipFill>
          <p:spPr>
            <a:xfrm flipH="false" flipV="false">
              <a:off x="0" y="0"/>
              <a:ext cx="8573160" cy="5023926"/>
            </a:xfrm>
            <a:prstGeom prst="rect">
              <a:avLst/>
            </a:prstGeom>
          </p:spPr>
        </p:pic>
        <p:pic>
          <p:nvPicPr>
            <p:cNvPr name="Picture 11" id="11"/>
            <p:cNvPicPr>
              <a:picLocks noChangeAspect="true"/>
            </p:cNvPicPr>
            <p:nvPr/>
          </p:nvPicPr>
          <p:blipFill>
            <a:blip r:embed="rId5"/>
            <a:srcRect l="22031" t="0" r="22031" b="0"/>
            <a:stretch>
              <a:fillRect/>
            </a:stretch>
          </p:blipFill>
          <p:spPr>
            <a:xfrm flipH="false" flipV="false">
              <a:off x="0" y="5150926"/>
              <a:ext cx="4223080" cy="5023926"/>
            </a:xfrm>
            <a:prstGeom prst="rect">
              <a:avLst/>
            </a:prstGeom>
          </p:spPr>
        </p:pic>
        <p:pic>
          <p:nvPicPr>
            <p:cNvPr name="Picture 12" id="12"/>
            <p:cNvPicPr>
              <a:picLocks noChangeAspect="true"/>
            </p:cNvPicPr>
            <p:nvPr/>
          </p:nvPicPr>
          <p:blipFill>
            <a:blip r:embed="rId6"/>
            <a:srcRect l="22031" t="0" r="22031" b="0"/>
            <a:stretch>
              <a:fillRect/>
            </a:stretch>
          </p:blipFill>
          <p:spPr>
            <a:xfrm flipH="false" flipV="false">
              <a:off x="4350080" y="5150926"/>
              <a:ext cx="4223080" cy="5023926"/>
            </a:xfrm>
            <a:prstGeom prst="rect">
              <a:avLst/>
            </a:prstGeom>
          </p:spPr>
        </p:pic>
      </p:grpSp>
      <p:sp>
        <p:nvSpPr>
          <p:cNvPr name="TextBox 13" id="13"/>
          <p:cNvSpPr txBox="true"/>
          <p:nvPr/>
        </p:nvSpPr>
        <p:spPr>
          <a:xfrm rot="0">
            <a:off x="7656578" y="4029655"/>
            <a:ext cx="6491192" cy="3718560"/>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House of</a:t>
            </a:r>
            <a:r>
              <a:rPr lang="en-US" sz="2100" spc="-42">
                <a:solidFill>
                  <a:srgbClr val="000000"/>
                </a:solidFill>
                <a:latin typeface="Poppins"/>
                <a:ea typeface="Poppins"/>
                <a:cs typeface="Poppins"/>
                <a:sym typeface="Poppins"/>
              </a:rPr>
              <a:t> Grace is more than a shelter—it’s a safe, loving home where at-risk girls are rescued from exploitation and given a chance to thrive. Through education, counseling, and discipleship, each girl is nurtured in a Christ-centered environment that promotes healing and growth. With campuses in Thailand and Ghana, House of Grace empowers young women to break cycles of abuse and poverty. Every life changed is a testimony of God’s redeeming love at work.  </a:t>
            </a:r>
          </a:p>
        </p:txBody>
      </p:sp>
      <p:sp>
        <p:nvSpPr>
          <p:cNvPr name="TextBox 14" id="14"/>
          <p:cNvSpPr txBox="true"/>
          <p:nvPr/>
        </p:nvSpPr>
        <p:spPr>
          <a:xfrm rot="0">
            <a:off x="7656578" y="3434161"/>
            <a:ext cx="7829884" cy="393190"/>
          </a:xfrm>
          <a:prstGeom prst="rect">
            <a:avLst/>
          </a:prstGeom>
        </p:spPr>
        <p:txBody>
          <a:bodyPr anchor="t" rtlCol="false" tIns="0" lIns="0" bIns="0" rIns="0">
            <a:spAutoFit/>
          </a:bodyPr>
          <a:lstStyle/>
          <a:p>
            <a:pPr algn="just">
              <a:lnSpc>
                <a:spcPts val="3003"/>
              </a:lnSpc>
            </a:pPr>
            <a:r>
              <a:rPr lang="en-US" b="true" sz="2145" i="true" spc="-42">
                <a:solidFill>
                  <a:srgbClr val="000000"/>
                </a:solidFill>
                <a:latin typeface="Poppins Bold Italics"/>
                <a:ea typeface="Poppins Bold Italics"/>
                <a:cs typeface="Poppins Bold Italics"/>
                <a:sym typeface="Poppins Bold Italics"/>
              </a:rPr>
              <a:t> A Plac</a:t>
            </a:r>
            <a:r>
              <a:rPr lang="en-US" b="true" sz="2145" i="true" spc="-42">
                <a:solidFill>
                  <a:srgbClr val="000000"/>
                </a:solidFill>
                <a:latin typeface="Poppins Bold Italics"/>
                <a:ea typeface="Poppins Bold Italics"/>
                <a:cs typeface="Poppins Bold Italics"/>
                <a:sym typeface="Poppins Bold Italics"/>
              </a:rPr>
              <a:t>e of Rescue, Restoration, and Hope</a:t>
            </a:r>
          </a:p>
        </p:txBody>
      </p:sp>
      <p:sp>
        <p:nvSpPr>
          <p:cNvPr name="TextBox 15" id="15"/>
          <p:cNvSpPr txBox="true"/>
          <p:nvPr/>
        </p:nvSpPr>
        <p:spPr>
          <a:xfrm rot="0">
            <a:off x="7648584" y="1794217"/>
            <a:ext cx="7298084" cy="1447165"/>
          </a:xfrm>
          <a:prstGeom prst="rect">
            <a:avLst/>
          </a:prstGeom>
        </p:spPr>
        <p:txBody>
          <a:bodyPr anchor="t" rtlCol="false" tIns="0" lIns="0" bIns="0" rIns="0">
            <a:spAutoFit/>
          </a:bodyPr>
          <a:lstStyle/>
          <a:p>
            <a:pPr algn="l">
              <a:lnSpc>
                <a:spcPts val="5600"/>
              </a:lnSpc>
            </a:pPr>
            <a:r>
              <a:rPr lang="en-US" sz="5600" b="true">
                <a:solidFill>
                  <a:srgbClr val="00569E"/>
                </a:solidFill>
                <a:latin typeface="Montserrat Bold"/>
                <a:ea typeface="Montserrat Bold"/>
                <a:cs typeface="Montserrat Bold"/>
                <a:sym typeface="Montserrat Bold"/>
              </a:rPr>
              <a:t>House of Grace Thailand</a:t>
            </a:r>
          </a:p>
        </p:txBody>
      </p:sp>
      <p:sp>
        <p:nvSpPr>
          <p:cNvPr name="Freeform 16" id="16"/>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65872" y="-227774"/>
            <a:ext cx="7944715" cy="10684172"/>
            <a:chOff x="0" y="0"/>
            <a:chExt cx="2092435" cy="2813938"/>
          </a:xfrm>
        </p:grpSpPr>
        <p:sp>
          <p:nvSpPr>
            <p:cNvPr name="Freeform 4" id="4"/>
            <p:cNvSpPr/>
            <p:nvPr/>
          </p:nvSpPr>
          <p:spPr>
            <a:xfrm flipH="false" flipV="false" rot="0">
              <a:off x="0" y="0"/>
              <a:ext cx="2092435" cy="2813938"/>
            </a:xfrm>
            <a:custGeom>
              <a:avLst/>
              <a:gdLst/>
              <a:ahLst/>
              <a:cxnLst/>
              <a:rect r="r" b="b" t="t" l="l"/>
              <a:pathLst>
                <a:path h="2813938" w="2092435">
                  <a:moveTo>
                    <a:pt x="0" y="0"/>
                  </a:moveTo>
                  <a:lnTo>
                    <a:pt x="2092435" y="0"/>
                  </a:lnTo>
                  <a:lnTo>
                    <a:pt x="2092435"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092435" cy="2880613"/>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6993178" y="1600555"/>
            <a:ext cx="9951699" cy="7302661"/>
            <a:chOff x="0" y="0"/>
            <a:chExt cx="2621024" cy="1923335"/>
          </a:xfrm>
        </p:grpSpPr>
        <p:sp>
          <p:nvSpPr>
            <p:cNvPr name="Freeform 7" id="7"/>
            <p:cNvSpPr/>
            <p:nvPr/>
          </p:nvSpPr>
          <p:spPr>
            <a:xfrm flipH="false" flipV="false" rot="0">
              <a:off x="0" y="0"/>
              <a:ext cx="2621024" cy="1923335"/>
            </a:xfrm>
            <a:custGeom>
              <a:avLst/>
              <a:gdLst/>
              <a:ahLst/>
              <a:cxnLst/>
              <a:rect r="r" b="b" t="t" l="l"/>
              <a:pathLst>
                <a:path h="1923335" w="2621024">
                  <a:moveTo>
                    <a:pt x="0" y="0"/>
                  </a:moveTo>
                  <a:lnTo>
                    <a:pt x="2621024" y="0"/>
                  </a:lnTo>
                  <a:lnTo>
                    <a:pt x="2621024" y="1923335"/>
                  </a:lnTo>
                  <a:lnTo>
                    <a:pt x="0" y="1923335"/>
                  </a:lnTo>
                  <a:close/>
                </a:path>
              </a:pathLst>
            </a:custGeom>
            <a:solidFill>
              <a:srgbClr val="FFFFFF">
                <a:alpha val="49804"/>
              </a:srgbClr>
            </a:solidFill>
          </p:spPr>
        </p:sp>
        <p:sp>
          <p:nvSpPr>
            <p:cNvPr name="TextBox 8" id="8"/>
            <p:cNvSpPr txBox="true"/>
            <p:nvPr/>
          </p:nvSpPr>
          <p:spPr>
            <a:xfrm>
              <a:off x="0" y="-66675"/>
              <a:ext cx="2621024" cy="1990010"/>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7556735" y="3191450"/>
            <a:ext cx="9084462" cy="631888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In 2011, </a:t>
            </a:r>
            <a:r>
              <a:rPr lang="en-US" sz="2100" spc="-42">
                <a:solidFill>
                  <a:srgbClr val="000000"/>
                </a:solidFill>
                <a:latin typeface="Poppins"/>
                <a:ea typeface="Poppins"/>
                <a:cs typeface="Poppins"/>
                <a:sym typeface="Poppins"/>
              </a:rPr>
              <a:t>Julianna became the first girl to arrive at House of Grace–Ghana. She was just seven years old, orphaned after her mother tragically killed her father and was sentenced to life in prison.</a:t>
            </a:r>
          </a:p>
          <a:p>
            <a:pPr algn="just">
              <a:lnSpc>
                <a:spcPts val="2940"/>
              </a:lnSpc>
            </a:pPr>
          </a:p>
          <a:p>
            <a:pPr algn="just">
              <a:lnSpc>
                <a:spcPts val="2940"/>
              </a:lnSpc>
            </a:pPr>
            <a:r>
              <a:rPr lang="en-US" sz="2100" spc="-42">
                <a:solidFill>
                  <a:srgbClr val="000000"/>
                </a:solidFill>
                <a:latin typeface="Poppins"/>
                <a:ea typeface="Poppins"/>
                <a:cs typeface="Poppins"/>
                <a:sym typeface="Poppins"/>
              </a:rPr>
              <a:t>With no family and nowhere to go, Julianna was taken in by a local Pastor who knew Julianna needed more—she needed stability, love, and the opportunity to thrive. So, he made a long journey across Ghana with Julianna to Kumasi to the newly founded House of Grace. </a:t>
            </a:r>
          </a:p>
          <a:p>
            <a:pPr algn="just">
              <a:lnSpc>
                <a:spcPts val="2940"/>
              </a:lnSpc>
            </a:pPr>
          </a:p>
          <a:p>
            <a:pPr algn="just">
              <a:lnSpc>
                <a:spcPts val="2940"/>
              </a:lnSpc>
            </a:pPr>
            <a:r>
              <a:rPr lang="en-US" b="true" sz="2100" spc="-42">
                <a:solidFill>
                  <a:srgbClr val="000000"/>
                </a:solidFill>
                <a:latin typeface="Poppins Bold"/>
                <a:ea typeface="Poppins Bold"/>
                <a:cs typeface="Poppins Bold"/>
                <a:sym typeface="Poppins Bold"/>
              </a:rPr>
              <a:t>Julianna had no idea she was about to walk into the place that would change her life forever.</a:t>
            </a:r>
          </a:p>
          <a:p>
            <a:pPr algn="just">
              <a:lnSpc>
                <a:spcPts val="2940"/>
              </a:lnSpc>
            </a:pPr>
          </a:p>
          <a:p>
            <a:pPr algn="just">
              <a:lnSpc>
                <a:spcPts val="2940"/>
              </a:lnSpc>
            </a:pPr>
            <a:r>
              <a:rPr lang="en-US" sz="2100" spc="-42">
                <a:solidFill>
                  <a:srgbClr val="000000"/>
                </a:solidFill>
                <a:latin typeface="Poppins"/>
                <a:ea typeface="Poppins"/>
                <a:cs typeface="Poppins"/>
                <a:sym typeface="Poppins"/>
              </a:rPr>
              <a:t>She spoke only her tribal language, Dagbani, and was frightened and alone, but Julianna quickly learned Twi, becoming a mentor and translator for the next nine girls—each from remote villages, each dealing with their own trauma</a:t>
            </a:r>
          </a:p>
          <a:p>
            <a:pPr algn="just">
              <a:lnSpc>
                <a:spcPts val="2940"/>
              </a:lnSpc>
            </a:pPr>
          </a:p>
        </p:txBody>
      </p:sp>
      <p:sp>
        <p:nvSpPr>
          <p:cNvPr name="Freeform 10" id="10"/>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4"/>
            <a:stretch>
              <a:fillRect l="0" t="0" r="0" b="0"/>
            </a:stretch>
          </a:blipFill>
        </p:spPr>
      </p:sp>
      <p:sp>
        <p:nvSpPr>
          <p:cNvPr name="TextBox 11" id="11"/>
          <p:cNvSpPr txBox="true"/>
          <p:nvPr/>
        </p:nvSpPr>
        <p:spPr>
          <a:xfrm rot="0">
            <a:off x="7556735" y="1748603"/>
            <a:ext cx="8021875" cy="667512"/>
          </a:xfrm>
          <a:prstGeom prst="rect">
            <a:avLst/>
          </a:prstGeom>
        </p:spPr>
        <p:txBody>
          <a:bodyPr anchor="t" rtlCol="false" tIns="0" lIns="0" bIns="0" rIns="0">
            <a:spAutoFit/>
          </a:bodyPr>
          <a:lstStyle/>
          <a:p>
            <a:pPr algn="l">
              <a:lnSpc>
                <a:spcPts val="5334"/>
              </a:lnSpc>
            </a:pPr>
            <a:r>
              <a:rPr lang="en-US" sz="4200" b="true">
                <a:solidFill>
                  <a:srgbClr val="00569E"/>
                </a:solidFill>
                <a:latin typeface="Montserrat Bold"/>
                <a:ea typeface="Montserrat Bold"/>
                <a:cs typeface="Montserrat Bold"/>
                <a:sym typeface="Montserrat Bold"/>
              </a:rPr>
              <a:t>Julianna’s Story</a:t>
            </a:r>
          </a:p>
        </p:txBody>
      </p:sp>
      <p:sp>
        <p:nvSpPr>
          <p:cNvPr name="TextBox 12" id="12"/>
          <p:cNvSpPr txBox="true"/>
          <p:nvPr/>
        </p:nvSpPr>
        <p:spPr>
          <a:xfrm rot="0">
            <a:off x="7556735" y="1225270"/>
            <a:ext cx="8021875" cy="375285"/>
          </a:xfrm>
          <a:prstGeom prst="rect">
            <a:avLst/>
          </a:prstGeom>
        </p:spPr>
        <p:txBody>
          <a:bodyPr anchor="t" rtlCol="false" tIns="0" lIns="0" bIns="0" rIns="0">
            <a:spAutoFit/>
          </a:bodyPr>
          <a:lstStyle/>
          <a:p>
            <a:pPr algn="just">
              <a:lnSpc>
                <a:spcPts val="2940"/>
              </a:lnSpc>
            </a:pPr>
            <a:r>
              <a:rPr lang="en-US" b="true" sz="2100" i="true" spc="-42">
                <a:solidFill>
                  <a:srgbClr val="000000"/>
                </a:solidFill>
                <a:latin typeface="Poppins Bold Italics"/>
                <a:ea typeface="Poppins Bold Italics"/>
                <a:cs typeface="Poppins Bold Italics"/>
                <a:sym typeface="Poppins Bold Italics"/>
              </a:rPr>
              <a:t>IMPACT STORY</a:t>
            </a:r>
          </a:p>
        </p:txBody>
      </p:sp>
      <p:sp>
        <p:nvSpPr>
          <p:cNvPr name="TextBox 13" id="13"/>
          <p:cNvSpPr txBox="true"/>
          <p:nvPr/>
        </p:nvSpPr>
        <p:spPr>
          <a:xfrm rot="0">
            <a:off x="7556735" y="2539940"/>
            <a:ext cx="9084462" cy="375285"/>
          </a:xfrm>
          <a:prstGeom prst="rect">
            <a:avLst/>
          </a:prstGeom>
        </p:spPr>
        <p:txBody>
          <a:bodyPr anchor="t" rtlCol="false" tIns="0" lIns="0" bIns="0" rIns="0">
            <a:spAutoFit/>
          </a:bodyPr>
          <a:lstStyle/>
          <a:p>
            <a:pPr algn="just">
              <a:lnSpc>
                <a:spcPts val="2940"/>
              </a:lnSpc>
            </a:pPr>
            <a:r>
              <a:rPr lang="en-US" b="true" sz="2100" i="true" spc="-42">
                <a:solidFill>
                  <a:srgbClr val="00569E"/>
                </a:solidFill>
                <a:latin typeface="Poppins Bold Italics"/>
                <a:ea typeface="Poppins Bold Italics"/>
                <a:cs typeface="Poppins Bold Italics"/>
                <a:sym typeface="Poppins Bold Italics"/>
              </a:rPr>
              <a:t>From Orphaned Girl to Future Leader</a:t>
            </a:r>
          </a:p>
        </p:txBody>
      </p:sp>
      <p:grpSp>
        <p:nvGrpSpPr>
          <p:cNvPr name="Group 14" id="14"/>
          <p:cNvGrpSpPr/>
          <p:nvPr/>
        </p:nvGrpSpPr>
        <p:grpSpPr>
          <a:xfrm rot="0">
            <a:off x="4117535" y="6379467"/>
            <a:ext cx="2875643" cy="2465127"/>
            <a:chOff x="0" y="0"/>
            <a:chExt cx="623253" cy="534280"/>
          </a:xfrm>
        </p:grpSpPr>
        <p:sp>
          <p:nvSpPr>
            <p:cNvPr name="Freeform 15" id="15"/>
            <p:cNvSpPr/>
            <p:nvPr/>
          </p:nvSpPr>
          <p:spPr>
            <a:xfrm flipH="false" flipV="false" rot="0">
              <a:off x="0" y="0"/>
              <a:ext cx="623253" cy="534280"/>
            </a:xfrm>
            <a:custGeom>
              <a:avLst/>
              <a:gdLst/>
              <a:ahLst/>
              <a:cxnLst/>
              <a:rect r="r" b="b" t="t" l="l"/>
              <a:pathLst>
                <a:path h="534280" w="623253">
                  <a:moveTo>
                    <a:pt x="0" y="0"/>
                  </a:moveTo>
                  <a:lnTo>
                    <a:pt x="623253" y="0"/>
                  </a:lnTo>
                  <a:lnTo>
                    <a:pt x="623253" y="534280"/>
                  </a:lnTo>
                  <a:lnTo>
                    <a:pt x="0" y="534280"/>
                  </a:lnTo>
                  <a:close/>
                </a:path>
              </a:pathLst>
            </a:custGeom>
            <a:blipFill>
              <a:blip r:embed="rId5"/>
              <a:stretch>
                <a:fillRect l="0" t="0" r="0" b="-55726"/>
              </a:stretch>
            </a:blipFill>
          </p:spPr>
        </p:sp>
      </p:grpSp>
      <p:grpSp>
        <p:nvGrpSpPr>
          <p:cNvPr name="Group 16" id="16"/>
          <p:cNvGrpSpPr/>
          <p:nvPr/>
        </p:nvGrpSpPr>
        <p:grpSpPr>
          <a:xfrm rot="0">
            <a:off x="1028700" y="6379467"/>
            <a:ext cx="2875643" cy="2465127"/>
            <a:chOff x="0" y="0"/>
            <a:chExt cx="623253" cy="534280"/>
          </a:xfrm>
        </p:grpSpPr>
        <p:sp>
          <p:nvSpPr>
            <p:cNvPr name="Freeform 17" id="17"/>
            <p:cNvSpPr/>
            <p:nvPr/>
          </p:nvSpPr>
          <p:spPr>
            <a:xfrm flipH="false" flipV="false" rot="0">
              <a:off x="0" y="0"/>
              <a:ext cx="623253" cy="534280"/>
            </a:xfrm>
            <a:custGeom>
              <a:avLst/>
              <a:gdLst/>
              <a:ahLst/>
              <a:cxnLst/>
              <a:rect r="r" b="b" t="t" l="l"/>
              <a:pathLst>
                <a:path h="534280" w="623253">
                  <a:moveTo>
                    <a:pt x="0" y="0"/>
                  </a:moveTo>
                  <a:lnTo>
                    <a:pt x="623253" y="0"/>
                  </a:lnTo>
                  <a:lnTo>
                    <a:pt x="623253" y="534280"/>
                  </a:lnTo>
                  <a:lnTo>
                    <a:pt x="0" y="534280"/>
                  </a:lnTo>
                  <a:close/>
                </a:path>
              </a:pathLst>
            </a:custGeom>
            <a:blipFill>
              <a:blip r:embed="rId6"/>
              <a:stretch>
                <a:fillRect l="-127563" t="-83512" r="-8555" b="0"/>
              </a:stretch>
            </a:blipFill>
          </p:spPr>
        </p:sp>
      </p:grpSp>
      <p:grpSp>
        <p:nvGrpSpPr>
          <p:cNvPr name="Group 18" id="18"/>
          <p:cNvGrpSpPr/>
          <p:nvPr/>
        </p:nvGrpSpPr>
        <p:grpSpPr>
          <a:xfrm rot="0">
            <a:off x="4117535" y="6379467"/>
            <a:ext cx="2875643" cy="2465127"/>
            <a:chOff x="0" y="0"/>
            <a:chExt cx="623253" cy="534280"/>
          </a:xfrm>
        </p:grpSpPr>
        <p:sp>
          <p:nvSpPr>
            <p:cNvPr name="Freeform 19" id="19"/>
            <p:cNvSpPr/>
            <p:nvPr/>
          </p:nvSpPr>
          <p:spPr>
            <a:xfrm flipH="false" flipV="false" rot="0">
              <a:off x="0" y="0"/>
              <a:ext cx="623253" cy="534280"/>
            </a:xfrm>
            <a:custGeom>
              <a:avLst/>
              <a:gdLst/>
              <a:ahLst/>
              <a:cxnLst/>
              <a:rect r="r" b="b" t="t" l="l"/>
              <a:pathLst>
                <a:path h="534280" w="623253">
                  <a:moveTo>
                    <a:pt x="0" y="0"/>
                  </a:moveTo>
                  <a:lnTo>
                    <a:pt x="623253" y="0"/>
                  </a:lnTo>
                  <a:lnTo>
                    <a:pt x="623253" y="534280"/>
                  </a:lnTo>
                  <a:lnTo>
                    <a:pt x="0" y="534280"/>
                  </a:lnTo>
                  <a:close/>
                </a:path>
              </a:pathLst>
            </a:custGeom>
            <a:blipFill>
              <a:blip r:embed="rId5"/>
              <a:stretch>
                <a:fillRect l="0" t="0" r="0" b="-55726"/>
              </a:stretch>
            </a:blipFill>
          </p:spPr>
        </p:sp>
      </p:grpSp>
      <p:grpSp>
        <p:nvGrpSpPr>
          <p:cNvPr name="Group 20" id="20"/>
          <p:cNvGrpSpPr/>
          <p:nvPr/>
        </p:nvGrpSpPr>
        <p:grpSpPr>
          <a:xfrm rot="0">
            <a:off x="1028700" y="1282420"/>
            <a:ext cx="2875643" cy="2607938"/>
            <a:chOff x="0" y="0"/>
            <a:chExt cx="445512" cy="404038"/>
          </a:xfrm>
        </p:grpSpPr>
        <p:sp>
          <p:nvSpPr>
            <p:cNvPr name="Freeform 21" id="21"/>
            <p:cNvSpPr/>
            <p:nvPr/>
          </p:nvSpPr>
          <p:spPr>
            <a:xfrm flipH="false" flipV="false" rot="0">
              <a:off x="0" y="0"/>
              <a:ext cx="445512" cy="404038"/>
            </a:xfrm>
            <a:custGeom>
              <a:avLst/>
              <a:gdLst/>
              <a:ahLst/>
              <a:cxnLst/>
              <a:rect r="r" b="b" t="t" l="l"/>
              <a:pathLst>
                <a:path h="404038" w="445512">
                  <a:moveTo>
                    <a:pt x="0" y="0"/>
                  </a:moveTo>
                  <a:lnTo>
                    <a:pt x="445512" y="0"/>
                  </a:lnTo>
                  <a:lnTo>
                    <a:pt x="445512" y="404038"/>
                  </a:lnTo>
                  <a:lnTo>
                    <a:pt x="0" y="404038"/>
                  </a:lnTo>
                  <a:close/>
                </a:path>
              </a:pathLst>
            </a:custGeom>
            <a:blipFill>
              <a:blip r:embed="rId7"/>
              <a:stretch>
                <a:fillRect l="-10460" t="0" r="-10460" b="0"/>
              </a:stretch>
            </a:blipFill>
          </p:spPr>
        </p:sp>
      </p:grpSp>
      <p:grpSp>
        <p:nvGrpSpPr>
          <p:cNvPr name="Group 22" id="22"/>
          <p:cNvGrpSpPr/>
          <p:nvPr/>
        </p:nvGrpSpPr>
        <p:grpSpPr>
          <a:xfrm rot="0">
            <a:off x="4117535" y="1282420"/>
            <a:ext cx="2875643" cy="2607938"/>
            <a:chOff x="0" y="0"/>
            <a:chExt cx="445512" cy="404038"/>
          </a:xfrm>
        </p:grpSpPr>
        <p:sp>
          <p:nvSpPr>
            <p:cNvPr name="Freeform 23" id="23"/>
            <p:cNvSpPr/>
            <p:nvPr/>
          </p:nvSpPr>
          <p:spPr>
            <a:xfrm flipH="false" flipV="false" rot="0">
              <a:off x="0" y="0"/>
              <a:ext cx="445512" cy="404038"/>
            </a:xfrm>
            <a:custGeom>
              <a:avLst/>
              <a:gdLst/>
              <a:ahLst/>
              <a:cxnLst/>
              <a:rect r="r" b="b" t="t" l="l"/>
              <a:pathLst>
                <a:path h="404038" w="445512">
                  <a:moveTo>
                    <a:pt x="0" y="0"/>
                  </a:moveTo>
                  <a:lnTo>
                    <a:pt x="445512" y="0"/>
                  </a:lnTo>
                  <a:lnTo>
                    <a:pt x="445512" y="404038"/>
                  </a:lnTo>
                  <a:lnTo>
                    <a:pt x="0" y="404038"/>
                  </a:lnTo>
                  <a:close/>
                </a:path>
              </a:pathLst>
            </a:custGeom>
            <a:blipFill>
              <a:blip r:embed="rId8"/>
              <a:stretch>
                <a:fillRect l="-7167" t="0" r="-28953" b="0"/>
              </a:stretch>
            </a:blipFill>
          </p:spPr>
        </p:sp>
      </p:grpSp>
      <p:grpSp>
        <p:nvGrpSpPr>
          <p:cNvPr name="Group 24" id="24"/>
          <p:cNvGrpSpPr/>
          <p:nvPr/>
        </p:nvGrpSpPr>
        <p:grpSpPr>
          <a:xfrm rot="0">
            <a:off x="4117535" y="4121458"/>
            <a:ext cx="2875643" cy="2026909"/>
            <a:chOff x="0" y="0"/>
            <a:chExt cx="445512" cy="314021"/>
          </a:xfrm>
        </p:grpSpPr>
        <p:sp>
          <p:nvSpPr>
            <p:cNvPr name="Freeform 25" id="25"/>
            <p:cNvSpPr/>
            <p:nvPr/>
          </p:nvSpPr>
          <p:spPr>
            <a:xfrm flipH="false" flipV="false" rot="0">
              <a:off x="0" y="0"/>
              <a:ext cx="445512" cy="314021"/>
            </a:xfrm>
            <a:custGeom>
              <a:avLst/>
              <a:gdLst/>
              <a:ahLst/>
              <a:cxnLst/>
              <a:rect r="r" b="b" t="t" l="l"/>
              <a:pathLst>
                <a:path h="314021" w="445512">
                  <a:moveTo>
                    <a:pt x="0" y="0"/>
                  </a:moveTo>
                  <a:lnTo>
                    <a:pt x="445512" y="0"/>
                  </a:lnTo>
                  <a:lnTo>
                    <a:pt x="445512" y="314021"/>
                  </a:lnTo>
                  <a:lnTo>
                    <a:pt x="0" y="314021"/>
                  </a:lnTo>
                  <a:close/>
                </a:path>
              </a:pathLst>
            </a:custGeom>
            <a:blipFill>
              <a:blip r:embed="rId9"/>
              <a:stretch>
                <a:fillRect l="-20817" t="-10185" r="-25417" b="-6514"/>
              </a:stretch>
            </a:blipFill>
          </p:spPr>
        </p:sp>
      </p:grpSp>
      <p:grpSp>
        <p:nvGrpSpPr>
          <p:cNvPr name="Group 26" id="26"/>
          <p:cNvGrpSpPr/>
          <p:nvPr/>
        </p:nvGrpSpPr>
        <p:grpSpPr>
          <a:xfrm rot="0">
            <a:off x="1028700" y="4121458"/>
            <a:ext cx="2875643" cy="2026909"/>
            <a:chOff x="0" y="0"/>
            <a:chExt cx="445512" cy="314021"/>
          </a:xfrm>
        </p:grpSpPr>
        <p:sp>
          <p:nvSpPr>
            <p:cNvPr name="Freeform 27" id="27"/>
            <p:cNvSpPr/>
            <p:nvPr/>
          </p:nvSpPr>
          <p:spPr>
            <a:xfrm flipH="false" flipV="false" rot="0">
              <a:off x="0" y="0"/>
              <a:ext cx="445512" cy="314021"/>
            </a:xfrm>
            <a:custGeom>
              <a:avLst/>
              <a:gdLst/>
              <a:ahLst/>
              <a:cxnLst/>
              <a:rect r="r" b="b" t="t" l="l"/>
              <a:pathLst>
                <a:path h="314021" w="445512">
                  <a:moveTo>
                    <a:pt x="0" y="0"/>
                  </a:moveTo>
                  <a:lnTo>
                    <a:pt x="445512" y="0"/>
                  </a:lnTo>
                  <a:lnTo>
                    <a:pt x="445512" y="314021"/>
                  </a:lnTo>
                  <a:lnTo>
                    <a:pt x="0" y="314021"/>
                  </a:lnTo>
                  <a:close/>
                </a:path>
              </a:pathLst>
            </a:custGeom>
            <a:blipFill>
              <a:blip r:embed="rId10"/>
              <a:stretch>
                <a:fillRect l="-2897" t="0" r="-2897"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004873" y="1689442"/>
            <a:ext cx="16401809" cy="8016384"/>
          </a:xfrm>
          <a:custGeom>
            <a:avLst/>
            <a:gdLst/>
            <a:ahLst/>
            <a:cxnLst/>
            <a:rect r="r" b="b" t="t" l="l"/>
            <a:pathLst>
              <a:path h="8016384" w="16401809">
                <a:moveTo>
                  <a:pt x="0" y="0"/>
                </a:moveTo>
                <a:lnTo>
                  <a:pt x="16401808" y="0"/>
                </a:lnTo>
                <a:lnTo>
                  <a:pt x="16401808" y="8016384"/>
                </a:lnTo>
                <a:lnTo>
                  <a:pt x="0" y="801638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142674" y="-227774"/>
            <a:ext cx="7821517" cy="10684172"/>
            <a:chOff x="0" y="0"/>
            <a:chExt cx="2059988" cy="2813938"/>
          </a:xfrm>
        </p:grpSpPr>
        <p:sp>
          <p:nvSpPr>
            <p:cNvPr name="Freeform 4" id="4"/>
            <p:cNvSpPr/>
            <p:nvPr/>
          </p:nvSpPr>
          <p:spPr>
            <a:xfrm flipH="false" flipV="false" rot="0">
              <a:off x="0" y="0"/>
              <a:ext cx="2059988" cy="2813938"/>
            </a:xfrm>
            <a:custGeom>
              <a:avLst/>
              <a:gdLst/>
              <a:ahLst/>
              <a:cxnLst/>
              <a:rect r="r" b="b" t="t" l="l"/>
              <a:pathLst>
                <a:path h="2813938" w="2059988">
                  <a:moveTo>
                    <a:pt x="0" y="0"/>
                  </a:moveTo>
                  <a:lnTo>
                    <a:pt x="2059988" y="0"/>
                  </a:lnTo>
                  <a:lnTo>
                    <a:pt x="2059988" y="2813938"/>
                  </a:lnTo>
                  <a:lnTo>
                    <a:pt x="0" y="2813938"/>
                  </a:lnTo>
                  <a:close/>
                </a:path>
              </a:pathLst>
            </a:custGeom>
            <a:gradFill rotWithShape="true">
              <a:gsLst>
                <a:gs pos="0">
                  <a:srgbClr val="2DA8D4">
                    <a:alpha val="100000"/>
                  </a:srgbClr>
                </a:gs>
                <a:gs pos="100000">
                  <a:srgbClr val="0974BA">
                    <a:alpha val="100000"/>
                  </a:srgbClr>
                </a:gs>
              </a:gsLst>
              <a:path path="circle">
                <a:fillToRect l="0" r="100000" t="0" b="100000"/>
              </a:path>
              <a:tileRect r="0" l="-100000" b="0" t="-100000"/>
            </a:gradFill>
          </p:spPr>
        </p:sp>
        <p:sp>
          <p:nvSpPr>
            <p:cNvPr name="TextBox 5" id="5"/>
            <p:cNvSpPr txBox="true"/>
            <p:nvPr/>
          </p:nvSpPr>
          <p:spPr>
            <a:xfrm>
              <a:off x="0" y="-66675"/>
              <a:ext cx="2059988" cy="2880613"/>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5877418" y="615913"/>
            <a:ext cx="1218561" cy="825575"/>
          </a:xfrm>
          <a:custGeom>
            <a:avLst/>
            <a:gdLst/>
            <a:ahLst/>
            <a:cxnLst/>
            <a:rect r="r" b="b" t="t" l="l"/>
            <a:pathLst>
              <a:path h="825575" w="1218561">
                <a:moveTo>
                  <a:pt x="0" y="0"/>
                </a:moveTo>
                <a:lnTo>
                  <a:pt x="1218561" y="0"/>
                </a:lnTo>
                <a:lnTo>
                  <a:pt x="1218561" y="825574"/>
                </a:lnTo>
                <a:lnTo>
                  <a:pt x="0" y="825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6993178" y="1552693"/>
            <a:ext cx="10102801" cy="7303785"/>
            <a:chOff x="0" y="0"/>
            <a:chExt cx="2660820" cy="1923631"/>
          </a:xfrm>
        </p:grpSpPr>
        <p:sp>
          <p:nvSpPr>
            <p:cNvPr name="Freeform 8" id="8"/>
            <p:cNvSpPr/>
            <p:nvPr/>
          </p:nvSpPr>
          <p:spPr>
            <a:xfrm flipH="false" flipV="false" rot="0">
              <a:off x="0" y="0"/>
              <a:ext cx="2660820" cy="1923631"/>
            </a:xfrm>
            <a:custGeom>
              <a:avLst/>
              <a:gdLst/>
              <a:ahLst/>
              <a:cxnLst/>
              <a:rect r="r" b="b" t="t" l="l"/>
              <a:pathLst>
                <a:path h="1923631" w="2660820">
                  <a:moveTo>
                    <a:pt x="0" y="0"/>
                  </a:moveTo>
                  <a:lnTo>
                    <a:pt x="2660820" y="0"/>
                  </a:lnTo>
                  <a:lnTo>
                    <a:pt x="2660820" y="1923631"/>
                  </a:lnTo>
                  <a:lnTo>
                    <a:pt x="0" y="1923631"/>
                  </a:lnTo>
                  <a:close/>
                </a:path>
              </a:pathLst>
            </a:custGeom>
            <a:solidFill>
              <a:srgbClr val="FFFFFF">
                <a:alpha val="49804"/>
              </a:srgbClr>
            </a:solidFill>
          </p:spPr>
        </p:sp>
        <p:sp>
          <p:nvSpPr>
            <p:cNvPr name="TextBox 9" id="9"/>
            <p:cNvSpPr txBox="true"/>
            <p:nvPr/>
          </p:nvSpPr>
          <p:spPr>
            <a:xfrm>
              <a:off x="0" y="-66675"/>
              <a:ext cx="2660820" cy="1990306"/>
            </a:xfrm>
            <a:prstGeom prst="rect">
              <a:avLst/>
            </a:prstGeom>
          </p:spPr>
          <p:txBody>
            <a:bodyPr anchor="ctr" rtlCol="false" tIns="50800" lIns="50800" bIns="50800" rIns="50800"/>
            <a:lstStyle/>
            <a:p>
              <a:pPr algn="ctr">
                <a:lnSpc>
                  <a:spcPts val="3359"/>
                </a:lnSpc>
              </a:pPr>
            </a:p>
          </p:txBody>
        </p:sp>
      </p:grpSp>
      <p:sp>
        <p:nvSpPr>
          <p:cNvPr name="TextBox 10" id="10"/>
          <p:cNvSpPr txBox="true"/>
          <p:nvPr/>
        </p:nvSpPr>
        <p:spPr>
          <a:xfrm rot="0">
            <a:off x="7556735" y="1660867"/>
            <a:ext cx="9084462" cy="7061835"/>
          </a:xfrm>
          <a:prstGeom prst="rect">
            <a:avLst/>
          </a:prstGeom>
        </p:spPr>
        <p:txBody>
          <a:bodyPr anchor="t" rtlCol="false" tIns="0" lIns="0" bIns="0" rIns="0">
            <a:spAutoFit/>
          </a:bodyPr>
          <a:lstStyle/>
          <a:p>
            <a:pPr algn="just">
              <a:lnSpc>
                <a:spcPts val="2940"/>
              </a:lnSpc>
            </a:pPr>
            <a:r>
              <a:rPr lang="en-US" sz="2100" spc="-42">
                <a:solidFill>
                  <a:srgbClr val="000000"/>
                </a:solidFill>
                <a:latin typeface="Poppins"/>
                <a:ea typeface="Poppins"/>
                <a:cs typeface="Poppins"/>
                <a:sym typeface="Poppins"/>
              </a:rPr>
              <a:t>Julianna </a:t>
            </a:r>
            <a:r>
              <a:rPr lang="en-US" sz="2100" spc="-42">
                <a:solidFill>
                  <a:srgbClr val="000000"/>
                </a:solidFill>
                <a:latin typeface="Poppins"/>
                <a:ea typeface="Poppins"/>
                <a:cs typeface="Poppins"/>
                <a:sym typeface="Poppins"/>
              </a:rPr>
              <a:t>helped the other girls adapt, grow, and find comfort in their new home. She remained at House of Grace through 9th grade, finished high school, and is now in her second year of university, stu</a:t>
            </a:r>
            <a:r>
              <a:rPr lang="en-US" sz="2100" spc="-42">
                <a:solidFill>
                  <a:srgbClr val="000000"/>
                </a:solidFill>
                <a:latin typeface="Poppins"/>
                <a:ea typeface="Poppins"/>
                <a:cs typeface="Poppins"/>
                <a:sym typeface="Poppins"/>
              </a:rPr>
              <a:t>dying to</a:t>
            </a:r>
            <a:r>
              <a:rPr lang="en-US" sz="2100" spc="-42">
                <a:solidFill>
                  <a:srgbClr val="000000"/>
                </a:solidFill>
                <a:latin typeface="Poppins"/>
                <a:ea typeface="Poppins"/>
                <a:cs typeface="Poppins"/>
                <a:sym typeface="Poppins"/>
              </a:rPr>
              <a:t> become a soc</a:t>
            </a:r>
            <a:r>
              <a:rPr lang="en-US" sz="2100" spc="-42">
                <a:solidFill>
                  <a:srgbClr val="000000"/>
                </a:solidFill>
                <a:latin typeface="Poppins"/>
                <a:ea typeface="Poppins"/>
                <a:cs typeface="Poppins"/>
                <a:sym typeface="Poppins"/>
              </a:rPr>
              <a:t>ial</a:t>
            </a:r>
            <a:r>
              <a:rPr lang="en-US" sz="2100" spc="-42">
                <a:solidFill>
                  <a:srgbClr val="000000"/>
                </a:solidFill>
                <a:latin typeface="Poppins"/>
                <a:ea typeface="Poppins"/>
                <a:cs typeface="Poppins"/>
                <a:sym typeface="Poppins"/>
              </a:rPr>
              <a:t> work</a:t>
            </a:r>
            <a:r>
              <a:rPr lang="en-US" sz="2100" spc="-42">
                <a:solidFill>
                  <a:srgbClr val="000000"/>
                </a:solidFill>
                <a:latin typeface="Poppins"/>
                <a:ea typeface="Poppins"/>
                <a:cs typeface="Poppins"/>
                <a:sym typeface="Poppins"/>
              </a:rPr>
              <a:t>er.</a:t>
            </a:r>
            <a:r>
              <a:rPr lang="en-US" sz="2100" spc="-42">
                <a:solidFill>
                  <a:srgbClr val="000000"/>
                </a:solidFill>
                <a:latin typeface="Poppins"/>
                <a:ea typeface="Poppins"/>
                <a:cs typeface="Poppins"/>
                <a:sym typeface="Poppins"/>
              </a:rPr>
              <a:t> Her </a:t>
            </a:r>
            <a:r>
              <a:rPr lang="en-US" sz="2100" spc="-42">
                <a:solidFill>
                  <a:srgbClr val="000000"/>
                </a:solidFill>
                <a:latin typeface="Poppins"/>
                <a:ea typeface="Poppins"/>
                <a:cs typeface="Poppins"/>
                <a:sym typeface="Poppins"/>
              </a:rPr>
              <a:t>dream? T</a:t>
            </a:r>
            <a:r>
              <a:rPr lang="en-US" sz="2100" spc="-42">
                <a:solidFill>
                  <a:srgbClr val="000000"/>
                </a:solidFill>
                <a:latin typeface="Poppins"/>
                <a:ea typeface="Poppins"/>
                <a:cs typeface="Poppins"/>
                <a:sym typeface="Poppins"/>
              </a:rPr>
              <a:t>o return </a:t>
            </a:r>
            <a:r>
              <a:rPr lang="en-US" sz="2100" spc="-42">
                <a:solidFill>
                  <a:srgbClr val="000000"/>
                </a:solidFill>
                <a:latin typeface="Poppins"/>
                <a:ea typeface="Poppins"/>
                <a:cs typeface="Poppins"/>
                <a:sym typeface="Poppins"/>
              </a:rPr>
              <a:t>a</a:t>
            </a:r>
            <a:r>
              <a:rPr lang="en-US" sz="2100" spc="-42">
                <a:solidFill>
                  <a:srgbClr val="000000"/>
                </a:solidFill>
                <a:latin typeface="Poppins"/>
                <a:ea typeface="Poppins"/>
                <a:cs typeface="Poppins"/>
                <a:sym typeface="Poppins"/>
              </a:rPr>
              <a:t>s the future Director of</a:t>
            </a:r>
            <a:r>
              <a:rPr lang="en-US" sz="2100" spc="-42">
                <a:solidFill>
                  <a:srgbClr val="000000"/>
                </a:solidFill>
                <a:latin typeface="Poppins"/>
                <a:ea typeface="Poppins"/>
                <a:cs typeface="Poppins"/>
                <a:sym typeface="Poppins"/>
              </a:rPr>
              <a:t> Ho</a:t>
            </a:r>
            <a:r>
              <a:rPr lang="en-US" sz="2100" spc="-42">
                <a:solidFill>
                  <a:srgbClr val="000000"/>
                </a:solidFill>
                <a:latin typeface="Poppins"/>
                <a:ea typeface="Poppins"/>
                <a:cs typeface="Poppins"/>
                <a:sym typeface="Poppins"/>
              </a:rPr>
              <a:t>u</a:t>
            </a:r>
            <a:r>
              <a:rPr lang="en-US" sz="2100" spc="-42">
                <a:solidFill>
                  <a:srgbClr val="000000"/>
                </a:solidFill>
                <a:latin typeface="Poppins"/>
                <a:ea typeface="Poppins"/>
                <a:cs typeface="Poppins"/>
                <a:sym typeface="Poppins"/>
              </a:rPr>
              <a:t>se</a:t>
            </a:r>
            <a:r>
              <a:rPr lang="en-US" sz="2100" spc="-42">
                <a:solidFill>
                  <a:srgbClr val="000000"/>
                </a:solidFill>
                <a:latin typeface="Poppins"/>
                <a:ea typeface="Poppins"/>
                <a:cs typeface="Poppins"/>
                <a:sym typeface="Poppins"/>
              </a:rPr>
              <a:t> </a:t>
            </a:r>
            <a:r>
              <a:rPr lang="en-US" sz="2100" spc="-42">
                <a:solidFill>
                  <a:srgbClr val="000000"/>
                </a:solidFill>
                <a:latin typeface="Poppins"/>
                <a:ea typeface="Poppins"/>
                <a:cs typeface="Poppins"/>
                <a:sym typeface="Poppins"/>
              </a:rPr>
              <a:t>o</a:t>
            </a:r>
            <a:r>
              <a:rPr lang="en-US" sz="2100" spc="-42">
                <a:solidFill>
                  <a:srgbClr val="000000"/>
                </a:solidFill>
                <a:latin typeface="Poppins"/>
                <a:ea typeface="Poppins"/>
                <a:cs typeface="Poppins"/>
                <a:sym typeface="Poppins"/>
              </a:rPr>
              <a:t>f</a:t>
            </a:r>
            <a:r>
              <a:rPr lang="en-US" sz="2100" spc="-42">
                <a:solidFill>
                  <a:srgbClr val="000000"/>
                </a:solidFill>
                <a:latin typeface="Poppins"/>
                <a:ea typeface="Poppins"/>
                <a:cs typeface="Poppins"/>
                <a:sym typeface="Poppins"/>
              </a:rPr>
              <a:t> G</a:t>
            </a:r>
            <a:r>
              <a:rPr lang="en-US" sz="2100" spc="-42">
                <a:solidFill>
                  <a:srgbClr val="000000"/>
                </a:solidFill>
                <a:latin typeface="Poppins"/>
                <a:ea typeface="Poppins"/>
                <a:cs typeface="Poppins"/>
                <a:sym typeface="Poppins"/>
              </a:rPr>
              <a:t>r</a:t>
            </a:r>
            <a:r>
              <a:rPr lang="en-US" sz="2100" spc="-42">
                <a:solidFill>
                  <a:srgbClr val="000000"/>
                </a:solidFill>
                <a:latin typeface="Poppins"/>
                <a:ea typeface="Poppins"/>
                <a:cs typeface="Poppins"/>
                <a:sym typeface="Poppins"/>
              </a:rPr>
              <a:t>ac</a:t>
            </a:r>
            <a:r>
              <a:rPr lang="en-US" sz="2100" spc="-42">
                <a:solidFill>
                  <a:srgbClr val="000000"/>
                </a:solidFill>
                <a:latin typeface="Poppins"/>
                <a:ea typeface="Poppins"/>
                <a:cs typeface="Poppins"/>
                <a:sym typeface="Poppins"/>
              </a:rPr>
              <a:t>e–Ghana.</a:t>
            </a:r>
          </a:p>
          <a:p>
            <a:pPr algn="just">
              <a:lnSpc>
                <a:spcPts val="2940"/>
              </a:lnSpc>
            </a:pPr>
          </a:p>
          <a:p>
            <a:pPr algn="just">
              <a:lnSpc>
                <a:spcPts val="2940"/>
              </a:lnSpc>
            </a:pPr>
            <a:r>
              <a:rPr lang="en-US" sz="2100" spc="-42">
                <a:solidFill>
                  <a:srgbClr val="000000"/>
                </a:solidFill>
                <a:latin typeface="Poppins"/>
                <a:ea typeface="Poppins"/>
                <a:cs typeface="Poppins"/>
                <a:sym typeface="Poppins"/>
              </a:rPr>
              <a:t>Julianna’s</a:t>
            </a:r>
            <a:r>
              <a:rPr lang="en-US" sz="2100" spc="-42">
                <a:solidFill>
                  <a:srgbClr val="000000"/>
                </a:solidFill>
                <a:latin typeface="Poppins"/>
                <a:ea typeface="Poppins"/>
                <a:cs typeface="Poppins"/>
                <a:sym typeface="Poppins"/>
              </a:rPr>
              <a:t> story i</a:t>
            </a:r>
            <a:r>
              <a:rPr lang="en-US" sz="2100" spc="-42">
                <a:solidFill>
                  <a:srgbClr val="000000"/>
                </a:solidFill>
                <a:latin typeface="Poppins"/>
                <a:ea typeface="Poppins"/>
                <a:cs typeface="Poppins"/>
                <a:sym typeface="Poppins"/>
              </a:rPr>
              <a:t>s one of hop</a:t>
            </a:r>
            <a:r>
              <a:rPr lang="en-US" sz="2100" spc="-42">
                <a:solidFill>
                  <a:srgbClr val="000000"/>
                </a:solidFill>
                <a:latin typeface="Poppins"/>
                <a:ea typeface="Poppins"/>
                <a:cs typeface="Poppins"/>
                <a:sym typeface="Poppins"/>
              </a:rPr>
              <a:t>e, tra</a:t>
            </a:r>
            <a:r>
              <a:rPr lang="en-US" sz="2100" spc="-42">
                <a:solidFill>
                  <a:srgbClr val="000000"/>
                </a:solidFill>
                <a:latin typeface="Poppins"/>
                <a:ea typeface="Poppins"/>
                <a:cs typeface="Poppins"/>
                <a:sym typeface="Poppins"/>
              </a:rPr>
              <a:t>nsformation,</a:t>
            </a:r>
            <a:r>
              <a:rPr lang="en-US" sz="2100" spc="-42">
                <a:solidFill>
                  <a:srgbClr val="000000"/>
                </a:solidFill>
                <a:latin typeface="Poppins"/>
                <a:ea typeface="Poppins"/>
                <a:cs typeface="Poppins"/>
                <a:sym typeface="Poppins"/>
              </a:rPr>
              <a:t> and purpose—but it’s also a story made p</a:t>
            </a:r>
            <a:r>
              <a:rPr lang="en-US" sz="2100" spc="-42">
                <a:solidFill>
                  <a:srgbClr val="000000"/>
                </a:solidFill>
                <a:latin typeface="Poppins"/>
                <a:ea typeface="Poppins"/>
                <a:cs typeface="Poppins"/>
                <a:sym typeface="Poppins"/>
              </a:rPr>
              <a:t>ossible by people who gave gene</a:t>
            </a:r>
            <a:r>
              <a:rPr lang="en-US" sz="2100" spc="-42">
                <a:solidFill>
                  <a:srgbClr val="000000"/>
                </a:solidFill>
                <a:latin typeface="Poppins"/>
                <a:ea typeface="Poppins"/>
                <a:cs typeface="Poppins"/>
                <a:sym typeface="Poppins"/>
              </a:rPr>
              <a:t>rously. </a:t>
            </a:r>
          </a:p>
          <a:p>
            <a:pPr algn="just">
              <a:lnSpc>
                <a:spcPts val="2940"/>
              </a:lnSpc>
            </a:pPr>
          </a:p>
          <a:p>
            <a:pPr algn="just">
              <a:lnSpc>
                <a:spcPts val="2940"/>
              </a:lnSpc>
            </a:pPr>
            <a:r>
              <a:rPr lang="en-US" sz="2100" spc="-42">
                <a:solidFill>
                  <a:srgbClr val="000000"/>
                </a:solidFill>
                <a:latin typeface="Poppins"/>
                <a:ea typeface="Poppins"/>
                <a:cs typeface="Poppins"/>
                <a:sym typeface="Poppins"/>
              </a:rPr>
              <a:t>There </a:t>
            </a:r>
            <a:r>
              <a:rPr lang="en-US" sz="2100" spc="-42">
                <a:solidFill>
                  <a:srgbClr val="000000"/>
                </a:solidFill>
                <a:latin typeface="Poppins"/>
                <a:ea typeface="Poppins"/>
                <a:cs typeface="Poppins"/>
                <a:sym typeface="Poppins"/>
              </a:rPr>
              <a:t>are more children just lik</a:t>
            </a:r>
            <a:r>
              <a:rPr lang="en-US" sz="2100" spc="-42">
                <a:solidFill>
                  <a:srgbClr val="000000"/>
                </a:solidFill>
                <a:latin typeface="Poppins"/>
                <a:ea typeface="Poppins"/>
                <a:cs typeface="Poppins"/>
                <a:sym typeface="Poppins"/>
              </a:rPr>
              <a:t>e Julianna—waiting for a </a:t>
            </a:r>
            <a:r>
              <a:rPr lang="en-US" sz="2100" spc="-42">
                <a:solidFill>
                  <a:srgbClr val="000000"/>
                </a:solidFill>
                <a:latin typeface="Poppins"/>
                <a:ea typeface="Poppins"/>
                <a:cs typeface="Poppins"/>
                <a:sym typeface="Poppins"/>
              </a:rPr>
              <a:t>safe plac</a:t>
            </a:r>
            <a:r>
              <a:rPr lang="en-US" sz="2100" spc="-42">
                <a:solidFill>
                  <a:srgbClr val="000000"/>
                </a:solidFill>
                <a:latin typeface="Poppins"/>
                <a:ea typeface="Poppins"/>
                <a:cs typeface="Poppins"/>
                <a:sym typeface="Poppins"/>
              </a:rPr>
              <a:t>e to land, </a:t>
            </a:r>
            <a:r>
              <a:rPr lang="en-US" sz="2100" spc="-42">
                <a:solidFill>
                  <a:srgbClr val="000000"/>
                </a:solidFill>
                <a:latin typeface="Poppins"/>
                <a:ea typeface="Poppins"/>
                <a:cs typeface="Poppins"/>
                <a:sym typeface="Poppins"/>
              </a:rPr>
              <a:t>a loving hand to guide them, and the chance to discover the purpose God has for their lives.</a:t>
            </a:r>
          </a:p>
          <a:p>
            <a:pPr algn="just">
              <a:lnSpc>
                <a:spcPts val="2940"/>
              </a:lnSpc>
            </a:pPr>
          </a:p>
          <a:p>
            <a:pPr algn="just">
              <a:lnSpc>
                <a:spcPts val="2940"/>
              </a:lnSpc>
            </a:pPr>
            <a:r>
              <a:rPr lang="en-US" sz="2100" spc="-42">
                <a:solidFill>
                  <a:srgbClr val="000000"/>
                </a:solidFill>
                <a:latin typeface="Poppins"/>
                <a:ea typeface="Poppins"/>
                <a:cs typeface="Poppins"/>
                <a:sym typeface="Poppins"/>
              </a:rPr>
              <a:t>Your sponsorship can help write the n</a:t>
            </a:r>
            <a:r>
              <a:rPr lang="en-US" sz="2100" spc="-42">
                <a:solidFill>
                  <a:srgbClr val="000000"/>
                </a:solidFill>
                <a:latin typeface="Poppins"/>
                <a:ea typeface="Poppins"/>
                <a:cs typeface="Poppins"/>
                <a:sym typeface="Poppins"/>
              </a:rPr>
              <a:t>ex</a:t>
            </a:r>
            <a:r>
              <a:rPr lang="en-US" sz="2100" spc="-42">
                <a:solidFill>
                  <a:srgbClr val="000000"/>
                </a:solidFill>
                <a:latin typeface="Poppins"/>
                <a:ea typeface="Poppins"/>
                <a:cs typeface="Poppins"/>
                <a:sym typeface="Poppins"/>
              </a:rPr>
              <a:t>t</a:t>
            </a:r>
            <a:r>
              <a:rPr lang="en-US" sz="2100" spc="-42">
                <a:solidFill>
                  <a:srgbClr val="000000"/>
                </a:solidFill>
                <a:latin typeface="Poppins"/>
                <a:ea typeface="Poppins"/>
                <a:cs typeface="Poppins"/>
                <a:sym typeface="Poppins"/>
              </a:rPr>
              <a:t> story.</a:t>
            </a:r>
          </a:p>
          <a:p>
            <a:pPr algn="just" marL="453390" indent="-226695" lvl="1">
              <a:lnSpc>
                <a:spcPts val="2940"/>
              </a:lnSpc>
              <a:buFont typeface="Arial"/>
              <a:buChar char="•"/>
            </a:pPr>
            <a:r>
              <a:rPr lang="en-US" sz="2100" spc="-42">
                <a:solidFill>
                  <a:srgbClr val="000000"/>
                </a:solidFill>
                <a:latin typeface="Poppins"/>
                <a:ea typeface="Poppins"/>
                <a:cs typeface="Poppins"/>
                <a:sym typeface="Poppins"/>
              </a:rPr>
              <a:t>Give a child </a:t>
            </a:r>
            <a:r>
              <a:rPr lang="en-US" sz="2100" spc="-42">
                <a:solidFill>
                  <a:srgbClr val="000000"/>
                </a:solidFill>
                <a:latin typeface="Poppins"/>
                <a:ea typeface="Poppins"/>
                <a:cs typeface="Poppins"/>
                <a:sym typeface="Poppins"/>
              </a:rPr>
              <a:t>safety.</a:t>
            </a:r>
          </a:p>
          <a:p>
            <a:pPr algn="just" marL="453390" indent="-226695" lvl="1">
              <a:lnSpc>
                <a:spcPts val="2940"/>
              </a:lnSpc>
              <a:buFont typeface="Arial"/>
              <a:buChar char="•"/>
            </a:pPr>
            <a:r>
              <a:rPr lang="en-US" sz="2100" spc="-42">
                <a:solidFill>
                  <a:srgbClr val="000000"/>
                </a:solidFill>
                <a:latin typeface="Poppins"/>
                <a:ea typeface="Poppins"/>
                <a:cs typeface="Poppins"/>
                <a:sym typeface="Poppins"/>
              </a:rPr>
              <a:t>Give a child access to educ</a:t>
            </a:r>
            <a:r>
              <a:rPr lang="en-US" sz="2100" spc="-42">
                <a:solidFill>
                  <a:srgbClr val="000000"/>
                </a:solidFill>
                <a:latin typeface="Poppins"/>
                <a:ea typeface="Poppins"/>
                <a:cs typeface="Poppins"/>
                <a:sym typeface="Poppins"/>
              </a:rPr>
              <a:t>atio</a:t>
            </a:r>
            <a:r>
              <a:rPr lang="en-US" sz="2100" spc="-42">
                <a:solidFill>
                  <a:srgbClr val="000000"/>
                </a:solidFill>
                <a:latin typeface="Poppins"/>
                <a:ea typeface="Poppins"/>
                <a:cs typeface="Poppins"/>
                <a:sym typeface="Poppins"/>
              </a:rPr>
              <a:t>n.</a:t>
            </a:r>
          </a:p>
          <a:p>
            <a:pPr algn="just" marL="453390" indent="-226695" lvl="1">
              <a:lnSpc>
                <a:spcPts val="2940"/>
              </a:lnSpc>
              <a:buFont typeface="Arial"/>
              <a:buChar char="•"/>
            </a:pPr>
            <a:r>
              <a:rPr lang="en-US" sz="2100" spc="-42">
                <a:solidFill>
                  <a:srgbClr val="000000"/>
                </a:solidFill>
                <a:latin typeface="Poppins"/>
                <a:ea typeface="Poppins"/>
                <a:cs typeface="Poppins"/>
                <a:sym typeface="Poppins"/>
              </a:rPr>
              <a:t>Give a child a future.</a:t>
            </a:r>
          </a:p>
          <a:p>
            <a:pPr algn="just">
              <a:lnSpc>
                <a:spcPts val="2940"/>
              </a:lnSpc>
            </a:pPr>
          </a:p>
          <a:p>
            <a:pPr algn="just">
              <a:lnSpc>
                <a:spcPts val="2940"/>
              </a:lnSpc>
            </a:pPr>
            <a:r>
              <a:rPr lang="en-US" b="true" sz="2100" spc="-42">
                <a:solidFill>
                  <a:srgbClr val="000000"/>
                </a:solidFill>
                <a:latin typeface="Poppins Bold"/>
                <a:ea typeface="Poppins Bold"/>
                <a:cs typeface="Poppins Bold"/>
                <a:sym typeface="Poppins Bold"/>
              </a:rPr>
              <a:t>When you sponsor a child —you help them find their BIG</a:t>
            </a:r>
            <a:r>
              <a:rPr lang="en-US" b="true" sz="2100" spc="-42">
                <a:solidFill>
                  <a:srgbClr val="000000"/>
                </a:solidFill>
                <a:latin typeface="Poppins Bold"/>
                <a:ea typeface="Poppins Bold"/>
                <a:cs typeface="Poppins Bold"/>
                <a:sym typeface="Poppins Bold"/>
              </a:rPr>
              <a:t> DESTINY.</a:t>
            </a:r>
          </a:p>
        </p:txBody>
      </p:sp>
      <p:sp>
        <p:nvSpPr>
          <p:cNvPr name="Freeform 11" id="11"/>
          <p:cNvSpPr/>
          <p:nvPr/>
        </p:nvSpPr>
        <p:spPr>
          <a:xfrm flipH="false" flipV="false" rot="0">
            <a:off x="13713625" y="9258300"/>
            <a:ext cx="3545675" cy="735775"/>
          </a:xfrm>
          <a:custGeom>
            <a:avLst/>
            <a:gdLst/>
            <a:ahLst/>
            <a:cxnLst/>
            <a:rect r="r" b="b" t="t" l="l"/>
            <a:pathLst>
              <a:path h="735775" w="3545675">
                <a:moveTo>
                  <a:pt x="0" y="0"/>
                </a:moveTo>
                <a:lnTo>
                  <a:pt x="3545675" y="0"/>
                </a:lnTo>
                <a:lnTo>
                  <a:pt x="3545675" y="735775"/>
                </a:lnTo>
                <a:lnTo>
                  <a:pt x="0" y="735775"/>
                </a:lnTo>
                <a:lnTo>
                  <a:pt x="0" y="0"/>
                </a:lnTo>
                <a:close/>
              </a:path>
            </a:pathLst>
          </a:custGeom>
          <a:blipFill>
            <a:blip r:embed="rId6"/>
            <a:stretch>
              <a:fillRect l="0" t="0" r="0" b="0"/>
            </a:stretch>
          </a:blipFill>
        </p:spPr>
      </p:sp>
      <p:grpSp>
        <p:nvGrpSpPr>
          <p:cNvPr name="Group 12" id="12"/>
          <p:cNvGrpSpPr/>
          <p:nvPr/>
        </p:nvGrpSpPr>
        <p:grpSpPr>
          <a:xfrm rot="0">
            <a:off x="1746808" y="1282420"/>
            <a:ext cx="5246370" cy="7975880"/>
            <a:chOff x="0" y="0"/>
            <a:chExt cx="812800" cy="1235673"/>
          </a:xfrm>
        </p:grpSpPr>
        <p:sp>
          <p:nvSpPr>
            <p:cNvPr name="Freeform 13" id="13"/>
            <p:cNvSpPr/>
            <p:nvPr/>
          </p:nvSpPr>
          <p:spPr>
            <a:xfrm flipH="false" flipV="false" rot="0">
              <a:off x="0" y="0"/>
              <a:ext cx="812800" cy="1235673"/>
            </a:xfrm>
            <a:custGeom>
              <a:avLst/>
              <a:gdLst/>
              <a:ahLst/>
              <a:cxnLst/>
              <a:rect r="r" b="b" t="t" l="l"/>
              <a:pathLst>
                <a:path h="1235673" w="812800">
                  <a:moveTo>
                    <a:pt x="0" y="0"/>
                  </a:moveTo>
                  <a:lnTo>
                    <a:pt x="812800" y="0"/>
                  </a:lnTo>
                  <a:lnTo>
                    <a:pt x="812800" y="1235673"/>
                  </a:lnTo>
                  <a:lnTo>
                    <a:pt x="0" y="1235673"/>
                  </a:lnTo>
                  <a:close/>
                </a:path>
              </a:pathLst>
            </a:custGeom>
            <a:blipFill>
              <a:blip r:embed="rId7"/>
              <a:stretch>
                <a:fillRect l="0" t="0" r="0" b="-37558"/>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256190" y="4531743"/>
            <a:ext cx="9727761" cy="1701800"/>
            <a:chOff x="0" y="0"/>
            <a:chExt cx="12970349" cy="2269066"/>
          </a:xfrm>
        </p:grpSpPr>
        <p:sp>
          <p:nvSpPr>
            <p:cNvPr name="Freeform 3" id="3"/>
            <p:cNvSpPr/>
            <p:nvPr/>
          </p:nvSpPr>
          <p:spPr>
            <a:xfrm flipH="false" flipV="false" rot="0">
              <a:off x="0" y="0"/>
              <a:ext cx="2036768" cy="1168596"/>
            </a:xfrm>
            <a:custGeom>
              <a:avLst/>
              <a:gdLst/>
              <a:ahLst/>
              <a:cxnLst/>
              <a:rect r="r" b="b" t="t" l="l"/>
              <a:pathLst>
                <a:path h="1168596" w="2036768">
                  <a:moveTo>
                    <a:pt x="0" y="0"/>
                  </a:moveTo>
                  <a:lnTo>
                    <a:pt x="2036768" y="0"/>
                  </a:lnTo>
                  <a:lnTo>
                    <a:pt x="2036768" y="1168596"/>
                  </a:lnTo>
                  <a:lnTo>
                    <a:pt x="0" y="1168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2530503" y="596477"/>
              <a:ext cx="9850792" cy="167259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At Risk House of Grace girls continually rescued </a:t>
              </a:r>
              <a:r>
                <a:rPr lang="en-US" sz="1800" spc="-36" strike="noStrike" u="none">
                  <a:solidFill>
                    <a:srgbClr val="000000"/>
                  </a:solidFill>
                  <a:latin typeface="Poppins"/>
                  <a:ea typeface="Poppins"/>
                  <a:cs typeface="Poppins"/>
                  <a:sym typeface="Poppins"/>
                </a:rPr>
                <a:t>from human trafficking, sexual abuse, child marriage, child labor, and child prostitution while given all the benefits of a loving home and Christ-centered family</a:t>
              </a:r>
            </a:p>
          </p:txBody>
        </p:sp>
        <p:sp>
          <p:nvSpPr>
            <p:cNvPr name="TextBox 5" id="5"/>
            <p:cNvSpPr txBox="true"/>
            <p:nvPr/>
          </p:nvSpPr>
          <p:spPr>
            <a:xfrm rot="0">
              <a:off x="2530503" y="-85725"/>
              <a:ext cx="10439846" cy="651298"/>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120+</a:t>
              </a:r>
            </a:p>
          </p:txBody>
        </p:sp>
      </p:grpSp>
      <p:sp>
        <p:nvSpPr>
          <p:cNvPr name="Freeform 6" id="6"/>
          <p:cNvSpPr/>
          <p:nvPr/>
        </p:nvSpPr>
        <p:spPr>
          <a:xfrm flipH="false" flipV="false" rot="0">
            <a:off x="1678837" y="7719302"/>
            <a:ext cx="810969" cy="1655039"/>
          </a:xfrm>
          <a:custGeom>
            <a:avLst/>
            <a:gdLst/>
            <a:ahLst/>
            <a:cxnLst/>
            <a:rect r="r" b="b" t="t" l="l"/>
            <a:pathLst>
              <a:path h="1655039" w="810969">
                <a:moveTo>
                  <a:pt x="0" y="0"/>
                </a:moveTo>
                <a:lnTo>
                  <a:pt x="810969" y="0"/>
                </a:lnTo>
                <a:lnTo>
                  <a:pt x="810969" y="1655039"/>
                </a:lnTo>
                <a:lnTo>
                  <a:pt x="0" y="16550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605015" y="6021638"/>
            <a:ext cx="958612" cy="1228990"/>
          </a:xfrm>
          <a:custGeom>
            <a:avLst/>
            <a:gdLst/>
            <a:ahLst/>
            <a:cxnLst/>
            <a:rect r="r" b="b" t="t" l="l"/>
            <a:pathLst>
              <a:path h="1228990" w="958612">
                <a:moveTo>
                  <a:pt x="0" y="0"/>
                </a:moveTo>
                <a:lnTo>
                  <a:pt x="958613" y="0"/>
                </a:lnTo>
                <a:lnTo>
                  <a:pt x="958613" y="1228990"/>
                </a:lnTo>
                <a:lnTo>
                  <a:pt x="0" y="12289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922144" y="5382643"/>
            <a:ext cx="7352552" cy="4989680"/>
          </a:xfrm>
          <a:custGeom>
            <a:avLst/>
            <a:gdLst/>
            <a:ahLst/>
            <a:cxnLst/>
            <a:rect r="r" b="b" t="t" l="l"/>
            <a:pathLst>
              <a:path h="4989680" w="7352552">
                <a:moveTo>
                  <a:pt x="0" y="0"/>
                </a:moveTo>
                <a:lnTo>
                  <a:pt x="7352551" y="0"/>
                </a:lnTo>
                <a:lnTo>
                  <a:pt x="7352551" y="4989680"/>
                </a:lnTo>
                <a:lnTo>
                  <a:pt x="0" y="4989680"/>
                </a:lnTo>
                <a:lnTo>
                  <a:pt x="0" y="0"/>
                </a:lnTo>
                <a:close/>
              </a:path>
            </a:pathLst>
          </a:custGeom>
          <a:blipFill>
            <a:blip r:embed="rId8"/>
            <a:stretch>
              <a:fillRect l="-11732" t="0" r="-11732" b="0"/>
            </a:stretch>
          </a:blipFill>
        </p:spPr>
      </p:sp>
      <p:sp>
        <p:nvSpPr>
          <p:cNvPr name="Freeform 9" id="9"/>
          <p:cNvSpPr/>
          <p:nvPr/>
        </p:nvSpPr>
        <p:spPr>
          <a:xfrm flipH="false" flipV="false" rot="0">
            <a:off x="14598420" y="0"/>
            <a:ext cx="3689580" cy="5143500"/>
          </a:xfrm>
          <a:custGeom>
            <a:avLst/>
            <a:gdLst/>
            <a:ahLst/>
            <a:cxnLst/>
            <a:rect r="r" b="b" t="t" l="l"/>
            <a:pathLst>
              <a:path h="5143500" w="3689580">
                <a:moveTo>
                  <a:pt x="0" y="0"/>
                </a:moveTo>
                <a:lnTo>
                  <a:pt x="3689580" y="0"/>
                </a:lnTo>
                <a:lnTo>
                  <a:pt x="3689580" y="5143500"/>
                </a:lnTo>
                <a:lnTo>
                  <a:pt x="0" y="5143500"/>
                </a:lnTo>
                <a:lnTo>
                  <a:pt x="0" y="0"/>
                </a:lnTo>
                <a:close/>
              </a:path>
            </a:pathLst>
          </a:custGeom>
          <a:blipFill>
            <a:blip r:embed="rId9"/>
            <a:stretch>
              <a:fillRect l="-3389" t="-15035" r="-12047" b="-8556"/>
            </a:stretch>
          </a:blipFill>
        </p:spPr>
      </p:sp>
      <p:sp>
        <p:nvSpPr>
          <p:cNvPr name="Freeform 10" id="10"/>
          <p:cNvSpPr/>
          <p:nvPr/>
        </p:nvSpPr>
        <p:spPr>
          <a:xfrm flipH="false" flipV="false" rot="0">
            <a:off x="10922144" y="-494823"/>
            <a:ext cx="3442981" cy="5638323"/>
          </a:xfrm>
          <a:custGeom>
            <a:avLst/>
            <a:gdLst/>
            <a:ahLst/>
            <a:cxnLst/>
            <a:rect r="r" b="b" t="t" l="l"/>
            <a:pathLst>
              <a:path h="5638323" w="3442981">
                <a:moveTo>
                  <a:pt x="0" y="0"/>
                </a:moveTo>
                <a:lnTo>
                  <a:pt x="3442981" y="0"/>
                </a:lnTo>
                <a:lnTo>
                  <a:pt x="3442981" y="5638323"/>
                </a:lnTo>
                <a:lnTo>
                  <a:pt x="0" y="5638323"/>
                </a:lnTo>
                <a:lnTo>
                  <a:pt x="0" y="0"/>
                </a:lnTo>
                <a:close/>
              </a:path>
            </a:pathLst>
          </a:custGeom>
          <a:blipFill>
            <a:blip r:embed="rId10"/>
            <a:stretch>
              <a:fillRect l="-13168" t="-3965" r="-336" b="0"/>
            </a:stretch>
          </a:blipFill>
        </p:spPr>
      </p:sp>
      <p:sp>
        <p:nvSpPr>
          <p:cNvPr name="TextBox 11" id="11"/>
          <p:cNvSpPr txBox="true"/>
          <p:nvPr/>
        </p:nvSpPr>
        <p:spPr>
          <a:xfrm rot="0">
            <a:off x="1270420" y="789973"/>
            <a:ext cx="8859966" cy="953135"/>
          </a:xfrm>
          <a:prstGeom prst="rect">
            <a:avLst/>
          </a:prstGeom>
        </p:spPr>
        <p:txBody>
          <a:bodyPr anchor="t" rtlCol="false" tIns="0" lIns="0" bIns="0" rIns="0">
            <a:spAutoFit/>
          </a:bodyPr>
          <a:lstStyle/>
          <a:p>
            <a:pPr algn="l">
              <a:lnSpc>
                <a:spcPts val="7840"/>
              </a:lnSpc>
              <a:spcBef>
                <a:spcPct val="0"/>
              </a:spcBef>
            </a:pPr>
            <a:r>
              <a:rPr lang="en-US" b="true" sz="5600">
                <a:solidFill>
                  <a:srgbClr val="00569E"/>
                </a:solidFill>
                <a:latin typeface="Montserrat Bold"/>
                <a:ea typeface="Montserrat Bold"/>
                <a:cs typeface="Montserrat Bold"/>
                <a:sym typeface="Montserrat Bold"/>
              </a:rPr>
              <a:t>Our Impact</a:t>
            </a:r>
          </a:p>
        </p:txBody>
      </p:sp>
      <p:sp>
        <p:nvSpPr>
          <p:cNvPr name="TextBox 12" id="12"/>
          <p:cNvSpPr txBox="true"/>
          <p:nvPr/>
        </p:nvSpPr>
        <p:spPr>
          <a:xfrm rot="0">
            <a:off x="3092260" y="6884405"/>
            <a:ext cx="7388094" cy="954405"/>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of our girls were giving educational opportunities </a:t>
            </a:r>
            <a:r>
              <a:rPr lang="en-US" sz="1800" spc="-36" strike="noStrike" u="none">
                <a:solidFill>
                  <a:srgbClr val="000000"/>
                </a:solidFill>
                <a:latin typeface="Poppins"/>
                <a:ea typeface="Poppins"/>
                <a:cs typeface="Poppins"/>
                <a:sym typeface="Poppins"/>
              </a:rPr>
              <a:t>all the way through university. These girls were rescued through House of Grace-Ghana and House of Grace-Thailand.</a:t>
            </a:r>
          </a:p>
        </p:txBody>
      </p:sp>
      <p:sp>
        <p:nvSpPr>
          <p:cNvPr name="TextBox 13" id="13"/>
          <p:cNvSpPr txBox="true"/>
          <p:nvPr/>
        </p:nvSpPr>
        <p:spPr>
          <a:xfrm rot="0">
            <a:off x="3092260" y="6338318"/>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100%</a:t>
            </a:r>
          </a:p>
        </p:txBody>
      </p:sp>
      <p:sp>
        <p:nvSpPr>
          <p:cNvPr name="TextBox 14" id="14"/>
          <p:cNvSpPr txBox="true"/>
          <p:nvPr/>
        </p:nvSpPr>
        <p:spPr>
          <a:xfrm rot="0">
            <a:off x="3092260" y="8489672"/>
            <a:ext cx="7388094" cy="640080"/>
          </a:xfrm>
          <a:prstGeom prst="rect">
            <a:avLst/>
          </a:prstGeom>
        </p:spPr>
        <p:txBody>
          <a:bodyPr anchor="t" rtlCol="false" tIns="0" lIns="0" bIns="0" rIns="0">
            <a:spAutoFit/>
          </a:bodyPr>
          <a:lstStyle/>
          <a:p>
            <a:pPr algn="l">
              <a:lnSpc>
                <a:spcPts val="2520"/>
              </a:lnSpc>
            </a:pPr>
            <a:r>
              <a:rPr lang="en-US" sz="1800" spc="-36">
                <a:solidFill>
                  <a:srgbClr val="000000"/>
                </a:solidFill>
                <a:latin typeface="Poppins"/>
                <a:ea typeface="Poppins"/>
                <a:cs typeface="Poppins"/>
                <a:sym typeface="Poppins"/>
              </a:rPr>
              <a:t>Girls empowered through financial independence &amp; sustainable living so</a:t>
            </a:r>
            <a:r>
              <a:rPr lang="en-US" sz="1800" spc="-36" strike="noStrike" u="none">
                <a:solidFill>
                  <a:srgbClr val="000000"/>
                </a:solidFill>
                <a:latin typeface="Poppins"/>
                <a:ea typeface="Poppins"/>
                <a:cs typeface="Poppins"/>
                <a:sym typeface="Poppins"/>
              </a:rPr>
              <a:t> they can live the life they desire.</a:t>
            </a:r>
          </a:p>
        </p:txBody>
      </p:sp>
      <p:sp>
        <p:nvSpPr>
          <p:cNvPr name="TextBox 15" id="15"/>
          <p:cNvSpPr txBox="true"/>
          <p:nvPr/>
        </p:nvSpPr>
        <p:spPr>
          <a:xfrm rot="0">
            <a:off x="3092260" y="7943585"/>
            <a:ext cx="7829884" cy="509905"/>
          </a:xfrm>
          <a:prstGeom prst="rect">
            <a:avLst/>
          </a:prstGeom>
        </p:spPr>
        <p:txBody>
          <a:bodyPr anchor="t" rtlCol="false" tIns="0" lIns="0" bIns="0" rIns="0">
            <a:spAutoFit/>
          </a:bodyPr>
          <a:lstStyle/>
          <a:p>
            <a:pPr algn="just">
              <a:lnSpc>
                <a:spcPts val="3919"/>
              </a:lnSpc>
            </a:pPr>
            <a:r>
              <a:rPr lang="en-US" b="true" sz="2799" i="true" spc="-55">
                <a:solidFill>
                  <a:srgbClr val="00569E"/>
                </a:solidFill>
                <a:latin typeface="Poppins Bold Italics"/>
                <a:ea typeface="Poppins Bold Italics"/>
                <a:cs typeface="Poppins Bold Italics"/>
                <a:sym typeface="Poppins Bold Italics"/>
              </a:rPr>
              <a:t>200+</a:t>
            </a:r>
          </a:p>
        </p:txBody>
      </p:sp>
      <p:sp>
        <p:nvSpPr>
          <p:cNvPr name="TextBox 16" id="16"/>
          <p:cNvSpPr txBox="true"/>
          <p:nvPr/>
        </p:nvSpPr>
        <p:spPr>
          <a:xfrm rot="0">
            <a:off x="1270420" y="2437973"/>
            <a:ext cx="8859966" cy="1861185"/>
          </a:xfrm>
          <a:prstGeom prst="rect">
            <a:avLst/>
          </a:prstGeom>
        </p:spPr>
        <p:txBody>
          <a:bodyPr anchor="t" rtlCol="false" tIns="0" lIns="0" bIns="0" rIns="0">
            <a:spAutoFit/>
          </a:bodyPr>
          <a:lstStyle/>
          <a:p>
            <a:pPr algn="l">
              <a:lnSpc>
                <a:spcPts val="2940"/>
              </a:lnSpc>
            </a:pPr>
            <a:r>
              <a:rPr lang="en-US" sz="2100" spc="-42">
                <a:solidFill>
                  <a:srgbClr val="000000"/>
                </a:solidFill>
                <a:latin typeface="Poppins"/>
                <a:ea typeface="Poppins"/>
                <a:cs typeface="Poppins"/>
                <a:sym typeface="Poppins"/>
              </a:rPr>
              <a:t>H</a:t>
            </a:r>
            <a:r>
              <a:rPr lang="en-US" sz="2100" spc="-42" strike="noStrike" u="none">
                <a:solidFill>
                  <a:srgbClr val="000000"/>
                </a:solidFill>
                <a:latin typeface="Poppins"/>
                <a:ea typeface="Poppins"/>
                <a:cs typeface="Poppins"/>
                <a:sym typeface="Poppins"/>
              </a:rPr>
              <a:t>ouse of Grace Thailand currently has 103 girls and House of Grace Ghana currently has 30 girls. Global Servants has built dormitories, cafeterias, kitchens, gyms, playgrounds and anything else girls might need as they grow. Global Servants pays all the medical bills and all the school fees. By investing in these wonderful girls, </a:t>
            </a:r>
          </a:p>
        </p:txBody>
      </p:sp>
      <p:sp>
        <p:nvSpPr>
          <p:cNvPr name="TextBox 17" id="17"/>
          <p:cNvSpPr txBox="true"/>
          <p:nvPr/>
        </p:nvSpPr>
        <p:spPr>
          <a:xfrm rot="0">
            <a:off x="1314116" y="1771683"/>
            <a:ext cx="8816271" cy="424815"/>
          </a:xfrm>
          <a:prstGeom prst="rect">
            <a:avLst/>
          </a:prstGeom>
        </p:spPr>
        <p:txBody>
          <a:bodyPr anchor="t" rtlCol="false" tIns="0" lIns="0" bIns="0" rIns="0">
            <a:spAutoFit/>
          </a:bodyPr>
          <a:lstStyle/>
          <a:p>
            <a:pPr algn="l">
              <a:lnSpc>
                <a:spcPts val="3360"/>
              </a:lnSpc>
            </a:pPr>
            <a:r>
              <a:rPr lang="en-US" b="true" sz="2400" i="true" spc="-48">
                <a:solidFill>
                  <a:srgbClr val="000000"/>
                </a:solidFill>
                <a:latin typeface="Poppins Bold Italics"/>
                <a:ea typeface="Poppins Bold Italics"/>
                <a:cs typeface="Poppins Bold Italics"/>
                <a:sym typeface="Poppins Bold Italics"/>
              </a:rPr>
              <a:t>House of Grace Saves Little Girls For Big Destinies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DAGoAgp_Uhk</dc:identifier>
  <dcterms:modified xsi:type="dcterms:W3CDTF">2011-08-01T06:04:30Z</dcterms:modified>
  <cp:revision>1</cp:revision>
  <dc:title>Global Servants Power Point Template - 7/15/2025</dc:title>
</cp:coreProperties>
</file>