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309" r:id="rId2"/>
    <p:sldId id="343" r:id="rId3"/>
    <p:sldId id="297" r:id="rId4"/>
    <p:sldId id="259" r:id="rId5"/>
    <p:sldId id="260" r:id="rId6"/>
    <p:sldId id="299" r:id="rId7"/>
    <p:sldId id="298" r:id="rId8"/>
    <p:sldId id="300" r:id="rId9"/>
    <p:sldId id="301" r:id="rId10"/>
    <p:sldId id="302" r:id="rId11"/>
    <p:sldId id="303" r:id="rId12"/>
    <p:sldId id="268" r:id="rId13"/>
    <p:sldId id="310" r:id="rId14"/>
    <p:sldId id="304" r:id="rId15"/>
    <p:sldId id="306" r:id="rId16"/>
    <p:sldId id="307" r:id="rId17"/>
    <p:sldId id="311" r:id="rId18"/>
    <p:sldId id="314" r:id="rId19"/>
    <p:sldId id="317" r:id="rId20"/>
    <p:sldId id="312" r:id="rId21"/>
    <p:sldId id="315" r:id="rId22"/>
    <p:sldId id="318" r:id="rId23"/>
    <p:sldId id="316" r:id="rId24"/>
    <p:sldId id="319" r:id="rId25"/>
    <p:sldId id="320" r:id="rId26"/>
    <p:sldId id="321" r:id="rId27"/>
    <p:sldId id="322" r:id="rId28"/>
    <p:sldId id="324" r:id="rId29"/>
    <p:sldId id="344" r:id="rId30"/>
    <p:sldId id="325" r:id="rId31"/>
    <p:sldId id="338" r:id="rId32"/>
    <p:sldId id="342" r:id="rId33"/>
    <p:sldId id="341" r:id="rId34"/>
    <p:sldId id="340" r:id="rId35"/>
    <p:sldId id="339" r:id="rId36"/>
    <p:sldId id="337" r:id="rId37"/>
    <p:sldId id="336" r:id="rId38"/>
    <p:sldId id="335" r:id="rId39"/>
    <p:sldId id="334" r:id="rId40"/>
    <p:sldId id="333" r:id="rId41"/>
    <p:sldId id="327" r:id="rId42"/>
    <p:sldId id="332" r:id="rId43"/>
    <p:sldId id="331" r:id="rId44"/>
    <p:sldId id="330" r:id="rId45"/>
    <p:sldId id="329" r:id="rId46"/>
    <p:sldId id="328"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008000"/>
    <a:srgbClr val="FF3300"/>
    <a:srgbClr val="FF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828"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D2B89FB-8244-426F-A518-BE7194D64E43}" type="datetimeFigureOut">
              <a:rPr lang="en-GB"/>
              <a:pPr>
                <a:defRPr/>
              </a:pPr>
              <a:t>10/05/2011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4290A32-A11F-4E37-A27D-DA703D3EFAE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8E97741-B6BA-4AC4-A1C2-13538616B630}" type="slidenum">
              <a:rPr lang="en-GB" smtClean="0"/>
              <a:pPr/>
              <a:t>14</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8CBE6D94-EC79-43AF-A325-0531ABB0077C}" type="datetimeFigureOut">
              <a:rPr lang="en-GB"/>
              <a:pPr>
                <a:defRPr/>
              </a:pPr>
              <a:t>10/05/2011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981E491-2141-4595-A51E-16FFEC5971CA}"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5F59500-2496-4AB1-8CAE-850336F1856C}" type="datetimeFigureOut">
              <a:rPr lang="en-GB"/>
              <a:pPr>
                <a:defRPr/>
              </a:pPr>
              <a:t>10/05/2011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220FBA7-8B4A-4392-94AE-CE9209FECCAC}"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09A9060-E673-4448-9E03-5C134AE9E78E}" type="datetimeFigureOut">
              <a:rPr lang="en-GB"/>
              <a:pPr>
                <a:defRPr/>
              </a:pPr>
              <a:t>10/05/2011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46352EA-9300-49E2-B3E5-5D673EBC7A4C}"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0000"/>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DB6B2D3-83B1-443E-A79D-3D898CFB683B}" type="datetimeFigureOut">
              <a:rPr lang="en-GB"/>
              <a:pPr>
                <a:defRPr/>
              </a:pPr>
              <a:t>10/05/2011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71E389F-32B8-4E39-9E91-5356378987AF}"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4F08C60-08B8-4DC3-A76C-5A8AF0B3D6D7}" type="datetimeFigureOut">
              <a:rPr lang="en-GB"/>
              <a:pPr>
                <a:defRPr/>
              </a:pPr>
              <a:t>10/05/2011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480AAA1-597B-4413-B31F-2ADE0D76A71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DFDF5EDA-68DD-4F64-8418-6F68E693E605}" type="datetimeFigureOut">
              <a:rPr lang="en-GB"/>
              <a:pPr>
                <a:defRPr/>
              </a:pPr>
              <a:t>10/05/2011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5894F8B-A570-4AB3-B86D-34F2A09D51C5}"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543F74D5-AE78-44F6-B9F4-5D60C823F3F9}" type="datetimeFigureOut">
              <a:rPr lang="en-GB"/>
              <a:pPr>
                <a:defRPr/>
              </a:pPr>
              <a:t>10/05/2011</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485E27C-E81A-4B90-B70B-8BA64F8DE05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ce-classic tag.jpg"/>
          <p:cNvPicPr>
            <a:picLocks noChangeAspect="1"/>
          </p:cNvPicPr>
          <p:nvPr userDrawn="1"/>
        </p:nvPicPr>
        <p:blipFill>
          <a:blip r:embed="rId2" cstate="print">
            <a:clrChange>
              <a:clrFrom>
                <a:srgbClr val="F5F906"/>
              </a:clrFrom>
              <a:clrTo>
                <a:srgbClr val="F5F906">
                  <a:alpha val="0"/>
                </a:srgbClr>
              </a:clrTo>
            </a:clrChange>
          </a:blip>
          <a:srcRect/>
          <a:stretch>
            <a:fillRect/>
          </a:stretch>
        </p:blipFill>
        <p:spPr bwMode="auto">
          <a:xfrm>
            <a:off x="4140200" y="188913"/>
            <a:ext cx="4654550" cy="2160587"/>
          </a:xfrm>
          <a:prstGeom prst="rect">
            <a:avLst/>
          </a:prstGeom>
          <a:noFill/>
          <a:ln w="9525">
            <a:noFill/>
            <a:miter lim="800000"/>
            <a:headEnd/>
            <a:tailEnd/>
          </a:ln>
        </p:spPr>
      </p:pic>
      <p:sp>
        <p:nvSpPr>
          <p:cNvPr id="2" name="Title 1"/>
          <p:cNvSpPr>
            <a:spLocks noGrp="1"/>
          </p:cNvSpPr>
          <p:nvPr>
            <p:ph type="title"/>
          </p:nvPr>
        </p:nvSpPr>
        <p:spPr>
          <a:xfrm>
            <a:off x="395536" y="3501008"/>
            <a:ext cx="8229600" cy="1143000"/>
          </a:xfrm>
        </p:spPr>
        <p:txBody>
          <a:bodyPr/>
          <a:lstStyle>
            <a:lvl1pPr>
              <a:defRPr sz="7200" b="1" i="1" cap="small" baseline="0">
                <a:solidFill>
                  <a:srgbClr val="990099"/>
                </a:solidFill>
                <a:latin typeface="Arial" pitchFamily="34" charset="0"/>
                <a:cs typeface="Arial" pitchFamily="34" charset="0"/>
              </a:defRPr>
            </a:lvl1pPr>
          </a:lstStyle>
          <a:p>
            <a:r>
              <a:rPr lang="en-US" dirty="0" smtClean="0"/>
              <a:t>Click to edit Master title style</a:t>
            </a:r>
            <a:endParaRPr lang="en-GB" dirty="0"/>
          </a:p>
        </p:txBody>
      </p:sp>
      <p:sp>
        <p:nvSpPr>
          <p:cNvPr id="4" name="Date Placeholder 3"/>
          <p:cNvSpPr>
            <a:spLocks noGrp="1"/>
          </p:cNvSpPr>
          <p:nvPr>
            <p:ph type="dt" sz="half" idx="10"/>
          </p:nvPr>
        </p:nvSpPr>
        <p:spPr/>
        <p:txBody>
          <a:bodyPr/>
          <a:lstStyle>
            <a:lvl1pPr>
              <a:defRPr/>
            </a:lvl1pPr>
          </a:lstStyle>
          <a:p>
            <a:pPr>
              <a:defRPr/>
            </a:pPr>
            <a:fld id="{E7B3C8E9-1F2C-4D37-8284-0A81D260DF86}" type="datetimeFigureOut">
              <a:rPr lang="en-GB"/>
              <a:pPr>
                <a:defRPr/>
              </a:pPr>
              <a:t>10/05/2011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9875542-FE97-4CF2-A2FA-DFF384E4D9D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71AF589-0E09-45CF-8D98-7B15C963C29F}" type="datetimeFigureOut">
              <a:rPr lang="en-GB"/>
              <a:pPr>
                <a:defRPr/>
              </a:pPr>
              <a:t>10/05/2011</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D23BA20-BE4A-4AD3-AF09-6B9DE99FE374}"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399C4A-D75F-44E8-8969-06F8BF79BB75}" type="datetimeFigureOut">
              <a:rPr lang="en-GB"/>
              <a:pPr>
                <a:defRPr/>
              </a:pPr>
              <a:t>10/05/2011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07249BC-222D-40EF-AB06-B6136E54595C}"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17EC83-1F30-4EE6-B908-921A956AA07D}" type="datetimeFigureOut">
              <a:rPr lang="en-GB"/>
              <a:pPr>
                <a:defRPr/>
              </a:pPr>
              <a:t>10/05/2011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2B7B07C-0060-41DA-9EFD-E67CA0409FD3}"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6D8DE43-6712-450F-B736-B608EDCD2EF0}" type="datetimeFigureOut">
              <a:rPr lang="en-GB"/>
              <a:pPr>
                <a:defRPr/>
              </a:pPr>
              <a:t>10/05/2011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73C8797-5402-48BB-B08D-794F05BC00F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43" r:id="rId6"/>
    <p:sldLayoutId id="2147483738" r:id="rId7"/>
    <p:sldLayoutId id="2147483739" r:id="rId8"/>
    <p:sldLayoutId id="2147483740" r:id="rId9"/>
    <p:sldLayoutId id="2147483741" r:id="rId10"/>
    <p:sldLayoutId id="2147483742" r:id="rId11"/>
  </p:sldLayoutIdLst>
  <p:txStyles>
    <p:titleStyle>
      <a:lvl1pPr algn="ctr" rtl="0" eaLnBrk="0" fontAlgn="base" hangingPunct="0">
        <a:spcBef>
          <a:spcPct val="0"/>
        </a:spcBef>
        <a:spcAft>
          <a:spcPct val="0"/>
        </a:spcAft>
        <a:defRPr sz="4400" kern="1200">
          <a:solidFill>
            <a:srgbClr val="FF0000"/>
          </a:solidFill>
          <a:latin typeface="Comic Sans MS" pitchFamily="66" charset="0"/>
          <a:ea typeface="+mj-ea"/>
          <a:cs typeface="+mj-cs"/>
        </a:defRPr>
      </a:lvl1pPr>
      <a:lvl2pPr algn="ctr" rtl="0" eaLnBrk="0" fontAlgn="base" hangingPunct="0">
        <a:spcBef>
          <a:spcPct val="0"/>
        </a:spcBef>
        <a:spcAft>
          <a:spcPct val="0"/>
        </a:spcAft>
        <a:defRPr sz="4400">
          <a:solidFill>
            <a:srgbClr val="FF0000"/>
          </a:solidFill>
          <a:latin typeface="Comic Sans MS" pitchFamily="66" charset="0"/>
        </a:defRPr>
      </a:lvl2pPr>
      <a:lvl3pPr algn="ctr" rtl="0" eaLnBrk="0" fontAlgn="base" hangingPunct="0">
        <a:spcBef>
          <a:spcPct val="0"/>
        </a:spcBef>
        <a:spcAft>
          <a:spcPct val="0"/>
        </a:spcAft>
        <a:defRPr sz="4400">
          <a:solidFill>
            <a:srgbClr val="FF0000"/>
          </a:solidFill>
          <a:latin typeface="Comic Sans MS" pitchFamily="66" charset="0"/>
        </a:defRPr>
      </a:lvl3pPr>
      <a:lvl4pPr algn="ctr" rtl="0" eaLnBrk="0" fontAlgn="base" hangingPunct="0">
        <a:spcBef>
          <a:spcPct val="0"/>
        </a:spcBef>
        <a:spcAft>
          <a:spcPct val="0"/>
        </a:spcAft>
        <a:defRPr sz="4400">
          <a:solidFill>
            <a:srgbClr val="FF0000"/>
          </a:solidFill>
          <a:latin typeface="Comic Sans MS" pitchFamily="66" charset="0"/>
        </a:defRPr>
      </a:lvl4pPr>
      <a:lvl5pPr algn="ctr" rtl="0" eaLnBrk="0" fontAlgn="base" hangingPunct="0">
        <a:spcBef>
          <a:spcPct val="0"/>
        </a:spcBef>
        <a:spcAft>
          <a:spcPct val="0"/>
        </a:spcAft>
        <a:defRPr sz="4400">
          <a:solidFill>
            <a:srgbClr val="FF0000"/>
          </a:solidFill>
          <a:latin typeface="Comic Sans MS" pitchFamily="66"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Comic Sans MS" pitchFamily="66"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Comic Sans MS" pitchFamily="66"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Comic Sans MS" pitchFamily="66"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Comic Sans MS" pitchFamily="66"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Comic Sans MS" pitchFamily="66"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itle copy.jpg"/>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1476375" y="2997200"/>
            <a:ext cx="6245225" cy="3024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3" y="333375"/>
            <a:ext cx="8229600" cy="1143000"/>
          </a:xfrm>
        </p:spPr>
        <p:txBody>
          <a:bodyPr/>
          <a:lstStyle/>
          <a:p>
            <a:pPr eaLnBrk="1" hangingPunct="1"/>
            <a:r>
              <a:rPr lang="en-GB" sz="4000" b="1" smtClean="0"/>
              <a:t>The promises Zacchaeus made</a:t>
            </a:r>
          </a:p>
        </p:txBody>
      </p:sp>
      <p:sp>
        <p:nvSpPr>
          <p:cNvPr id="3" name="Content Placeholder 2"/>
          <p:cNvSpPr>
            <a:spLocks noGrp="1"/>
          </p:cNvSpPr>
          <p:nvPr>
            <p:ph idx="1"/>
          </p:nvPr>
        </p:nvSpPr>
        <p:spPr/>
        <p:txBody>
          <a:bodyPr>
            <a:normAutofit fontScale="92500" lnSpcReduction="10000"/>
          </a:bodyPr>
          <a:lstStyle/>
          <a:p>
            <a:pPr>
              <a:defRPr/>
            </a:pPr>
            <a:r>
              <a:rPr lang="en-GB" b="1" dirty="0" smtClean="0"/>
              <a:t>The day he became a changed man, he immediately did the right thing.  </a:t>
            </a:r>
          </a:p>
          <a:p>
            <a:pPr>
              <a:defRPr/>
            </a:pPr>
            <a:r>
              <a:rPr lang="en-GB" b="1" dirty="0" smtClean="0">
                <a:solidFill>
                  <a:srgbClr val="008000"/>
                </a:solidFill>
              </a:rPr>
              <a:t>Straight away he gave half of what he owned to the poor.  </a:t>
            </a:r>
          </a:p>
          <a:p>
            <a:pPr>
              <a:defRPr/>
            </a:pPr>
            <a:r>
              <a:rPr lang="en-GB" b="1" dirty="0" smtClean="0"/>
              <a:t>Then he wanted to help the people he had cheated by repaying them four times as much as he had taken from them.  </a:t>
            </a:r>
          </a:p>
          <a:p>
            <a:pPr>
              <a:defRPr/>
            </a:pPr>
            <a:r>
              <a:rPr lang="en-GB" b="1" dirty="0" smtClean="0">
                <a:solidFill>
                  <a:srgbClr val="008000"/>
                </a:solidFill>
              </a:rPr>
              <a:t>Here he was putting his faith into action.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68313" y="333375"/>
            <a:ext cx="8229600" cy="1143000"/>
          </a:xfrm>
        </p:spPr>
        <p:txBody>
          <a:bodyPr/>
          <a:lstStyle/>
          <a:p>
            <a:pPr eaLnBrk="1" hangingPunct="1"/>
            <a:r>
              <a:rPr lang="en-GB" sz="4000" b="1" smtClean="0"/>
              <a:t>Jesus had the last word</a:t>
            </a:r>
          </a:p>
        </p:txBody>
      </p:sp>
      <p:sp>
        <p:nvSpPr>
          <p:cNvPr id="3" name="Content Placeholder 2"/>
          <p:cNvSpPr>
            <a:spLocks noGrp="1"/>
          </p:cNvSpPr>
          <p:nvPr>
            <p:ph idx="1"/>
          </p:nvPr>
        </p:nvSpPr>
        <p:spPr/>
        <p:txBody>
          <a:bodyPr/>
          <a:lstStyle/>
          <a:p>
            <a:r>
              <a:rPr lang="en-GB" b="1" smtClean="0">
                <a:solidFill>
                  <a:srgbClr val="008000"/>
                </a:solidFill>
              </a:rPr>
              <a:t>Jesus said that Zacchaeus was lost before, he did not fit in with the people.  He cheated them, and as a result he was hated by everyone.  </a:t>
            </a:r>
          </a:p>
          <a:p>
            <a:r>
              <a:rPr lang="en-GB" b="1" smtClean="0"/>
              <a:t>Now he had met Jesus and everything changed.</a:t>
            </a:r>
          </a:p>
          <a:p>
            <a:pPr lvl="1"/>
            <a:r>
              <a:rPr lang="en-GB" b="1" smtClean="0">
                <a:solidFill>
                  <a:srgbClr val="008000"/>
                </a:solidFill>
              </a:rPr>
              <a:t>He was happy in giving money away.  </a:t>
            </a:r>
          </a:p>
          <a:p>
            <a:pPr lvl="1"/>
            <a:r>
              <a:rPr lang="en-GB" b="1" smtClean="0">
                <a:solidFill>
                  <a:srgbClr val="0070C0"/>
                </a:solidFill>
              </a:rPr>
              <a:t>He was welcomed by the people.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333375"/>
            <a:ext cx="8229600" cy="1143000"/>
          </a:xfrm>
        </p:spPr>
        <p:txBody>
          <a:bodyPr/>
          <a:lstStyle/>
          <a:p>
            <a:pPr eaLnBrk="1" hangingPunct="1"/>
            <a:r>
              <a:rPr lang="en-GB" sz="3600" b="1" smtClean="0"/>
              <a:t>Summing up</a:t>
            </a:r>
          </a:p>
        </p:txBody>
      </p:sp>
      <p:sp>
        <p:nvSpPr>
          <p:cNvPr id="3" name="Content Placeholder 2"/>
          <p:cNvSpPr>
            <a:spLocks noGrp="1"/>
          </p:cNvSpPr>
          <p:nvPr>
            <p:ph idx="1"/>
          </p:nvPr>
        </p:nvSpPr>
        <p:spPr/>
        <p:txBody>
          <a:bodyPr/>
          <a:lstStyle/>
          <a:p>
            <a:pPr eaLnBrk="1" hangingPunct="1"/>
            <a:r>
              <a:rPr lang="en-GB" b="1" smtClean="0"/>
              <a:t>Once Zacchaeus met Jesus, his whole life changed. </a:t>
            </a:r>
          </a:p>
          <a:p>
            <a:pPr eaLnBrk="1" hangingPunct="1"/>
            <a:r>
              <a:rPr lang="en-GB" b="1" smtClean="0">
                <a:solidFill>
                  <a:srgbClr val="0070C0"/>
                </a:solidFill>
              </a:rPr>
              <a:t>This was  shown in what he did. </a:t>
            </a:r>
          </a:p>
          <a:p>
            <a:pPr eaLnBrk="1" hangingPunct="1"/>
            <a:r>
              <a:rPr lang="en-GB" b="1" smtClean="0">
                <a:solidFill>
                  <a:srgbClr val="FF0000"/>
                </a:solidFill>
              </a:rPr>
              <a:t>Has your life been changed by 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3" descr="True or False Quiz.jpg"/>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323850" y="3573463"/>
            <a:ext cx="8509000" cy="162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813"/>
            <a:ext cx="8229600" cy="5721350"/>
          </a:xfrm>
        </p:spPr>
        <p:txBody>
          <a:bodyPr/>
          <a:lstStyle/>
          <a:p>
            <a:r>
              <a:rPr lang="en-GB" b="1" smtClean="0"/>
              <a:t>In the story, Jesus was entering the city of Jerusalem.</a:t>
            </a:r>
          </a:p>
          <a:p>
            <a:r>
              <a:rPr lang="en-GB" b="1" smtClean="0">
                <a:solidFill>
                  <a:srgbClr val="FF0000"/>
                </a:solidFill>
              </a:rPr>
              <a:t>False – he was entering  Jericho</a:t>
            </a:r>
            <a:endParaRPr lang="en-GB" b="1" smtClean="0"/>
          </a:p>
          <a:p>
            <a:r>
              <a:rPr lang="en-GB" b="1" smtClean="0"/>
              <a:t>Zacchaeus was a chief tax collector.</a:t>
            </a:r>
          </a:p>
          <a:p>
            <a:r>
              <a:rPr lang="en-GB" b="1" smtClean="0">
                <a:solidFill>
                  <a:srgbClr val="008000"/>
                </a:solidFill>
              </a:rPr>
              <a:t>True</a:t>
            </a:r>
          </a:p>
          <a:p>
            <a:r>
              <a:rPr lang="en-GB" b="1" smtClean="0"/>
              <a:t>Zacchaeus climbed an apple tree to see Jesus.</a:t>
            </a:r>
          </a:p>
          <a:p>
            <a:r>
              <a:rPr lang="en-GB" b="1" smtClean="0">
                <a:solidFill>
                  <a:srgbClr val="FF0000"/>
                </a:solidFill>
              </a:rPr>
              <a:t>False – he climbed a sycamore -fig tree.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813"/>
            <a:ext cx="8229600" cy="5721350"/>
          </a:xfrm>
        </p:spPr>
        <p:txBody>
          <a:bodyPr/>
          <a:lstStyle/>
          <a:p>
            <a:r>
              <a:rPr lang="en-GB" b="1" smtClean="0"/>
              <a:t>Jesus told Zacchaeus to come down from the tree for He was going to stay at his house.	</a:t>
            </a:r>
          </a:p>
          <a:p>
            <a:r>
              <a:rPr lang="en-GB" b="1" smtClean="0">
                <a:solidFill>
                  <a:srgbClr val="008000"/>
                </a:solidFill>
              </a:rPr>
              <a:t>True</a:t>
            </a:r>
            <a:endParaRPr lang="en-GB" b="1" smtClean="0">
              <a:solidFill>
                <a:srgbClr val="FF0000"/>
              </a:solidFill>
            </a:endParaRPr>
          </a:p>
          <a:p>
            <a:r>
              <a:rPr lang="en-GB" b="1" smtClean="0"/>
              <a:t>The people were glad to see Jesus going with Zacchaeus.</a:t>
            </a:r>
          </a:p>
          <a:p>
            <a:r>
              <a:rPr lang="en-GB" b="1" smtClean="0">
                <a:solidFill>
                  <a:srgbClr val="FF0000"/>
                </a:solidFill>
              </a:rPr>
              <a:t>False –All the people began to mutter, "He has gone to be the guest of a 'sinner'." </a:t>
            </a:r>
          </a:p>
          <a:p>
            <a:endParaRPr lang="en-GB" smtClean="0"/>
          </a:p>
          <a:p>
            <a:endParaRPr lang="en-GB" smtClean="0"/>
          </a:p>
          <a:p>
            <a:endParaRPr lang="en-GB" b="1"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813"/>
            <a:ext cx="8229600" cy="5721350"/>
          </a:xfrm>
        </p:spPr>
        <p:txBody>
          <a:bodyPr>
            <a:normAutofit lnSpcReduction="10000"/>
          </a:bodyPr>
          <a:lstStyle/>
          <a:p>
            <a:pPr>
              <a:defRPr/>
            </a:pPr>
            <a:r>
              <a:rPr lang="en-GB" b="1" dirty="0" smtClean="0"/>
              <a:t>Zacchaeus said he would give half of his goods to the poor.</a:t>
            </a:r>
          </a:p>
          <a:p>
            <a:pPr>
              <a:defRPr/>
            </a:pPr>
            <a:r>
              <a:rPr lang="en-GB" b="1" dirty="0" smtClean="0">
                <a:solidFill>
                  <a:srgbClr val="008000"/>
                </a:solidFill>
              </a:rPr>
              <a:t>True</a:t>
            </a:r>
          </a:p>
          <a:p>
            <a:pPr>
              <a:defRPr/>
            </a:pPr>
            <a:r>
              <a:rPr lang="en-GB" b="1" dirty="0" smtClean="0"/>
              <a:t>Zacchaeus said he would pay back anyone he had cheated twice what he had taken.</a:t>
            </a:r>
          </a:p>
          <a:p>
            <a:pPr>
              <a:defRPr/>
            </a:pPr>
            <a:r>
              <a:rPr lang="en-GB" b="1" dirty="0" smtClean="0">
                <a:solidFill>
                  <a:srgbClr val="FF0000"/>
                </a:solidFill>
              </a:rPr>
              <a:t>False – he said he would pay back four times</a:t>
            </a:r>
            <a:r>
              <a:rPr lang="en-GB" b="1" dirty="0" smtClean="0"/>
              <a:t>.</a:t>
            </a:r>
          </a:p>
          <a:p>
            <a:pPr>
              <a:defRPr/>
            </a:pPr>
            <a:r>
              <a:rPr lang="en-GB" b="1" dirty="0" smtClean="0"/>
              <a:t>Jesus told Zacchaeus, “Today salvation has come to your house”.	</a:t>
            </a:r>
          </a:p>
          <a:p>
            <a:pPr>
              <a:defRPr/>
            </a:pPr>
            <a:r>
              <a:rPr lang="en-GB" b="1" dirty="0" smtClean="0">
                <a:solidFill>
                  <a:srgbClr val="FF0000"/>
                </a:solidFill>
              </a:rPr>
              <a:t>True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word grid.jpg"/>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900113" y="3644900"/>
            <a:ext cx="7515225" cy="1652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mtClean="0"/>
              <a:t>Place the answers to the questions in the grid</a:t>
            </a:r>
          </a:p>
        </p:txBody>
      </p:sp>
      <p:sp>
        <p:nvSpPr>
          <p:cNvPr id="20483" name="Content Placeholder 2"/>
          <p:cNvSpPr>
            <a:spLocks noGrp="1"/>
          </p:cNvSpPr>
          <p:nvPr>
            <p:ph idx="1"/>
          </p:nvPr>
        </p:nvSpPr>
        <p:spPr>
          <a:xfrm>
            <a:off x="457200" y="1600200"/>
            <a:ext cx="4619625" cy="4525963"/>
          </a:xfrm>
        </p:spPr>
        <p:txBody>
          <a:bodyPr/>
          <a:lstStyle/>
          <a:p>
            <a:r>
              <a:rPr lang="en-GB" smtClean="0"/>
              <a:t>What city was Jesus passing through? </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100" b="1" i="0" u="none" strike="noStrike">
                          <a:solidFill>
                            <a:srgbClr val="000000"/>
                          </a:solidFill>
                          <a:latin typeface="Times New Roman"/>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Times New Roman"/>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Times New Roman"/>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dirty="0">
                          <a:solidFill>
                            <a:srgbClr val="000000"/>
                          </a:solidFill>
                          <a:latin typeface="Times New Roman"/>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smtClean="0"/>
              <a:t>Place the answers to the questions in the grid</a:t>
            </a:r>
          </a:p>
        </p:txBody>
      </p:sp>
      <p:sp>
        <p:nvSpPr>
          <p:cNvPr id="21507" name="Content Placeholder 2"/>
          <p:cNvSpPr>
            <a:spLocks noGrp="1"/>
          </p:cNvSpPr>
          <p:nvPr>
            <p:ph idx="1"/>
          </p:nvPr>
        </p:nvSpPr>
        <p:spPr>
          <a:xfrm>
            <a:off x="457200" y="1600200"/>
            <a:ext cx="4619625" cy="4525963"/>
          </a:xfrm>
        </p:spPr>
        <p:txBody>
          <a:bodyPr/>
          <a:lstStyle/>
          <a:p>
            <a:r>
              <a:rPr lang="en-GB" smtClean="0"/>
              <a:t>What city was Jesus passing through?</a:t>
            </a:r>
          </a:p>
          <a:p>
            <a:r>
              <a:rPr lang="en-GB" smtClean="0">
                <a:solidFill>
                  <a:srgbClr val="FF0000"/>
                </a:solidFill>
              </a:rPr>
              <a:t>Jericho</a:t>
            </a:r>
            <a:r>
              <a:rPr lang="en-GB" smtClean="0"/>
              <a:t> </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100" b="1" i="0" u="none" strike="noStrike" dirty="0">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dirty="0">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16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16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b="1" smtClean="0"/>
              <a:t>Bible reading</a:t>
            </a:r>
            <a:br>
              <a:rPr lang="en-GB" b="1" smtClean="0"/>
            </a:br>
            <a:r>
              <a:rPr lang="en-GB" b="1" smtClean="0"/>
              <a:t> </a:t>
            </a:r>
            <a:r>
              <a:rPr lang="en-GB" sz="2800" b="1" smtClean="0"/>
              <a:t>Luke 19:1-6</a:t>
            </a:r>
            <a:endParaRPr lang="en-GB" smtClean="0"/>
          </a:p>
        </p:txBody>
      </p:sp>
      <p:sp>
        <p:nvSpPr>
          <p:cNvPr id="3" name="Content Placeholder 2"/>
          <p:cNvSpPr>
            <a:spLocks noGrp="1"/>
          </p:cNvSpPr>
          <p:nvPr>
            <p:ph idx="1"/>
          </p:nvPr>
        </p:nvSpPr>
        <p:spPr/>
        <p:txBody>
          <a:bodyPr>
            <a:normAutofit fontScale="70000" lnSpcReduction="20000"/>
          </a:bodyPr>
          <a:lstStyle/>
          <a:p>
            <a:pPr marL="0" indent="0" eaLnBrk="1" fontAlgn="auto" hangingPunct="1">
              <a:lnSpc>
                <a:spcPct val="120000"/>
              </a:lnSpc>
              <a:spcBef>
                <a:spcPts val="0"/>
              </a:spcBef>
              <a:spcAft>
                <a:spcPts val="0"/>
              </a:spcAft>
              <a:buFont typeface="Arial" charset="0"/>
              <a:buNone/>
              <a:defRPr/>
            </a:pPr>
            <a:r>
              <a:rPr lang="en-GB" sz="3400" b="1" dirty="0" smtClean="0"/>
              <a:t>[1] Jesus entered Jericho and was passing through. [2] A man was there by the name of Zacchaeus; he was a chief tax collector and was wealthy. [3] He wanted to see who Jesus was, but being a short man he could not, because of the crowd. [4] So he ran ahead and climbed a sycamore-fig tree to see him, since Jesus was coming that way. </a:t>
            </a:r>
          </a:p>
          <a:p>
            <a:pPr marL="0" indent="0" eaLnBrk="1" fontAlgn="auto" hangingPunct="1">
              <a:lnSpc>
                <a:spcPct val="120000"/>
              </a:lnSpc>
              <a:spcBef>
                <a:spcPts val="0"/>
              </a:spcBef>
              <a:spcAft>
                <a:spcPts val="0"/>
              </a:spcAft>
              <a:buFont typeface="Arial" charset="0"/>
              <a:buNone/>
              <a:defRPr/>
            </a:pPr>
            <a:r>
              <a:rPr lang="en-GB" sz="3400" b="1" dirty="0" smtClean="0"/>
              <a:t>[5] When Jesus reached the spot, he looked up and said to him, </a:t>
            </a:r>
            <a:r>
              <a:rPr lang="en-GB" sz="3400" b="1" dirty="0" smtClean="0">
                <a:solidFill>
                  <a:srgbClr val="FF0000"/>
                </a:solidFill>
              </a:rPr>
              <a:t>"Zacchaeus, come down immediately. I must stay at your house today." </a:t>
            </a:r>
            <a:r>
              <a:rPr lang="en-GB" sz="3400" b="1" dirty="0" smtClean="0"/>
              <a:t>[6] So he came down at once and welcomed him gladly. </a:t>
            </a:r>
            <a:endParaRPr lang="en-GB" sz="3400" dirty="0" smtClean="0"/>
          </a:p>
          <a:p>
            <a:pPr>
              <a:defRPr/>
            </a:pP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mtClean="0"/>
              <a:t>Place the answers to the questions in the grid</a:t>
            </a:r>
          </a:p>
        </p:txBody>
      </p:sp>
      <p:sp>
        <p:nvSpPr>
          <p:cNvPr id="22531" name="Content Placeholder 2"/>
          <p:cNvSpPr>
            <a:spLocks noGrp="1"/>
          </p:cNvSpPr>
          <p:nvPr>
            <p:ph idx="1"/>
          </p:nvPr>
        </p:nvSpPr>
        <p:spPr>
          <a:xfrm>
            <a:off x="457200" y="1600200"/>
            <a:ext cx="4619625" cy="4525963"/>
          </a:xfrm>
        </p:spPr>
        <p:txBody>
          <a:bodyPr/>
          <a:lstStyle/>
          <a:p>
            <a:r>
              <a:rPr lang="en-GB" smtClean="0"/>
              <a:t>What city was Jesus passing through? </a:t>
            </a:r>
          </a:p>
          <a:p>
            <a:r>
              <a:rPr lang="en-GB" smtClean="0">
                <a:solidFill>
                  <a:srgbClr val="FF0000"/>
                </a:solidFill>
              </a:rPr>
              <a:t>Jericho</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smtClean="0"/>
              <a:t>Place the answers to the questions in the grid</a:t>
            </a:r>
          </a:p>
        </p:txBody>
      </p:sp>
      <p:sp>
        <p:nvSpPr>
          <p:cNvPr id="23555" name="Content Placeholder 2"/>
          <p:cNvSpPr>
            <a:spLocks noGrp="1"/>
          </p:cNvSpPr>
          <p:nvPr>
            <p:ph idx="1"/>
          </p:nvPr>
        </p:nvSpPr>
        <p:spPr>
          <a:xfrm>
            <a:off x="457200" y="1600200"/>
            <a:ext cx="4619625" cy="4525963"/>
          </a:xfrm>
        </p:spPr>
        <p:txBody>
          <a:bodyPr/>
          <a:lstStyle/>
          <a:p>
            <a:r>
              <a:rPr lang="en-GB" smtClean="0"/>
              <a:t>What was Zacchaeus' job?</a:t>
            </a:r>
            <a:endParaRPr lang="en-GB" smtClean="0">
              <a:solidFill>
                <a:srgbClr val="FF0000"/>
              </a:solidFill>
            </a:endParaRP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mtClean="0"/>
              <a:t>Place the answers to the questions in the grid</a:t>
            </a:r>
          </a:p>
        </p:txBody>
      </p:sp>
      <p:sp>
        <p:nvSpPr>
          <p:cNvPr id="24579" name="Content Placeholder 2"/>
          <p:cNvSpPr>
            <a:spLocks noGrp="1"/>
          </p:cNvSpPr>
          <p:nvPr>
            <p:ph idx="1"/>
          </p:nvPr>
        </p:nvSpPr>
        <p:spPr>
          <a:xfrm>
            <a:off x="457200" y="1600200"/>
            <a:ext cx="4619625" cy="4525963"/>
          </a:xfrm>
        </p:spPr>
        <p:txBody>
          <a:bodyPr/>
          <a:lstStyle/>
          <a:p>
            <a:r>
              <a:rPr lang="en-GB" smtClean="0"/>
              <a:t>What was Zacchaeus' job?</a:t>
            </a:r>
          </a:p>
          <a:p>
            <a:r>
              <a:rPr lang="en-GB" smtClean="0">
                <a:solidFill>
                  <a:srgbClr val="FF0000"/>
                </a:solidFill>
              </a:rPr>
              <a:t>Tax Collector</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smtClean="0"/>
              <a:t>Place the answers to the questions in the grid</a:t>
            </a:r>
          </a:p>
        </p:txBody>
      </p:sp>
      <p:sp>
        <p:nvSpPr>
          <p:cNvPr id="25603" name="Content Placeholder 2"/>
          <p:cNvSpPr>
            <a:spLocks noGrp="1"/>
          </p:cNvSpPr>
          <p:nvPr>
            <p:ph idx="1"/>
          </p:nvPr>
        </p:nvSpPr>
        <p:spPr>
          <a:xfrm>
            <a:off x="457200" y="1600200"/>
            <a:ext cx="4619625" cy="4525963"/>
          </a:xfrm>
        </p:spPr>
        <p:txBody>
          <a:bodyPr/>
          <a:lstStyle/>
          <a:p>
            <a:r>
              <a:rPr lang="en-GB" smtClean="0"/>
              <a:t>What was Zacchaeus' job?</a:t>
            </a:r>
          </a:p>
          <a:p>
            <a:r>
              <a:rPr lang="en-GB" smtClean="0">
                <a:solidFill>
                  <a:srgbClr val="FF0000"/>
                </a:solidFill>
              </a:rPr>
              <a:t>Tax collector</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X</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E</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mtClean="0"/>
              <a:t>Place the answers to the questions in the grid</a:t>
            </a:r>
          </a:p>
        </p:txBody>
      </p:sp>
      <p:sp>
        <p:nvSpPr>
          <p:cNvPr id="26627" name="Content Placeholder 2"/>
          <p:cNvSpPr>
            <a:spLocks noGrp="1"/>
          </p:cNvSpPr>
          <p:nvPr>
            <p:ph idx="1"/>
          </p:nvPr>
        </p:nvSpPr>
        <p:spPr>
          <a:xfrm>
            <a:off x="457200" y="1600200"/>
            <a:ext cx="4619625" cy="4525963"/>
          </a:xfrm>
        </p:spPr>
        <p:txBody>
          <a:bodyPr/>
          <a:lstStyle/>
          <a:p>
            <a:r>
              <a:rPr lang="en-GB" smtClean="0"/>
              <a:t>What portion of his possessions did Zacchaeus give to the poor?</a:t>
            </a:r>
            <a:endParaRPr lang="en-GB" smtClean="0">
              <a:solidFill>
                <a:srgbClr val="FF0000"/>
              </a:solidFill>
            </a:endParaRP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X</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E</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smtClean="0"/>
              <a:t>Place the answers to the questions in the grid</a:t>
            </a:r>
          </a:p>
        </p:txBody>
      </p:sp>
      <p:sp>
        <p:nvSpPr>
          <p:cNvPr id="27651" name="Content Placeholder 2"/>
          <p:cNvSpPr>
            <a:spLocks noGrp="1"/>
          </p:cNvSpPr>
          <p:nvPr>
            <p:ph idx="1"/>
          </p:nvPr>
        </p:nvSpPr>
        <p:spPr>
          <a:xfrm>
            <a:off x="457200" y="1600200"/>
            <a:ext cx="4619625" cy="4525963"/>
          </a:xfrm>
        </p:spPr>
        <p:txBody>
          <a:bodyPr/>
          <a:lstStyle/>
          <a:p>
            <a:r>
              <a:rPr lang="en-GB" smtClean="0"/>
              <a:t>What portion of his possessions did Zacchaeus give to the poor?</a:t>
            </a:r>
          </a:p>
          <a:p>
            <a:r>
              <a:rPr lang="en-GB" smtClean="0">
                <a:solidFill>
                  <a:srgbClr val="FF0000"/>
                </a:solidFill>
              </a:rPr>
              <a:t>Half</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X</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E</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smtClean="0"/>
              <a:t>Place the answers to the questions in the grid</a:t>
            </a:r>
          </a:p>
        </p:txBody>
      </p:sp>
      <p:sp>
        <p:nvSpPr>
          <p:cNvPr id="28675" name="Content Placeholder 2"/>
          <p:cNvSpPr>
            <a:spLocks noGrp="1"/>
          </p:cNvSpPr>
          <p:nvPr>
            <p:ph idx="1"/>
          </p:nvPr>
        </p:nvSpPr>
        <p:spPr>
          <a:xfrm>
            <a:off x="457200" y="1600200"/>
            <a:ext cx="4619625" cy="4525963"/>
          </a:xfrm>
        </p:spPr>
        <p:txBody>
          <a:bodyPr/>
          <a:lstStyle/>
          <a:p>
            <a:r>
              <a:rPr lang="en-GB" smtClean="0"/>
              <a:t>What portion of his possessions did Zacchaeus give to the poor?</a:t>
            </a:r>
          </a:p>
          <a:p>
            <a:r>
              <a:rPr lang="en-GB" smtClean="0">
                <a:solidFill>
                  <a:srgbClr val="FF0000"/>
                </a:solidFill>
              </a:rPr>
              <a:t>Half</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rPr>
                        <a:t>H</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L</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F</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X</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E</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mtClean="0"/>
              <a:t>Place the answers to the questions in the grid</a:t>
            </a:r>
          </a:p>
        </p:txBody>
      </p:sp>
      <p:sp>
        <p:nvSpPr>
          <p:cNvPr id="29699" name="Content Placeholder 2"/>
          <p:cNvSpPr>
            <a:spLocks noGrp="1"/>
          </p:cNvSpPr>
          <p:nvPr>
            <p:ph idx="1"/>
          </p:nvPr>
        </p:nvSpPr>
        <p:spPr>
          <a:xfrm>
            <a:off x="457200" y="1600200"/>
            <a:ext cx="4619625" cy="4525963"/>
          </a:xfrm>
        </p:spPr>
        <p:txBody>
          <a:bodyPr/>
          <a:lstStyle/>
          <a:p>
            <a:r>
              <a:rPr lang="en-GB" smtClean="0"/>
              <a:t>Who did Jesus say Zacchaeus was a son of?</a:t>
            </a:r>
            <a:endParaRPr lang="en-GB" smtClean="0">
              <a:solidFill>
                <a:srgbClr val="FF0000"/>
              </a:solidFill>
            </a:endParaRP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rPr>
                        <a:t>H</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L</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F</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X</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E</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mtClean="0"/>
              <a:t>Place the answers to the questions in the grid</a:t>
            </a:r>
          </a:p>
        </p:txBody>
      </p:sp>
      <p:sp>
        <p:nvSpPr>
          <p:cNvPr id="30723" name="Content Placeholder 2"/>
          <p:cNvSpPr>
            <a:spLocks noGrp="1"/>
          </p:cNvSpPr>
          <p:nvPr>
            <p:ph idx="1"/>
          </p:nvPr>
        </p:nvSpPr>
        <p:spPr>
          <a:xfrm>
            <a:off x="457200" y="1600200"/>
            <a:ext cx="4619625" cy="4525963"/>
          </a:xfrm>
        </p:spPr>
        <p:txBody>
          <a:bodyPr/>
          <a:lstStyle/>
          <a:p>
            <a:r>
              <a:rPr lang="en-GB" smtClean="0"/>
              <a:t>Who did Jesus say Zacchaeus was a son of?</a:t>
            </a:r>
          </a:p>
          <a:p>
            <a:r>
              <a:rPr lang="en-GB" smtClean="0">
                <a:solidFill>
                  <a:srgbClr val="FF0000"/>
                </a:solidFill>
              </a:rPr>
              <a:t>Abraham</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T</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A</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H</a:t>
                      </a: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cs typeface="Consolas" pitchFamily="49"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L</a:t>
                      </a: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F</a:t>
                      </a: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X</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C</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J</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E</a:t>
                      </a: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R</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I</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C</a:t>
                      </a: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cs typeface="Consolas" pitchFamily="49" charset="0"/>
                        </a:rPr>
                        <a:t>H</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O</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L</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L</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E</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C</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T</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O</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cs typeface="Consolas" pitchFamily="49"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cs typeface="Consolas" pitchFamily="49" charset="0"/>
                        </a:rPr>
                        <a:t> </a:t>
                      </a:r>
                      <a:r>
                        <a:rPr lang="en-GB" sz="2000" b="1" i="0" u="none" strike="noStrike" dirty="0" smtClean="0">
                          <a:solidFill>
                            <a:srgbClr val="000000"/>
                          </a:solidFill>
                          <a:latin typeface="Comic Sans MS" pitchFamily="66" charset="0"/>
                          <a:cs typeface="Consolas" pitchFamily="49" charset="0"/>
                        </a:rPr>
                        <a:t>R</a:t>
                      </a:r>
                      <a:endParaRPr lang="en-GB" sz="2000" b="1" i="0" u="none" strike="noStrike" dirty="0">
                        <a:solidFill>
                          <a:srgbClr val="000000"/>
                        </a:solidFill>
                        <a:latin typeface="Comic Sans MS" pitchFamily="66" charset="0"/>
                        <a:cs typeface="Consolas" pitchFamily="49"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mtClean="0"/>
              <a:t>Place the answers to the questions in the grid</a:t>
            </a:r>
          </a:p>
        </p:txBody>
      </p:sp>
      <p:sp>
        <p:nvSpPr>
          <p:cNvPr id="31747" name="Content Placeholder 2"/>
          <p:cNvSpPr>
            <a:spLocks noGrp="1"/>
          </p:cNvSpPr>
          <p:nvPr>
            <p:ph idx="1"/>
          </p:nvPr>
        </p:nvSpPr>
        <p:spPr>
          <a:xfrm>
            <a:off x="457200" y="1600200"/>
            <a:ext cx="4619625" cy="4525963"/>
          </a:xfrm>
        </p:spPr>
        <p:txBody>
          <a:bodyPr/>
          <a:lstStyle/>
          <a:p>
            <a:r>
              <a:rPr lang="en-GB" smtClean="0"/>
              <a:t>Who did Jesus say Zacchaeus was a son of?</a:t>
            </a:r>
          </a:p>
          <a:p>
            <a:r>
              <a:rPr lang="en-GB" smtClean="0">
                <a:solidFill>
                  <a:srgbClr val="FF0000"/>
                </a:solidFill>
              </a:rPr>
              <a:t>Abraham</a:t>
            </a:r>
          </a:p>
        </p:txBody>
      </p:sp>
      <p:graphicFrame>
        <p:nvGraphicFramePr>
          <p:cNvPr id="4" name="Table 3"/>
          <p:cNvGraphicFramePr>
            <a:graphicFrameLocks noGrp="1"/>
          </p:cNvGraphicFramePr>
          <p:nvPr/>
        </p:nvGraphicFramePr>
        <p:xfrm>
          <a:off x="4932363" y="1557338"/>
          <a:ext cx="3239908" cy="4064004"/>
        </p:xfrm>
        <a:graphic>
          <a:graphicData uri="http://schemas.openxmlformats.org/drawingml/2006/table">
            <a:tbl>
              <a:tblPr/>
              <a:tblGrid>
                <a:gridCol w="462844"/>
                <a:gridCol w="462844"/>
                <a:gridCol w="462844"/>
                <a:gridCol w="462844"/>
                <a:gridCol w="462844"/>
                <a:gridCol w="462844"/>
                <a:gridCol w="462844"/>
              </a:tblGrid>
              <a:tr h="338667">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rPr>
                        <a:t>H</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A</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L</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F</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X</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B</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J</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E</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I</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C</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rPr>
                        <a:t>H</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L</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rPr>
                        <a:t>A</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E</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smtClean="0">
                          <a:solidFill>
                            <a:srgbClr val="000000"/>
                          </a:solidFill>
                          <a:latin typeface="Comic Sans MS" pitchFamily="66" charset="0"/>
                        </a:rPr>
                        <a:t>M</a:t>
                      </a:r>
                      <a:r>
                        <a:rPr lang="en-GB" sz="2000" b="1" i="0" u="none" strike="noStrike" dirty="0">
                          <a:solidFill>
                            <a:srgbClr val="000000"/>
                          </a:solidFill>
                          <a:latin typeface="Comic Sans MS" pitchFamily="66" charset="0"/>
                        </a:rPr>
                        <a:t> </a:t>
                      </a: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C</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w="19050" cap="flat" cmpd="sng" algn="ctr">
                      <a:solidFill>
                        <a:srgbClr val="FF0000"/>
                      </a:solidFill>
                      <a:prstDash val="solid"/>
                      <a:round/>
                      <a:headEnd type="none" w="med" len="med"/>
                      <a:tailEnd type="none" w="med" len="med"/>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T</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dirty="0">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O</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r h="338667">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a:noFill/>
                    </a:lnR>
                    <a:lnT>
                      <a:noFill/>
                    </a:lnT>
                    <a:lnB>
                      <a:noFill/>
                    </a:lnB>
                  </a:tcPr>
                </a:tc>
                <a:tc>
                  <a:txBody>
                    <a:bodyPr/>
                    <a:lstStyle/>
                    <a:p>
                      <a:pPr algn="ctr" fontAlgn="ctr"/>
                      <a:endParaRPr lang="en-GB" sz="2000" b="1" i="0" u="none" strike="noStrike">
                        <a:solidFill>
                          <a:srgbClr val="000000"/>
                        </a:solidFill>
                        <a:latin typeface="Comic Sans MS" pitchFamily="66" charset="0"/>
                      </a:endParaRPr>
                    </a:p>
                  </a:txBody>
                  <a:tcPr marL="0" marR="0" marT="0" marB="0" anchor="ctr">
                    <a:lnL>
                      <a:noFill/>
                    </a:lnL>
                    <a:lnR w="19050" cap="flat" cmpd="sng" algn="ctr">
                      <a:solidFill>
                        <a:srgbClr val="FF0000"/>
                      </a:solidFill>
                      <a:prstDash val="solid"/>
                      <a:round/>
                      <a:headEnd type="none" w="med" len="med"/>
                      <a:tailEnd type="none" w="med" len="med"/>
                    </a:lnR>
                    <a:lnT>
                      <a:noFill/>
                    </a:lnT>
                    <a:lnB>
                      <a:noFill/>
                    </a:lnB>
                  </a:tcPr>
                </a:tc>
                <a:tc>
                  <a:txBody>
                    <a:bodyPr/>
                    <a:lstStyle/>
                    <a:p>
                      <a:pPr algn="ctr" fontAlgn="ctr"/>
                      <a:r>
                        <a:rPr lang="en-GB" sz="2000" b="1" i="0" u="none" strike="noStrike" dirty="0">
                          <a:solidFill>
                            <a:srgbClr val="000000"/>
                          </a:solidFill>
                          <a:latin typeface="Comic Sans MS" pitchFamily="66" charset="0"/>
                        </a:rPr>
                        <a:t> </a:t>
                      </a:r>
                      <a:r>
                        <a:rPr lang="en-GB" sz="2000" b="1" i="0" u="none" strike="noStrike" dirty="0" smtClean="0">
                          <a:solidFill>
                            <a:srgbClr val="000000"/>
                          </a:solidFill>
                          <a:latin typeface="Comic Sans MS" pitchFamily="66" charset="0"/>
                        </a:rPr>
                        <a:t>R</a:t>
                      </a:r>
                      <a:endParaRPr lang="en-GB" sz="2000" b="1" i="0" u="none" strike="noStrike" dirty="0">
                        <a:solidFill>
                          <a:srgbClr val="000000"/>
                        </a:solidFill>
                        <a:latin typeface="Comic Sans MS" pitchFamily="66" charset="0"/>
                      </a:endParaRPr>
                    </a:p>
                  </a:txBody>
                  <a:tcPr marL="0" marR="0" marT="0"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GB" sz="4800" b="1" smtClean="0"/>
              <a:t>Bible reading</a:t>
            </a:r>
            <a:r>
              <a:rPr lang="en-GB" b="1" smtClean="0"/>
              <a:t/>
            </a:r>
            <a:br>
              <a:rPr lang="en-GB" b="1" smtClean="0"/>
            </a:br>
            <a:r>
              <a:rPr lang="en-GB" b="1" smtClean="0"/>
              <a:t> </a:t>
            </a:r>
            <a:r>
              <a:rPr lang="en-GB" sz="3200" b="1" smtClean="0"/>
              <a:t>Luke 19:7-9</a:t>
            </a:r>
            <a:endParaRPr lang="en-GB" sz="3200" smtClean="0"/>
          </a:p>
        </p:txBody>
      </p:sp>
      <p:sp>
        <p:nvSpPr>
          <p:cNvPr id="3" name="Content Placeholder 2"/>
          <p:cNvSpPr>
            <a:spLocks noGrp="1"/>
          </p:cNvSpPr>
          <p:nvPr>
            <p:ph idx="1"/>
          </p:nvPr>
        </p:nvSpPr>
        <p:spPr/>
        <p:txBody>
          <a:bodyPr rtlCol="0">
            <a:normAutofit fontScale="85000" lnSpcReduction="20000"/>
          </a:bodyPr>
          <a:lstStyle/>
          <a:p>
            <a:pPr marL="0" indent="0" eaLnBrk="1" fontAlgn="auto" hangingPunct="1">
              <a:lnSpc>
                <a:spcPct val="110000"/>
              </a:lnSpc>
              <a:spcBef>
                <a:spcPts val="0"/>
              </a:spcBef>
              <a:spcAft>
                <a:spcPts val="0"/>
              </a:spcAft>
              <a:buFont typeface="Arial" charset="0"/>
              <a:buNone/>
              <a:defRPr/>
            </a:pPr>
            <a:r>
              <a:rPr lang="en-GB" b="1" dirty="0" smtClean="0"/>
              <a:t>[7] All the people saw this and began to mutter, </a:t>
            </a:r>
            <a:r>
              <a:rPr lang="en-GB" b="1" dirty="0" smtClean="0">
                <a:solidFill>
                  <a:srgbClr val="008000"/>
                </a:solidFill>
              </a:rPr>
              <a:t>"He has gone to be the guest of a 'sinner'." </a:t>
            </a:r>
          </a:p>
          <a:p>
            <a:pPr marL="0" indent="0" eaLnBrk="1" fontAlgn="auto" hangingPunct="1">
              <a:lnSpc>
                <a:spcPct val="110000"/>
              </a:lnSpc>
              <a:spcBef>
                <a:spcPts val="0"/>
              </a:spcBef>
              <a:spcAft>
                <a:spcPts val="0"/>
              </a:spcAft>
              <a:buFont typeface="Arial" charset="0"/>
              <a:buNone/>
              <a:defRPr/>
            </a:pPr>
            <a:r>
              <a:rPr lang="en-GB" b="1" dirty="0" smtClean="0"/>
              <a:t>[8] But Zacchaeus stood up and said to the Lord, </a:t>
            </a:r>
            <a:r>
              <a:rPr lang="en-GB" b="1" dirty="0" smtClean="0">
                <a:solidFill>
                  <a:srgbClr val="0070C0"/>
                </a:solidFill>
              </a:rPr>
              <a:t>"Look, Lord! Here and now I give half of my possessions to the poor, and if I have cheated anybody out of anything, I will pay back four times the amount." </a:t>
            </a:r>
          </a:p>
          <a:p>
            <a:pPr marL="0" indent="0" eaLnBrk="1" fontAlgn="auto" hangingPunct="1">
              <a:lnSpc>
                <a:spcPct val="110000"/>
              </a:lnSpc>
              <a:spcBef>
                <a:spcPts val="0"/>
              </a:spcBef>
              <a:spcAft>
                <a:spcPts val="0"/>
              </a:spcAft>
              <a:buFont typeface="Arial" charset="0"/>
              <a:buNone/>
              <a:defRPr/>
            </a:pPr>
            <a:r>
              <a:rPr lang="en-GB" b="1" dirty="0" smtClean="0"/>
              <a:t>[9] Jesus said to him</a:t>
            </a:r>
            <a:r>
              <a:rPr lang="en-GB" b="1" dirty="0" smtClean="0">
                <a:solidFill>
                  <a:srgbClr val="FF0000"/>
                </a:solidFill>
              </a:rPr>
              <a:t>, “Today salvation has come to this house, because this man, too, is a son of Abraham”. </a:t>
            </a:r>
          </a:p>
          <a:p>
            <a:pPr marL="0" indent="0" eaLnBrk="1" fontAlgn="auto" hangingPunct="1">
              <a:spcAft>
                <a:spcPts val="0"/>
              </a:spcAft>
              <a:buFont typeface="Arial" charset="0"/>
              <a:buNone/>
              <a:defRPr/>
            </a:pPr>
            <a:endParaRPr lang="en-GB" b="1" dirty="0" smtClean="0"/>
          </a:p>
          <a:p>
            <a:pPr marL="0" indent="0" eaLnBrk="1" fontAlgn="auto" hangingPunct="1">
              <a:spcAft>
                <a:spcPts val="0"/>
              </a:spcAft>
              <a:buFont typeface="Arial" charset="0"/>
              <a:buNone/>
              <a:defRPr/>
            </a:pPr>
            <a:endParaRPr lang="en-GB" b="1" dirty="0" smtClean="0"/>
          </a:p>
          <a:p>
            <a:pPr eaLnBrk="1" fontAlgn="auto" hangingPunct="1">
              <a:spcAft>
                <a:spcPts val="0"/>
              </a:spcAft>
              <a:buFont typeface="Arial" pitchFamily="34" charset="0"/>
              <a:buChar char="•"/>
              <a:defRPr/>
            </a:pPr>
            <a:endParaRPr lang="en-GB" b="1" dirty="0" smtClean="0"/>
          </a:p>
          <a:p>
            <a:pPr eaLnBrk="1" fontAlgn="auto" hangingPunct="1">
              <a:spcAft>
                <a:spcPts val="0"/>
              </a:spcAft>
              <a:buFont typeface="Arial" pitchFamily="34" charset="0"/>
              <a:buChar char="•"/>
              <a:defRPr/>
            </a:pPr>
            <a:endParaRPr lang="en-GB" b="1" dirty="0" smtClean="0"/>
          </a:p>
          <a:p>
            <a:pPr eaLnBrk="1" fontAlgn="auto" hangingPunct="1">
              <a:spcAft>
                <a:spcPts val="0"/>
              </a:spcAft>
              <a:buFont typeface="Arial" pitchFamily="34" charset="0"/>
              <a:buChar char="•"/>
              <a:defRPr/>
            </a:pPr>
            <a:endParaRPr lang="en-GB"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Fill the Gaps.jpg"/>
          <p:cNvPicPr>
            <a:picLocks noChangeAspect="1"/>
          </p:cNvPicPr>
          <p:nvPr/>
        </p:nvPicPr>
        <p:blipFill>
          <a:blip r:embed="rId2" cstate="print">
            <a:clrChange>
              <a:clrFrom>
                <a:srgbClr val="FFFFFF"/>
              </a:clrFrom>
              <a:clrTo>
                <a:srgbClr val="FFFFFF">
                  <a:alpha val="0"/>
                </a:srgbClr>
              </a:clrTo>
            </a:clrChange>
          </a:blip>
          <a:srcRect/>
          <a:stretch>
            <a:fillRect/>
          </a:stretch>
        </p:blipFill>
        <p:spPr bwMode="auto">
          <a:xfrm>
            <a:off x="684213" y="4149725"/>
            <a:ext cx="7766050" cy="1474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_______</a:t>
            </a:r>
            <a:r>
              <a:rPr lang="en-GB" b="1" dirty="0" smtClean="0"/>
              <a:t> and was passing through there was a man called Zacchaeus who wanted to see Jesus. He was a chief </a:t>
            </a:r>
            <a:r>
              <a:rPr lang="en-GB" b="1" dirty="0" smtClean="0">
                <a:solidFill>
                  <a:srgbClr val="FF0000"/>
                </a:solidFill>
              </a:rPr>
              <a:t>__ ______ </a:t>
            </a:r>
            <a:r>
              <a:rPr lang="en-GB" b="1" dirty="0" smtClean="0"/>
              <a:t>and was </a:t>
            </a:r>
            <a:r>
              <a:rPr lang="en-GB" b="1" dirty="0" smtClean="0">
                <a:solidFill>
                  <a:srgbClr val="FF0000"/>
                </a:solidFill>
              </a:rPr>
              <a:t>_____</a:t>
            </a:r>
            <a:r>
              <a:rPr lang="en-GB" b="1" dirty="0" smtClean="0"/>
              <a:t>. He was a </a:t>
            </a:r>
            <a:r>
              <a:rPr lang="en-GB" b="1" dirty="0" smtClean="0">
                <a:solidFill>
                  <a:srgbClr val="FF0000"/>
                </a:solidFill>
              </a:rPr>
              <a:t>_____</a:t>
            </a:r>
            <a:r>
              <a:rPr lang="en-GB" b="1" dirty="0" smtClean="0"/>
              <a:t> man and he could not see Jesus because of the </a:t>
            </a:r>
            <a:r>
              <a:rPr lang="en-GB" b="1" dirty="0" smtClean="0">
                <a:solidFill>
                  <a:srgbClr val="FF0000"/>
                </a:solidFill>
              </a:rPr>
              <a:t>_______</a:t>
            </a:r>
            <a:r>
              <a:rPr lang="en-GB" b="1" dirty="0" smtClean="0"/>
              <a:t>. So he ran ahead and </a:t>
            </a:r>
            <a:r>
              <a:rPr lang="en-GB" b="1" dirty="0" smtClean="0">
                <a:solidFill>
                  <a:srgbClr val="FF0000"/>
                </a:solidFill>
              </a:rPr>
              <a:t>_____</a:t>
            </a:r>
            <a:r>
              <a:rPr lang="en-GB" b="1" dirty="0" smtClean="0"/>
              <a:t> a sycamore-fig </a:t>
            </a:r>
            <a:r>
              <a:rPr lang="en-GB" b="1" dirty="0" smtClean="0">
                <a:solidFill>
                  <a:srgbClr val="FF0000"/>
                </a:solidFill>
              </a:rPr>
              <a:t>_______</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__ ______ </a:t>
            </a:r>
            <a:r>
              <a:rPr lang="en-GB" b="1" dirty="0" smtClean="0"/>
              <a:t>and was </a:t>
            </a:r>
            <a:r>
              <a:rPr lang="en-GB" b="1" dirty="0" smtClean="0">
                <a:solidFill>
                  <a:srgbClr val="FF0000"/>
                </a:solidFill>
              </a:rPr>
              <a:t>_____</a:t>
            </a:r>
            <a:r>
              <a:rPr lang="en-GB" b="1" dirty="0" smtClean="0"/>
              <a:t>. He was a </a:t>
            </a:r>
            <a:r>
              <a:rPr lang="en-GB" b="1" dirty="0" smtClean="0">
                <a:solidFill>
                  <a:srgbClr val="FF0000"/>
                </a:solidFill>
              </a:rPr>
              <a:t>_____</a:t>
            </a:r>
            <a:r>
              <a:rPr lang="en-GB" b="1" dirty="0" smtClean="0"/>
              <a:t> man and he could not see Jesus because of the </a:t>
            </a:r>
            <a:r>
              <a:rPr lang="en-GB" b="1" dirty="0" smtClean="0">
                <a:solidFill>
                  <a:srgbClr val="FF0000"/>
                </a:solidFill>
              </a:rPr>
              <a:t>_______</a:t>
            </a:r>
            <a:r>
              <a:rPr lang="en-GB" b="1" dirty="0" smtClean="0"/>
              <a:t>. So he ran ahead and </a:t>
            </a:r>
            <a:r>
              <a:rPr lang="en-GB" b="1" dirty="0" smtClean="0">
                <a:solidFill>
                  <a:srgbClr val="FF0000"/>
                </a:solidFill>
              </a:rPr>
              <a:t>_____</a:t>
            </a:r>
            <a:r>
              <a:rPr lang="en-GB" b="1" dirty="0" smtClean="0"/>
              <a:t> a sycamore-fig </a:t>
            </a:r>
            <a:r>
              <a:rPr lang="en-GB" b="1" dirty="0" smtClean="0">
                <a:solidFill>
                  <a:srgbClr val="FF0000"/>
                </a:solidFill>
              </a:rPr>
              <a:t>_______</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_____</a:t>
            </a:r>
            <a:r>
              <a:rPr lang="en-GB" b="1" dirty="0" smtClean="0"/>
              <a:t>. He was a </a:t>
            </a:r>
            <a:r>
              <a:rPr lang="en-GB" b="1" dirty="0" smtClean="0">
                <a:solidFill>
                  <a:srgbClr val="FF0000"/>
                </a:solidFill>
              </a:rPr>
              <a:t>_____</a:t>
            </a:r>
            <a:r>
              <a:rPr lang="en-GB" b="1" dirty="0" smtClean="0"/>
              <a:t> man and he could not see Jesus because of the </a:t>
            </a:r>
            <a:r>
              <a:rPr lang="en-GB" b="1" dirty="0" smtClean="0">
                <a:solidFill>
                  <a:srgbClr val="FF0000"/>
                </a:solidFill>
              </a:rPr>
              <a:t>_______</a:t>
            </a:r>
            <a:r>
              <a:rPr lang="en-GB" b="1" dirty="0" smtClean="0"/>
              <a:t>. So he ran ahead and </a:t>
            </a:r>
            <a:r>
              <a:rPr lang="en-GB" b="1" dirty="0" smtClean="0">
                <a:solidFill>
                  <a:srgbClr val="FF0000"/>
                </a:solidFill>
              </a:rPr>
              <a:t>_____</a:t>
            </a:r>
            <a:r>
              <a:rPr lang="en-GB" b="1" dirty="0" smtClean="0"/>
              <a:t> a sycamore-fig </a:t>
            </a:r>
            <a:r>
              <a:rPr lang="en-GB" b="1" dirty="0" smtClean="0">
                <a:solidFill>
                  <a:srgbClr val="FF0000"/>
                </a:solidFill>
              </a:rPr>
              <a:t>_______</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wealthy</a:t>
            </a:r>
            <a:r>
              <a:rPr lang="en-GB" b="1" dirty="0" smtClean="0"/>
              <a:t>. He was a </a:t>
            </a:r>
            <a:r>
              <a:rPr lang="en-GB" b="1" dirty="0" smtClean="0">
                <a:solidFill>
                  <a:srgbClr val="FF0000"/>
                </a:solidFill>
              </a:rPr>
              <a:t>_____</a:t>
            </a:r>
            <a:r>
              <a:rPr lang="en-GB" b="1" dirty="0" smtClean="0"/>
              <a:t> man and he could not see Jesus because of the </a:t>
            </a:r>
            <a:r>
              <a:rPr lang="en-GB" b="1" dirty="0" smtClean="0">
                <a:solidFill>
                  <a:srgbClr val="FF0000"/>
                </a:solidFill>
              </a:rPr>
              <a:t>_______</a:t>
            </a:r>
            <a:r>
              <a:rPr lang="en-GB" b="1" dirty="0" smtClean="0"/>
              <a:t>. So he ran ahead and </a:t>
            </a:r>
            <a:r>
              <a:rPr lang="en-GB" b="1" dirty="0" smtClean="0">
                <a:solidFill>
                  <a:srgbClr val="FF0000"/>
                </a:solidFill>
              </a:rPr>
              <a:t>_____</a:t>
            </a:r>
            <a:r>
              <a:rPr lang="en-GB" b="1" dirty="0" smtClean="0"/>
              <a:t> a sycamore-fig </a:t>
            </a:r>
            <a:r>
              <a:rPr lang="en-GB" b="1" dirty="0" smtClean="0">
                <a:solidFill>
                  <a:srgbClr val="FF0000"/>
                </a:solidFill>
              </a:rPr>
              <a:t>_______</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wealthy</a:t>
            </a:r>
            <a:r>
              <a:rPr lang="en-GB" b="1" dirty="0" smtClean="0"/>
              <a:t>. He was a </a:t>
            </a:r>
            <a:r>
              <a:rPr lang="en-GB" b="1" dirty="0" smtClean="0">
                <a:solidFill>
                  <a:srgbClr val="FF0000"/>
                </a:solidFill>
              </a:rPr>
              <a:t>small</a:t>
            </a:r>
            <a:r>
              <a:rPr lang="en-GB" b="1" dirty="0" smtClean="0"/>
              <a:t> man and he could not see Jesus because of </a:t>
            </a:r>
            <a:r>
              <a:rPr lang="en-GB" b="1" smtClean="0"/>
              <a:t>the </a:t>
            </a:r>
            <a:r>
              <a:rPr lang="en-GB" b="1" smtClean="0">
                <a:solidFill>
                  <a:srgbClr val="FF0000"/>
                </a:solidFill>
              </a:rPr>
              <a:t>_______</a:t>
            </a:r>
            <a:r>
              <a:rPr lang="en-GB" b="1" smtClean="0"/>
              <a:t>. </a:t>
            </a:r>
            <a:r>
              <a:rPr lang="en-GB" b="1" dirty="0" smtClean="0"/>
              <a:t>So he ran ahead and </a:t>
            </a:r>
            <a:r>
              <a:rPr lang="en-GB" b="1" dirty="0" smtClean="0">
                <a:solidFill>
                  <a:srgbClr val="FF0000"/>
                </a:solidFill>
              </a:rPr>
              <a:t>_____</a:t>
            </a:r>
            <a:r>
              <a:rPr lang="en-GB" b="1" dirty="0" smtClean="0"/>
              <a:t> a sycamore-fig </a:t>
            </a:r>
            <a:r>
              <a:rPr lang="en-GB" b="1" dirty="0" smtClean="0">
                <a:solidFill>
                  <a:srgbClr val="FF0000"/>
                </a:solidFill>
              </a:rPr>
              <a:t>_______</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wealthy</a:t>
            </a:r>
            <a:r>
              <a:rPr lang="en-GB" b="1" dirty="0" smtClean="0"/>
              <a:t>. He was a </a:t>
            </a:r>
            <a:r>
              <a:rPr lang="en-GB" b="1" dirty="0" smtClean="0">
                <a:solidFill>
                  <a:srgbClr val="FF0000"/>
                </a:solidFill>
              </a:rPr>
              <a:t>small</a:t>
            </a:r>
            <a:r>
              <a:rPr lang="en-GB" b="1" dirty="0" smtClean="0"/>
              <a:t> man and he could not see Jesus because of the </a:t>
            </a:r>
            <a:r>
              <a:rPr lang="en-GB" b="1" dirty="0" smtClean="0">
                <a:solidFill>
                  <a:srgbClr val="FF0000"/>
                </a:solidFill>
              </a:rPr>
              <a:t>crowd</a:t>
            </a:r>
            <a:r>
              <a:rPr lang="en-GB" b="1" dirty="0" smtClean="0"/>
              <a:t>. So he ran ahead </a:t>
            </a:r>
            <a:r>
              <a:rPr lang="en-GB" b="1" smtClean="0"/>
              <a:t>and </a:t>
            </a:r>
            <a:r>
              <a:rPr lang="en-GB" b="1" smtClean="0">
                <a:solidFill>
                  <a:srgbClr val="FF0000"/>
                </a:solidFill>
              </a:rPr>
              <a:t>_____</a:t>
            </a:r>
            <a:r>
              <a:rPr lang="en-GB" b="1" smtClean="0"/>
              <a:t> </a:t>
            </a:r>
            <a:r>
              <a:rPr lang="en-GB" b="1" dirty="0" smtClean="0"/>
              <a:t>a sycamore-fig </a:t>
            </a:r>
            <a:r>
              <a:rPr lang="en-GB" b="1" dirty="0" smtClean="0">
                <a:solidFill>
                  <a:srgbClr val="FF0000"/>
                </a:solidFill>
              </a:rPr>
              <a:t>_______</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wealthy</a:t>
            </a:r>
            <a:r>
              <a:rPr lang="en-GB" b="1" dirty="0" smtClean="0"/>
              <a:t>. He was a </a:t>
            </a:r>
            <a:r>
              <a:rPr lang="en-GB" b="1" dirty="0" smtClean="0">
                <a:solidFill>
                  <a:srgbClr val="FF0000"/>
                </a:solidFill>
              </a:rPr>
              <a:t>small</a:t>
            </a:r>
            <a:r>
              <a:rPr lang="en-GB" b="1" dirty="0" smtClean="0"/>
              <a:t> man and he could not see Jesus because of the </a:t>
            </a:r>
            <a:r>
              <a:rPr lang="en-GB" b="1" dirty="0" smtClean="0">
                <a:solidFill>
                  <a:srgbClr val="FF0000"/>
                </a:solidFill>
              </a:rPr>
              <a:t>crowd</a:t>
            </a:r>
            <a:r>
              <a:rPr lang="en-GB" b="1" dirty="0" smtClean="0"/>
              <a:t>. So he ran ahead and </a:t>
            </a:r>
            <a:r>
              <a:rPr lang="en-GB" b="1" dirty="0" smtClean="0">
                <a:solidFill>
                  <a:srgbClr val="FF0000"/>
                </a:solidFill>
              </a:rPr>
              <a:t>climbed</a:t>
            </a:r>
            <a:r>
              <a:rPr lang="en-GB" b="1" dirty="0" smtClean="0"/>
              <a:t> a </a:t>
            </a:r>
            <a:r>
              <a:rPr lang="en-GB" b="1" smtClean="0"/>
              <a:t>sycamore-fig </a:t>
            </a:r>
            <a:r>
              <a:rPr lang="en-GB" b="1" smtClean="0">
                <a:solidFill>
                  <a:srgbClr val="FF0000"/>
                </a:solidFill>
              </a:rPr>
              <a:t>_______</a:t>
            </a:r>
            <a:r>
              <a:rPr lang="en-GB" b="1" smtClean="0"/>
              <a:t> </a:t>
            </a:r>
            <a:r>
              <a:rPr lang="en-GB" b="1" dirty="0" smtClean="0"/>
              <a:t>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wealthy</a:t>
            </a:r>
            <a:r>
              <a:rPr lang="en-GB" b="1" dirty="0" smtClean="0"/>
              <a:t>. He was a </a:t>
            </a:r>
            <a:r>
              <a:rPr lang="en-GB" b="1" dirty="0" smtClean="0">
                <a:solidFill>
                  <a:srgbClr val="FF0000"/>
                </a:solidFill>
              </a:rPr>
              <a:t>small</a:t>
            </a:r>
            <a:r>
              <a:rPr lang="en-GB" b="1" dirty="0" smtClean="0"/>
              <a:t> man and he could not see Jesus because of the </a:t>
            </a:r>
            <a:r>
              <a:rPr lang="en-GB" b="1" dirty="0" smtClean="0">
                <a:solidFill>
                  <a:srgbClr val="FF0000"/>
                </a:solidFill>
              </a:rPr>
              <a:t>crowd</a:t>
            </a:r>
            <a:r>
              <a:rPr lang="en-GB" b="1" dirty="0" smtClean="0"/>
              <a:t>. So he ran ahead and </a:t>
            </a:r>
            <a:r>
              <a:rPr lang="en-GB" b="1" dirty="0" smtClean="0">
                <a:solidFill>
                  <a:srgbClr val="FF0000"/>
                </a:solidFill>
              </a:rPr>
              <a:t>climbed</a:t>
            </a:r>
            <a:r>
              <a:rPr lang="en-GB" b="1" dirty="0" smtClean="0"/>
              <a:t> a sycamore-fig </a:t>
            </a:r>
            <a:r>
              <a:rPr lang="en-GB" b="1" dirty="0" smtClean="0">
                <a:solidFill>
                  <a:srgbClr val="FF0000"/>
                </a:solidFill>
              </a:rPr>
              <a:t>tree</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______</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lnSpcReduction="10000"/>
          </a:bodyPr>
          <a:lstStyle/>
          <a:p>
            <a:pPr marL="0" indent="0" eaLnBrk="1" fontAlgn="auto" hangingPunct="1">
              <a:spcAft>
                <a:spcPts val="0"/>
              </a:spcAft>
              <a:buFont typeface="Arial" charset="0"/>
              <a:buNone/>
              <a:defRPr/>
            </a:pPr>
            <a:r>
              <a:rPr lang="en-GB" b="1" dirty="0" smtClean="0"/>
              <a:t>As Jesus entered </a:t>
            </a:r>
            <a:r>
              <a:rPr lang="en-GB" b="1" dirty="0" smtClean="0">
                <a:solidFill>
                  <a:srgbClr val="FF0000"/>
                </a:solidFill>
              </a:rPr>
              <a:t>Jericho</a:t>
            </a:r>
            <a:r>
              <a:rPr lang="en-GB" b="1" dirty="0" smtClean="0"/>
              <a:t> and was passing through there was a man called Zacchaeus who wanted to see Jesus. He was a chief </a:t>
            </a:r>
            <a:r>
              <a:rPr lang="en-GB" b="1" dirty="0" smtClean="0">
                <a:solidFill>
                  <a:srgbClr val="FF0000"/>
                </a:solidFill>
              </a:rPr>
              <a:t>tax collector </a:t>
            </a:r>
            <a:r>
              <a:rPr lang="en-GB" b="1" dirty="0" smtClean="0"/>
              <a:t>and was </a:t>
            </a:r>
            <a:r>
              <a:rPr lang="en-GB" b="1" dirty="0" smtClean="0">
                <a:solidFill>
                  <a:srgbClr val="FF0000"/>
                </a:solidFill>
              </a:rPr>
              <a:t>wealthy</a:t>
            </a:r>
            <a:r>
              <a:rPr lang="en-GB" b="1" dirty="0" smtClean="0"/>
              <a:t>. He was a </a:t>
            </a:r>
            <a:r>
              <a:rPr lang="en-GB" b="1" dirty="0" smtClean="0">
                <a:solidFill>
                  <a:srgbClr val="FF0000"/>
                </a:solidFill>
              </a:rPr>
              <a:t>small</a:t>
            </a:r>
            <a:r>
              <a:rPr lang="en-GB" b="1" dirty="0" smtClean="0"/>
              <a:t> man and he could not see Jesus because of the </a:t>
            </a:r>
            <a:r>
              <a:rPr lang="en-GB" b="1" dirty="0" smtClean="0">
                <a:solidFill>
                  <a:srgbClr val="FF0000"/>
                </a:solidFill>
              </a:rPr>
              <a:t>crowd</a:t>
            </a:r>
            <a:r>
              <a:rPr lang="en-GB" b="1" dirty="0" smtClean="0"/>
              <a:t>. So he ran ahead and </a:t>
            </a:r>
            <a:r>
              <a:rPr lang="en-GB" b="1" dirty="0" smtClean="0">
                <a:solidFill>
                  <a:srgbClr val="FF0000"/>
                </a:solidFill>
              </a:rPr>
              <a:t>climbed</a:t>
            </a:r>
            <a:r>
              <a:rPr lang="en-GB" b="1" dirty="0" smtClean="0"/>
              <a:t> a sycamore-fig </a:t>
            </a:r>
            <a:r>
              <a:rPr lang="en-GB" b="1" dirty="0" smtClean="0">
                <a:solidFill>
                  <a:srgbClr val="FF0000"/>
                </a:solidFill>
              </a:rPr>
              <a:t>tree</a:t>
            </a:r>
            <a:r>
              <a:rPr lang="en-GB" b="1" dirty="0" smtClean="0"/>
              <a:t> to see him.</a:t>
            </a:r>
          </a:p>
          <a:p>
            <a:pPr marL="0" indent="0" eaLnBrk="1" fontAlgn="auto" hangingPunct="1">
              <a:spcAft>
                <a:spcPts val="0"/>
              </a:spcAft>
              <a:buFont typeface="Arial" charset="0"/>
              <a:buNone/>
              <a:defRPr/>
            </a:pPr>
            <a:r>
              <a:rPr lang="en-GB" b="1" dirty="0" smtClean="0"/>
              <a:t>When Jesus reached the spot, he looked up and told Zacchaeus to come down for he was going to </a:t>
            </a:r>
            <a:r>
              <a:rPr lang="en-GB" b="1" dirty="0" smtClean="0">
                <a:solidFill>
                  <a:srgbClr val="FF0000"/>
                </a:solidFill>
              </a:rPr>
              <a:t>stay</a:t>
            </a:r>
            <a:r>
              <a:rPr lang="en-GB" b="1" dirty="0" smtClean="0"/>
              <a:t> at his house.</a:t>
            </a: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68313" y="333375"/>
            <a:ext cx="8229600" cy="1143000"/>
          </a:xfrm>
        </p:spPr>
        <p:txBody>
          <a:bodyPr/>
          <a:lstStyle/>
          <a:p>
            <a:pPr eaLnBrk="1" hangingPunct="1"/>
            <a:r>
              <a:rPr lang="en-GB" sz="4800" b="1" smtClean="0"/>
              <a:t>Setting the scene</a:t>
            </a:r>
            <a:endParaRPr lang="en-GB" sz="3200" smtClean="0"/>
          </a:p>
        </p:txBody>
      </p:sp>
      <p:sp>
        <p:nvSpPr>
          <p:cNvPr id="3" name="Content Placeholder 2"/>
          <p:cNvSpPr>
            <a:spLocks noGrp="1"/>
          </p:cNvSpPr>
          <p:nvPr>
            <p:ph idx="1"/>
          </p:nvPr>
        </p:nvSpPr>
        <p:spPr>
          <a:xfrm>
            <a:off x="457200" y="1412875"/>
            <a:ext cx="8229600" cy="4713288"/>
          </a:xfrm>
        </p:spPr>
        <p:txBody>
          <a:bodyPr rtlCol="0">
            <a:normAutofit fontScale="77500" lnSpcReduction="20000"/>
          </a:bodyPr>
          <a:lstStyle/>
          <a:p>
            <a:pPr eaLnBrk="1" fontAlgn="auto" hangingPunct="1">
              <a:spcAft>
                <a:spcPts val="0"/>
              </a:spcAft>
              <a:buFont typeface="Arial" pitchFamily="34" charset="0"/>
              <a:buChar char="•"/>
              <a:defRPr/>
            </a:pPr>
            <a:r>
              <a:rPr lang="en-GB" b="1" dirty="0" smtClean="0"/>
              <a:t>As Jesus was entering Jericho, crowds of people wanted to see Him.  They had heard of the wonderful miracles He had performed. </a:t>
            </a:r>
          </a:p>
          <a:p>
            <a:pPr eaLnBrk="1" fontAlgn="auto" hangingPunct="1">
              <a:spcAft>
                <a:spcPts val="0"/>
              </a:spcAft>
              <a:buFont typeface="Arial" pitchFamily="34" charset="0"/>
              <a:buChar char="•"/>
              <a:defRPr/>
            </a:pPr>
            <a:r>
              <a:rPr lang="en-GB" b="1" dirty="0" smtClean="0">
                <a:solidFill>
                  <a:srgbClr val="FF0000"/>
                </a:solidFill>
              </a:rPr>
              <a:t>There was great excitement, would He do any here? </a:t>
            </a:r>
          </a:p>
          <a:p>
            <a:pPr eaLnBrk="1" fontAlgn="auto" hangingPunct="1">
              <a:spcAft>
                <a:spcPts val="0"/>
              </a:spcAft>
              <a:buFont typeface="Arial" pitchFamily="34" charset="0"/>
              <a:buChar char="•"/>
              <a:defRPr/>
            </a:pPr>
            <a:r>
              <a:rPr lang="en-GB" b="1" dirty="0" smtClean="0">
                <a:solidFill>
                  <a:srgbClr val="0070C0"/>
                </a:solidFill>
              </a:rPr>
              <a:t>His teachings were so fresh and helpful that many hoped He would stop and preach to the crowds.  We can imagine some small children being lifted onto their father’s shoulders to get a better view.  </a:t>
            </a:r>
          </a:p>
          <a:p>
            <a:pPr eaLnBrk="1" fontAlgn="auto" hangingPunct="1">
              <a:spcAft>
                <a:spcPts val="0"/>
              </a:spcAft>
              <a:buFont typeface="Arial" pitchFamily="34" charset="0"/>
              <a:buChar char="•"/>
              <a:defRPr/>
            </a:pPr>
            <a:r>
              <a:rPr lang="en-GB" b="1" dirty="0" smtClean="0"/>
              <a:t>In the crowd was a man who was so small he could not see Jesus and he really wanted to have a look at this new prophet.  The man’s name was Zacchaeus</a:t>
            </a:r>
            <a:r>
              <a:rPr lang="en-GB" dirty="0" smtClean="0"/>
              <a:t>.</a:t>
            </a:r>
            <a:endParaRPr lang="en-GB"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______</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_______</a:t>
            </a:r>
            <a:r>
              <a:rPr lang="en-GB" b="1" dirty="0" smtClean="0"/>
              <a:t> of my possessions to the </a:t>
            </a:r>
            <a:r>
              <a:rPr lang="en-GB" b="1" dirty="0" smtClean="0">
                <a:solidFill>
                  <a:srgbClr val="FF0000"/>
                </a:solidFill>
              </a:rPr>
              <a:t>_______</a:t>
            </a:r>
            <a:r>
              <a:rPr lang="en-GB" b="1" dirty="0" smtClean="0"/>
              <a:t>, and if I have </a:t>
            </a:r>
            <a:r>
              <a:rPr lang="en-GB" b="1" dirty="0" smtClean="0">
                <a:solidFill>
                  <a:srgbClr val="FF0000"/>
                </a:solidFill>
              </a:rPr>
              <a:t>_______</a:t>
            </a:r>
            <a:r>
              <a:rPr lang="en-GB" b="1" dirty="0" smtClean="0"/>
              <a:t> anybody out of anything, I will pay back </a:t>
            </a:r>
            <a:r>
              <a:rPr lang="en-GB" b="1" dirty="0" smtClean="0">
                <a:solidFill>
                  <a:srgbClr val="FF0000"/>
                </a:solidFill>
              </a:rPr>
              <a:t>_______</a:t>
            </a:r>
            <a:r>
              <a:rPr lang="en-GB" b="1" dirty="0" smtClean="0"/>
              <a:t> 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_______</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sinner</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_______</a:t>
            </a:r>
            <a:r>
              <a:rPr lang="en-GB" b="1" dirty="0" smtClean="0"/>
              <a:t> of my possessions to the </a:t>
            </a:r>
            <a:r>
              <a:rPr lang="en-GB" b="1" dirty="0" smtClean="0">
                <a:solidFill>
                  <a:srgbClr val="FF0000"/>
                </a:solidFill>
              </a:rPr>
              <a:t>_______</a:t>
            </a:r>
            <a:r>
              <a:rPr lang="en-GB" b="1" dirty="0" smtClean="0"/>
              <a:t>, and if I have </a:t>
            </a:r>
            <a:r>
              <a:rPr lang="en-GB" b="1" dirty="0" smtClean="0">
                <a:solidFill>
                  <a:srgbClr val="FF0000"/>
                </a:solidFill>
              </a:rPr>
              <a:t>_______</a:t>
            </a:r>
            <a:r>
              <a:rPr lang="en-GB" b="1" dirty="0" smtClean="0"/>
              <a:t> anybody out of anything, I will pay back </a:t>
            </a:r>
            <a:r>
              <a:rPr lang="en-GB" b="1" dirty="0" smtClean="0">
                <a:solidFill>
                  <a:srgbClr val="FF0000"/>
                </a:solidFill>
              </a:rPr>
              <a:t>_______</a:t>
            </a:r>
            <a:r>
              <a:rPr lang="en-GB" b="1" dirty="0" smtClean="0"/>
              <a:t> 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_______</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sinner</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half</a:t>
            </a:r>
            <a:r>
              <a:rPr lang="en-GB" b="1" dirty="0" smtClean="0"/>
              <a:t> of my possessions to </a:t>
            </a:r>
            <a:r>
              <a:rPr lang="en-GB" b="1" smtClean="0"/>
              <a:t>the </a:t>
            </a:r>
            <a:r>
              <a:rPr lang="en-GB" b="1" smtClean="0">
                <a:solidFill>
                  <a:srgbClr val="FF0000"/>
                </a:solidFill>
              </a:rPr>
              <a:t>_______</a:t>
            </a:r>
            <a:r>
              <a:rPr lang="en-GB" b="1" smtClean="0"/>
              <a:t>, </a:t>
            </a:r>
            <a:r>
              <a:rPr lang="en-GB" b="1" dirty="0" smtClean="0"/>
              <a:t>and if I have </a:t>
            </a:r>
            <a:r>
              <a:rPr lang="en-GB" b="1" dirty="0" smtClean="0">
                <a:solidFill>
                  <a:srgbClr val="FF0000"/>
                </a:solidFill>
              </a:rPr>
              <a:t>_______</a:t>
            </a:r>
            <a:r>
              <a:rPr lang="en-GB" b="1" dirty="0" smtClean="0"/>
              <a:t> anybody out of anything, I will pay back </a:t>
            </a:r>
            <a:r>
              <a:rPr lang="en-GB" b="1" dirty="0" smtClean="0">
                <a:solidFill>
                  <a:srgbClr val="FF0000"/>
                </a:solidFill>
              </a:rPr>
              <a:t>_______</a:t>
            </a:r>
            <a:r>
              <a:rPr lang="en-GB" b="1" dirty="0" smtClean="0"/>
              <a:t> 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_______</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sinner</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half</a:t>
            </a:r>
            <a:r>
              <a:rPr lang="en-GB" b="1" dirty="0" smtClean="0"/>
              <a:t> of my possessions to the </a:t>
            </a:r>
            <a:r>
              <a:rPr lang="en-GB" b="1" dirty="0" smtClean="0">
                <a:solidFill>
                  <a:srgbClr val="FF0000"/>
                </a:solidFill>
              </a:rPr>
              <a:t>poor</a:t>
            </a:r>
            <a:r>
              <a:rPr lang="en-GB" b="1" dirty="0" smtClean="0"/>
              <a:t>, and if I </a:t>
            </a:r>
            <a:r>
              <a:rPr lang="en-GB" b="1" smtClean="0"/>
              <a:t>have </a:t>
            </a:r>
            <a:r>
              <a:rPr lang="en-GB" b="1" smtClean="0">
                <a:solidFill>
                  <a:srgbClr val="FF0000"/>
                </a:solidFill>
              </a:rPr>
              <a:t>_______</a:t>
            </a:r>
            <a:r>
              <a:rPr lang="en-GB" b="1" smtClean="0"/>
              <a:t> </a:t>
            </a:r>
            <a:r>
              <a:rPr lang="en-GB" b="1" dirty="0" smtClean="0"/>
              <a:t>anybody out of anything, I will pay back </a:t>
            </a:r>
            <a:r>
              <a:rPr lang="en-GB" b="1" dirty="0" smtClean="0">
                <a:solidFill>
                  <a:srgbClr val="FF0000"/>
                </a:solidFill>
              </a:rPr>
              <a:t>_______</a:t>
            </a:r>
            <a:r>
              <a:rPr lang="en-GB" b="1" dirty="0" smtClean="0"/>
              <a:t> 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_______</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sinner</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half</a:t>
            </a:r>
            <a:r>
              <a:rPr lang="en-GB" b="1" dirty="0" smtClean="0"/>
              <a:t> of my possessions to the </a:t>
            </a:r>
            <a:r>
              <a:rPr lang="en-GB" b="1" dirty="0" smtClean="0">
                <a:solidFill>
                  <a:srgbClr val="FF0000"/>
                </a:solidFill>
              </a:rPr>
              <a:t>poor</a:t>
            </a:r>
            <a:r>
              <a:rPr lang="en-GB" b="1" dirty="0" smtClean="0"/>
              <a:t>, and if I have </a:t>
            </a:r>
            <a:r>
              <a:rPr lang="en-GB" b="1" dirty="0" smtClean="0">
                <a:solidFill>
                  <a:srgbClr val="FF0000"/>
                </a:solidFill>
              </a:rPr>
              <a:t>cheated</a:t>
            </a:r>
            <a:r>
              <a:rPr lang="en-GB" b="1" dirty="0" smtClean="0"/>
              <a:t> anybody out of anything, I will pay </a:t>
            </a:r>
            <a:r>
              <a:rPr lang="en-GB" b="1" smtClean="0"/>
              <a:t>back </a:t>
            </a:r>
            <a:r>
              <a:rPr lang="en-GB" b="1" smtClean="0">
                <a:solidFill>
                  <a:srgbClr val="FF0000"/>
                </a:solidFill>
              </a:rPr>
              <a:t>_______</a:t>
            </a:r>
            <a:r>
              <a:rPr lang="en-GB" b="1" smtClean="0"/>
              <a:t> </a:t>
            </a:r>
            <a:r>
              <a:rPr lang="en-GB" b="1" dirty="0" smtClean="0"/>
              <a:t>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_______</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sinner</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half</a:t>
            </a:r>
            <a:r>
              <a:rPr lang="en-GB" b="1" dirty="0" smtClean="0"/>
              <a:t> of my possessions to the </a:t>
            </a:r>
            <a:r>
              <a:rPr lang="en-GB" b="1" dirty="0" smtClean="0">
                <a:solidFill>
                  <a:srgbClr val="FF0000"/>
                </a:solidFill>
              </a:rPr>
              <a:t>poor</a:t>
            </a:r>
            <a:r>
              <a:rPr lang="en-GB" b="1" dirty="0" smtClean="0"/>
              <a:t>, and if I have </a:t>
            </a:r>
            <a:r>
              <a:rPr lang="en-GB" b="1" dirty="0" smtClean="0">
                <a:solidFill>
                  <a:srgbClr val="FF0000"/>
                </a:solidFill>
              </a:rPr>
              <a:t>cheated</a:t>
            </a:r>
            <a:r>
              <a:rPr lang="en-GB" b="1" dirty="0" smtClean="0"/>
              <a:t> anybody out of anything, I will pay back </a:t>
            </a:r>
            <a:r>
              <a:rPr lang="en-GB" b="1" dirty="0" smtClean="0">
                <a:solidFill>
                  <a:srgbClr val="FF0000"/>
                </a:solidFill>
              </a:rPr>
              <a:t>four</a:t>
            </a:r>
            <a:r>
              <a:rPr lang="en-GB" b="1" dirty="0" smtClean="0"/>
              <a:t> 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_______</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normAutofit/>
          </a:bodyPr>
          <a:lstStyle/>
          <a:p>
            <a:pPr marL="0" indent="0" eaLnBrk="1" fontAlgn="auto" hangingPunct="1">
              <a:spcAft>
                <a:spcPts val="0"/>
              </a:spcAft>
              <a:buFont typeface="Arial" charset="0"/>
              <a:buNone/>
              <a:defRPr/>
            </a:pPr>
            <a:r>
              <a:rPr lang="en-GB" b="1" dirty="0" smtClean="0"/>
              <a:t>The people began to mutter that He has gone to be the guest of a </a:t>
            </a:r>
            <a:r>
              <a:rPr lang="en-GB" b="1" dirty="0" smtClean="0">
                <a:solidFill>
                  <a:srgbClr val="FF0000"/>
                </a:solidFill>
              </a:rPr>
              <a:t>sinner</a:t>
            </a:r>
            <a:r>
              <a:rPr lang="en-GB" b="1" dirty="0" smtClean="0"/>
              <a:t>. </a:t>
            </a:r>
          </a:p>
          <a:p>
            <a:pPr marL="0" indent="0" eaLnBrk="1" fontAlgn="auto" hangingPunct="1">
              <a:spcAft>
                <a:spcPts val="0"/>
              </a:spcAft>
              <a:buFont typeface="Arial" charset="0"/>
              <a:buNone/>
              <a:defRPr/>
            </a:pPr>
            <a:r>
              <a:rPr lang="en-GB" b="1" dirty="0" smtClean="0"/>
              <a:t>But Zacchaeus stood up and said to the Lord, "Look, Lord! I give </a:t>
            </a:r>
            <a:r>
              <a:rPr lang="en-GB" b="1" dirty="0" smtClean="0">
                <a:solidFill>
                  <a:srgbClr val="FF0000"/>
                </a:solidFill>
              </a:rPr>
              <a:t>half</a:t>
            </a:r>
            <a:r>
              <a:rPr lang="en-GB" b="1" dirty="0" smtClean="0"/>
              <a:t> of my possessions to the </a:t>
            </a:r>
            <a:r>
              <a:rPr lang="en-GB" b="1" dirty="0" smtClean="0">
                <a:solidFill>
                  <a:srgbClr val="FF0000"/>
                </a:solidFill>
              </a:rPr>
              <a:t>poor</a:t>
            </a:r>
            <a:r>
              <a:rPr lang="en-GB" b="1" dirty="0" smtClean="0"/>
              <a:t>, and if I have </a:t>
            </a:r>
            <a:r>
              <a:rPr lang="en-GB" b="1" dirty="0" smtClean="0">
                <a:solidFill>
                  <a:srgbClr val="FF0000"/>
                </a:solidFill>
              </a:rPr>
              <a:t>cheated</a:t>
            </a:r>
            <a:r>
              <a:rPr lang="en-GB" b="1" dirty="0" smtClean="0"/>
              <a:t> anybody out of anything, I will pay back </a:t>
            </a:r>
            <a:r>
              <a:rPr lang="en-GB" b="1" dirty="0" smtClean="0">
                <a:solidFill>
                  <a:srgbClr val="FF0000"/>
                </a:solidFill>
              </a:rPr>
              <a:t>four</a:t>
            </a:r>
            <a:r>
              <a:rPr lang="en-GB" b="1" dirty="0" smtClean="0"/>
              <a:t> times the amount." </a:t>
            </a:r>
          </a:p>
          <a:p>
            <a:pPr marL="0" indent="0" eaLnBrk="1" fontAlgn="auto" hangingPunct="1">
              <a:spcAft>
                <a:spcPts val="0"/>
              </a:spcAft>
              <a:buFont typeface="Arial" charset="0"/>
              <a:buNone/>
              <a:defRPr/>
            </a:pPr>
            <a:r>
              <a:rPr lang="en-GB" b="1" dirty="0" smtClean="0"/>
              <a:t>Jesus said to him, “Today </a:t>
            </a:r>
            <a:r>
              <a:rPr lang="en-GB" b="1" dirty="0" smtClean="0">
                <a:solidFill>
                  <a:srgbClr val="FF0000"/>
                </a:solidFill>
              </a:rPr>
              <a:t>salvation</a:t>
            </a:r>
            <a:r>
              <a:rPr lang="en-GB" b="1" dirty="0" smtClean="0"/>
              <a:t> has come to this house, because this man, too, is a son of Abraham”. </a:t>
            </a:r>
          </a:p>
          <a:p>
            <a:pPr>
              <a:defRPr/>
            </a:pP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68313" y="333375"/>
            <a:ext cx="8229600" cy="1143000"/>
          </a:xfrm>
        </p:spPr>
        <p:txBody>
          <a:bodyPr/>
          <a:lstStyle/>
          <a:p>
            <a:pPr eaLnBrk="1" hangingPunct="1"/>
            <a:r>
              <a:rPr lang="en-GB" sz="4800" b="1" smtClean="0"/>
              <a:t>Zacchaeus</a:t>
            </a:r>
          </a:p>
        </p:txBody>
      </p:sp>
      <p:sp>
        <p:nvSpPr>
          <p:cNvPr id="3" name="Content Placeholder 2"/>
          <p:cNvSpPr>
            <a:spLocks noGrp="1"/>
          </p:cNvSpPr>
          <p:nvPr>
            <p:ph idx="1"/>
          </p:nvPr>
        </p:nvSpPr>
        <p:spPr>
          <a:xfrm>
            <a:off x="395288" y="1557338"/>
            <a:ext cx="8229600" cy="4525962"/>
          </a:xfrm>
        </p:spPr>
        <p:txBody>
          <a:bodyPr/>
          <a:lstStyle/>
          <a:p>
            <a:r>
              <a:rPr lang="en-GB" b="1" smtClean="0"/>
              <a:t>The story gives a great deal of information about Zacchaeus.  </a:t>
            </a:r>
          </a:p>
          <a:p>
            <a:r>
              <a:rPr lang="en-GB" b="1" smtClean="0">
                <a:solidFill>
                  <a:srgbClr val="0070C0"/>
                </a:solidFill>
              </a:rPr>
              <a:t>Jericho was a very rich city, where the tax collectors made a lot of money for themselves.  </a:t>
            </a:r>
          </a:p>
          <a:p>
            <a:r>
              <a:rPr lang="en-GB" b="1" smtClean="0"/>
              <a:t>Zacchaeus was the chief tax collector and was very wealthy.  </a:t>
            </a:r>
          </a:p>
          <a:p>
            <a:r>
              <a:rPr lang="en-GB" b="1" smtClean="0">
                <a:solidFill>
                  <a:srgbClr val="0070C0"/>
                </a:solidFill>
              </a:rPr>
              <a:t>Tax collectors were hated men, no one liked Zacchaeus.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68313" y="333375"/>
            <a:ext cx="8229600" cy="1143000"/>
          </a:xfrm>
        </p:spPr>
        <p:txBody>
          <a:bodyPr/>
          <a:lstStyle/>
          <a:p>
            <a:pPr eaLnBrk="1" hangingPunct="1"/>
            <a:r>
              <a:rPr lang="en-GB" sz="4800" b="1" smtClean="0"/>
              <a:t>Zacchaeus</a:t>
            </a:r>
          </a:p>
        </p:txBody>
      </p:sp>
      <p:sp>
        <p:nvSpPr>
          <p:cNvPr id="3" name="Content Placeholder 2"/>
          <p:cNvSpPr>
            <a:spLocks noGrp="1"/>
          </p:cNvSpPr>
          <p:nvPr>
            <p:ph idx="1"/>
          </p:nvPr>
        </p:nvSpPr>
        <p:spPr/>
        <p:txBody>
          <a:bodyPr/>
          <a:lstStyle/>
          <a:p>
            <a:r>
              <a:rPr lang="en-GB" b="1" smtClean="0"/>
              <a:t>So, when he tried to get a view of Jesus, no one would let him get to the front. Standing behind people he could not see anything at all.</a:t>
            </a:r>
          </a:p>
          <a:p>
            <a:r>
              <a:rPr lang="en-GB" b="1" smtClean="0">
                <a:solidFill>
                  <a:srgbClr val="0070C0"/>
                </a:solidFill>
              </a:rPr>
              <a:t>He desperately wanted to see Jesus, for he had heard that Jesus had welcomed tax collectors in other towns.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68313" y="333375"/>
            <a:ext cx="8229600" cy="1143000"/>
          </a:xfrm>
        </p:spPr>
        <p:txBody>
          <a:bodyPr/>
          <a:lstStyle/>
          <a:p>
            <a:pPr eaLnBrk="1" hangingPunct="1"/>
            <a:r>
              <a:rPr lang="en-GB" sz="4800" b="1" smtClean="0"/>
              <a:t>Zacchaeus</a:t>
            </a:r>
          </a:p>
        </p:txBody>
      </p:sp>
      <p:sp>
        <p:nvSpPr>
          <p:cNvPr id="3" name="Content Placeholder 2"/>
          <p:cNvSpPr>
            <a:spLocks noGrp="1"/>
          </p:cNvSpPr>
          <p:nvPr>
            <p:ph idx="1"/>
          </p:nvPr>
        </p:nvSpPr>
        <p:spPr/>
        <p:txBody>
          <a:bodyPr>
            <a:normAutofit fontScale="92500" lnSpcReduction="10000"/>
          </a:bodyPr>
          <a:lstStyle/>
          <a:p>
            <a:pPr>
              <a:defRPr/>
            </a:pPr>
            <a:r>
              <a:rPr lang="en-GB" b="1" dirty="0" smtClean="0"/>
              <a:t>So he ran on ahead, climbed into a sycamore-fig tree and waited.</a:t>
            </a:r>
          </a:p>
          <a:p>
            <a:pPr>
              <a:defRPr/>
            </a:pPr>
            <a:r>
              <a:rPr lang="en-GB" b="1" dirty="0" smtClean="0">
                <a:solidFill>
                  <a:srgbClr val="0070C0"/>
                </a:solidFill>
              </a:rPr>
              <a:t>When Jesus reached the spot, He stopped, looked up into the tree and called to Zacchaeus, </a:t>
            </a:r>
            <a:r>
              <a:rPr lang="en-GB" b="1" dirty="0" smtClean="0">
                <a:solidFill>
                  <a:srgbClr val="FF0000"/>
                </a:solidFill>
              </a:rPr>
              <a:t>“Zacchaeus, come down immediately.  I must stay at your house today”.</a:t>
            </a:r>
            <a:endParaRPr lang="en-GB" b="1" dirty="0" smtClean="0"/>
          </a:p>
          <a:p>
            <a:pPr>
              <a:defRPr/>
            </a:pPr>
            <a:r>
              <a:rPr lang="en-GB" b="1" dirty="0" smtClean="0"/>
              <a:t>Jesus knows our names, and He speaks to us using our names, for each one of us is precious to Jesus.</a:t>
            </a:r>
            <a:endParaRPr lang="en-GB" b="1" dirty="0" smtClean="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68313" y="333375"/>
            <a:ext cx="8229600" cy="1143000"/>
          </a:xfrm>
        </p:spPr>
        <p:txBody>
          <a:bodyPr/>
          <a:lstStyle/>
          <a:p>
            <a:pPr eaLnBrk="1" hangingPunct="1"/>
            <a:r>
              <a:rPr lang="en-GB" sz="4800" b="1" smtClean="0"/>
              <a:t>What did Zacchaeus do ?</a:t>
            </a:r>
          </a:p>
        </p:txBody>
      </p:sp>
      <p:sp>
        <p:nvSpPr>
          <p:cNvPr id="3" name="Content Placeholder 2"/>
          <p:cNvSpPr>
            <a:spLocks noGrp="1"/>
          </p:cNvSpPr>
          <p:nvPr>
            <p:ph idx="1"/>
          </p:nvPr>
        </p:nvSpPr>
        <p:spPr/>
        <p:txBody>
          <a:bodyPr>
            <a:normAutofit fontScale="92500" lnSpcReduction="20000"/>
          </a:bodyPr>
          <a:lstStyle/>
          <a:p>
            <a:pPr>
              <a:defRPr/>
            </a:pPr>
            <a:r>
              <a:rPr lang="en-GB" b="1" dirty="0" smtClean="0"/>
              <a:t>He was thrilled to bits, he came down from the tree and welcomed Jesus into his home.  </a:t>
            </a:r>
          </a:p>
          <a:p>
            <a:pPr>
              <a:defRPr/>
            </a:pPr>
            <a:r>
              <a:rPr lang="en-GB" b="1" dirty="0" smtClean="0">
                <a:solidFill>
                  <a:srgbClr val="0070C0"/>
                </a:solidFill>
              </a:rPr>
              <a:t>Jesus went into any home to which He was invited.  </a:t>
            </a:r>
          </a:p>
          <a:p>
            <a:pPr>
              <a:defRPr/>
            </a:pPr>
            <a:r>
              <a:rPr lang="en-GB" b="1" dirty="0" smtClean="0"/>
              <a:t>He waits to be invited into our homes.  </a:t>
            </a:r>
          </a:p>
          <a:p>
            <a:pPr>
              <a:defRPr/>
            </a:pPr>
            <a:r>
              <a:rPr lang="en-GB" b="1" dirty="0" smtClean="0">
                <a:solidFill>
                  <a:srgbClr val="0070C0"/>
                </a:solidFill>
              </a:rPr>
              <a:t>Some of the people criticized Jesus for being the guest of such a man.  </a:t>
            </a:r>
          </a:p>
          <a:p>
            <a:pPr>
              <a:defRPr/>
            </a:pPr>
            <a:r>
              <a:rPr lang="en-GB" b="1" dirty="0" smtClean="0"/>
              <a:t>As the Saviour, Jesus has come for everybody, He does not cut anyone out.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68313" y="333375"/>
            <a:ext cx="8229600" cy="1143000"/>
          </a:xfrm>
        </p:spPr>
        <p:txBody>
          <a:bodyPr/>
          <a:lstStyle/>
          <a:p>
            <a:pPr eaLnBrk="1" hangingPunct="1"/>
            <a:r>
              <a:rPr lang="en-GB" sz="4000" b="1" smtClean="0"/>
              <a:t>What happened to Zacchaeus?</a:t>
            </a:r>
          </a:p>
        </p:txBody>
      </p:sp>
      <p:sp>
        <p:nvSpPr>
          <p:cNvPr id="3" name="Content Placeholder 2"/>
          <p:cNvSpPr>
            <a:spLocks noGrp="1"/>
          </p:cNvSpPr>
          <p:nvPr>
            <p:ph idx="1"/>
          </p:nvPr>
        </p:nvSpPr>
        <p:spPr/>
        <p:txBody>
          <a:bodyPr>
            <a:normAutofit fontScale="92500" lnSpcReduction="20000"/>
          </a:bodyPr>
          <a:lstStyle/>
          <a:p>
            <a:pPr>
              <a:defRPr/>
            </a:pPr>
            <a:r>
              <a:rPr lang="en-GB" b="1" dirty="0" smtClean="0"/>
              <a:t>After being with Jesus for a short time, he realized how wrong he had been in over taxing and cheating the people. </a:t>
            </a:r>
          </a:p>
          <a:p>
            <a:pPr>
              <a:defRPr/>
            </a:pPr>
            <a:r>
              <a:rPr lang="en-GB" b="1" dirty="0" smtClean="0">
                <a:solidFill>
                  <a:srgbClr val="008000"/>
                </a:solidFill>
              </a:rPr>
              <a:t>He became a changed man.  </a:t>
            </a:r>
          </a:p>
          <a:p>
            <a:pPr>
              <a:defRPr/>
            </a:pPr>
            <a:r>
              <a:rPr lang="en-GB" b="1" dirty="0" smtClean="0">
                <a:solidFill>
                  <a:srgbClr val="FF0000"/>
                </a:solidFill>
              </a:rPr>
              <a:t>It happened so quickly.  </a:t>
            </a:r>
          </a:p>
          <a:p>
            <a:pPr>
              <a:defRPr/>
            </a:pPr>
            <a:r>
              <a:rPr lang="en-GB" b="1" dirty="0" smtClean="0"/>
              <a:t>To show the change that had taken place in his heart, he said, </a:t>
            </a:r>
            <a:r>
              <a:rPr lang="en-GB" b="1" dirty="0" smtClean="0">
                <a:solidFill>
                  <a:srgbClr val="0070C0"/>
                </a:solidFill>
              </a:rPr>
              <a:t>“Lord, here and now I give half of my possessions to the poor, and if I have cheated anybody of anything, I will pay back four times the amount”.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TotalTime>
  <Words>2619</Words>
  <Application>Microsoft Office PowerPoint</Application>
  <PresentationFormat>On-screen Show (4:3)</PresentationFormat>
  <Paragraphs>464</Paragraphs>
  <Slides>46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Comic Sans MS</vt:lpstr>
      <vt:lpstr>Calibri</vt:lpstr>
      <vt:lpstr>Times New Roman</vt:lpstr>
      <vt:lpstr>Consolas</vt:lpstr>
      <vt:lpstr>Office Theme</vt:lpstr>
      <vt:lpstr>Slide 1</vt:lpstr>
      <vt:lpstr>Bible reading  Luke 19:1-6</vt:lpstr>
      <vt:lpstr>Bible reading  Luke 19:7-9</vt:lpstr>
      <vt:lpstr>Setting the scene</vt:lpstr>
      <vt:lpstr>Zacchaeus</vt:lpstr>
      <vt:lpstr>Zacchaeus</vt:lpstr>
      <vt:lpstr>Zacchaeus</vt:lpstr>
      <vt:lpstr>What did Zacchaeus do ?</vt:lpstr>
      <vt:lpstr>What happened to Zacchaeus?</vt:lpstr>
      <vt:lpstr>The promises Zacchaeus made</vt:lpstr>
      <vt:lpstr>Jesus had the last word</vt:lpstr>
      <vt:lpstr>Summing up</vt:lpstr>
      <vt:lpstr>Slide 13</vt:lpstr>
      <vt:lpstr>Slide 14</vt:lpstr>
      <vt:lpstr>Slide 15</vt:lpstr>
      <vt:lpstr>Slide 16</vt:lpstr>
      <vt:lpstr>Slide 17</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Place the answers to the questions in the grid</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Kenneth</cp:lastModifiedBy>
  <cp:revision>71</cp:revision>
  <dcterms:created xsi:type="dcterms:W3CDTF">2010-11-04T11:39:39Z</dcterms:created>
  <dcterms:modified xsi:type="dcterms:W3CDTF">2011-05-10T21:45:54Z</dcterms:modified>
</cp:coreProperties>
</file>