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HK Grotesk Pro Semi-Bold" charset="1" panose="00000700000000000000"/>
      <p:regular r:id="rId18"/>
    </p:embeddedFont>
    <p:embeddedFont>
      <p:font typeface="Roboto" charset="1" panose="02000000000000000000"/>
      <p:regular r:id="rId19"/>
    </p:embeddedFont>
    <p:embeddedFont>
      <p:font typeface="Roboto Bold" charset="1" panose="02000000000000000000"/>
      <p:regular r:id="rId20"/>
    </p:embeddedFont>
    <p:embeddedFont>
      <p:font typeface="HK Grotesk Pro Bold" charset="1" panose="00000800000000000000"/>
      <p:regular r:id="rId21"/>
    </p:embeddedFont>
    <p:embeddedFont>
      <p:font typeface="Open Sans Bold" charset="1" panose="00000000000000000000"/>
      <p:regular r:id="rId22"/>
    </p:embeddedFont>
    <p:embeddedFont>
      <p:font typeface="Open Sans Light" charset="1" panose="00000000000000000000"/>
      <p:regular r:id="rId23"/>
    </p:embeddedFont>
    <p:embeddedFont>
      <p:font typeface="Roboto Bold Italics" charset="1" panose="02000000000000000000"/>
      <p:regular r:id="rId24"/>
    </p:embeddedFont>
    <p:embeddedFont>
      <p:font typeface="Kollektif" charset="1" panose="020B0604020101010102"/>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1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2" Target="../media/image43.png" Type="http://schemas.openxmlformats.org/officeDocument/2006/relationships/image"/><Relationship Id="rId3" Target="../media/image44.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book2look.com/book/MfddEFxkQF" TargetMode="External" Type="http://schemas.openxmlformats.org/officeDocument/2006/relationships/hyperlink"/><Relationship Id="rId11" Target="https://mpeducators.talentlms.com/learner/courseinfo/id:127" TargetMode="External" Type="http://schemas.openxmlformats.org/officeDocument/2006/relationships/hyperlink"/><Relationship Id="rId2" Target="../media/image7.png" Type="http://schemas.openxmlformats.org/officeDocument/2006/relationships/image"/><Relationship Id="rId3" Target="../media/image8.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png" Type="http://schemas.openxmlformats.org/officeDocument/2006/relationships/image"/><Relationship Id="rId7" Target="../media/image15.jpeg" Type="http://schemas.openxmlformats.org/officeDocument/2006/relationships/image"/><Relationship Id="rId8" Target="../media/image11.png" Type="http://schemas.openxmlformats.org/officeDocument/2006/relationships/image"/><Relationship Id="rId9" Target="../media/image1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14.png" Type="http://schemas.openxmlformats.org/officeDocument/2006/relationships/image"/><Relationship Id="rId5" Target="../media/image26.jpeg" Type="http://schemas.openxmlformats.org/officeDocument/2006/relationships/image"/><Relationship Id="rId6"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7.png" Type="http://schemas.openxmlformats.org/officeDocument/2006/relationships/image"/><Relationship Id="rId4"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 Id="rId4"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png" Type="http://schemas.openxmlformats.org/officeDocument/2006/relationships/image"/><Relationship Id="rId4" Target="../media/image32.jpe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9.png" Type="http://schemas.openxmlformats.org/officeDocument/2006/relationships/image"/><Relationship Id="rId5"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AutoShape 2" id="2"/>
          <p:cNvSpPr/>
          <p:nvPr/>
        </p:nvSpPr>
        <p:spPr>
          <a:xfrm flipV="true">
            <a:off x="1126412" y="1555453"/>
            <a:ext cx="0" cy="2750822"/>
          </a:xfrm>
          <a:prstGeom prst="line">
            <a:avLst/>
          </a:prstGeom>
          <a:ln cap="flat" w="161925">
            <a:solidFill>
              <a:srgbClr val="A37A6C"/>
            </a:solidFill>
            <a:prstDash val="solid"/>
            <a:headEnd type="none" len="sm" w="sm"/>
            <a:tailEnd type="none" len="sm" w="sm"/>
          </a:ln>
        </p:spPr>
      </p:sp>
      <p:grpSp>
        <p:nvGrpSpPr>
          <p:cNvPr name="Group 3" id="3"/>
          <p:cNvGrpSpPr/>
          <p:nvPr/>
        </p:nvGrpSpPr>
        <p:grpSpPr>
          <a:xfrm rot="0">
            <a:off x="1899624" y="7740977"/>
            <a:ext cx="781383" cy="781383"/>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D0D0D"/>
            </a:solidFill>
          </p:spPr>
        </p:sp>
      </p:grpSp>
      <p:sp>
        <p:nvSpPr>
          <p:cNvPr name="Freeform 5" id="5"/>
          <p:cNvSpPr/>
          <p:nvPr/>
        </p:nvSpPr>
        <p:spPr>
          <a:xfrm flipH="false" flipV="false" rot="0">
            <a:off x="2106627" y="8020454"/>
            <a:ext cx="367377" cy="222430"/>
          </a:xfrm>
          <a:custGeom>
            <a:avLst/>
            <a:gdLst/>
            <a:ahLst/>
            <a:cxnLst/>
            <a:rect r="r" b="b" t="t" l="l"/>
            <a:pathLst>
              <a:path h="222430" w="367377">
                <a:moveTo>
                  <a:pt x="0" y="0"/>
                </a:moveTo>
                <a:lnTo>
                  <a:pt x="367376" y="0"/>
                </a:lnTo>
                <a:lnTo>
                  <a:pt x="367376" y="222429"/>
                </a:lnTo>
                <a:lnTo>
                  <a:pt x="0" y="2224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4611042" y="7740977"/>
            <a:ext cx="781383" cy="781383"/>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A787D"/>
            </a:solidFill>
          </p:spPr>
        </p:sp>
      </p:grpSp>
      <p:grpSp>
        <p:nvGrpSpPr>
          <p:cNvPr name="Group 8" id="8"/>
          <p:cNvGrpSpPr/>
          <p:nvPr/>
        </p:nvGrpSpPr>
        <p:grpSpPr>
          <a:xfrm rot="0">
            <a:off x="7349549" y="7740977"/>
            <a:ext cx="781383" cy="78138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B875F"/>
            </a:solidFill>
          </p:spPr>
        </p:sp>
      </p:grpSp>
      <p:sp>
        <p:nvSpPr>
          <p:cNvPr name="Freeform 10" id="10"/>
          <p:cNvSpPr/>
          <p:nvPr/>
        </p:nvSpPr>
        <p:spPr>
          <a:xfrm flipH="false" flipV="false" rot="0">
            <a:off x="7583892" y="7942676"/>
            <a:ext cx="312696" cy="377984"/>
          </a:xfrm>
          <a:custGeom>
            <a:avLst/>
            <a:gdLst/>
            <a:ahLst/>
            <a:cxnLst/>
            <a:rect r="r" b="b" t="t" l="l"/>
            <a:pathLst>
              <a:path h="377984" w="312696">
                <a:moveTo>
                  <a:pt x="0" y="0"/>
                </a:moveTo>
                <a:lnTo>
                  <a:pt x="312696" y="0"/>
                </a:lnTo>
                <a:lnTo>
                  <a:pt x="312696" y="377985"/>
                </a:lnTo>
                <a:lnTo>
                  <a:pt x="0" y="3779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4709724" y="7868081"/>
            <a:ext cx="584018" cy="462105"/>
          </a:xfrm>
          <a:custGeom>
            <a:avLst/>
            <a:gdLst/>
            <a:ahLst/>
            <a:cxnLst/>
            <a:rect r="r" b="b" t="t" l="l"/>
            <a:pathLst>
              <a:path h="462105" w="584018">
                <a:moveTo>
                  <a:pt x="0" y="0"/>
                </a:moveTo>
                <a:lnTo>
                  <a:pt x="584018" y="0"/>
                </a:lnTo>
                <a:lnTo>
                  <a:pt x="584018" y="462105"/>
                </a:lnTo>
                <a:lnTo>
                  <a:pt x="0" y="4621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false" rot="-2822169">
            <a:off x="11994621" y="-3399815"/>
            <a:ext cx="11124586" cy="11803274"/>
          </a:xfrm>
          <a:custGeom>
            <a:avLst/>
            <a:gdLst/>
            <a:ahLst/>
            <a:cxnLst/>
            <a:rect r="r" b="b" t="t" l="l"/>
            <a:pathLst>
              <a:path h="11803274" w="11124586">
                <a:moveTo>
                  <a:pt x="11124586" y="0"/>
                </a:moveTo>
                <a:lnTo>
                  <a:pt x="0" y="0"/>
                </a:lnTo>
                <a:lnTo>
                  <a:pt x="0" y="11803275"/>
                </a:lnTo>
                <a:lnTo>
                  <a:pt x="11124586" y="11803275"/>
                </a:lnTo>
                <a:lnTo>
                  <a:pt x="11124586" y="0"/>
                </a:lnTo>
                <a:close/>
              </a:path>
            </a:pathLst>
          </a:custGeom>
          <a:blipFill>
            <a:blip r:embed="rId8">
              <a:alphaModFix amt="51000"/>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1235449" y="1940265"/>
            <a:ext cx="6570348" cy="4901977"/>
          </a:xfrm>
          <a:custGeom>
            <a:avLst/>
            <a:gdLst/>
            <a:ahLst/>
            <a:cxnLst/>
            <a:rect r="r" b="b" t="t" l="l"/>
            <a:pathLst>
              <a:path h="4901977" w="6570348">
                <a:moveTo>
                  <a:pt x="0" y="0"/>
                </a:moveTo>
                <a:lnTo>
                  <a:pt x="6570348" y="0"/>
                </a:lnTo>
                <a:lnTo>
                  <a:pt x="6570348" y="4901977"/>
                </a:lnTo>
                <a:lnTo>
                  <a:pt x="0" y="4901977"/>
                </a:lnTo>
                <a:lnTo>
                  <a:pt x="0" y="0"/>
                </a:lnTo>
                <a:close/>
              </a:path>
            </a:pathLst>
          </a:custGeom>
          <a:blipFill>
            <a:blip r:embed="rId10"/>
            <a:stretch>
              <a:fillRect l="-16129" t="-11481" r="-16129" b="-6478"/>
            </a:stretch>
          </a:blipFill>
        </p:spPr>
      </p:sp>
      <p:sp>
        <p:nvSpPr>
          <p:cNvPr name="Freeform 14" id="14"/>
          <p:cNvSpPr/>
          <p:nvPr/>
        </p:nvSpPr>
        <p:spPr>
          <a:xfrm flipH="false" flipV="false" rot="0">
            <a:off x="12706572" y="2905594"/>
            <a:ext cx="3637906" cy="2042301"/>
          </a:xfrm>
          <a:custGeom>
            <a:avLst/>
            <a:gdLst/>
            <a:ahLst/>
            <a:cxnLst/>
            <a:rect r="r" b="b" t="t" l="l"/>
            <a:pathLst>
              <a:path h="2042301" w="3637906">
                <a:moveTo>
                  <a:pt x="0" y="0"/>
                </a:moveTo>
                <a:lnTo>
                  <a:pt x="3637905" y="0"/>
                </a:lnTo>
                <a:lnTo>
                  <a:pt x="3637905" y="2042301"/>
                </a:lnTo>
                <a:lnTo>
                  <a:pt x="0" y="2042301"/>
                </a:lnTo>
                <a:lnTo>
                  <a:pt x="0" y="0"/>
                </a:lnTo>
                <a:close/>
              </a:path>
            </a:pathLst>
          </a:custGeom>
          <a:blipFill>
            <a:blip r:embed="rId11"/>
            <a:stretch>
              <a:fillRect l="-1137" t="0" r="-14813" b="0"/>
            </a:stretch>
          </a:blipFill>
        </p:spPr>
      </p:sp>
      <p:sp>
        <p:nvSpPr>
          <p:cNvPr name="Freeform 15" id="15"/>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12"/>
            <a:stretch>
              <a:fillRect l="0" t="0" r="0" b="0"/>
            </a:stretch>
          </a:blipFill>
        </p:spPr>
      </p:sp>
      <p:sp>
        <p:nvSpPr>
          <p:cNvPr name="TextBox 16" id="16"/>
          <p:cNvSpPr txBox="true"/>
          <p:nvPr/>
        </p:nvSpPr>
        <p:spPr>
          <a:xfrm rot="0">
            <a:off x="1611358" y="2206965"/>
            <a:ext cx="9238694" cy="2029971"/>
          </a:xfrm>
          <a:prstGeom prst="rect">
            <a:avLst/>
          </a:prstGeom>
        </p:spPr>
        <p:txBody>
          <a:bodyPr anchor="t" rtlCol="false" tIns="0" lIns="0" bIns="0" rIns="0">
            <a:spAutoFit/>
          </a:bodyPr>
          <a:lstStyle/>
          <a:p>
            <a:pPr algn="l">
              <a:lnSpc>
                <a:spcPts val="7656"/>
              </a:lnSpc>
            </a:pPr>
            <a:r>
              <a:rPr lang="en-US" sz="8700" b="true">
                <a:solidFill>
                  <a:srgbClr val="31373B"/>
                </a:solidFill>
                <a:latin typeface="HK Grotesk Pro Semi-Bold"/>
                <a:ea typeface="HK Grotesk Pro Semi-Bold"/>
                <a:cs typeface="HK Grotesk Pro Semi-Bold"/>
                <a:sym typeface="HK Grotesk Pro Semi-Bold"/>
              </a:rPr>
              <a:t>SMP Course Syllabus</a:t>
            </a:r>
          </a:p>
        </p:txBody>
      </p:sp>
      <p:sp>
        <p:nvSpPr>
          <p:cNvPr name="TextBox 17" id="17"/>
          <p:cNvSpPr txBox="true"/>
          <p:nvPr/>
        </p:nvSpPr>
        <p:spPr>
          <a:xfrm rot="0">
            <a:off x="1611358" y="1536403"/>
            <a:ext cx="6988700" cy="355853"/>
          </a:xfrm>
          <a:prstGeom prst="rect">
            <a:avLst/>
          </a:prstGeom>
        </p:spPr>
        <p:txBody>
          <a:bodyPr anchor="t" rtlCol="false" tIns="0" lIns="0" bIns="0" rIns="0">
            <a:spAutoFit/>
          </a:bodyPr>
          <a:lstStyle/>
          <a:p>
            <a:pPr algn="l">
              <a:lnSpc>
                <a:spcPts val="2838"/>
              </a:lnSpc>
            </a:pPr>
            <a:r>
              <a:rPr lang="en-US" sz="2200" spc="193">
                <a:solidFill>
                  <a:srgbClr val="A37A6C"/>
                </a:solidFill>
                <a:latin typeface="Roboto"/>
                <a:ea typeface="Roboto"/>
                <a:cs typeface="Roboto"/>
                <a:sym typeface="Roboto"/>
              </a:rPr>
              <a:t>MICROPIGMENTAION EDUCATORS, LLC©</a:t>
            </a:r>
          </a:p>
        </p:txBody>
      </p:sp>
      <p:sp>
        <p:nvSpPr>
          <p:cNvPr name="TextBox 18" id="18"/>
          <p:cNvSpPr txBox="true"/>
          <p:nvPr/>
        </p:nvSpPr>
        <p:spPr>
          <a:xfrm rot="0">
            <a:off x="1611358" y="4251779"/>
            <a:ext cx="8512959" cy="3184398"/>
          </a:xfrm>
          <a:prstGeom prst="rect">
            <a:avLst/>
          </a:prstGeom>
        </p:spPr>
        <p:txBody>
          <a:bodyPr anchor="t" rtlCol="false" tIns="0" lIns="0" bIns="0" rIns="0">
            <a:spAutoFit/>
          </a:bodyPr>
          <a:lstStyle/>
          <a:p>
            <a:pPr algn="l">
              <a:lnSpc>
                <a:spcPts val="3171"/>
              </a:lnSpc>
            </a:pPr>
            <a:r>
              <a:rPr lang="en-US" sz="2100" b="true">
                <a:solidFill>
                  <a:srgbClr val="737373"/>
                </a:solidFill>
                <a:latin typeface="Roboto Bold"/>
                <a:ea typeface="Roboto Bold"/>
                <a:cs typeface="Roboto Bold"/>
                <a:sym typeface="Roboto Bold"/>
              </a:rPr>
              <a:t>Course Overview:</a:t>
            </a:r>
          </a:p>
          <a:p>
            <a:pPr algn="l">
              <a:lnSpc>
                <a:spcPts val="3171"/>
              </a:lnSpc>
            </a:pPr>
            <a:r>
              <a:rPr lang="en-US" sz="2100">
                <a:solidFill>
                  <a:srgbClr val="737373"/>
                </a:solidFill>
                <a:latin typeface="Roboto"/>
                <a:ea typeface="Roboto"/>
                <a:cs typeface="Roboto"/>
                <a:sym typeface="Roboto"/>
              </a:rPr>
              <a:t>This hybrid course offers foundational SMP education through online and in-person training, preparing students for professional certification in line with industry standards. Core program of 115 hours with the option to add additional hours, as per state requirements.</a:t>
            </a:r>
          </a:p>
          <a:p>
            <a:pPr algn="l">
              <a:lnSpc>
                <a:spcPts val="3171"/>
              </a:lnSpc>
            </a:pPr>
            <a:r>
              <a:rPr lang="en-US" sz="2100" b="true">
                <a:solidFill>
                  <a:srgbClr val="737373"/>
                </a:solidFill>
                <a:latin typeface="Roboto Bold"/>
                <a:ea typeface="Roboto Bold"/>
                <a:cs typeface="Roboto Bold"/>
                <a:sym typeface="Roboto Bold"/>
              </a:rPr>
              <a:t>Requirements:</a:t>
            </a:r>
          </a:p>
          <a:p>
            <a:pPr algn="l">
              <a:lnSpc>
                <a:spcPts val="3171"/>
              </a:lnSpc>
            </a:pPr>
            <a:r>
              <a:rPr lang="en-US" sz="2100">
                <a:solidFill>
                  <a:srgbClr val="737373"/>
                </a:solidFill>
                <a:latin typeface="Roboto"/>
                <a:ea typeface="Roboto"/>
                <a:cs typeface="Roboto"/>
                <a:sym typeface="Roboto"/>
              </a:rPr>
              <a:t>Complete 16 online modules, unit quizzes, bloodborne pathogens training, final exam, and hands-on phases with a qualified trainer.</a:t>
            </a:r>
          </a:p>
        </p:txBody>
      </p:sp>
      <p:sp>
        <p:nvSpPr>
          <p:cNvPr name="TextBox 19" id="19"/>
          <p:cNvSpPr txBox="true"/>
          <p:nvPr/>
        </p:nvSpPr>
        <p:spPr>
          <a:xfrm rot="0">
            <a:off x="1126412" y="8770010"/>
            <a:ext cx="2327806" cy="314071"/>
          </a:xfrm>
          <a:prstGeom prst="rect">
            <a:avLst/>
          </a:prstGeom>
        </p:spPr>
        <p:txBody>
          <a:bodyPr anchor="t" rtlCol="false" tIns="0" lIns="0" bIns="0" rIns="0">
            <a:spAutoFit/>
          </a:bodyPr>
          <a:lstStyle/>
          <a:p>
            <a:pPr algn="ctr">
              <a:lnSpc>
                <a:spcPts val="2567"/>
              </a:lnSpc>
            </a:pPr>
            <a:r>
              <a:rPr lang="en-US" b="true" sz="1700">
                <a:solidFill>
                  <a:srgbClr val="737373"/>
                </a:solidFill>
                <a:latin typeface="Roboto Bold"/>
                <a:ea typeface="Roboto Bold"/>
                <a:cs typeface="Roboto Bold"/>
                <a:sym typeface="Roboto Bold"/>
              </a:rPr>
              <a:t>31 hours digital / video</a:t>
            </a:r>
          </a:p>
        </p:txBody>
      </p:sp>
      <p:sp>
        <p:nvSpPr>
          <p:cNvPr name="TextBox 20" id="20"/>
          <p:cNvSpPr txBox="true"/>
          <p:nvPr/>
        </p:nvSpPr>
        <p:spPr>
          <a:xfrm rot="0">
            <a:off x="6623962" y="8770010"/>
            <a:ext cx="2232556" cy="314071"/>
          </a:xfrm>
          <a:prstGeom prst="rect">
            <a:avLst/>
          </a:prstGeom>
        </p:spPr>
        <p:txBody>
          <a:bodyPr anchor="t" rtlCol="false" tIns="0" lIns="0" bIns="0" rIns="0">
            <a:spAutoFit/>
          </a:bodyPr>
          <a:lstStyle/>
          <a:p>
            <a:pPr algn="ctr">
              <a:lnSpc>
                <a:spcPts val="2567"/>
              </a:lnSpc>
            </a:pPr>
            <a:r>
              <a:rPr lang="en-US" b="true" sz="1700">
                <a:solidFill>
                  <a:srgbClr val="737373"/>
                </a:solidFill>
                <a:latin typeface="Roboto Bold"/>
                <a:ea typeface="Roboto Bold"/>
                <a:cs typeface="Roboto Bold"/>
                <a:sym typeface="Roboto Bold"/>
              </a:rPr>
              <a:t>33 Homework hrs.</a:t>
            </a:r>
          </a:p>
        </p:txBody>
      </p:sp>
      <p:sp>
        <p:nvSpPr>
          <p:cNvPr name="TextBox 21" id="21"/>
          <p:cNvSpPr txBox="true"/>
          <p:nvPr/>
        </p:nvSpPr>
        <p:spPr>
          <a:xfrm rot="0">
            <a:off x="3868137" y="8770010"/>
            <a:ext cx="2267192" cy="314071"/>
          </a:xfrm>
          <a:prstGeom prst="rect">
            <a:avLst/>
          </a:prstGeom>
        </p:spPr>
        <p:txBody>
          <a:bodyPr anchor="t" rtlCol="false" tIns="0" lIns="0" bIns="0" rIns="0">
            <a:spAutoFit/>
          </a:bodyPr>
          <a:lstStyle/>
          <a:p>
            <a:pPr algn="ctr">
              <a:lnSpc>
                <a:spcPts val="2567"/>
              </a:lnSpc>
            </a:pPr>
            <a:r>
              <a:rPr lang="en-US" b="true" sz="1700">
                <a:solidFill>
                  <a:srgbClr val="737373"/>
                </a:solidFill>
                <a:latin typeface="Roboto Bold"/>
                <a:ea typeface="Roboto Bold"/>
                <a:cs typeface="Roboto Bold"/>
                <a:sym typeface="Roboto Bold"/>
              </a:rPr>
              <a:t>51 Classroom hrs.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3782299">
            <a:off x="-1303514" y="2500094"/>
            <a:ext cx="7621549" cy="9543005"/>
          </a:xfrm>
          <a:custGeom>
            <a:avLst/>
            <a:gdLst/>
            <a:ahLst/>
            <a:cxnLst/>
            <a:rect r="r" b="b" t="t" l="l"/>
            <a:pathLst>
              <a:path h="9543005" w="7621549">
                <a:moveTo>
                  <a:pt x="0" y="0"/>
                </a:moveTo>
                <a:lnTo>
                  <a:pt x="7621550" y="0"/>
                </a:lnTo>
                <a:lnTo>
                  <a:pt x="7621550" y="9543005"/>
                </a:lnTo>
                <a:lnTo>
                  <a:pt x="0" y="9543005"/>
                </a:lnTo>
                <a:lnTo>
                  <a:pt x="0" y="0"/>
                </a:lnTo>
                <a:close/>
              </a:path>
            </a:pathLst>
          </a:custGeom>
          <a:blipFill>
            <a:blip r:embed="rId2">
              <a:alphaModFix amt="18999"/>
              <a:extLst>
                <a:ext uri="{96DAC541-7B7A-43D3-8B79-37D633B846F1}">
                  <asvg:svgBlip xmlns:asvg="http://schemas.microsoft.com/office/drawing/2016/SVG/main" r:embed="rId3"/>
                </a:ext>
              </a:extLst>
            </a:blip>
            <a:stretch>
              <a:fillRect l="-25830" t="0" r="0" b="-3506"/>
            </a:stretch>
          </a:blipFill>
        </p:spPr>
      </p:sp>
      <p:grpSp>
        <p:nvGrpSpPr>
          <p:cNvPr name="Group 3" id="3"/>
          <p:cNvGrpSpPr/>
          <p:nvPr/>
        </p:nvGrpSpPr>
        <p:grpSpPr>
          <a:xfrm rot="0">
            <a:off x="11083906" y="8249571"/>
            <a:ext cx="3411563" cy="1008729"/>
            <a:chOff x="0" y="0"/>
            <a:chExt cx="898519" cy="265673"/>
          </a:xfrm>
        </p:grpSpPr>
        <p:sp>
          <p:nvSpPr>
            <p:cNvPr name="Freeform 4" id="4"/>
            <p:cNvSpPr/>
            <p:nvPr/>
          </p:nvSpPr>
          <p:spPr>
            <a:xfrm flipH="false" flipV="false" rot="0">
              <a:off x="0" y="0"/>
              <a:ext cx="898519" cy="265673"/>
            </a:xfrm>
            <a:custGeom>
              <a:avLst/>
              <a:gdLst/>
              <a:ahLst/>
              <a:cxnLst/>
              <a:rect r="r" b="b" t="t" l="l"/>
              <a:pathLst>
                <a:path h="265673" w="898519">
                  <a:moveTo>
                    <a:pt x="120274" y="0"/>
                  </a:moveTo>
                  <a:lnTo>
                    <a:pt x="778245" y="0"/>
                  </a:lnTo>
                  <a:cubicBezTo>
                    <a:pt x="810143" y="0"/>
                    <a:pt x="840736" y="12672"/>
                    <a:pt x="863291" y="35227"/>
                  </a:cubicBezTo>
                  <a:cubicBezTo>
                    <a:pt x="885847" y="57783"/>
                    <a:pt x="898519" y="88375"/>
                    <a:pt x="898519" y="120274"/>
                  </a:cubicBezTo>
                  <a:lnTo>
                    <a:pt x="898519" y="145400"/>
                  </a:lnTo>
                  <a:cubicBezTo>
                    <a:pt x="898519" y="177298"/>
                    <a:pt x="885847" y="207890"/>
                    <a:pt x="863291" y="230446"/>
                  </a:cubicBezTo>
                  <a:cubicBezTo>
                    <a:pt x="840736" y="253002"/>
                    <a:pt x="810143" y="265673"/>
                    <a:pt x="778245" y="265673"/>
                  </a:cubicBezTo>
                  <a:lnTo>
                    <a:pt x="120274" y="265673"/>
                  </a:lnTo>
                  <a:cubicBezTo>
                    <a:pt x="88375" y="265673"/>
                    <a:pt x="57783" y="253002"/>
                    <a:pt x="35227" y="230446"/>
                  </a:cubicBezTo>
                  <a:cubicBezTo>
                    <a:pt x="12672" y="207890"/>
                    <a:pt x="0" y="177298"/>
                    <a:pt x="0" y="145400"/>
                  </a:cubicBezTo>
                  <a:lnTo>
                    <a:pt x="0" y="120274"/>
                  </a:lnTo>
                  <a:cubicBezTo>
                    <a:pt x="0" y="88375"/>
                    <a:pt x="12672" y="57783"/>
                    <a:pt x="35227" y="35227"/>
                  </a:cubicBezTo>
                  <a:cubicBezTo>
                    <a:pt x="57783" y="12672"/>
                    <a:pt x="88375" y="0"/>
                    <a:pt x="120274" y="0"/>
                  </a:cubicBezTo>
                  <a:close/>
                </a:path>
              </a:pathLst>
            </a:custGeom>
            <a:solidFill>
              <a:srgbClr val="C5843C">
                <a:alpha val="65882"/>
              </a:srgbClr>
            </a:solidFill>
          </p:spPr>
        </p:sp>
        <p:sp>
          <p:nvSpPr>
            <p:cNvPr name="TextBox 5" id="5"/>
            <p:cNvSpPr txBox="true"/>
            <p:nvPr/>
          </p:nvSpPr>
          <p:spPr>
            <a:xfrm>
              <a:off x="0" y="-76200"/>
              <a:ext cx="898519" cy="341873"/>
            </a:xfrm>
            <a:prstGeom prst="rect">
              <a:avLst/>
            </a:prstGeom>
          </p:spPr>
          <p:txBody>
            <a:bodyPr anchor="ctr" rtlCol="false" tIns="50800" lIns="50800" bIns="50800" rIns="50800"/>
            <a:lstStyle/>
            <a:p>
              <a:pPr algn="ctr">
                <a:lnSpc>
                  <a:spcPts val="5890"/>
                </a:lnSpc>
              </a:pPr>
              <a:r>
                <a:rPr lang="en-US" b="true" sz="4299" spc="305">
                  <a:solidFill>
                    <a:srgbClr val="000000">
                      <a:alpha val="65882"/>
                    </a:srgbClr>
                  </a:solidFill>
                  <a:latin typeface="HK Grotesk Pro Bold"/>
                  <a:ea typeface="HK Grotesk Pro Bold"/>
                  <a:cs typeface="HK Grotesk Pro Bold"/>
                  <a:sym typeface="HK Grotesk Pro Bold"/>
                </a:rPr>
                <a:t>BUY NOW!</a:t>
              </a:r>
            </a:p>
          </p:txBody>
        </p:sp>
      </p:grpSp>
      <p:sp>
        <p:nvSpPr>
          <p:cNvPr name="Freeform 6" id="6"/>
          <p:cNvSpPr/>
          <p:nvPr/>
        </p:nvSpPr>
        <p:spPr>
          <a:xfrm flipH="false" flipV="false" rot="0">
            <a:off x="644450" y="2888511"/>
            <a:ext cx="5826978" cy="6501510"/>
          </a:xfrm>
          <a:custGeom>
            <a:avLst/>
            <a:gdLst/>
            <a:ahLst/>
            <a:cxnLst/>
            <a:rect r="r" b="b" t="t" l="l"/>
            <a:pathLst>
              <a:path h="6501510" w="5826978">
                <a:moveTo>
                  <a:pt x="0" y="0"/>
                </a:moveTo>
                <a:lnTo>
                  <a:pt x="5826978" y="0"/>
                </a:lnTo>
                <a:lnTo>
                  <a:pt x="5826978" y="6501510"/>
                </a:lnTo>
                <a:lnTo>
                  <a:pt x="0" y="6501510"/>
                </a:lnTo>
                <a:lnTo>
                  <a:pt x="0" y="0"/>
                </a:lnTo>
                <a:close/>
              </a:path>
            </a:pathLst>
          </a:custGeom>
          <a:blipFill>
            <a:blip r:embed="rId4"/>
            <a:stretch>
              <a:fillRect l="0" t="0" r="0" b="0"/>
            </a:stretch>
          </a:blipFill>
        </p:spPr>
      </p:sp>
      <p:sp>
        <p:nvSpPr>
          <p:cNvPr name="TextBox 7" id="7"/>
          <p:cNvSpPr txBox="true"/>
          <p:nvPr/>
        </p:nvSpPr>
        <p:spPr>
          <a:xfrm rot="0">
            <a:off x="3340820" y="1123950"/>
            <a:ext cx="13471053" cy="1270635"/>
          </a:xfrm>
          <a:prstGeom prst="rect">
            <a:avLst/>
          </a:prstGeom>
        </p:spPr>
        <p:txBody>
          <a:bodyPr anchor="t" rtlCol="false" tIns="0" lIns="0" bIns="0" rIns="0">
            <a:spAutoFit/>
          </a:bodyPr>
          <a:lstStyle/>
          <a:p>
            <a:pPr algn="r">
              <a:lnSpc>
                <a:spcPts val="9720"/>
              </a:lnSpc>
            </a:pPr>
            <a:r>
              <a:rPr lang="en-US" b="true" sz="9000">
                <a:solidFill>
                  <a:srgbClr val="000000"/>
                </a:solidFill>
                <a:latin typeface="HK Grotesk Pro Semi-Bold"/>
                <a:ea typeface="HK Grotesk Pro Semi-Bold"/>
                <a:cs typeface="HK Grotesk Pro Semi-Bold"/>
                <a:sym typeface="HK Grotesk Pro Semi-Bold"/>
              </a:rPr>
              <a:t>Cost Investment</a:t>
            </a:r>
          </a:p>
        </p:txBody>
      </p:sp>
      <p:grpSp>
        <p:nvGrpSpPr>
          <p:cNvPr name="Group 8" id="8"/>
          <p:cNvGrpSpPr/>
          <p:nvPr/>
        </p:nvGrpSpPr>
        <p:grpSpPr>
          <a:xfrm rot="0">
            <a:off x="8320076" y="3259064"/>
            <a:ext cx="8939224" cy="4673446"/>
            <a:chOff x="0" y="0"/>
            <a:chExt cx="2354364" cy="1230866"/>
          </a:xfrm>
        </p:grpSpPr>
        <p:sp>
          <p:nvSpPr>
            <p:cNvPr name="Freeform 9" id="9"/>
            <p:cNvSpPr/>
            <p:nvPr/>
          </p:nvSpPr>
          <p:spPr>
            <a:xfrm flipH="false" flipV="false" rot="0">
              <a:off x="0" y="0"/>
              <a:ext cx="2354363" cy="1230866"/>
            </a:xfrm>
            <a:custGeom>
              <a:avLst/>
              <a:gdLst/>
              <a:ahLst/>
              <a:cxnLst/>
              <a:rect r="r" b="b" t="t" l="l"/>
              <a:pathLst>
                <a:path h="1230866" w="2354363">
                  <a:moveTo>
                    <a:pt x="44169" y="0"/>
                  </a:moveTo>
                  <a:lnTo>
                    <a:pt x="2310194" y="0"/>
                  </a:lnTo>
                  <a:cubicBezTo>
                    <a:pt x="2334588" y="0"/>
                    <a:pt x="2354363" y="19775"/>
                    <a:pt x="2354363" y="44169"/>
                  </a:cubicBezTo>
                  <a:lnTo>
                    <a:pt x="2354363" y="1186697"/>
                  </a:lnTo>
                  <a:cubicBezTo>
                    <a:pt x="2354363" y="1211091"/>
                    <a:pt x="2334588" y="1230866"/>
                    <a:pt x="2310194" y="1230866"/>
                  </a:cubicBezTo>
                  <a:lnTo>
                    <a:pt x="44169" y="1230866"/>
                  </a:lnTo>
                  <a:cubicBezTo>
                    <a:pt x="19775" y="1230866"/>
                    <a:pt x="0" y="1211091"/>
                    <a:pt x="0" y="1186697"/>
                  </a:cubicBezTo>
                  <a:lnTo>
                    <a:pt x="0" y="44169"/>
                  </a:lnTo>
                  <a:cubicBezTo>
                    <a:pt x="0" y="19775"/>
                    <a:pt x="19775" y="0"/>
                    <a:pt x="44169" y="0"/>
                  </a:cubicBezTo>
                  <a:close/>
                </a:path>
              </a:pathLst>
            </a:custGeom>
            <a:solidFill>
              <a:srgbClr val="31373B">
                <a:alpha val="76863"/>
              </a:srgbClr>
            </a:solidFill>
          </p:spPr>
        </p:sp>
        <p:sp>
          <p:nvSpPr>
            <p:cNvPr name="TextBox 10" id="10"/>
            <p:cNvSpPr txBox="true"/>
            <p:nvPr/>
          </p:nvSpPr>
          <p:spPr>
            <a:xfrm>
              <a:off x="0" y="-57150"/>
              <a:ext cx="2354364" cy="1288016"/>
            </a:xfrm>
            <a:prstGeom prst="rect">
              <a:avLst/>
            </a:prstGeom>
          </p:spPr>
          <p:txBody>
            <a:bodyPr anchor="ctr" rtlCol="false" tIns="50800" lIns="50800" bIns="50800" rIns="50800"/>
            <a:lstStyle/>
            <a:p>
              <a:pPr algn="ctr">
                <a:lnSpc>
                  <a:spcPts val="2265"/>
                </a:lnSpc>
              </a:pPr>
            </a:p>
          </p:txBody>
        </p:sp>
      </p:grpSp>
      <p:sp>
        <p:nvSpPr>
          <p:cNvPr name="TextBox 11" id="11"/>
          <p:cNvSpPr txBox="true"/>
          <p:nvPr/>
        </p:nvSpPr>
        <p:spPr>
          <a:xfrm rot="0">
            <a:off x="8894075" y="3670022"/>
            <a:ext cx="7791226" cy="3746755"/>
          </a:xfrm>
          <a:prstGeom prst="rect">
            <a:avLst/>
          </a:prstGeom>
        </p:spPr>
        <p:txBody>
          <a:bodyPr anchor="t" rtlCol="false" tIns="0" lIns="0" bIns="0" rIns="0">
            <a:spAutoFit/>
          </a:bodyPr>
          <a:lstStyle/>
          <a:p>
            <a:pPr algn="l" marL="712464" indent="-356232" lvl="1">
              <a:lnSpc>
                <a:spcPts val="4982"/>
              </a:lnSpc>
              <a:buFont typeface="Arial"/>
              <a:buChar char="•"/>
            </a:pPr>
            <a:r>
              <a:rPr lang="en-US" b="true" sz="3299">
                <a:solidFill>
                  <a:srgbClr val="FFFFFF"/>
                </a:solidFill>
                <a:latin typeface="Roboto Bold"/>
                <a:ea typeface="Roboto Bold"/>
                <a:cs typeface="Roboto Bold"/>
                <a:sym typeface="Roboto Bold"/>
              </a:rPr>
              <a:t>Instant access to this Course</a:t>
            </a:r>
          </a:p>
          <a:p>
            <a:pPr algn="l" marL="712464" indent="-356232" lvl="1">
              <a:lnSpc>
                <a:spcPts val="4982"/>
              </a:lnSpc>
              <a:buFont typeface="Arial"/>
              <a:buChar char="•"/>
            </a:pPr>
            <a:r>
              <a:rPr lang="en-US" b="true" sz="3299">
                <a:solidFill>
                  <a:srgbClr val="FFFFFF"/>
                </a:solidFill>
                <a:latin typeface="Roboto Bold"/>
                <a:ea typeface="Roboto Bold"/>
                <a:cs typeface="Roboto Bold"/>
                <a:sym typeface="Roboto Bold"/>
              </a:rPr>
              <a:t>Color Course Manual shipped to you</a:t>
            </a:r>
          </a:p>
          <a:p>
            <a:pPr algn="l" marL="712464" indent="-356232" lvl="1">
              <a:lnSpc>
                <a:spcPts val="4982"/>
              </a:lnSpc>
              <a:buFont typeface="Arial"/>
              <a:buChar char="•"/>
            </a:pPr>
            <a:r>
              <a:rPr lang="en-US" b="true" sz="3299">
                <a:solidFill>
                  <a:srgbClr val="FFFFFF"/>
                </a:solidFill>
                <a:latin typeface="Roboto Bold"/>
                <a:ea typeface="Roboto Bold"/>
                <a:cs typeface="Roboto Bold"/>
                <a:sym typeface="Roboto Bold"/>
              </a:rPr>
              <a:t>Free Digital Course Manual (inside)</a:t>
            </a:r>
          </a:p>
          <a:p>
            <a:pPr algn="l" marL="712464" indent="-356232" lvl="1">
              <a:lnSpc>
                <a:spcPts val="4982"/>
              </a:lnSpc>
              <a:buFont typeface="Arial"/>
              <a:buChar char="•"/>
            </a:pPr>
            <a:r>
              <a:rPr lang="en-US" b="true" sz="3299">
                <a:solidFill>
                  <a:srgbClr val="FFFFFF"/>
                </a:solidFill>
                <a:latin typeface="Roboto Bold"/>
                <a:ea typeface="Roboto Bold"/>
                <a:cs typeface="Roboto Bold"/>
                <a:sym typeface="Roboto Bold"/>
              </a:rPr>
              <a:t>Downloadable certificate file</a:t>
            </a:r>
          </a:p>
          <a:p>
            <a:pPr algn="l" marL="712464" indent="-356232" lvl="1">
              <a:lnSpc>
                <a:spcPts val="4982"/>
              </a:lnSpc>
              <a:buFont typeface="Arial"/>
              <a:buChar char="•"/>
            </a:pPr>
            <a:r>
              <a:rPr lang="en-US" b="true" sz="3299">
                <a:solidFill>
                  <a:srgbClr val="FFFFFF"/>
                </a:solidFill>
                <a:latin typeface="Roboto Bold"/>
                <a:ea typeface="Roboto Bold"/>
                <a:cs typeface="Roboto Bold"/>
                <a:sym typeface="Roboto Bold"/>
              </a:rPr>
              <a:t>Add-on Courses available</a:t>
            </a:r>
          </a:p>
          <a:p>
            <a:pPr algn="l" marL="712464" indent="-356232" lvl="1">
              <a:lnSpc>
                <a:spcPts val="4982"/>
              </a:lnSpc>
              <a:buFont typeface="Arial"/>
              <a:buChar char="•"/>
            </a:pPr>
            <a:r>
              <a:rPr lang="en-US" b="true" sz="3299">
                <a:solidFill>
                  <a:srgbClr val="FFFFFF"/>
                </a:solidFill>
                <a:latin typeface="Roboto Bold"/>
                <a:ea typeface="Roboto Bold"/>
                <a:cs typeface="Roboto Bold"/>
                <a:sym typeface="Roboto Bold"/>
              </a:rPr>
              <a:t>Lifetime access</a:t>
            </a:r>
          </a:p>
        </p:txBody>
      </p:sp>
      <p:sp>
        <p:nvSpPr>
          <p:cNvPr name="AutoShape 12" id="12"/>
          <p:cNvSpPr/>
          <p:nvPr/>
        </p:nvSpPr>
        <p:spPr>
          <a:xfrm flipV="true">
            <a:off x="17259300" y="1028700"/>
            <a:ext cx="0" cy="1859811"/>
          </a:xfrm>
          <a:prstGeom prst="line">
            <a:avLst/>
          </a:prstGeom>
          <a:ln cap="flat" w="161925">
            <a:solidFill>
              <a:srgbClr val="A37A6C"/>
            </a:solidFill>
            <a:prstDash val="solid"/>
            <a:headEnd type="none" len="sm" w="sm"/>
            <a:tailEnd type="none" len="sm" w="sm"/>
          </a:ln>
        </p:spPr>
      </p:sp>
      <p:sp>
        <p:nvSpPr>
          <p:cNvPr name="TextBox 13" id="13"/>
          <p:cNvSpPr txBox="true"/>
          <p:nvPr/>
        </p:nvSpPr>
        <p:spPr>
          <a:xfrm rot="0">
            <a:off x="9763045" y="2308860"/>
            <a:ext cx="5161434" cy="721997"/>
          </a:xfrm>
          <a:prstGeom prst="rect">
            <a:avLst/>
          </a:prstGeom>
        </p:spPr>
        <p:txBody>
          <a:bodyPr anchor="t" rtlCol="false" tIns="0" lIns="0" bIns="0" rIns="0">
            <a:spAutoFit/>
          </a:bodyPr>
          <a:lstStyle/>
          <a:p>
            <a:pPr algn="ctr">
              <a:lnSpc>
                <a:spcPts val="5879"/>
              </a:lnSpc>
            </a:pPr>
            <a:r>
              <a:rPr lang="en-US" sz="4199" b="true">
                <a:solidFill>
                  <a:srgbClr val="737373"/>
                </a:solidFill>
                <a:latin typeface="HK Grotesk Pro Bold"/>
                <a:ea typeface="HK Grotesk Pro Bold"/>
                <a:cs typeface="HK Grotesk Pro Bold"/>
                <a:sym typeface="HK Grotesk Pro Bold"/>
              </a:rPr>
              <a:t>$65 per / Credit Hour</a:t>
            </a:r>
          </a:p>
        </p:txBody>
      </p:sp>
      <p:sp>
        <p:nvSpPr>
          <p:cNvPr name="Freeform 14" id="14"/>
          <p:cNvSpPr/>
          <p:nvPr/>
        </p:nvSpPr>
        <p:spPr>
          <a:xfrm flipH="false" flipV="false" rot="0">
            <a:off x="1217101" y="1028700"/>
            <a:ext cx="1517323" cy="1517323"/>
          </a:xfrm>
          <a:custGeom>
            <a:avLst/>
            <a:gdLst/>
            <a:ahLst/>
            <a:cxnLst/>
            <a:rect r="r" b="b" t="t" l="l"/>
            <a:pathLst>
              <a:path h="1517323" w="1517323">
                <a:moveTo>
                  <a:pt x="0" y="0"/>
                </a:moveTo>
                <a:lnTo>
                  <a:pt x="1517323" y="0"/>
                </a:lnTo>
                <a:lnTo>
                  <a:pt x="1517323" y="1517323"/>
                </a:lnTo>
                <a:lnTo>
                  <a:pt x="0" y="1517323"/>
                </a:lnTo>
                <a:lnTo>
                  <a:pt x="0" y="0"/>
                </a:lnTo>
                <a:close/>
              </a:path>
            </a:pathLst>
          </a:custGeom>
          <a:blipFill>
            <a:blip r:embed="rId5"/>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AutoShape 2" id="2"/>
          <p:cNvSpPr/>
          <p:nvPr/>
        </p:nvSpPr>
        <p:spPr>
          <a:xfrm rot="-5400000">
            <a:off x="426720" y="1630680"/>
            <a:ext cx="1365885" cy="0"/>
          </a:xfrm>
          <a:prstGeom prst="line">
            <a:avLst/>
          </a:prstGeom>
          <a:ln cap="flat" w="161925">
            <a:solidFill>
              <a:srgbClr val="A37A6C"/>
            </a:solidFill>
            <a:prstDash val="solid"/>
            <a:headEnd type="none" len="sm" w="sm"/>
            <a:tailEnd type="none" len="sm" w="sm"/>
          </a:ln>
        </p:spPr>
      </p:sp>
      <p:sp>
        <p:nvSpPr>
          <p:cNvPr name="Freeform 3" id="3"/>
          <p:cNvSpPr/>
          <p:nvPr/>
        </p:nvSpPr>
        <p:spPr>
          <a:xfrm flipH="false" flipV="false" rot="1357328">
            <a:off x="11659604" y="1160009"/>
            <a:ext cx="8558100" cy="12631821"/>
          </a:xfrm>
          <a:custGeom>
            <a:avLst/>
            <a:gdLst/>
            <a:ahLst/>
            <a:cxnLst/>
            <a:rect r="r" b="b" t="t" l="l"/>
            <a:pathLst>
              <a:path h="12631821" w="8558100">
                <a:moveTo>
                  <a:pt x="0" y="0"/>
                </a:moveTo>
                <a:lnTo>
                  <a:pt x="8558100" y="0"/>
                </a:lnTo>
                <a:lnTo>
                  <a:pt x="8558100" y="12631822"/>
                </a:lnTo>
                <a:lnTo>
                  <a:pt x="0" y="12631822"/>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447148" y="1123950"/>
            <a:ext cx="8886150" cy="1270635"/>
          </a:xfrm>
          <a:prstGeom prst="rect">
            <a:avLst/>
          </a:prstGeom>
        </p:spPr>
        <p:txBody>
          <a:bodyPr anchor="t" rtlCol="false" tIns="0" lIns="0" bIns="0" rIns="0">
            <a:spAutoFit/>
          </a:bodyPr>
          <a:lstStyle/>
          <a:p>
            <a:pPr algn="l">
              <a:lnSpc>
                <a:spcPts val="9720"/>
              </a:lnSpc>
            </a:pPr>
            <a:r>
              <a:rPr lang="en-US" sz="9000" b="true">
                <a:solidFill>
                  <a:srgbClr val="000000"/>
                </a:solidFill>
                <a:latin typeface="HK Grotesk Pro Semi-Bold"/>
                <a:ea typeface="HK Grotesk Pro Semi-Bold"/>
                <a:cs typeface="HK Grotesk Pro Semi-Bold"/>
                <a:sym typeface="HK Grotesk Pro Semi-Bold"/>
              </a:rPr>
              <a:t>Our Mission... </a:t>
            </a:r>
          </a:p>
        </p:txBody>
      </p:sp>
      <p:sp>
        <p:nvSpPr>
          <p:cNvPr name="TextBox 5" id="5"/>
          <p:cNvSpPr txBox="true"/>
          <p:nvPr/>
        </p:nvSpPr>
        <p:spPr>
          <a:xfrm rot="0">
            <a:off x="1398739" y="2770902"/>
            <a:ext cx="10807175" cy="4261740"/>
          </a:xfrm>
          <a:prstGeom prst="rect">
            <a:avLst/>
          </a:prstGeom>
        </p:spPr>
        <p:txBody>
          <a:bodyPr anchor="t" rtlCol="false" tIns="0" lIns="0" bIns="0" rIns="0">
            <a:spAutoFit/>
          </a:bodyPr>
          <a:lstStyle/>
          <a:p>
            <a:pPr algn="l">
              <a:lnSpc>
                <a:spcPts val="4227"/>
              </a:lnSpc>
            </a:pPr>
            <a:r>
              <a:rPr lang="en-US" sz="2799">
                <a:solidFill>
                  <a:srgbClr val="737373"/>
                </a:solidFill>
                <a:latin typeface="Roboto"/>
                <a:ea typeface="Roboto"/>
                <a:cs typeface="Roboto"/>
                <a:sym typeface="Roboto"/>
              </a:rPr>
              <a:t>Our mission is to cultivate the most skilled and passionate community of SMP artists by empowering them with the knowledge and expertise needed to transform lives through their craft. We are committed to serving a diverse range of students, beyond just English speakers, and ensuring that standardized, high-quality education becomes a cornerstone of our industry. </a:t>
            </a:r>
          </a:p>
          <a:p>
            <a:pPr algn="l">
              <a:lnSpc>
                <a:spcPts val="4227"/>
              </a:lnSpc>
            </a:pPr>
            <a:r>
              <a:rPr lang="en-US" sz="2799">
                <a:solidFill>
                  <a:srgbClr val="737373"/>
                </a:solidFill>
                <a:latin typeface="Roboto"/>
                <a:ea typeface="Roboto"/>
                <a:cs typeface="Roboto"/>
                <a:sym typeface="Roboto"/>
              </a:rPr>
              <a:t>Together, we can make a profound, positive impact on our clients' lives, as we lead with intention, integrity, and the power of education.</a:t>
            </a:r>
          </a:p>
        </p:txBody>
      </p:sp>
      <p:sp>
        <p:nvSpPr>
          <p:cNvPr name="Freeform 6" id="6"/>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4"/>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1856344">
            <a:off x="-3378902" y="3000507"/>
            <a:ext cx="10859158" cy="11521654"/>
          </a:xfrm>
          <a:custGeom>
            <a:avLst/>
            <a:gdLst/>
            <a:ahLst/>
            <a:cxnLst/>
            <a:rect r="r" b="b" t="t" l="l"/>
            <a:pathLst>
              <a:path h="11521654" w="10859158">
                <a:moveTo>
                  <a:pt x="0" y="0"/>
                </a:moveTo>
                <a:lnTo>
                  <a:pt x="10859159" y="0"/>
                </a:lnTo>
                <a:lnTo>
                  <a:pt x="10859159" y="11521654"/>
                </a:lnTo>
                <a:lnTo>
                  <a:pt x="0" y="115216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135968" y="2238359"/>
            <a:ext cx="10016064" cy="1270635"/>
          </a:xfrm>
          <a:prstGeom prst="rect">
            <a:avLst/>
          </a:prstGeom>
        </p:spPr>
        <p:txBody>
          <a:bodyPr anchor="t" rtlCol="false" tIns="0" lIns="0" bIns="0" rIns="0">
            <a:spAutoFit/>
          </a:bodyPr>
          <a:lstStyle/>
          <a:p>
            <a:pPr algn="ctr">
              <a:lnSpc>
                <a:spcPts val="9720"/>
              </a:lnSpc>
            </a:pPr>
            <a:r>
              <a:rPr lang="en-US" b="true" sz="9000">
                <a:solidFill>
                  <a:srgbClr val="000000"/>
                </a:solidFill>
                <a:latin typeface="HK Grotesk Pro Bold"/>
                <a:ea typeface="HK Grotesk Pro Bold"/>
                <a:cs typeface="HK Grotesk Pro Bold"/>
                <a:sym typeface="HK Grotesk Pro Bold"/>
              </a:rPr>
              <a:t>Get Social With Us</a:t>
            </a:r>
          </a:p>
        </p:txBody>
      </p:sp>
      <p:sp>
        <p:nvSpPr>
          <p:cNvPr name="Freeform 4" id="4"/>
          <p:cNvSpPr/>
          <p:nvPr/>
        </p:nvSpPr>
        <p:spPr>
          <a:xfrm flipH="false" flipV="false" rot="-2700000">
            <a:off x="13478263" y="-2722917"/>
            <a:ext cx="10859158" cy="11521654"/>
          </a:xfrm>
          <a:custGeom>
            <a:avLst/>
            <a:gdLst/>
            <a:ahLst/>
            <a:cxnLst/>
            <a:rect r="r" b="b" t="t" l="l"/>
            <a:pathLst>
              <a:path h="11521654" w="10859158">
                <a:moveTo>
                  <a:pt x="0" y="0"/>
                </a:moveTo>
                <a:lnTo>
                  <a:pt x="10859158" y="0"/>
                </a:lnTo>
                <a:lnTo>
                  <a:pt x="10859158" y="11521654"/>
                </a:lnTo>
                <a:lnTo>
                  <a:pt x="0" y="115216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085969" y="3720852"/>
            <a:ext cx="1422648" cy="1422648"/>
          </a:xfrm>
          <a:custGeom>
            <a:avLst/>
            <a:gdLst/>
            <a:ahLst/>
            <a:cxnLst/>
            <a:rect r="r" b="b" t="t" l="l"/>
            <a:pathLst>
              <a:path h="1422648" w="1422648">
                <a:moveTo>
                  <a:pt x="0" y="0"/>
                </a:moveTo>
                <a:lnTo>
                  <a:pt x="1422647" y="0"/>
                </a:lnTo>
                <a:lnTo>
                  <a:pt x="1422647" y="1422648"/>
                </a:lnTo>
                <a:lnTo>
                  <a:pt x="0" y="14226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461192" y="5592272"/>
            <a:ext cx="672201" cy="1422648"/>
          </a:xfrm>
          <a:custGeom>
            <a:avLst/>
            <a:gdLst/>
            <a:ahLst/>
            <a:cxnLst/>
            <a:rect r="r" b="b" t="t" l="l"/>
            <a:pathLst>
              <a:path h="1422648" w="672201">
                <a:moveTo>
                  <a:pt x="0" y="0"/>
                </a:moveTo>
                <a:lnTo>
                  <a:pt x="672201" y="0"/>
                </a:lnTo>
                <a:lnTo>
                  <a:pt x="672201" y="1422648"/>
                </a:lnTo>
                <a:lnTo>
                  <a:pt x="0" y="14226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6835864" y="3926080"/>
            <a:ext cx="6772169" cy="840742"/>
          </a:xfrm>
          <a:prstGeom prst="rect">
            <a:avLst/>
          </a:prstGeom>
        </p:spPr>
        <p:txBody>
          <a:bodyPr anchor="t" rtlCol="false" tIns="0" lIns="0" bIns="0" rIns="0">
            <a:spAutoFit/>
          </a:bodyPr>
          <a:lstStyle/>
          <a:p>
            <a:pPr algn="ctr">
              <a:lnSpc>
                <a:spcPts val="6159"/>
              </a:lnSpc>
            </a:pPr>
            <a:r>
              <a:rPr lang="en-US" sz="4399">
                <a:solidFill>
                  <a:srgbClr val="000000"/>
                </a:solidFill>
                <a:latin typeface="Kollektif"/>
                <a:ea typeface="Kollektif"/>
                <a:cs typeface="Kollektif"/>
                <a:sym typeface="Kollektif"/>
              </a:rPr>
              <a:t>@micropigmentation_edu</a:t>
            </a:r>
          </a:p>
        </p:txBody>
      </p:sp>
      <p:sp>
        <p:nvSpPr>
          <p:cNvPr name="TextBox 8" id="8"/>
          <p:cNvSpPr txBox="true"/>
          <p:nvPr/>
        </p:nvSpPr>
        <p:spPr>
          <a:xfrm rot="0">
            <a:off x="6835864" y="5797500"/>
            <a:ext cx="6587087" cy="840742"/>
          </a:xfrm>
          <a:prstGeom prst="rect">
            <a:avLst/>
          </a:prstGeom>
        </p:spPr>
        <p:txBody>
          <a:bodyPr anchor="t" rtlCol="false" tIns="0" lIns="0" bIns="0" rIns="0">
            <a:spAutoFit/>
          </a:bodyPr>
          <a:lstStyle/>
          <a:p>
            <a:pPr algn="ctr">
              <a:lnSpc>
                <a:spcPts val="6159"/>
              </a:lnSpc>
            </a:pPr>
            <a:r>
              <a:rPr lang="en-US" sz="4399">
                <a:solidFill>
                  <a:srgbClr val="000000"/>
                </a:solidFill>
                <a:latin typeface="Kollektif"/>
                <a:ea typeface="Kollektif"/>
                <a:cs typeface="Kollektif"/>
                <a:sym typeface="Kollektif"/>
              </a:rPr>
              <a:t>@micropigmentation.edu</a:t>
            </a:r>
          </a:p>
        </p:txBody>
      </p:sp>
      <p:sp>
        <p:nvSpPr>
          <p:cNvPr name="Freeform 9" id="9"/>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10"/>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1856344">
            <a:off x="-3378902" y="3000507"/>
            <a:ext cx="10859158" cy="11521654"/>
          </a:xfrm>
          <a:custGeom>
            <a:avLst/>
            <a:gdLst/>
            <a:ahLst/>
            <a:cxnLst/>
            <a:rect r="r" b="b" t="t" l="l"/>
            <a:pathLst>
              <a:path h="11521654" w="10859158">
                <a:moveTo>
                  <a:pt x="0" y="0"/>
                </a:moveTo>
                <a:lnTo>
                  <a:pt x="10859159" y="0"/>
                </a:lnTo>
                <a:lnTo>
                  <a:pt x="10859159" y="11521654"/>
                </a:lnTo>
                <a:lnTo>
                  <a:pt x="0" y="11521654"/>
                </a:lnTo>
                <a:lnTo>
                  <a:pt x="0" y="0"/>
                </a:lnTo>
                <a:close/>
              </a:path>
            </a:pathLst>
          </a:custGeom>
          <a:blipFill>
            <a:blip r:embed="rId2">
              <a:alphaModFix amt="51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263057">
            <a:off x="13572066" y="-3879826"/>
            <a:ext cx="10859158" cy="11521654"/>
          </a:xfrm>
          <a:custGeom>
            <a:avLst/>
            <a:gdLst/>
            <a:ahLst/>
            <a:cxnLst/>
            <a:rect r="r" b="b" t="t" l="l"/>
            <a:pathLst>
              <a:path h="11521654" w="10859158">
                <a:moveTo>
                  <a:pt x="0" y="0"/>
                </a:moveTo>
                <a:lnTo>
                  <a:pt x="10859159" y="0"/>
                </a:lnTo>
                <a:lnTo>
                  <a:pt x="10859159" y="11521654"/>
                </a:lnTo>
                <a:lnTo>
                  <a:pt x="0" y="11521654"/>
                </a:lnTo>
                <a:lnTo>
                  <a:pt x="0" y="0"/>
                </a:lnTo>
                <a:close/>
              </a:path>
            </a:pathLst>
          </a:custGeom>
          <a:blipFill>
            <a:blip r:embed="rId4">
              <a:alphaModFix amt="72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67886" y="3467686"/>
            <a:ext cx="3963619" cy="5293648"/>
          </a:xfrm>
          <a:custGeom>
            <a:avLst/>
            <a:gdLst/>
            <a:ahLst/>
            <a:cxnLst/>
            <a:rect r="r" b="b" t="t" l="l"/>
            <a:pathLst>
              <a:path h="5293648" w="3963619">
                <a:moveTo>
                  <a:pt x="0" y="0"/>
                </a:moveTo>
                <a:lnTo>
                  <a:pt x="3963619" y="0"/>
                </a:lnTo>
                <a:lnTo>
                  <a:pt x="3963619" y="5293648"/>
                </a:lnTo>
                <a:lnTo>
                  <a:pt x="0" y="5293648"/>
                </a:lnTo>
                <a:lnTo>
                  <a:pt x="0" y="0"/>
                </a:lnTo>
                <a:close/>
              </a:path>
            </a:pathLst>
          </a:custGeom>
          <a:blipFill>
            <a:blip r:embed="rId6"/>
            <a:stretch>
              <a:fillRect l="0" t="0" r="0" b="0"/>
            </a:stretch>
          </a:blipFill>
        </p:spPr>
      </p:sp>
      <p:sp>
        <p:nvSpPr>
          <p:cNvPr name="Freeform 5" id="5"/>
          <p:cNvSpPr/>
          <p:nvPr/>
        </p:nvSpPr>
        <p:spPr>
          <a:xfrm flipH="false" flipV="false" rot="0">
            <a:off x="1942226" y="3574926"/>
            <a:ext cx="3589279" cy="5186408"/>
          </a:xfrm>
          <a:custGeom>
            <a:avLst/>
            <a:gdLst/>
            <a:ahLst/>
            <a:cxnLst/>
            <a:rect r="r" b="b" t="t" l="l"/>
            <a:pathLst>
              <a:path h="5186408" w="3589279">
                <a:moveTo>
                  <a:pt x="0" y="0"/>
                </a:moveTo>
                <a:lnTo>
                  <a:pt x="3589279" y="0"/>
                </a:lnTo>
                <a:lnTo>
                  <a:pt x="3589279" y="5186408"/>
                </a:lnTo>
                <a:lnTo>
                  <a:pt x="0" y="5186408"/>
                </a:lnTo>
                <a:lnTo>
                  <a:pt x="0" y="0"/>
                </a:lnTo>
                <a:close/>
              </a:path>
            </a:pathLst>
          </a:custGeom>
          <a:blipFill>
            <a:blip r:embed="rId7"/>
            <a:stretch>
              <a:fillRect l="-1055" t="0" r="-1055" b="0"/>
            </a:stretch>
          </a:blipFill>
        </p:spPr>
      </p:sp>
      <p:sp>
        <p:nvSpPr>
          <p:cNvPr name="AutoShape 6" id="6"/>
          <p:cNvSpPr/>
          <p:nvPr/>
        </p:nvSpPr>
        <p:spPr>
          <a:xfrm rot="-5400000">
            <a:off x="-265748" y="2849901"/>
            <a:ext cx="2750822" cy="0"/>
          </a:xfrm>
          <a:prstGeom prst="line">
            <a:avLst/>
          </a:prstGeom>
          <a:ln cap="flat" w="161925">
            <a:solidFill>
              <a:srgbClr val="A37A6C"/>
            </a:solidFill>
            <a:prstDash val="solid"/>
            <a:headEnd type="none" len="sm" w="sm"/>
            <a:tailEnd type="none" len="sm" w="sm"/>
          </a:ln>
        </p:spPr>
      </p:sp>
      <p:sp>
        <p:nvSpPr>
          <p:cNvPr name="Freeform 7" id="7"/>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8"/>
            <a:stretch>
              <a:fillRect l="0" t="0" r="0" b="0"/>
            </a:stretch>
          </a:blipFill>
        </p:spPr>
      </p:sp>
      <p:sp>
        <p:nvSpPr>
          <p:cNvPr name="Freeform 8" id="8"/>
          <p:cNvSpPr/>
          <p:nvPr/>
        </p:nvSpPr>
        <p:spPr>
          <a:xfrm flipH="false" flipV="false" rot="0">
            <a:off x="3171245" y="3740655"/>
            <a:ext cx="1131240" cy="1131240"/>
          </a:xfrm>
          <a:custGeom>
            <a:avLst/>
            <a:gdLst/>
            <a:ahLst/>
            <a:cxnLst/>
            <a:rect r="r" b="b" t="t" l="l"/>
            <a:pathLst>
              <a:path h="1131240" w="1131240">
                <a:moveTo>
                  <a:pt x="0" y="0"/>
                </a:moveTo>
                <a:lnTo>
                  <a:pt x="1131240" y="0"/>
                </a:lnTo>
                <a:lnTo>
                  <a:pt x="1131240" y="1131240"/>
                </a:lnTo>
                <a:lnTo>
                  <a:pt x="0" y="1131240"/>
                </a:lnTo>
                <a:lnTo>
                  <a:pt x="0" y="0"/>
                </a:lnTo>
                <a:close/>
              </a:path>
            </a:pathLst>
          </a:custGeom>
          <a:blipFill>
            <a:blip r:embed="rId9"/>
            <a:stretch>
              <a:fillRect l="0" t="0" r="0" b="0"/>
            </a:stretch>
          </a:blipFill>
        </p:spPr>
      </p:sp>
      <p:sp>
        <p:nvSpPr>
          <p:cNvPr name="TextBox 9" id="9"/>
          <p:cNvSpPr txBox="true"/>
          <p:nvPr/>
        </p:nvSpPr>
        <p:spPr>
          <a:xfrm rot="0">
            <a:off x="1537086" y="1393528"/>
            <a:ext cx="10587131" cy="1394454"/>
          </a:xfrm>
          <a:prstGeom prst="rect">
            <a:avLst/>
          </a:prstGeom>
        </p:spPr>
        <p:txBody>
          <a:bodyPr anchor="t" rtlCol="false" tIns="0" lIns="0" bIns="0" rIns="0">
            <a:spAutoFit/>
          </a:bodyPr>
          <a:lstStyle/>
          <a:p>
            <a:pPr algn="l">
              <a:lnSpc>
                <a:spcPts val="11340"/>
              </a:lnSpc>
            </a:pPr>
            <a:r>
              <a:rPr lang="en-US" sz="8100" b="true">
                <a:solidFill>
                  <a:srgbClr val="424242"/>
                </a:solidFill>
                <a:latin typeface="HK Grotesk Pro Bold"/>
                <a:ea typeface="HK Grotesk Pro Bold"/>
                <a:cs typeface="HK Grotesk Pro Bold"/>
                <a:sym typeface="HK Grotesk Pro Bold"/>
              </a:rPr>
              <a:t>Your Course Manual</a:t>
            </a:r>
          </a:p>
        </p:txBody>
      </p:sp>
      <p:sp>
        <p:nvSpPr>
          <p:cNvPr name="TextBox 10" id="10"/>
          <p:cNvSpPr txBox="true"/>
          <p:nvPr/>
        </p:nvSpPr>
        <p:spPr>
          <a:xfrm rot="0">
            <a:off x="6108726" y="3528105"/>
            <a:ext cx="9814993" cy="3948431"/>
          </a:xfrm>
          <a:prstGeom prst="rect">
            <a:avLst/>
          </a:prstGeom>
        </p:spPr>
        <p:txBody>
          <a:bodyPr anchor="t" rtlCol="false" tIns="0" lIns="0" bIns="0" rIns="0">
            <a:spAutoFit/>
          </a:bodyPr>
          <a:lstStyle/>
          <a:p>
            <a:pPr algn="l">
              <a:lnSpc>
                <a:spcPts val="3919"/>
              </a:lnSpc>
            </a:pPr>
            <a:r>
              <a:rPr lang="en-US" sz="2799" b="true">
                <a:solidFill>
                  <a:srgbClr val="000000"/>
                </a:solidFill>
                <a:latin typeface="Open Sans Bold"/>
                <a:ea typeface="Open Sans Bold"/>
                <a:cs typeface="Open Sans Bold"/>
                <a:sym typeface="Open Sans Bold"/>
              </a:rPr>
              <a:t>Book Title: </a:t>
            </a:r>
            <a:r>
              <a:rPr lang="en-US" sz="2799">
                <a:solidFill>
                  <a:srgbClr val="000000"/>
                </a:solidFill>
                <a:latin typeface="Open Sans Light"/>
                <a:ea typeface="Open Sans Light"/>
                <a:cs typeface="Open Sans Light"/>
                <a:sym typeface="Open Sans Light"/>
              </a:rPr>
              <a:t>Core Principles of Scalp Micropigmentation ©</a:t>
            </a:r>
          </a:p>
          <a:p>
            <a:pPr algn="l">
              <a:lnSpc>
                <a:spcPts val="3919"/>
              </a:lnSpc>
            </a:pPr>
            <a:r>
              <a:rPr lang="en-US" sz="2799" b="true">
                <a:solidFill>
                  <a:srgbClr val="000000"/>
                </a:solidFill>
                <a:latin typeface="Open Sans Bold"/>
                <a:ea typeface="Open Sans Bold"/>
                <a:cs typeface="Open Sans Bold"/>
                <a:sym typeface="Open Sans Bold"/>
              </a:rPr>
              <a:t>Bookwire Rating:</a:t>
            </a:r>
            <a:r>
              <a:rPr lang="en-US" sz="2799">
                <a:solidFill>
                  <a:srgbClr val="000000"/>
                </a:solidFill>
                <a:latin typeface="Open Sans Light"/>
                <a:ea typeface="Open Sans Light"/>
                <a:cs typeface="Open Sans Light"/>
                <a:sym typeface="Open Sans Light"/>
              </a:rPr>
              <a:t> ★★★★★</a:t>
            </a:r>
          </a:p>
          <a:p>
            <a:pPr algn="l">
              <a:lnSpc>
                <a:spcPts val="3919"/>
              </a:lnSpc>
            </a:pPr>
            <a:r>
              <a:rPr lang="en-US" sz="2799" b="true">
                <a:solidFill>
                  <a:srgbClr val="000000"/>
                </a:solidFill>
                <a:latin typeface="Open Sans Bold"/>
                <a:ea typeface="Open Sans Bold"/>
                <a:cs typeface="Open Sans Bold"/>
                <a:sym typeface="Open Sans Bold"/>
              </a:rPr>
              <a:t>ISBN: 979-8-9917557-0-2</a:t>
            </a:r>
          </a:p>
          <a:p>
            <a:pPr algn="l">
              <a:lnSpc>
                <a:spcPts val="3919"/>
              </a:lnSpc>
            </a:pPr>
            <a:r>
              <a:rPr lang="en-US" sz="2799" b="true">
                <a:solidFill>
                  <a:srgbClr val="000000"/>
                </a:solidFill>
                <a:latin typeface="Open Sans Bold"/>
                <a:ea typeface="Open Sans Bold"/>
                <a:cs typeface="Open Sans Bold"/>
                <a:sym typeface="Open Sans Bold"/>
              </a:rPr>
              <a:t>Preview Sample Link:</a:t>
            </a:r>
            <a:r>
              <a:rPr lang="en-US" sz="2799">
                <a:solidFill>
                  <a:srgbClr val="000000"/>
                </a:solidFill>
                <a:latin typeface="Open Sans Light"/>
                <a:ea typeface="Open Sans Light"/>
                <a:cs typeface="Open Sans Light"/>
                <a:sym typeface="Open Sans Light"/>
              </a:rPr>
              <a:t> Core Principles of Scalp Micropigmentation on </a:t>
            </a:r>
            <a:r>
              <a:rPr lang="en-US" sz="2799" u="sng">
                <a:solidFill>
                  <a:srgbClr val="000000"/>
                </a:solidFill>
                <a:latin typeface="Open Sans Light"/>
                <a:ea typeface="Open Sans Light"/>
                <a:cs typeface="Open Sans Light"/>
                <a:sym typeface="Open Sans Light"/>
                <a:hlinkClick r:id="rId10" tooltip="https://www.book2look.com/book/MfddEFxkQF"/>
              </a:rPr>
              <a:t>Book2Look</a:t>
            </a:r>
          </a:p>
          <a:p>
            <a:pPr algn="l">
              <a:lnSpc>
                <a:spcPts val="3919"/>
              </a:lnSpc>
            </a:pPr>
          </a:p>
          <a:p>
            <a:pPr algn="l">
              <a:lnSpc>
                <a:spcPts val="3919"/>
              </a:lnSpc>
            </a:pPr>
            <a:r>
              <a:rPr lang="en-US" sz="2799" b="true">
                <a:solidFill>
                  <a:srgbClr val="000000"/>
                </a:solidFill>
                <a:latin typeface="Open Sans Bold"/>
                <a:ea typeface="Open Sans Bold"/>
                <a:cs typeface="Open Sans Bold"/>
                <a:sym typeface="Open Sans Bold"/>
              </a:rPr>
              <a:t>Online Course Curriculum Link: </a:t>
            </a:r>
            <a:r>
              <a:rPr lang="en-US" sz="2799" u="sng">
                <a:solidFill>
                  <a:srgbClr val="000000"/>
                </a:solidFill>
                <a:latin typeface="Open Sans Light"/>
                <a:ea typeface="Open Sans Light"/>
                <a:cs typeface="Open Sans Light"/>
                <a:sym typeface="Open Sans Light"/>
                <a:hlinkClick r:id="rId11" tooltip="https://mpeducators.talentlms.com/learner/courseinfo/id:127"/>
              </a:rPr>
              <a:t>https://mpeducators.talentlms.com/learner/courseinfo/id:127</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AutoShape 2" id="2"/>
          <p:cNvSpPr/>
          <p:nvPr/>
        </p:nvSpPr>
        <p:spPr>
          <a:xfrm rot="-5400000">
            <a:off x="15629475" y="2496600"/>
            <a:ext cx="3097725" cy="0"/>
          </a:xfrm>
          <a:prstGeom prst="line">
            <a:avLst/>
          </a:prstGeom>
          <a:ln cap="flat" w="161925">
            <a:solidFill>
              <a:srgbClr val="A37A6C"/>
            </a:solidFill>
            <a:prstDash val="solid"/>
            <a:headEnd type="none" len="sm" w="sm"/>
            <a:tailEnd type="none" len="sm" w="sm"/>
          </a:ln>
        </p:spPr>
      </p:sp>
      <p:sp>
        <p:nvSpPr>
          <p:cNvPr name="Freeform 3" id="3"/>
          <p:cNvSpPr/>
          <p:nvPr/>
        </p:nvSpPr>
        <p:spPr>
          <a:xfrm flipH="false" flipV="false" rot="3680159">
            <a:off x="-1758391" y="2328600"/>
            <a:ext cx="10535114" cy="9269771"/>
          </a:xfrm>
          <a:custGeom>
            <a:avLst/>
            <a:gdLst/>
            <a:ahLst/>
            <a:cxnLst/>
            <a:rect r="r" b="b" t="t" l="l"/>
            <a:pathLst>
              <a:path h="9269771" w="10535114">
                <a:moveTo>
                  <a:pt x="0" y="0"/>
                </a:moveTo>
                <a:lnTo>
                  <a:pt x="10535115" y="0"/>
                </a:lnTo>
                <a:lnTo>
                  <a:pt x="10535115" y="9269771"/>
                </a:lnTo>
                <a:lnTo>
                  <a:pt x="0" y="9269771"/>
                </a:lnTo>
                <a:lnTo>
                  <a:pt x="0" y="0"/>
                </a:lnTo>
                <a:close/>
              </a:path>
            </a:pathLst>
          </a:custGeom>
          <a:blipFill>
            <a:blip r:embed="rId2">
              <a:alphaModFix amt="68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534840" y="3794096"/>
            <a:ext cx="2581452" cy="3394450"/>
          </a:xfrm>
          <a:custGeom>
            <a:avLst/>
            <a:gdLst/>
            <a:ahLst/>
            <a:cxnLst/>
            <a:rect r="r" b="b" t="t" l="l"/>
            <a:pathLst>
              <a:path h="3394450" w="2581452">
                <a:moveTo>
                  <a:pt x="0" y="0"/>
                </a:moveTo>
                <a:lnTo>
                  <a:pt x="2581452" y="0"/>
                </a:lnTo>
                <a:lnTo>
                  <a:pt x="2581452" y="3394450"/>
                </a:lnTo>
                <a:lnTo>
                  <a:pt x="0" y="3394450"/>
                </a:lnTo>
                <a:lnTo>
                  <a:pt x="0" y="0"/>
                </a:lnTo>
                <a:close/>
              </a:path>
            </a:pathLst>
          </a:custGeom>
          <a:blipFill>
            <a:blip r:embed="rId4"/>
            <a:stretch>
              <a:fillRect l="-64917" t="0" r="-32076" b="0"/>
            </a:stretch>
          </a:blipFill>
        </p:spPr>
      </p:sp>
      <p:sp>
        <p:nvSpPr>
          <p:cNvPr name="Freeform 5" id="5"/>
          <p:cNvSpPr/>
          <p:nvPr/>
        </p:nvSpPr>
        <p:spPr>
          <a:xfrm flipH="true" flipV="false" rot="0">
            <a:off x="0" y="3794096"/>
            <a:ext cx="2627686" cy="3394450"/>
          </a:xfrm>
          <a:custGeom>
            <a:avLst/>
            <a:gdLst/>
            <a:ahLst/>
            <a:cxnLst/>
            <a:rect r="r" b="b" t="t" l="l"/>
            <a:pathLst>
              <a:path h="3394450" w="2627686">
                <a:moveTo>
                  <a:pt x="2627686" y="0"/>
                </a:moveTo>
                <a:lnTo>
                  <a:pt x="0" y="0"/>
                </a:lnTo>
                <a:lnTo>
                  <a:pt x="0" y="3394450"/>
                </a:lnTo>
                <a:lnTo>
                  <a:pt x="2627686" y="3394450"/>
                </a:lnTo>
                <a:lnTo>
                  <a:pt x="2627686" y="0"/>
                </a:lnTo>
                <a:close/>
              </a:path>
            </a:pathLst>
          </a:custGeom>
          <a:blipFill>
            <a:blip r:embed="rId5"/>
            <a:stretch>
              <a:fillRect l="-34037" t="0" r="-88786" b="-15030"/>
            </a:stretch>
          </a:blipFill>
        </p:spPr>
      </p:sp>
      <p:sp>
        <p:nvSpPr>
          <p:cNvPr name="Freeform 6" id="6"/>
          <p:cNvSpPr/>
          <p:nvPr/>
        </p:nvSpPr>
        <p:spPr>
          <a:xfrm flipH="true" flipV="false" rot="0">
            <a:off x="1872455" y="4005807"/>
            <a:ext cx="2398680" cy="3182739"/>
          </a:xfrm>
          <a:custGeom>
            <a:avLst/>
            <a:gdLst/>
            <a:ahLst/>
            <a:cxnLst/>
            <a:rect r="r" b="b" t="t" l="l"/>
            <a:pathLst>
              <a:path h="3182739" w="2398680">
                <a:moveTo>
                  <a:pt x="2398681" y="0"/>
                </a:moveTo>
                <a:lnTo>
                  <a:pt x="0" y="0"/>
                </a:lnTo>
                <a:lnTo>
                  <a:pt x="0" y="3182739"/>
                </a:lnTo>
                <a:lnTo>
                  <a:pt x="2398681" y="3182739"/>
                </a:lnTo>
                <a:lnTo>
                  <a:pt x="2398681" y="0"/>
                </a:lnTo>
                <a:close/>
              </a:path>
            </a:pathLst>
          </a:custGeom>
          <a:blipFill>
            <a:blip r:embed="rId6"/>
            <a:stretch>
              <a:fillRect l="-93994" t="-3308" r="-21455" b="-4940"/>
            </a:stretch>
          </a:blipFill>
        </p:spPr>
      </p:sp>
      <p:sp>
        <p:nvSpPr>
          <p:cNvPr name="Freeform 7" id="7"/>
          <p:cNvSpPr/>
          <p:nvPr/>
        </p:nvSpPr>
        <p:spPr>
          <a:xfrm flipH="false" flipV="false" rot="0">
            <a:off x="-74324" y="6963486"/>
            <a:ext cx="3369849" cy="3323514"/>
          </a:xfrm>
          <a:custGeom>
            <a:avLst/>
            <a:gdLst/>
            <a:ahLst/>
            <a:cxnLst/>
            <a:rect r="r" b="b" t="t" l="l"/>
            <a:pathLst>
              <a:path h="3323514" w="3369849">
                <a:moveTo>
                  <a:pt x="0" y="0"/>
                </a:moveTo>
                <a:lnTo>
                  <a:pt x="3369849" y="0"/>
                </a:lnTo>
                <a:lnTo>
                  <a:pt x="3369849" y="3323514"/>
                </a:lnTo>
                <a:lnTo>
                  <a:pt x="0" y="3323514"/>
                </a:lnTo>
                <a:lnTo>
                  <a:pt x="0" y="0"/>
                </a:lnTo>
                <a:close/>
              </a:path>
            </a:pathLst>
          </a:custGeom>
          <a:blipFill>
            <a:blip r:embed="rId7"/>
            <a:stretch>
              <a:fillRect l="0" t="-26045" r="0" b="-26045"/>
            </a:stretch>
          </a:blipFill>
        </p:spPr>
      </p:sp>
      <p:sp>
        <p:nvSpPr>
          <p:cNvPr name="Freeform 8" id="8"/>
          <p:cNvSpPr/>
          <p:nvPr/>
        </p:nvSpPr>
        <p:spPr>
          <a:xfrm flipH="false" flipV="false" rot="0">
            <a:off x="2872291" y="6504055"/>
            <a:ext cx="2976898" cy="3782945"/>
          </a:xfrm>
          <a:custGeom>
            <a:avLst/>
            <a:gdLst/>
            <a:ahLst/>
            <a:cxnLst/>
            <a:rect r="r" b="b" t="t" l="l"/>
            <a:pathLst>
              <a:path h="3782945" w="2976898">
                <a:moveTo>
                  <a:pt x="0" y="0"/>
                </a:moveTo>
                <a:lnTo>
                  <a:pt x="2976898" y="0"/>
                </a:lnTo>
                <a:lnTo>
                  <a:pt x="2976898" y="3782945"/>
                </a:lnTo>
                <a:lnTo>
                  <a:pt x="0" y="3782945"/>
                </a:lnTo>
                <a:lnTo>
                  <a:pt x="0" y="0"/>
                </a:lnTo>
                <a:close/>
              </a:path>
            </a:pathLst>
          </a:custGeom>
          <a:blipFill>
            <a:blip r:embed="rId8"/>
            <a:stretch>
              <a:fillRect l="-12840" t="0" r="-14236" b="0"/>
            </a:stretch>
          </a:blipFill>
        </p:spPr>
      </p:sp>
      <p:sp>
        <p:nvSpPr>
          <p:cNvPr name="TextBox 9" id="9"/>
          <p:cNvSpPr txBox="true"/>
          <p:nvPr/>
        </p:nvSpPr>
        <p:spPr>
          <a:xfrm rot="0">
            <a:off x="4992364" y="1385032"/>
            <a:ext cx="11814869" cy="2409064"/>
          </a:xfrm>
          <a:prstGeom prst="rect">
            <a:avLst/>
          </a:prstGeom>
        </p:spPr>
        <p:txBody>
          <a:bodyPr anchor="t" rtlCol="false" tIns="0" lIns="0" bIns="0" rIns="0">
            <a:spAutoFit/>
          </a:bodyPr>
          <a:lstStyle/>
          <a:p>
            <a:pPr algn="r">
              <a:lnSpc>
                <a:spcPts val="9396"/>
              </a:lnSpc>
            </a:pPr>
            <a:r>
              <a:rPr lang="en-US" b="true" sz="8700">
                <a:solidFill>
                  <a:srgbClr val="000000"/>
                </a:solidFill>
                <a:latin typeface="HK Grotesk Pro Semi-Bold"/>
                <a:ea typeface="HK Grotesk Pro Semi-Bold"/>
                <a:cs typeface="HK Grotesk Pro Semi-Bold"/>
                <a:sym typeface="HK Grotesk Pro Semi-Bold"/>
              </a:rPr>
              <a:t>Who Is This Hybrid Course For?</a:t>
            </a:r>
          </a:p>
        </p:txBody>
      </p:sp>
      <p:sp>
        <p:nvSpPr>
          <p:cNvPr name="TextBox 10" id="10"/>
          <p:cNvSpPr txBox="true"/>
          <p:nvPr/>
        </p:nvSpPr>
        <p:spPr>
          <a:xfrm rot="0">
            <a:off x="7605320" y="4354825"/>
            <a:ext cx="9653980" cy="3194940"/>
          </a:xfrm>
          <a:prstGeom prst="rect">
            <a:avLst/>
          </a:prstGeom>
        </p:spPr>
        <p:txBody>
          <a:bodyPr anchor="t" rtlCol="false" tIns="0" lIns="0" bIns="0" rIns="0">
            <a:spAutoFit/>
          </a:bodyPr>
          <a:lstStyle/>
          <a:p>
            <a:pPr algn="r">
              <a:lnSpc>
                <a:spcPts val="4227"/>
              </a:lnSpc>
            </a:pPr>
            <a:r>
              <a:rPr lang="en-US" sz="2799">
                <a:solidFill>
                  <a:srgbClr val="737373"/>
                </a:solidFill>
                <a:latin typeface="Roboto"/>
                <a:ea typeface="Roboto"/>
                <a:cs typeface="Roboto"/>
                <a:sym typeface="Roboto"/>
              </a:rPr>
              <a:t>This course is for Barbers, Cosmetologists, Estheticians, Medical Professionals, Trichologists, Wig Specialists, looking to enter the SMP industry. </a:t>
            </a:r>
          </a:p>
          <a:p>
            <a:pPr algn="r">
              <a:lnSpc>
                <a:spcPts val="4227"/>
              </a:lnSpc>
            </a:pPr>
            <a:r>
              <a:rPr lang="en-US" sz="2799">
                <a:solidFill>
                  <a:srgbClr val="737373"/>
                </a:solidFill>
                <a:latin typeface="Roboto"/>
                <a:ea typeface="Roboto"/>
                <a:cs typeface="Roboto"/>
                <a:sym typeface="Roboto"/>
              </a:rPr>
              <a:t>This course also serves as continued education and crossover training for Existing PMU, SMP and Body Tattoo Artists looking to revisit the core foundations. </a:t>
            </a:r>
          </a:p>
        </p:txBody>
      </p:sp>
      <p:sp>
        <p:nvSpPr>
          <p:cNvPr name="Freeform 11" id="11"/>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9"/>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AutoShape 2" id="2"/>
          <p:cNvSpPr/>
          <p:nvPr/>
        </p:nvSpPr>
        <p:spPr>
          <a:xfrm rot="-5400000">
            <a:off x="-439200" y="2496600"/>
            <a:ext cx="3097725" cy="0"/>
          </a:xfrm>
          <a:prstGeom prst="line">
            <a:avLst/>
          </a:prstGeom>
          <a:ln cap="flat" w="161925">
            <a:solidFill>
              <a:srgbClr val="A37A6C"/>
            </a:solidFill>
            <a:prstDash val="solid"/>
            <a:headEnd type="none" len="sm" w="sm"/>
            <a:tailEnd type="none" len="sm" w="sm"/>
          </a:ln>
        </p:spPr>
      </p:sp>
      <p:sp>
        <p:nvSpPr>
          <p:cNvPr name="TextBox 3" id="3"/>
          <p:cNvSpPr txBox="true"/>
          <p:nvPr/>
        </p:nvSpPr>
        <p:spPr>
          <a:xfrm rot="0">
            <a:off x="1609187" y="1375507"/>
            <a:ext cx="8926914" cy="2499360"/>
          </a:xfrm>
          <a:prstGeom prst="rect">
            <a:avLst/>
          </a:prstGeom>
        </p:spPr>
        <p:txBody>
          <a:bodyPr anchor="t" rtlCol="false" tIns="0" lIns="0" bIns="0" rIns="0">
            <a:spAutoFit/>
          </a:bodyPr>
          <a:lstStyle/>
          <a:p>
            <a:pPr algn="l">
              <a:lnSpc>
                <a:spcPts val="9720"/>
              </a:lnSpc>
            </a:pPr>
            <a:r>
              <a:rPr lang="en-US" sz="9000" b="true">
                <a:solidFill>
                  <a:srgbClr val="000000"/>
                </a:solidFill>
                <a:latin typeface="HK Grotesk Pro Semi-Bold"/>
                <a:ea typeface="HK Grotesk Pro Semi-Bold"/>
                <a:cs typeface="HK Grotesk Pro Semi-Bold"/>
                <a:sym typeface="HK Grotesk Pro Semi-Bold"/>
              </a:rPr>
              <a:t>Phase I: Online Learning </a:t>
            </a:r>
          </a:p>
        </p:txBody>
      </p:sp>
      <p:sp>
        <p:nvSpPr>
          <p:cNvPr name="TextBox 4" id="4"/>
          <p:cNvSpPr txBox="true"/>
          <p:nvPr/>
        </p:nvSpPr>
        <p:spPr>
          <a:xfrm rot="0">
            <a:off x="1190625" y="4416926"/>
            <a:ext cx="7953375" cy="4261740"/>
          </a:xfrm>
          <a:prstGeom prst="rect">
            <a:avLst/>
          </a:prstGeom>
        </p:spPr>
        <p:txBody>
          <a:bodyPr anchor="t" rtlCol="false" tIns="0" lIns="0" bIns="0" rIns="0">
            <a:spAutoFit/>
          </a:bodyPr>
          <a:lstStyle/>
          <a:p>
            <a:pPr algn="l" marL="604516" indent="-302258" lvl="1">
              <a:lnSpc>
                <a:spcPts val="4227"/>
              </a:lnSpc>
              <a:buFont typeface="Arial"/>
              <a:buChar char="•"/>
            </a:pPr>
            <a:r>
              <a:rPr lang="en-US" sz="2799">
                <a:solidFill>
                  <a:srgbClr val="737373"/>
                </a:solidFill>
                <a:latin typeface="Roboto"/>
                <a:ea typeface="Roboto"/>
                <a:cs typeface="Roboto"/>
                <a:sym typeface="Roboto"/>
              </a:rPr>
              <a:t>Online Modules: 20 hrs — Core readings, video lessons, and drawing exercises.</a:t>
            </a:r>
          </a:p>
          <a:p>
            <a:pPr algn="l" marL="604516" indent="-302258" lvl="1">
              <a:lnSpc>
                <a:spcPts val="4227"/>
              </a:lnSpc>
              <a:buFont typeface="Arial"/>
              <a:buChar char="•"/>
            </a:pPr>
            <a:r>
              <a:rPr lang="en-US" sz="2799">
                <a:solidFill>
                  <a:srgbClr val="737373"/>
                </a:solidFill>
                <a:latin typeface="Roboto"/>
                <a:ea typeface="Roboto"/>
                <a:cs typeface="Roboto"/>
                <a:sym typeface="Roboto"/>
              </a:rPr>
              <a:t>Course Manual Exercises: 15 hrs — Assignments in the course manual.</a:t>
            </a:r>
          </a:p>
          <a:p>
            <a:pPr algn="l" marL="604516" indent="-302258" lvl="1">
              <a:lnSpc>
                <a:spcPts val="4227"/>
              </a:lnSpc>
              <a:buFont typeface="Arial"/>
              <a:buChar char="•"/>
            </a:pPr>
            <a:r>
              <a:rPr lang="en-US" sz="2799">
                <a:solidFill>
                  <a:srgbClr val="737373"/>
                </a:solidFill>
                <a:latin typeface="Roboto"/>
                <a:ea typeface="Roboto"/>
                <a:cs typeface="Roboto"/>
                <a:sym typeface="Roboto"/>
              </a:rPr>
              <a:t>Bloodborne Pathogens Training: 3 hrs (additional fee).</a:t>
            </a:r>
          </a:p>
          <a:p>
            <a:pPr algn="l" marL="604516" indent="-302258" lvl="1">
              <a:lnSpc>
                <a:spcPts val="4227"/>
              </a:lnSpc>
              <a:buFont typeface="Arial"/>
              <a:buChar char="•"/>
            </a:pPr>
            <a:r>
              <a:rPr lang="en-US" sz="2799">
                <a:solidFill>
                  <a:srgbClr val="737373"/>
                </a:solidFill>
                <a:latin typeface="Roboto"/>
                <a:ea typeface="Roboto"/>
                <a:cs typeface="Roboto"/>
                <a:sym typeface="Roboto"/>
              </a:rPr>
              <a:t>Virtual Instruction with Trainer: 2 hrs.</a:t>
            </a:r>
          </a:p>
          <a:p>
            <a:pPr algn="l">
              <a:lnSpc>
                <a:spcPts val="4227"/>
              </a:lnSpc>
            </a:pPr>
            <a:r>
              <a:rPr lang="en-US" b="true" sz="2799" i="true">
                <a:solidFill>
                  <a:srgbClr val="737373"/>
                </a:solidFill>
                <a:latin typeface="Roboto Bold Italics"/>
                <a:ea typeface="Roboto Bold Italics"/>
                <a:cs typeface="Roboto Bold Italics"/>
                <a:sym typeface="Roboto Bold Italics"/>
              </a:rPr>
              <a:t>Suggested Completion Time: 15-30 days.</a:t>
            </a:r>
          </a:p>
        </p:txBody>
      </p:sp>
      <p:grpSp>
        <p:nvGrpSpPr>
          <p:cNvPr name="Group 5" id="5"/>
          <p:cNvGrpSpPr/>
          <p:nvPr/>
        </p:nvGrpSpPr>
        <p:grpSpPr>
          <a:xfrm rot="0">
            <a:off x="9799009" y="0"/>
            <a:ext cx="9720283" cy="9891002"/>
            <a:chOff x="0" y="0"/>
            <a:chExt cx="12960377" cy="13188002"/>
          </a:xfrm>
        </p:grpSpPr>
        <p:sp>
          <p:nvSpPr>
            <p:cNvPr name="Freeform 6" id="6"/>
            <p:cNvSpPr/>
            <p:nvPr/>
          </p:nvSpPr>
          <p:spPr>
            <a:xfrm flipH="false" flipV="false" rot="0">
              <a:off x="932746" y="0"/>
              <a:ext cx="12027631" cy="13188002"/>
            </a:xfrm>
            <a:custGeom>
              <a:avLst/>
              <a:gdLst/>
              <a:ahLst/>
              <a:cxnLst/>
              <a:rect r="r" b="b" t="t" l="l"/>
              <a:pathLst>
                <a:path h="13188002" w="12027631">
                  <a:moveTo>
                    <a:pt x="0" y="0"/>
                  </a:moveTo>
                  <a:lnTo>
                    <a:pt x="12027631" y="0"/>
                  </a:lnTo>
                  <a:lnTo>
                    <a:pt x="12027631" y="13188002"/>
                  </a:lnTo>
                  <a:lnTo>
                    <a:pt x="0" y="13188002"/>
                  </a:lnTo>
                  <a:lnTo>
                    <a:pt x="0" y="0"/>
                  </a:lnTo>
                  <a:close/>
                </a:path>
              </a:pathLst>
            </a:custGeom>
            <a:blipFill>
              <a:blip r:embed="rId2">
                <a:alphaModFix amt="49000"/>
              </a:blip>
              <a:stretch>
                <a:fillRect l="-3228" t="0" r="-3228" b="0"/>
              </a:stretch>
            </a:blipFill>
          </p:spPr>
        </p:sp>
        <p:sp>
          <p:nvSpPr>
            <p:cNvPr name="Freeform 7" id="7"/>
            <p:cNvSpPr/>
            <p:nvPr/>
          </p:nvSpPr>
          <p:spPr>
            <a:xfrm flipH="false" flipV="false" rot="0">
              <a:off x="0" y="1982295"/>
              <a:ext cx="10778041" cy="7456506"/>
            </a:xfrm>
            <a:custGeom>
              <a:avLst/>
              <a:gdLst/>
              <a:ahLst/>
              <a:cxnLst/>
              <a:rect r="r" b="b" t="t" l="l"/>
              <a:pathLst>
                <a:path h="7456506" w="10778041">
                  <a:moveTo>
                    <a:pt x="0" y="0"/>
                  </a:moveTo>
                  <a:lnTo>
                    <a:pt x="10778041" y="0"/>
                  </a:lnTo>
                  <a:lnTo>
                    <a:pt x="10778041" y="7456506"/>
                  </a:lnTo>
                  <a:lnTo>
                    <a:pt x="0" y="7456506"/>
                  </a:lnTo>
                  <a:lnTo>
                    <a:pt x="0" y="0"/>
                  </a:lnTo>
                  <a:close/>
                </a:path>
              </a:pathLst>
            </a:custGeom>
            <a:blipFill>
              <a:blip r:embed="rId3"/>
              <a:stretch>
                <a:fillRect l="-6249" t="0" r="-8934" b="0"/>
              </a:stretch>
            </a:blipFill>
          </p:spPr>
        </p:sp>
        <p:sp>
          <p:nvSpPr>
            <p:cNvPr name="Freeform 8" id="8"/>
            <p:cNvSpPr/>
            <p:nvPr/>
          </p:nvSpPr>
          <p:spPr>
            <a:xfrm flipH="false" flipV="false" rot="0">
              <a:off x="416599" y="5570647"/>
              <a:ext cx="1900180" cy="2701690"/>
            </a:xfrm>
            <a:custGeom>
              <a:avLst/>
              <a:gdLst/>
              <a:ahLst/>
              <a:cxnLst/>
              <a:rect r="r" b="b" t="t" l="l"/>
              <a:pathLst>
                <a:path h="2701690" w="1900180">
                  <a:moveTo>
                    <a:pt x="0" y="0"/>
                  </a:moveTo>
                  <a:lnTo>
                    <a:pt x="1900180" y="0"/>
                  </a:lnTo>
                  <a:lnTo>
                    <a:pt x="1900180" y="2701689"/>
                  </a:lnTo>
                  <a:lnTo>
                    <a:pt x="0" y="2701689"/>
                  </a:lnTo>
                  <a:lnTo>
                    <a:pt x="0" y="0"/>
                  </a:lnTo>
                  <a:close/>
                </a:path>
              </a:pathLst>
            </a:custGeom>
            <a:blipFill>
              <a:blip r:embed="rId4"/>
              <a:stretch>
                <a:fillRect l="-3228" t="0" r="-3228" b="0"/>
              </a:stretch>
            </a:blipFill>
          </p:spPr>
        </p:sp>
        <p:sp>
          <p:nvSpPr>
            <p:cNvPr name="Freeform 9" id="9"/>
            <p:cNvSpPr/>
            <p:nvPr/>
          </p:nvSpPr>
          <p:spPr>
            <a:xfrm flipH="false" flipV="false" rot="0">
              <a:off x="596060" y="5625378"/>
              <a:ext cx="1720720" cy="2646958"/>
            </a:xfrm>
            <a:custGeom>
              <a:avLst/>
              <a:gdLst/>
              <a:ahLst/>
              <a:cxnLst/>
              <a:rect r="r" b="b" t="t" l="l"/>
              <a:pathLst>
                <a:path h="2646958" w="1720720">
                  <a:moveTo>
                    <a:pt x="0" y="0"/>
                  </a:moveTo>
                  <a:lnTo>
                    <a:pt x="1720719" y="0"/>
                  </a:lnTo>
                  <a:lnTo>
                    <a:pt x="1720719" y="2646958"/>
                  </a:lnTo>
                  <a:lnTo>
                    <a:pt x="0" y="2646958"/>
                  </a:lnTo>
                  <a:lnTo>
                    <a:pt x="0" y="0"/>
                  </a:lnTo>
                  <a:close/>
                </a:path>
              </a:pathLst>
            </a:custGeom>
            <a:blipFill>
              <a:blip r:embed="rId5"/>
              <a:stretch>
                <a:fillRect l="-4352" t="0" r="-4352" b="0"/>
              </a:stretch>
            </a:blipFill>
          </p:spPr>
        </p:sp>
      </p:grpSp>
      <p:sp>
        <p:nvSpPr>
          <p:cNvPr name="Freeform 10" id="10"/>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1376472" y="1432657"/>
            <a:ext cx="9603264" cy="9891002"/>
          </a:xfrm>
          <a:custGeom>
            <a:avLst/>
            <a:gdLst/>
            <a:ahLst/>
            <a:cxnLst/>
            <a:rect r="r" b="b" t="t" l="l"/>
            <a:pathLst>
              <a:path h="9891002" w="9603264">
                <a:moveTo>
                  <a:pt x="0" y="0"/>
                </a:moveTo>
                <a:lnTo>
                  <a:pt x="9603263" y="0"/>
                </a:lnTo>
                <a:lnTo>
                  <a:pt x="9603263" y="9891002"/>
                </a:lnTo>
                <a:lnTo>
                  <a:pt x="0" y="9891002"/>
                </a:lnTo>
                <a:lnTo>
                  <a:pt x="0" y="0"/>
                </a:lnTo>
                <a:close/>
              </a:path>
            </a:pathLst>
          </a:custGeom>
          <a:blipFill>
            <a:blip r:embed="rId2">
              <a:alphaModFix amt="53000"/>
            </a:blip>
            <a:stretch>
              <a:fillRect l="0" t="0" r="0" b="0"/>
            </a:stretch>
          </a:blipFill>
        </p:spPr>
      </p:sp>
      <p:sp>
        <p:nvSpPr>
          <p:cNvPr name="Freeform 3" id="3"/>
          <p:cNvSpPr/>
          <p:nvPr/>
        </p:nvSpPr>
        <p:spPr>
          <a:xfrm flipH="false" flipV="false" rot="0">
            <a:off x="12231492" y="2034076"/>
            <a:ext cx="5574304" cy="5159339"/>
          </a:xfrm>
          <a:custGeom>
            <a:avLst/>
            <a:gdLst/>
            <a:ahLst/>
            <a:cxnLst/>
            <a:rect r="r" b="b" t="t" l="l"/>
            <a:pathLst>
              <a:path h="5159339" w="5574304">
                <a:moveTo>
                  <a:pt x="0" y="0"/>
                </a:moveTo>
                <a:lnTo>
                  <a:pt x="5574305" y="0"/>
                </a:lnTo>
                <a:lnTo>
                  <a:pt x="5574305" y="5159339"/>
                </a:lnTo>
                <a:lnTo>
                  <a:pt x="0" y="5159339"/>
                </a:lnTo>
                <a:lnTo>
                  <a:pt x="0" y="0"/>
                </a:lnTo>
                <a:close/>
              </a:path>
            </a:pathLst>
          </a:custGeom>
          <a:blipFill>
            <a:blip r:embed="rId3"/>
            <a:stretch>
              <a:fillRect l="-28090" t="0" r="-10656" b="0"/>
            </a:stretch>
          </a:blipFill>
        </p:spPr>
      </p:sp>
      <p:grpSp>
        <p:nvGrpSpPr>
          <p:cNvPr name="Group 4" id="4"/>
          <p:cNvGrpSpPr/>
          <p:nvPr/>
        </p:nvGrpSpPr>
        <p:grpSpPr>
          <a:xfrm rot="0">
            <a:off x="1028700" y="1028700"/>
            <a:ext cx="10429378" cy="7649966"/>
            <a:chOff x="0" y="0"/>
            <a:chExt cx="13905837" cy="10199954"/>
          </a:xfrm>
        </p:grpSpPr>
        <p:sp>
          <p:nvSpPr>
            <p:cNvPr name="AutoShape 5" id="5"/>
            <p:cNvSpPr/>
            <p:nvPr/>
          </p:nvSpPr>
          <p:spPr>
            <a:xfrm flipV="true">
              <a:off x="107950" y="0"/>
              <a:ext cx="0" cy="4130300"/>
            </a:xfrm>
            <a:prstGeom prst="line">
              <a:avLst/>
            </a:prstGeom>
            <a:ln cap="flat" w="215900">
              <a:solidFill>
                <a:srgbClr val="A37A6C"/>
              </a:solidFill>
              <a:prstDash val="solid"/>
              <a:headEnd type="none" len="sm" w="sm"/>
              <a:tailEnd type="none" len="sm" w="sm"/>
            </a:ln>
          </p:spPr>
        </p:sp>
        <p:sp>
          <p:nvSpPr>
            <p:cNvPr name="TextBox 6" id="6"/>
            <p:cNvSpPr txBox="true"/>
            <p:nvPr/>
          </p:nvSpPr>
          <p:spPr>
            <a:xfrm rot="0">
              <a:off x="773983" y="430660"/>
              <a:ext cx="13131854" cy="3364230"/>
            </a:xfrm>
            <a:prstGeom prst="rect">
              <a:avLst/>
            </a:prstGeom>
          </p:spPr>
          <p:txBody>
            <a:bodyPr anchor="t" rtlCol="false" tIns="0" lIns="0" bIns="0" rIns="0">
              <a:spAutoFit/>
            </a:bodyPr>
            <a:lstStyle/>
            <a:p>
              <a:pPr algn="l">
                <a:lnSpc>
                  <a:spcPts val="9720"/>
                </a:lnSpc>
              </a:pPr>
              <a:r>
                <a:rPr lang="en-US" sz="9000" b="true">
                  <a:solidFill>
                    <a:srgbClr val="000000"/>
                  </a:solidFill>
                  <a:latin typeface="HK Grotesk Pro Semi-Bold"/>
                  <a:ea typeface="HK Grotesk Pro Semi-Bold"/>
                  <a:cs typeface="HK Grotesk Pro Semi-Bold"/>
                  <a:sym typeface="HK Grotesk Pro Semi-Bold"/>
                </a:rPr>
                <a:t>Phase II: Skill Building Workshop </a:t>
              </a:r>
            </a:p>
          </p:txBody>
        </p:sp>
        <p:sp>
          <p:nvSpPr>
            <p:cNvPr name="TextBox 7" id="7"/>
            <p:cNvSpPr txBox="true"/>
            <p:nvPr/>
          </p:nvSpPr>
          <p:spPr>
            <a:xfrm rot="0">
              <a:off x="215900" y="4552560"/>
              <a:ext cx="13377929" cy="5647395"/>
            </a:xfrm>
            <a:prstGeom prst="rect">
              <a:avLst/>
            </a:prstGeom>
          </p:spPr>
          <p:txBody>
            <a:bodyPr anchor="t" rtlCol="false" tIns="0" lIns="0" bIns="0" rIns="0">
              <a:spAutoFit/>
            </a:bodyPr>
            <a:lstStyle/>
            <a:p>
              <a:pPr algn="l" marL="604516" indent="-302258" lvl="1">
                <a:lnSpc>
                  <a:spcPts val="4227"/>
                </a:lnSpc>
                <a:buFont typeface="Arial"/>
                <a:buChar char="•"/>
              </a:pPr>
              <a:r>
                <a:rPr lang="en-US" sz="2799">
                  <a:solidFill>
                    <a:srgbClr val="737373"/>
                  </a:solidFill>
                  <a:latin typeface="Roboto"/>
                  <a:ea typeface="Roboto"/>
                  <a:cs typeface="Roboto"/>
                  <a:sym typeface="Roboto"/>
                </a:rPr>
                <a:t>Classroom Instruction: 5 days / 35 hrs — Safety, tattoo skills, demos, practice exercises, and theory reinforcement.</a:t>
              </a:r>
            </a:p>
            <a:p>
              <a:pPr algn="l" marL="604516" indent="-302258" lvl="1">
                <a:lnSpc>
                  <a:spcPts val="4227"/>
                </a:lnSpc>
                <a:buFont typeface="Arial"/>
                <a:buChar char="•"/>
              </a:pPr>
              <a:r>
                <a:rPr lang="en-US" sz="2799">
                  <a:solidFill>
                    <a:srgbClr val="737373"/>
                  </a:solidFill>
                  <a:latin typeface="Roboto"/>
                  <a:ea typeface="Roboto"/>
                  <a:cs typeface="Roboto"/>
                  <a:sym typeface="Roboto"/>
                </a:rPr>
                <a:t>Homework: 18 hrs — Tattoo practice, drawing, and case studies.</a:t>
              </a:r>
            </a:p>
            <a:p>
              <a:pPr algn="l" marL="604516" indent="-302258" lvl="1">
                <a:lnSpc>
                  <a:spcPts val="4227"/>
                </a:lnSpc>
                <a:buFont typeface="Arial"/>
                <a:buChar char="•"/>
              </a:pPr>
              <a:r>
                <a:rPr lang="en-US" sz="2799">
                  <a:solidFill>
                    <a:srgbClr val="737373"/>
                  </a:solidFill>
                  <a:latin typeface="Roboto"/>
                  <a:ea typeface="Roboto"/>
                  <a:cs typeface="Roboto"/>
                  <a:sym typeface="Roboto"/>
                </a:rPr>
                <a:t>Virtual Calls: 2 hrs — Discussion and guidance with trainer.</a:t>
              </a:r>
            </a:p>
            <a:p>
              <a:pPr algn="l" marL="604516" indent="-302258" lvl="1">
                <a:lnSpc>
                  <a:spcPts val="4227"/>
                </a:lnSpc>
                <a:buFont typeface="Arial"/>
                <a:buChar char="•"/>
              </a:pPr>
              <a:r>
                <a:rPr lang="en-US" sz="2799">
                  <a:solidFill>
                    <a:srgbClr val="737373"/>
                  </a:solidFill>
                  <a:latin typeface="Roboto"/>
                  <a:ea typeface="Roboto"/>
                  <a:cs typeface="Roboto"/>
                  <a:sym typeface="Roboto"/>
                </a:rPr>
                <a:t>Observation: 4 hrs — Studio visitation for live procedure observation.</a:t>
              </a:r>
            </a:p>
            <a:p>
              <a:pPr algn="l">
                <a:lnSpc>
                  <a:spcPts val="4227"/>
                </a:lnSpc>
              </a:pPr>
            </a:p>
          </p:txBody>
        </p:sp>
      </p:grpSp>
      <p:sp>
        <p:nvSpPr>
          <p:cNvPr name="Freeform 8" id="8"/>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Freeform 2" id="2"/>
          <p:cNvSpPr/>
          <p:nvPr/>
        </p:nvSpPr>
        <p:spPr>
          <a:xfrm flipH="false" flipV="false" rot="0">
            <a:off x="10542052" y="1904365"/>
            <a:ext cx="9603264" cy="9891002"/>
          </a:xfrm>
          <a:custGeom>
            <a:avLst/>
            <a:gdLst/>
            <a:ahLst/>
            <a:cxnLst/>
            <a:rect r="r" b="b" t="t" l="l"/>
            <a:pathLst>
              <a:path h="9891002" w="9603264">
                <a:moveTo>
                  <a:pt x="0" y="0"/>
                </a:moveTo>
                <a:lnTo>
                  <a:pt x="9603263" y="0"/>
                </a:lnTo>
                <a:lnTo>
                  <a:pt x="9603263" y="9891002"/>
                </a:lnTo>
                <a:lnTo>
                  <a:pt x="0" y="9891002"/>
                </a:lnTo>
                <a:lnTo>
                  <a:pt x="0" y="0"/>
                </a:lnTo>
                <a:close/>
              </a:path>
            </a:pathLst>
          </a:custGeom>
          <a:blipFill>
            <a:blip r:embed="rId2">
              <a:alphaModFix amt="36000"/>
            </a:blip>
            <a:stretch>
              <a:fillRect l="0" t="0" r="0" b="0"/>
            </a:stretch>
          </a:blipFill>
        </p:spPr>
      </p:sp>
      <p:sp>
        <p:nvSpPr>
          <p:cNvPr name="AutoShape 3" id="3"/>
          <p:cNvSpPr/>
          <p:nvPr/>
        </p:nvSpPr>
        <p:spPr>
          <a:xfrm flipV="true">
            <a:off x="1109662" y="1070110"/>
            <a:ext cx="0" cy="3097725"/>
          </a:xfrm>
          <a:prstGeom prst="line">
            <a:avLst/>
          </a:prstGeom>
          <a:ln cap="flat" w="161925">
            <a:solidFill>
              <a:srgbClr val="A37A6C"/>
            </a:solidFill>
            <a:prstDash val="solid"/>
            <a:headEnd type="none" len="sm" w="sm"/>
            <a:tailEnd type="none" len="sm" w="sm"/>
          </a:ln>
        </p:spPr>
      </p:sp>
      <p:sp>
        <p:nvSpPr>
          <p:cNvPr name="TextBox 4" id="4"/>
          <p:cNvSpPr txBox="true"/>
          <p:nvPr/>
        </p:nvSpPr>
        <p:spPr>
          <a:xfrm rot="0">
            <a:off x="1609187" y="1416918"/>
            <a:ext cx="9473271" cy="2499360"/>
          </a:xfrm>
          <a:prstGeom prst="rect">
            <a:avLst/>
          </a:prstGeom>
        </p:spPr>
        <p:txBody>
          <a:bodyPr anchor="t" rtlCol="false" tIns="0" lIns="0" bIns="0" rIns="0">
            <a:spAutoFit/>
          </a:bodyPr>
          <a:lstStyle/>
          <a:p>
            <a:pPr algn="l">
              <a:lnSpc>
                <a:spcPts val="9720"/>
              </a:lnSpc>
            </a:pPr>
            <a:r>
              <a:rPr lang="en-US" sz="9000" b="true">
                <a:solidFill>
                  <a:srgbClr val="000000"/>
                </a:solidFill>
                <a:latin typeface="HK Grotesk Pro Semi-Bold"/>
                <a:ea typeface="HK Grotesk Pro Semi-Bold"/>
                <a:cs typeface="HK Grotesk Pro Semi-Bold"/>
                <a:sym typeface="HK Grotesk Pro Semi-Bold"/>
              </a:rPr>
              <a:t>Phase III: Practical Procedures </a:t>
            </a:r>
          </a:p>
        </p:txBody>
      </p:sp>
      <p:sp>
        <p:nvSpPr>
          <p:cNvPr name="TextBox 5" id="5"/>
          <p:cNvSpPr txBox="true"/>
          <p:nvPr/>
        </p:nvSpPr>
        <p:spPr>
          <a:xfrm rot="0">
            <a:off x="1190625" y="4458336"/>
            <a:ext cx="8509706" cy="4261740"/>
          </a:xfrm>
          <a:prstGeom prst="rect">
            <a:avLst/>
          </a:prstGeom>
        </p:spPr>
        <p:txBody>
          <a:bodyPr anchor="t" rtlCol="false" tIns="0" lIns="0" bIns="0" rIns="0">
            <a:spAutoFit/>
          </a:bodyPr>
          <a:lstStyle/>
          <a:p>
            <a:pPr algn="l" marL="604516" indent="-302258" lvl="1">
              <a:lnSpc>
                <a:spcPts val="4227"/>
              </a:lnSpc>
              <a:buFont typeface="Arial"/>
              <a:buChar char="•"/>
            </a:pPr>
            <a:r>
              <a:rPr lang="en-US" sz="2799">
                <a:solidFill>
                  <a:srgbClr val="737373"/>
                </a:solidFill>
                <a:latin typeface="Roboto"/>
                <a:ea typeface="Roboto"/>
                <a:cs typeface="Roboto"/>
                <a:sym typeface="Roboto"/>
              </a:rPr>
              <a:t>Practical SMP Procedures: 12 hrs / 3 Procedures — Supervised sessions with live models.</a:t>
            </a:r>
          </a:p>
          <a:p>
            <a:pPr algn="l" marL="604516" indent="-302258" lvl="1">
              <a:lnSpc>
                <a:spcPts val="4227"/>
              </a:lnSpc>
              <a:buFont typeface="Arial"/>
              <a:buChar char="•"/>
            </a:pPr>
            <a:r>
              <a:rPr lang="en-US" sz="2799">
                <a:solidFill>
                  <a:srgbClr val="737373"/>
                </a:solidFill>
                <a:latin typeface="Roboto"/>
                <a:ea typeface="Roboto"/>
                <a:cs typeface="Roboto"/>
                <a:sym typeface="Roboto"/>
              </a:rPr>
              <a:t>Curriculum</a:t>
            </a:r>
            <a:r>
              <a:rPr lang="en-US" sz="2799">
                <a:solidFill>
                  <a:srgbClr val="737373"/>
                </a:solidFill>
                <a:latin typeface="Roboto"/>
                <a:ea typeface="Roboto"/>
                <a:cs typeface="Roboto"/>
                <a:sym typeface="Roboto"/>
              </a:rPr>
              <a:t> Review and Practical Exam: 2 hrs.</a:t>
            </a:r>
          </a:p>
          <a:p>
            <a:pPr algn="l" marL="604516" indent="-302258" lvl="1">
              <a:lnSpc>
                <a:spcPts val="4227"/>
              </a:lnSpc>
              <a:buFont typeface="Arial"/>
              <a:buChar char="•"/>
            </a:pPr>
            <a:r>
              <a:rPr lang="en-US" sz="2799">
                <a:solidFill>
                  <a:srgbClr val="737373"/>
                </a:solidFill>
                <a:latin typeface="Roboto"/>
                <a:ea typeface="Roboto"/>
                <a:cs typeface="Roboto"/>
                <a:sym typeface="Roboto"/>
              </a:rPr>
              <a:t>Theoretical Exam (open-manual): 2 hrs.</a:t>
            </a:r>
          </a:p>
          <a:p>
            <a:pPr algn="l">
              <a:lnSpc>
                <a:spcPts val="4227"/>
              </a:lnSpc>
            </a:pPr>
          </a:p>
          <a:p>
            <a:pPr algn="l">
              <a:lnSpc>
                <a:spcPts val="4227"/>
              </a:lnSpc>
            </a:pPr>
            <a:r>
              <a:rPr lang="en-US" sz="2799" b="true">
                <a:solidFill>
                  <a:srgbClr val="737373"/>
                </a:solidFill>
                <a:latin typeface="Roboto Bold"/>
                <a:ea typeface="Roboto Bold"/>
                <a:cs typeface="Roboto Bold"/>
                <a:sym typeface="Roboto Bold"/>
              </a:rPr>
              <a:t>Suggested Completion Time: 2-3 days (Or more if additional models are required- rates apply).</a:t>
            </a:r>
          </a:p>
          <a:p>
            <a:pPr algn="l">
              <a:lnSpc>
                <a:spcPts val="4227"/>
              </a:lnSpc>
            </a:pPr>
          </a:p>
        </p:txBody>
      </p:sp>
      <p:sp>
        <p:nvSpPr>
          <p:cNvPr name="Freeform 6" id="6"/>
          <p:cNvSpPr/>
          <p:nvPr/>
        </p:nvSpPr>
        <p:spPr>
          <a:xfrm flipH="false" flipV="false" rot="0">
            <a:off x="12065205" y="1072560"/>
            <a:ext cx="5809691" cy="6567537"/>
          </a:xfrm>
          <a:custGeom>
            <a:avLst/>
            <a:gdLst/>
            <a:ahLst/>
            <a:cxnLst/>
            <a:rect r="r" b="b" t="t" l="l"/>
            <a:pathLst>
              <a:path h="6567537" w="5809691">
                <a:moveTo>
                  <a:pt x="0" y="0"/>
                </a:moveTo>
                <a:lnTo>
                  <a:pt x="5809691" y="0"/>
                </a:lnTo>
                <a:lnTo>
                  <a:pt x="5809691" y="6567537"/>
                </a:lnTo>
                <a:lnTo>
                  <a:pt x="0" y="6567537"/>
                </a:lnTo>
                <a:lnTo>
                  <a:pt x="0" y="0"/>
                </a:lnTo>
                <a:close/>
              </a:path>
            </a:pathLst>
          </a:custGeom>
          <a:blipFill>
            <a:blip r:embed="rId3"/>
            <a:stretch>
              <a:fillRect l="0" t="-4902" r="0" b="-13044"/>
            </a:stretch>
          </a:blipFill>
        </p:spPr>
      </p:sp>
      <p:sp>
        <p:nvSpPr>
          <p:cNvPr name="Freeform 7" id="7"/>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AutoShape 2" id="2"/>
          <p:cNvSpPr/>
          <p:nvPr/>
        </p:nvSpPr>
        <p:spPr>
          <a:xfrm rot="-5400000">
            <a:off x="-520162" y="2743861"/>
            <a:ext cx="3097725" cy="0"/>
          </a:xfrm>
          <a:prstGeom prst="line">
            <a:avLst/>
          </a:prstGeom>
          <a:ln cap="flat" w="161925">
            <a:solidFill>
              <a:srgbClr val="A37A6C"/>
            </a:solidFill>
            <a:prstDash val="solid"/>
            <a:headEnd type="none" len="sm" w="sm"/>
            <a:tailEnd type="none" len="sm" w="sm"/>
          </a:ln>
        </p:spPr>
      </p:sp>
      <p:grpSp>
        <p:nvGrpSpPr>
          <p:cNvPr name="Group 3" id="3"/>
          <p:cNvGrpSpPr>
            <a:grpSpLocks noChangeAspect="true"/>
          </p:cNvGrpSpPr>
          <p:nvPr/>
        </p:nvGrpSpPr>
        <p:grpSpPr>
          <a:xfrm rot="0">
            <a:off x="2232697" y="4520294"/>
            <a:ext cx="2800716" cy="2800705"/>
            <a:chOff x="0" y="0"/>
            <a:chExt cx="6350000" cy="6349975"/>
          </a:xfrm>
        </p:grpSpPr>
        <p:sp>
          <p:nvSpPr>
            <p:cNvPr name="Freeform 4" id="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695" t="-22072" r="-7395" b="-17108"/>
              </a:stretch>
            </a:blipFill>
          </p:spPr>
        </p:sp>
      </p:grpSp>
      <p:grpSp>
        <p:nvGrpSpPr>
          <p:cNvPr name="Group 5" id="5"/>
          <p:cNvGrpSpPr>
            <a:grpSpLocks noChangeAspect="true"/>
          </p:cNvGrpSpPr>
          <p:nvPr/>
        </p:nvGrpSpPr>
        <p:grpSpPr>
          <a:xfrm rot="0">
            <a:off x="13201691" y="4472359"/>
            <a:ext cx="2906508" cy="2906496"/>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6585" t="0" r="-16585" b="0"/>
              </a:stretch>
            </a:blipFill>
          </p:spPr>
        </p:sp>
      </p:grpSp>
      <p:sp>
        <p:nvSpPr>
          <p:cNvPr name="TextBox 7" id="7"/>
          <p:cNvSpPr txBox="true"/>
          <p:nvPr/>
        </p:nvSpPr>
        <p:spPr>
          <a:xfrm rot="0">
            <a:off x="12786453" y="7593059"/>
            <a:ext cx="3736984" cy="527940"/>
          </a:xfrm>
          <a:prstGeom prst="rect">
            <a:avLst/>
          </a:prstGeom>
        </p:spPr>
        <p:txBody>
          <a:bodyPr anchor="t" rtlCol="false" tIns="0" lIns="0" bIns="0" rIns="0">
            <a:spAutoFit/>
          </a:bodyPr>
          <a:lstStyle/>
          <a:p>
            <a:pPr algn="ctr">
              <a:lnSpc>
                <a:spcPts val="4227"/>
              </a:lnSpc>
            </a:pPr>
            <a:r>
              <a:rPr lang="en-US" sz="2799">
                <a:solidFill>
                  <a:srgbClr val="737373"/>
                </a:solidFill>
                <a:latin typeface="Roboto"/>
                <a:ea typeface="Roboto"/>
                <a:cs typeface="Roboto"/>
                <a:sym typeface="Roboto"/>
              </a:rPr>
              <a:t>Caitlin James</a:t>
            </a:r>
          </a:p>
        </p:txBody>
      </p:sp>
      <p:grpSp>
        <p:nvGrpSpPr>
          <p:cNvPr name="Group 8" id="8"/>
          <p:cNvGrpSpPr>
            <a:grpSpLocks noChangeAspect="true"/>
          </p:cNvGrpSpPr>
          <p:nvPr/>
        </p:nvGrpSpPr>
        <p:grpSpPr>
          <a:xfrm rot="0">
            <a:off x="7738681" y="4520294"/>
            <a:ext cx="2810637" cy="2810626"/>
            <a:chOff x="0" y="0"/>
            <a:chExt cx="6350000" cy="6349975"/>
          </a:xfrm>
        </p:grpSpPr>
        <p:sp>
          <p:nvSpPr>
            <p:cNvPr name="Freeform 9" id="9"/>
            <p:cNvSpPr/>
            <p:nvPr/>
          </p:nvSpPr>
          <p:spPr>
            <a:xfrm flipH="false" flipV="false" rot="450479">
              <a:off x="-201897" y="-201900"/>
              <a:ext cx="6753792" cy="6753774"/>
            </a:xfrm>
            <a:custGeom>
              <a:avLst/>
              <a:gdLst/>
              <a:ahLst/>
              <a:cxnLst/>
              <a:rect r="r" b="b" t="t" l="l"/>
              <a:pathLst>
                <a:path h="6753774" w="6753792">
                  <a:moveTo>
                    <a:pt x="6524682" y="2962065"/>
                  </a:moveTo>
                  <a:cubicBezTo>
                    <a:pt x="6753792" y="4700458"/>
                    <a:pt x="5530198" y="6295537"/>
                    <a:pt x="3791755" y="6524654"/>
                  </a:cubicBezTo>
                  <a:cubicBezTo>
                    <a:pt x="2053287" y="6753774"/>
                    <a:pt x="458233" y="5530177"/>
                    <a:pt x="229122" y="3791784"/>
                  </a:cubicBezTo>
                  <a:cubicBezTo>
                    <a:pt x="0" y="2053304"/>
                    <a:pt x="1223571" y="458241"/>
                    <a:pt x="2962039" y="229120"/>
                  </a:cubicBezTo>
                  <a:cubicBezTo>
                    <a:pt x="4700507" y="0"/>
                    <a:pt x="6295560" y="1223585"/>
                    <a:pt x="6524682" y="2962065"/>
                  </a:cubicBezTo>
                  <a:close/>
                </a:path>
              </a:pathLst>
            </a:custGeom>
            <a:blipFill>
              <a:blip r:embed="rId4"/>
              <a:stretch>
                <a:fillRect l="-44736" t="-8155" r="-11676" b="-105784"/>
              </a:stretch>
            </a:blipFill>
          </p:spPr>
        </p:sp>
      </p:grpSp>
      <p:sp>
        <p:nvSpPr>
          <p:cNvPr name="Freeform 10" id="10"/>
          <p:cNvSpPr/>
          <p:nvPr/>
        </p:nvSpPr>
        <p:spPr>
          <a:xfrm flipH="false" flipV="false" rot="6986109">
            <a:off x="12643567" y="-4698017"/>
            <a:ext cx="7759739" cy="11453434"/>
          </a:xfrm>
          <a:custGeom>
            <a:avLst/>
            <a:gdLst/>
            <a:ahLst/>
            <a:cxnLst/>
            <a:rect r="r" b="b" t="t" l="l"/>
            <a:pathLst>
              <a:path h="11453434" w="7759739">
                <a:moveTo>
                  <a:pt x="0" y="0"/>
                </a:moveTo>
                <a:lnTo>
                  <a:pt x="7759739" y="0"/>
                </a:lnTo>
                <a:lnTo>
                  <a:pt x="7759739" y="11453434"/>
                </a:lnTo>
                <a:lnTo>
                  <a:pt x="0" y="11453434"/>
                </a:lnTo>
                <a:lnTo>
                  <a:pt x="0" y="0"/>
                </a:lnTo>
                <a:close/>
              </a:path>
            </a:pathLst>
          </a:custGeom>
          <a:blipFill>
            <a:blip r:embed="rId5">
              <a:alphaModFix amt="59000"/>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2786453" y="8122015"/>
            <a:ext cx="3736984" cy="527940"/>
          </a:xfrm>
          <a:prstGeom prst="rect">
            <a:avLst/>
          </a:prstGeom>
        </p:spPr>
        <p:txBody>
          <a:bodyPr anchor="t" rtlCol="false" tIns="0" lIns="0" bIns="0" rIns="0">
            <a:spAutoFit/>
          </a:bodyPr>
          <a:lstStyle/>
          <a:p>
            <a:pPr algn="ctr">
              <a:lnSpc>
                <a:spcPts val="4227"/>
              </a:lnSpc>
            </a:pPr>
            <a:r>
              <a:rPr lang="en-US" sz="2799">
                <a:solidFill>
                  <a:srgbClr val="A37A6C"/>
                </a:solidFill>
                <a:latin typeface="Roboto"/>
                <a:ea typeface="Roboto"/>
                <a:cs typeface="Roboto"/>
                <a:sym typeface="Roboto"/>
              </a:rPr>
              <a:t>SME Contributor</a:t>
            </a:r>
          </a:p>
        </p:txBody>
      </p:sp>
      <p:sp>
        <p:nvSpPr>
          <p:cNvPr name="Freeform 12" id="12"/>
          <p:cNvSpPr/>
          <p:nvPr/>
        </p:nvSpPr>
        <p:spPr>
          <a:xfrm flipH="false" flipV="false" rot="0">
            <a:off x="13613962" y="88656"/>
            <a:ext cx="3645338" cy="3535978"/>
          </a:xfrm>
          <a:custGeom>
            <a:avLst/>
            <a:gdLst/>
            <a:ahLst/>
            <a:cxnLst/>
            <a:rect r="r" b="b" t="t" l="l"/>
            <a:pathLst>
              <a:path h="3535978" w="3645338">
                <a:moveTo>
                  <a:pt x="0" y="0"/>
                </a:moveTo>
                <a:lnTo>
                  <a:pt x="3645338" y="0"/>
                </a:lnTo>
                <a:lnTo>
                  <a:pt x="3645338" y="3535978"/>
                </a:lnTo>
                <a:lnTo>
                  <a:pt x="0" y="35359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764563" y="7593059"/>
            <a:ext cx="3736984" cy="527940"/>
          </a:xfrm>
          <a:prstGeom prst="rect">
            <a:avLst/>
          </a:prstGeom>
        </p:spPr>
        <p:txBody>
          <a:bodyPr anchor="t" rtlCol="false" tIns="0" lIns="0" bIns="0" rIns="0">
            <a:spAutoFit/>
          </a:bodyPr>
          <a:lstStyle/>
          <a:p>
            <a:pPr algn="ctr">
              <a:lnSpc>
                <a:spcPts val="4227"/>
              </a:lnSpc>
            </a:pPr>
            <a:r>
              <a:rPr lang="en-US" sz="2799">
                <a:solidFill>
                  <a:srgbClr val="737373"/>
                </a:solidFill>
                <a:latin typeface="Roboto"/>
                <a:ea typeface="Roboto"/>
                <a:cs typeface="Roboto"/>
                <a:sym typeface="Roboto"/>
              </a:rPr>
              <a:t>Valerie Weber-Krueger</a:t>
            </a:r>
          </a:p>
        </p:txBody>
      </p:sp>
      <p:sp>
        <p:nvSpPr>
          <p:cNvPr name="TextBox 14" id="14"/>
          <p:cNvSpPr txBox="true"/>
          <p:nvPr/>
        </p:nvSpPr>
        <p:spPr>
          <a:xfrm rot="0">
            <a:off x="7277819" y="7593059"/>
            <a:ext cx="3736984" cy="527940"/>
          </a:xfrm>
          <a:prstGeom prst="rect">
            <a:avLst/>
          </a:prstGeom>
        </p:spPr>
        <p:txBody>
          <a:bodyPr anchor="t" rtlCol="false" tIns="0" lIns="0" bIns="0" rIns="0">
            <a:spAutoFit/>
          </a:bodyPr>
          <a:lstStyle/>
          <a:p>
            <a:pPr algn="ctr">
              <a:lnSpc>
                <a:spcPts val="4227"/>
              </a:lnSpc>
            </a:pPr>
            <a:r>
              <a:rPr lang="en-US" sz="2799">
                <a:solidFill>
                  <a:srgbClr val="737373"/>
                </a:solidFill>
                <a:latin typeface="Roboto"/>
                <a:ea typeface="Roboto"/>
                <a:cs typeface="Roboto"/>
                <a:sym typeface="Roboto"/>
              </a:rPr>
              <a:t>Ian Krueger</a:t>
            </a:r>
          </a:p>
        </p:txBody>
      </p:sp>
      <p:sp>
        <p:nvSpPr>
          <p:cNvPr name="TextBox 15" id="15"/>
          <p:cNvSpPr txBox="true"/>
          <p:nvPr/>
        </p:nvSpPr>
        <p:spPr>
          <a:xfrm rot="0">
            <a:off x="1449371" y="1622769"/>
            <a:ext cx="9269814" cy="2499360"/>
          </a:xfrm>
          <a:prstGeom prst="rect">
            <a:avLst/>
          </a:prstGeom>
        </p:spPr>
        <p:txBody>
          <a:bodyPr anchor="t" rtlCol="false" tIns="0" lIns="0" bIns="0" rIns="0">
            <a:spAutoFit/>
          </a:bodyPr>
          <a:lstStyle/>
          <a:p>
            <a:pPr algn="l">
              <a:lnSpc>
                <a:spcPts val="9720"/>
              </a:lnSpc>
            </a:pPr>
            <a:r>
              <a:rPr lang="en-US" sz="9000" b="true">
                <a:solidFill>
                  <a:srgbClr val="000000"/>
                </a:solidFill>
                <a:latin typeface="HK Grotesk Pro Semi-Bold"/>
                <a:ea typeface="HK Grotesk Pro Semi-Bold"/>
                <a:cs typeface="HK Grotesk Pro Semi-Bold"/>
                <a:sym typeface="HK Grotesk Pro Semi-Bold"/>
              </a:rPr>
              <a:t>Meet Your Expert Contributers</a:t>
            </a:r>
          </a:p>
        </p:txBody>
      </p:sp>
      <p:sp>
        <p:nvSpPr>
          <p:cNvPr name="TextBox 16" id="16"/>
          <p:cNvSpPr txBox="true"/>
          <p:nvPr/>
        </p:nvSpPr>
        <p:spPr>
          <a:xfrm rot="0">
            <a:off x="1764563" y="8122015"/>
            <a:ext cx="3736984" cy="1594740"/>
          </a:xfrm>
          <a:prstGeom prst="rect">
            <a:avLst/>
          </a:prstGeom>
        </p:spPr>
        <p:txBody>
          <a:bodyPr anchor="t" rtlCol="false" tIns="0" lIns="0" bIns="0" rIns="0">
            <a:spAutoFit/>
          </a:bodyPr>
          <a:lstStyle/>
          <a:p>
            <a:pPr algn="ctr">
              <a:lnSpc>
                <a:spcPts val="4227"/>
              </a:lnSpc>
            </a:pPr>
            <a:r>
              <a:rPr lang="en-US" sz="2799">
                <a:solidFill>
                  <a:srgbClr val="935F4C"/>
                </a:solidFill>
                <a:latin typeface="Roboto"/>
                <a:ea typeface="Roboto"/>
                <a:cs typeface="Roboto"/>
                <a:sym typeface="Roboto"/>
              </a:rPr>
              <a:t>Author, SME Contributor, </a:t>
            </a:r>
          </a:p>
          <a:p>
            <a:pPr algn="ctr">
              <a:lnSpc>
                <a:spcPts val="4227"/>
              </a:lnSpc>
            </a:pPr>
            <a:r>
              <a:rPr lang="en-US" sz="2799">
                <a:solidFill>
                  <a:srgbClr val="935F4C"/>
                </a:solidFill>
                <a:latin typeface="Roboto"/>
                <a:ea typeface="Roboto"/>
                <a:cs typeface="Roboto"/>
                <a:sym typeface="Roboto"/>
              </a:rPr>
              <a:t>Owner &amp; Founder</a:t>
            </a:r>
          </a:p>
        </p:txBody>
      </p:sp>
      <p:sp>
        <p:nvSpPr>
          <p:cNvPr name="TextBox 17" id="17"/>
          <p:cNvSpPr txBox="true"/>
          <p:nvPr/>
        </p:nvSpPr>
        <p:spPr>
          <a:xfrm rot="0">
            <a:off x="7277819" y="8122015"/>
            <a:ext cx="4130588" cy="1061340"/>
          </a:xfrm>
          <a:prstGeom prst="rect">
            <a:avLst/>
          </a:prstGeom>
        </p:spPr>
        <p:txBody>
          <a:bodyPr anchor="t" rtlCol="false" tIns="0" lIns="0" bIns="0" rIns="0">
            <a:spAutoFit/>
          </a:bodyPr>
          <a:lstStyle/>
          <a:p>
            <a:pPr algn="ctr">
              <a:lnSpc>
                <a:spcPts val="4227"/>
              </a:lnSpc>
            </a:pPr>
            <a:r>
              <a:rPr lang="en-US" sz="2799">
                <a:solidFill>
                  <a:srgbClr val="A37A6C"/>
                </a:solidFill>
                <a:latin typeface="Roboto"/>
                <a:ea typeface="Roboto"/>
                <a:cs typeface="Roboto"/>
                <a:sym typeface="Roboto"/>
              </a:rPr>
              <a:t>SME Contributor, </a:t>
            </a:r>
          </a:p>
          <a:p>
            <a:pPr algn="ctr">
              <a:lnSpc>
                <a:spcPts val="4227"/>
              </a:lnSpc>
            </a:pPr>
            <a:r>
              <a:rPr lang="en-US" sz="2799">
                <a:solidFill>
                  <a:srgbClr val="A37A6C"/>
                </a:solidFill>
                <a:latin typeface="Roboto"/>
                <a:ea typeface="Roboto"/>
                <a:cs typeface="Roboto"/>
                <a:sym typeface="Roboto"/>
              </a:rPr>
              <a:t>Co-Owner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AutoShape 2" id="2"/>
          <p:cNvSpPr/>
          <p:nvPr/>
        </p:nvSpPr>
        <p:spPr>
          <a:xfrm rot="-5400000">
            <a:off x="-439200" y="2496600"/>
            <a:ext cx="3097725" cy="0"/>
          </a:xfrm>
          <a:prstGeom prst="line">
            <a:avLst/>
          </a:prstGeom>
          <a:ln cap="flat" w="161925">
            <a:solidFill>
              <a:srgbClr val="A37A6C"/>
            </a:solidFill>
            <a:prstDash val="solid"/>
            <a:headEnd type="none" len="sm" w="sm"/>
            <a:tailEnd type="none" len="sm" w="sm"/>
          </a:ln>
        </p:spPr>
      </p:sp>
      <p:sp>
        <p:nvSpPr>
          <p:cNvPr name="TextBox 3" id="3"/>
          <p:cNvSpPr txBox="true"/>
          <p:nvPr/>
        </p:nvSpPr>
        <p:spPr>
          <a:xfrm rot="0">
            <a:off x="1490969" y="1114425"/>
            <a:ext cx="10219957" cy="3441195"/>
          </a:xfrm>
          <a:prstGeom prst="rect">
            <a:avLst/>
          </a:prstGeom>
        </p:spPr>
        <p:txBody>
          <a:bodyPr anchor="t" rtlCol="false" tIns="0" lIns="0" bIns="0" rIns="0">
            <a:spAutoFit/>
          </a:bodyPr>
          <a:lstStyle/>
          <a:p>
            <a:pPr algn="l">
              <a:lnSpc>
                <a:spcPts val="8964"/>
              </a:lnSpc>
            </a:pPr>
            <a:r>
              <a:rPr lang="en-US" sz="8300" b="true">
                <a:solidFill>
                  <a:srgbClr val="000000"/>
                </a:solidFill>
                <a:latin typeface="HK Grotesk Pro Semi-Bold"/>
                <a:ea typeface="HK Grotesk Pro Semi-Bold"/>
                <a:cs typeface="HK Grotesk Pro Semi-Bold"/>
                <a:sym typeface="HK Grotesk Pro Semi-Bold"/>
              </a:rPr>
              <a:t>What Makes Our Class Different From Other Classes?</a:t>
            </a:r>
          </a:p>
        </p:txBody>
      </p:sp>
      <p:sp>
        <p:nvSpPr>
          <p:cNvPr name="Freeform 4" id="4"/>
          <p:cNvSpPr/>
          <p:nvPr/>
        </p:nvSpPr>
        <p:spPr>
          <a:xfrm flipH="false" flipV="false" rot="-9300756">
            <a:off x="15035064" y="283295"/>
            <a:ext cx="8558100" cy="12631821"/>
          </a:xfrm>
          <a:custGeom>
            <a:avLst/>
            <a:gdLst/>
            <a:ahLst/>
            <a:cxnLst/>
            <a:rect r="r" b="b" t="t" l="l"/>
            <a:pathLst>
              <a:path h="12631821" w="8558100">
                <a:moveTo>
                  <a:pt x="0" y="0"/>
                </a:moveTo>
                <a:lnTo>
                  <a:pt x="8558100" y="0"/>
                </a:lnTo>
                <a:lnTo>
                  <a:pt x="8558100" y="12631821"/>
                </a:lnTo>
                <a:lnTo>
                  <a:pt x="0" y="12631821"/>
                </a:lnTo>
                <a:lnTo>
                  <a:pt x="0" y="0"/>
                </a:lnTo>
                <a:close/>
              </a:path>
            </a:pathLst>
          </a:custGeom>
          <a:blipFill>
            <a:blip r:embed="rId2">
              <a:alphaModFix amt="56000"/>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490969" y="4425060"/>
            <a:ext cx="13723687" cy="4795140"/>
          </a:xfrm>
          <a:prstGeom prst="rect">
            <a:avLst/>
          </a:prstGeom>
        </p:spPr>
        <p:txBody>
          <a:bodyPr anchor="t" rtlCol="false" tIns="0" lIns="0" bIns="0" rIns="0">
            <a:spAutoFit/>
          </a:bodyPr>
          <a:lstStyle/>
          <a:p>
            <a:pPr algn="l">
              <a:lnSpc>
                <a:spcPts val="4227"/>
              </a:lnSpc>
            </a:pPr>
            <a:r>
              <a:rPr lang="en-US" sz="2799">
                <a:solidFill>
                  <a:srgbClr val="737373"/>
                </a:solidFill>
                <a:latin typeface="Roboto"/>
                <a:ea typeface="Roboto"/>
                <a:cs typeface="Roboto"/>
                <a:sym typeface="Roboto"/>
              </a:rPr>
              <a:t>Our three-phased course is designed to meet entry level of students for success in the tattoo industry. It is highly structured, user-friendly, dives deep into topics while allowing trainers to showcase their unique artistic approach. Lessons are paced for learning retention and make provision for a multitude of learning styles. </a:t>
            </a:r>
          </a:p>
          <a:p>
            <a:pPr algn="l">
              <a:lnSpc>
                <a:spcPts val="4227"/>
              </a:lnSpc>
            </a:pPr>
          </a:p>
          <a:p>
            <a:pPr algn="l">
              <a:lnSpc>
                <a:spcPts val="4227"/>
              </a:lnSpc>
            </a:pPr>
            <a:r>
              <a:rPr lang="en-US" sz="2799">
                <a:solidFill>
                  <a:srgbClr val="737373"/>
                </a:solidFill>
                <a:latin typeface="Roboto"/>
                <a:ea typeface="Roboto"/>
                <a:cs typeface="Roboto"/>
                <a:sym typeface="Roboto"/>
              </a:rPr>
              <a:t>Grading is documented both in theory and practical applications. Metrics used in grading are consistent to ensure equality as well as competency. A certificate of completion is awarded to graduates in order to move onto becoming an SMP practitioner. </a:t>
            </a:r>
          </a:p>
        </p:txBody>
      </p:sp>
      <p:sp>
        <p:nvSpPr>
          <p:cNvPr name="Freeform 6" id="6"/>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7F2"/>
        </a:solidFill>
      </p:bgPr>
    </p:bg>
    <p:spTree>
      <p:nvGrpSpPr>
        <p:cNvPr id="1" name=""/>
        <p:cNvGrpSpPr/>
        <p:nvPr/>
      </p:nvGrpSpPr>
      <p:grpSpPr>
        <a:xfrm>
          <a:off x="0" y="0"/>
          <a:ext cx="0" cy="0"/>
          <a:chOff x="0" y="0"/>
          <a:chExt cx="0" cy="0"/>
        </a:xfrm>
      </p:grpSpPr>
      <p:sp>
        <p:nvSpPr>
          <p:cNvPr name="TextBox 2" id="2"/>
          <p:cNvSpPr txBox="true"/>
          <p:nvPr/>
        </p:nvSpPr>
        <p:spPr>
          <a:xfrm rot="0">
            <a:off x="2657763" y="3838327"/>
            <a:ext cx="12972474" cy="3967481"/>
          </a:xfrm>
          <a:prstGeom prst="rect">
            <a:avLst/>
          </a:prstGeom>
        </p:spPr>
        <p:txBody>
          <a:bodyPr anchor="t" rtlCol="false" tIns="0" lIns="0" bIns="0" rIns="0">
            <a:spAutoFit/>
          </a:bodyPr>
          <a:lstStyle/>
          <a:p>
            <a:pPr algn="l">
              <a:lnSpc>
                <a:spcPts val="3919"/>
              </a:lnSpc>
            </a:pPr>
            <a:r>
              <a:rPr lang="en-US" sz="2799">
                <a:solidFill>
                  <a:srgbClr val="000000"/>
                </a:solidFill>
                <a:latin typeface="Roboto"/>
                <a:ea typeface="Roboto"/>
                <a:cs typeface="Roboto"/>
                <a:sym typeface="Roboto"/>
              </a:rPr>
              <a:t>Investing in our SMP training means choosing comprehensive, quality education designed for true career readiness. Unlike cheaper courses that often lack depth, our three-phase program—online learning, trainer-led workshops, and live model practice—ensures you gain the skills, confidence, and independence to succeed. Our trainers are not only skilled artists but effective educators who provide direct feedback, guiding you to understand and master techniques. This course equips you to confidently handle clients and achieve professional results, making it a worthwhile investment in your future as a trusted SMP artist.</a:t>
            </a:r>
          </a:p>
        </p:txBody>
      </p:sp>
      <p:sp>
        <p:nvSpPr>
          <p:cNvPr name="Freeform 3" id="3"/>
          <p:cNvSpPr/>
          <p:nvPr/>
        </p:nvSpPr>
        <p:spPr>
          <a:xfrm flipH="false" flipV="false" rot="-1377476">
            <a:off x="14630199" y="-4542313"/>
            <a:ext cx="8558100" cy="12631821"/>
          </a:xfrm>
          <a:custGeom>
            <a:avLst/>
            <a:gdLst/>
            <a:ahLst/>
            <a:cxnLst/>
            <a:rect r="r" b="b" t="t" l="l"/>
            <a:pathLst>
              <a:path h="12631821" w="8558100">
                <a:moveTo>
                  <a:pt x="0" y="0"/>
                </a:moveTo>
                <a:lnTo>
                  <a:pt x="8558100" y="0"/>
                </a:lnTo>
                <a:lnTo>
                  <a:pt x="8558100" y="12631821"/>
                </a:lnTo>
                <a:lnTo>
                  <a:pt x="0" y="12631821"/>
                </a:lnTo>
                <a:lnTo>
                  <a:pt x="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flipV="true">
            <a:off x="1109662" y="1070110"/>
            <a:ext cx="0" cy="3097725"/>
          </a:xfrm>
          <a:prstGeom prst="line">
            <a:avLst/>
          </a:prstGeom>
          <a:ln cap="flat" w="161925">
            <a:solidFill>
              <a:srgbClr val="A37A6C"/>
            </a:solidFill>
            <a:prstDash val="solid"/>
            <a:headEnd type="none" len="sm" w="sm"/>
            <a:tailEnd type="none" len="sm" w="sm"/>
          </a:ln>
        </p:spPr>
      </p:sp>
      <p:sp>
        <p:nvSpPr>
          <p:cNvPr name="Freeform 5" id="5"/>
          <p:cNvSpPr/>
          <p:nvPr/>
        </p:nvSpPr>
        <p:spPr>
          <a:xfrm flipH="false" flipV="false" rot="-10800000">
            <a:off x="-1261546" y="5502934"/>
            <a:ext cx="6312368" cy="6257135"/>
          </a:xfrm>
          <a:custGeom>
            <a:avLst/>
            <a:gdLst/>
            <a:ahLst/>
            <a:cxnLst/>
            <a:rect r="r" b="b" t="t" l="l"/>
            <a:pathLst>
              <a:path h="6257135" w="6312368">
                <a:moveTo>
                  <a:pt x="0" y="0"/>
                </a:moveTo>
                <a:lnTo>
                  <a:pt x="6312368" y="0"/>
                </a:lnTo>
                <a:lnTo>
                  <a:pt x="6312368" y="6257135"/>
                </a:lnTo>
                <a:lnTo>
                  <a:pt x="0" y="6257135"/>
                </a:lnTo>
                <a:lnTo>
                  <a:pt x="0" y="0"/>
                </a:lnTo>
                <a:close/>
              </a:path>
            </a:pathLst>
          </a:custGeom>
          <a:blipFill>
            <a:blip r:embed="rId4">
              <a:alphaModFix amt="55000"/>
            </a:blip>
            <a:stretch>
              <a:fillRect l="0" t="0" r="0" b="0"/>
            </a:stretch>
          </a:blipFill>
        </p:spPr>
      </p:sp>
      <p:sp>
        <p:nvSpPr>
          <p:cNvPr name="TextBox 6" id="6"/>
          <p:cNvSpPr txBox="true"/>
          <p:nvPr/>
        </p:nvSpPr>
        <p:spPr>
          <a:xfrm rot="0">
            <a:off x="1516144" y="1123950"/>
            <a:ext cx="13064571" cy="2499360"/>
          </a:xfrm>
          <a:prstGeom prst="rect">
            <a:avLst/>
          </a:prstGeom>
        </p:spPr>
        <p:txBody>
          <a:bodyPr anchor="t" rtlCol="false" tIns="0" lIns="0" bIns="0" rIns="0">
            <a:spAutoFit/>
          </a:bodyPr>
          <a:lstStyle/>
          <a:p>
            <a:pPr algn="just">
              <a:lnSpc>
                <a:spcPts val="9720"/>
              </a:lnSpc>
            </a:pPr>
            <a:r>
              <a:rPr lang="en-US" sz="9000" b="true">
                <a:solidFill>
                  <a:srgbClr val="000000"/>
                </a:solidFill>
                <a:latin typeface="HK Grotesk Pro Semi-Bold"/>
                <a:ea typeface="HK Grotesk Pro Semi-Bold"/>
                <a:cs typeface="HK Grotesk Pro Semi-Bold"/>
                <a:sym typeface="HK Grotesk Pro Semi-Bold"/>
              </a:rPr>
              <a:t>Educational</a:t>
            </a:r>
          </a:p>
          <a:p>
            <a:pPr algn="just">
              <a:lnSpc>
                <a:spcPts val="9720"/>
              </a:lnSpc>
            </a:pPr>
            <a:r>
              <a:rPr lang="en-US" b="true" sz="9000">
                <a:solidFill>
                  <a:srgbClr val="000000"/>
                </a:solidFill>
                <a:latin typeface="HK Grotesk Pro Semi-Bold"/>
                <a:ea typeface="HK Grotesk Pro Semi-Bold"/>
                <a:cs typeface="HK Grotesk Pro Semi-Bold"/>
                <a:sym typeface="HK Grotesk Pro Semi-Bold"/>
              </a:rPr>
              <a:t>Investment</a:t>
            </a:r>
          </a:p>
        </p:txBody>
      </p:sp>
      <p:sp>
        <p:nvSpPr>
          <p:cNvPr name="Freeform 7" id="7"/>
          <p:cNvSpPr/>
          <p:nvPr/>
        </p:nvSpPr>
        <p:spPr>
          <a:xfrm flipH="false" flipV="false" rot="0">
            <a:off x="16039592" y="7740977"/>
            <a:ext cx="1517323" cy="1517323"/>
          </a:xfrm>
          <a:custGeom>
            <a:avLst/>
            <a:gdLst/>
            <a:ahLst/>
            <a:cxnLst/>
            <a:rect r="r" b="b" t="t" l="l"/>
            <a:pathLst>
              <a:path h="1517323" w="1517323">
                <a:moveTo>
                  <a:pt x="0" y="0"/>
                </a:moveTo>
                <a:lnTo>
                  <a:pt x="1517322" y="0"/>
                </a:lnTo>
                <a:lnTo>
                  <a:pt x="1517322" y="1517323"/>
                </a:lnTo>
                <a:lnTo>
                  <a:pt x="0" y="1517323"/>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DAGVJ7Wa860</dc:identifier>
  <dcterms:modified xsi:type="dcterms:W3CDTF">2011-08-01T06:04:30Z</dcterms:modified>
  <cp:revision>1</cp:revision>
  <dc:title>SMP Course Syllabus PP</dc:title>
</cp:coreProperties>
</file>