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HK Grotesk Pro Semi-Bold" charset="1" panose="00000700000000000000"/>
      <p:regular r:id="rId18"/>
    </p:embeddedFont>
    <p:embeddedFont>
      <p:font typeface="Roboto" charset="1" panose="02000000000000000000"/>
      <p:regular r:id="rId19"/>
    </p:embeddedFont>
    <p:embeddedFont>
      <p:font typeface="Roboto Bold" charset="1" panose="02000000000000000000"/>
      <p:regular r:id="rId20"/>
    </p:embeddedFont>
    <p:embeddedFont>
      <p:font typeface="Open Sans Bold" charset="1" panose="00000000000000000000"/>
      <p:regular r:id="rId21"/>
    </p:embeddedFont>
    <p:embeddedFont>
      <p:font typeface="Open Sans Light" charset="1" panose="00000000000000000000"/>
      <p:regular r:id="rId22"/>
    </p:embeddedFont>
    <p:embeddedFont>
      <p:font typeface="HK Grotesk Pro Bold" charset="1" panose="00000800000000000000"/>
      <p:regular r:id="rId23"/>
    </p:embeddedFont>
    <p:embeddedFont>
      <p:font typeface="Roboto Bold Italics" charset="1" panose="02000000000000000000"/>
      <p:regular r:id="rId24"/>
    </p:embeddedFont>
    <p:embeddedFont>
      <p:font typeface="Roboto Italics" charset="1" panose="02000000000000000000"/>
      <p:regular r:id="rId25"/>
    </p:embeddedFont>
    <p:embeddedFont>
      <p:font typeface="HK Grotesk Pro" charset="1" panose="00000500000000000000"/>
      <p:regular r:id="rId26"/>
    </p:embeddedFont>
    <p:embeddedFont>
      <p:font typeface="Kollektif" charset="1" panose="020B060402010101010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https://mpeducators.talentlms.com/learner/courseinfo/id:126"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29.png" Type="http://schemas.openxmlformats.org/officeDocument/2006/relationships/image"/><Relationship Id="rId8"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30.jpeg" Type="http://schemas.openxmlformats.org/officeDocument/2006/relationships/image"/><Relationship Id="rId5"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1.jpeg" Type="http://schemas.openxmlformats.org/officeDocument/2006/relationships/image"/><Relationship Id="rId5"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 Id="rId8"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flipV="true">
            <a:off x="1126412" y="1555453"/>
            <a:ext cx="0" cy="2750822"/>
          </a:xfrm>
          <a:prstGeom prst="line">
            <a:avLst/>
          </a:prstGeom>
          <a:ln cap="flat" w="161925">
            <a:solidFill>
              <a:srgbClr val="A37A6C"/>
            </a:solidFill>
            <a:prstDash val="solid"/>
            <a:headEnd type="none" len="sm" w="sm"/>
            <a:tailEnd type="none" len="sm" w="sm"/>
          </a:ln>
        </p:spPr>
      </p:sp>
      <p:grpSp>
        <p:nvGrpSpPr>
          <p:cNvPr name="Group 3" id="3"/>
          <p:cNvGrpSpPr/>
          <p:nvPr/>
        </p:nvGrpSpPr>
        <p:grpSpPr>
          <a:xfrm rot="0">
            <a:off x="1899624" y="7740977"/>
            <a:ext cx="781383" cy="781383"/>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7F2"/>
            </a:solidFill>
          </p:spPr>
        </p:sp>
      </p:grpSp>
      <p:sp>
        <p:nvSpPr>
          <p:cNvPr name="Freeform 5" id="5"/>
          <p:cNvSpPr/>
          <p:nvPr/>
        </p:nvSpPr>
        <p:spPr>
          <a:xfrm flipH="false" flipV="false" rot="0">
            <a:off x="2106627" y="8020454"/>
            <a:ext cx="367377" cy="222430"/>
          </a:xfrm>
          <a:custGeom>
            <a:avLst/>
            <a:gdLst/>
            <a:ahLst/>
            <a:cxnLst/>
            <a:rect r="r" b="b" t="t" l="l"/>
            <a:pathLst>
              <a:path h="222430" w="367377">
                <a:moveTo>
                  <a:pt x="0" y="0"/>
                </a:moveTo>
                <a:lnTo>
                  <a:pt x="367376" y="0"/>
                </a:lnTo>
                <a:lnTo>
                  <a:pt x="367376" y="222429"/>
                </a:lnTo>
                <a:lnTo>
                  <a:pt x="0" y="222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4611042" y="7740977"/>
            <a:ext cx="781383" cy="781383"/>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7F2"/>
            </a:solidFill>
          </p:spPr>
        </p:sp>
      </p:grpSp>
      <p:grpSp>
        <p:nvGrpSpPr>
          <p:cNvPr name="Group 8" id="8"/>
          <p:cNvGrpSpPr/>
          <p:nvPr/>
        </p:nvGrpSpPr>
        <p:grpSpPr>
          <a:xfrm rot="0">
            <a:off x="7349549" y="7740977"/>
            <a:ext cx="781383" cy="781383"/>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10" id="10"/>
          <p:cNvSpPr/>
          <p:nvPr/>
        </p:nvSpPr>
        <p:spPr>
          <a:xfrm flipH="false" flipV="false" rot="0">
            <a:off x="7583892" y="7942676"/>
            <a:ext cx="312696" cy="377984"/>
          </a:xfrm>
          <a:custGeom>
            <a:avLst/>
            <a:gdLst/>
            <a:ahLst/>
            <a:cxnLst/>
            <a:rect r="r" b="b" t="t" l="l"/>
            <a:pathLst>
              <a:path h="377984" w="312696">
                <a:moveTo>
                  <a:pt x="0" y="0"/>
                </a:moveTo>
                <a:lnTo>
                  <a:pt x="312696" y="0"/>
                </a:lnTo>
                <a:lnTo>
                  <a:pt x="312696" y="377985"/>
                </a:lnTo>
                <a:lnTo>
                  <a:pt x="0" y="3779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4709724" y="7868081"/>
            <a:ext cx="584018" cy="462105"/>
          </a:xfrm>
          <a:custGeom>
            <a:avLst/>
            <a:gdLst/>
            <a:ahLst/>
            <a:cxnLst/>
            <a:rect r="r" b="b" t="t" l="l"/>
            <a:pathLst>
              <a:path h="462105" w="584018">
                <a:moveTo>
                  <a:pt x="0" y="0"/>
                </a:moveTo>
                <a:lnTo>
                  <a:pt x="584018" y="0"/>
                </a:lnTo>
                <a:lnTo>
                  <a:pt x="584018" y="462105"/>
                </a:lnTo>
                <a:lnTo>
                  <a:pt x="0" y="4621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9417050">
            <a:off x="9994200" y="-1703823"/>
            <a:ext cx="10535114" cy="9269771"/>
          </a:xfrm>
          <a:custGeom>
            <a:avLst/>
            <a:gdLst/>
            <a:ahLst/>
            <a:cxnLst/>
            <a:rect r="r" b="b" t="t" l="l"/>
            <a:pathLst>
              <a:path h="9269771" w="10535114">
                <a:moveTo>
                  <a:pt x="0" y="0"/>
                </a:moveTo>
                <a:lnTo>
                  <a:pt x="10535114" y="0"/>
                </a:lnTo>
                <a:lnTo>
                  <a:pt x="10535114" y="9269771"/>
                </a:lnTo>
                <a:lnTo>
                  <a:pt x="0" y="9269771"/>
                </a:lnTo>
                <a:lnTo>
                  <a:pt x="0" y="0"/>
                </a:lnTo>
                <a:close/>
              </a:path>
            </a:pathLst>
          </a:custGeom>
          <a:blipFill>
            <a:blip r:embed="rId8">
              <a:alphaModFix amt="63000"/>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1074556" y="2332075"/>
            <a:ext cx="6471573" cy="4447451"/>
          </a:xfrm>
          <a:custGeom>
            <a:avLst/>
            <a:gdLst/>
            <a:ahLst/>
            <a:cxnLst/>
            <a:rect r="r" b="b" t="t" l="l"/>
            <a:pathLst>
              <a:path h="4447451" w="6471573">
                <a:moveTo>
                  <a:pt x="0" y="0"/>
                </a:moveTo>
                <a:lnTo>
                  <a:pt x="6471573" y="0"/>
                </a:lnTo>
                <a:lnTo>
                  <a:pt x="6471573" y="4447451"/>
                </a:lnTo>
                <a:lnTo>
                  <a:pt x="0" y="4447451"/>
                </a:lnTo>
                <a:lnTo>
                  <a:pt x="0" y="0"/>
                </a:lnTo>
                <a:close/>
              </a:path>
            </a:pathLst>
          </a:custGeom>
          <a:blipFill>
            <a:blip r:embed="rId10"/>
            <a:stretch>
              <a:fillRect l="-1542" t="0" r="-1542" b="0"/>
            </a:stretch>
          </a:blipFill>
        </p:spPr>
      </p:sp>
      <p:sp>
        <p:nvSpPr>
          <p:cNvPr name="Freeform 14" id="14"/>
          <p:cNvSpPr/>
          <p:nvPr/>
        </p:nvSpPr>
        <p:spPr>
          <a:xfrm flipH="false" flipV="false" rot="0">
            <a:off x="12910811" y="3802469"/>
            <a:ext cx="2850839" cy="1729019"/>
          </a:xfrm>
          <a:custGeom>
            <a:avLst/>
            <a:gdLst/>
            <a:ahLst/>
            <a:cxnLst/>
            <a:rect r="r" b="b" t="t" l="l"/>
            <a:pathLst>
              <a:path h="1729019" w="2850839">
                <a:moveTo>
                  <a:pt x="0" y="0"/>
                </a:moveTo>
                <a:lnTo>
                  <a:pt x="2850839" y="0"/>
                </a:lnTo>
                <a:lnTo>
                  <a:pt x="2850839" y="1729018"/>
                </a:lnTo>
                <a:lnTo>
                  <a:pt x="0" y="1729018"/>
                </a:lnTo>
                <a:lnTo>
                  <a:pt x="0" y="0"/>
                </a:lnTo>
                <a:close/>
              </a:path>
            </a:pathLst>
          </a:custGeom>
          <a:blipFill>
            <a:blip r:embed="rId11"/>
            <a:stretch>
              <a:fillRect l="-2803" t="0" r="-2409" b="0"/>
            </a:stretch>
          </a:blipFill>
        </p:spPr>
      </p:sp>
      <p:sp>
        <p:nvSpPr>
          <p:cNvPr name="TextBox 15" id="15"/>
          <p:cNvSpPr txBox="true"/>
          <p:nvPr/>
        </p:nvSpPr>
        <p:spPr>
          <a:xfrm rot="0">
            <a:off x="1611358" y="2206965"/>
            <a:ext cx="9238694" cy="2029971"/>
          </a:xfrm>
          <a:prstGeom prst="rect">
            <a:avLst/>
          </a:prstGeom>
        </p:spPr>
        <p:txBody>
          <a:bodyPr anchor="t" rtlCol="false" tIns="0" lIns="0" bIns="0" rIns="0">
            <a:spAutoFit/>
          </a:bodyPr>
          <a:lstStyle/>
          <a:p>
            <a:pPr algn="l">
              <a:lnSpc>
                <a:spcPts val="7656"/>
              </a:lnSpc>
            </a:pPr>
            <a:r>
              <a:rPr lang="en-US" sz="8700" b="true">
                <a:solidFill>
                  <a:srgbClr val="56382D"/>
                </a:solidFill>
                <a:latin typeface="HK Grotesk Pro Semi-Bold"/>
                <a:ea typeface="HK Grotesk Pro Semi-Bold"/>
                <a:cs typeface="HK Grotesk Pro Semi-Bold"/>
                <a:sym typeface="HK Grotesk Pro Semi-Bold"/>
              </a:rPr>
              <a:t>PMU Course Syllabus</a:t>
            </a:r>
          </a:p>
        </p:txBody>
      </p:sp>
      <p:sp>
        <p:nvSpPr>
          <p:cNvPr name="TextBox 16" id="16"/>
          <p:cNvSpPr txBox="true"/>
          <p:nvPr/>
        </p:nvSpPr>
        <p:spPr>
          <a:xfrm rot="0">
            <a:off x="1611358" y="1536403"/>
            <a:ext cx="6988700" cy="355853"/>
          </a:xfrm>
          <a:prstGeom prst="rect">
            <a:avLst/>
          </a:prstGeom>
        </p:spPr>
        <p:txBody>
          <a:bodyPr anchor="t" rtlCol="false" tIns="0" lIns="0" bIns="0" rIns="0">
            <a:spAutoFit/>
          </a:bodyPr>
          <a:lstStyle/>
          <a:p>
            <a:pPr algn="l">
              <a:lnSpc>
                <a:spcPts val="2838"/>
              </a:lnSpc>
            </a:pPr>
            <a:r>
              <a:rPr lang="en-US" sz="2200" spc="193">
                <a:solidFill>
                  <a:srgbClr val="56382D"/>
                </a:solidFill>
                <a:latin typeface="Roboto"/>
                <a:ea typeface="Roboto"/>
                <a:cs typeface="Roboto"/>
                <a:sym typeface="Roboto"/>
              </a:rPr>
              <a:t>MICROPIGMENTAION EDUCATORS, LLC©</a:t>
            </a:r>
          </a:p>
        </p:txBody>
      </p:sp>
      <p:sp>
        <p:nvSpPr>
          <p:cNvPr name="TextBox 17" id="17"/>
          <p:cNvSpPr txBox="true"/>
          <p:nvPr/>
        </p:nvSpPr>
        <p:spPr>
          <a:xfrm rot="0">
            <a:off x="1611358" y="4251779"/>
            <a:ext cx="8512959" cy="3184398"/>
          </a:xfrm>
          <a:prstGeom prst="rect">
            <a:avLst/>
          </a:prstGeom>
        </p:spPr>
        <p:txBody>
          <a:bodyPr anchor="t" rtlCol="false" tIns="0" lIns="0" bIns="0" rIns="0">
            <a:spAutoFit/>
          </a:bodyPr>
          <a:lstStyle/>
          <a:p>
            <a:pPr algn="l">
              <a:lnSpc>
                <a:spcPts val="3171"/>
              </a:lnSpc>
            </a:pPr>
            <a:r>
              <a:rPr lang="en-US" sz="2100" b="true">
                <a:solidFill>
                  <a:srgbClr val="56382D"/>
                </a:solidFill>
                <a:latin typeface="Roboto Bold"/>
                <a:ea typeface="Roboto Bold"/>
                <a:cs typeface="Roboto Bold"/>
                <a:sym typeface="Roboto Bold"/>
              </a:rPr>
              <a:t>Course Overview:</a:t>
            </a:r>
          </a:p>
          <a:p>
            <a:pPr algn="l">
              <a:lnSpc>
                <a:spcPts val="3171"/>
              </a:lnSpc>
            </a:pPr>
            <a:r>
              <a:rPr lang="en-US" sz="2100">
                <a:solidFill>
                  <a:srgbClr val="56382D"/>
                </a:solidFill>
                <a:latin typeface="Roboto"/>
                <a:ea typeface="Roboto"/>
                <a:cs typeface="Roboto"/>
                <a:sym typeface="Roboto"/>
              </a:rPr>
              <a:t>This comprehensive PMU course combines online theory and hands-on training to meet industry board certification and state guidelines. It provides the foundation and practical skills needed for PMU professionals, with ongoing support from our training team.</a:t>
            </a:r>
          </a:p>
          <a:p>
            <a:pPr algn="l">
              <a:lnSpc>
                <a:spcPts val="3171"/>
              </a:lnSpc>
            </a:pPr>
            <a:r>
              <a:rPr lang="en-US" sz="2100" b="true">
                <a:solidFill>
                  <a:srgbClr val="56382D"/>
                </a:solidFill>
                <a:latin typeface="Roboto Bold"/>
                <a:ea typeface="Roboto Bold"/>
                <a:cs typeface="Roboto Bold"/>
                <a:sym typeface="Roboto Bold"/>
              </a:rPr>
              <a:t>Requirements:</a:t>
            </a:r>
          </a:p>
          <a:p>
            <a:pPr algn="l">
              <a:lnSpc>
                <a:spcPts val="3171"/>
              </a:lnSpc>
            </a:pPr>
            <a:r>
              <a:rPr lang="en-US" sz="2100">
                <a:solidFill>
                  <a:srgbClr val="56382D"/>
                </a:solidFill>
                <a:latin typeface="Roboto"/>
                <a:ea typeface="Roboto"/>
                <a:cs typeface="Roboto"/>
                <a:sym typeface="Roboto"/>
              </a:rPr>
              <a:t>Complete online modules, practical classroom training, supervised model work, and a theory exam with proficiency.</a:t>
            </a:r>
          </a:p>
        </p:txBody>
      </p:sp>
      <p:sp>
        <p:nvSpPr>
          <p:cNvPr name="TextBox 18" id="18"/>
          <p:cNvSpPr txBox="true"/>
          <p:nvPr/>
        </p:nvSpPr>
        <p:spPr>
          <a:xfrm rot="0">
            <a:off x="1126412" y="8770010"/>
            <a:ext cx="2327806" cy="314071"/>
          </a:xfrm>
          <a:prstGeom prst="rect">
            <a:avLst/>
          </a:prstGeom>
        </p:spPr>
        <p:txBody>
          <a:bodyPr anchor="t" rtlCol="false" tIns="0" lIns="0" bIns="0" rIns="0">
            <a:spAutoFit/>
          </a:bodyPr>
          <a:lstStyle/>
          <a:p>
            <a:pPr algn="ctr">
              <a:lnSpc>
                <a:spcPts val="2567"/>
              </a:lnSpc>
            </a:pPr>
            <a:r>
              <a:rPr lang="en-US" b="true" sz="1700">
                <a:solidFill>
                  <a:srgbClr val="737373"/>
                </a:solidFill>
                <a:latin typeface="Roboto Bold"/>
                <a:ea typeface="Roboto Bold"/>
                <a:cs typeface="Roboto Bold"/>
                <a:sym typeface="Roboto Bold"/>
              </a:rPr>
              <a:t>27 hours digital / video</a:t>
            </a:r>
          </a:p>
        </p:txBody>
      </p:sp>
      <p:sp>
        <p:nvSpPr>
          <p:cNvPr name="TextBox 19" id="19"/>
          <p:cNvSpPr txBox="true"/>
          <p:nvPr/>
        </p:nvSpPr>
        <p:spPr>
          <a:xfrm rot="0">
            <a:off x="6623962" y="8770010"/>
            <a:ext cx="2232556" cy="314071"/>
          </a:xfrm>
          <a:prstGeom prst="rect">
            <a:avLst/>
          </a:prstGeom>
        </p:spPr>
        <p:txBody>
          <a:bodyPr anchor="t" rtlCol="false" tIns="0" lIns="0" bIns="0" rIns="0">
            <a:spAutoFit/>
          </a:bodyPr>
          <a:lstStyle/>
          <a:p>
            <a:pPr algn="ctr">
              <a:lnSpc>
                <a:spcPts val="2567"/>
              </a:lnSpc>
            </a:pPr>
            <a:r>
              <a:rPr lang="en-US" b="true" sz="1700">
                <a:solidFill>
                  <a:srgbClr val="737373"/>
                </a:solidFill>
                <a:latin typeface="Roboto Bold"/>
                <a:ea typeface="Roboto Bold"/>
                <a:cs typeface="Roboto Bold"/>
                <a:sym typeface="Roboto Bold"/>
              </a:rPr>
              <a:t>33 Homework hrs.</a:t>
            </a:r>
          </a:p>
        </p:txBody>
      </p:sp>
      <p:sp>
        <p:nvSpPr>
          <p:cNvPr name="TextBox 20" id="20"/>
          <p:cNvSpPr txBox="true"/>
          <p:nvPr/>
        </p:nvSpPr>
        <p:spPr>
          <a:xfrm rot="0">
            <a:off x="3868137" y="8770010"/>
            <a:ext cx="2267192" cy="314071"/>
          </a:xfrm>
          <a:prstGeom prst="rect">
            <a:avLst/>
          </a:prstGeom>
        </p:spPr>
        <p:txBody>
          <a:bodyPr anchor="t" rtlCol="false" tIns="0" lIns="0" bIns="0" rIns="0">
            <a:spAutoFit/>
          </a:bodyPr>
          <a:lstStyle/>
          <a:p>
            <a:pPr algn="ctr">
              <a:lnSpc>
                <a:spcPts val="2567"/>
              </a:lnSpc>
            </a:pPr>
            <a:r>
              <a:rPr lang="en-US" b="true" sz="1700">
                <a:solidFill>
                  <a:srgbClr val="737373"/>
                </a:solidFill>
                <a:latin typeface="Roboto Bold"/>
                <a:ea typeface="Roboto Bold"/>
                <a:cs typeface="Roboto Bold"/>
                <a:sym typeface="Roboto Bold"/>
              </a:rPr>
              <a:t>52 Classroom hrs.</a:t>
            </a:r>
          </a:p>
        </p:txBody>
      </p:sp>
      <p:sp>
        <p:nvSpPr>
          <p:cNvPr name="Freeform 21" id="21"/>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1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Freeform 2" id="2"/>
          <p:cNvSpPr/>
          <p:nvPr/>
        </p:nvSpPr>
        <p:spPr>
          <a:xfrm flipH="false" flipV="false" rot="-3782299">
            <a:off x="-1303514" y="2500094"/>
            <a:ext cx="7621549" cy="9543005"/>
          </a:xfrm>
          <a:custGeom>
            <a:avLst/>
            <a:gdLst/>
            <a:ahLst/>
            <a:cxnLst/>
            <a:rect r="r" b="b" t="t" l="l"/>
            <a:pathLst>
              <a:path h="9543005" w="7621549">
                <a:moveTo>
                  <a:pt x="0" y="0"/>
                </a:moveTo>
                <a:lnTo>
                  <a:pt x="7621550" y="0"/>
                </a:lnTo>
                <a:lnTo>
                  <a:pt x="7621550" y="9543005"/>
                </a:lnTo>
                <a:lnTo>
                  <a:pt x="0" y="9543005"/>
                </a:lnTo>
                <a:lnTo>
                  <a:pt x="0" y="0"/>
                </a:lnTo>
                <a:close/>
              </a:path>
            </a:pathLst>
          </a:custGeom>
          <a:blipFill>
            <a:blip r:embed="rId2">
              <a:alphaModFix amt="48000"/>
              <a:extLst>
                <a:ext uri="{96DAC541-7B7A-43D3-8B79-37D633B846F1}">
                  <asvg:svgBlip xmlns:asvg="http://schemas.microsoft.com/office/drawing/2016/SVG/main" r:embed="rId3"/>
                </a:ext>
              </a:extLst>
            </a:blip>
            <a:stretch>
              <a:fillRect l="-25830" t="0" r="0" b="-3506"/>
            </a:stretch>
          </a:blipFill>
        </p:spPr>
      </p:sp>
      <p:grpSp>
        <p:nvGrpSpPr>
          <p:cNvPr name="Group 3" id="3"/>
          <p:cNvGrpSpPr/>
          <p:nvPr/>
        </p:nvGrpSpPr>
        <p:grpSpPr>
          <a:xfrm rot="0">
            <a:off x="11083906" y="8249571"/>
            <a:ext cx="3411563" cy="1008729"/>
            <a:chOff x="0" y="0"/>
            <a:chExt cx="898519" cy="265673"/>
          </a:xfrm>
        </p:grpSpPr>
        <p:sp>
          <p:nvSpPr>
            <p:cNvPr name="Freeform 4" id="4"/>
            <p:cNvSpPr/>
            <p:nvPr/>
          </p:nvSpPr>
          <p:spPr>
            <a:xfrm flipH="false" flipV="false" rot="0">
              <a:off x="0" y="0"/>
              <a:ext cx="898519" cy="265673"/>
            </a:xfrm>
            <a:custGeom>
              <a:avLst/>
              <a:gdLst/>
              <a:ahLst/>
              <a:cxnLst/>
              <a:rect r="r" b="b" t="t" l="l"/>
              <a:pathLst>
                <a:path h="265673" w="898519">
                  <a:moveTo>
                    <a:pt x="120274" y="0"/>
                  </a:moveTo>
                  <a:lnTo>
                    <a:pt x="778245" y="0"/>
                  </a:lnTo>
                  <a:cubicBezTo>
                    <a:pt x="810143" y="0"/>
                    <a:pt x="840736" y="12672"/>
                    <a:pt x="863291" y="35227"/>
                  </a:cubicBezTo>
                  <a:cubicBezTo>
                    <a:pt x="885847" y="57783"/>
                    <a:pt x="898519" y="88375"/>
                    <a:pt x="898519" y="120274"/>
                  </a:cubicBezTo>
                  <a:lnTo>
                    <a:pt x="898519" y="145400"/>
                  </a:lnTo>
                  <a:cubicBezTo>
                    <a:pt x="898519" y="177298"/>
                    <a:pt x="885847" y="207890"/>
                    <a:pt x="863291" y="230446"/>
                  </a:cubicBezTo>
                  <a:cubicBezTo>
                    <a:pt x="840736" y="253002"/>
                    <a:pt x="810143" y="265673"/>
                    <a:pt x="778245" y="265673"/>
                  </a:cubicBezTo>
                  <a:lnTo>
                    <a:pt x="120274" y="265673"/>
                  </a:lnTo>
                  <a:cubicBezTo>
                    <a:pt x="88375" y="265673"/>
                    <a:pt x="57783" y="253002"/>
                    <a:pt x="35227" y="230446"/>
                  </a:cubicBezTo>
                  <a:cubicBezTo>
                    <a:pt x="12672" y="207890"/>
                    <a:pt x="0" y="177298"/>
                    <a:pt x="0" y="145400"/>
                  </a:cubicBezTo>
                  <a:lnTo>
                    <a:pt x="0" y="120274"/>
                  </a:lnTo>
                  <a:cubicBezTo>
                    <a:pt x="0" y="88375"/>
                    <a:pt x="12672" y="57783"/>
                    <a:pt x="35227" y="35227"/>
                  </a:cubicBezTo>
                  <a:cubicBezTo>
                    <a:pt x="57783" y="12672"/>
                    <a:pt x="88375" y="0"/>
                    <a:pt x="120274" y="0"/>
                  </a:cubicBezTo>
                  <a:close/>
                </a:path>
              </a:pathLst>
            </a:custGeom>
            <a:solidFill>
              <a:srgbClr val="FFFFFF">
                <a:alpha val="65882"/>
              </a:srgbClr>
            </a:solidFill>
          </p:spPr>
        </p:sp>
        <p:sp>
          <p:nvSpPr>
            <p:cNvPr name="TextBox 5" id="5"/>
            <p:cNvSpPr txBox="true"/>
            <p:nvPr/>
          </p:nvSpPr>
          <p:spPr>
            <a:xfrm>
              <a:off x="0" y="-76200"/>
              <a:ext cx="898519" cy="341873"/>
            </a:xfrm>
            <a:prstGeom prst="rect">
              <a:avLst/>
            </a:prstGeom>
          </p:spPr>
          <p:txBody>
            <a:bodyPr anchor="ctr" rtlCol="false" tIns="50800" lIns="50800" bIns="50800" rIns="50800"/>
            <a:lstStyle/>
            <a:p>
              <a:pPr algn="ctr">
                <a:lnSpc>
                  <a:spcPts val="5890"/>
                </a:lnSpc>
              </a:pPr>
              <a:r>
                <a:rPr lang="en-US" b="true" sz="4299" spc="305">
                  <a:solidFill>
                    <a:srgbClr val="000000">
                      <a:alpha val="65882"/>
                    </a:srgbClr>
                  </a:solidFill>
                  <a:latin typeface="HK Grotesk Pro Bold"/>
                  <a:ea typeface="HK Grotesk Pro Bold"/>
                  <a:cs typeface="HK Grotesk Pro Bold"/>
                  <a:sym typeface="HK Grotesk Pro Bold"/>
                </a:rPr>
                <a:t>BUY NOW!</a:t>
              </a:r>
            </a:p>
          </p:txBody>
        </p:sp>
      </p:grpSp>
      <p:sp>
        <p:nvSpPr>
          <p:cNvPr name="Freeform 6" id="6"/>
          <p:cNvSpPr/>
          <p:nvPr/>
        </p:nvSpPr>
        <p:spPr>
          <a:xfrm flipH="false" flipV="false" rot="0">
            <a:off x="644450" y="2888511"/>
            <a:ext cx="5826978" cy="6501510"/>
          </a:xfrm>
          <a:custGeom>
            <a:avLst/>
            <a:gdLst/>
            <a:ahLst/>
            <a:cxnLst/>
            <a:rect r="r" b="b" t="t" l="l"/>
            <a:pathLst>
              <a:path h="6501510" w="5826978">
                <a:moveTo>
                  <a:pt x="0" y="0"/>
                </a:moveTo>
                <a:lnTo>
                  <a:pt x="5826978" y="0"/>
                </a:lnTo>
                <a:lnTo>
                  <a:pt x="5826978" y="6501510"/>
                </a:lnTo>
                <a:lnTo>
                  <a:pt x="0" y="6501510"/>
                </a:lnTo>
                <a:lnTo>
                  <a:pt x="0" y="0"/>
                </a:lnTo>
                <a:close/>
              </a:path>
            </a:pathLst>
          </a:custGeom>
          <a:blipFill>
            <a:blip r:embed="rId4"/>
            <a:stretch>
              <a:fillRect l="0" t="0" r="0" b="0"/>
            </a:stretch>
          </a:blipFill>
        </p:spPr>
      </p:sp>
      <p:sp>
        <p:nvSpPr>
          <p:cNvPr name="TextBox 7" id="7"/>
          <p:cNvSpPr txBox="true"/>
          <p:nvPr/>
        </p:nvSpPr>
        <p:spPr>
          <a:xfrm rot="0">
            <a:off x="3340820" y="1123950"/>
            <a:ext cx="13471053" cy="1270635"/>
          </a:xfrm>
          <a:prstGeom prst="rect">
            <a:avLst/>
          </a:prstGeom>
        </p:spPr>
        <p:txBody>
          <a:bodyPr anchor="t" rtlCol="false" tIns="0" lIns="0" bIns="0" rIns="0">
            <a:spAutoFit/>
          </a:bodyPr>
          <a:lstStyle/>
          <a:p>
            <a:pPr algn="r">
              <a:lnSpc>
                <a:spcPts val="9720"/>
              </a:lnSpc>
            </a:pPr>
            <a:r>
              <a:rPr lang="en-US" b="true" sz="9000">
                <a:solidFill>
                  <a:srgbClr val="56382D"/>
                </a:solidFill>
                <a:latin typeface="HK Grotesk Pro Semi-Bold"/>
                <a:ea typeface="HK Grotesk Pro Semi-Bold"/>
                <a:cs typeface="HK Grotesk Pro Semi-Bold"/>
                <a:sym typeface="HK Grotesk Pro Semi-Bold"/>
              </a:rPr>
              <a:t>Cost Investment</a:t>
            </a:r>
          </a:p>
        </p:txBody>
      </p:sp>
      <p:grpSp>
        <p:nvGrpSpPr>
          <p:cNvPr name="Group 8" id="8"/>
          <p:cNvGrpSpPr/>
          <p:nvPr/>
        </p:nvGrpSpPr>
        <p:grpSpPr>
          <a:xfrm rot="0">
            <a:off x="8320076" y="3259064"/>
            <a:ext cx="8939224" cy="4673446"/>
            <a:chOff x="0" y="0"/>
            <a:chExt cx="2354364" cy="1230866"/>
          </a:xfrm>
        </p:grpSpPr>
        <p:sp>
          <p:nvSpPr>
            <p:cNvPr name="Freeform 9" id="9"/>
            <p:cNvSpPr/>
            <p:nvPr/>
          </p:nvSpPr>
          <p:spPr>
            <a:xfrm flipH="false" flipV="false" rot="0">
              <a:off x="0" y="0"/>
              <a:ext cx="2354363" cy="1230866"/>
            </a:xfrm>
            <a:custGeom>
              <a:avLst/>
              <a:gdLst/>
              <a:ahLst/>
              <a:cxnLst/>
              <a:rect r="r" b="b" t="t" l="l"/>
              <a:pathLst>
                <a:path h="1230866" w="2354363">
                  <a:moveTo>
                    <a:pt x="44169" y="0"/>
                  </a:moveTo>
                  <a:lnTo>
                    <a:pt x="2310194" y="0"/>
                  </a:lnTo>
                  <a:cubicBezTo>
                    <a:pt x="2334588" y="0"/>
                    <a:pt x="2354363" y="19775"/>
                    <a:pt x="2354363" y="44169"/>
                  </a:cubicBezTo>
                  <a:lnTo>
                    <a:pt x="2354363" y="1186697"/>
                  </a:lnTo>
                  <a:cubicBezTo>
                    <a:pt x="2354363" y="1211091"/>
                    <a:pt x="2334588" y="1230866"/>
                    <a:pt x="2310194" y="1230866"/>
                  </a:cubicBezTo>
                  <a:lnTo>
                    <a:pt x="44169" y="1230866"/>
                  </a:lnTo>
                  <a:cubicBezTo>
                    <a:pt x="19775" y="1230866"/>
                    <a:pt x="0" y="1211091"/>
                    <a:pt x="0" y="1186697"/>
                  </a:cubicBezTo>
                  <a:lnTo>
                    <a:pt x="0" y="44169"/>
                  </a:lnTo>
                  <a:cubicBezTo>
                    <a:pt x="0" y="19775"/>
                    <a:pt x="19775" y="0"/>
                    <a:pt x="44169" y="0"/>
                  </a:cubicBezTo>
                  <a:close/>
                </a:path>
              </a:pathLst>
            </a:custGeom>
            <a:solidFill>
              <a:srgbClr val="F8F7F2">
                <a:alpha val="76863"/>
              </a:srgbClr>
            </a:solidFill>
          </p:spPr>
        </p:sp>
        <p:sp>
          <p:nvSpPr>
            <p:cNvPr name="TextBox 10" id="10"/>
            <p:cNvSpPr txBox="true"/>
            <p:nvPr/>
          </p:nvSpPr>
          <p:spPr>
            <a:xfrm>
              <a:off x="0" y="-57150"/>
              <a:ext cx="2354364" cy="1288016"/>
            </a:xfrm>
            <a:prstGeom prst="rect">
              <a:avLst/>
            </a:prstGeom>
          </p:spPr>
          <p:txBody>
            <a:bodyPr anchor="ctr" rtlCol="false" tIns="50800" lIns="50800" bIns="50800" rIns="50800"/>
            <a:lstStyle/>
            <a:p>
              <a:pPr algn="ctr">
                <a:lnSpc>
                  <a:spcPts val="2265"/>
                </a:lnSpc>
              </a:pPr>
            </a:p>
          </p:txBody>
        </p:sp>
      </p:grpSp>
      <p:sp>
        <p:nvSpPr>
          <p:cNvPr name="TextBox 11" id="11"/>
          <p:cNvSpPr txBox="true"/>
          <p:nvPr/>
        </p:nvSpPr>
        <p:spPr>
          <a:xfrm rot="0">
            <a:off x="8894075" y="3670022"/>
            <a:ext cx="7791226" cy="3746755"/>
          </a:xfrm>
          <a:prstGeom prst="rect">
            <a:avLst/>
          </a:prstGeom>
        </p:spPr>
        <p:txBody>
          <a:bodyPr anchor="t" rtlCol="false" tIns="0" lIns="0" bIns="0" rIns="0">
            <a:spAutoFit/>
          </a:bodyPr>
          <a:lstStyle/>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Instant access to this Course</a:t>
            </a:r>
          </a:p>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Color Course Manual shipped to you</a:t>
            </a:r>
          </a:p>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Free Digital Course Manual (inside)</a:t>
            </a:r>
          </a:p>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Downloadable certificate file</a:t>
            </a:r>
          </a:p>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Add-on Courses available</a:t>
            </a:r>
          </a:p>
          <a:p>
            <a:pPr algn="l" marL="712464" indent="-356232" lvl="1">
              <a:lnSpc>
                <a:spcPts val="4982"/>
              </a:lnSpc>
              <a:buFont typeface="Arial"/>
              <a:buChar char="•"/>
            </a:pPr>
            <a:r>
              <a:rPr lang="en-US" b="true" sz="3299">
                <a:solidFill>
                  <a:srgbClr val="56382D"/>
                </a:solidFill>
                <a:latin typeface="Roboto Bold"/>
                <a:ea typeface="Roboto Bold"/>
                <a:cs typeface="Roboto Bold"/>
                <a:sym typeface="Roboto Bold"/>
              </a:rPr>
              <a:t>Lifetime access</a:t>
            </a:r>
          </a:p>
        </p:txBody>
      </p:sp>
      <p:sp>
        <p:nvSpPr>
          <p:cNvPr name="AutoShape 12" id="12"/>
          <p:cNvSpPr/>
          <p:nvPr/>
        </p:nvSpPr>
        <p:spPr>
          <a:xfrm flipV="true">
            <a:off x="17259300" y="1028700"/>
            <a:ext cx="0" cy="1859811"/>
          </a:xfrm>
          <a:prstGeom prst="line">
            <a:avLst/>
          </a:prstGeom>
          <a:ln cap="flat" w="161925">
            <a:solidFill>
              <a:srgbClr val="A37A6C"/>
            </a:solidFill>
            <a:prstDash val="solid"/>
            <a:headEnd type="none" len="sm" w="sm"/>
            <a:tailEnd type="none" len="sm" w="sm"/>
          </a:ln>
        </p:spPr>
      </p:sp>
      <p:sp>
        <p:nvSpPr>
          <p:cNvPr name="TextBox 13" id="13"/>
          <p:cNvSpPr txBox="true"/>
          <p:nvPr/>
        </p:nvSpPr>
        <p:spPr>
          <a:xfrm rot="0">
            <a:off x="10797475" y="2308860"/>
            <a:ext cx="3092574" cy="721997"/>
          </a:xfrm>
          <a:prstGeom prst="rect">
            <a:avLst/>
          </a:prstGeom>
        </p:spPr>
        <p:txBody>
          <a:bodyPr anchor="t" rtlCol="false" tIns="0" lIns="0" bIns="0" rIns="0">
            <a:spAutoFit/>
          </a:bodyPr>
          <a:lstStyle/>
          <a:p>
            <a:pPr algn="ctr">
              <a:lnSpc>
                <a:spcPts val="5879"/>
              </a:lnSpc>
            </a:pPr>
            <a:r>
              <a:rPr lang="en-US" sz="4199" b="true">
                <a:solidFill>
                  <a:srgbClr val="56382D"/>
                </a:solidFill>
                <a:latin typeface="HK Grotesk Pro Bold"/>
                <a:ea typeface="HK Grotesk Pro Bold"/>
                <a:cs typeface="HK Grotesk Pro Bold"/>
                <a:sym typeface="HK Grotesk Pro Bold"/>
              </a:rPr>
              <a:t>$65 per / CH</a:t>
            </a:r>
          </a:p>
        </p:txBody>
      </p:sp>
      <p:sp>
        <p:nvSpPr>
          <p:cNvPr name="Freeform 14" id="14"/>
          <p:cNvSpPr/>
          <p:nvPr/>
        </p:nvSpPr>
        <p:spPr>
          <a:xfrm flipH="false" flipV="false" rot="0">
            <a:off x="1191763" y="1028700"/>
            <a:ext cx="1517323" cy="1517323"/>
          </a:xfrm>
          <a:custGeom>
            <a:avLst/>
            <a:gdLst/>
            <a:ahLst/>
            <a:cxnLst/>
            <a:rect r="r" b="b" t="t" l="l"/>
            <a:pathLst>
              <a:path h="1517323" w="1517323">
                <a:moveTo>
                  <a:pt x="0" y="0"/>
                </a:moveTo>
                <a:lnTo>
                  <a:pt x="1517323" y="0"/>
                </a:lnTo>
                <a:lnTo>
                  <a:pt x="1517323" y="1517323"/>
                </a:lnTo>
                <a:lnTo>
                  <a:pt x="0" y="1517323"/>
                </a:lnTo>
                <a:lnTo>
                  <a:pt x="0" y="0"/>
                </a:lnTo>
                <a:close/>
              </a:path>
            </a:pathLst>
          </a:custGeom>
          <a:blipFill>
            <a:blip r:embed="rId5"/>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rot="-5400000">
            <a:off x="426720" y="1630680"/>
            <a:ext cx="1365885" cy="0"/>
          </a:xfrm>
          <a:prstGeom prst="line">
            <a:avLst/>
          </a:prstGeom>
          <a:ln cap="flat" w="161925">
            <a:solidFill>
              <a:srgbClr val="A37A6C"/>
            </a:solidFill>
            <a:prstDash val="solid"/>
            <a:headEnd type="none" len="sm" w="sm"/>
            <a:tailEnd type="none" len="sm" w="sm"/>
          </a:ln>
        </p:spPr>
      </p:sp>
      <p:sp>
        <p:nvSpPr>
          <p:cNvPr name="Freeform 3" id="3"/>
          <p:cNvSpPr/>
          <p:nvPr/>
        </p:nvSpPr>
        <p:spPr>
          <a:xfrm flipH="false" flipV="false" rot="1357328">
            <a:off x="11659604" y="1160009"/>
            <a:ext cx="8558100" cy="12631821"/>
          </a:xfrm>
          <a:custGeom>
            <a:avLst/>
            <a:gdLst/>
            <a:ahLst/>
            <a:cxnLst/>
            <a:rect r="r" b="b" t="t" l="l"/>
            <a:pathLst>
              <a:path h="12631821" w="8558100">
                <a:moveTo>
                  <a:pt x="0" y="0"/>
                </a:moveTo>
                <a:lnTo>
                  <a:pt x="8558100" y="0"/>
                </a:lnTo>
                <a:lnTo>
                  <a:pt x="8558100" y="12631822"/>
                </a:lnTo>
                <a:lnTo>
                  <a:pt x="0" y="12631822"/>
                </a:lnTo>
                <a:lnTo>
                  <a:pt x="0" y="0"/>
                </a:lnTo>
                <a:close/>
              </a:path>
            </a:pathLst>
          </a:custGeom>
          <a:blipFill>
            <a:blip r:embed="rId2">
              <a:alphaModFix amt="36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447148" y="1123950"/>
            <a:ext cx="8886150" cy="1270635"/>
          </a:xfrm>
          <a:prstGeom prst="rect">
            <a:avLst/>
          </a:prstGeom>
        </p:spPr>
        <p:txBody>
          <a:bodyPr anchor="t" rtlCol="false" tIns="0" lIns="0" bIns="0" rIns="0">
            <a:spAutoFit/>
          </a:bodyPr>
          <a:lstStyle/>
          <a:p>
            <a:pPr algn="l">
              <a:lnSpc>
                <a:spcPts val="9720"/>
              </a:lnSpc>
            </a:pPr>
            <a:r>
              <a:rPr lang="en-US" sz="9000" b="true">
                <a:solidFill>
                  <a:srgbClr val="56382D"/>
                </a:solidFill>
                <a:latin typeface="HK Grotesk Pro Semi-Bold"/>
                <a:ea typeface="HK Grotesk Pro Semi-Bold"/>
                <a:cs typeface="HK Grotesk Pro Semi-Bold"/>
                <a:sym typeface="HK Grotesk Pro Semi-Bold"/>
              </a:rPr>
              <a:t>Our Mission... </a:t>
            </a:r>
          </a:p>
        </p:txBody>
      </p:sp>
      <p:sp>
        <p:nvSpPr>
          <p:cNvPr name="TextBox 5" id="5"/>
          <p:cNvSpPr txBox="true"/>
          <p:nvPr/>
        </p:nvSpPr>
        <p:spPr>
          <a:xfrm rot="0">
            <a:off x="1398739" y="2770902"/>
            <a:ext cx="10807175" cy="4261740"/>
          </a:xfrm>
          <a:prstGeom prst="rect">
            <a:avLst/>
          </a:prstGeom>
        </p:spPr>
        <p:txBody>
          <a:bodyPr anchor="t" rtlCol="false" tIns="0" lIns="0" bIns="0" rIns="0">
            <a:spAutoFit/>
          </a:bodyPr>
          <a:lstStyle/>
          <a:p>
            <a:pPr algn="l">
              <a:lnSpc>
                <a:spcPts val="4227"/>
              </a:lnSpc>
            </a:pPr>
            <a:r>
              <a:rPr lang="en-US" sz="2799">
                <a:solidFill>
                  <a:srgbClr val="56382D"/>
                </a:solidFill>
                <a:latin typeface="Roboto"/>
                <a:ea typeface="Roboto"/>
                <a:cs typeface="Roboto"/>
                <a:sym typeface="Roboto"/>
              </a:rPr>
              <a:t>Our mission is to cultivate the most skilled and passionate community of PMU artists by empowering them with the knowledge and expertise needed to transform lives through their craft. We are committed to serving a diverse range of students, beyond just English speakers, and ensuring that standardized, high-quality education becomes a cornerstone of our industry. </a:t>
            </a:r>
          </a:p>
          <a:p>
            <a:pPr algn="l">
              <a:lnSpc>
                <a:spcPts val="4227"/>
              </a:lnSpc>
            </a:pPr>
            <a:r>
              <a:rPr lang="en-US" sz="2799">
                <a:solidFill>
                  <a:srgbClr val="56382D"/>
                </a:solidFill>
                <a:latin typeface="Roboto"/>
                <a:ea typeface="Roboto"/>
                <a:cs typeface="Roboto"/>
                <a:sym typeface="Roboto"/>
              </a:rPr>
              <a:t>Together, we can make a profound, positive impact on our clients' lives, as we lead with intention, integrity, and the power of education</a:t>
            </a:r>
            <a:r>
              <a:rPr lang="en-US" sz="2799">
                <a:solidFill>
                  <a:srgbClr val="737373"/>
                </a:solidFill>
                <a:latin typeface="Roboto"/>
                <a:ea typeface="Roboto"/>
                <a:cs typeface="Roboto"/>
                <a:sym typeface="Roboto"/>
              </a:rPr>
              <a:t>.</a:t>
            </a:r>
          </a:p>
        </p:txBody>
      </p:sp>
      <p:sp>
        <p:nvSpPr>
          <p:cNvPr name="Freeform 6" id="6"/>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Freeform 2" id="2"/>
          <p:cNvSpPr/>
          <p:nvPr/>
        </p:nvSpPr>
        <p:spPr>
          <a:xfrm flipH="false" flipV="false" rot="-1856344">
            <a:off x="-3378902" y="3000507"/>
            <a:ext cx="10859158" cy="11521654"/>
          </a:xfrm>
          <a:custGeom>
            <a:avLst/>
            <a:gdLst/>
            <a:ahLst/>
            <a:cxnLst/>
            <a:rect r="r" b="b" t="t" l="l"/>
            <a:pathLst>
              <a:path h="11521654" w="10859158">
                <a:moveTo>
                  <a:pt x="0" y="0"/>
                </a:moveTo>
                <a:lnTo>
                  <a:pt x="10859159" y="0"/>
                </a:lnTo>
                <a:lnTo>
                  <a:pt x="10859159" y="11521654"/>
                </a:lnTo>
                <a:lnTo>
                  <a:pt x="0" y="11521654"/>
                </a:lnTo>
                <a:lnTo>
                  <a:pt x="0" y="0"/>
                </a:lnTo>
                <a:close/>
              </a:path>
            </a:pathLst>
          </a:custGeom>
          <a:blipFill>
            <a:blip r:embed="rId2">
              <a:alphaModFix amt="73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135968" y="2238359"/>
            <a:ext cx="10016064" cy="1270635"/>
          </a:xfrm>
          <a:prstGeom prst="rect">
            <a:avLst/>
          </a:prstGeom>
        </p:spPr>
        <p:txBody>
          <a:bodyPr anchor="t" rtlCol="false" tIns="0" lIns="0" bIns="0" rIns="0">
            <a:spAutoFit/>
          </a:bodyPr>
          <a:lstStyle/>
          <a:p>
            <a:pPr algn="ctr">
              <a:lnSpc>
                <a:spcPts val="9720"/>
              </a:lnSpc>
            </a:pPr>
            <a:r>
              <a:rPr lang="en-US" b="true" sz="9000">
                <a:solidFill>
                  <a:srgbClr val="56382D"/>
                </a:solidFill>
                <a:latin typeface="HK Grotesk Pro Bold"/>
                <a:ea typeface="HK Grotesk Pro Bold"/>
                <a:cs typeface="HK Grotesk Pro Bold"/>
                <a:sym typeface="HK Grotesk Pro Bold"/>
              </a:rPr>
              <a:t>Get Social With Us</a:t>
            </a:r>
          </a:p>
        </p:txBody>
      </p:sp>
      <p:sp>
        <p:nvSpPr>
          <p:cNvPr name="Freeform 4" id="4"/>
          <p:cNvSpPr/>
          <p:nvPr/>
        </p:nvSpPr>
        <p:spPr>
          <a:xfrm flipH="false" flipV="false" rot="-2700000">
            <a:off x="13478263" y="-2722917"/>
            <a:ext cx="10859158" cy="11521654"/>
          </a:xfrm>
          <a:custGeom>
            <a:avLst/>
            <a:gdLst/>
            <a:ahLst/>
            <a:cxnLst/>
            <a:rect r="r" b="b" t="t" l="l"/>
            <a:pathLst>
              <a:path h="11521654" w="10859158">
                <a:moveTo>
                  <a:pt x="0" y="0"/>
                </a:moveTo>
                <a:lnTo>
                  <a:pt x="10859158" y="0"/>
                </a:lnTo>
                <a:lnTo>
                  <a:pt x="10859158" y="11521654"/>
                </a:lnTo>
                <a:lnTo>
                  <a:pt x="0" y="115216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085969" y="3720852"/>
            <a:ext cx="1422648" cy="1422648"/>
          </a:xfrm>
          <a:custGeom>
            <a:avLst/>
            <a:gdLst/>
            <a:ahLst/>
            <a:cxnLst/>
            <a:rect r="r" b="b" t="t" l="l"/>
            <a:pathLst>
              <a:path h="1422648" w="1422648">
                <a:moveTo>
                  <a:pt x="0" y="0"/>
                </a:moveTo>
                <a:lnTo>
                  <a:pt x="1422647" y="0"/>
                </a:lnTo>
                <a:lnTo>
                  <a:pt x="1422647" y="1422648"/>
                </a:lnTo>
                <a:lnTo>
                  <a:pt x="0" y="14226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461192" y="5592272"/>
            <a:ext cx="672201" cy="1422648"/>
          </a:xfrm>
          <a:custGeom>
            <a:avLst/>
            <a:gdLst/>
            <a:ahLst/>
            <a:cxnLst/>
            <a:rect r="r" b="b" t="t" l="l"/>
            <a:pathLst>
              <a:path h="1422648" w="672201">
                <a:moveTo>
                  <a:pt x="0" y="0"/>
                </a:moveTo>
                <a:lnTo>
                  <a:pt x="672201" y="0"/>
                </a:lnTo>
                <a:lnTo>
                  <a:pt x="672201" y="1422648"/>
                </a:lnTo>
                <a:lnTo>
                  <a:pt x="0" y="1422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6835864" y="4002280"/>
            <a:ext cx="6772169" cy="764542"/>
          </a:xfrm>
          <a:prstGeom prst="rect">
            <a:avLst/>
          </a:prstGeom>
        </p:spPr>
        <p:txBody>
          <a:bodyPr anchor="t" rtlCol="false" tIns="0" lIns="0" bIns="0" rIns="0">
            <a:spAutoFit/>
          </a:bodyPr>
          <a:lstStyle/>
          <a:p>
            <a:pPr algn="ctr">
              <a:lnSpc>
                <a:spcPts val="6159"/>
              </a:lnSpc>
            </a:pPr>
            <a:r>
              <a:rPr lang="en-US" sz="4399">
                <a:solidFill>
                  <a:srgbClr val="56382D"/>
                </a:solidFill>
                <a:latin typeface="Kollektif"/>
                <a:ea typeface="Kollektif"/>
                <a:cs typeface="Kollektif"/>
                <a:sym typeface="Kollektif"/>
              </a:rPr>
              <a:t>@micropigmentation_edu</a:t>
            </a:r>
          </a:p>
        </p:txBody>
      </p:sp>
      <p:sp>
        <p:nvSpPr>
          <p:cNvPr name="TextBox 8" id="8"/>
          <p:cNvSpPr txBox="true"/>
          <p:nvPr/>
        </p:nvSpPr>
        <p:spPr>
          <a:xfrm rot="0">
            <a:off x="6835864" y="5873700"/>
            <a:ext cx="6587087" cy="764542"/>
          </a:xfrm>
          <a:prstGeom prst="rect">
            <a:avLst/>
          </a:prstGeom>
        </p:spPr>
        <p:txBody>
          <a:bodyPr anchor="t" rtlCol="false" tIns="0" lIns="0" bIns="0" rIns="0">
            <a:spAutoFit/>
          </a:bodyPr>
          <a:lstStyle/>
          <a:p>
            <a:pPr algn="ctr">
              <a:lnSpc>
                <a:spcPts val="6159"/>
              </a:lnSpc>
            </a:pPr>
            <a:r>
              <a:rPr lang="en-US" sz="4399">
                <a:solidFill>
                  <a:srgbClr val="56382D"/>
                </a:solidFill>
                <a:latin typeface="Kollektif"/>
                <a:ea typeface="Kollektif"/>
                <a:cs typeface="Kollektif"/>
                <a:sym typeface="Kollektif"/>
              </a:rPr>
              <a:t>@micropigmentation.edu</a:t>
            </a:r>
          </a:p>
        </p:txBody>
      </p:sp>
      <p:sp>
        <p:nvSpPr>
          <p:cNvPr name="Freeform 9" id="9"/>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10"/>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Freeform 2" id="2"/>
          <p:cNvSpPr/>
          <p:nvPr/>
        </p:nvSpPr>
        <p:spPr>
          <a:xfrm flipH="false" flipV="false" rot="-1856344">
            <a:off x="-3638790" y="1879270"/>
            <a:ext cx="10859158" cy="11521654"/>
          </a:xfrm>
          <a:custGeom>
            <a:avLst/>
            <a:gdLst/>
            <a:ahLst/>
            <a:cxnLst/>
            <a:rect r="r" b="b" t="t" l="l"/>
            <a:pathLst>
              <a:path h="11521654" w="10859158">
                <a:moveTo>
                  <a:pt x="0" y="0"/>
                </a:moveTo>
                <a:lnTo>
                  <a:pt x="10859159" y="0"/>
                </a:lnTo>
                <a:lnTo>
                  <a:pt x="10859159" y="11521654"/>
                </a:lnTo>
                <a:lnTo>
                  <a:pt x="0" y="11521654"/>
                </a:lnTo>
                <a:lnTo>
                  <a:pt x="0"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57287" y="8081629"/>
            <a:ext cx="5080026" cy="571503"/>
          </a:xfrm>
          <a:custGeom>
            <a:avLst/>
            <a:gdLst/>
            <a:ahLst/>
            <a:cxnLst/>
            <a:rect r="r" b="b" t="t" l="l"/>
            <a:pathLst>
              <a:path h="571503" w="5080026">
                <a:moveTo>
                  <a:pt x="0" y="0"/>
                </a:moveTo>
                <a:lnTo>
                  <a:pt x="5080026" y="0"/>
                </a:lnTo>
                <a:lnTo>
                  <a:pt x="5080026" y="571503"/>
                </a:lnTo>
                <a:lnTo>
                  <a:pt x="0" y="571503"/>
                </a:lnTo>
                <a:lnTo>
                  <a:pt x="0" y="0"/>
                </a:lnTo>
                <a:close/>
              </a:path>
            </a:pathLst>
          </a:custGeom>
          <a:blipFill>
            <a:blip r:embed="rId4"/>
            <a:stretch>
              <a:fillRect l="0" t="0" r="0" b="0"/>
            </a:stretch>
          </a:blipFill>
        </p:spPr>
      </p:sp>
      <p:sp>
        <p:nvSpPr>
          <p:cNvPr name="Freeform 4" id="4"/>
          <p:cNvSpPr/>
          <p:nvPr/>
        </p:nvSpPr>
        <p:spPr>
          <a:xfrm flipH="false" flipV="false" rot="-3263057">
            <a:off x="13572066" y="-3879826"/>
            <a:ext cx="10859158" cy="11521654"/>
          </a:xfrm>
          <a:custGeom>
            <a:avLst/>
            <a:gdLst/>
            <a:ahLst/>
            <a:cxnLst/>
            <a:rect r="r" b="b" t="t" l="l"/>
            <a:pathLst>
              <a:path h="11521654" w="10859158">
                <a:moveTo>
                  <a:pt x="0" y="0"/>
                </a:moveTo>
                <a:lnTo>
                  <a:pt x="10859159" y="0"/>
                </a:lnTo>
                <a:lnTo>
                  <a:pt x="10859159" y="11521654"/>
                </a:lnTo>
                <a:lnTo>
                  <a:pt x="0" y="11521654"/>
                </a:lnTo>
                <a:lnTo>
                  <a:pt x="0" y="0"/>
                </a:lnTo>
                <a:close/>
              </a:path>
            </a:pathLst>
          </a:custGeom>
          <a:blipFill>
            <a:blip r:embed="rId5">
              <a:alphaModFix amt="72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67886" y="3467686"/>
            <a:ext cx="3888750" cy="4613944"/>
          </a:xfrm>
          <a:custGeom>
            <a:avLst/>
            <a:gdLst/>
            <a:ahLst/>
            <a:cxnLst/>
            <a:rect r="r" b="b" t="t" l="l"/>
            <a:pathLst>
              <a:path h="4613944" w="3888750">
                <a:moveTo>
                  <a:pt x="0" y="0"/>
                </a:moveTo>
                <a:lnTo>
                  <a:pt x="3888750" y="0"/>
                </a:lnTo>
                <a:lnTo>
                  <a:pt x="3888750" y="4613943"/>
                </a:lnTo>
                <a:lnTo>
                  <a:pt x="0" y="4613943"/>
                </a:lnTo>
                <a:lnTo>
                  <a:pt x="0" y="0"/>
                </a:lnTo>
                <a:close/>
              </a:path>
            </a:pathLst>
          </a:custGeom>
          <a:blipFill>
            <a:blip r:embed="rId7"/>
            <a:stretch>
              <a:fillRect l="0" t="-3154" r="0" b="-9410"/>
            </a:stretch>
          </a:blipFill>
        </p:spPr>
      </p:sp>
      <p:sp>
        <p:nvSpPr>
          <p:cNvPr name="Freeform 6" id="6"/>
          <p:cNvSpPr/>
          <p:nvPr/>
        </p:nvSpPr>
        <p:spPr>
          <a:xfrm flipH="false" flipV="false" rot="0">
            <a:off x="1929010" y="3504614"/>
            <a:ext cx="3498481" cy="4557966"/>
          </a:xfrm>
          <a:custGeom>
            <a:avLst/>
            <a:gdLst/>
            <a:ahLst/>
            <a:cxnLst/>
            <a:rect r="r" b="b" t="t" l="l"/>
            <a:pathLst>
              <a:path h="4557966" w="3498481">
                <a:moveTo>
                  <a:pt x="0" y="0"/>
                </a:moveTo>
                <a:lnTo>
                  <a:pt x="3498481" y="0"/>
                </a:lnTo>
                <a:lnTo>
                  <a:pt x="3498481" y="4557965"/>
                </a:lnTo>
                <a:lnTo>
                  <a:pt x="0" y="4557965"/>
                </a:lnTo>
                <a:lnTo>
                  <a:pt x="0" y="0"/>
                </a:lnTo>
                <a:close/>
              </a:path>
            </a:pathLst>
          </a:custGeom>
          <a:blipFill>
            <a:blip r:embed="rId8"/>
            <a:stretch>
              <a:fillRect l="-5175" t="-3380" r="-2003" b="-2431"/>
            </a:stretch>
          </a:blipFill>
        </p:spPr>
      </p:sp>
      <p:sp>
        <p:nvSpPr>
          <p:cNvPr name="TextBox 7" id="7"/>
          <p:cNvSpPr txBox="true"/>
          <p:nvPr/>
        </p:nvSpPr>
        <p:spPr>
          <a:xfrm rot="0">
            <a:off x="6108726" y="3528105"/>
            <a:ext cx="9814993" cy="2957831"/>
          </a:xfrm>
          <a:prstGeom prst="rect">
            <a:avLst/>
          </a:prstGeom>
        </p:spPr>
        <p:txBody>
          <a:bodyPr anchor="t" rtlCol="false" tIns="0" lIns="0" bIns="0" rIns="0">
            <a:spAutoFit/>
          </a:bodyPr>
          <a:lstStyle/>
          <a:p>
            <a:pPr algn="l">
              <a:lnSpc>
                <a:spcPts val="3919"/>
              </a:lnSpc>
            </a:pPr>
            <a:r>
              <a:rPr lang="en-US" sz="2799" b="true">
                <a:solidFill>
                  <a:srgbClr val="56382D"/>
                </a:solidFill>
                <a:latin typeface="Open Sans Bold"/>
                <a:ea typeface="Open Sans Bold"/>
                <a:cs typeface="Open Sans Bold"/>
                <a:sym typeface="Open Sans Bold"/>
              </a:rPr>
              <a:t>Book Title: </a:t>
            </a:r>
            <a:r>
              <a:rPr lang="en-US" sz="2799">
                <a:solidFill>
                  <a:srgbClr val="56382D"/>
                </a:solidFill>
                <a:latin typeface="Open Sans Light"/>
                <a:ea typeface="Open Sans Light"/>
                <a:cs typeface="Open Sans Light"/>
                <a:sym typeface="Open Sans Light"/>
              </a:rPr>
              <a:t>Core Principles of Micropigmentation©</a:t>
            </a:r>
          </a:p>
          <a:p>
            <a:pPr algn="l">
              <a:lnSpc>
                <a:spcPts val="3919"/>
              </a:lnSpc>
            </a:pPr>
            <a:r>
              <a:rPr lang="en-US" sz="2799" b="true">
                <a:solidFill>
                  <a:srgbClr val="56382D"/>
                </a:solidFill>
                <a:latin typeface="Open Sans Bold"/>
                <a:ea typeface="Open Sans Bold"/>
                <a:cs typeface="Open Sans Bold"/>
                <a:sym typeface="Open Sans Bold"/>
              </a:rPr>
              <a:t>Bookwire Rating:</a:t>
            </a:r>
            <a:r>
              <a:rPr lang="en-US" sz="2799">
                <a:solidFill>
                  <a:srgbClr val="56382D"/>
                </a:solidFill>
                <a:latin typeface="Open Sans Light"/>
                <a:ea typeface="Open Sans Light"/>
                <a:cs typeface="Open Sans Light"/>
                <a:sym typeface="Open Sans Light"/>
              </a:rPr>
              <a:t> ★★★★★</a:t>
            </a:r>
          </a:p>
          <a:p>
            <a:pPr algn="l">
              <a:lnSpc>
                <a:spcPts val="3919"/>
              </a:lnSpc>
            </a:pPr>
            <a:r>
              <a:rPr lang="en-US" sz="2799" b="true">
                <a:solidFill>
                  <a:srgbClr val="56382D"/>
                </a:solidFill>
                <a:latin typeface="Open Sans Bold"/>
                <a:ea typeface="Open Sans Bold"/>
                <a:cs typeface="Open Sans Bold"/>
                <a:sym typeface="Open Sans Bold"/>
              </a:rPr>
              <a:t>ISBN: 979-8-9917557-9-5</a:t>
            </a:r>
          </a:p>
          <a:p>
            <a:pPr algn="l">
              <a:lnSpc>
                <a:spcPts val="3919"/>
              </a:lnSpc>
            </a:pPr>
          </a:p>
          <a:p>
            <a:pPr algn="l">
              <a:lnSpc>
                <a:spcPts val="3919"/>
              </a:lnSpc>
            </a:pPr>
            <a:r>
              <a:rPr lang="en-US" sz="2799" b="true">
                <a:solidFill>
                  <a:srgbClr val="56382D"/>
                </a:solidFill>
                <a:latin typeface="Open Sans Bold"/>
                <a:ea typeface="Open Sans Bold"/>
                <a:cs typeface="Open Sans Bold"/>
                <a:sym typeface="Open Sans Bold"/>
              </a:rPr>
              <a:t>Online Course Curriculum Link: </a:t>
            </a:r>
            <a:r>
              <a:rPr lang="en-US" sz="2799" u="sng">
                <a:solidFill>
                  <a:srgbClr val="56382D"/>
                </a:solidFill>
                <a:latin typeface="Open Sans Light"/>
                <a:ea typeface="Open Sans Light"/>
                <a:cs typeface="Open Sans Light"/>
                <a:sym typeface="Open Sans Light"/>
                <a:hlinkClick r:id="rId9" tooltip="https://mpeducators.talentlms.com/learner/courseinfo/id:126"/>
              </a:rPr>
              <a:t>https://mpeducators.talentlms.com/learner/courseinfo/id:127</a:t>
            </a:r>
          </a:p>
        </p:txBody>
      </p:sp>
      <p:sp>
        <p:nvSpPr>
          <p:cNvPr name="TextBox 8" id="8"/>
          <p:cNvSpPr txBox="true"/>
          <p:nvPr/>
        </p:nvSpPr>
        <p:spPr>
          <a:xfrm rot="0">
            <a:off x="1537086" y="1393528"/>
            <a:ext cx="10587131" cy="1394454"/>
          </a:xfrm>
          <a:prstGeom prst="rect">
            <a:avLst/>
          </a:prstGeom>
        </p:spPr>
        <p:txBody>
          <a:bodyPr anchor="t" rtlCol="false" tIns="0" lIns="0" bIns="0" rIns="0">
            <a:spAutoFit/>
          </a:bodyPr>
          <a:lstStyle/>
          <a:p>
            <a:pPr algn="l">
              <a:lnSpc>
                <a:spcPts val="11340"/>
              </a:lnSpc>
            </a:pPr>
            <a:r>
              <a:rPr lang="en-US" sz="8100" b="true">
                <a:solidFill>
                  <a:srgbClr val="56382D"/>
                </a:solidFill>
                <a:latin typeface="HK Grotesk Pro Bold"/>
                <a:ea typeface="HK Grotesk Pro Bold"/>
                <a:cs typeface="HK Grotesk Pro Bold"/>
                <a:sym typeface="HK Grotesk Pro Bold"/>
              </a:rPr>
              <a:t>Your Course Manual</a:t>
            </a:r>
          </a:p>
        </p:txBody>
      </p:sp>
      <p:sp>
        <p:nvSpPr>
          <p:cNvPr name="AutoShape 9" id="9"/>
          <p:cNvSpPr/>
          <p:nvPr/>
        </p:nvSpPr>
        <p:spPr>
          <a:xfrm flipV="true">
            <a:off x="1157287" y="1555453"/>
            <a:ext cx="0" cy="1365885"/>
          </a:xfrm>
          <a:prstGeom prst="line">
            <a:avLst/>
          </a:prstGeom>
          <a:ln cap="flat" w="161925">
            <a:solidFill>
              <a:srgbClr val="A37A6C"/>
            </a:solidFill>
            <a:prstDash val="solid"/>
            <a:headEnd type="none" len="sm" w="sm"/>
            <a:tailEnd type="none" len="sm" w="sm"/>
          </a:ln>
        </p:spPr>
      </p:sp>
      <p:sp>
        <p:nvSpPr>
          <p:cNvPr name="Freeform 10" id="10"/>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10"/>
            <a:stretch>
              <a:fillRect l="0" t="0" r="0" b="0"/>
            </a:stretch>
          </a:blipFill>
        </p:spPr>
      </p:sp>
      <p:sp>
        <p:nvSpPr>
          <p:cNvPr name="Freeform 11" id="11"/>
          <p:cNvSpPr/>
          <p:nvPr/>
        </p:nvSpPr>
        <p:spPr>
          <a:xfrm flipH="false" flipV="false" rot="0">
            <a:off x="3143478" y="3814025"/>
            <a:ext cx="1069545" cy="1069545"/>
          </a:xfrm>
          <a:custGeom>
            <a:avLst/>
            <a:gdLst/>
            <a:ahLst/>
            <a:cxnLst/>
            <a:rect r="r" b="b" t="t" l="l"/>
            <a:pathLst>
              <a:path h="1069545" w="1069545">
                <a:moveTo>
                  <a:pt x="0" y="0"/>
                </a:moveTo>
                <a:lnTo>
                  <a:pt x="1069545" y="0"/>
                </a:lnTo>
                <a:lnTo>
                  <a:pt x="1069545" y="1069545"/>
                </a:lnTo>
                <a:lnTo>
                  <a:pt x="0" y="1069545"/>
                </a:lnTo>
                <a:lnTo>
                  <a:pt x="0" y="0"/>
                </a:lnTo>
                <a:close/>
              </a:path>
            </a:pathLst>
          </a:custGeom>
          <a:blipFill>
            <a:blip r:embed="rId10"/>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rot="-5400000">
            <a:off x="15629475" y="2496600"/>
            <a:ext cx="3097725" cy="0"/>
          </a:xfrm>
          <a:prstGeom prst="line">
            <a:avLst/>
          </a:prstGeom>
          <a:ln cap="flat" w="161925">
            <a:solidFill>
              <a:srgbClr val="A37A6C"/>
            </a:solidFill>
            <a:prstDash val="solid"/>
            <a:headEnd type="none" len="sm" w="sm"/>
            <a:tailEnd type="none" len="sm" w="sm"/>
          </a:ln>
        </p:spPr>
      </p:sp>
      <p:sp>
        <p:nvSpPr>
          <p:cNvPr name="Freeform 3" id="3"/>
          <p:cNvSpPr/>
          <p:nvPr/>
        </p:nvSpPr>
        <p:spPr>
          <a:xfrm flipH="false" flipV="false" rot="3680159">
            <a:off x="-1758391" y="2328600"/>
            <a:ext cx="10535114" cy="9269771"/>
          </a:xfrm>
          <a:custGeom>
            <a:avLst/>
            <a:gdLst/>
            <a:ahLst/>
            <a:cxnLst/>
            <a:rect r="r" b="b" t="t" l="l"/>
            <a:pathLst>
              <a:path h="9269771" w="10535114">
                <a:moveTo>
                  <a:pt x="0" y="0"/>
                </a:moveTo>
                <a:lnTo>
                  <a:pt x="10535115" y="0"/>
                </a:lnTo>
                <a:lnTo>
                  <a:pt x="10535115" y="9269771"/>
                </a:lnTo>
                <a:lnTo>
                  <a:pt x="0" y="9269771"/>
                </a:lnTo>
                <a:lnTo>
                  <a:pt x="0" y="0"/>
                </a:lnTo>
                <a:close/>
              </a:path>
            </a:pathLst>
          </a:custGeom>
          <a:blipFill>
            <a:blip r:embed="rId2">
              <a:alphaModFix amt="54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534840" y="3794096"/>
            <a:ext cx="2581452" cy="3394450"/>
          </a:xfrm>
          <a:custGeom>
            <a:avLst/>
            <a:gdLst/>
            <a:ahLst/>
            <a:cxnLst/>
            <a:rect r="r" b="b" t="t" l="l"/>
            <a:pathLst>
              <a:path h="3394450" w="2581452">
                <a:moveTo>
                  <a:pt x="0" y="0"/>
                </a:moveTo>
                <a:lnTo>
                  <a:pt x="2581452" y="0"/>
                </a:lnTo>
                <a:lnTo>
                  <a:pt x="2581452" y="3394450"/>
                </a:lnTo>
                <a:lnTo>
                  <a:pt x="0" y="3394450"/>
                </a:lnTo>
                <a:lnTo>
                  <a:pt x="0" y="0"/>
                </a:lnTo>
                <a:close/>
              </a:path>
            </a:pathLst>
          </a:custGeom>
          <a:blipFill>
            <a:blip r:embed="rId4"/>
            <a:stretch>
              <a:fillRect l="-64917" t="0" r="-32076" b="0"/>
            </a:stretch>
          </a:blipFill>
        </p:spPr>
      </p:sp>
      <p:sp>
        <p:nvSpPr>
          <p:cNvPr name="Freeform 5" id="5"/>
          <p:cNvSpPr/>
          <p:nvPr/>
        </p:nvSpPr>
        <p:spPr>
          <a:xfrm flipH="true" flipV="false" rot="0">
            <a:off x="0" y="3794096"/>
            <a:ext cx="2627686" cy="3394450"/>
          </a:xfrm>
          <a:custGeom>
            <a:avLst/>
            <a:gdLst/>
            <a:ahLst/>
            <a:cxnLst/>
            <a:rect r="r" b="b" t="t" l="l"/>
            <a:pathLst>
              <a:path h="3394450" w="2627686">
                <a:moveTo>
                  <a:pt x="2627686" y="0"/>
                </a:moveTo>
                <a:lnTo>
                  <a:pt x="0" y="0"/>
                </a:lnTo>
                <a:lnTo>
                  <a:pt x="0" y="3394450"/>
                </a:lnTo>
                <a:lnTo>
                  <a:pt x="2627686" y="3394450"/>
                </a:lnTo>
                <a:lnTo>
                  <a:pt x="2627686" y="0"/>
                </a:lnTo>
                <a:close/>
              </a:path>
            </a:pathLst>
          </a:custGeom>
          <a:blipFill>
            <a:blip r:embed="rId5"/>
            <a:stretch>
              <a:fillRect l="-34037" t="0" r="-88786" b="-15030"/>
            </a:stretch>
          </a:blipFill>
        </p:spPr>
      </p:sp>
      <p:sp>
        <p:nvSpPr>
          <p:cNvPr name="Freeform 6" id="6"/>
          <p:cNvSpPr/>
          <p:nvPr/>
        </p:nvSpPr>
        <p:spPr>
          <a:xfrm flipH="true" flipV="false" rot="0">
            <a:off x="1872455" y="4005807"/>
            <a:ext cx="2398680" cy="3182739"/>
          </a:xfrm>
          <a:custGeom>
            <a:avLst/>
            <a:gdLst/>
            <a:ahLst/>
            <a:cxnLst/>
            <a:rect r="r" b="b" t="t" l="l"/>
            <a:pathLst>
              <a:path h="3182739" w="2398680">
                <a:moveTo>
                  <a:pt x="2398681" y="0"/>
                </a:moveTo>
                <a:lnTo>
                  <a:pt x="0" y="0"/>
                </a:lnTo>
                <a:lnTo>
                  <a:pt x="0" y="3182739"/>
                </a:lnTo>
                <a:lnTo>
                  <a:pt x="2398681" y="3182739"/>
                </a:lnTo>
                <a:lnTo>
                  <a:pt x="2398681" y="0"/>
                </a:lnTo>
                <a:close/>
              </a:path>
            </a:pathLst>
          </a:custGeom>
          <a:blipFill>
            <a:blip r:embed="rId6"/>
            <a:stretch>
              <a:fillRect l="-93994" t="-3308" r="-21455" b="-4940"/>
            </a:stretch>
          </a:blipFill>
        </p:spPr>
      </p:sp>
      <p:sp>
        <p:nvSpPr>
          <p:cNvPr name="Freeform 7" id="7"/>
          <p:cNvSpPr/>
          <p:nvPr/>
        </p:nvSpPr>
        <p:spPr>
          <a:xfrm flipH="false" flipV="false" rot="0">
            <a:off x="-74324" y="6963486"/>
            <a:ext cx="3369849" cy="3323514"/>
          </a:xfrm>
          <a:custGeom>
            <a:avLst/>
            <a:gdLst/>
            <a:ahLst/>
            <a:cxnLst/>
            <a:rect r="r" b="b" t="t" l="l"/>
            <a:pathLst>
              <a:path h="3323514" w="3369849">
                <a:moveTo>
                  <a:pt x="0" y="0"/>
                </a:moveTo>
                <a:lnTo>
                  <a:pt x="3369849" y="0"/>
                </a:lnTo>
                <a:lnTo>
                  <a:pt x="3369849" y="3323514"/>
                </a:lnTo>
                <a:lnTo>
                  <a:pt x="0" y="3323514"/>
                </a:lnTo>
                <a:lnTo>
                  <a:pt x="0" y="0"/>
                </a:lnTo>
                <a:close/>
              </a:path>
            </a:pathLst>
          </a:custGeom>
          <a:blipFill>
            <a:blip r:embed="rId7"/>
            <a:stretch>
              <a:fillRect l="0" t="-26045" r="0" b="-26045"/>
            </a:stretch>
          </a:blipFill>
        </p:spPr>
      </p:sp>
      <p:sp>
        <p:nvSpPr>
          <p:cNvPr name="Freeform 8" id="8"/>
          <p:cNvSpPr/>
          <p:nvPr/>
        </p:nvSpPr>
        <p:spPr>
          <a:xfrm flipH="false" flipV="false" rot="0">
            <a:off x="2872291" y="6504055"/>
            <a:ext cx="2976898" cy="3782945"/>
          </a:xfrm>
          <a:custGeom>
            <a:avLst/>
            <a:gdLst/>
            <a:ahLst/>
            <a:cxnLst/>
            <a:rect r="r" b="b" t="t" l="l"/>
            <a:pathLst>
              <a:path h="3782945" w="2976898">
                <a:moveTo>
                  <a:pt x="0" y="0"/>
                </a:moveTo>
                <a:lnTo>
                  <a:pt x="2976898" y="0"/>
                </a:lnTo>
                <a:lnTo>
                  <a:pt x="2976898" y="3782945"/>
                </a:lnTo>
                <a:lnTo>
                  <a:pt x="0" y="3782945"/>
                </a:lnTo>
                <a:lnTo>
                  <a:pt x="0" y="0"/>
                </a:lnTo>
                <a:close/>
              </a:path>
            </a:pathLst>
          </a:custGeom>
          <a:blipFill>
            <a:blip r:embed="rId8"/>
            <a:stretch>
              <a:fillRect l="-12840" t="0" r="-14236" b="0"/>
            </a:stretch>
          </a:blipFill>
        </p:spPr>
      </p:sp>
      <p:sp>
        <p:nvSpPr>
          <p:cNvPr name="TextBox 9" id="9"/>
          <p:cNvSpPr txBox="true"/>
          <p:nvPr/>
        </p:nvSpPr>
        <p:spPr>
          <a:xfrm rot="0">
            <a:off x="4992364" y="1385032"/>
            <a:ext cx="11814869" cy="2409064"/>
          </a:xfrm>
          <a:prstGeom prst="rect">
            <a:avLst/>
          </a:prstGeom>
        </p:spPr>
        <p:txBody>
          <a:bodyPr anchor="t" rtlCol="false" tIns="0" lIns="0" bIns="0" rIns="0">
            <a:spAutoFit/>
          </a:bodyPr>
          <a:lstStyle/>
          <a:p>
            <a:pPr algn="r">
              <a:lnSpc>
                <a:spcPts val="9396"/>
              </a:lnSpc>
            </a:pPr>
            <a:r>
              <a:rPr lang="en-US" b="true" sz="8700">
                <a:solidFill>
                  <a:srgbClr val="56382D"/>
                </a:solidFill>
                <a:latin typeface="HK Grotesk Pro Bold"/>
                <a:ea typeface="HK Grotesk Pro Bold"/>
                <a:cs typeface="HK Grotesk Pro Bold"/>
                <a:sym typeface="HK Grotesk Pro Bold"/>
              </a:rPr>
              <a:t>Who Is This Hybrid Course For?</a:t>
            </a:r>
          </a:p>
        </p:txBody>
      </p:sp>
      <p:sp>
        <p:nvSpPr>
          <p:cNvPr name="TextBox 10" id="10"/>
          <p:cNvSpPr txBox="true"/>
          <p:nvPr/>
        </p:nvSpPr>
        <p:spPr>
          <a:xfrm rot="0">
            <a:off x="7605320" y="4354825"/>
            <a:ext cx="9653980" cy="3194940"/>
          </a:xfrm>
          <a:prstGeom prst="rect">
            <a:avLst/>
          </a:prstGeom>
        </p:spPr>
        <p:txBody>
          <a:bodyPr anchor="t" rtlCol="false" tIns="0" lIns="0" bIns="0" rIns="0">
            <a:spAutoFit/>
          </a:bodyPr>
          <a:lstStyle/>
          <a:p>
            <a:pPr algn="r">
              <a:lnSpc>
                <a:spcPts val="4227"/>
              </a:lnSpc>
            </a:pPr>
            <a:r>
              <a:rPr lang="en-US" sz="2799">
                <a:solidFill>
                  <a:srgbClr val="56382D"/>
                </a:solidFill>
                <a:latin typeface="Roboto"/>
                <a:ea typeface="Roboto"/>
                <a:cs typeface="Roboto"/>
                <a:sym typeface="Roboto"/>
              </a:rPr>
              <a:t>This course is for Barbers, Cosmetologists, Estheticians, Medical Professionals, Trichologists, Wig Specialists, looking to enter the PMU industry. </a:t>
            </a:r>
          </a:p>
          <a:p>
            <a:pPr algn="r">
              <a:lnSpc>
                <a:spcPts val="4227"/>
              </a:lnSpc>
            </a:pPr>
            <a:r>
              <a:rPr lang="en-US" sz="2799">
                <a:solidFill>
                  <a:srgbClr val="56382D"/>
                </a:solidFill>
                <a:latin typeface="Roboto"/>
                <a:ea typeface="Roboto"/>
                <a:cs typeface="Roboto"/>
                <a:sym typeface="Roboto"/>
              </a:rPr>
              <a:t>This course also serves as continued education and crossover training for Existing PMU, SMP and Body Tattoo Artists looking to revisit the core foundations.</a:t>
            </a:r>
            <a:r>
              <a:rPr lang="en-US" sz="2799">
                <a:solidFill>
                  <a:srgbClr val="737373"/>
                </a:solidFill>
                <a:latin typeface="Roboto"/>
                <a:ea typeface="Roboto"/>
                <a:cs typeface="Roboto"/>
                <a:sym typeface="Roboto"/>
              </a:rPr>
              <a:t> </a:t>
            </a:r>
          </a:p>
        </p:txBody>
      </p:sp>
      <p:sp>
        <p:nvSpPr>
          <p:cNvPr name="Freeform 11" id="11"/>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9"/>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rot="-5400000">
            <a:off x="-439200" y="2496600"/>
            <a:ext cx="3097725" cy="0"/>
          </a:xfrm>
          <a:prstGeom prst="line">
            <a:avLst/>
          </a:prstGeom>
          <a:ln cap="flat" w="161925">
            <a:solidFill>
              <a:srgbClr val="A37A6C"/>
            </a:solidFill>
            <a:prstDash val="solid"/>
            <a:headEnd type="none" len="sm" w="sm"/>
            <a:tailEnd type="none" len="sm" w="sm"/>
          </a:ln>
        </p:spPr>
      </p:sp>
      <p:sp>
        <p:nvSpPr>
          <p:cNvPr name="TextBox 3" id="3"/>
          <p:cNvSpPr txBox="true"/>
          <p:nvPr/>
        </p:nvSpPr>
        <p:spPr>
          <a:xfrm rot="0">
            <a:off x="1609187" y="1375507"/>
            <a:ext cx="8926914" cy="2499360"/>
          </a:xfrm>
          <a:prstGeom prst="rect">
            <a:avLst/>
          </a:prstGeom>
        </p:spPr>
        <p:txBody>
          <a:bodyPr anchor="t" rtlCol="false" tIns="0" lIns="0" bIns="0" rIns="0">
            <a:spAutoFit/>
          </a:bodyPr>
          <a:lstStyle/>
          <a:p>
            <a:pPr algn="l">
              <a:lnSpc>
                <a:spcPts val="9720"/>
              </a:lnSpc>
            </a:pPr>
            <a:r>
              <a:rPr lang="en-US" sz="9000" b="true">
                <a:solidFill>
                  <a:srgbClr val="56382D"/>
                </a:solidFill>
                <a:latin typeface="HK Grotesk Pro Semi-Bold"/>
                <a:ea typeface="HK Grotesk Pro Semi-Bold"/>
                <a:cs typeface="HK Grotesk Pro Semi-Bold"/>
                <a:sym typeface="HK Grotesk Pro Semi-Bold"/>
              </a:rPr>
              <a:t>Phase I: Online Learning </a:t>
            </a:r>
          </a:p>
        </p:txBody>
      </p:sp>
      <p:sp>
        <p:nvSpPr>
          <p:cNvPr name="Freeform 4" id="4"/>
          <p:cNvSpPr/>
          <p:nvPr/>
        </p:nvSpPr>
        <p:spPr>
          <a:xfrm flipH="false" flipV="false" rot="0">
            <a:off x="9799009" y="-2848150"/>
            <a:ext cx="12106450" cy="12106450"/>
          </a:xfrm>
          <a:custGeom>
            <a:avLst/>
            <a:gdLst/>
            <a:ahLst/>
            <a:cxnLst/>
            <a:rect r="r" b="b" t="t" l="l"/>
            <a:pathLst>
              <a:path h="12106450" w="12106450">
                <a:moveTo>
                  <a:pt x="0" y="0"/>
                </a:moveTo>
                <a:lnTo>
                  <a:pt x="12106450" y="0"/>
                </a:lnTo>
                <a:lnTo>
                  <a:pt x="12106450" y="12106450"/>
                </a:lnTo>
                <a:lnTo>
                  <a:pt x="0" y="12106450"/>
                </a:lnTo>
                <a:lnTo>
                  <a:pt x="0" y="0"/>
                </a:lnTo>
                <a:close/>
              </a:path>
            </a:pathLst>
          </a:custGeom>
          <a:blipFill>
            <a:blip r:embed="rId2">
              <a:alphaModFix amt="71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799009" y="1486721"/>
            <a:ext cx="8083531" cy="5592380"/>
          </a:xfrm>
          <a:custGeom>
            <a:avLst/>
            <a:gdLst/>
            <a:ahLst/>
            <a:cxnLst/>
            <a:rect r="r" b="b" t="t" l="l"/>
            <a:pathLst>
              <a:path h="5592380" w="8083531">
                <a:moveTo>
                  <a:pt x="0" y="0"/>
                </a:moveTo>
                <a:lnTo>
                  <a:pt x="8083531" y="0"/>
                </a:lnTo>
                <a:lnTo>
                  <a:pt x="8083531" y="5592380"/>
                </a:lnTo>
                <a:lnTo>
                  <a:pt x="0" y="5592380"/>
                </a:lnTo>
                <a:lnTo>
                  <a:pt x="0" y="0"/>
                </a:lnTo>
                <a:close/>
              </a:path>
            </a:pathLst>
          </a:custGeom>
          <a:blipFill>
            <a:blip r:embed="rId4"/>
            <a:stretch>
              <a:fillRect l="-6249" t="0" r="-8934" b="0"/>
            </a:stretch>
          </a:blipFill>
        </p:spPr>
      </p:sp>
      <p:sp>
        <p:nvSpPr>
          <p:cNvPr name="Freeform 6" id="6"/>
          <p:cNvSpPr/>
          <p:nvPr/>
        </p:nvSpPr>
        <p:spPr>
          <a:xfrm flipH="false" flipV="false" rot="0">
            <a:off x="10111458" y="4177985"/>
            <a:ext cx="1425135" cy="2026267"/>
          </a:xfrm>
          <a:custGeom>
            <a:avLst/>
            <a:gdLst/>
            <a:ahLst/>
            <a:cxnLst/>
            <a:rect r="r" b="b" t="t" l="l"/>
            <a:pathLst>
              <a:path h="2026267" w="1425135">
                <a:moveTo>
                  <a:pt x="0" y="0"/>
                </a:moveTo>
                <a:lnTo>
                  <a:pt x="1425135" y="0"/>
                </a:lnTo>
                <a:lnTo>
                  <a:pt x="1425135" y="2026267"/>
                </a:lnTo>
                <a:lnTo>
                  <a:pt x="0" y="2026267"/>
                </a:lnTo>
                <a:lnTo>
                  <a:pt x="0" y="0"/>
                </a:lnTo>
                <a:close/>
              </a:path>
            </a:pathLst>
          </a:custGeom>
          <a:blipFill>
            <a:blip r:embed="rId5"/>
            <a:stretch>
              <a:fillRect l="-3228" t="0" r="-3228" b="0"/>
            </a:stretch>
          </a:blipFill>
        </p:spPr>
      </p:sp>
      <p:grpSp>
        <p:nvGrpSpPr>
          <p:cNvPr name="Group 7" id="7"/>
          <p:cNvGrpSpPr/>
          <p:nvPr/>
        </p:nvGrpSpPr>
        <p:grpSpPr>
          <a:xfrm rot="0">
            <a:off x="9948402" y="4126425"/>
            <a:ext cx="1751247" cy="2077828"/>
            <a:chOff x="0" y="0"/>
            <a:chExt cx="2334995" cy="2770437"/>
          </a:xfrm>
        </p:grpSpPr>
        <p:sp>
          <p:nvSpPr>
            <p:cNvPr name="Freeform 8" id="8"/>
            <p:cNvSpPr/>
            <p:nvPr/>
          </p:nvSpPr>
          <p:spPr>
            <a:xfrm flipH="false" flipV="false" rot="0">
              <a:off x="0" y="0"/>
              <a:ext cx="2334995" cy="2770437"/>
            </a:xfrm>
            <a:custGeom>
              <a:avLst/>
              <a:gdLst/>
              <a:ahLst/>
              <a:cxnLst/>
              <a:rect r="r" b="b" t="t" l="l"/>
              <a:pathLst>
                <a:path h="2770437" w="2334995">
                  <a:moveTo>
                    <a:pt x="0" y="0"/>
                  </a:moveTo>
                  <a:lnTo>
                    <a:pt x="2334995" y="0"/>
                  </a:lnTo>
                  <a:lnTo>
                    <a:pt x="2334995" y="2770437"/>
                  </a:lnTo>
                  <a:lnTo>
                    <a:pt x="0" y="2770437"/>
                  </a:lnTo>
                  <a:lnTo>
                    <a:pt x="0" y="0"/>
                  </a:lnTo>
                  <a:close/>
                </a:path>
              </a:pathLst>
            </a:custGeom>
            <a:blipFill>
              <a:blip r:embed="rId5"/>
              <a:stretch>
                <a:fillRect l="0" t="-3154" r="0" b="-9410"/>
              </a:stretch>
            </a:blipFill>
          </p:spPr>
        </p:sp>
        <p:sp>
          <p:nvSpPr>
            <p:cNvPr name="Freeform 9" id="9"/>
            <p:cNvSpPr/>
            <p:nvPr/>
          </p:nvSpPr>
          <p:spPr>
            <a:xfrm flipH="false" flipV="false" rot="0">
              <a:off x="216837" y="22173"/>
              <a:ext cx="2100659" cy="2736825"/>
            </a:xfrm>
            <a:custGeom>
              <a:avLst/>
              <a:gdLst/>
              <a:ahLst/>
              <a:cxnLst/>
              <a:rect r="r" b="b" t="t" l="l"/>
              <a:pathLst>
                <a:path h="2736825" w="2100659">
                  <a:moveTo>
                    <a:pt x="0" y="0"/>
                  </a:moveTo>
                  <a:lnTo>
                    <a:pt x="2100658" y="0"/>
                  </a:lnTo>
                  <a:lnTo>
                    <a:pt x="2100658" y="2736825"/>
                  </a:lnTo>
                  <a:lnTo>
                    <a:pt x="0" y="2736825"/>
                  </a:lnTo>
                  <a:lnTo>
                    <a:pt x="0" y="0"/>
                  </a:lnTo>
                  <a:close/>
                </a:path>
              </a:pathLst>
            </a:custGeom>
            <a:blipFill>
              <a:blip r:embed="rId6"/>
              <a:stretch>
                <a:fillRect l="-5175" t="-3380" r="-2003" b="-2431"/>
              </a:stretch>
            </a:blipFill>
          </p:spPr>
        </p:sp>
        <p:sp>
          <p:nvSpPr>
            <p:cNvPr name="Freeform 10" id="10"/>
            <p:cNvSpPr/>
            <p:nvPr/>
          </p:nvSpPr>
          <p:spPr>
            <a:xfrm flipH="false" flipV="false" rot="0">
              <a:off x="528735" y="228505"/>
              <a:ext cx="1476861" cy="993189"/>
            </a:xfrm>
            <a:custGeom>
              <a:avLst/>
              <a:gdLst/>
              <a:ahLst/>
              <a:cxnLst/>
              <a:rect r="r" b="b" t="t" l="l"/>
              <a:pathLst>
                <a:path h="993189" w="1476861">
                  <a:moveTo>
                    <a:pt x="0" y="0"/>
                  </a:moveTo>
                  <a:lnTo>
                    <a:pt x="1476861" y="0"/>
                  </a:lnTo>
                  <a:lnTo>
                    <a:pt x="1476861" y="993189"/>
                  </a:lnTo>
                  <a:lnTo>
                    <a:pt x="0" y="993189"/>
                  </a:lnTo>
                  <a:lnTo>
                    <a:pt x="0" y="0"/>
                  </a:lnTo>
                  <a:close/>
                </a:path>
              </a:pathLst>
            </a:custGeom>
            <a:blipFill>
              <a:blip r:embed="rId7"/>
              <a:stretch>
                <a:fillRect l="0" t="0" r="0" b="0"/>
              </a:stretch>
            </a:blipFill>
          </p:spPr>
        </p:sp>
      </p:grpSp>
      <p:sp>
        <p:nvSpPr>
          <p:cNvPr name="TextBox 11" id="11"/>
          <p:cNvSpPr txBox="true"/>
          <p:nvPr/>
        </p:nvSpPr>
        <p:spPr>
          <a:xfrm rot="0">
            <a:off x="1190625" y="4416926"/>
            <a:ext cx="7953375" cy="5328540"/>
          </a:xfrm>
          <a:prstGeom prst="rect">
            <a:avLst/>
          </a:prstGeom>
        </p:spPr>
        <p:txBody>
          <a:bodyPr anchor="t" rtlCol="false" tIns="0" lIns="0" bIns="0" rIns="0">
            <a:spAutoFit/>
          </a:bodyPr>
          <a:lstStyle/>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Online Modules:</a:t>
            </a:r>
            <a:r>
              <a:rPr lang="en-US" sz="2799">
                <a:solidFill>
                  <a:srgbClr val="56382D"/>
                </a:solidFill>
                <a:latin typeface="Roboto"/>
                <a:ea typeface="Roboto"/>
                <a:cs typeface="Roboto"/>
                <a:sym typeface="Roboto"/>
              </a:rPr>
              <a:t> 20 hrs — Core readings, video lessons, and quizzes.</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Course Manual Exercises:</a:t>
            </a:r>
            <a:r>
              <a:rPr lang="en-US" sz="2799">
                <a:solidFill>
                  <a:srgbClr val="56382D"/>
                </a:solidFill>
                <a:latin typeface="Roboto"/>
                <a:ea typeface="Roboto"/>
                <a:cs typeface="Roboto"/>
                <a:sym typeface="Roboto"/>
              </a:rPr>
              <a:t> 15 hrs — Drawing assignments in the course manual.</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Bloodborne Pathogens Training</a:t>
            </a:r>
            <a:r>
              <a:rPr lang="en-US" sz="2799">
                <a:solidFill>
                  <a:srgbClr val="56382D"/>
                </a:solidFill>
                <a:latin typeface="Roboto"/>
                <a:ea typeface="Roboto"/>
                <a:cs typeface="Roboto"/>
                <a:sym typeface="Roboto"/>
              </a:rPr>
              <a:t>: 3 hrs (additional fee).</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Virtual Instruction with Trainer:</a:t>
            </a:r>
            <a:r>
              <a:rPr lang="en-US" sz="2799">
                <a:solidFill>
                  <a:srgbClr val="56382D"/>
                </a:solidFill>
                <a:latin typeface="Roboto"/>
                <a:ea typeface="Roboto"/>
                <a:cs typeface="Roboto"/>
                <a:sym typeface="Roboto"/>
              </a:rPr>
              <a:t> 2 hrs.</a:t>
            </a:r>
          </a:p>
          <a:p>
            <a:pPr algn="l" marL="604516" indent="-302258" lvl="1">
              <a:lnSpc>
                <a:spcPts val="4227"/>
              </a:lnSpc>
              <a:buFont typeface="Arial"/>
              <a:buChar char="•"/>
            </a:pPr>
            <a:r>
              <a:rPr lang="en-US" b="true" sz="2799" i="true">
                <a:solidFill>
                  <a:srgbClr val="56382D"/>
                </a:solidFill>
                <a:latin typeface="Roboto Bold Italics"/>
                <a:ea typeface="Roboto Bold Italics"/>
                <a:cs typeface="Roboto Bold Italics"/>
                <a:sym typeface="Roboto Bold Italics"/>
              </a:rPr>
              <a:t>Format: </a:t>
            </a:r>
            <a:r>
              <a:rPr lang="en-US" sz="2799" i="true">
                <a:solidFill>
                  <a:srgbClr val="56382D"/>
                </a:solidFill>
                <a:latin typeface="Roboto Italics"/>
                <a:ea typeface="Roboto Italics"/>
                <a:cs typeface="Roboto Italics"/>
                <a:sym typeface="Roboto Italics"/>
              </a:rPr>
              <a:t>Self-paced learning, recommended to complete within 30 days.</a:t>
            </a:r>
          </a:p>
          <a:p>
            <a:pPr algn="l">
              <a:lnSpc>
                <a:spcPts val="4227"/>
              </a:lnSpc>
            </a:pPr>
          </a:p>
        </p:txBody>
      </p:sp>
      <p:sp>
        <p:nvSpPr>
          <p:cNvPr name="Freeform 12" id="12"/>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Freeform 2" id="2"/>
          <p:cNvSpPr/>
          <p:nvPr/>
        </p:nvSpPr>
        <p:spPr>
          <a:xfrm flipH="false" flipV="false" rot="-7753645">
            <a:off x="10990533" y="180980"/>
            <a:ext cx="10535114" cy="9269771"/>
          </a:xfrm>
          <a:custGeom>
            <a:avLst/>
            <a:gdLst/>
            <a:ahLst/>
            <a:cxnLst/>
            <a:rect r="r" b="b" t="t" l="l"/>
            <a:pathLst>
              <a:path h="9269771" w="10535114">
                <a:moveTo>
                  <a:pt x="0" y="0"/>
                </a:moveTo>
                <a:lnTo>
                  <a:pt x="10535114" y="0"/>
                </a:lnTo>
                <a:lnTo>
                  <a:pt x="10535114" y="9269771"/>
                </a:lnTo>
                <a:lnTo>
                  <a:pt x="0" y="9269771"/>
                </a:lnTo>
                <a:lnTo>
                  <a:pt x="0" y="0"/>
                </a:lnTo>
                <a:close/>
              </a:path>
            </a:pathLst>
          </a:custGeom>
          <a:blipFill>
            <a:blip r:embed="rId2">
              <a:alphaModFix amt="54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562853" y="2379648"/>
            <a:ext cx="6088051" cy="4323870"/>
          </a:xfrm>
          <a:custGeom>
            <a:avLst/>
            <a:gdLst/>
            <a:ahLst/>
            <a:cxnLst/>
            <a:rect r="r" b="b" t="t" l="l"/>
            <a:pathLst>
              <a:path h="4323870" w="6088051">
                <a:moveTo>
                  <a:pt x="0" y="0"/>
                </a:moveTo>
                <a:lnTo>
                  <a:pt x="6088051" y="0"/>
                </a:lnTo>
                <a:lnTo>
                  <a:pt x="6088051" y="4323870"/>
                </a:lnTo>
                <a:lnTo>
                  <a:pt x="0" y="4323870"/>
                </a:lnTo>
                <a:lnTo>
                  <a:pt x="0" y="0"/>
                </a:lnTo>
                <a:close/>
              </a:path>
            </a:pathLst>
          </a:custGeom>
          <a:blipFill>
            <a:blip r:embed="rId4"/>
            <a:stretch>
              <a:fillRect l="-3266" t="0" r="-3266" b="0"/>
            </a:stretch>
          </a:blipFill>
        </p:spPr>
      </p:sp>
      <p:sp>
        <p:nvSpPr>
          <p:cNvPr name="AutoShape 4" id="4"/>
          <p:cNvSpPr/>
          <p:nvPr/>
        </p:nvSpPr>
        <p:spPr>
          <a:xfrm flipV="true">
            <a:off x="1109662" y="1028700"/>
            <a:ext cx="0" cy="3097725"/>
          </a:xfrm>
          <a:prstGeom prst="line">
            <a:avLst/>
          </a:prstGeom>
          <a:ln cap="flat" w="161925">
            <a:solidFill>
              <a:srgbClr val="A37A6C"/>
            </a:solidFill>
            <a:prstDash val="solid"/>
            <a:headEnd type="none" len="sm" w="sm"/>
            <a:tailEnd type="none" len="sm" w="sm"/>
          </a:ln>
        </p:spPr>
      </p:sp>
      <p:sp>
        <p:nvSpPr>
          <p:cNvPr name="TextBox 5" id="5"/>
          <p:cNvSpPr txBox="true"/>
          <p:nvPr/>
        </p:nvSpPr>
        <p:spPr>
          <a:xfrm rot="0">
            <a:off x="1609187" y="1375507"/>
            <a:ext cx="9848891" cy="2499360"/>
          </a:xfrm>
          <a:prstGeom prst="rect">
            <a:avLst/>
          </a:prstGeom>
        </p:spPr>
        <p:txBody>
          <a:bodyPr anchor="t" rtlCol="false" tIns="0" lIns="0" bIns="0" rIns="0">
            <a:spAutoFit/>
          </a:bodyPr>
          <a:lstStyle/>
          <a:p>
            <a:pPr algn="l">
              <a:lnSpc>
                <a:spcPts val="9720"/>
              </a:lnSpc>
            </a:pPr>
            <a:r>
              <a:rPr lang="en-US" sz="9000" b="true">
                <a:solidFill>
                  <a:srgbClr val="56382D"/>
                </a:solidFill>
                <a:latin typeface="HK Grotesk Pro Semi-Bold"/>
                <a:ea typeface="HK Grotesk Pro Semi-Bold"/>
                <a:cs typeface="HK Grotesk Pro Semi-Bold"/>
                <a:sym typeface="HK Grotesk Pro Semi-Bold"/>
              </a:rPr>
              <a:t>Phase II: Skill Building Workshop </a:t>
            </a:r>
          </a:p>
        </p:txBody>
      </p:sp>
      <p:sp>
        <p:nvSpPr>
          <p:cNvPr name="TextBox 6" id="6"/>
          <p:cNvSpPr txBox="true"/>
          <p:nvPr/>
        </p:nvSpPr>
        <p:spPr>
          <a:xfrm rot="0">
            <a:off x="1190625" y="4416926"/>
            <a:ext cx="10033447" cy="5328540"/>
          </a:xfrm>
          <a:prstGeom prst="rect">
            <a:avLst/>
          </a:prstGeom>
        </p:spPr>
        <p:txBody>
          <a:bodyPr anchor="t" rtlCol="false" tIns="0" lIns="0" bIns="0" rIns="0">
            <a:spAutoFit/>
          </a:bodyPr>
          <a:lstStyle/>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Classroom Training:</a:t>
            </a:r>
            <a:r>
              <a:rPr lang="en-US" sz="2799">
                <a:solidFill>
                  <a:srgbClr val="56382D"/>
                </a:solidFill>
                <a:latin typeface="Roboto"/>
                <a:ea typeface="Roboto"/>
                <a:cs typeface="Roboto"/>
                <a:sym typeface="Roboto"/>
              </a:rPr>
              <a:t> 24 hrs — Includes lectures, guided practice, live demonstrations, experimentation, and skill-building exercises led by an experienced trainer.</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Homework Reinforcement:</a:t>
            </a:r>
            <a:r>
              <a:rPr lang="en-US" sz="2799">
                <a:solidFill>
                  <a:srgbClr val="56382D"/>
                </a:solidFill>
                <a:latin typeface="Roboto"/>
                <a:ea typeface="Roboto"/>
                <a:cs typeface="Roboto"/>
                <a:sym typeface="Roboto"/>
              </a:rPr>
              <a:t> 20+ hrs — Post-classroom assignments to solidify skills, including practice on mediums and case evaluations.</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Virtual Calls:</a:t>
            </a:r>
            <a:r>
              <a:rPr lang="en-US" sz="2799">
                <a:solidFill>
                  <a:srgbClr val="56382D"/>
                </a:solidFill>
                <a:latin typeface="Roboto"/>
                <a:ea typeface="Roboto"/>
                <a:cs typeface="Roboto"/>
                <a:sym typeface="Roboto"/>
              </a:rPr>
              <a:t> 2 hrs — Discussion and guidance with trainer.</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Observation:</a:t>
            </a:r>
            <a:r>
              <a:rPr lang="en-US" sz="2799">
                <a:solidFill>
                  <a:srgbClr val="56382D"/>
                </a:solidFill>
                <a:latin typeface="Roboto"/>
                <a:ea typeface="Roboto"/>
                <a:cs typeface="Roboto"/>
                <a:sym typeface="Roboto"/>
              </a:rPr>
              <a:t> 4 hrs — Studio visitation for live procedure observation.</a:t>
            </a:r>
          </a:p>
          <a:p>
            <a:pPr algn="l">
              <a:lnSpc>
                <a:spcPts val="4227"/>
              </a:lnSpc>
            </a:pPr>
          </a:p>
        </p:txBody>
      </p:sp>
      <p:sp>
        <p:nvSpPr>
          <p:cNvPr name="Freeform 7" id="7"/>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flipV="true">
            <a:off x="1109662" y="1070110"/>
            <a:ext cx="0" cy="3097725"/>
          </a:xfrm>
          <a:prstGeom prst="line">
            <a:avLst/>
          </a:prstGeom>
          <a:ln cap="flat" w="161925">
            <a:solidFill>
              <a:srgbClr val="A37A6C"/>
            </a:solidFill>
            <a:prstDash val="solid"/>
            <a:headEnd type="none" len="sm" w="sm"/>
            <a:tailEnd type="none" len="sm" w="sm"/>
          </a:ln>
        </p:spPr>
      </p:sp>
      <p:sp>
        <p:nvSpPr>
          <p:cNvPr name="Freeform 3" id="3"/>
          <p:cNvSpPr/>
          <p:nvPr/>
        </p:nvSpPr>
        <p:spPr>
          <a:xfrm flipH="false" flipV="false" rot="-8770808">
            <a:off x="11283321" y="-1630469"/>
            <a:ext cx="10535114" cy="9269771"/>
          </a:xfrm>
          <a:custGeom>
            <a:avLst/>
            <a:gdLst/>
            <a:ahLst/>
            <a:cxnLst/>
            <a:rect r="r" b="b" t="t" l="l"/>
            <a:pathLst>
              <a:path h="9269771" w="10535114">
                <a:moveTo>
                  <a:pt x="0" y="0"/>
                </a:moveTo>
                <a:lnTo>
                  <a:pt x="10535114" y="0"/>
                </a:lnTo>
                <a:lnTo>
                  <a:pt x="10535114" y="9269771"/>
                </a:lnTo>
                <a:lnTo>
                  <a:pt x="0" y="9269771"/>
                </a:lnTo>
                <a:lnTo>
                  <a:pt x="0" y="0"/>
                </a:lnTo>
                <a:close/>
              </a:path>
            </a:pathLst>
          </a:custGeom>
          <a:blipFill>
            <a:blip r:embed="rId2">
              <a:alphaModFix amt="54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1857677" y="1904365"/>
            <a:ext cx="5688453" cy="4355330"/>
            <a:chOff x="0" y="0"/>
            <a:chExt cx="8293670" cy="6350000"/>
          </a:xfrm>
        </p:grpSpPr>
        <p:sp>
          <p:nvSpPr>
            <p:cNvPr name="Freeform 5" id="5"/>
            <p:cNvSpPr/>
            <p:nvPr/>
          </p:nvSpPr>
          <p:spPr>
            <a:xfrm flipH="false" flipV="false" rot="0">
              <a:off x="0" y="0"/>
              <a:ext cx="8294940" cy="6350000"/>
            </a:xfrm>
            <a:custGeom>
              <a:avLst/>
              <a:gdLst/>
              <a:ahLst/>
              <a:cxnLst/>
              <a:rect r="r" b="b" t="t" l="l"/>
              <a:pathLst>
                <a:path h="6350000" w="8294940">
                  <a:moveTo>
                    <a:pt x="7817614" y="0"/>
                  </a:moveTo>
                  <a:lnTo>
                    <a:pt x="476057" y="0"/>
                  </a:lnTo>
                  <a:cubicBezTo>
                    <a:pt x="212318" y="0"/>
                    <a:pt x="0" y="162560"/>
                    <a:pt x="0" y="364490"/>
                  </a:cubicBezTo>
                  <a:lnTo>
                    <a:pt x="0" y="5986780"/>
                  </a:lnTo>
                  <a:cubicBezTo>
                    <a:pt x="0" y="6187440"/>
                    <a:pt x="212318" y="6350000"/>
                    <a:pt x="476057" y="6350000"/>
                  </a:cubicBezTo>
                  <a:lnTo>
                    <a:pt x="7819273" y="6350000"/>
                  </a:lnTo>
                  <a:cubicBezTo>
                    <a:pt x="8081352" y="6350000"/>
                    <a:pt x="8294940" y="6187440"/>
                    <a:pt x="8294940" y="5985510"/>
                  </a:cubicBezTo>
                  <a:lnTo>
                    <a:pt x="8294940" y="364490"/>
                  </a:lnTo>
                  <a:cubicBezTo>
                    <a:pt x="8293671" y="162560"/>
                    <a:pt x="8081352" y="0"/>
                    <a:pt x="7817614" y="0"/>
                  </a:cubicBezTo>
                  <a:close/>
                </a:path>
              </a:pathLst>
            </a:custGeom>
            <a:blipFill>
              <a:blip r:embed="rId4"/>
              <a:stretch>
                <a:fillRect l="-7414" t="0" r="-7414" b="0"/>
              </a:stretch>
            </a:blipFill>
          </p:spPr>
        </p:sp>
      </p:grpSp>
      <p:sp>
        <p:nvSpPr>
          <p:cNvPr name="TextBox 6" id="6"/>
          <p:cNvSpPr txBox="true"/>
          <p:nvPr/>
        </p:nvSpPr>
        <p:spPr>
          <a:xfrm rot="0">
            <a:off x="1190625" y="4458336"/>
            <a:ext cx="9351427" cy="5328540"/>
          </a:xfrm>
          <a:prstGeom prst="rect">
            <a:avLst/>
          </a:prstGeom>
        </p:spPr>
        <p:txBody>
          <a:bodyPr anchor="t" rtlCol="false" tIns="0" lIns="0" bIns="0" rIns="0">
            <a:spAutoFit/>
          </a:bodyPr>
          <a:lstStyle/>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Supervised Model Work: </a:t>
            </a:r>
            <a:r>
              <a:rPr lang="en-US" sz="2799">
                <a:solidFill>
                  <a:srgbClr val="56382D"/>
                </a:solidFill>
                <a:latin typeface="Roboto"/>
                <a:ea typeface="Roboto"/>
                <a:cs typeface="Roboto"/>
                <a:sym typeface="Roboto"/>
              </a:rPr>
              <a:t>Conduct procedures on live models under trainer supervision.</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Curriculum Review</a:t>
            </a:r>
            <a:r>
              <a:rPr lang="en-US" sz="2799">
                <a:solidFill>
                  <a:srgbClr val="56382D"/>
                </a:solidFill>
                <a:latin typeface="Roboto"/>
                <a:ea typeface="Roboto"/>
                <a:cs typeface="Roboto"/>
                <a:sym typeface="Roboto"/>
              </a:rPr>
              <a:t> 2 hrs.</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Theory Exam:</a:t>
            </a:r>
            <a:r>
              <a:rPr lang="en-US" sz="2799">
                <a:solidFill>
                  <a:srgbClr val="56382D"/>
                </a:solidFill>
                <a:latin typeface="Roboto"/>
                <a:ea typeface="Roboto"/>
                <a:cs typeface="Roboto"/>
                <a:sym typeface="Roboto"/>
              </a:rPr>
              <a:t> Complete a digitized theoretical exam to demonstrate understanding. (open-manual): 2 hrs.</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Certification:</a:t>
            </a:r>
            <a:r>
              <a:rPr lang="en-US" sz="2799">
                <a:solidFill>
                  <a:srgbClr val="56382D"/>
                </a:solidFill>
                <a:latin typeface="Roboto"/>
                <a:ea typeface="Roboto"/>
                <a:cs typeface="Roboto"/>
                <a:sym typeface="Roboto"/>
              </a:rPr>
              <a:t> Granted upon demonstrating proficiency in live procedures and passing the theory exam</a:t>
            </a:r>
          </a:p>
          <a:p>
            <a:pPr algn="l" marL="604516" indent="-302258" lvl="1">
              <a:lnSpc>
                <a:spcPts val="4227"/>
              </a:lnSpc>
              <a:buFont typeface="Arial"/>
              <a:buChar char="•"/>
            </a:pPr>
            <a:r>
              <a:rPr lang="en-US" b="true" sz="2799">
                <a:solidFill>
                  <a:srgbClr val="56382D"/>
                </a:solidFill>
                <a:latin typeface="Roboto Bold"/>
                <a:ea typeface="Roboto Bold"/>
                <a:cs typeface="Roboto Bold"/>
                <a:sym typeface="Roboto Bold"/>
              </a:rPr>
              <a:t>Suggested Completion Time: 3 days (Or more if additional models are required- rates apply).</a:t>
            </a:r>
          </a:p>
          <a:p>
            <a:pPr algn="l">
              <a:lnSpc>
                <a:spcPts val="4227"/>
              </a:lnSpc>
            </a:pPr>
          </a:p>
        </p:txBody>
      </p:sp>
      <p:sp>
        <p:nvSpPr>
          <p:cNvPr name="TextBox 7" id="7"/>
          <p:cNvSpPr txBox="true"/>
          <p:nvPr/>
        </p:nvSpPr>
        <p:spPr>
          <a:xfrm rot="0">
            <a:off x="1609187" y="1375507"/>
            <a:ext cx="9848891" cy="2499360"/>
          </a:xfrm>
          <a:prstGeom prst="rect">
            <a:avLst/>
          </a:prstGeom>
        </p:spPr>
        <p:txBody>
          <a:bodyPr anchor="t" rtlCol="false" tIns="0" lIns="0" bIns="0" rIns="0">
            <a:spAutoFit/>
          </a:bodyPr>
          <a:lstStyle/>
          <a:p>
            <a:pPr algn="l">
              <a:lnSpc>
                <a:spcPts val="9720"/>
              </a:lnSpc>
            </a:pPr>
            <a:r>
              <a:rPr lang="en-US" sz="9000" b="true">
                <a:solidFill>
                  <a:srgbClr val="56382D"/>
                </a:solidFill>
                <a:latin typeface="HK Grotesk Pro Semi-Bold"/>
                <a:ea typeface="HK Grotesk Pro Semi-Bold"/>
                <a:cs typeface="HK Grotesk Pro Semi-Bold"/>
                <a:sym typeface="HK Grotesk Pro Semi-Bold"/>
              </a:rPr>
              <a:t>Phase III: Practical Procedures </a:t>
            </a:r>
          </a:p>
        </p:txBody>
      </p:sp>
      <p:sp>
        <p:nvSpPr>
          <p:cNvPr name="Freeform 8" id="8"/>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959774" y="4246510"/>
            <a:ext cx="3346563" cy="3346549"/>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695" t="-22072" r="-7395" b="-17108"/>
              </a:stretch>
            </a:blipFill>
          </p:spPr>
        </p:sp>
      </p:grpSp>
      <p:sp>
        <p:nvSpPr>
          <p:cNvPr name="Freeform 4" id="4"/>
          <p:cNvSpPr/>
          <p:nvPr/>
        </p:nvSpPr>
        <p:spPr>
          <a:xfrm flipH="false" flipV="false" rot="6986109">
            <a:off x="12643567" y="-4698017"/>
            <a:ext cx="7759739" cy="11453434"/>
          </a:xfrm>
          <a:custGeom>
            <a:avLst/>
            <a:gdLst/>
            <a:ahLst/>
            <a:cxnLst/>
            <a:rect r="r" b="b" t="t" l="l"/>
            <a:pathLst>
              <a:path h="11453434" w="7759739">
                <a:moveTo>
                  <a:pt x="0" y="0"/>
                </a:moveTo>
                <a:lnTo>
                  <a:pt x="7759739" y="0"/>
                </a:lnTo>
                <a:lnTo>
                  <a:pt x="7759739" y="11453434"/>
                </a:lnTo>
                <a:lnTo>
                  <a:pt x="0" y="11453434"/>
                </a:lnTo>
                <a:lnTo>
                  <a:pt x="0" y="0"/>
                </a:lnTo>
                <a:close/>
              </a:path>
            </a:pathLst>
          </a:custGeom>
          <a:blipFill>
            <a:blip r:embed="rId3">
              <a:alphaModFix amt="59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613962" y="88656"/>
            <a:ext cx="3645338" cy="3535978"/>
          </a:xfrm>
          <a:custGeom>
            <a:avLst/>
            <a:gdLst/>
            <a:ahLst/>
            <a:cxnLst/>
            <a:rect r="r" b="b" t="t" l="l"/>
            <a:pathLst>
              <a:path h="3535978" w="3645338">
                <a:moveTo>
                  <a:pt x="0" y="0"/>
                </a:moveTo>
                <a:lnTo>
                  <a:pt x="3645338" y="0"/>
                </a:lnTo>
                <a:lnTo>
                  <a:pt x="3645338" y="3535978"/>
                </a:lnTo>
                <a:lnTo>
                  <a:pt x="0" y="35359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7473030" y="4246510"/>
            <a:ext cx="3346563" cy="3346549"/>
            <a:chOff x="0" y="0"/>
            <a:chExt cx="6350000" cy="6349975"/>
          </a:xfrm>
        </p:grpSpPr>
        <p:sp>
          <p:nvSpPr>
            <p:cNvPr name="Freeform 7" id="7"/>
            <p:cNvSpPr/>
            <p:nvPr/>
          </p:nvSpPr>
          <p:spPr>
            <a:xfrm flipH="false" flipV="false" rot="450479">
              <a:off x="-201897" y="-201900"/>
              <a:ext cx="6753792" cy="6753774"/>
            </a:xfrm>
            <a:custGeom>
              <a:avLst/>
              <a:gdLst/>
              <a:ahLst/>
              <a:cxnLst/>
              <a:rect r="r" b="b" t="t" l="l"/>
              <a:pathLst>
                <a:path h="6753774" w="6753792">
                  <a:moveTo>
                    <a:pt x="6524682" y="2962065"/>
                  </a:moveTo>
                  <a:cubicBezTo>
                    <a:pt x="6753792" y="4700458"/>
                    <a:pt x="5530198" y="6295537"/>
                    <a:pt x="3791755" y="6524654"/>
                  </a:cubicBezTo>
                  <a:cubicBezTo>
                    <a:pt x="2053287" y="6753774"/>
                    <a:pt x="458233" y="5530177"/>
                    <a:pt x="229122" y="3791784"/>
                  </a:cubicBezTo>
                  <a:cubicBezTo>
                    <a:pt x="0" y="2053304"/>
                    <a:pt x="1223571" y="458241"/>
                    <a:pt x="2962039" y="229120"/>
                  </a:cubicBezTo>
                  <a:cubicBezTo>
                    <a:pt x="4700507" y="0"/>
                    <a:pt x="6295560" y="1223585"/>
                    <a:pt x="6524682" y="2962065"/>
                  </a:cubicBezTo>
                  <a:close/>
                </a:path>
              </a:pathLst>
            </a:custGeom>
            <a:blipFill>
              <a:blip r:embed="rId7"/>
              <a:stretch>
                <a:fillRect l="-44736" t="-8155" r="-11676" b="-105784"/>
              </a:stretch>
            </a:blipFill>
          </p:spPr>
        </p:sp>
      </p:grpSp>
      <p:sp>
        <p:nvSpPr>
          <p:cNvPr name="TextBox 8" id="8"/>
          <p:cNvSpPr txBox="true"/>
          <p:nvPr/>
        </p:nvSpPr>
        <p:spPr>
          <a:xfrm rot="0">
            <a:off x="1764563" y="7593059"/>
            <a:ext cx="3736984" cy="527940"/>
          </a:xfrm>
          <a:prstGeom prst="rect">
            <a:avLst/>
          </a:prstGeom>
        </p:spPr>
        <p:txBody>
          <a:bodyPr anchor="t" rtlCol="false" tIns="0" lIns="0" bIns="0" rIns="0">
            <a:spAutoFit/>
          </a:bodyPr>
          <a:lstStyle/>
          <a:p>
            <a:pPr algn="ctr">
              <a:lnSpc>
                <a:spcPts val="4227"/>
              </a:lnSpc>
            </a:pPr>
            <a:r>
              <a:rPr lang="en-US" b="true" sz="2799">
                <a:solidFill>
                  <a:srgbClr val="A37A6C"/>
                </a:solidFill>
                <a:latin typeface="Roboto Bold"/>
                <a:ea typeface="Roboto Bold"/>
                <a:cs typeface="Roboto Bold"/>
                <a:sym typeface="Roboto Bold"/>
              </a:rPr>
              <a:t>Valerie Weber-Krueger</a:t>
            </a:r>
          </a:p>
        </p:txBody>
      </p:sp>
      <p:sp>
        <p:nvSpPr>
          <p:cNvPr name="TextBox 9" id="9"/>
          <p:cNvSpPr txBox="true"/>
          <p:nvPr/>
        </p:nvSpPr>
        <p:spPr>
          <a:xfrm rot="0">
            <a:off x="7277819" y="7593059"/>
            <a:ext cx="3736984" cy="527940"/>
          </a:xfrm>
          <a:prstGeom prst="rect">
            <a:avLst/>
          </a:prstGeom>
        </p:spPr>
        <p:txBody>
          <a:bodyPr anchor="t" rtlCol="false" tIns="0" lIns="0" bIns="0" rIns="0">
            <a:spAutoFit/>
          </a:bodyPr>
          <a:lstStyle/>
          <a:p>
            <a:pPr algn="ctr">
              <a:lnSpc>
                <a:spcPts val="4227"/>
              </a:lnSpc>
            </a:pPr>
            <a:r>
              <a:rPr lang="en-US" b="true" sz="2799">
                <a:solidFill>
                  <a:srgbClr val="935F4C"/>
                </a:solidFill>
                <a:latin typeface="Roboto Bold"/>
                <a:ea typeface="Roboto Bold"/>
                <a:cs typeface="Roboto Bold"/>
                <a:sym typeface="Roboto Bold"/>
              </a:rPr>
              <a:t>Ian Krueger</a:t>
            </a:r>
          </a:p>
        </p:txBody>
      </p:sp>
      <p:sp>
        <p:nvSpPr>
          <p:cNvPr name="TextBox 10" id="10"/>
          <p:cNvSpPr txBox="true"/>
          <p:nvPr/>
        </p:nvSpPr>
        <p:spPr>
          <a:xfrm rot="0">
            <a:off x="1764563" y="8141065"/>
            <a:ext cx="3736984" cy="1575690"/>
          </a:xfrm>
          <a:prstGeom prst="rect">
            <a:avLst/>
          </a:prstGeom>
        </p:spPr>
        <p:txBody>
          <a:bodyPr anchor="t" rtlCol="false" tIns="0" lIns="0" bIns="0" rIns="0">
            <a:spAutoFit/>
          </a:bodyPr>
          <a:lstStyle/>
          <a:p>
            <a:pPr algn="ctr">
              <a:lnSpc>
                <a:spcPts val="4227"/>
              </a:lnSpc>
            </a:pPr>
            <a:r>
              <a:rPr lang="en-US" sz="2799">
                <a:solidFill>
                  <a:srgbClr val="935F4C"/>
                </a:solidFill>
                <a:latin typeface="HK Grotesk Pro"/>
                <a:ea typeface="HK Grotesk Pro"/>
                <a:cs typeface="HK Grotesk Pro"/>
                <a:sym typeface="HK Grotesk Pro"/>
              </a:rPr>
              <a:t>Author, SME Contributor, </a:t>
            </a:r>
          </a:p>
          <a:p>
            <a:pPr algn="ctr">
              <a:lnSpc>
                <a:spcPts val="4227"/>
              </a:lnSpc>
            </a:pPr>
            <a:r>
              <a:rPr lang="en-US" sz="2799">
                <a:solidFill>
                  <a:srgbClr val="935F4C"/>
                </a:solidFill>
                <a:latin typeface="HK Grotesk Pro"/>
                <a:ea typeface="HK Grotesk Pro"/>
                <a:cs typeface="HK Grotesk Pro"/>
                <a:sym typeface="HK Grotesk Pro"/>
              </a:rPr>
              <a:t>Owner &amp; Founder</a:t>
            </a:r>
          </a:p>
        </p:txBody>
      </p:sp>
      <p:sp>
        <p:nvSpPr>
          <p:cNvPr name="TextBox 11" id="11"/>
          <p:cNvSpPr txBox="true"/>
          <p:nvPr/>
        </p:nvSpPr>
        <p:spPr>
          <a:xfrm rot="0">
            <a:off x="7277819" y="8141065"/>
            <a:ext cx="4130588" cy="1042290"/>
          </a:xfrm>
          <a:prstGeom prst="rect">
            <a:avLst/>
          </a:prstGeom>
        </p:spPr>
        <p:txBody>
          <a:bodyPr anchor="t" rtlCol="false" tIns="0" lIns="0" bIns="0" rIns="0">
            <a:spAutoFit/>
          </a:bodyPr>
          <a:lstStyle/>
          <a:p>
            <a:pPr algn="ctr">
              <a:lnSpc>
                <a:spcPts val="4227"/>
              </a:lnSpc>
            </a:pPr>
            <a:r>
              <a:rPr lang="en-US" sz="2799">
                <a:solidFill>
                  <a:srgbClr val="935F4C"/>
                </a:solidFill>
                <a:latin typeface="HK Grotesk Pro"/>
                <a:ea typeface="HK Grotesk Pro"/>
                <a:cs typeface="HK Grotesk Pro"/>
                <a:sym typeface="HK Grotesk Pro"/>
              </a:rPr>
              <a:t>SME Contributor, </a:t>
            </a:r>
          </a:p>
          <a:p>
            <a:pPr algn="ctr">
              <a:lnSpc>
                <a:spcPts val="4227"/>
              </a:lnSpc>
            </a:pPr>
            <a:r>
              <a:rPr lang="en-US" sz="2799">
                <a:solidFill>
                  <a:srgbClr val="935F4C"/>
                </a:solidFill>
                <a:latin typeface="HK Grotesk Pro"/>
                <a:ea typeface="HK Grotesk Pro"/>
                <a:cs typeface="HK Grotesk Pro"/>
                <a:sym typeface="HK Grotesk Pro"/>
              </a:rPr>
              <a:t>Co-Owner</a:t>
            </a:r>
          </a:p>
        </p:txBody>
      </p:sp>
      <p:sp>
        <p:nvSpPr>
          <p:cNvPr name="TextBox 12" id="12"/>
          <p:cNvSpPr txBox="true"/>
          <p:nvPr/>
        </p:nvSpPr>
        <p:spPr>
          <a:xfrm rot="0">
            <a:off x="1609187" y="1375507"/>
            <a:ext cx="9848891" cy="1270635"/>
          </a:xfrm>
          <a:prstGeom prst="rect">
            <a:avLst/>
          </a:prstGeom>
        </p:spPr>
        <p:txBody>
          <a:bodyPr anchor="t" rtlCol="false" tIns="0" lIns="0" bIns="0" rIns="0">
            <a:spAutoFit/>
          </a:bodyPr>
          <a:lstStyle/>
          <a:p>
            <a:pPr algn="l">
              <a:lnSpc>
                <a:spcPts val="9720"/>
              </a:lnSpc>
            </a:pPr>
            <a:r>
              <a:rPr lang="en-US" sz="9000" b="true">
                <a:solidFill>
                  <a:srgbClr val="56382D"/>
                </a:solidFill>
                <a:latin typeface="HK Grotesk Pro Semi-Bold"/>
                <a:ea typeface="HK Grotesk Pro Semi-Bold"/>
                <a:cs typeface="HK Grotesk Pro Semi-Bold"/>
                <a:sym typeface="HK Grotesk Pro Semi-Bold"/>
              </a:rPr>
              <a:t>Meet the Founders</a:t>
            </a:r>
          </a:p>
        </p:txBody>
      </p:sp>
      <p:sp>
        <p:nvSpPr>
          <p:cNvPr name="AutoShape 13" id="13"/>
          <p:cNvSpPr/>
          <p:nvPr/>
        </p:nvSpPr>
        <p:spPr>
          <a:xfrm rot="-5400000">
            <a:off x="426720" y="1630680"/>
            <a:ext cx="1365885" cy="0"/>
          </a:xfrm>
          <a:prstGeom prst="line">
            <a:avLst/>
          </a:prstGeom>
          <a:ln cap="flat" w="161925">
            <a:solidFill>
              <a:srgbClr val="A37A6C"/>
            </a:solidFill>
            <a:prstDash val="solid"/>
            <a:headEnd type="none" len="sm" w="sm"/>
            <a:tailEnd type="none" len="sm" w="sm"/>
          </a:ln>
        </p:spPr>
      </p:sp>
      <p:sp>
        <p:nvSpPr>
          <p:cNvPr name="Freeform 14" id="14"/>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AutoShape 2" id="2"/>
          <p:cNvSpPr/>
          <p:nvPr/>
        </p:nvSpPr>
        <p:spPr>
          <a:xfrm rot="-5400000">
            <a:off x="-439200" y="2496600"/>
            <a:ext cx="3097725" cy="0"/>
          </a:xfrm>
          <a:prstGeom prst="line">
            <a:avLst/>
          </a:prstGeom>
          <a:ln cap="flat" w="161925">
            <a:solidFill>
              <a:srgbClr val="A37A6C"/>
            </a:solidFill>
            <a:prstDash val="solid"/>
            <a:headEnd type="none" len="sm" w="sm"/>
            <a:tailEnd type="none" len="sm" w="sm"/>
          </a:ln>
        </p:spPr>
      </p:sp>
      <p:sp>
        <p:nvSpPr>
          <p:cNvPr name="TextBox 3" id="3"/>
          <p:cNvSpPr txBox="true"/>
          <p:nvPr/>
        </p:nvSpPr>
        <p:spPr>
          <a:xfrm rot="0">
            <a:off x="1490969" y="1114425"/>
            <a:ext cx="10417849" cy="2307720"/>
          </a:xfrm>
          <a:prstGeom prst="rect">
            <a:avLst/>
          </a:prstGeom>
        </p:spPr>
        <p:txBody>
          <a:bodyPr anchor="t" rtlCol="false" tIns="0" lIns="0" bIns="0" rIns="0">
            <a:spAutoFit/>
          </a:bodyPr>
          <a:lstStyle/>
          <a:p>
            <a:pPr algn="l">
              <a:lnSpc>
                <a:spcPts val="8964"/>
              </a:lnSpc>
            </a:pPr>
            <a:r>
              <a:rPr lang="en-US" sz="8300" b="true">
                <a:solidFill>
                  <a:srgbClr val="56382D"/>
                </a:solidFill>
                <a:latin typeface="HK Grotesk Pro Semi-Bold"/>
                <a:ea typeface="HK Grotesk Pro Semi-Bold"/>
                <a:cs typeface="HK Grotesk Pro Semi-Bold"/>
                <a:sym typeface="HK Grotesk Pro Semi-Bold"/>
              </a:rPr>
              <a:t>How Our Class Differs From Other Classes?</a:t>
            </a:r>
          </a:p>
        </p:txBody>
      </p:sp>
      <p:sp>
        <p:nvSpPr>
          <p:cNvPr name="Freeform 4" id="4"/>
          <p:cNvSpPr/>
          <p:nvPr/>
        </p:nvSpPr>
        <p:spPr>
          <a:xfrm flipH="false" flipV="false" rot="-9300756">
            <a:off x="15035064" y="283295"/>
            <a:ext cx="8558100" cy="12631821"/>
          </a:xfrm>
          <a:custGeom>
            <a:avLst/>
            <a:gdLst/>
            <a:ahLst/>
            <a:cxnLst/>
            <a:rect r="r" b="b" t="t" l="l"/>
            <a:pathLst>
              <a:path h="12631821" w="8558100">
                <a:moveTo>
                  <a:pt x="0" y="0"/>
                </a:moveTo>
                <a:lnTo>
                  <a:pt x="8558100" y="0"/>
                </a:lnTo>
                <a:lnTo>
                  <a:pt x="8558100" y="12631821"/>
                </a:lnTo>
                <a:lnTo>
                  <a:pt x="0" y="12631821"/>
                </a:lnTo>
                <a:lnTo>
                  <a:pt x="0" y="0"/>
                </a:lnTo>
                <a:close/>
              </a:path>
            </a:pathLst>
          </a:custGeom>
          <a:blipFill>
            <a:blip r:embed="rId2">
              <a:alphaModFix amt="56000"/>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490969" y="4425060"/>
            <a:ext cx="13723687" cy="4795140"/>
          </a:xfrm>
          <a:prstGeom prst="rect">
            <a:avLst/>
          </a:prstGeom>
        </p:spPr>
        <p:txBody>
          <a:bodyPr anchor="t" rtlCol="false" tIns="0" lIns="0" bIns="0" rIns="0">
            <a:spAutoFit/>
          </a:bodyPr>
          <a:lstStyle/>
          <a:p>
            <a:pPr algn="l">
              <a:lnSpc>
                <a:spcPts val="4227"/>
              </a:lnSpc>
            </a:pPr>
            <a:r>
              <a:rPr lang="en-US" sz="2799">
                <a:solidFill>
                  <a:srgbClr val="56382D"/>
                </a:solidFill>
                <a:latin typeface="Roboto"/>
                <a:ea typeface="Roboto"/>
                <a:cs typeface="Roboto"/>
                <a:sym typeface="Roboto"/>
              </a:rPr>
              <a:t>Our three-phased course is designed to meet entry level of students for success in the tattoo industry. It is highly structured, user-friendly, dives deep into topics while allowing trainers to showcase their unique artistic approach. Lessons are paced for learning retention and make provision for a multitude of learning styles. </a:t>
            </a:r>
          </a:p>
          <a:p>
            <a:pPr algn="l">
              <a:lnSpc>
                <a:spcPts val="4227"/>
              </a:lnSpc>
            </a:pPr>
          </a:p>
          <a:p>
            <a:pPr algn="l">
              <a:lnSpc>
                <a:spcPts val="4227"/>
              </a:lnSpc>
            </a:pPr>
            <a:r>
              <a:rPr lang="en-US" sz="2799">
                <a:solidFill>
                  <a:srgbClr val="56382D"/>
                </a:solidFill>
                <a:latin typeface="Roboto"/>
                <a:ea typeface="Roboto"/>
                <a:cs typeface="Roboto"/>
                <a:sym typeface="Roboto"/>
              </a:rPr>
              <a:t>Grading is documented both in theory and practical applications. Metrics used in grading are consistent to ensure equality as well as competency. A certificate of completion is awarded to graduates in order to move onto becoming an PMU practitioner. </a:t>
            </a:r>
          </a:p>
        </p:txBody>
      </p:sp>
      <p:sp>
        <p:nvSpPr>
          <p:cNvPr name="Freeform 6" id="6"/>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8DBD4"/>
        </a:solidFill>
      </p:bgPr>
    </p:bg>
    <p:spTree>
      <p:nvGrpSpPr>
        <p:cNvPr id="1" name=""/>
        <p:cNvGrpSpPr/>
        <p:nvPr/>
      </p:nvGrpSpPr>
      <p:grpSpPr>
        <a:xfrm>
          <a:off x="0" y="0"/>
          <a:ext cx="0" cy="0"/>
          <a:chOff x="0" y="0"/>
          <a:chExt cx="0" cy="0"/>
        </a:xfrm>
      </p:grpSpPr>
      <p:sp>
        <p:nvSpPr>
          <p:cNvPr name="TextBox 2" id="2"/>
          <p:cNvSpPr txBox="true"/>
          <p:nvPr/>
        </p:nvSpPr>
        <p:spPr>
          <a:xfrm rot="0">
            <a:off x="2657763" y="3838327"/>
            <a:ext cx="12972474" cy="3967481"/>
          </a:xfrm>
          <a:prstGeom prst="rect">
            <a:avLst/>
          </a:prstGeom>
        </p:spPr>
        <p:txBody>
          <a:bodyPr anchor="t" rtlCol="false" tIns="0" lIns="0" bIns="0" rIns="0">
            <a:spAutoFit/>
          </a:bodyPr>
          <a:lstStyle/>
          <a:p>
            <a:pPr algn="l">
              <a:lnSpc>
                <a:spcPts val="3919"/>
              </a:lnSpc>
            </a:pPr>
            <a:r>
              <a:rPr lang="en-US" sz="2799">
                <a:solidFill>
                  <a:srgbClr val="56382D"/>
                </a:solidFill>
                <a:latin typeface="Roboto"/>
                <a:ea typeface="Roboto"/>
                <a:cs typeface="Roboto"/>
                <a:sym typeface="Roboto"/>
              </a:rPr>
              <a:t>Investing in our PMU course is your path to becoming a skilled, confident, and qualified PMU professional. With board-approved curriculum, online modules, hands-on training, and personalized mentorship, you’ll gain both knowledge and practical skills.  </a:t>
            </a:r>
          </a:p>
          <a:p>
            <a:pPr algn="l">
              <a:lnSpc>
                <a:spcPts val="3919"/>
              </a:lnSpc>
            </a:pPr>
          </a:p>
          <a:p>
            <a:pPr algn="l">
              <a:lnSpc>
                <a:spcPts val="3919"/>
              </a:lnSpc>
            </a:pPr>
            <a:r>
              <a:rPr lang="en-US" sz="2799">
                <a:solidFill>
                  <a:srgbClr val="56382D"/>
                </a:solidFill>
                <a:latin typeface="Roboto"/>
                <a:ea typeface="Roboto"/>
                <a:cs typeface="Roboto"/>
                <a:sym typeface="Roboto"/>
              </a:rPr>
              <a:t>Our program includes supervised model practice, guidance from experienced trainers, and one year of post-training support. This course provides the tools, confidence, and mentorship to elevate your career.</a:t>
            </a:r>
          </a:p>
        </p:txBody>
      </p:sp>
      <p:sp>
        <p:nvSpPr>
          <p:cNvPr name="Freeform 3" id="3"/>
          <p:cNvSpPr/>
          <p:nvPr/>
        </p:nvSpPr>
        <p:spPr>
          <a:xfrm flipH="false" flipV="false" rot="-1377476">
            <a:off x="14503511" y="-3844055"/>
            <a:ext cx="8558100" cy="12631821"/>
          </a:xfrm>
          <a:custGeom>
            <a:avLst/>
            <a:gdLst/>
            <a:ahLst/>
            <a:cxnLst/>
            <a:rect r="r" b="b" t="t" l="l"/>
            <a:pathLst>
              <a:path h="12631821" w="8558100">
                <a:moveTo>
                  <a:pt x="0" y="0"/>
                </a:moveTo>
                <a:lnTo>
                  <a:pt x="8558100" y="0"/>
                </a:lnTo>
                <a:lnTo>
                  <a:pt x="8558100" y="12631821"/>
                </a:lnTo>
                <a:lnTo>
                  <a:pt x="0" y="12631821"/>
                </a:lnTo>
                <a:lnTo>
                  <a:pt x="0" y="0"/>
                </a:lnTo>
                <a:close/>
              </a:path>
            </a:pathLst>
          </a:custGeom>
          <a:blipFill>
            <a:blip r:embed="rId2">
              <a:alphaModFix amt="78000"/>
            </a:blip>
            <a:stretch>
              <a:fillRect l="0" t="0" r="0" b="0"/>
            </a:stretch>
          </a:blipFill>
        </p:spPr>
      </p:sp>
      <p:sp>
        <p:nvSpPr>
          <p:cNvPr name="AutoShape 4" id="4"/>
          <p:cNvSpPr/>
          <p:nvPr/>
        </p:nvSpPr>
        <p:spPr>
          <a:xfrm flipV="true">
            <a:off x="1109662" y="955357"/>
            <a:ext cx="0" cy="3222002"/>
          </a:xfrm>
          <a:prstGeom prst="line">
            <a:avLst/>
          </a:prstGeom>
          <a:ln cap="flat" w="161925">
            <a:solidFill>
              <a:srgbClr val="A37A6C"/>
            </a:solidFill>
            <a:prstDash val="solid"/>
            <a:headEnd type="none" len="sm" w="sm"/>
            <a:tailEnd type="none" len="sm" w="sm"/>
          </a:ln>
        </p:spPr>
      </p:sp>
      <p:sp>
        <p:nvSpPr>
          <p:cNvPr name="Freeform 5" id="5"/>
          <p:cNvSpPr/>
          <p:nvPr/>
        </p:nvSpPr>
        <p:spPr>
          <a:xfrm flipH="false" flipV="false" rot="-10800000">
            <a:off x="-1261546" y="5502934"/>
            <a:ext cx="6312368" cy="6257135"/>
          </a:xfrm>
          <a:custGeom>
            <a:avLst/>
            <a:gdLst/>
            <a:ahLst/>
            <a:cxnLst/>
            <a:rect r="r" b="b" t="t" l="l"/>
            <a:pathLst>
              <a:path h="6257135" w="6312368">
                <a:moveTo>
                  <a:pt x="0" y="0"/>
                </a:moveTo>
                <a:lnTo>
                  <a:pt x="6312368" y="0"/>
                </a:lnTo>
                <a:lnTo>
                  <a:pt x="6312368" y="6257135"/>
                </a:lnTo>
                <a:lnTo>
                  <a:pt x="0" y="6257135"/>
                </a:lnTo>
                <a:lnTo>
                  <a:pt x="0" y="0"/>
                </a:lnTo>
                <a:close/>
              </a:path>
            </a:pathLst>
          </a:custGeom>
          <a:blipFill>
            <a:blip r:embed="rId3">
              <a:alphaModFix amt="55000"/>
            </a:blip>
            <a:stretch>
              <a:fillRect l="0" t="0" r="0" b="0"/>
            </a:stretch>
          </a:blipFill>
        </p:spPr>
      </p:sp>
      <p:sp>
        <p:nvSpPr>
          <p:cNvPr name="TextBox 6" id="6"/>
          <p:cNvSpPr txBox="true"/>
          <p:nvPr/>
        </p:nvSpPr>
        <p:spPr>
          <a:xfrm rot="0">
            <a:off x="1516144" y="1123950"/>
            <a:ext cx="13064571" cy="2318768"/>
          </a:xfrm>
          <a:prstGeom prst="rect">
            <a:avLst/>
          </a:prstGeom>
        </p:spPr>
        <p:txBody>
          <a:bodyPr anchor="t" rtlCol="false" tIns="0" lIns="0" bIns="0" rIns="0">
            <a:spAutoFit/>
          </a:bodyPr>
          <a:lstStyle/>
          <a:p>
            <a:pPr algn="l">
              <a:lnSpc>
                <a:spcPts val="9072"/>
              </a:lnSpc>
            </a:pPr>
            <a:r>
              <a:rPr lang="en-US" sz="8400" b="true">
                <a:solidFill>
                  <a:srgbClr val="56382D"/>
                </a:solidFill>
                <a:latin typeface="HK Grotesk Pro Semi-Bold"/>
                <a:ea typeface="HK Grotesk Pro Semi-Bold"/>
                <a:cs typeface="HK Grotesk Pro Semi-Bold"/>
                <a:sym typeface="HK Grotesk Pro Semi-Bold"/>
              </a:rPr>
              <a:t>Why Choose Our PMU Course?</a:t>
            </a:r>
          </a:p>
        </p:txBody>
      </p:sp>
      <p:sp>
        <p:nvSpPr>
          <p:cNvPr name="Freeform 7" id="7"/>
          <p:cNvSpPr/>
          <p:nvPr/>
        </p:nvSpPr>
        <p:spPr>
          <a:xfrm flipH="false" flipV="false" rot="0">
            <a:off x="16039592" y="7740977"/>
            <a:ext cx="1517323" cy="1517323"/>
          </a:xfrm>
          <a:custGeom>
            <a:avLst/>
            <a:gdLst/>
            <a:ahLst/>
            <a:cxnLst/>
            <a:rect r="r" b="b" t="t" l="l"/>
            <a:pathLst>
              <a:path h="1517323" w="1517323">
                <a:moveTo>
                  <a:pt x="0" y="0"/>
                </a:moveTo>
                <a:lnTo>
                  <a:pt x="1517322" y="0"/>
                </a:lnTo>
                <a:lnTo>
                  <a:pt x="1517322" y="1517323"/>
                </a:lnTo>
                <a:lnTo>
                  <a:pt x="0" y="1517323"/>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DAGX28iGbHg</dc:identifier>
  <dcterms:modified xsi:type="dcterms:W3CDTF">2011-08-01T06:04:30Z</dcterms:modified>
  <cp:revision>1</cp:revision>
  <dc:title>Copy of PMU Course Syllabus PP</dc:title>
</cp:coreProperties>
</file>