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058400" cx="7772400"/>
  <p:notesSz cx="6858000" cy="9144000"/>
  <p:embeddedFontLst>
    <p:embeddedFont>
      <p:font typeface="Edu NSW ACT Hand Pre"/>
      <p:regular r:id="rId34"/>
      <p:bold r:id="rId35"/>
    </p:embeddedFont>
    <p:embeddedFont>
      <p:font typeface="Josefi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747775"/>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1ED8C2-BA53-4244-A877-7D36471E70D9}">
  <a:tblStyle styleId="{2E1ED8C2-BA53-4244-A877-7D36471E70D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FF2185A-BE8C-4035-B6FB-83FA1A0D93C6}"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EduNSWACTHandPre-bold.fntdata"/><Relationship Id="rId12" Type="http://schemas.openxmlformats.org/officeDocument/2006/relationships/slide" Target="slides/slide6.xml"/><Relationship Id="rId34" Type="http://schemas.openxmlformats.org/officeDocument/2006/relationships/font" Target="fonts/EduNSWACTHandPre-regular.fntdata"/><Relationship Id="rId15" Type="http://schemas.openxmlformats.org/officeDocument/2006/relationships/slide" Target="slides/slide9.xml"/><Relationship Id="rId37" Type="http://schemas.openxmlformats.org/officeDocument/2006/relationships/font" Target="fonts/JosefinSans-bold.fntdata"/><Relationship Id="rId14" Type="http://schemas.openxmlformats.org/officeDocument/2006/relationships/slide" Target="slides/slide8.xml"/><Relationship Id="rId36" Type="http://schemas.openxmlformats.org/officeDocument/2006/relationships/font" Target="fonts/JosefinSans-regular.fntdata"/><Relationship Id="rId17" Type="http://schemas.openxmlformats.org/officeDocument/2006/relationships/slide" Target="slides/slide11.xml"/><Relationship Id="rId39" Type="http://schemas.openxmlformats.org/officeDocument/2006/relationships/font" Target="fonts/JosefinSans-boldItalic.fntdata"/><Relationship Id="rId16" Type="http://schemas.openxmlformats.org/officeDocument/2006/relationships/slide" Target="slides/slide10.xml"/><Relationship Id="rId38" Type="http://schemas.openxmlformats.org/officeDocument/2006/relationships/font" Target="fonts/Josefi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d34905c23e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d34905c2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d6ed672a4b_0_2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d6ed672a4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767597b926246710_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67597b92624671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d8eb072ff5_0_1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d8eb072ff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767597b926246710_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67597b92624671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8b7a6eb0af_0_6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8b7a6eb0a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df7ba0e90b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df7ba0e90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767597b926246710_3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67597b92624671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df7ba0e90b_0_6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df7ba0e90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8b7a6eb0af_0_6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8b7a6eb0a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dbdf134bb4_0_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dbdf134bb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d34905c23e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d34905c23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d6f01d2804_0_2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d6f01d280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dc5a6e1b58_0_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dc5a6e1b5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67597b926246710_3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67597b92624671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d6ed672a4b_0_2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d6ed672a4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d6b2935b96_0_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d6b2935b9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d6ed672a4b_0_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d6ed672a4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8b7a6eb0af_0_7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8b7a6eb0a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8b7a6eb0af_0_7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8b7a6eb0a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d34905c23e_0_5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d34905c23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d6ed672a4b_0_3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d6ed672a4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d34905c23e_0_5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d34905c23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d34905c23e_0_6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d34905c23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8b7a6eb0af_0_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8b7a6eb0a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d34905c23e_0_8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d34905c23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67597b926246710_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67597b92624671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 Id="rId11" Type="http://schemas.openxmlformats.org/officeDocument/2006/relationships/image" Target="../media/image5.png"/><Relationship Id="rId10" Type="http://schemas.openxmlformats.org/officeDocument/2006/relationships/image" Target="../media/image8.png"/><Relationship Id="rId9"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hyperlink" Target="https://www" TargetMode="External"/><Relationship Id="rId7" Type="http://schemas.openxmlformats.org/officeDocument/2006/relationships/hyperlink" Target="http://www.instagram.com/thriplow.school" TargetMode="External"/><Relationship Id="rId8" Type="http://schemas.openxmlformats.org/officeDocument/2006/relationships/hyperlink" Target="http://x.com/thriplowschoo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hyperlink" Target="https://www.nhs.uk/live-well/is-my-child-too-ill-for-schoo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nhs.uk/live-well/eat-well/food-guidelines-and-food-labels/the-eatwell-guide/" TargetMode="External"/><Relationship Id="rId4" Type="http://schemas.openxmlformats.org/officeDocument/2006/relationships/image" Target="../media/image28.png"/><Relationship Id="rId5"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31.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cambridgeshire.gov.uk/residents/children-and-families/children-s-social-care/safeguarding-children-and-child-protection" TargetMode="External"/><Relationship Id="rId4" Type="http://schemas.openxmlformats.org/officeDocument/2006/relationships/hyperlink" Target="https://www.nspcc.org.uk/advice-for-families/" TargetMode="External"/><Relationship Id="rId5" Type="http://schemas.openxmlformats.org/officeDocument/2006/relationships/hyperlink" Target="https://www.ceopeducation.co.uk/" TargetMode="External"/><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264950" y="375527"/>
            <a:ext cx="7242600" cy="161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900">
                <a:latin typeface="Edu NSW ACT Hand Pre"/>
                <a:ea typeface="Edu NSW ACT Hand Pre"/>
                <a:cs typeface="Edu NSW ACT Hand Pre"/>
                <a:sym typeface="Edu NSW ACT Hand Pre"/>
              </a:rPr>
              <a:t>Thriplow School Newsletter</a:t>
            </a:r>
            <a:endParaRPr b="1" sz="2900">
              <a:latin typeface="Edu NSW ACT Hand Pre"/>
              <a:ea typeface="Edu NSW ACT Hand Pre"/>
              <a:cs typeface="Edu NSW ACT Hand Pre"/>
              <a:sym typeface="Edu NSW ACT Hand Pre"/>
            </a:endParaRPr>
          </a:p>
          <a:p>
            <a:pPr indent="0" lvl="0" marL="0" rtl="0" algn="r">
              <a:spcBef>
                <a:spcPts val="0"/>
              </a:spcBef>
              <a:spcAft>
                <a:spcPts val="0"/>
              </a:spcAft>
              <a:buClr>
                <a:schemeClr val="dk1"/>
              </a:buClr>
              <a:buSzPts val="1100"/>
              <a:buFont typeface="Arial"/>
              <a:buNone/>
            </a:pPr>
            <a:r>
              <a:t/>
            </a:r>
            <a:endParaRPr b="1" sz="800">
              <a:latin typeface="Edu NSW ACT Hand Pre"/>
              <a:ea typeface="Edu NSW ACT Hand Pre"/>
              <a:cs typeface="Edu NSW ACT Hand Pre"/>
              <a:sym typeface="Edu NSW ACT Hand Pre"/>
            </a:endParaRPr>
          </a:p>
          <a:p>
            <a:pPr indent="0" lvl="0" marL="0" rtl="0" algn="l">
              <a:spcBef>
                <a:spcPts val="0"/>
              </a:spcBef>
              <a:spcAft>
                <a:spcPts val="0"/>
              </a:spcAft>
              <a:buNone/>
            </a:pPr>
            <a:r>
              <a:rPr b="1" lang="en" sz="1400">
                <a:latin typeface="Edu NSW ACT Hand Pre"/>
                <a:ea typeface="Edu NSW ACT Hand Pre"/>
                <a:cs typeface="Edu NSW ACT Hand Pre"/>
                <a:sym typeface="Edu NSW ACT Hand Pre"/>
              </a:rPr>
              <a:t> 8th May 2026</a:t>
            </a:r>
            <a:endParaRPr b="1" sz="1400">
              <a:latin typeface="Edu NSW ACT Hand Pre"/>
              <a:ea typeface="Edu NSW ACT Hand Pre"/>
              <a:cs typeface="Edu NSW ACT Hand Pre"/>
              <a:sym typeface="Edu NSW ACT Hand Pre"/>
            </a:endParaRPr>
          </a:p>
          <a:p>
            <a:pPr indent="0" lvl="0" marL="0" rtl="0" algn="l">
              <a:spcBef>
                <a:spcPts val="0"/>
              </a:spcBef>
              <a:spcAft>
                <a:spcPts val="0"/>
              </a:spcAft>
              <a:buClr>
                <a:schemeClr val="dk1"/>
              </a:buClr>
              <a:buSzPts val="1100"/>
              <a:buFont typeface="Arial"/>
              <a:buNone/>
            </a:pPr>
            <a:r>
              <a:t/>
            </a:r>
            <a:endParaRPr b="1" sz="1100">
              <a:latin typeface="School Yard"/>
              <a:ea typeface="School Yard"/>
              <a:cs typeface="School Yard"/>
              <a:sym typeface="School Yard"/>
            </a:endParaRPr>
          </a:p>
        </p:txBody>
      </p:sp>
      <p:sp>
        <p:nvSpPr>
          <p:cNvPr id="55" name="Google Shape;55;p13"/>
          <p:cNvSpPr txBox="1"/>
          <p:nvPr>
            <p:ph idx="1" type="body"/>
          </p:nvPr>
        </p:nvSpPr>
        <p:spPr>
          <a:xfrm>
            <a:off x="264945" y="3082723"/>
            <a:ext cx="7242600" cy="66810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en" sz="2000">
                <a:solidFill>
                  <a:schemeClr val="dk1"/>
                </a:solidFill>
                <a:latin typeface="Josefin Sans"/>
                <a:ea typeface="Josefin Sans"/>
                <a:cs typeface="Josefin Sans"/>
                <a:sym typeface="Josefin Sans"/>
              </a:rPr>
              <a:t>We have had a lovely week in school, with lots of fun things going on! </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rPr lang="en" sz="2000">
                <a:solidFill>
                  <a:schemeClr val="dk1"/>
                </a:solidFill>
                <a:latin typeface="Josefin Sans"/>
                <a:ea typeface="Josefin Sans"/>
                <a:cs typeface="Josefin Sans"/>
                <a:sym typeface="Josefin Sans"/>
              </a:rPr>
              <a:t>Yesterday</a:t>
            </a:r>
            <a:r>
              <a:rPr lang="en" sz="2000">
                <a:solidFill>
                  <a:schemeClr val="dk1"/>
                </a:solidFill>
                <a:latin typeface="Josefin Sans"/>
                <a:ea typeface="Josefin Sans"/>
                <a:cs typeface="Josefin Sans"/>
                <a:sym typeface="Josefin Sans"/>
              </a:rPr>
              <a:t> I went with a very enthusiastic group of Year </a:t>
            </a:r>
            <a:r>
              <a:rPr lang="en" sz="2000">
                <a:solidFill>
                  <a:schemeClr val="dk1"/>
                </a:solidFill>
                <a:latin typeface="Josefin Sans"/>
                <a:ea typeface="Josefin Sans"/>
                <a:cs typeface="Josefin Sans"/>
                <a:sym typeface="Josefin Sans"/>
              </a:rPr>
              <a:t>3/4</a:t>
            </a:r>
            <a:r>
              <a:rPr lang="en" sz="2000">
                <a:solidFill>
                  <a:schemeClr val="dk1"/>
                </a:solidFill>
                <a:latin typeface="Josefin Sans"/>
                <a:ea typeface="Josefin Sans"/>
                <a:cs typeface="Josefin Sans"/>
                <a:sym typeface="Josefin Sans"/>
              </a:rPr>
              <a:t> children to the tennis festival in Linton. They had a great afternoon practising different skills needed for tennis. They were also awarded the ‘Spirit of the Games’ award for the resilience and determination. As always, a huge thank you to the parents who drove children to and from the event. We are so grateful!</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rPr lang="en" sz="2000">
                <a:solidFill>
                  <a:schemeClr val="dk1"/>
                </a:solidFill>
                <a:latin typeface="Josefin Sans"/>
                <a:ea typeface="Josefin Sans"/>
                <a:cs typeface="Josefin Sans"/>
                <a:sym typeface="Josefin Sans"/>
              </a:rPr>
              <a:t>Next week is an important week for Year 6 as they sit their SATs. I have sent out an email explaining changes to the morning routine. </a:t>
            </a:r>
            <a:r>
              <a:rPr lang="en" sz="2000">
                <a:solidFill>
                  <a:schemeClr val="dk1"/>
                </a:solidFill>
                <a:latin typeface="Josefin Sans"/>
                <a:ea typeface="Josefin Sans"/>
                <a:cs typeface="Josefin Sans"/>
                <a:sym typeface="Josefin Sans"/>
              </a:rPr>
              <a:t>Please</a:t>
            </a:r>
            <a:r>
              <a:rPr lang="en" sz="2000">
                <a:solidFill>
                  <a:schemeClr val="dk1"/>
                </a:solidFill>
                <a:latin typeface="Josefin Sans"/>
                <a:ea typeface="Josefin Sans"/>
                <a:cs typeface="Josefin Sans"/>
                <a:sym typeface="Josefin Sans"/>
              </a:rPr>
              <a:t> make sure you have read this so that we can support our Year 6 children together. It goes without saying that we wish our Year 6 children all the best for next week. We’ll be </a:t>
            </a:r>
            <a:r>
              <a:rPr lang="en" sz="2000">
                <a:solidFill>
                  <a:schemeClr val="dk1"/>
                </a:solidFill>
                <a:latin typeface="Josefin Sans"/>
                <a:ea typeface="Josefin Sans"/>
                <a:cs typeface="Josefin Sans"/>
                <a:sym typeface="Josefin Sans"/>
              </a:rPr>
              <a:t>cheering you on Year 6!</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rPr lang="en" sz="2000">
                <a:solidFill>
                  <a:schemeClr val="dk1"/>
                </a:solidFill>
                <a:latin typeface="Josefin Sans"/>
                <a:ea typeface="Josefin Sans"/>
                <a:cs typeface="Josefin Sans"/>
                <a:sym typeface="Josefin Sans"/>
              </a:rPr>
              <a:t>On 10th July, we will be taking part in a fun run on the cricket pitch. This will be in aid of the RNLI, the children’s chosen charity for this term. </a:t>
            </a:r>
            <a:r>
              <a:rPr lang="en" sz="2000">
                <a:solidFill>
                  <a:schemeClr val="dk1"/>
                </a:solidFill>
                <a:latin typeface="Josefin Sans"/>
                <a:ea typeface="Josefin Sans"/>
                <a:cs typeface="Josefin Sans"/>
                <a:sym typeface="Josefin Sans"/>
              </a:rPr>
              <a:t>Please</a:t>
            </a:r>
            <a:r>
              <a:rPr lang="en" sz="2000">
                <a:solidFill>
                  <a:schemeClr val="dk1"/>
                </a:solidFill>
                <a:latin typeface="Josefin Sans"/>
                <a:ea typeface="Josefin Sans"/>
                <a:cs typeface="Josefin Sans"/>
                <a:sym typeface="Josefin Sans"/>
              </a:rPr>
              <a:t> see the link on the poster below if you would like to sponsor them - do share the link with others!</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450">
              <a:solidFill>
                <a:srgbClr val="FF0000"/>
              </a:solidFill>
              <a:latin typeface="Josefin Sans"/>
              <a:ea typeface="Josefin Sans"/>
              <a:cs typeface="Josefin Sans"/>
              <a:sym typeface="Josefin Sans"/>
            </a:endParaRPr>
          </a:p>
        </p:txBody>
      </p:sp>
      <p:pic>
        <p:nvPicPr>
          <p:cNvPr id="56" name="Google Shape;56;p13"/>
          <p:cNvPicPr preferRelativeResize="0"/>
          <p:nvPr/>
        </p:nvPicPr>
        <p:blipFill>
          <a:blip r:embed="rId3">
            <a:alphaModFix/>
          </a:blip>
          <a:stretch>
            <a:fillRect/>
          </a:stretch>
        </p:blipFill>
        <p:spPr>
          <a:xfrm>
            <a:off x="5926400" y="0"/>
            <a:ext cx="1581150" cy="2152650"/>
          </a:xfrm>
          <a:prstGeom prst="rect">
            <a:avLst/>
          </a:prstGeom>
          <a:noFill/>
          <a:ln>
            <a:noFill/>
          </a:ln>
        </p:spPr>
      </p:pic>
      <p:pic>
        <p:nvPicPr>
          <p:cNvPr id="57" name="Google Shape;57;p13"/>
          <p:cNvPicPr preferRelativeResize="0"/>
          <p:nvPr/>
        </p:nvPicPr>
        <p:blipFill>
          <a:blip r:embed="rId4">
            <a:alphaModFix/>
          </a:blip>
          <a:stretch>
            <a:fillRect/>
          </a:stretch>
        </p:blipFill>
        <p:spPr>
          <a:xfrm>
            <a:off x="378150" y="1404425"/>
            <a:ext cx="1838325" cy="1371600"/>
          </a:xfrm>
          <a:prstGeom prst="rect">
            <a:avLst/>
          </a:prstGeom>
          <a:noFill/>
          <a:ln>
            <a:noFill/>
          </a:ln>
        </p:spPr>
      </p:pic>
      <p:pic>
        <p:nvPicPr>
          <p:cNvPr id="58" name="Google Shape;58;p13"/>
          <p:cNvPicPr preferRelativeResize="0"/>
          <p:nvPr/>
        </p:nvPicPr>
        <p:blipFill rotWithShape="1">
          <a:blip r:embed="rId5">
            <a:alphaModFix/>
          </a:blip>
          <a:srcRect b="21691" l="0" r="0" t="0"/>
          <a:stretch/>
        </p:blipFill>
        <p:spPr>
          <a:xfrm>
            <a:off x="2510925" y="1380613"/>
            <a:ext cx="2419350" cy="1419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0" name="Shape 130"/>
        <p:cNvGrpSpPr/>
        <p:nvPr/>
      </p:nvGrpSpPr>
      <p:grpSpPr>
        <a:xfrm>
          <a:off x="0" y="0"/>
          <a:ext cx="0" cy="0"/>
          <a:chOff x="0" y="0"/>
          <a:chExt cx="0" cy="0"/>
        </a:xfrm>
      </p:grpSpPr>
      <p:pic>
        <p:nvPicPr>
          <p:cNvPr id="131" name="Google Shape;131;p22"/>
          <p:cNvPicPr preferRelativeResize="0"/>
          <p:nvPr/>
        </p:nvPicPr>
        <p:blipFill>
          <a:blip r:embed="rId3">
            <a:alphaModFix/>
          </a:blip>
          <a:stretch>
            <a:fillRect/>
          </a:stretch>
        </p:blipFill>
        <p:spPr>
          <a:xfrm>
            <a:off x="430438" y="152400"/>
            <a:ext cx="6911525" cy="96203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5" name="Shape 135"/>
        <p:cNvGrpSpPr/>
        <p:nvPr/>
      </p:nvGrpSpPr>
      <p:grpSpPr>
        <a:xfrm>
          <a:off x="0" y="0"/>
          <a:ext cx="0" cy="0"/>
          <a:chOff x="0" y="0"/>
          <a:chExt cx="0" cy="0"/>
        </a:xfrm>
      </p:grpSpPr>
      <p:sp>
        <p:nvSpPr>
          <p:cNvPr id="136" name="Google Shape;136;p23"/>
          <p:cNvSpPr txBox="1"/>
          <p:nvPr>
            <p:ph type="title"/>
          </p:nvPr>
        </p:nvSpPr>
        <p:spPr>
          <a:xfrm>
            <a:off x="264945" y="163296"/>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Your child’s learning</a:t>
            </a:r>
            <a:endParaRPr b="1">
              <a:latin typeface="Josefin Sans"/>
              <a:ea typeface="Josefin Sans"/>
              <a:cs typeface="Josefin Sans"/>
              <a:sym typeface="Josefin Sans"/>
            </a:endParaRPr>
          </a:p>
        </p:txBody>
      </p:sp>
      <p:sp>
        <p:nvSpPr>
          <p:cNvPr id="137" name="Google Shape;137;p23"/>
          <p:cNvSpPr txBox="1"/>
          <p:nvPr>
            <p:ph idx="1" type="body"/>
          </p:nvPr>
        </p:nvSpPr>
        <p:spPr>
          <a:xfrm>
            <a:off x="0" y="908100"/>
            <a:ext cx="7772400" cy="8934600"/>
          </a:xfrm>
          <a:prstGeom prst="rect">
            <a:avLst/>
          </a:prstGeom>
        </p:spPr>
        <p:txBody>
          <a:bodyPr anchorCtr="0" anchor="t" bIns="91425" lIns="91425" spcFirstLastPara="1" rIns="91425" wrap="square" tIns="91425">
            <a:normAutofit fontScale="25000" lnSpcReduction="10000"/>
          </a:bodyPr>
          <a:lstStyle/>
          <a:p>
            <a:pPr indent="0" lvl="0" marL="0" rtl="0" algn="l">
              <a:spcBef>
                <a:spcPts val="0"/>
              </a:spcBef>
              <a:spcAft>
                <a:spcPts val="0"/>
              </a:spcAft>
              <a:buNone/>
            </a:pPr>
            <a:r>
              <a:rPr b="1" lang="en" sz="5600">
                <a:solidFill>
                  <a:srgbClr val="FF0000"/>
                </a:solidFill>
                <a:latin typeface="Josefin Sans"/>
                <a:ea typeface="Josefin Sans"/>
                <a:cs typeface="Josefin Sans"/>
                <a:sym typeface="Josefin Sans"/>
              </a:rPr>
              <a:t>Ants: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It has been a great week in Ant's class!</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For our topic, Kings &amp; Queens, we have been learning all about King John and the Magna Carta. We learnt how King John raised taxes to make more money for himself leaving other families without. We also learnt that he wasn't a very nice or fair king and used to throw people in jail! We explored Baron's and how they were important people in creating the Magna Carta and getting the king to sign it.</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In phonics this half term we have move onto unit 11. Each week we will be focusing on 2 sounds from unit 11, with a recap of the sounds learnt the week before through our sentences writing. Each day the children practice reading words, word building, writing words, and reading sentences.</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For handwriting this half term, the children are practicing writing 2 CVC words a day in their phonics books. We practice and model it all together on the carpet first before the children go to the tables and have a try. We practice writing each word repeatedly at least 3 times on a line.</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Our focus story for this half is The Rainbow Fish. Each week we look through the story and have a circle time to discuss the different events, characters, settings, and problems that happen. We use this book to write 3 dictated sentences a week, as well as 2 sentences from the Sounds Write phonics scheme.</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Clr>
                <a:schemeClr val="dk1"/>
              </a:buClr>
              <a:buSzPts val="275"/>
              <a:buFont typeface="Arial"/>
              <a:buNone/>
            </a:pPr>
            <a:r>
              <a:rPr b="1" lang="en" sz="5600">
                <a:solidFill>
                  <a:srgbClr val="FF0000"/>
                </a:solidFill>
                <a:latin typeface="Josefin Sans"/>
                <a:ea typeface="Josefin Sans"/>
                <a:cs typeface="Josefin Sans"/>
                <a:sym typeface="Josefin Sans"/>
              </a:rPr>
              <a:t>In Ant's class we have a big focus on reading and sharing stories. We have dedicated reading times each day, as well as going to the Library on a Thursday. The children look forward to choosing and sharing a variety of books each week.</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715">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715">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715">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892">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302">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302">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302">
              <a:solidFill>
                <a:srgbClr val="FF0000"/>
              </a:solidFill>
              <a:latin typeface="Josefin Sans"/>
              <a:ea typeface="Josefin Sans"/>
              <a:cs typeface="Josefin Sans"/>
              <a:sym typeface="Josefin Sans"/>
            </a:endParaRPr>
          </a:p>
          <a:p>
            <a:pPr indent="0" lvl="0" marL="0" rtl="0" algn="l">
              <a:spcBef>
                <a:spcPts val="1200"/>
              </a:spcBef>
              <a:spcAft>
                <a:spcPts val="0"/>
              </a:spcAft>
              <a:buClr>
                <a:schemeClr val="dk1"/>
              </a:buClr>
              <a:buSzPct val="66956"/>
              <a:buFont typeface="Arial"/>
              <a:buNone/>
            </a:pPr>
            <a:r>
              <a:t/>
            </a:r>
            <a:endParaRPr b="1" sz="1643">
              <a:solidFill>
                <a:srgbClr val="FF0000"/>
              </a:solidFill>
              <a:latin typeface="Josefin Sans"/>
              <a:ea typeface="Josefin Sans"/>
              <a:cs typeface="Josefin Sans"/>
              <a:sym typeface="Josefin Sans"/>
            </a:endParaRPr>
          </a:p>
          <a:p>
            <a:pPr indent="0" lvl="0" marL="0" rtl="0" algn="l">
              <a:spcBef>
                <a:spcPts val="0"/>
              </a:spcBef>
              <a:spcAft>
                <a:spcPts val="0"/>
              </a:spcAft>
              <a:buClr>
                <a:schemeClr val="dk1"/>
              </a:buClr>
              <a:buSzPct val="91667"/>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1200"/>
              </a:spcAft>
              <a:buNone/>
            </a:pPr>
            <a:r>
              <a:t/>
            </a:r>
            <a:endParaRPr b="1">
              <a:solidFill>
                <a:srgbClr val="FF0000"/>
              </a:solidFill>
              <a:latin typeface="Josefin Sans"/>
              <a:ea typeface="Josefin Sans"/>
              <a:cs typeface="Josefin Sans"/>
              <a:sym typeface="Josefin Sans"/>
            </a:endParaRPr>
          </a:p>
        </p:txBody>
      </p:sp>
      <p:pic>
        <p:nvPicPr>
          <p:cNvPr id="138" name="Google Shape;138;p23"/>
          <p:cNvPicPr preferRelativeResize="0"/>
          <p:nvPr/>
        </p:nvPicPr>
        <p:blipFill>
          <a:blip r:embed="rId3">
            <a:alphaModFix/>
          </a:blip>
          <a:stretch>
            <a:fillRect/>
          </a:stretch>
        </p:blipFill>
        <p:spPr>
          <a:xfrm>
            <a:off x="6219775" y="8630973"/>
            <a:ext cx="1552625" cy="1427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2" name="Shape 142"/>
        <p:cNvGrpSpPr/>
        <p:nvPr/>
      </p:nvGrpSpPr>
      <p:grpSpPr>
        <a:xfrm>
          <a:off x="0" y="0"/>
          <a:ext cx="0" cy="0"/>
          <a:chOff x="0" y="0"/>
          <a:chExt cx="0" cy="0"/>
        </a:xfrm>
      </p:grpSpPr>
      <p:pic>
        <p:nvPicPr>
          <p:cNvPr id="143" name="Google Shape;143;p24"/>
          <p:cNvPicPr preferRelativeResize="0"/>
          <p:nvPr/>
        </p:nvPicPr>
        <p:blipFill>
          <a:blip r:embed="rId3">
            <a:alphaModFix/>
          </a:blip>
          <a:stretch>
            <a:fillRect/>
          </a:stretch>
        </p:blipFill>
        <p:spPr>
          <a:xfrm>
            <a:off x="6219775" y="8630973"/>
            <a:ext cx="1552625" cy="1427425"/>
          </a:xfrm>
          <a:prstGeom prst="rect">
            <a:avLst/>
          </a:prstGeom>
          <a:noFill/>
          <a:ln>
            <a:noFill/>
          </a:ln>
        </p:spPr>
      </p:pic>
      <p:sp>
        <p:nvSpPr>
          <p:cNvPr id="144" name="Google Shape;144;p24"/>
          <p:cNvSpPr txBox="1"/>
          <p:nvPr/>
        </p:nvSpPr>
        <p:spPr>
          <a:xfrm>
            <a:off x="0" y="0"/>
            <a:ext cx="7772400" cy="80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1200"/>
              </a:spcAft>
              <a:buNone/>
            </a:pPr>
            <a:r>
              <a:t/>
            </a:r>
            <a:endParaRPr b="1">
              <a:solidFill>
                <a:srgbClr val="FF0000"/>
              </a:solidFill>
              <a:latin typeface="Josefin Sans"/>
              <a:ea typeface="Josefin Sans"/>
              <a:cs typeface="Josefin Sans"/>
              <a:sym typeface="Josefin Sans"/>
            </a:endParaRPr>
          </a:p>
        </p:txBody>
      </p:sp>
      <p:sp>
        <p:nvSpPr>
          <p:cNvPr id="145" name="Google Shape;145;p24"/>
          <p:cNvSpPr txBox="1"/>
          <p:nvPr/>
        </p:nvSpPr>
        <p:spPr>
          <a:xfrm>
            <a:off x="0" y="0"/>
            <a:ext cx="7772400" cy="88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FF0000"/>
                </a:solidFill>
                <a:latin typeface="Josefin Sans"/>
                <a:ea typeface="Josefin Sans"/>
                <a:cs typeface="Josefin Sans"/>
                <a:sym typeface="Josefin Sans"/>
              </a:rPr>
              <a:t>I</a:t>
            </a:r>
            <a:r>
              <a:rPr b="1" lang="en">
                <a:solidFill>
                  <a:srgbClr val="FF0000"/>
                </a:solidFill>
                <a:latin typeface="Josefin Sans"/>
                <a:ea typeface="Josefin Sans"/>
                <a:cs typeface="Josefin Sans"/>
                <a:sym typeface="Josefin Sans"/>
              </a:rPr>
              <a:t>n Maths we have been looking at the area of a shape. We started the week by looking at an a4 piece of paper and exploring the different ways we can cover the whole area. The children chose their own animal shapes and a variety of resources to have a go independently. Today we have been comparing length using non-standard units by rolling out worms with playdough and comparing which ones were the shortest and the longest.</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In PE on Wednesday's this half term the children have balanceability. Balanceability is a structured balance bike programme for young children that teaches them how to ride a bike safely and confidently, without stabilisers. It focuses on the fundamental skills children need before they move on to a pedal bike.</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In the sessions, children learn through fun, practical activities how to:</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 balance on a bike</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a:t>
            </a:r>
            <a:r>
              <a:rPr b="1" lang="en">
                <a:solidFill>
                  <a:srgbClr val="FF0000"/>
                </a:solidFill>
                <a:latin typeface="Josefin Sans"/>
                <a:ea typeface="Josefin Sans"/>
                <a:cs typeface="Josefin Sans"/>
                <a:sym typeface="Josefin Sans"/>
              </a:rPr>
              <a:t> steer and control speed</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 develop coordination and spatial awareness</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 build confidence and independence</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 understand road safety basics in an age-appropriate way</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On Friday during our Ball Skills lesson, we looked at bouncing the ball into a space. The children began by exploring the different ways we can bounce a ball such as slapping with their palms and pushing with their fingers. We then practiced bouncing the balls around a given space, making sure to avoid each other and the cones. The children were challenge to look ahead at where they were going and to choose their next space wisely.</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0"/>
              </a:spcAft>
              <a:buNone/>
            </a:pPr>
            <a:r>
              <a:rPr b="1" lang="en">
                <a:solidFill>
                  <a:srgbClr val="FF0000"/>
                </a:solidFill>
                <a:latin typeface="Josefin Sans"/>
                <a:ea typeface="Josefin Sans"/>
                <a:cs typeface="Josefin Sans"/>
                <a:sym typeface="Josefin Sans"/>
              </a:rPr>
              <a:t>In PSHE our topic for this half term is Emotions. This week we read the story The Friendship Bench. We discussed the different changes that were happening in Tilly's life and how this was making her feel. The children had a think about a time when things were changing in their lives e.g. starting school, moving house, and how this made them feel. We came up with some ways that we can help ourselves and others when uncomfortable things happen, and remembered that our family, friends and teachers are always there to help us.</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1200"/>
              </a:spcAft>
              <a:buNone/>
            </a:pPr>
            <a:r>
              <a:rPr b="1" lang="en">
                <a:solidFill>
                  <a:srgbClr val="FF0000"/>
                </a:solidFill>
                <a:latin typeface="Josefin Sans"/>
                <a:ea typeface="Josefin Sans"/>
                <a:cs typeface="Josefin Sans"/>
                <a:sym typeface="Josefin Sans"/>
              </a:rPr>
              <a:t>I hope you all have a lovely weekend!</a:t>
            </a:r>
            <a:endParaRPr b="1">
              <a:solidFill>
                <a:srgbClr val="FF0000"/>
              </a:solidFill>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9" name="Shape 149"/>
        <p:cNvGrpSpPr/>
        <p:nvPr/>
      </p:nvGrpSpPr>
      <p:grpSpPr>
        <a:xfrm>
          <a:off x="0" y="0"/>
          <a:ext cx="0" cy="0"/>
          <a:chOff x="0" y="0"/>
          <a:chExt cx="0" cy="0"/>
        </a:xfrm>
      </p:grpSpPr>
      <p:sp>
        <p:nvSpPr>
          <p:cNvPr id="150" name="Google Shape;150;p25"/>
          <p:cNvSpPr txBox="1"/>
          <p:nvPr>
            <p:ph idx="1" type="body"/>
          </p:nvPr>
        </p:nvSpPr>
        <p:spPr>
          <a:xfrm>
            <a:off x="264895" y="164904"/>
            <a:ext cx="7242600" cy="6681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3"/>
              <a:buNone/>
            </a:pPr>
            <a:r>
              <a:rPr b="1" lang="en" sz="1400">
                <a:solidFill>
                  <a:srgbClr val="BF9000"/>
                </a:solidFill>
                <a:latin typeface="Josefin Sans"/>
                <a:ea typeface="Josefin Sans"/>
                <a:cs typeface="Josefin Sans"/>
                <a:sym typeface="Josefin Sans"/>
              </a:rPr>
              <a:t>Butterflies:</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The children have continued to amaze us with their learning this week. For English, we have continued to read 'The Legends of King Arthur.'  Please encourage your child to discuss the first chapter with you.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In Maths, the Y2 children have continued to practise using different strategies for subtraction. They have been practising subtracting 10s from 2-digit numbers, then used this strategy to subtract tens and ones from 2-digit numbers. The Year 1 children have been practising subtracting 9 from numbers up to 20. Some have noticed that you can subtract 10 (as this is a known fact), then add 1 back on. Some of the children still need to practise using a number line to count back 9 steps.</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In RE, we learnt more about Christian Baptisms and how they are different around the world. Please encourage your child to share their learning with you.</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On Thursday we had our termly DT day. We learned about how to make moving pictures using levers and sliders and the children then designed and made their own moving pictures.  They were very excited to bring these home to share with you. Look out for the photos on Tapestry of their finished products too.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1200"/>
              </a:spcAft>
              <a:buSzPts val="853"/>
              <a:buNone/>
            </a:pPr>
            <a:r>
              <a:t/>
            </a:r>
            <a:endParaRPr b="1" sz="1400">
              <a:solidFill>
                <a:srgbClr val="BF9000"/>
              </a:solidFill>
              <a:latin typeface="Josefin Sans"/>
              <a:ea typeface="Josefin Sans"/>
              <a:cs typeface="Josefin Sans"/>
              <a:sym typeface="Josefin Sans"/>
            </a:endParaRPr>
          </a:p>
        </p:txBody>
      </p:sp>
      <p:pic>
        <p:nvPicPr>
          <p:cNvPr id="151" name="Google Shape;151;p25"/>
          <p:cNvPicPr preferRelativeResize="0"/>
          <p:nvPr/>
        </p:nvPicPr>
        <p:blipFill>
          <a:blip r:embed="rId3">
            <a:alphaModFix/>
          </a:blip>
          <a:stretch>
            <a:fillRect/>
          </a:stretch>
        </p:blipFill>
        <p:spPr>
          <a:xfrm>
            <a:off x="5991875" y="8879101"/>
            <a:ext cx="1780525" cy="117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5" name="Shape 155"/>
        <p:cNvGrpSpPr/>
        <p:nvPr/>
      </p:nvGrpSpPr>
      <p:grpSpPr>
        <a:xfrm>
          <a:off x="0" y="0"/>
          <a:ext cx="0" cy="0"/>
          <a:chOff x="0" y="0"/>
          <a:chExt cx="0" cy="0"/>
        </a:xfrm>
      </p:grpSpPr>
      <p:sp>
        <p:nvSpPr>
          <p:cNvPr id="156" name="Google Shape;156;p26"/>
          <p:cNvSpPr txBox="1"/>
          <p:nvPr>
            <p:ph idx="1" type="body"/>
          </p:nvPr>
        </p:nvSpPr>
        <p:spPr>
          <a:xfrm>
            <a:off x="264895" y="164904"/>
            <a:ext cx="7242600" cy="6681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853"/>
              <a:buFont typeface="Arial"/>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Clr>
                <a:schemeClr val="dk1"/>
              </a:buClr>
              <a:buSzPts val="853"/>
              <a:buFont typeface="Arial"/>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Clr>
                <a:schemeClr val="dk1"/>
              </a:buClr>
              <a:buSzPts val="853"/>
              <a:buFont typeface="Arial"/>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1200"/>
              </a:spcAft>
              <a:buSzPts val="853"/>
              <a:buNone/>
            </a:pPr>
            <a:r>
              <a:t/>
            </a:r>
            <a:endParaRPr b="1" sz="1400">
              <a:solidFill>
                <a:srgbClr val="BF9000"/>
              </a:solidFill>
              <a:latin typeface="Josefin Sans"/>
              <a:ea typeface="Josefin Sans"/>
              <a:cs typeface="Josefin Sans"/>
              <a:sym typeface="Josefin Sans"/>
            </a:endParaRPr>
          </a:p>
        </p:txBody>
      </p:sp>
      <p:pic>
        <p:nvPicPr>
          <p:cNvPr id="157" name="Google Shape;157;p26"/>
          <p:cNvPicPr preferRelativeResize="0"/>
          <p:nvPr/>
        </p:nvPicPr>
        <p:blipFill>
          <a:blip r:embed="rId3">
            <a:alphaModFix/>
          </a:blip>
          <a:stretch>
            <a:fillRect/>
          </a:stretch>
        </p:blipFill>
        <p:spPr>
          <a:xfrm>
            <a:off x="5991875" y="8879101"/>
            <a:ext cx="1780525" cy="1179300"/>
          </a:xfrm>
          <a:prstGeom prst="rect">
            <a:avLst/>
          </a:prstGeom>
          <a:noFill/>
          <a:ln>
            <a:noFill/>
          </a:ln>
        </p:spPr>
      </p:pic>
      <p:sp>
        <p:nvSpPr>
          <p:cNvPr id="158" name="Google Shape;158;p26"/>
          <p:cNvSpPr txBox="1"/>
          <p:nvPr/>
        </p:nvSpPr>
        <p:spPr>
          <a:xfrm>
            <a:off x="0" y="0"/>
            <a:ext cx="7772400" cy="47931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b="1" lang="en">
                <a:solidFill>
                  <a:srgbClr val="BF9000"/>
                </a:solidFill>
                <a:latin typeface="Josefin Sans"/>
                <a:ea typeface="Josefin Sans"/>
                <a:cs typeface="Josefin Sans"/>
                <a:sym typeface="Josefin Sans"/>
              </a:rPr>
              <a:t>Our science experiment is progressing well and the children have been taking it in turns in small groups to water the cress and to observe any changes in the pots which are either not getting water or that have been kept in the dark. They have all drawn their weekly observation onto their charts. So far the experiment is progressing as they have predicted and the cress that has had no water is looking pretty wilted and the cress in the dark is starting to lose its green colour. </a:t>
            </a:r>
            <a:endParaRPr b="1">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None/>
            </a:pPr>
            <a:r>
              <a:t/>
            </a:r>
            <a:endParaRPr b="1">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None/>
            </a:pPr>
            <a:r>
              <a:rPr b="1" lang="en">
                <a:solidFill>
                  <a:srgbClr val="BF9000"/>
                </a:solidFill>
                <a:latin typeface="Josefin Sans"/>
                <a:ea typeface="Josefin Sans"/>
                <a:cs typeface="Josefin Sans"/>
                <a:sym typeface="Josefin Sans"/>
              </a:rPr>
              <a:t>In art this week we have completed charcoal drawings of the minotaur from the Greek myth and next week will be making our collages. In PSHE we have been thinking about what personal information is safe to share and what personal information we should not share. The children have also been thinking about whether they know their home address and telephone number. If your child does not already know this you may want to talk with them about it and help them to learn it in case of an emergency.</a:t>
            </a:r>
            <a:endParaRPr b="1">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None/>
            </a:pPr>
            <a:r>
              <a:t/>
            </a:r>
            <a:endParaRPr b="1">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None/>
            </a:pPr>
            <a:r>
              <a:rPr b="1" lang="en">
                <a:solidFill>
                  <a:srgbClr val="BF9000"/>
                </a:solidFill>
                <a:latin typeface="Josefin Sans"/>
                <a:ea typeface="Josefin Sans"/>
                <a:cs typeface="Josefin Sans"/>
                <a:sym typeface="Josefin Sans"/>
              </a:rPr>
              <a:t>In Phonics, we practised different spellings of /ar/ Please read the attached text with your child.</a:t>
            </a:r>
            <a:endParaRPr b="1">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None/>
            </a:pPr>
            <a:r>
              <a:t/>
            </a:r>
            <a:endParaRPr b="1">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1200"/>
              </a:spcAft>
              <a:buNone/>
            </a:pPr>
            <a:r>
              <a:rPr b="1" lang="en">
                <a:solidFill>
                  <a:srgbClr val="BF9000"/>
                </a:solidFill>
                <a:latin typeface="Josefin Sans"/>
                <a:ea typeface="Josefin Sans"/>
                <a:cs typeface="Josefin Sans"/>
                <a:sym typeface="Josefin Sans"/>
              </a:rPr>
              <a:t>We hope that you have a lovely weekend.</a:t>
            </a:r>
            <a:endParaRPr b="1">
              <a:solidFill>
                <a:srgbClr val="BF9000"/>
              </a:solidFill>
              <a:latin typeface="Josefin Sans"/>
              <a:ea typeface="Josefin Sans"/>
              <a:cs typeface="Josefin Sans"/>
              <a:sym typeface="Josefi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2" name="Shape 162"/>
        <p:cNvGrpSpPr/>
        <p:nvPr/>
      </p:nvGrpSpPr>
      <p:grpSpPr>
        <a:xfrm>
          <a:off x="0" y="0"/>
          <a:ext cx="0" cy="0"/>
          <a:chOff x="0" y="0"/>
          <a:chExt cx="0" cy="0"/>
        </a:xfrm>
      </p:grpSpPr>
      <p:sp>
        <p:nvSpPr>
          <p:cNvPr id="163" name="Google Shape;163;p27"/>
          <p:cNvSpPr txBox="1"/>
          <p:nvPr>
            <p:ph idx="1" type="body"/>
          </p:nvPr>
        </p:nvSpPr>
        <p:spPr>
          <a:xfrm>
            <a:off x="264895" y="164904"/>
            <a:ext cx="7242600" cy="6681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b="1" lang="en" sz="1425">
                <a:solidFill>
                  <a:srgbClr val="38761D"/>
                </a:solidFill>
                <a:latin typeface="Josefin Sans"/>
                <a:ea typeface="Josefin Sans"/>
                <a:cs typeface="Josefin Sans"/>
                <a:sym typeface="Josefin Sans"/>
              </a:rPr>
              <a:t>Bees:</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rPr b="1" lang="en" sz="1425">
                <a:solidFill>
                  <a:srgbClr val="38761D"/>
                </a:solidFill>
                <a:latin typeface="Josefin Sans"/>
                <a:ea typeface="Josefin Sans"/>
                <a:cs typeface="Josefin Sans"/>
                <a:sym typeface="Josefin Sans"/>
              </a:rPr>
              <a:t>Bees Class have had a wonderful afternoon in the Wildspace to end our week. The children really enjoyed playing a group game together, going in the mud kitchen and making friendship bracelets. It was lovely to see how well they get on as a class.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rPr b="1" lang="en" sz="1425">
                <a:solidFill>
                  <a:srgbClr val="38761D"/>
                </a:solidFill>
                <a:latin typeface="Josefin Sans"/>
                <a:ea typeface="Josefin Sans"/>
                <a:cs typeface="Josefin Sans"/>
                <a:sym typeface="Josefin Sans"/>
              </a:rPr>
              <a:t>On Tuesday, in Geography, we continued our topic of the South East of England by learning about Brighton. We learnt about the pebble beaches, Victorian pier and the pavilion inspired by Indian and Chinese architecture. In Art, we continued looked at Byzantine art specifically a mosaic. This was in preparation for starting a mosaic of our own faces! The children made an excellent start to these pieces of art and will finish them next week.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rPr b="1" lang="en" sz="1425">
                <a:solidFill>
                  <a:srgbClr val="38761D"/>
                </a:solidFill>
                <a:latin typeface="Josefin Sans"/>
                <a:ea typeface="Josefin Sans"/>
                <a:cs typeface="Josefin Sans"/>
                <a:sym typeface="Josefin Sans"/>
              </a:rPr>
              <a:t>On Wednesday, the children learnt about the Hindu festival of Kumbh Mela and the impacts this festival has on the environment (specifically the River Ganges). The children found this fascinating and came up with some great ideas as to how Hindus could reduce their pollution at this event. We also went to the field to practice our discus throwing before looking Latin noun endings.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rPr b="1" lang="en" sz="1425">
                <a:solidFill>
                  <a:srgbClr val="38761D"/>
                </a:solidFill>
                <a:latin typeface="Josefin Sans"/>
                <a:ea typeface="Josefin Sans"/>
                <a:cs typeface="Josefin Sans"/>
                <a:sym typeface="Josefin Sans"/>
              </a:rPr>
              <a:t>Today, the children really enjoyed our History lesson when we learnt about the English Civil War. We considered the fight between the Cavaliers and the Roundheads and Charles I's execution! We also continued our Science learning based on the water cycle. So far, we have learnt about evaporation and condensation and today we learnt about precipitation in all its different forms!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rPr b="1" lang="en" sz="1425">
                <a:solidFill>
                  <a:srgbClr val="38761D"/>
                </a:solidFill>
                <a:latin typeface="Josefin Sans"/>
                <a:ea typeface="Josefin Sans"/>
                <a:cs typeface="Josefin Sans"/>
                <a:sym typeface="Josefin Sans"/>
              </a:rPr>
              <a:t>Throughout this week, in Maths, we have learnt about how to work out the area of rectangles and squares. This was an excellent way to extend the children's knowledge of shape from last week when we learnt about perimeter. In English, we have started a new piece of writing after finishing our biographies. We began to consider how to write a narrative based on our book. The children are pretending to be Pellegrina - the grandma in Edward Tulane. The children are looking forward to continuing this next week.</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0"/>
              </a:spcAft>
              <a:buSzPts val="688"/>
              <a:buNone/>
            </a:pPr>
            <a:r>
              <a:t/>
            </a:r>
            <a:endParaRPr b="1" sz="1425">
              <a:solidFill>
                <a:srgbClr val="38761D"/>
              </a:solidFill>
              <a:latin typeface="Josefin Sans"/>
              <a:ea typeface="Josefin Sans"/>
              <a:cs typeface="Josefin Sans"/>
              <a:sym typeface="Josefin Sans"/>
            </a:endParaRPr>
          </a:p>
          <a:p>
            <a:pPr indent="0" lvl="0" marL="0" rtl="0" algn="l">
              <a:lnSpc>
                <a:spcPct val="95000"/>
              </a:lnSpc>
              <a:spcBef>
                <a:spcPts val="1200"/>
              </a:spcBef>
              <a:spcAft>
                <a:spcPts val="1200"/>
              </a:spcAft>
              <a:buSzPts val="688"/>
              <a:buNone/>
            </a:pPr>
            <a:r>
              <a:t/>
            </a:r>
            <a:endParaRPr b="1" sz="1425">
              <a:solidFill>
                <a:srgbClr val="38761D"/>
              </a:solidFill>
              <a:latin typeface="Josefin Sans"/>
              <a:ea typeface="Josefin Sans"/>
              <a:cs typeface="Josefin Sans"/>
              <a:sym typeface="Josefin Sans"/>
            </a:endParaRPr>
          </a:p>
        </p:txBody>
      </p:sp>
      <p:pic>
        <p:nvPicPr>
          <p:cNvPr id="164" name="Google Shape;164;p27"/>
          <p:cNvPicPr preferRelativeResize="0"/>
          <p:nvPr/>
        </p:nvPicPr>
        <p:blipFill>
          <a:blip r:embed="rId3">
            <a:alphaModFix/>
          </a:blip>
          <a:stretch>
            <a:fillRect/>
          </a:stretch>
        </p:blipFill>
        <p:spPr>
          <a:xfrm>
            <a:off x="6298275" y="8879100"/>
            <a:ext cx="1474125" cy="1179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8" name="Shape 168"/>
        <p:cNvGrpSpPr/>
        <p:nvPr/>
      </p:nvGrpSpPr>
      <p:grpSpPr>
        <a:xfrm>
          <a:off x="0" y="0"/>
          <a:ext cx="0" cy="0"/>
          <a:chOff x="0" y="0"/>
          <a:chExt cx="0" cy="0"/>
        </a:xfrm>
      </p:grpSpPr>
      <p:sp>
        <p:nvSpPr>
          <p:cNvPr id="169" name="Google Shape;169;p28"/>
          <p:cNvSpPr txBox="1"/>
          <p:nvPr>
            <p:ph idx="1" type="body"/>
          </p:nvPr>
        </p:nvSpPr>
        <p:spPr>
          <a:xfrm>
            <a:off x="264895" y="181504"/>
            <a:ext cx="7242600" cy="66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523"/>
              <a:buNone/>
            </a:pPr>
            <a:r>
              <a:rPr b="1" lang="en" sz="1400">
                <a:solidFill>
                  <a:srgbClr val="0000FF"/>
                </a:solidFill>
                <a:latin typeface="Josefin Sans"/>
                <a:ea typeface="Josefin Sans"/>
                <a:cs typeface="Josefin Sans"/>
                <a:sym typeface="Josefin Sans"/>
              </a:rPr>
              <a:t>Dragonflies:</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It has been a great week in Dragonflies.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In English we have continued to enjoy our class novel The Lion, the Witch and the Wardrobe. We have been thinking carefully about questions related to the story and have been continuing to reflect on the journey of the different characters. In our writing, we have been carefully redrafting a non-fiction discussion around the landscape of England.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In maths, we have been reviewing our learning on angles, in particular finding missing angles in complex problems involving shapes and different types of lines. On Friday we spent some time thinking about how to approach multi-step problem solving questions.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In our RE learning, we have been thinking about the Buddhist worldview. We spent some time researching Thich Nhat Hanh, thinking about his life through the lens of philosophy, theology and social science. We then created a poster and presented our research to a partner.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In Science, we have continued our learning on Living Things, this week we learned about the parts of a plant before dissecting a flower with our partners and applying our learning to creating a careful diagram. We were all so amazed at seeing each of the parts of the plant including the egg cells that would grow to become seeds.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A quick note to please ensure your child is as punctual next week to ensure that things run as smoothly as possible.</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1200"/>
              </a:spcAft>
              <a:buSzPts val="523"/>
              <a:buNone/>
            </a:pPr>
            <a:r>
              <a:t/>
            </a:r>
            <a:endParaRPr b="1" sz="1400">
              <a:solidFill>
                <a:srgbClr val="0000FF"/>
              </a:solidFill>
              <a:latin typeface="Josefin Sans"/>
              <a:ea typeface="Josefin Sans"/>
              <a:cs typeface="Josefin Sans"/>
              <a:sym typeface="Josefin Sans"/>
            </a:endParaRPr>
          </a:p>
        </p:txBody>
      </p:sp>
      <p:pic>
        <p:nvPicPr>
          <p:cNvPr id="170" name="Google Shape;170;p28"/>
          <p:cNvPicPr preferRelativeResize="0"/>
          <p:nvPr/>
        </p:nvPicPr>
        <p:blipFill>
          <a:blip r:embed="rId3">
            <a:alphaModFix/>
          </a:blip>
          <a:stretch>
            <a:fillRect/>
          </a:stretch>
        </p:blipFill>
        <p:spPr>
          <a:xfrm>
            <a:off x="5776100" y="8597723"/>
            <a:ext cx="2003550" cy="147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4" name="Shape 174"/>
        <p:cNvGrpSpPr/>
        <p:nvPr/>
      </p:nvGrpSpPr>
      <p:grpSpPr>
        <a:xfrm>
          <a:off x="0" y="0"/>
          <a:ext cx="0" cy="0"/>
          <a:chOff x="0" y="0"/>
          <a:chExt cx="0" cy="0"/>
        </a:xfrm>
      </p:grpSpPr>
      <p:sp>
        <p:nvSpPr>
          <p:cNvPr id="175" name="Google Shape;175;p29"/>
          <p:cNvSpPr txBox="1"/>
          <p:nvPr>
            <p:ph idx="1" type="body"/>
          </p:nvPr>
        </p:nvSpPr>
        <p:spPr>
          <a:xfrm>
            <a:off x="264895" y="181504"/>
            <a:ext cx="7242600" cy="66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523"/>
              <a:buNone/>
            </a:pPr>
            <a:r>
              <a:rPr b="1" lang="en" sz="1400">
                <a:solidFill>
                  <a:srgbClr val="0000FF"/>
                </a:solidFill>
                <a:latin typeface="Josefin Sans"/>
                <a:ea typeface="Josefin Sans"/>
                <a:cs typeface="Josefin Sans"/>
                <a:sym typeface="Josefin Sans"/>
              </a:rPr>
              <a:t>In history, we learned about children during the Industrial Revolution. We found out about the different, often dangerous, jobs children were made to do in factories and the harsh conditions they endured.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Next week is the Year 6 SATs week. I am so proud of every single child in Year 6 as they get ready for their tests. They have all worked so hard and couldn't be more ready or prepared for the coming assessments. As I told the children, the tests are an opportunity for them to show off all their knowledge and all the hard work that they have put in over their time at primary school, but that they do not represent everything about them and to remember that they are all amazing individuals with lots of incredible talents.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 look forward to seeing Year 6 parents at our Tea Party on Friday - please ensure you have signed up on the Google Sheet link shared in an email if you are planning to attend.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A quick note to please ensure your child is as punctual next week to ensure that things run as smoothly as possible.</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1200"/>
              </a:spcAft>
              <a:buSzPts val="523"/>
              <a:buNone/>
            </a:pPr>
            <a:r>
              <a:t/>
            </a:r>
            <a:endParaRPr b="1" sz="1400">
              <a:solidFill>
                <a:srgbClr val="0000FF"/>
              </a:solidFill>
              <a:latin typeface="Josefin Sans"/>
              <a:ea typeface="Josefin Sans"/>
              <a:cs typeface="Josefin Sans"/>
              <a:sym typeface="Josefin Sans"/>
            </a:endParaRPr>
          </a:p>
        </p:txBody>
      </p:sp>
      <p:pic>
        <p:nvPicPr>
          <p:cNvPr id="176" name="Google Shape;176;p29"/>
          <p:cNvPicPr preferRelativeResize="0"/>
          <p:nvPr/>
        </p:nvPicPr>
        <p:blipFill>
          <a:blip r:embed="rId3">
            <a:alphaModFix/>
          </a:blip>
          <a:stretch>
            <a:fillRect/>
          </a:stretch>
        </p:blipFill>
        <p:spPr>
          <a:xfrm>
            <a:off x="5776100" y="8597723"/>
            <a:ext cx="2003550" cy="1477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0" name="Shape 180"/>
        <p:cNvGrpSpPr/>
        <p:nvPr/>
      </p:nvGrpSpPr>
      <p:grpSpPr>
        <a:xfrm>
          <a:off x="0" y="0"/>
          <a:ext cx="0" cy="0"/>
          <a:chOff x="0" y="0"/>
          <a:chExt cx="0" cy="0"/>
        </a:xfrm>
      </p:grpSpPr>
      <p:pic>
        <p:nvPicPr>
          <p:cNvPr id="181" name="Google Shape;181;p30"/>
          <p:cNvPicPr preferRelativeResize="0"/>
          <p:nvPr/>
        </p:nvPicPr>
        <p:blipFill>
          <a:blip r:embed="rId3">
            <a:alphaModFix/>
          </a:blip>
          <a:stretch>
            <a:fillRect/>
          </a:stretch>
        </p:blipFill>
        <p:spPr>
          <a:xfrm>
            <a:off x="377231" y="69425"/>
            <a:ext cx="7049425" cy="9922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5" name="Shape 185"/>
        <p:cNvGrpSpPr/>
        <p:nvPr/>
      </p:nvGrpSpPr>
      <p:grpSpPr>
        <a:xfrm>
          <a:off x="0" y="0"/>
          <a:ext cx="0" cy="0"/>
          <a:chOff x="0" y="0"/>
          <a:chExt cx="0" cy="0"/>
        </a:xfrm>
      </p:grpSpPr>
      <p:pic>
        <p:nvPicPr>
          <p:cNvPr id="186" name="Google Shape;186;p31"/>
          <p:cNvPicPr preferRelativeResize="0"/>
          <p:nvPr/>
        </p:nvPicPr>
        <p:blipFill>
          <a:blip r:embed="rId3">
            <a:alphaModFix/>
          </a:blip>
          <a:stretch>
            <a:fillRect/>
          </a:stretch>
        </p:blipFill>
        <p:spPr>
          <a:xfrm>
            <a:off x="113713" y="1041825"/>
            <a:ext cx="7544975" cy="6319625"/>
          </a:xfrm>
          <a:prstGeom prst="rect">
            <a:avLst/>
          </a:prstGeom>
          <a:noFill/>
          <a:ln>
            <a:noFill/>
          </a:ln>
        </p:spPr>
      </p:pic>
      <p:sp>
        <p:nvSpPr>
          <p:cNvPr id="187" name="Google Shape;187;p31"/>
          <p:cNvSpPr/>
          <p:nvPr/>
        </p:nvSpPr>
        <p:spPr>
          <a:xfrm>
            <a:off x="98825" y="1022375"/>
            <a:ext cx="7545000" cy="6319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2" name="Shape 62"/>
        <p:cNvGrpSpPr/>
        <p:nvPr/>
      </p:nvGrpSpPr>
      <p:grpSpPr>
        <a:xfrm>
          <a:off x="0" y="0"/>
          <a:ext cx="0" cy="0"/>
          <a:chOff x="0" y="0"/>
          <a:chExt cx="0" cy="0"/>
        </a:xfrm>
      </p:grpSpPr>
      <p:sp>
        <p:nvSpPr>
          <p:cNvPr id="63" name="Google Shape;63;p14"/>
          <p:cNvSpPr txBox="1"/>
          <p:nvPr>
            <p:ph idx="1" type="body"/>
          </p:nvPr>
        </p:nvSpPr>
        <p:spPr>
          <a:xfrm>
            <a:off x="264900" y="167648"/>
            <a:ext cx="7242600" cy="9570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21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100">
              <a:solidFill>
                <a:schemeClr val="dk1"/>
              </a:solidFill>
              <a:latin typeface="Josefin Sans"/>
              <a:ea typeface="Josefin Sans"/>
              <a:cs typeface="Josefin Sans"/>
              <a:sym typeface="Josefin Sans"/>
            </a:endParaRPr>
          </a:p>
          <a:p>
            <a:pPr indent="0" lvl="0" marL="0" rtl="0" algn="l">
              <a:spcBef>
                <a:spcPts val="0"/>
              </a:spcBef>
              <a:spcAft>
                <a:spcPts val="1200"/>
              </a:spcAft>
              <a:buNone/>
            </a:pPr>
            <a:r>
              <a:t/>
            </a:r>
            <a:endParaRPr sz="2100">
              <a:solidFill>
                <a:schemeClr val="dk1"/>
              </a:solidFill>
              <a:latin typeface="Josefin Sans"/>
              <a:ea typeface="Josefin Sans"/>
              <a:cs typeface="Josefin Sans"/>
              <a:sym typeface="Josefin Sans"/>
            </a:endParaRPr>
          </a:p>
        </p:txBody>
      </p:sp>
      <p:pic>
        <p:nvPicPr>
          <p:cNvPr id="64" name="Google Shape;64;p14"/>
          <p:cNvPicPr preferRelativeResize="0"/>
          <p:nvPr/>
        </p:nvPicPr>
        <p:blipFill>
          <a:blip r:embed="rId3">
            <a:alphaModFix/>
          </a:blip>
          <a:stretch>
            <a:fillRect/>
          </a:stretch>
        </p:blipFill>
        <p:spPr>
          <a:xfrm rot="10800000">
            <a:off x="4126125" y="2766725"/>
            <a:ext cx="3381375" cy="3476625"/>
          </a:xfrm>
          <a:prstGeom prst="rect">
            <a:avLst/>
          </a:prstGeom>
          <a:noFill/>
          <a:ln>
            <a:noFill/>
          </a:ln>
        </p:spPr>
      </p:pic>
      <p:graphicFrame>
        <p:nvGraphicFramePr>
          <p:cNvPr id="65" name="Google Shape;65;p14"/>
          <p:cNvGraphicFramePr/>
          <p:nvPr/>
        </p:nvGraphicFramePr>
        <p:xfrm>
          <a:off x="264900" y="167650"/>
          <a:ext cx="3000000" cy="3000000"/>
        </p:xfrm>
        <a:graphic>
          <a:graphicData uri="http://schemas.openxmlformats.org/drawingml/2006/table">
            <a:tbl>
              <a:tblPr>
                <a:noFill/>
                <a:tableStyleId>{2E1ED8C2-BA53-4244-A877-7D36471E70D9}</a:tableStyleId>
              </a:tblPr>
              <a:tblGrid>
                <a:gridCol w="3780375"/>
                <a:gridCol w="3462225"/>
              </a:tblGrid>
              <a:tr h="381000">
                <a:tc gridSpan="2">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Josefin Sans"/>
                          <a:ea typeface="Josefin Sans"/>
                          <a:cs typeface="Josefin Sans"/>
                          <a:sym typeface="Josefin Sans"/>
                        </a:rPr>
                        <a:t>Over the next few weeks, there are various sporting competitions happening for some of Key Stage 2. If you get an email about a sporting competition, </a:t>
                      </a:r>
                      <a:r>
                        <a:rPr lang="en" sz="2000">
                          <a:solidFill>
                            <a:schemeClr val="dk1"/>
                          </a:solidFill>
                          <a:latin typeface="Josefin Sans"/>
                          <a:ea typeface="Josefin Sans"/>
                          <a:cs typeface="Josefin Sans"/>
                          <a:sym typeface="Josefin Sans"/>
                        </a:rPr>
                        <a:t>please</a:t>
                      </a:r>
                      <a:r>
                        <a:rPr lang="en" sz="2000">
                          <a:solidFill>
                            <a:schemeClr val="dk1"/>
                          </a:solidFill>
                          <a:latin typeface="Josefin Sans"/>
                          <a:ea typeface="Josefin Sans"/>
                          <a:cs typeface="Josefin Sans"/>
                          <a:sym typeface="Josefin Sans"/>
                        </a:rPr>
                        <a:t> could you ensure that you reply to us as soon as </a:t>
                      </a:r>
                      <a:r>
                        <a:rPr lang="en" sz="2000">
                          <a:solidFill>
                            <a:schemeClr val="dk1"/>
                          </a:solidFill>
                          <a:latin typeface="Josefin Sans"/>
                          <a:ea typeface="Josefin Sans"/>
                          <a:cs typeface="Josefin Sans"/>
                          <a:sym typeface="Josefin Sans"/>
                        </a:rPr>
                        <a:t>you</a:t>
                      </a:r>
                      <a:r>
                        <a:rPr lang="en" sz="2000">
                          <a:solidFill>
                            <a:schemeClr val="dk1"/>
                          </a:solidFill>
                          <a:latin typeface="Josefin Sans"/>
                          <a:ea typeface="Josefin Sans"/>
                          <a:cs typeface="Josefin Sans"/>
                          <a:sym typeface="Josefin Sans"/>
                        </a:rPr>
                        <a:t> can so that we can </a:t>
                      </a:r>
                      <a:r>
                        <a:rPr lang="en" sz="2000">
                          <a:solidFill>
                            <a:schemeClr val="dk1"/>
                          </a:solidFill>
                          <a:latin typeface="Josefin Sans"/>
                          <a:ea typeface="Josefin Sans"/>
                          <a:cs typeface="Josefin Sans"/>
                          <a:sym typeface="Josefin Sans"/>
                        </a:rPr>
                        <a:t>keep</a:t>
                      </a:r>
                      <a:r>
                        <a:rPr lang="en" sz="2000">
                          <a:solidFill>
                            <a:schemeClr val="dk1"/>
                          </a:solidFill>
                          <a:latin typeface="Josefin Sans"/>
                          <a:ea typeface="Josefin Sans"/>
                          <a:cs typeface="Josefin Sans"/>
                          <a:sym typeface="Josefin Sans"/>
                        </a:rPr>
                        <a:t> our records up to date. </a:t>
                      </a:r>
                      <a:endParaRPr sz="2000">
                        <a:solidFill>
                          <a:schemeClr val="dk1"/>
                        </a:solidFill>
                        <a:latin typeface="Josefin Sans"/>
                        <a:ea typeface="Josefin Sans"/>
                        <a:cs typeface="Josefin Sans"/>
                        <a:sym typeface="Josefin Sans"/>
                      </a:endParaRPr>
                    </a:p>
                  </a:txBody>
                  <a:tcPr marT="91425" marB="91425" marR="91425" marL="91425"/>
                </a:tc>
                <a:tc hMerge="1"/>
              </a:tr>
              <a:tr h="381000">
                <a:tc>
                  <a:txBody>
                    <a:bodyPr/>
                    <a:lstStyle/>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rPr lang="en" sz="2000">
                          <a:solidFill>
                            <a:schemeClr val="dk1"/>
                          </a:solidFill>
                          <a:latin typeface="Josefin Sans"/>
                          <a:ea typeface="Josefin Sans"/>
                          <a:cs typeface="Josefin Sans"/>
                          <a:sym typeface="Josefin Sans"/>
                        </a:rPr>
                        <a:t>I hope you all have a wonderful weekend!</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rPr lang="en" sz="2000">
                          <a:solidFill>
                            <a:schemeClr val="dk1"/>
                          </a:solidFill>
                          <a:latin typeface="Josefin Sans"/>
                          <a:ea typeface="Josefin Sans"/>
                          <a:cs typeface="Josefin Sans"/>
                          <a:sym typeface="Josefin Sans"/>
                        </a:rPr>
                        <a:t>Best wishes,</a:t>
                      </a:r>
                      <a:r>
                        <a:rPr lang="en" sz="2000">
                          <a:solidFill>
                            <a:srgbClr val="FF0000"/>
                          </a:solidFill>
                          <a:latin typeface="Josefin Sans"/>
                          <a:ea typeface="Josefin Sans"/>
                          <a:cs typeface="Josefin Sans"/>
                          <a:sym typeface="Josefin Sans"/>
                        </a:rPr>
                        <a:t> </a:t>
                      </a:r>
                      <a:endParaRPr sz="2000">
                        <a:solidFill>
                          <a:schemeClr val="dk2"/>
                        </a:solidFill>
                        <a:latin typeface="Josefin Sans"/>
                        <a:ea typeface="Josefin Sans"/>
                        <a:cs typeface="Josefin Sans"/>
                        <a:sym typeface="Josefin Sans"/>
                      </a:endParaRPr>
                    </a:p>
                    <a:p>
                      <a:pPr indent="0" lvl="0" marL="0" rtl="0" algn="l">
                        <a:lnSpc>
                          <a:spcPct val="115000"/>
                        </a:lnSpc>
                        <a:spcBef>
                          <a:spcPts val="0"/>
                        </a:spcBef>
                        <a:spcAft>
                          <a:spcPts val="1200"/>
                        </a:spcAft>
                        <a:buClr>
                          <a:schemeClr val="dk1"/>
                        </a:buClr>
                        <a:buSzPts val="1100"/>
                        <a:buFont typeface="Arial"/>
                        <a:buNone/>
                      </a:pPr>
                      <a:r>
                        <a:rPr lang="en" sz="2000">
                          <a:solidFill>
                            <a:schemeClr val="dk1"/>
                          </a:solidFill>
                          <a:latin typeface="Josefin Sans"/>
                          <a:ea typeface="Josefin Sans"/>
                          <a:cs typeface="Josefin Sans"/>
                          <a:sym typeface="Josefin Sans"/>
                        </a:rPr>
                        <a:t>Lucy How</a:t>
                      </a:r>
                      <a:endParaRPr sz="2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graphicFrame>
        <p:nvGraphicFramePr>
          <p:cNvPr id="66" name="Google Shape;66;p14"/>
          <p:cNvGraphicFramePr/>
          <p:nvPr/>
        </p:nvGraphicFramePr>
        <p:xfrm>
          <a:off x="264900" y="6170592"/>
          <a:ext cx="3000000" cy="3000000"/>
        </p:xfrm>
        <a:graphic>
          <a:graphicData uri="http://schemas.openxmlformats.org/drawingml/2006/table">
            <a:tbl>
              <a:tblPr>
                <a:noFill/>
                <a:tableStyleId>{2E1ED8C2-BA53-4244-A877-7D36471E70D9}</a:tableStyleId>
              </a:tblPr>
              <a:tblGrid>
                <a:gridCol w="2414200"/>
                <a:gridCol w="2414200"/>
                <a:gridCol w="2414200"/>
              </a:tblGrid>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latin typeface="Sassoon Infant Std"/>
                          <a:ea typeface="Sassoon Infant Std"/>
                          <a:cs typeface="Sassoon Infant Std"/>
                          <a:sym typeface="Sassoon Infant Std"/>
                        </a:rPr>
                        <a:t>MAT of the Year</a:t>
                      </a:r>
                      <a:endParaRPr b="1">
                        <a:solidFill>
                          <a:schemeClr val="dk1"/>
                        </a:solidFill>
                        <a:latin typeface="Sassoon Infant Std"/>
                        <a:ea typeface="Sassoon Infant Std"/>
                        <a:cs typeface="Sassoon Infant Std"/>
                        <a:sym typeface="Sassoon Infant Std"/>
                      </a:endParaRPr>
                    </a:p>
                    <a:p>
                      <a:pPr indent="0" lvl="0" marL="0" rtl="0" algn="l">
                        <a:spcBef>
                          <a:spcPts val="0"/>
                        </a:spcBef>
                        <a:spcAft>
                          <a:spcPts val="0"/>
                        </a:spcAft>
                        <a:buClr>
                          <a:schemeClr val="dk1"/>
                        </a:buClr>
                        <a:buSzPts val="1100"/>
                        <a:buFont typeface="Arial"/>
                        <a:buNone/>
                      </a:pPr>
                      <a:r>
                        <a:rPr b="1" lang="en">
                          <a:solidFill>
                            <a:schemeClr val="dk1"/>
                          </a:solidFill>
                          <a:latin typeface="Sassoon Infant Std"/>
                          <a:ea typeface="Sassoon Infant Std"/>
                          <a:cs typeface="Sassoon Infant Std"/>
                          <a:sym typeface="Sassoon Infant Std"/>
                        </a:rPr>
                        <a:t>2024</a:t>
                      </a:r>
                      <a:endParaRPr/>
                    </a:p>
                    <a:p>
                      <a:pPr indent="0" lvl="0" marL="0" rtl="0" algn="l">
                        <a:spcBef>
                          <a:spcPts val="0"/>
                        </a:spcBef>
                        <a:spcAft>
                          <a:spcPts val="0"/>
                        </a:spcAft>
                        <a:buNone/>
                      </a:pPr>
                      <a:r>
                        <a:t/>
                      </a:r>
                      <a:endParaRPr/>
                    </a:p>
                  </a:txBody>
                  <a:tcPr marT="91425" marB="91425" marR="91425" marL="91425">
                    <a:lnR cap="flat" cmpd="sng">
                      <a:solidFill>
                        <a:srgbClr val="000000"/>
                      </a:solidFill>
                      <a:prstDash val="solid"/>
                      <a:round/>
                      <a:headEnd len="sm" w="sm" type="none"/>
                      <a:tailEnd len="sm" w="sm" type="none"/>
                    </a:lnR>
                  </a:tcPr>
                </a:tc>
                <a:tc>
                  <a:txBody>
                    <a:bodyPr/>
                    <a:lstStyle/>
                    <a:p>
                      <a:pPr indent="0" lvl="0" marL="0" rtl="0" algn="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txBody>
                  <a:tcPr marT="0" marB="0"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t/>
                      </a:r>
                      <a:endParaRPr b="1">
                        <a:latin typeface="Sassoon Infant Std"/>
                        <a:ea typeface="Sassoon Infant Std"/>
                        <a:cs typeface="Sassoon Infant Std"/>
                        <a:sym typeface="Sassoon Infant Std"/>
                      </a:endParaRPr>
                    </a:p>
                  </a:txBody>
                  <a:tcPr marT="0" marB="0"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381000">
                <a:tc gridSpan="3">
                  <a:txBody>
                    <a:bodyPr/>
                    <a:lstStyle/>
                    <a:p>
                      <a:pPr indent="0" lvl="0" marL="0" rtl="0" algn="l">
                        <a:spcBef>
                          <a:spcPts val="0"/>
                        </a:spcBef>
                        <a:spcAft>
                          <a:spcPts val="0"/>
                        </a:spcAft>
                        <a:buNone/>
                      </a:pPr>
                      <a:r>
                        <a:rPr lang="en">
                          <a:latin typeface="Josefin Sans"/>
                          <a:ea typeface="Josefin Sans"/>
                          <a:cs typeface="Josefin Sans"/>
                          <a:sym typeface="Josefin Sans"/>
                        </a:rPr>
                        <a:t>In the same way your light must shine before people so that they will see the good things you do and </a:t>
                      </a:r>
                      <a:r>
                        <a:rPr lang="en">
                          <a:latin typeface="Josefin Sans"/>
                          <a:ea typeface="Josefin Sans"/>
                          <a:cs typeface="Josefin Sans"/>
                          <a:sym typeface="Josefin Sans"/>
                        </a:rPr>
                        <a:t>praise</a:t>
                      </a:r>
                      <a:r>
                        <a:rPr lang="en">
                          <a:latin typeface="Josefin Sans"/>
                          <a:ea typeface="Josefin Sans"/>
                          <a:cs typeface="Josefin Sans"/>
                          <a:sym typeface="Josefin Sans"/>
                        </a:rPr>
                        <a:t> your Father in heaven. </a:t>
                      </a:r>
                      <a:r>
                        <a:rPr i="1" lang="en">
                          <a:latin typeface="Josefin Sans"/>
                          <a:ea typeface="Josefin Sans"/>
                          <a:cs typeface="Josefin Sans"/>
                          <a:sym typeface="Josefin Sans"/>
                        </a:rPr>
                        <a:t>Matthew 5:16</a:t>
                      </a:r>
                      <a:endParaRPr i="1">
                        <a:latin typeface="Josefin Sans"/>
                        <a:ea typeface="Josefin Sans"/>
                        <a:cs typeface="Josefin Sans"/>
                        <a:sym typeface="Josefin Sans"/>
                      </a:endParaRPr>
                    </a:p>
                    <a:p>
                      <a:pPr indent="0" lvl="0" marL="0" rtl="0" algn="l">
                        <a:spcBef>
                          <a:spcPts val="0"/>
                        </a:spcBef>
                        <a:spcAft>
                          <a:spcPts val="0"/>
                        </a:spcAft>
                        <a:buNone/>
                      </a:pPr>
                      <a:r>
                        <a:t/>
                      </a:r>
                      <a:endParaRPr i="1">
                        <a:latin typeface="Josefin Sans"/>
                        <a:ea typeface="Josefin Sans"/>
                        <a:cs typeface="Josefin Sans"/>
                        <a:sym typeface="Josefin Sans"/>
                      </a:endParaRPr>
                    </a:p>
                    <a:p>
                      <a:pPr indent="0" lvl="0" marL="0" rtl="0" algn="l">
                        <a:spcBef>
                          <a:spcPts val="0"/>
                        </a:spcBef>
                        <a:spcAft>
                          <a:spcPts val="0"/>
                        </a:spcAft>
                        <a:buNone/>
                      </a:pPr>
                      <a:r>
                        <a:rPr lang="en">
                          <a:latin typeface="Josefin Sans"/>
                          <a:ea typeface="Josefin Sans"/>
                          <a:cs typeface="Josefin Sans"/>
                          <a:sym typeface="Josefin Sans"/>
                        </a:rPr>
                        <a:t>You are the people of God: he loved you and chose you for his own. So then, you must clothe </a:t>
                      </a:r>
                      <a:r>
                        <a:rPr lang="en">
                          <a:latin typeface="Josefin Sans"/>
                          <a:ea typeface="Josefin Sans"/>
                          <a:cs typeface="Josefin Sans"/>
                          <a:sym typeface="Josefin Sans"/>
                        </a:rPr>
                        <a:t>yourselves with kindness. </a:t>
                      </a:r>
                      <a:r>
                        <a:rPr i="1" lang="en">
                          <a:latin typeface="Josefin Sans"/>
                          <a:ea typeface="Josefin Sans"/>
                          <a:cs typeface="Josefin Sans"/>
                          <a:sym typeface="Josefin Sans"/>
                        </a:rPr>
                        <a:t>Colossians 3:12</a:t>
                      </a:r>
                      <a:endParaRPr i="1">
                        <a:latin typeface="Josefin Sans"/>
                        <a:ea typeface="Josefin Sans"/>
                        <a:cs typeface="Josefin Sans"/>
                        <a:sym typeface="Josefin Sans"/>
                      </a:endParaRPr>
                    </a:p>
                  </a:txBody>
                  <a:tcPr marT="91425" marB="91425" marR="91425" marL="91425">
                    <a:lnR cap="flat" cmpd="sng">
                      <a:solidFill>
                        <a:srgbClr val="000000"/>
                      </a:solidFill>
                      <a:prstDash val="solid"/>
                      <a:round/>
                      <a:headEnd len="sm" w="sm" type="none"/>
                      <a:tailEnd len="sm" w="sm" type="none"/>
                    </a:lnR>
                  </a:tcPr>
                </a:tc>
                <a:tc hMerge="1"/>
                <a:tc hMerge="1"/>
              </a:tr>
            </a:tbl>
          </a:graphicData>
        </a:graphic>
      </p:graphicFrame>
      <p:pic>
        <p:nvPicPr>
          <p:cNvPr id="67" name="Google Shape;67;p14"/>
          <p:cNvPicPr preferRelativeResize="0"/>
          <p:nvPr/>
        </p:nvPicPr>
        <p:blipFill rotWithShape="1">
          <a:blip r:embed="rId4">
            <a:alphaModFix/>
          </a:blip>
          <a:srcRect b="66771" l="-720" r="720" t="5849"/>
          <a:stretch/>
        </p:blipFill>
        <p:spPr>
          <a:xfrm>
            <a:off x="264900" y="6170600"/>
            <a:ext cx="2958600" cy="1099287"/>
          </a:xfrm>
          <a:prstGeom prst="rect">
            <a:avLst/>
          </a:prstGeom>
          <a:noFill/>
          <a:ln>
            <a:noFill/>
          </a:ln>
        </p:spPr>
      </p:pic>
      <p:graphicFrame>
        <p:nvGraphicFramePr>
          <p:cNvPr id="68" name="Google Shape;68;p14"/>
          <p:cNvGraphicFramePr/>
          <p:nvPr/>
        </p:nvGraphicFramePr>
        <p:xfrm>
          <a:off x="1524500" y="7635125"/>
          <a:ext cx="3000000" cy="3000000"/>
        </p:xfrm>
        <a:graphic>
          <a:graphicData uri="http://schemas.openxmlformats.org/drawingml/2006/table">
            <a:tbl>
              <a:tblPr bandRow="1">
                <a:noFill/>
                <a:tableStyleId>{EFF2185A-BE8C-4035-B6FB-83FA1A0D93C6}</a:tableStyleId>
              </a:tblPr>
              <a:tblGrid>
                <a:gridCol w="0"/>
              </a:tblGrid>
              <a:tr h="12700">
                <a:tc>
                  <a:txBody>
                    <a:bodyPr/>
                    <a:lstStyle/>
                    <a:p>
                      <a:pPr indent="0" lvl="0" marL="0" rtl="0" algn="r">
                        <a:spcBef>
                          <a:spcPts val="0"/>
                        </a:spcBef>
                        <a:spcAft>
                          <a:spcPts val="0"/>
                        </a:spcAft>
                        <a:buNone/>
                      </a:pPr>
                      <a:r>
                        <a:t/>
                      </a:r>
                      <a:endParaRPr sz="1200">
                        <a:latin typeface="Times New Roman"/>
                        <a:ea typeface="Times New Roman"/>
                        <a:cs typeface="Times New Roman"/>
                        <a:sym typeface="Times New Roman"/>
                      </a:endParaRPr>
                    </a:p>
                    <a:p>
                      <a:pPr indent="0" lvl="0" marL="0" rtl="0" algn="r">
                        <a:spcBef>
                          <a:spcPts val="0"/>
                        </a:spcBef>
                        <a:spcAft>
                          <a:spcPts val="0"/>
                        </a:spcAft>
                        <a:buNone/>
                      </a:pPr>
                      <a:r>
                        <a:t/>
                      </a:r>
                      <a:endParaRPr sz="1200">
                        <a:latin typeface="Times New Roman"/>
                        <a:ea typeface="Times New Roman"/>
                        <a:cs typeface="Times New Roman"/>
                        <a:sym typeface="Times New Roman"/>
                      </a:endParaRPr>
                    </a:p>
                    <a:p>
                      <a:pPr indent="0" lvl="0" marL="0" rtl="0" algn="r">
                        <a:spcBef>
                          <a:spcPts val="0"/>
                        </a:spcBef>
                        <a:spcAft>
                          <a:spcPts val="0"/>
                        </a:spcAft>
                        <a:buNone/>
                      </a:pPr>
                      <a:r>
                        <a:t/>
                      </a:r>
                      <a:endParaRPr sz="1200">
                        <a:latin typeface="Times New Roman"/>
                        <a:ea typeface="Times New Roman"/>
                        <a:cs typeface="Times New Roman"/>
                        <a:sym typeface="Times New Roman"/>
                      </a:endParaRPr>
                    </a:p>
                  </a:txBody>
                  <a:tcPr marT="0" marB="0" marR="68575" marL="68575"/>
                </a:tc>
              </a:tr>
            </a:tbl>
          </a:graphicData>
        </a:graphic>
      </p:graphicFrame>
      <p:pic>
        <p:nvPicPr>
          <p:cNvPr id="69" name="Google Shape;69;p14"/>
          <p:cNvPicPr preferRelativeResize="0"/>
          <p:nvPr/>
        </p:nvPicPr>
        <p:blipFill>
          <a:blip r:embed="rId5">
            <a:alphaModFix/>
          </a:blip>
          <a:stretch>
            <a:fillRect/>
          </a:stretch>
        </p:blipFill>
        <p:spPr>
          <a:xfrm>
            <a:off x="2119704" y="7361101"/>
            <a:ext cx="1104900" cy="857250"/>
          </a:xfrm>
          <a:prstGeom prst="rect">
            <a:avLst/>
          </a:prstGeom>
          <a:noFill/>
          <a:ln>
            <a:noFill/>
          </a:ln>
        </p:spPr>
      </p:pic>
      <p:graphicFrame>
        <p:nvGraphicFramePr>
          <p:cNvPr id="70" name="Google Shape;70;p14"/>
          <p:cNvGraphicFramePr/>
          <p:nvPr/>
        </p:nvGraphicFramePr>
        <p:xfrm>
          <a:off x="3886200" y="7013300"/>
          <a:ext cx="3000000" cy="3000000"/>
        </p:xfrm>
        <a:graphic>
          <a:graphicData uri="http://schemas.openxmlformats.org/drawingml/2006/table">
            <a:tbl>
              <a:tblPr>
                <a:noFill/>
                <a:tableStyleId>{2E1ED8C2-BA53-4244-A877-7D36471E70D9}</a:tableStyleId>
              </a:tblPr>
              <a:tblGrid>
                <a:gridCol w="587700"/>
                <a:gridCol w="30336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just">
                        <a:spcBef>
                          <a:spcPts val="0"/>
                        </a:spcBef>
                        <a:spcAft>
                          <a:spcPts val="0"/>
                        </a:spcAft>
                        <a:buClr>
                          <a:schemeClr val="dk1"/>
                        </a:buClr>
                        <a:buSzPts val="1100"/>
                        <a:buFont typeface="Arial"/>
                        <a:buNone/>
                      </a:pPr>
                      <a:r>
                        <a:rPr b="1" lang="en" sz="1200" u="sng">
                          <a:solidFill>
                            <a:schemeClr val="dk1"/>
                          </a:solidFill>
                          <a:latin typeface="Josefin Sans"/>
                          <a:ea typeface="Josefin Sans"/>
                          <a:cs typeface="Josefin Sans"/>
                          <a:sym typeface="Josefin Sans"/>
                          <a:hlinkClick r:id="rId6">
                            <a:extLst>
                              <a:ext uri="{A12FA001-AC4F-418D-AE19-62706E023703}">
                                <ahyp:hlinkClr val="tx"/>
                              </a:ext>
                            </a:extLst>
                          </a:hlinkClick>
                        </a:rPr>
                        <a:t>www</a:t>
                      </a:r>
                      <a:r>
                        <a:rPr b="1" lang="en" sz="1200" u="sng">
                          <a:solidFill>
                            <a:schemeClr val="dk1"/>
                          </a:solidFill>
                          <a:latin typeface="Josefin Sans"/>
                          <a:ea typeface="Josefin Sans"/>
                          <a:cs typeface="Josefin Sans"/>
                          <a:sym typeface="Josefin Sans"/>
                        </a:rPr>
                        <a:t>.facebook.com/thriplowschool</a:t>
                      </a:r>
                      <a:endParaRPr sz="12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1200" u="sng">
                          <a:solidFill>
                            <a:schemeClr val="dk1"/>
                          </a:solidFill>
                          <a:latin typeface="Josefin Sans"/>
                          <a:ea typeface="Josefin Sans"/>
                          <a:cs typeface="Josefin Sans"/>
                          <a:sym typeface="Josefin Sans"/>
                          <a:hlinkClick r:id="rId7">
                            <a:extLst>
                              <a:ext uri="{A12FA001-AC4F-418D-AE19-62706E023703}">
                                <ahyp:hlinkClr val="tx"/>
                              </a:ext>
                            </a:extLst>
                          </a:hlinkClick>
                        </a:rPr>
                        <a:t>www.instagram.com/thriplow.school</a:t>
                      </a:r>
                      <a:r>
                        <a:rPr b="1" lang="en" sz="1200">
                          <a:solidFill>
                            <a:schemeClr val="dk1"/>
                          </a:solidFill>
                          <a:latin typeface="Josefin Sans"/>
                          <a:ea typeface="Josefin Sans"/>
                          <a:cs typeface="Josefin Sans"/>
                          <a:sym typeface="Josefin Sans"/>
                        </a:rPr>
                        <a:t> </a:t>
                      </a:r>
                      <a:endParaRPr b="1" sz="12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1200" u="sng">
                          <a:solidFill>
                            <a:schemeClr val="dk1"/>
                          </a:solidFill>
                          <a:latin typeface="Josefin Sans"/>
                          <a:ea typeface="Josefin Sans"/>
                          <a:cs typeface="Josefin Sans"/>
                          <a:sym typeface="Josefin Sans"/>
                          <a:hlinkClick r:id="rId8">
                            <a:extLst>
                              <a:ext uri="{A12FA001-AC4F-418D-AE19-62706E023703}">
                                <ahyp:hlinkClr val="tx"/>
                              </a:ext>
                            </a:extLst>
                          </a:hlinkClick>
                        </a:rPr>
                        <a:t>x.com/thriplowschool</a:t>
                      </a:r>
                      <a:r>
                        <a:rPr b="1" lang="en" sz="1200">
                          <a:solidFill>
                            <a:schemeClr val="dk1"/>
                          </a:solidFill>
                          <a:latin typeface="Josefin Sans"/>
                          <a:ea typeface="Josefin Sans"/>
                          <a:cs typeface="Josefin Sans"/>
                          <a:sym typeface="Josefin Sans"/>
                        </a:rPr>
                        <a:t> </a:t>
                      </a:r>
                      <a:endParaRPr b="1" sz="1200">
                        <a:solidFill>
                          <a:schemeClr val="dk1"/>
                        </a:solidFill>
                        <a:latin typeface="Josefin Sans"/>
                        <a:ea typeface="Josefin Sans"/>
                        <a:cs typeface="Josefin Sans"/>
                        <a:sym typeface="Josefin Sans"/>
                      </a:endParaRPr>
                    </a:p>
                  </a:txBody>
                  <a:tcPr marT="91425" marB="91425" marR="91425" marL="91425"/>
                </a:tc>
              </a:tr>
            </a:tbl>
          </a:graphicData>
        </a:graphic>
      </p:graphicFrame>
      <p:pic>
        <p:nvPicPr>
          <p:cNvPr id="71" name="Google Shape;71;p14"/>
          <p:cNvPicPr preferRelativeResize="0"/>
          <p:nvPr/>
        </p:nvPicPr>
        <p:blipFill>
          <a:blip r:embed="rId9">
            <a:alphaModFix/>
          </a:blip>
          <a:stretch>
            <a:fillRect/>
          </a:stretch>
        </p:blipFill>
        <p:spPr>
          <a:xfrm>
            <a:off x="4029099" y="7013300"/>
            <a:ext cx="428625" cy="428625"/>
          </a:xfrm>
          <a:prstGeom prst="rect">
            <a:avLst/>
          </a:prstGeom>
          <a:noFill/>
          <a:ln>
            <a:noFill/>
          </a:ln>
        </p:spPr>
      </p:pic>
      <p:pic>
        <p:nvPicPr>
          <p:cNvPr id="72" name="Google Shape;72;p14"/>
          <p:cNvPicPr preferRelativeResize="0"/>
          <p:nvPr/>
        </p:nvPicPr>
        <p:blipFill>
          <a:blip r:embed="rId10">
            <a:alphaModFix/>
          </a:blip>
          <a:stretch>
            <a:fillRect/>
          </a:stretch>
        </p:blipFill>
        <p:spPr>
          <a:xfrm>
            <a:off x="4045270" y="7409500"/>
            <a:ext cx="428625" cy="428625"/>
          </a:xfrm>
          <a:prstGeom prst="rect">
            <a:avLst/>
          </a:prstGeom>
          <a:noFill/>
          <a:ln>
            <a:noFill/>
          </a:ln>
        </p:spPr>
      </p:pic>
      <p:pic>
        <p:nvPicPr>
          <p:cNvPr id="73" name="Google Shape;73;p14"/>
          <p:cNvPicPr preferRelativeResize="0"/>
          <p:nvPr/>
        </p:nvPicPr>
        <p:blipFill>
          <a:blip r:embed="rId11">
            <a:alphaModFix/>
          </a:blip>
          <a:stretch>
            <a:fillRect/>
          </a:stretch>
        </p:blipFill>
        <p:spPr>
          <a:xfrm>
            <a:off x="4033861" y="7790500"/>
            <a:ext cx="419100" cy="41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1" name="Shape 191"/>
        <p:cNvGrpSpPr/>
        <p:nvPr/>
      </p:nvGrpSpPr>
      <p:grpSpPr>
        <a:xfrm>
          <a:off x="0" y="0"/>
          <a:ext cx="0" cy="0"/>
          <a:chOff x="0" y="0"/>
          <a:chExt cx="0" cy="0"/>
        </a:xfrm>
      </p:grpSpPr>
      <p:pic>
        <p:nvPicPr>
          <p:cNvPr id="192" name="Google Shape;192;p32"/>
          <p:cNvPicPr preferRelativeResize="0"/>
          <p:nvPr/>
        </p:nvPicPr>
        <p:blipFill>
          <a:blip r:embed="rId3">
            <a:alphaModFix/>
          </a:blip>
          <a:stretch>
            <a:fillRect/>
          </a:stretch>
        </p:blipFill>
        <p:spPr>
          <a:xfrm>
            <a:off x="127850" y="711550"/>
            <a:ext cx="7485925" cy="6520000"/>
          </a:xfrm>
          <a:prstGeom prst="rect">
            <a:avLst/>
          </a:prstGeom>
          <a:noFill/>
          <a:ln>
            <a:noFill/>
          </a:ln>
        </p:spPr>
      </p:pic>
      <p:sp>
        <p:nvSpPr>
          <p:cNvPr id="193" name="Google Shape;193;p32"/>
          <p:cNvSpPr txBox="1"/>
          <p:nvPr/>
        </p:nvSpPr>
        <p:spPr>
          <a:xfrm>
            <a:off x="481350" y="215775"/>
            <a:ext cx="6838500" cy="6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Josefin Sans"/>
                <a:ea typeface="Josefin Sans"/>
                <a:cs typeface="Josefin Sans"/>
                <a:sym typeface="Josefin Sans"/>
              </a:rPr>
              <a:t>Attendance</a:t>
            </a:r>
            <a:endParaRPr b="1" sz="2200">
              <a:solidFill>
                <a:schemeClr val="dk1"/>
              </a:solidFill>
              <a:latin typeface="Josefin Sans"/>
              <a:ea typeface="Josefin Sans"/>
              <a:cs typeface="Josefin Sans"/>
              <a:sym typeface="Josefin Sans"/>
            </a:endParaRPr>
          </a:p>
        </p:txBody>
      </p:sp>
      <p:sp>
        <p:nvSpPr>
          <p:cNvPr id="194" name="Google Shape;194;p32"/>
          <p:cNvSpPr txBox="1"/>
          <p:nvPr/>
        </p:nvSpPr>
        <p:spPr>
          <a:xfrm>
            <a:off x="127850" y="7397697"/>
            <a:ext cx="74859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rgbClr val="FF00FF"/>
                </a:solidFill>
                <a:hlinkClick r:id="rId4">
                  <a:extLst>
                    <a:ext uri="{A12FA001-AC4F-418D-AE19-62706E023703}">
                      <ahyp:hlinkClr val="tx"/>
                    </a:ext>
                  </a:extLst>
                </a:hlinkClick>
              </a:rPr>
              <a:t>https://www.nhs.uk/live-well/is-my-child-too-ill-for-school/</a:t>
            </a:r>
            <a:endParaRPr b="1" sz="2000">
              <a:solidFill>
                <a:srgbClr val="FF00FF"/>
              </a:solidFill>
            </a:endParaRPr>
          </a:p>
          <a:p>
            <a:pPr indent="0" lvl="0" marL="0" rtl="0" algn="ctr">
              <a:spcBef>
                <a:spcPts val="0"/>
              </a:spcBef>
              <a:spcAft>
                <a:spcPts val="0"/>
              </a:spcAft>
              <a:buNone/>
            </a:pPr>
            <a:r>
              <a:t/>
            </a:r>
            <a:endParaRPr b="1" sz="2000">
              <a:solidFill>
                <a:srgbClr val="FF00FF"/>
              </a:solidFill>
            </a:endParaRPr>
          </a:p>
          <a:p>
            <a:pPr indent="0" lvl="0" marL="0" rtl="0" algn="ctr">
              <a:spcBef>
                <a:spcPts val="0"/>
              </a:spcBef>
              <a:spcAft>
                <a:spcPts val="0"/>
              </a:spcAft>
              <a:buNone/>
            </a:pPr>
            <a:r>
              <a:rPr b="1" lang="en" sz="2000">
                <a:solidFill>
                  <a:srgbClr val="FF00FF"/>
                </a:solidFill>
              </a:rPr>
              <a:t>If your child needs time off for a medical appointment, please provide an </a:t>
            </a:r>
            <a:r>
              <a:rPr b="1" lang="en" sz="2000" u="sng">
                <a:solidFill>
                  <a:srgbClr val="FF0000"/>
                </a:solidFill>
              </a:rPr>
              <a:t>appointment card</a:t>
            </a:r>
            <a:r>
              <a:rPr b="1" lang="en" sz="2000">
                <a:solidFill>
                  <a:srgbClr val="FF0000"/>
                </a:solidFill>
              </a:rPr>
              <a:t> </a:t>
            </a:r>
            <a:r>
              <a:rPr b="1" lang="en" sz="2000">
                <a:solidFill>
                  <a:srgbClr val="FF00FF"/>
                </a:solidFill>
              </a:rPr>
              <a:t>or </a:t>
            </a:r>
            <a:r>
              <a:rPr b="1" lang="en" sz="2000" u="sng">
                <a:solidFill>
                  <a:srgbClr val="FF0000"/>
                </a:solidFill>
              </a:rPr>
              <a:t>printed confirmation</a:t>
            </a:r>
            <a:r>
              <a:rPr b="1" lang="en" sz="2000">
                <a:solidFill>
                  <a:srgbClr val="FF00FF"/>
                </a:solidFill>
              </a:rPr>
              <a:t> for our records.</a:t>
            </a:r>
            <a:endParaRPr b="1" sz="2000">
              <a:solidFill>
                <a:srgbClr val="FF00FF"/>
              </a:solidFill>
            </a:endParaRPr>
          </a:p>
          <a:p>
            <a:pPr indent="0" lvl="0" marL="0" rtl="0" algn="ctr">
              <a:spcBef>
                <a:spcPts val="0"/>
              </a:spcBef>
              <a:spcAft>
                <a:spcPts val="0"/>
              </a:spcAft>
              <a:buNone/>
            </a:pPr>
            <a:r>
              <a:t/>
            </a:r>
            <a:endParaRPr b="1" sz="2000">
              <a:solidFill>
                <a:srgbClr val="FF00FF"/>
              </a:solidFill>
            </a:endParaRPr>
          </a:p>
          <a:p>
            <a:pPr indent="0" lvl="0" marL="0" rtl="0" algn="ctr">
              <a:spcBef>
                <a:spcPts val="0"/>
              </a:spcBef>
              <a:spcAft>
                <a:spcPts val="0"/>
              </a:spcAft>
              <a:buNone/>
            </a:pPr>
            <a:r>
              <a:rPr b="1" lang="en" sz="2000">
                <a:solidFill>
                  <a:srgbClr val="FF00FF"/>
                </a:solidFill>
              </a:rPr>
              <a:t>Where possible, please make appointments out of school time.</a:t>
            </a:r>
            <a:endParaRPr b="1" sz="2000">
              <a:solidFill>
                <a:srgbClr val="FF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8" name="Shape 198"/>
        <p:cNvGrpSpPr/>
        <p:nvPr/>
      </p:nvGrpSpPr>
      <p:grpSpPr>
        <a:xfrm>
          <a:off x="0" y="0"/>
          <a:ext cx="0" cy="0"/>
          <a:chOff x="0" y="0"/>
          <a:chExt cx="0" cy="0"/>
        </a:xfrm>
      </p:grpSpPr>
      <p:sp>
        <p:nvSpPr>
          <p:cNvPr id="199" name="Google Shape;199;p33"/>
          <p:cNvSpPr txBox="1"/>
          <p:nvPr/>
        </p:nvSpPr>
        <p:spPr>
          <a:xfrm>
            <a:off x="481350" y="215775"/>
            <a:ext cx="6838500" cy="6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Josefin Sans"/>
                <a:ea typeface="Josefin Sans"/>
                <a:cs typeface="Josefin Sans"/>
                <a:sym typeface="Josefin Sans"/>
              </a:rPr>
              <a:t>Attendance</a:t>
            </a:r>
            <a:endParaRPr b="1" sz="22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chemeClr val="dk1"/>
              </a:solidFill>
              <a:latin typeface="Josefin Sans"/>
              <a:ea typeface="Josefin Sans"/>
              <a:cs typeface="Josefin Sans"/>
              <a:sym typeface="Josefin Sans"/>
            </a:endParaRPr>
          </a:p>
          <a:p>
            <a:pPr indent="0" lvl="0" marL="0" rtl="0" algn="ctr">
              <a:spcBef>
                <a:spcPts val="0"/>
              </a:spcBef>
              <a:spcAft>
                <a:spcPts val="0"/>
              </a:spcAft>
              <a:buNone/>
            </a:pPr>
            <a:r>
              <a:rPr b="1" lang="en" sz="2200">
                <a:solidFill>
                  <a:srgbClr val="7030A0"/>
                </a:solidFill>
                <a:latin typeface="Josefin Sans"/>
                <a:ea typeface="Josefin Sans"/>
                <a:cs typeface="Josefin Sans"/>
                <a:sym typeface="Josefin Sans"/>
              </a:rPr>
              <a:t>If your child is late for school, please </a:t>
            </a:r>
            <a:r>
              <a:rPr b="1" lang="en" sz="2200">
                <a:solidFill>
                  <a:srgbClr val="7030A0"/>
                </a:solidFill>
                <a:latin typeface="Josefin Sans"/>
                <a:ea typeface="Josefin Sans"/>
                <a:cs typeface="Josefin Sans"/>
                <a:sym typeface="Josefin Sans"/>
              </a:rPr>
              <a:t>ensure</a:t>
            </a:r>
            <a:r>
              <a:rPr b="1" lang="en" sz="2200">
                <a:solidFill>
                  <a:srgbClr val="7030A0"/>
                </a:solidFill>
                <a:latin typeface="Josefin Sans"/>
                <a:ea typeface="Josefin Sans"/>
                <a:cs typeface="Josefin Sans"/>
                <a:sym typeface="Josefin Sans"/>
              </a:rPr>
              <a:t> that you sign the </a:t>
            </a:r>
            <a:r>
              <a:rPr b="1" lang="en" sz="2200" u="sng">
                <a:solidFill>
                  <a:srgbClr val="7030A0"/>
                </a:solidFill>
                <a:latin typeface="Josefin Sans"/>
                <a:ea typeface="Josefin Sans"/>
                <a:cs typeface="Josefin Sans"/>
                <a:sym typeface="Josefin Sans"/>
              </a:rPr>
              <a:t>late book</a:t>
            </a:r>
            <a:r>
              <a:rPr b="1" lang="en" sz="2200">
                <a:solidFill>
                  <a:srgbClr val="7030A0"/>
                </a:solidFill>
                <a:latin typeface="Josefin Sans"/>
                <a:ea typeface="Josefin Sans"/>
                <a:cs typeface="Josefin Sans"/>
                <a:sym typeface="Josefin Sans"/>
              </a:rPr>
              <a:t> in the entrance hall, giving a reason for the lateness.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rPr b="1" lang="en" sz="2200">
                <a:solidFill>
                  <a:srgbClr val="7030A0"/>
                </a:solidFill>
                <a:latin typeface="Josefin Sans"/>
                <a:ea typeface="Josefin Sans"/>
                <a:cs typeface="Josefin Sans"/>
                <a:sym typeface="Josefin Sans"/>
              </a:rPr>
              <a:t>If it is a sensitive reason and you would rather not write it down, </a:t>
            </a:r>
            <a:r>
              <a:rPr b="1" lang="en" sz="2200">
                <a:solidFill>
                  <a:srgbClr val="7030A0"/>
                </a:solidFill>
                <a:latin typeface="Josefin Sans"/>
                <a:ea typeface="Josefin Sans"/>
                <a:cs typeface="Josefin Sans"/>
                <a:sym typeface="Josefin Sans"/>
              </a:rPr>
              <a:t>please</a:t>
            </a:r>
            <a:r>
              <a:rPr b="1" lang="en" sz="2200">
                <a:solidFill>
                  <a:srgbClr val="7030A0"/>
                </a:solidFill>
                <a:latin typeface="Josefin Sans"/>
                <a:ea typeface="Josefin Sans"/>
                <a:cs typeface="Josefin Sans"/>
                <a:sym typeface="Josefin Sans"/>
              </a:rPr>
              <a:t> chat to Mrs Sandford or Mrs How.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rPr b="1" lang="en" sz="2200">
                <a:solidFill>
                  <a:srgbClr val="7030A0"/>
                </a:solidFill>
                <a:latin typeface="Josefin Sans"/>
                <a:ea typeface="Josefin Sans"/>
                <a:cs typeface="Josefin Sans"/>
                <a:sym typeface="Josefin Sans"/>
              </a:rPr>
              <a:t>Please do not write ‘late’ as a reason.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chemeClr val="dk1"/>
              </a:solidFill>
              <a:latin typeface="Josefin Sans"/>
              <a:ea typeface="Josefin Sans"/>
              <a:cs typeface="Josefin Sans"/>
              <a:sym typeface="Josefin Sans"/>
            </a:endParaRPr>
          </a:p>
        </p:txBody>
      </p:sp>
      <p:graphicFrame>
        <p:nvGraphicFramePr>
          <p:cNvPr id="200" name="Google Shape;200;p33"/>
          <p:cNvGraphicFramePr/>
          <p:nvPr/>
        </p:nvGraphicFramePr>
        <p:xfrm>
          <a:off x="966900" y="4639825"/>
          <a:ext cx="3000000" cy="3000000"/>
        </p:xfrm>
        <a:graphic>
          <a:graphicData uri="http://schemas.openxmlformats.org/drawingml/2006/table">
            <a:tbl>
              <a:tblPr>
                <a:noFill/>
                <a:tableStyleId>{2E1ED8C2-BA53-4244-A877-7D36471E70D9}</a:tableStyleId>
              </a:tblPr>
              <a:tblGrid>
                <a:gridCol w="2933700"/>
                <a:gridCol w="2933700"/>
              </a:tblGrid>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Minutes late per day</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School days lost per year</a:t>
                      </a:r>
                      <a:endParaRPr b="1"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5 minutes</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3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10 minutes</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6.5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15 minutes</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10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20 minutes </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13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30 minutes </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19 days</a:t>
                      </a:r>
                      <a:endParaRPr sz="2400">
                        <a:solidFill>
                          <a:srgbClr val="FF0000"/>
                        </a:solidFill>
                        <a:latin typeface="Josefin Sans"/>
                        <a:ea typeface="Josefin Sans"/>
                        <a:cs typeface="Josefin Sans"/>
                        <a:sym typeface="Josefin Sans"/>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4" name="Shape 204"/>
        <p:cNvGrpSpPr/>
        <p:nvPr/>
      </p:nvGrpSpPr>
      <p:grpSpPr>
        <a:xfrm>
          <a:off x="0" y="0"/>
          <a:ext cx="0" cy="0"/>
          <a:chOff x="0" y="0"/>
          <a:chExt cx="0" cy="0"/>
        </a:xfrm>
      </p:grpSpPr>
      <p:sp>
        <p:nvSpPr>
          <p:cNvPr id="205" name="Google Shape;205;p34"/>
          <p:cNvSpPr txBox="1"/>
          <p:nvPr>
            <p:ph type="title"/>
          </p:nvPr>
        </p:nvSpPr>
        <p:spPr>
          <a:xfrm>
            <a:off x="264900" y="82951"/>
            <a:ext cx="7242600" cy="133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00B050"/>
                </a:solidFill>
                <a:latin typeface="Josefin Sans"/>
                <a:ea typeface="Josefin Sans"/>
                <a:cs typeface="Josefin Sans"/>
                <a:sym typeface="Josefin Sans"/>
              </a:rPr>
              <a:t>A reminder that we are a nut-aware school. Please ensure that your child’s lunchbox does not include any nuts.</a:t>
            </a:r>
            <a:endParaRPr sz="3300">
              <a:latin typeface="Josefin Sans"/>
              <a:ea typeface="Josefin Sans"/>
              <a:cs typeface="Josefin Sans"/>
              <a:sym typeface="Josefin Sans"/>
            </a:endParaRPr>
          </a:p>
        </p:txBody>
      </p:sp>
      <p:pic>
        <p:nvPicPr>
          <p:cNvPr id="206" name="Google Shape;206;p34"/>
          <p:cNvPicPr preferRelativeResize="0"/>
          <p:nvPr/>
        </p:nvPicPr>
        <p:blipFill>
          <a:blip r:embed="rId3">
            <a:alphaModFix/>
          </a:blip>
          <a:stretch>
            <a:fillRect/>
          </a:stretch>
        </p:blipFill>
        <p:spPr>
          <a:xfrm>
            <a:off x="152400" y="4998717"/>
            <a:ext cx="7467600" cy="3650987"/>
          </a:xfrm>
          <a:prstGeom prst="rect">
            <a:avLst/>
          </a:prstGeom>
          <a:noFill/>
          <a:ln>
            <a:noFill/>
          </a:ln>
        </p:spPr>
      </p:pic>
      <p:pic>
        <p:nvPicPr>
          <p:cNvPr id="207" name="Google Shape;207;p34"/>
          <p:cNvPicPr preferRelativeResize="0"/>
          <p:nvPr/>
        </p:nvPicPr>
        <p:blipFill>
          <a:blip r:embed="rId4">
            <a:alphaModFix/>
          </a:blip>
          <a:stretch>
            <a:fillRect/>
          </a:stretch>
        </p:blipFill>
        <p:spPr>
          <a:xfrm>
            <a:off x="152400" y="1570051"/>
            <a:ext cx="7467602" cy="2791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11" name="Shape 211"/>
        <p:cNvGrpSpPr/>
        <p:nvPr/>
      </p:nvGrpSpPr>
      <p:grpSpPr>
        <a:xfrm>
          <a:off x="0" y="0"/>
          <a:ext cx="0" cy="0"/>
          <a:chOff x="0" y="0"/>
          <a:chExt cx="0" cy="0"/>
        </a:xfrm>
      </p:grpSpPr>
      <p:sp>
        <p:nvSpPr>
          <p:cNvPr id="212" name="Google Shape;212;p35"/>
          <p:cNvSpPr txBox="1"/>
          <p:nvPr/>
        </p:nvSpPr>
        <p:spPr>
          <a:xfrm>
            <a:off x="226350" y="6440025"/>
            <a:ext cx="7319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chemeClr val="hlink"/>
                </a:solidFill>
                <a:hlinkClick r:id="rId3"/>
              </a:rPr>
              <a:t>https://www.nhs.uk/live-well/eat-well/food-guidelines-and-food-labels/the-eatwell-guide/</a:t>
            </a:r>
            <a:r>
              <a:rPr lang="en" sz="2700">
                <a:solidFill>
                  <a:srgbClr val="0000FF"/>
                </a:solidFill>
              </a:rPr>
              <a:t> </a:t>
            </a:r>
            <a:endParaRPr sz="2700">
              <a:solidFill>
                <a:srgbClr val="0000FF"/>
              </a:solidFill>
            </a:endParaRPr>
          </a:p>
        </p:txBody>
      </p:sp>
      <p:pic>
        <p:nvPicPr>
          <p:cNvPr id="213" name="Google Shape;213;p35"/>
          <p:cNvPicPr preferRelativeResize="0"/>
          <p:nvPr/>
        </p:nvPicPr>
        <p:blipFill>
          <a:blip r:embed="rId4">
            <a:alphaModFix/>
          </a:blip>
          <a:stretch>
            <a:fillRect/>
          </a:stretch>
        </p:blipFill>
        <p:spPr>
          <a:xfrm>
            <a:off x="1643063" y="4453595"/>
            <a:ext cx="4486275" cy="1847850"/>
          </a:xfrm>
          <a:prstGeom prst="rect">
            <a:avLst/>
          </a:prstGeom>
          <a:noFill/>
          <a:ln>
            <a:noFill/>
          </a:ln>
        </p:spPr>
      </p:pic>
      <p:pic>
        <p:nvPicPr>
          <p:cNvPr id="214" name="Google Shape;214;p35"/>
          <p:cNvPicPr preferRelativeResize="0"/>
          <p:nvPr/>
        </p:nvPicPr>
        <p:blipFill>
          <a:blip r:embed="rId5">
            <a:alphaModFix/>
          </a:blip>
          <a:stretch>
            <a:fillRect/>
          </a:stretch>
        </p:blipFill>
        <p:spPr>
          <a:xfrm>
            <a:off x="152400" y="152400"/>
            <a:ext cx="7393650" cy="414855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18" name="Shape 218"/>
        <p:cNvGrpSpPr/>
        <p:nvPr/>
      </p:nvGrpSpPr>
      <p:grpSpPr>
        <a:xfrm>
          <a:off x="0" y="0"/>
          <a:ext cx="0" cy="0"/>
          <a:chOff x="0" y="0"/>
          <a:chExt cx="0" cy="0"/>
        </a:xfrm>
      </p:grpSpPr>
      <p:pic>
        <p:nvPicPr>
          <p:cNvPr id="219" name="Google Shape;219;p36"/>
          <p:cNvPicPr preferRelativeResize="0"/>
          <p:nvPr/>
        </p:nvPicPr>
        <p:blipFill>
          <a:blip r:embed="rId3">
            <a:alphaModFix/>
          </a:blip>
          <a:stretch>
            <a:fillRect/>
          </a:stretch>
        </p:blipFill>
        <p:spPr>
          <a:xfrm>
            <a:off x="567338" y="119194"/>
            <a:ext cx="6702576" cy="97796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23" name="Shape 223"/>
        <p:cNvGrpSpPr/>
        <p:nvPr/>
      </p:nvGrpSpPr>
      <p:grpSpPr>
        <a:xfrm>
          <a:off x="0" y="0"/>
          <a:ext cx="0" cy="0"/>
          <a:chOff x="0" y="0"/>
          <a:chExt cx="0" cy="0"/>
        </a:xfrm>
      </p:grpSpPr>
      <p:pic>
        <p:nvPicPr>
          <p:cNvPr id="224" name="Google Shape;224;p37"/>
          <p:cNvPicPr preferRelativeResize="0"/>
          <p:nvPr/>
        </p:nvPicPr>
        <p:blipFill>
          <a:blip r:embed="rId3">
            <a:alphaModFix/>
          </a:blip>
          <a:stretch>
            <a:fillRect/>
          </a:stretch>
        </p:blipFill>
        <p:spPr>
          <a:xfrm>
            <a:off x="383100" y="106250"/>
            <a:ext cx="7168400" cy="5655424"/>
          </a:xfrm>
          <a:prstGeom prst="rect">
            <a:avLst/>
          </a:prstGeom>
          <a:noFill/>
          <a:ln>
            <a:noFill/>
          </a:ln>
        </p:spPr>
      </p:pic>
      <p:pic>
        <p:nvPicPr>
          <p:cNvPr id="225" name="Google Shape;225;p37"/>
          <p:cNvPicPr preferRelativeResize="0"/>
          <p:nvPr/>
        </p:nvPicPr>
        <p:blipFill rotWithShape="1">
          <a:blip r:embed="rId4">
            <a:alphaModFix/>
          </a:blip>
          <a:srcRect b="0" l="0" r="0" t="1449"/>
          <a:stretch/>
        </p:blipFill>
        <p:spPr>
          <a:xfrm>
            <a:off x="383100" y="5761676"/>
            <a:ext cx="7168400" cy="3584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29" name="Shape 229"/>
        <p:cNvGrpSpPr/>
        <p:nvPr/>
      </p:nvGrpSpPr>
      <p:grpSpPr>
        <a:xfrm>
          <a:off x="0" y="0"/>
          <a:ext cx="0" cy="0"/>
          <a:chOff x="0" y="0"/>
          <a:chExt cx="0" cy="0"/>
        </a:xfrm>
      </p:grpSpPr>
      <p:pic>
        <p:nvPicPr>
          <p:cNvPr id="230" name="Google Shape;230;p38" title="962bdd4d-0a54-4ef0-9bd7-d2e6e70a833d.jpeg"/>
          <p:cNvPicPr preferRelativeResize="0"/>
          <p:nvPr/>
        </p:nvPicPr>
        <p:blipFill>
          <a:blip r:embed="rId3">
            <a:alphaModFix/>
          </a:blip>
          <a:stretch>
            <a:fillRect/>
          </a:stretch>
        </p:blipFill>
        <p:spPr>
          <a:xfrm>
            <a:off x="152400" y="152400"/>
            <a:ext cx="7467600" cy="5600700"/>
          </a:xfrm>
          <a:prstGeom prst="rect">
            <a:avLst/>
          </a:prstGeom>
          <a:noFill/>
          <a:ln>
            <a:noFill/>
          </a:ln>
        </p:spPr>
      </p:pic>
      <p:pic>
        <p:nvPicPr>
          <p:cNvPr id="231" name="Google Shape;231;p38"/>
          <p:cNvPicPr preferRelativeResize="0"/>
          <p:nvPr/>
        </p:nvPicPr>
        <p:blipFill rotWithShape="1">
          <a:blip r:embed="rId4">
            <a:alphaModFix/>
          </a:blip>
          <a:srcRect b="0" l="14654" r="0" t="0"/>
          <a:stretch/>
        </p:blipFill>
        <p:spPr>
          <a:xfrm>
            <a:off x="152400" y="5891525"/>
            <a:ext cx="4576151" cy="4000501"/>
          </a:xfrm>
          <a:prstGeom prst="rect">
            <a:avLst/>
          </a:prstGeom>
          <a:noFill/>
          <a:ln>
            <a:noFill/>
          </a:ln>
        </p:spPr>
      </p:pic>
      <p:pic>
        <p:nvPicPr>
          <p:cNvPr id="232" name="Google Shape;232;p38"/>
          <p:cNvPicPr preferRelativeResize="0"/>
          <p:nvPr/>
        </p:nvPicPr>
        <p:blipFill>
          <a:blip r:embed="rId5">
            <a:alphaModFix/>
          </a:blip>
          <a:stretch>
            <a:fillRect/>
          </a:stretch>
        </p:blipFill>
        <p:spPr>
          <a:xfrm>
            <a:off x="4880951" y="5905500"/>
            <a:ext cx="2739049" cy="20435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36" name="Shape 236"/>
        <p:cNvGrpSpPr/>
        <p:nvPr/>
      </p:nvGrpSpPr>
      <p:grpSpPr>
        <a:xfrm>
          <a:off x="0" y="0"/>
          <a:ext cx="0" cy="0"/>
          <a:chOff x="0" y="0"/>
          <a:chExt cx="0" cy="0"/>
        </a:xfrm>
      </p:grpSpPr>
      <p:pic>
        <p:nvPicPr>
          <p:cNvPr id="237" name="Google Shape;237;p39"/>
          <p:cNvPicPr preferRelativeResize="0"/>
          <p:nvPr/>
        </p:nvPicPr>
        <p:blipFill>
          <a:blip r:embed="rId3">
            <a:alphaModFix/>
          </a:blip>
          <a:stretch>
            <a:fillRect/>
          </a:stretch>
        </p:blipFill>
        <p:spPr>
          <a:xfrm>
            <a:off x="152400" y="152400"/>
            <a:ext cx="3733801" cy="4978401"/>
          </a:xfrm>
          <a:prstGeom prst="rect">
            <a:avLst/>
          </a:prstGeom>
          <a:noFill/>
          <a:ln>
            <a:noFill/>
          </a:ln>
        </p:spPr>
      </p:pic>
      <p:pic>
        <p:nvPicPr>
          <p:cNvPr id="238" name="Google Shape;238;p39"/>
          <p:cNvPicPr preferRelativeResize="0"/>
          <p:nvPr/>
        </p:nvPicPr>
        <p:blipFill>
          <a:blip r:embed="rId4">
            <a:alphaModFix/>
          </a:blip>
          <a:stretch>
            <a:fillRect/>
          </a:stretch>
        </p:blipFill>
        <p:spPr>
          <a:xfrm>
            <a:off x="4038601" y="152400"/>
            <a:ext cx="3581399" cy="4775199"/>
          </a:xfrm>
          <a:prstGeom prst="rect">
            <a:avLst/>
          </a:prstGeom>
          <a:noFill/>
          <a:ln>
            <a:noFill/>
          </a:ln>
        </p:spPr>
      </p:pic>
      <p:pic>
        <p:nvPicPr>
          <p:cNvPr id="239" name="Google Shape;239;p39"/>
          <p:cNvPicPr preferRelativeResize="0"/>
          <p:nvPr/>
        </p:nvPicPr>
        <p:blipFill>
          <a:blip r:embed="rId5">
            <a:alphaModFix/>
          </a:blip>
          <a:stretch>
            <a:fillRect/>
          </a:stretch>
        </p:blipFill>
        <p:spPr>
          <a:xfrm>
            <a:off x="4038601" y="5079999"/>
            <a:ext cx="3581399" cy="4775199"/>
          </a:xfrm>
          <a:prstGeom prst="rect">
            <a:avLst/>
          </a:prstGeom>
          <a:noFill/>
          <a:ln>
            <a:noFill/>
          </a:ln>
        </p:spPr>
      </p:pic>
      <p:pic>
        <p:nvPicPr>
          <p:cNvPr id="240" name="Google Shape;240;p39"/>
          <p:cNvPicPr preferRelativeResize="0"/>
          <p:nvPr/>
        </p:nvPicPr>
        <p:blipFill>
          <a:blip r:embed="rId6">
            <a:alphaModFix/>
          </a:blip>
          <a:stretch>
            <a:fillRect/>
          </a:stretch>
        </p:blipFill>
        <p:spPr>
          <a:xfrm>
            <a:off x="152400" y="5283201"/>
            <a:ext cx="3467100" cy="4622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264945" y="3689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Important Dates</a:t>
            </a:r>
            <a:endParaRPr b="1">
              <a:latin typeface="Josefin Sans"/>
              <a:ea typeface="Josefin Sans"/>
              <a:cs typeface="Josefin Sans"/>
              <a:sym typeface="Josefin Sans"/>
            </a:endParaRPr>
          </a:p>
        </p:txBody>
      </p:sp>
      <p:graphicFrame>
        <p:nvGraphicFramePr>
          <p:cNvPr id="79" name="Google Shape;79;p15"/>
          <p:cNvGraphicFramePr/>
          <p:nvPr/>
        </p:nvGraphicFramePr>
        <p:xfrm>
          <a:off x="436294" y="1193928"/>
          <a:ext cx="3000000" cy="3000000"/>
        </p:xfrm>
        <a:graphic>
          <a:graphicData uri="http://schemas.openxmlformats.org/drawingml/2006/table">
            <a:tbl>
              <a:tblPr>
                <a:noFill/>
                <a:tableStyleId>{2E1ED8C2-BA53-4244-A877-7D36471E70D9}</a:tableStyleId>
              </a:tblPr>
              <a:tblGrid>
                <a:gridCol w="3499700"/>
                <a:gridCol w="3499700"/>
              </a:tblGrid>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11th May</a:t>
                      </a:r>
                      <a:endParaRPr b="1" sz="1800">
                        <a:latin typeface="Josefin Sans"/>
                        <a:ea typeface="Josefin Sans"/>
                        <a:cs typeface="Josefin Sans"/>
                        <a:sym typeface="Josefin Sans"/>
                      </a:endParaRPr>
                    </a:p>
                  </a:txBody>
                  <a:tcPr marT="91425" marB="91425" marR="91425" marL="91425"/>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SATS week</a:t>
                      </a:r>
                      <a:endParaRPr sz="1800">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18th May</a:t>
                      </a:r>
                      <a:endParaRPr b="1" sz="1800">
                        <a:latin typeface="Josefin Sans"/>
                        <a:ea typeface="Josefin Sans"/>
                        <a:cs typeface="Josefin Sans"/>
                        <a:sym typeface="Josefin Sans"/>
                      </a:endParaRPr>
                    </a:p>
                  </a:txBody>
                  <a:tcPr marT="91425" marB="91425" marR="91425" marL="91425"/>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KS2 Residential (Year 5 and 6)</a:t>
                      </a:r>
                      <a:endParaRPr sz="1800">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22nd May</a:t>
                      </a:r>
                      <a:endParaRPr b="1" sz="1800">
                        <a:latin typeface="Josefin Sans"/>
                        <a:ea typeface="Josefin Sans"/>
                        <a:cs typeface="Josefin Sans"/>
                        <a:sym typeface="Josefin Sans"/>
                      </a:endParaRPr>
                    </a:p>
                  </a:txBody>
                  <a:tcPr marT="91425" marB="91425" marR="91425" marL="91425"/>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No Celebration Collective Worship</a:t>
                      </a:r>
                      <a:endParaRPr sz="18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Fortnight Beginning 1st June</a:t>
                      </a:r>
                      <a:endParaRPr b="1" sz="1800">
                        <a:latin typeface="Josefin Sans"/>
                        <a:ea typeface="Josefin Sans"/>
                        <a:cs typeface="Josefin Sans"/>
                        <a:sym typeface="Josefin Sa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Multiplication Check fortnight (Year 4)</a:t>
                      </a:r>
                      <a:endParaRPr sz="1800">
                        <a:latin typeface="Josefin Sans"/>
                        <a:ea typeface="Josefin Sans"/>
                        <a:cs typeface="Josefin Sans"/>
                        <a:sym typeface="Josefin Sans"/>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4th June</a:t>
                      </a:r>
                      <a:endParaRPr b="1" sz="1800">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Holy Communion in the hall. 9.10am. All Welcome</a:t>
                      </a:r>
                      <a:endParaRPr sz="1800">
                        <a:solidFill>
                          <a:schemeClr val="dk1"/>
                        </a:solidFill>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4th June</a:t>
                      </a:r>
                      <a:endParaRPr b="1" sz="1800">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Quadkids </a:t>
                      </a:r>
                      <a:endParaRPr sz="1800">
                        <a:solidFill>
                          <a:schemeClr val="dk1"/>
                        </a:solidFill>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5th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Grace Schools</a:t>
                      </a:r>
                      <a:r>
                        <a:rPr lang="en" sz="1800">
                          <a:solidFill>
                            <a:schemeClr val="dk1"/>
                          </a:solidFill>
                          <a:latin typeface="Josefin Sans"/>
                          <a:ea typeface="Josefin Sans"/>
                          <a:cs typeface="Josefin Sans"/>
                          <a:sym typeface="Josefin Sans"/>
                        </a:rPr>
                        <a:t> Art Exhibition</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8th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Phonics Screening check week (Year 1)</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10th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Year 5/6 Cricket Tournament</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15th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Poetry Recital Competition</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17th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Year </a:t>
                      </a:r>
                      <a:r>
                        <a:rPr lang="en" sz="1800">
                          <a:solidFill>
                            <a:schemeClr val="dk1"/>
                          </a:solidFill>
                          <a:latin typeface="Josefin Sans"/>
                          <a:ea typeface="Josefin Sans"/>
                          <a:cs typeface="Josefin Sans"/>
                          <a:sym typeface="Josefin Sans"/>
                        </a:rPr>
                        <a:t>3/4</a:t>
                      </a:r>
                      <a:r>
                        <a:rPr lang="en" sz="1800">
                          <a:solidFill>
                            <a:schemeClr val="dk1"/>
                          </a:solidFill>
                          <a:latin typeface="Josefin Sans"/>
                          <a:ea typeface="Josefin Sans"/>
                          <a:cs typeface="Josefin Sans"/>
                          <a:sym typeface="Josefin Sans"/>
                        </a:rPr>
                        <a:t> girls’ football festival</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18th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Information evening for parents of Reception September 2026</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23rd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Bees Trip to St. Paul’s</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24th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Sports day (First thing – will finish 11.15ish)</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264945" y="3689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Important Dates</a:t>
            </a:r>
            <a:endParaRPr b="1">
              <a:latin typeface="Josefin Sans"/>
              <a:ea typeface="Josefin Sans"/>
              <a:cs typeface="Josefin Sans"/>
              <a:sym typeface="Josefin Sans"/>
            </a:endParaRPr>
          </a:p>
        </p:txBody>
      </p:sp>
      <p:graphicFrame>
        <p:nvGraphicFramePr>
          <p:cNvPr id="85" name="Google Shape;85;p16"/>
          <p:cNvGraphicFramePr/>
          <p:nvPr/>
        </p:nvGraphicFramePr>
        <p:xfrm>
          <a:off x="386550" y="1094338"/>
          <a:ext cx="3000000" cy="3000000"/>
        </p:xfrm>
        <a:graphic>
          <a:graphicData uri="http://schemas.openxmlformats.org/drawingml/2006/table">
            <a:tbl>
              <a:tblPr>
                <a:noFill/>
                <a:tableStyleId>{2E1ED8C2-BA53-4244-A877-7D36471E70D9}</a:tableStyleId>
              </a:tblPr>
              <a:tblGrid>
                <a:gridCol w="3499700"/>
                <a:gridCol w="3499700"/>
              </a:tblGrid>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30th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Year 3/4 Cricket Tournament </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30th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Wimbledon visit</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1st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Sawston Village College Transition Day</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3rd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Reports out</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8th July </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Key Stage 2 Summer Production 2.30pm</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9th July </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Key Stage 2 Summer Production 6pm</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10th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Fun Run in aid of the RNLI</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14th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Melbourn Village College Transition Day</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15th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Year 6 trip to London</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16th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Transition morning</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16th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Year 6 Quiet morning in church</a:t>
                      </a:r>
                      <a:endParaRPr sz="1800">
                        <a:latin typeface="Josefin Sans"/>
                        <a:ea typeface="Josefin Sans"/>
                        <a:cs typeface="Josefin Sans"/>
                        <a:sym typeface="Josefin Sans"/>
                      </a:endParaRPr>
                    </a:p>
                    <a:p>
                      <a:pPr indent="0" lvl="0" marL="0" rtl="0" algn="l">
                        <a:spcBef>
                          <a:spcPts val="0"/>
                        </a:spcBef>
                        <a:spcAft>
                          <a:spcPts val="0"/>
                        </a:spcAft>
                        <a:buNone/>
                      </a:pPr>
                      <a:r>
                        <a:rPr lang="en" sz="1800">
                          <a:latin typeface="Josefin Sans"/>
                          <a:ea typeface="Josefin Sans"/>
                          <a:cs typeface="Josefin Sans"/>
                          <a:sym typeface="Josefin Sans"/>
                        </a:rPr>
                        <a:t>Year 6 quiz</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17th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Leavers’ Service. Parents of leavers welcome to attend</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19th September</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Tipi Party</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9" name="Shape 89"/>
        <p:cNvGrpSpPr/>
        <p:nvPr/>
      </p:nvGrpSpPr>
      <p:grpSpPr>
        <a:xfrm>
          <a:off x="0" y="0"/>
          <a:ext cx="0" cy="0"/>
          <a:chOff x="0" y="0"/>
          <a:chExt cx="0" cy="0"/>
        </a:xfrm>
      </p:grpSpPr>
      <p:sp>
        <p:nvSpPr>
          <p:cNvPr id="90" name="Google Shape;90;p17"/>
          <p:cNvSpPr txBox="1"/>
          <p:nvPr>
            <p:ph type="title"/>
          </p:nvPr>
        </p:nvSpPr>
        <p:spPr>
          <a:xfrm>
            <a:off x="264945" y="-48517"/>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Term Dates</a:t>
            </a:r>
            <a:endParaRPr b="1">
              <a:latin typeface="Josefin Sans"/>
              <a:ea typeface="Josefin Sans"/>
              <a:cs typeface="Josefin Sans"/>
              <a:sym typeface="Josefin Sans"/>
            </a:endParaRPr>
          </a:p>
        </p:txBody>
      </p:sp>
      <p:sp>
        <p:nvSpPr>
          <p:cNvPr id="91" name="Google Shape;91;p17"/>
          <p:cNvSpPr txBox="1"/>
          <p:nvPr>
            <p:ph idx="1" type="body"/>
          </p:nvPr>
        </p:nvSpPr>
        <p:spPr>
          <a:xfrm>
            <a:off x="264950" y="812150"/>
            <a:ext cx="7242600" cy="812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 name="Google Shape;92;p17"/>
          <p:cNvPicPr preferRelativeResize="0"/>
          <p:nvPr/>
        </p:nvPicPr>
        <p:blipFill>
          <a:blip r:embed="rId3">
            <a:alphaModFix/>
          </a:blip>
          <a:stretch>
            <a:fillRect/>
          </a:stretch>
        </p:blipFill>
        <p:spPr>
          <a:xfrm>
            <a:off x="95113" y="430139"/>
            <a:ext cx="6353175" cy="2600325"/>
          </a:xfrm>
          <a:prstGeom prst="rect">
            <a:avLst/>
          </a:prstGeom>
          <a:noFill/>
          <a:ln>
            <a:noFill/>
          </a:ln>
        </p:spPr>
      </p:pic>
      <p:pic>
        <p:nvPicPr>
          <p:cNvPr id="93" name="Google Shape;93;p17"/>
          <p:cNvPicPr preferRelativeResize="0"/>
          <p:nvPr/>
        </p:nvPicPr>
        <p:blipFill>
          <a:blip r:embed="rId4">
            <a:alphaModFix/>
          </a:blip>
          <a:stretch>
            <a:fillRect/>
          </a:stretch>
        </p:blipFill>
        <p:spPr>
          <a:xfrm>
            <a:off x="1347163" y="3046647"/>
            <a:ext cx="6353175" cy="2533650"/>
          </a:xfrm>
          <a:prstGeom prst="rect">
            <a:avLst/>
          </a:prstGeom>
          <a:noFill/>
          <a:ln>
            <a:noFill/>
          </a:ln>
        </p:spPr>
      </p:pic>
      <p:pic>
        <p:nvPicPr>
          <p:cNvPr id="94" name="Google Shape;94;p17"/>
          <p:cNvPicPr preferRelativeResize="0"/>
          <p:nvPr/>
        </p:nvPicPr>
        <p:blipFill>
          <a:blip r:embed="rId5">
            <a:alphaModFix/>
          </a:blip>
          <a:stretch>
            <a:fillRect/>
          </a:stretch>
        </p:blipFill>
        <p:spPr>
          <a:xfrm>
            <a:off x="119398" y="5580274"/>
            <a:ext cx="6353175" cy="1952625"/>
          </a:xfrm>
          <a:prstGeom prst="rect">
            <a:avLst/>
          </a:prstGeom>
          <a:noFill/>
          <a:ln>
            <a:noFill/>
          </a:ln>
        </p:spPr>
      </p:pic>
      <p:pic>
        <p:nvPicPr>
          <p:cNvPr id="95" name="Google Shape;95;p17"/>
          <p:cNvPicPr preferRelativeResize="0"/>
          <p:nvPr/>
        </p:nvPicPr>
        <p:blipFill>
          <a:blip r:embed="rId6">
            <a:alphaModFix/>
          </a:blip>
          <a:stretch>
            <a:fillRect/>
          </a:stretch>
        </p:blipFill>
        <p:spPr>
          <a:xfrm>
            <a:off x="1347163" y="7532912"/>
            <a:ext cx="6353175" cy="255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9" name="Shape 99"/>
        <p:cNvGrpSpPr/>
        <p:nvPr/>
      </p:nvGrpSpPr>
      <p:grpSpPr>
        <a:xfrm>
          <a:off x="0" y="0"/>
          <a:ext cx="0" cy="0"/>
          <a:chOff x="0" y="0"/>
          <a:chExt cx="0" cy="0"/>
        </a:xfrm>
      </p:grpSpPr>
      <p:sp>
        <p:nvSpPr>
          <p:cNvPr id="100" name="Google Shape;100;p18"/>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          </a:t>
            </a:r>
            <a:r>
              <a:rPr b="1" lang="en">
                <a:latin typeface="Josefin Sans"/>
                <a:ea typeface="Josefin Sans"/>
                <a:cs typeface="Josefin Sans"/>
                <a:sym typeface="Josefin Sans"/>
              </a:rPr>
              <a:t>Safeguarding at Thriplow</a:t>
            </a:r>
            <a:endParaRPr b="1">
              <a:latin typeface="Josefin Sans"/>
              <a:ea typeface="Josefin Sans"/>
              <a:cs typeface="Josefin Sans"/>
              <a:sym typeface="Josefin Sans"/>
            </a:endParaRPr>
          </a:p>
        </p:txBody>
      </p:sp>
      <p:sp>
        <p:nvSpPr>
          <p:cNvPr id="101" name="Google Shape;101;p18"/>
          <p:cNvSpPr txBox="1"/>
          <p:nvPr>
            <p:ph idx="1" type="body"/>
          </p:nvPr>
        </p:nvSpPr>
        <p:spPr>
          <a:xfrm>
            <a:off x="264945" y="2253729"/>
            <a:ext cx="7242600" cy="6681000"/>
          </a:xfrm>
          <a:prstGeom prst="rect">
            <a:avLst/>
          </a:prstGeom>
        </p:spPr>
        <p:txBody>
          <a:bodyPr anchorCtr="0" anchor="t" bIns="91425" lIns="91425" spcFirstLastPara="1" rIns="91425" wrap="square" tIns="91425">
            <a:normAutofit lnSpcReduction="20000"/>
          </a:bodyPr>
          <a:lstStyle/>
          <a:p>
            <a:pPr indent="0" lvl="0" marL="0" rtl="0" algn="just">
              <a:lnSpc>
                <a:spcPct val="100000"/>
              </a:lnSpc>
              <a:spcBef>
                <a:spcPts val="0"/>
              </a:spcBef>
              <a:spcAft>
                <a:spcPts val="0"/>
              </a:spcAft>
              <a:buClr>
                <a:schemeClr val="dk1"/>
              </a:buClr>
              <a:buSzPts val="1100"/>
              <a:buFont typeface="Arial"/>
              <a:buNone/>
            </a:pPr>
            <a:r>
              <a:rPr b="1" lang="en" sz="2200">
                <a:solidFill>
                  <a:srgbClr val="7030A0"/>
                </a:solidFill>
                <a:latin typeface="Josefin Sans"/>
                <a:ea typeface="Josefin Sans"/>
                <a:cs typeface="Josefin Sans"/>
                <a:sym typeface="Josefin Sans"/>
              </a:rPr>
              <a:t>Lucy How and Melissa Hardege are the designated safeguarding leads at Thriplow School.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rPr b="1" lang="en" sz="2200">
                <a:solidFill>
                  <a:srgbClr val="7030A0"/>
                </a:solidFill>
                <a:latin typeface="Josefin Sans"/>
                <a:ea typeface="Josefin Sans"/>
                <a:cs typeface="Josefin Sans"/>
                <a:sym typeface="Josefin Sans"/>
              </a:rPr>
              <a:t>If you have a concern about a child, please come and speak to or email either of us. Alternatively please speak to any member of staff who will be able to pass on information.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None/>
            </a:pPr>
            <a:r>
              <a:rPr b="1" lang="en" sz="2200">
                <a:solidFill>
                  <a:srgbClr val="7030A0"/>
                </a:solidFill>
                <a:latin typeface="Josefin Sans"/>
                <a:ea typeface="Josefin Sans"/>
                <a:cs typeface="Josefin Sans"/>
                <a:sym typeface="Josefin Sans"/>
              </a:rPr>
              <a:t>If you feel that a child is at immediate risk of harm you can access further advice and guidance here.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b="1" lang="en" sz="2200" u="sng">
                <a:solidFill>
                  <a:srgbClr val="0000FF"/>
                </a:solidFill>
                <a:latin typeface="Josefin Sans"/>
                <a:ea typeface="Josefin Sans"/>
                <a:cs typeface="Josefin Sans"/>
                <a:sym typeface="Josefin Sans"/>
                <a:hlinkClick r:id="rId3">
                  <a:extLst>
                    <a:ext uri="{A12FA001-AC4F-418D-AE19-62706E023703}">
                      <ahyp:hlinkClr val="tx"/>
                    </a:ext>
                  </a:extLst>
                </a:hlinkClick>
              </a:rPr>
              <a:t>https://www.cambridgeshire.gov.uk/residents/children-and-families/children-s-social-care/safeguarding-children-and-child-protection</a:t>
            </a:r>
            <a:endParaRPr sz="2600">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t/>
            </a:r>
            <a:endParaRPr sz="2600">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lang="en" sz="2600">
                <a:solidFill>
                  <a:srgbClr val="741B47"/>
                </a:solidFill>
                <a:latin typeface="Josefin Sans"/>
                <a:ea typeface="Josefin Sans"/>
                <a:cs typeface="Josefin Sans"/>
                <a:sym typeface="Josefin Sans"/>
              </a:rPr>
              <a:t>Useful websites:</a:t>
            </a:r>
            <a:endParaRPr sz="2600">
              <a:solidFill>
                <a:srgbClr val="741B47"/>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t/>
            </a:r>
            <a:endParaRPr sz="2600">
              <a:solidFill>
                <a:srgbClr val="FF00FF"/>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lang="en" sz="2600" u="sng">
                <a:solidFill>
                  <a:srgbClr val="FF00FF"/>
                </a:solidFill>
                <a:latin typeface="Josefin Sans"/>
                <a:ea typeface="Josefin Sans"/>
                <a:cs typeface="Josefin Sans"/>
                <a:sym typeface="Josefin Sans"/>
                <a:hlinkClick r:id="rId4">
                  <a:extLst>
                    <a:ext uri="{A12FA001-AC4F-418D-AE19-62706E023703}">
                      <ahyp:hlinkClr val="tx"/>
                    </a:ext>
                  </a:extLst>
                </a:hlinkClick>
              </a:rPr>
              <a:t>https://www.nspcc.org.uk/advice-for-families/</a:t>
            </a:r>
            <a:r>
              <a:rPr lang="en" sz="2600">
                <a:solidFill>
                  <a:srgbClr val="FF00FF"/>
                </a:solidFill>
                <a:latin typeface="Josefin Sans"/>
                <a:ea typeface="Josefin Sans"/>
                <a:cs typeface="Josefin Sans"/>
                <a:sym typeface="Josefin Sans"/>
              </a:rPr>
              <a:t> </a:t>
            </a:r>
            <a:endParaRPr sz="2600">
              <a:solidFill>
                <a:srgbClr val="FF00FF"/>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t/>
            </a:r>
            <a:endParaRPr sz="2600">
              <a:solidFill>
                <a:srgbClr val="FF00FF"/>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lang="en" sz="2600" u="sng">
                <a:solidFill>
                  <a:srgbClr val="FF9900"/>
                </a:solidFill>
                <a:latin typeface="Josefin Sans"/>
                <a:ea typeface="Josefin Sans"/>
                <a:cs typeface="Josefin Sans"/>
                <a:sym typeface="Josefin Sans"/>
                <a:hlinkClick r:id="rId5">
                  <a:extLst>
                    <a:ext uri="{A12FA001-AC4F-418D-AE19-62706E023703}">
                      <ahyp:hlinkClr val="tx"/>
                    </a:ext>
                  </a:extLst>
                </a:hlinkClick>
              </a:rPr>
              <a:t>https://www.ceopeducation.co.uk/</a:t>
            </a:r>
            <a:r>
              <a:rPr lang="en" sz="2600">
                <a:solidFill>
                  <a:srgbClr val="FF9900"/>
                </a:solidFill>
                <a:latin typeface="Josefin Sans"/>
                <a:ea typeface="Josefin Sans"/>
                <a:cs typeface="Josefin Sans"/>
                <a:sym typeface="Josefin Sans"/>
              </a:rPr>
              <a:t> </a:t>
            </a:r>
            <a:endParaRPr sz="2600">
              <a:solidFill>
                <a:srgbClr val="FF9900"/>
              </a:solidFill>
              <a:latin typeface="Josefin Sans"/>
              <a:ea typeface="Josefin Sans"/>
              <a:cs typeface="Josefin Sans"/>
              <a:sym typeface="Josefin Sans"/>
            </a:endParaRPr>
          </a:p>
        </p:txBody>
      </p:sp>
      <p:pic>
        <p:nvPicPr>
          <p:cNvPr id="102" name="Google Shape;102;p18"/>
          <p:cNvPicPr preferRelativeResize="0"/>
          <p:nvPr/>
        </p:nvPicPr>
        <p:blipFill>
          <a:blip r:embed="rId6">
            <a:alphaModFix/>
          </a:blip>
          <a:stretch>
            <a:fillRect/>
          </a:stretch>
        </p:blipFill>
        <p:spPr>
          <a:xfrm>
            <a:off x="152400" y="152400"/>
            <a:ext cx="1819275" cy="182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6" name="Shape 106"/>
        <p:cNvGrpSpPr/>
        <p:nvPr/>
      </p:nvGrpSpPr>
      <p:grpSpPr>
        <a:xfrm>
          <a:off x="0" y="0"/>
          <a:ext cx="0" cy="0"/>
          <a:chOff x="0" y="0"/>
          <a:chExt cx="0" cy="0"/>
        </a:xfrm>
      </p:grpSpPr>
      <p:sp>
        <p:nvSpPr>
          <p:cNvPr id="107" name="Google Shape;107;p19"/>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900">
                <a:solidFill>
                  <a:srgbClr val="CC0000"/>
                </a:solidFill>
                <a:latin typeface="Josefin Sans"/>
                <a:ea typeface="Josefin Sans"/>
                <a:cs typeface="Josefin Sans"/>
                <a:sym typeface="Josefin Sans"/>
              </a:rPr>
              <a:t>Happy birthday to Freddie P who has celebrated his birthday </a:t>
            </a:r>
            <a:r>
              <a:rPr b="1" lang="en" sz="2900">
                <a:solidFill>
                  <a:srgbClr val="CC0000"/>
                </a:solidFill>
                <a:latin typeface="Josefin Sans"/>
                <a:ea typeface="Josefin Sans"/>
                <a:cs typeface="Josefin Sans"/>
                <a:sym typeface="Josefin Sans"/>
              </a:rPr>
              <a:t>this</a:t>
            </a:r>
            <a:r>
              <a:rPr b="1" lang="en" sz="2900">
                <a:solidFill>
                  <a:srgbClr val="CC0000"/>
                </a:solidFill>
                <a:latin typeface="Josefin Sans"/>
                <a:ea typeface="Josefin Sans"/>
                <a:cs typeface="Josefin Sans"/>
                <a:sym typeface="Josefin Sans"/>
              </a:rPr>
              <a:t> week! </a:t>
            </a:r>
            <a:endParaRPr b="1" sz="2900">
              <a:solidFill>
                <a:srgbClr val="CC0000"/>
              </a:solidFill>
              <a:latin typeface="Josefin Sans"/>
              <a:ea typeface="Josefin Sans"/>
              <a:cs typeface="Josefin Sans"/>
              <a:sym typeface="Josefin Sans"/>
            </a:endParaRPr>
          </a:p>
          <a:p>
            <a:pPr indent="0" lvl="0" marL="0" rtl="0" algn="l">
              <a:spcBef>
                <a:spcPts val="1200"/>
              </a:spcBef>
              <a:spcAft>
                <a:spcPts val="0"/>
              </a:spcAft>
              <a:buNone/>
            </a:pPr>
            <a:r>
              <a:t/>
            </a:r>
            <a:endParaRPr b="1" sz="1900">
              <a:solidFill>
                <a:schemeClr val="dk1"/>
              </a:solidFill>
              <a:latin typeface="Josefin Sans"/>
              <a:ea typeface="Josefin Sans"/>
              <a:cs typeface="Josefin Sans"/>
              <a:sym typeface="Josefin Sans"/>
            </a:endParaRPr>
          </a:p>
          <a:p>
            <a:pPr indent="0" lvl="0" marL="0" rtl="0" algn="l">
              <a:spcBef>
                <a:spcPts val="1200"/>
              </a:spcBef>
              <a:spcAft>
                <a:spcPts val="0"/>
              </a:spcAft>
              <a:buNone/>
            </a:pPr>
            <a:r>
              <a:t/>
            </a:r>
            <a:endParaRPr b="1" sz="1900">
              <a:solidFill>
                <a:schemeClr val="dk1"/>
              </a:solidFill>
              <a:latin typeface="Josefin Sans"/>
              <a:ea typeface="Josefin Sans"/>
              <a:cs typeface="Josefin Sans"/>
              <a:sym typeface="Josefin Sans"/>
            </a:endParaRPr>
          </a:p>
          <a:p>
            <a:pPr indent="0" lvl="0" marL="0" rtl="0" algn="l">
              <a:spcBef>
                <a:spcPts val="1200"/>
              </a:spcBef>
              <a:spcAft>
                <a:spcPts val="0"/>
              </a:spcAft>
              <a:buNone/>
            </a:pPr>
            <a:r>
              <a:t/>
            </a:r>
            <a:endParaRPr b="1" sz="1900">
              <a:solidFill>
                <a:schemeClr val="dk1"/>
              </a:solidFill>
              <a:latin typeface="Josefin Sans"/>
              <a:ea typeface="Josefin Sans"/>
              <a:cs typeface="Josefin Sans"/>
              <a:sym typeface="Josefin Sans"/>
            </a:endParaRPr>
          </a:p>
          <a:p>
            <a:pPr indent="0" lvl="0" marL="0" rtl="0" algn="l">
              <a:spcBef>
                <a:spcPts val="1200"/>
              </a:spcBef>
              <a:spcAft>
                <a:spcPts val="1200"/>
              </a:spcAft>
              <a:buNone/>
            </a:pPr>
            <a:r>
              <a:t/>
            </a:r>
            <a:endParaRPr b="1" sz="1900">
              <a:solidFill>
                <a:schemeClr val="dk1"/>
              </a:solidFill>
              <a:latin typeface="Josefin Sans"/>
              <a:ea typeface="Josefin Sans"/>
              <a:cs typeface="Josefin Sans"/>
              <a:sym typeface="Josefin Sans"/>
            </a:endParaRPr>
          </a:p>
        </p:txBody>
      </p:sp>
      <p:sp>
        <p:nvSpPr>
          <p:cNvPr id="108" name="Google Shape;108;p19"/>
          <p:cNvSpPr/>
          <p:nvPr/>
        </p:nvSpPr>
        <p:spPr>
          <a:xfrm>
            <a:off x="1189812" y="201702"/>
            <a:ext cx="5235726" cy="194161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Pacifico"/>
              </a:rPr>
              <a:t>HAPPY </a:t>
            </a:r>
            <a:br>
              <a:rPr b="0" i="0">
                <a:ln cap="flat" cmpd="sng" w="9525">
                  <a:solidFill>
                    <a:schemeClr val="dk2"/>
                  </a:solidFill>
                  <a:prstDash val="solid"/>
                  <a:round/>
                  <a:headEnd len="sm" w="sm" type="none"/>
                  <a:tailEnd len="sm" w="sm" type="none"/>
                </a:ln>
                <a:solidFill>
                  <a:schemeClr val="lt2"/>
                </a:solidFill>
                <a:latin typeface="Pacifico"/>
              </a:rPr>
            </a:br>
            <a:r>
              <a:rPr b="0" i="0">
                <a:ln cap="flat" cmpd="sng" w="9525">
                  <a:solidFill>
                    <a:schemeClr val="dk2"/>
                  </a:solidFill>
                  <a:prstDash val="solid"/>
                  <a:round/>
                  <a:headEnd len="sm" w="sm" type="none"/>
                  <a:tailEnd len="sm" w="sm" type="none"/>
                </a:ln>
                <a:solidFill>
                  <a:schemeClr val="lt2"/>
                </a:solidFill>
                <a:latin typeface="Pacifico"/>
              </a:rPr>
              <a:t>BIRTHDAY!</a:t>
            </a:r>
          </a:p>
        </p:txBody>
      </p:sp>
      <p:pic>
        <p:nvPicPr>
          <p:cNvPr id="109" name="Google Shape;109;p19"/>
          <p:cNvPicPr preferRelativeResize="0"/>
          <p:nvPr/>
        </p:nvPicPr>
        <p:blipFill rotWithShape="1">
          <a:blip r:embed="rId3">
            <a:alphaModFix/>
          </a:blip>
          <a:srcRect b="3600" l="-420" r="420" t="-3600"/>
          <a:stretch/>
        </p:blipFill>
        <p:spPr>
          <a:xfrm>
            <a:off x="-61914" y="4255095"/>
            <a:ext cx="7772400" cy="4604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3" name="Shape 113"/>
        <p:cNvGrpSpPr/>
        <p:nvPr/>
      </p:nvGrpSpPr>
      <p:grpSpPr>
        <a:xfrm>
          <a:off x="0" y="0"/>
          <a:ext cx="0" cy="0"/>
          <a:chOff x="0" y="0"/>
          <a:chExt cx="0" cy="0"/>
        </a:xfrm>
      </p:grpSpPr>
      <p:sp>
        <p:nvSpPr>
          <p:cNvPr id="114" name="Google Shape;114;p20"/>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House Points</a:t>
            </a:r>
            <a:endParaRPr b="1">
              <a:latin typeface="Josefin Sans"/>
              <a:ea typeface="Josefin Sans"/>
              <a:cs typeface="Josefin Sans"/>
              <a:sym typeface="Josefin Sans"/>
            </a:endParaRPr>
          </a:p>
        </p:txBody>
      </p:sp>
      <p:sp>
        <p:nvSpPr>
          <p:cNvPr id="115" name="Google Shape;115;p20"/>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graphicFrame>
        <p:nvGraphicFramePr>
          <p:cNvPr id="116" name="Google Shape;116;p20"/>
          <p:cNvGraphicFramePr/>
          <p:nvPr/>
        </p:nvGraphicFramePr>
        <p:xfrm>
          <a:off x="774625" y="2378750"/>
          <a:ext cx="3000000" cy="3000000"/>
        </p:xfrm>
        <a:graphic>
          <a:graphicData uri="http://schemas.openxmlformats.org/drawingml/2006/table">
            <a:tbl>
              <a:tblPr>
                <a:noFill/>
                <a:tableStyleId>{2E1ED8C2-BA53-4244-A877-7D36471E70D9}</a:tableStyleId>
              </a:tblPr>
              <a:tblGrid>
                <a:gridCol w="1955800"/>
                <a:gridCol w="1955800"/>
                <a:gridCol w="1955800"/>
              </a:tblGrid>
              <a:tr h="381000">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 sz="2500">
                          <a:latin typeface="Josefin Sans"/>
                          <a:ea typeface="Josefin Sans"/>
                          <a:cs typeface="Josefin Sans"/>
                          <a:sym typeface="Josefin Sans"/>
                        </a:rPr>
                        <a:t>Total this Week</a:t>
                      </a:r>
                      <a:endParaRPr b="1" sz="2500">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latin typeface="Josefin Sans"/>
                          <a:ea typeface="Josefin Sans"/>
                          <a:cs typeface="Josefin Sans"/>
                          <a:sym typeface="Josefin Sans"/>
                        </a:rPr>
                        <a:t>Total this Term</a:t>
                      </a:r>
                      <a:endParaRPr b="1" sz="2500">
                        <a:latin typeface="Josefin Sans"/>
                        <a:ea typeface="Josefin Sans"/>
                        <a:cs typeface="Josefin Sans"/>
                        <a:sym typeface="Josefin Sans"/>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500">
                          <a:solidFill>
                            <a:srgbClr val="F1C232"/>
                          </a:solidFill>
                          <a:latin typeface="Josefin Sans"/>
                          <a:ea typeface="Josefin Sans"/>
                          <a:cs typeface="Josefin Sans"/>
                          <a:sym typeface="Josefin Sans"/>
                        </a:rPr>
                        <a:t>Bacon</a:t>
                      </a:r>
                      <a:endParaRPr b="1" sz="2500">
                        <a:solidFill>
                          <a:srgbClr val="F1C232"/>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F1C232"/>
                          </a:solidFill>
                        </a:rPr>
                        <a:t>53</a:t>
                      </a:r>
                      <a:endParaRPr b="1" sz="2500">
                        <a:solidFill>
                          <a:srgbClr val="F1C232"/>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F1C232"/>
                          </a:solidFill>
                        </a:rPr>
                        <a:t>223</a:t>
                      </a:r>
                      <a:endParaRPr b="1" sz="2500">
                        <a:solidFill>
                          <a:srgbClr val="F1C23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500">
                          <a:solidFill>
                            <a:srgbClr val="FF0000"/>
                          </a:solidFill>
                          <a:latin typeface="Josefin Sans"/>
                          <a:ea typeface="Josefin Sans"/>
                          <a:cs typeface="Josefin Sans"/>
                          <a:sym typeface="Josefin Sans"/>
                        </a:rPr>
                        <a:t>Barenton</a:t>
                      </a:r>
                      <a:endParaRPr b="1" sz="25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FF0000"/>
                          </a:solidFill>
                        </a:rPr>
                        <a:t>55</a:t>
                      </a:r>
                      <a:endParaRPr b="1" sz="2500">
                        <a:solidFill>
                          <a:srgbClr val="FF0000"/>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FF0000"/>
                          </a:solidFill>
                        </a:rPr>
                        <a:t>242</a:t>
                      </a:r>
                      <a:endParaRPr b="1" sz="2500">
                        <a:solidFill>
                          <a:srgbClr val="FF0000"/>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500">
                          <a:solidFill>
                            <a:srgbClr val="6AA84F"/>
                          </a:solidFill>
                          <a:latin typeface="Josefin Sans"/>
                          <a:ea typeface="Josefin Sans"/>
                          <a:cs typeface="Josefin Sans"/>
                          <a:sym typeface="Josefin Sans"/>
                        </a:rPr>
                        <a:t>Bassett</a:t>
                      </a:r>
                      <a:endParaRPr b="1" sz="2500">
                        <a:solidFill>
                          <a:srgbClr val="6AA84F"/>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6AA84F"/>
                          </a:solidFill>
                        </a:rPr>
                        <a:t>33</a:t>
                      </a:r>
                      <a:endParaRPr b="1" sz="2500">
                        <a:solidFill>
                          <a:srgbClr val="6AA84F"/>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6AA84F"/>
                          </a:solidFill>
                        </a:rPr>
                        <a:t>190</a:t>
                      </a:r>
                      <a:endParaRPr b="1" sz="2500">
                        <a:solidFill>
                          <a:srgbClr val="6AA84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9775">
                <a:tc>
                  <a:txBody>
                    <a:bodyPr/>
                    <a:lstStyle/>
                    <a:p>
                      <a:pPr indent="0" lvl="0" marL="0" rtl="0" algn="ctr">
                        <a:spcBef>
                          <a:spcPts val="0"/>
                        </a:spcBef>
                        <a:spcAft>
                          <a:spcPts val="0"/>
                        </a:spcAft>
                        <a:buNone/>
                      </a:pPr>
                      <a:r>
                        <a:rPr b="1" lang="en" sz="2500">
                          <a:solidFill>
                            <a:srgbClr val="0000FF"/>
                          </a:solidFill>
                          <a:latin typeface="Josefin Sans"/>
                          <a:ea typeface="Josefin Sans"/>
                          <a:cs typeface="Josefin Sans"/>
                          <a:sym typeface="Josefin Sans"/>
                        </a:rPr>
                        <a:t>Bury</a:t>
                      </a:r>
                      <a:endParaRPr b="1" sz="2500">
                        <a:solidFill>
                          <a:srgbClr val="0000FF"/>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0000FF"/>
                          </a:solidFill>
                        </a:rPr>
                        <a:t>93</a:t>
                      </a:r>
                      <a:endParaRPr b="1" sz="2500">
                        <a:solidFill>
                          <a:srgbClr val="0000FF"/>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0000FF"/>
                          </a:solidFill>
                        </a:rPr>
                        <a:t>217</a:t>
                      </a:r>
                      <a:endParaRPr b="1" sz="2500">
                        <a:solidFill>
                          <a:srgbClr val="0000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7" name="Google Shape;117;p20"/>
          <p:cNvSpPr txBox="1"/>
          <p:nvPr/>
        </p:nvSpPr>
        <p:spPr>
          <a:xfrm>
            <a:off x="641450" y="6061100"/>
            <a:ext cx="6489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Josefin Sans"/>
                <a:ea typeface="Josefin Sans"/>
                <a:cs typeface="Josefin Sans"/>
                <a:sym typeface="Josefin Sans"/>
              </a:rPr>
              <a:t>Well done </a:t>
            </a:r>
            <a:r>
              <a:rPr b="1" lang="en" sz="3300">
                <a:solidFill>
                  <a:srgbClr val="FF0000"/>
                </a:solidFill>
                <a:latin typeface="Josefin Sans"/>
                <a:ea typeface="Josefin Sans"/>
                <a:cs typeface="Josefin Sans"/>
                <a:sym typeface="Josefin Sans"/>
              </a:rPr>
              <a:t>Barenton</a:t>
            </a:r>
            <a:r>
              <a:rPr b="1" lang="en" sz="3300">
                <a:solidFill>
                  <a:schemeClr val="dk1"/>
                </a:solidFill>
                <a:latin typeface="Josefin Sans"/>
                <a:ea typeface="Josefin Sans"/>
                <a:cs typeface="Josefin Sans"/>
                <a:sym typeface="Josefin Sans"/>
              </a:rPr>
              <a:t>!</a:t>
            </a:r>
            <a:endParaRPr b="1" sz="3300">
              <a:solidFill>
                <a:schemeClr val="dk1"/>
              </a:solidFill>
              <a:latin typeface="Josefin Sans"/>
              <a:ea typeface="Josefin Sans"/>
              <a:cs typeface="Josefin Sans"/>
              <a:sym typeface="Josefi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1" name="Shape 121"/>
        <p:cNvGrpSpPr/>
        <p:nvPr/>
      </p:nvGrpSpPr>
      <p:grpSpPr>
        <a:xfrm>
          <a:off x="0" y="0"/>
          <a:ext cx="0" cy="0"/>
          <a:chOff x="0" y="0"/>
          <a:chExt cx="0" cy="0"/>
        </a:xfrm>
      </p:grpSpPr>
      <p:sp>
        <p:nvSpPr>
          <p:cNvPr id="122" name="Google Shape;122;p21"/>
          <p:cNvSpPr txBox="1"/>
          <p:nvPr>
            <p:ph type="title"/>
          </p:nvPr>
        </p:nvSpPr>
        <p:spPr>
          <a:xfrm>
            <a:off x="264950" y="115074"/>
            <a:ext cx="7242600" cy="691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Certificate Winners</a:t>
            </a:r>
            <a:endParaRPr b="1">
              <a:latin typeface="Josefin Sans"/>
              <a:ea typeface="Josefin Sans"/>
              <a:cs typeface="Josefin Sans"/>
              <a:sym typeface="Josefin Sans"/>
            </a:endParaRPr>
          </a:p>
        </p:txBody>
      </p:sp>
      <p:pic>
        <p:nvPicPr>
          <p:cNvPr id="123" name="Google Shape;123;p21"/>
          <p:cNvPicPr preferRelativeResize="0"/>
          <p:nvPr/>
        </p:nvPicPr>
        <p:blipFill>
          <a:blip r:embed="rId3">
            <a:alphaModFix/>
          </a:blip>
          <a:stretch>
            <a:fillRect/>
          </a:stretch>
        </p:blipFill>
        <p:spPr>
          <a:xfrm>
            <a:off x="4683500" y="1064725"/>
            <a:ext cx="2914650" cy="4029075"/>
          </a:xfrm>
          <a:prstGeom prst="rect">
            <a:avLst/>
          </a:prstGeom>
          <a:noFill/>
          <a:ln>
            <a:noFill/>
          </a:ln>
        </p:spPr>
      </p:pic>
      <p:sp>
        <p:nvSpPr>
          <p:cNvPr id="124" name="Google Shape;124;p21"/>
          <p:cNvSpPr txBox="1"/>
          <p:nvPr/>
        </p:nvSpPr>
        <p:spPr>
          <a:xfrm>
            <a:off x="264950" y="1072063"/>
            <a:ext cx="4242000" cy="40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00FF"/>
                </a:solidFill>
                <a:latin typeface="Josefin Sans"/>
                <a:ea typeface="Josefin Sans"/>
                <a:cs typeface="Josefin Sans"/>
                <a:sym typeface="Josefin Sans"/>
              </a:rPr>
              <a:t>Our certificate winners this week are:</a:t>
            </a:r>
            <a:endParaRPr b="1" sz="2000">
              <a:solidFill>
                <a:srgbClr val="0000FF"/>
              </a:solidFill>
              <a:latin typeface="Josefin Sans"/>
              <a:ea typeface="Josefin Sans"/>
              <a:cs typeface="Josefin Sans"/>
              <a:sym typeface="Josefin Sans"/>
            </a:endParaRPr>
          </a:p>
          <a:p>
            <a:pPr indent="0" lvl="0" marL="0" rtl="0" algn="l">
              <a:spcBef>
                <a:spcPts val="0"/>
              </a:spcBef>
              <a:spcAft>
                <a:spcPts val="0"/>
              </a:spcAft>
              <a:buNone/>
            </a:pPr>
            <a:r>
              <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Joseph (Reception)</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George (Year 1)</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Hudson (Year 2)</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Peter (Year 3)</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Max (Year 3)</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Edward (Year 4)</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Annabel (Year 5)</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Erin E (Year 6)</a:t>
            </a:r>
            <a:endParaRPr b="1" sz="2000">
              <a:solidFill>
                <a:srgbClr val="0000FF"/>
              </a:solidFill>
              <a:latin typeface="Josefin Sans"/>
              <a:ea typeface="Josefin Sans"/>
              <a:cs typeface="Josefin Sans"/>
              <a:sym typeface="Josefin Sans"/>
            </a:endParaRPr>
          </a:p>
          <a:p>
            <a:pPr indent="0" lvl="0" marL="457200" rtl="0" algn="l">
              <a:spcBef>
                <a:spcPts val="0"/>
              </a:spcBef>
              <a:spcAft>
                <a:spcPts val="0"/>
              </a:spcAft>
              <a:buNone/>
            </a:pPr>
            <a:r>
              <a:t/>
            </a:r>
            <a:endParaRPr b="1" sz="2000">
              <a:solidFill>
                <a:srgbClr val="0000FF"/>
              </a:solidFill>
              <a:latin typeface="Josefin Sans"/>
              <a:ea typeface="Josefin Sans"/>
              <a:cs typeface="Josefin Sans"/>
              <a:sym typeface="Josefin Sans"/>
            </a:endParaRPr>
          </a:p>
        </p:txBody>
      </p:sp>
      <p:pic>
        <p:nvPicPr>
          <p:cNvPr id="125" name="Google Shape;125;p21"/>
          <p:cNvPicPr preferRelativeResize="0"/>
          <p:nvPr/>
        </p:nvPicPr>
        <p:blipFill rotWithShape="1">
          <a:blip r:embed="rId4">
            <a:alphaModFix/>
          </a:blip>
          <a:srcRect b="0" l="17166" r="8168" t="0"/>
          <a:stretch/>
        </p:blipFill>
        <p:spPr>
          <a:xfrm>
            <a:off x="264950" y="5029200"/>
            <a:ext cx="2577813" cy="4611175"/>
          </a:xfrm>
          <a:prstGeom prst="rect">
            <a:avLst/>
          </a:prstGeom>
          <a:noFill/>
          <a:ln>
            <a:noFill/>
          </a:ln>
        </p:spPr>
      </p:pic>
      <p:sp>
        <p:nvSpPr>
          <p:cNvPr id="126" name="Google Shape;126;p21"/>
          <p:cNvSpPr txBox="1"/>
          <p:nvPr/>
        </p:nvSpPr>
        <p:spPr>
          <a:xfrm>
            <a:off x="3070725" y="5338050"/>
            <a:ext cx="4370400" cy="42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8761D"/>
                </a:solidFill>
                <a:latin typeface="Josefin Sans"/>
                <a:ea typeface="Josefin Sans"/>
                <a:cs typeface="Josefin Sans"/>
                <a:sym typeface="Josefin Sans"/>
              </a:rPr>
              <a:t>The following children were added to our ‘Vision and Values’ tree for living out our Thriplow and DEMAT values:</a:t>
            </a:r>
            <a:endParaRPr b="1" sz="2000">
              <a:solidFill>
                <a:srgbClr val="38761D"/>
              </a:solidFill>
              <a:latin typeface="Josefin Sans"/>
              <a:ea typeface="Josefin Sans"/>
              <a:cs typeface="Josefin Sans"/>
              <a:sym typeface="Josefin Sans"/>
            </a:endParaRPr>
          </a:p>
          <a:p>
            <a:pPr indent="0" lvl="0" marL="0" rtl="0" algn="l">
              <a:spcBef>
                <a:spcPts val="0"/>
              </a:spcBef>
              <a:spcAft>
                <a:spcPts val="0"/>
              </a:spcAft>
              <a:buNone/>
            </a:pPr>
            <a:r>
              <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Maya (Kindness)</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Tristan (Kindness)</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Leon (Community)</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Sofia (Confidence)</a:t>
            </a:r>
            <a:endParaRPr b="1" sz="2000">
              <a:solidFill>
                <a:srgbClr val="38761D"/>
              </a:solidFill>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