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10058400" cx="7772400"/>
  <p:notesSz cx="6858000" cy="9144000"/>
  <p:embeddedFontLst>
    <p:embeddedFont>
      <p:font typeface="Edu NSW ACT Hand Pre"/>
      <p:regular r:id="rId33"/>
      <p:bold r:id="rId34"/>
    </p:embeddedFont>
    <p:embeddedFont>
      <p:font typeface="Josefin Sans"/>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68">
          <p15:clr>
            <a:srgbClr val="747775"/>
          </p15:clr>
        </p15:guide>
        <p15:guide id="2" pos="244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36A8050-1155-4D1F-8BEB-BC7E93C7E86E}">
  <a:tblStyle styleId="{736A8050-1155-4D1F-8BEB-BC7E93C7E86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2CCF53F-3946-4E34-B119-466F075619AD}" styleName="Table_1">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68" orient="horz"/>
        <p:guide pos="244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EduNSWACTHandPre-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JosefinSans-regular.fntdata"/><Relationship Id="rId12" Type="http://schemas.openxmlformats.org/officeDocument/2006/relationships/slide" Target="slides/slide6.xml"/><Relationship Id="rId34" Type="http://schemas.openxmlformats.org/officeDocument/2006/relationships/font" Target="fonts/EduNSWACTHandPre-bold.fntdata"/><Relationship Id="rId15" Type="http://schemas.openxmlformats.org/officeDocument/2006/relationships/slide" Target="slides/slide9.xml"/><Relationship Id="rId37" Type="http://schemas.openxmlformats.org/officeDocument/2006/relationships/font" Target="fonts/JosefinSans-italic.fntdata"/><Relationship Id="rId14" Type="http://schemas.openxmlformats.org/officeDocument/2006/relationships/slide" Target="slides/slide8.xml"/><Relationship Id="rId36" Type="http://schemas.openxmlformats.org/officeDocument/2006/relationships/font" Target="fonts/JosefinSans-bold.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JosefinSans-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d34905c23e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d34905c2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767597b926246710_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767597b92624671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d6ed672a4b_0_2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d6ed672a4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767597b926246710_1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767597b92624671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d8eb072ff5_0_1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d8eb072ff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767597b926246710_2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767597b92624671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767597b926246710_3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767597b92624671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8b7a6eb0af_0_6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8b7a6eb0af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d6f01d2804_0_2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d6f01d280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dc5a6e1b58_0_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dc5a6e1b5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767597b926246710_3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767597b92624671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d34905c23e_0_1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d34905c23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d6ed672a4b_0_2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d6ed672a4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d6b2935b96_0_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d6b2935b9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d6ed672a4b_0_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d6ed672a4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8b7a6eb0af_0_7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8b7a6eb0af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8b7a6eb0af_0_7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8b7a6eb0af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e2347b8aaf_0_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e2347b8aa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e2347b8aaf_0_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e2347b8aa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d34905c23e_0_5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d34905c23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d6ed672a4b_0_3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d6ed672a4b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d34905c23e_0_5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d34905c23e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d34905c23e_0_6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d34905c23e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8b7a6eb0af_0_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8b7a6eb0a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e1c9a878f4_0_1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e1c9a878f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d34905c23e_0_8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d34905c23e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600" cy="7226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hyperlink" Target="https://www.nhs.uk/live-well/is-my-child-too-ill-for-schoo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1.png"/><Relationship Id="rId11" Type="http://schemas.openxmlformats.org/officeDocument/2006/relationships/image" Target="../media/image5.png"/><Relationship Id="rId10" Type="http://schemas.openxmlformats.org/officeDocument/2006/relationships/image" Target="../media/image7.png"/><Relationship Id="rId9"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hyperlink" Target="https://www" TargetMode="External"/><Relationship Id="rId7" Type="http://schemas.openxmlformats.org/officeDocument/2006/relationships/hyperlink" Target="http://www.instagram.com/thriplow.school" TargetMode="External"/><Relationship Id="rId8" Type="http://schemas.openxmlformats.org/officeDocument/2006/relationships/hyperlink" Target="http://x.com/thriplowschoo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www.nhs.uk/live-well/eat-well/food-guidelines-and-food-labels/the-eatwell-guide/" TargetMode="External"/><Relationship Id="rId4" Type="http://schemas.openxmlformats.org/officeDocument/2006/relationships/image" Target="../media/image24.png"/><Relationship Id="rId5"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image" Target="../media/image38.png"/><Relationship Id="rId5"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32.png"/><Relationship Id="rId5" Type="http://schemas.openxmlformats.org/officeDocument/2006/relationships/image" Target="../media/image36.png"/><Relationship Id="rId6"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2.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cambridgeshire.gov.uk/residents/children-and-families/children-s-social-care/safeguarding-children-and-child-protection" TargetMode="External"/><Relationship Id="rId4" Type="http://schemas.openxmlformats.org/officeDocument/2006/relationships/hyperlink" Target="https://www.nspcc.org.uk/advice-for-families/" TargetMode="External"/><Relationship Id="rId5" Type="http://schemas.openxmlformats.org/officeDocument/2006/relationships/hyperlink" Target="https://www.ceopeducation.co.uk/" TargetMode="External"/><Relationship Id="rId6"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amzn.eu/ez2OYOf" TargetMode="External"/><Relationship Id="rId4" Type="http://schemas.openxmlformats.org/officeDocument/2006/relationships/image" Target="../media/image10.png"/><Relationship Id="rId5" Type="http://schemas.openxmlformats.org/officeDocument/2006/relationships/image" Target="../media/image18.png"/><Relationship Id="rId6"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53" name="Shape 53"/>
        <p:cNvGrpSpPr/>
        <p:nvPr/>
      </p:nvGrpSpPr>
      <p:grpSpPr>
        <a:xfrm>
          <a:off x="0" y="0"/>
          <a:ext cx="0" cy="0"/>
          <a:chOff x="0" y="0"/>
          <a:chExt cx="0" cy="0"/>
        </a:xfrm>
      </p:grpSpPr>
      <p:sp>
        <p:nvSpPr>
          <p:cNvPr id="54" name="Google Shape;54;p13"/>
          <p:cNvSpPr txBox="1"/>
          <p:nvPr>
            <p:ph type="title"/>
          </p:nvPr>
        </p:nvSpPr>
        <p:spPr>
          <a:xfrm>
            <a:off x="264950" y="375527"/>
            <a:ext cx="7242600" cy="161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sz="2900">
                <a:latin typeface="Edu NSW ACT Hand Pre"/>
                <a:ea typeface="Edu NSW ACT Hand Pre"/>
                <a:cs typeface="Edu NSW ACT Hand Pre"/>
                <a:sym typeface="Edu NSW ACT Hand Pre"/>
              </a:rPr>
              <a:t>Thriplow School Newsletter</a:t>
            </a:r>
            <a:endParaRPr b="1" sz="2900">
              <a:latin typeface="Edu NSW ACT Hand Pre"/>
              <a:ea typeface="Edu NSW ACT Hand Pre"/>
              <a:cs typeface="Edu NSW ACT Hand Pre"/>
              <a:sym typeface="Edu NSW ACT Hand Pre"/>
            </a:endParaRPr>
          </a:p>
          <a:p>
            <a:pPr indent="0" lvl="0" marL="0" rtl="0" algn="r">
              <a:spcBef>
                <a:spcPts val="0"/>
              </a:spcBef>
              <a:spcAft>
                <a:spcPts val="0"/>
              </a:spcAft>
              <a:buClr>
                <a:schemeClr val="dk1"/>
              </a:buClr>
              <a:buSzPts val="1100"/>
              <a:buFont typeface="Arial"/>
              <a:buNone/>
            </a:pPr>
            <a:r>
              <a:t/>
            </a:r>
            <a:endParaRPr b="1" sz="800">
              <a:latin typeface="Edu NSW ACT Hand Pre"/>
              <a:ea typeface="Edu NSW ACT Hand Pre"/>
              <a:cs typeface="Edu NSW ACT Hand Pre"/>
              <a:sym typeface="Edu NSW ACT Hand Pre"/>
            </a:endParaRPr>
          </a:p>
          <a:p>
            <a:pPr indent="0" lvl="0" marL="0" rtl="0" algn="l">
              <a:spcBef>
                <a:spcPts val="0"/>
              </a:spcBef>
              <a:spcAft>
                <a:spcPts val="0"/>
              </a:spcAft>
              <a:buNone/>
            </a:pPr>
            <a:r>
              <a:rPr b="1" lang="en" sz="1400">
                <a:latin typeface="Edu NSW ACT Hand Pre"/>
                <a:ea typeface="Edu NSW ACT Hand Pre"/>
                <a:cs typeface="Edu NSW ACT Hand Pre"/>
                <a:sym typeface="Edu NSW ACT Hand Pre"/>
              </a:rPr>
              <a:t> 15th May 2026</a:t>
            </a:r>
            <a:endParaRPr b="1" sz="1400">
              <a:latin typeface="Edu NSW ACT Hand Pre"/>
              <a:ea typeface="Edu NSW ACT Hand Pre"/>
              <a:cs typeface="Edu NSW ACT Hand Pre"/>
              <a:sym typeface="Edu NSW ACT Hand Pre"/>
            </a:endParaRPr>
          </a:p>
          <a:p>
            <a:pPr indent="0" lvl="0" marL="0" rtl="0" algn="l">
              <a:spcBef>
                <a:spcPts val="0"/>
              </a:spcBef>
              <a:spcAft>
                <a:spcPts val="0"/>
              </a:spcAft>
              <a:buClr>
                <a:schemeClr val="dk1"/>
              </a:buClr>
              <a:buSzPts val="1100"/>
              <a:buFont typeface="Arial"/>
              <a:buNone/>
            </a:pPr>
            <a:r>
              <a:t/>
            </a:r>
            <a:endParaRPr b="1" sz="1100">
              <a:latin typeface="School Yard"/>
              <a:ea typeface="School Yard"/>
              <a:cs typeface="School Yard"/>
              <a:sym typeface="School Yard"/>
            </a:endParaRPr>
          </a:p>
        </p:txBody>
      </p:sp>
      <p:sp>
        <p:nvSpPr>
          <p:cNvPr id="55" name="Google Shape;55;p13"/>
          <p:cNvSpPr txBox="1"/>
          <p:nvPr>
            <p:ph idx="1" type="body"/>
          </p:nvPr>
        </p:nvSpPr>
        <p:spPr>
          <a:xfrm>
            <a:off x="264945" y="3082723"/>
            <a:ext cx="7242600" cy="6681000"/>
          </a:xfrm>
          <a:prstGeom prst="rect">
            <a:avLst/>
          </a:prstGeom>
        </p:spPr>
        <p:txBody>
          <a:bodyPr anchorCtr="0" anchor="t" bIns="91425" lIns="91425" spcFirstLastPara="1" rIns="91425" wrap="square" tIns="91425">
            <a:normAutofit fontScale="85000" lnSpcReduction="20000"/>
          </a:bodyPr>
          <a:lstStyle/>
          <a:p>
            <a:pPr indent="0" lvl="0" marL="0" rtl="0" algn="l">
              <a:lnSpc>
                <a:spcPct val="100000"/>
              </a:lnSpc>
              <a:spcBef>
                <a:spcPts val="0"/>
              </a:spcBef>
              <a:spcAft>
                <a:spcPts val="0"/>
              </a:spcAft>
              <a:buNone/>
            </a:pPr>
            <a:r>
              <a:rPr lang="en" sz="2434">
                <a:solidFill>
                  <a:schemeClr val="dk1"/>
                </a:solidFill>
                <a:latin typeface="Josefin Sans"/>
                <a:ea typeface="Josefin Sans"/>
                <a:cs typeface="Josefin Sans"/>
                <a:sym typeface="Josefin Sans"/>
              </a:rPr>
              <a:t>We are so proud of our Year 6 children! They have given it their all </a:t>
            </a:r>
            <a:r>
              <a:rPr lang="en" sz="2434">
                <a:solidFill>
                  <a:schemeClr val="dk1"/>
                </a:solidFill>
                <a:latin typeface="Josefin Sans"/>
                <a:ea typeface="Josefin Sans"/>
                <a:cs typeface="Josefin Sans"/>
                <a:sym typeface="Josefin Sans"/>
              </a:rPr>
              <a:t>this</a:t>
            </a:r>
            <a:r>
              <a:rPr lang="en" sz="2434">
                <a:solidFill>
                  <a:schemeClr val="dk1"/>
                </a:solidFill>
                <a:latin typeface="Josefin Sans"/>
                <a:ea typeface="Josefin Sans"/>
                <a:cs typeface="Josefin Sans"/>
                <a:sym typeface="Josefin Sans"/>
              </a:rPr>
              <a:t> week and we know they have done their very best in their SATs. Many thanks to </a:t>
            </a:r>
            <a:r>
              <a:rPr lang="en" sz="2434">
                <a:solidFill>
                  <a:schemeClr val="dk1"/>
                </a:solidFill>
                <a:latin typeface="Josefin Sans"/>
                <a:ea typeface="Josefin Sans"/>
                <a:cs typeface="Josefin Sans"/>
                <a:sym typeface="Josefin Sans"/>
              </a:rPr>
              <a:t>you all for being flexible in your morning routines to give them the very best chance. We are also very grateful to governors and members of the PTA core committee for giving up their time to oversee the administration of the SATs.</a:t>
            </a:r>
            <a:endParaRPr sz="2434">
              <a:solidFill>
                <a:schemeClr val="dk1"/>
              </a:solidFill>
              <a:latin typeface="Josefin Sans"/>
              <a:ea typeface="Josefin Sans"/>
              <a:cs typeface="Josefin Sans"/>
              <a:sym typeface="Josefin Sans"/>
            </a:endParaRPr>
          </a:p>
          <a:p>
            <a:pPr indent="0" lvl="0" marL="0" rtl="0" algn="l">
              <a:lnSpc>
                <a:spcPct val="100000"/>
              </a:lnSpc>
              <a:spcBef>
                <a:spcPts val="0"/>
              </a:spcBef>
              <a:spcAft>
                <a:spcPts val="0"/>
              </a:spcAft>
              <a:buNone/>
            </a:pPr>
            <a:r>
              <a:t/>
            </a:r>
            <a:endParaRPr sz="2434">
              <a:solidFill>
                <a:schemeClr val="dk1"/>
              </a:solidFill>
              <a:latin typeface="Josefin Sans"/>
              <a:ea typeface="Josefin Sans"/>
              <a:cs typeface="Josefin Sans"/>
              <a:sym typeface="Josefin Sans"/>
            </a:endParaRPr>
          </a:p>
          <a:p>
            <a:pPr indent="0" lvl="0" marL="0" rtl="0" algn="l">
              <a:lnSpc>
                <a:spcPct val="100000"/>
              </a:lnSpc>
              <a:spcBef>
                <a:spcPts val="0"/>
              </a:spcBef>
              <a:spcAft>
                <a:spcPts val="0"/>
              </a:spcAft>
              <a:buNone/>
            </a:pPr>
            <a:r>
              <a:rPr lang="en" sz="2434">
                <a:solidFill>
                  <a:schemeClr val="dk1"/>
                </a:solidFill>
                <a:latin typeface="Josefin Sans"/>
                <a:ea typeface="Josefin Sans"/>
                <a:cs typeface="Josefin Sans"/>
                <a:sym typeface="Josefin Sans"/>
              </a:rPr>
              <a:t>Miss Hardege, Mr Baron and I are really looking forward to spending the week with Year 5 and 6 at Hautbois next week. I will therefore not be in school If you need to contact me for any reason, please do so via the office and Mrs Sandford will pass it on to me. </a:t>
            </a:r>
            <a:endParaRPr sz="2434">
              <a:solidFill>
                <a:schemeClr val="dk1"/>
              </a:solidFill>
              <a:latin typeface="Josefin Sans"/>
              <a:ea typeface="Josefin Sans"/>
              <a:cs typeface="Josefin Sans"/>
              <a:sym typeface="Josefin Sans"/>
            </a:endParaRPr>
          </a:p>
          <a:p>
            <a:pPr indent="0" lvl="0" marL="0" rtl="0" algn="l">
              <a:lnSpc>
                <a:spcPct val="100000"/>
              </a:lnSpc>
              <a:spcBef>
                <a:spcPts val="0"/>
              </a:spcBef>
              <a:spcAft>
                <a:spcPts val="0"/>
              </a:spcAft>
              <a:buNone/>
            </a:pPr>
            <a:r>
              <a:t/>
            </a:r>
            <a:endParaRPr sz="2434">
              <a:solidFill>
                <a:schemeClr val="dk1"/>
              </a:solidFill>
              <a:latin typeface="Josefin Sans"/>
              <a:ea typeface="Josefin Sans"/>
              <a:cs typeface="Josefin Sans"/>
              <a:sym typeface="Josefin Sans"/>
            </a:endParaRPr>
          </a:p>
          <a:p>
            <a:pPr indent="0" lvl="0" marL="0" rtl="0" algn="l">
              <a:lnSpc>
                <a:spcPct val="100000"/>
              </a:lnSpc>
              <a:spcBef>
                <a:spcPts val="0"/>
              </a:spcBef>
              <a:spcAft>
                <a:spcPts val="0"/>
              </a:spcAft>
              <a:buNone/>
            </a:pPr>
            <a:r>
              <a:rPr lang="en" sz="2434">
                <a:solidFill>
                  <a:schemeClr val="dk1"/>
                </a:solidFill>
                <a:latin typeface="Josefin Sans"/>
                <a:ea typeface="Josefin Sans"/>
                <a:cs typeface="Josefin Sans"/>
                <a:sym typeface="Josefin Sans"/>
              </a:rPr>
              <a:t>To mark Mental Health Awareness Week, yesterday afternoon we got together in small groups from Reception to Year 6 to consider the question </a:t>
            </a:r>
            <a:r>
              <a:rPr i="1" lang="en" sz="2434">
                <a:solidFill>
                  <a:schemeClr val="dk1"/>
                </a:solidFill>
                <a:latin typeface="Josefin Sans"/>
                <a:ea typeface="Josefin Sans"/>
                <a:cs typeface="Josefin Sans"/>
                <a:sym typeface="Josefin Sans"/>
              </a:rPr>
              <a:t>What do you do to make yourself feel happy/positive? </a:t>
            </a:r>
            <a:r>
              <a:rPr lang="en" sz="2434">
                <a:solidFill>
                  <a:schemeClr val="dk1"/>
                </a:solidFill>
                <a:latin typeface="Josefin Sans"/>
                <a:ea typeface="Josefin Sans"/>
                <a:cs typeface="Josefin Sans"/>
                <a:sym typeface="Josefin Sans"/>
              </a:rPr>
              <a:t>The theme for the week, organised by the Mental Health Foundation is ‘Take Action’ and the children enjoyed sharing ideas as to what they could do to improve their own mental health and the mental health of others. Thank you to Eloise in Year 6 for championing this. </a:t>
            </a:r>
            <a:endParaRPr sz="2434">
              <a:solidFill>
                <a:schemeClr val="dk1"/>
              </a:solidFill>
              <a:latin typeface="Josefin Sans"/>
              <a:ea typeface="Josefin Sans"/>
              <a:cs typeface="Josefin Sans"/>
              <a:sym typeface="Josefin Sans"/>
            </a:endParaRPr>
          </a:p>
          <a:p>
            <a:pPr indent="0" lvl="0" marL="0" rtl="0" algn="l">
              <a:lnSpc>
                <a:spcPct val="100000"/>
              </a:lnSpc>
              <a:spcBef>
                <a:spcPts val="0"/>
              </a:spcBef>
              <a:spcAft>
                <a:spcPts val="0"/>
              </a:spcAft>
              <a:buNone/>
            </a:pPr>
            <a:r>
              <a:t/>
            </a:r>
            <a:endParaRPr sz="2000">
              <a:solidFill>
                <a:schemeClr val="dk1"/>
              </a:solidFill>
              <a:latin typeface="Josefin Sans"/>
              <a:ea typeface="Josefin Sans"/>
              <a:cs typeface="Josefin Sans"/>
              <a:sym typeface="Josefin Sans"/>
            </a:endParaRPr>
          </a:p>
          <a:p>
            <a:pPr indent="0" lvl="0" marL="0" rtl="0" algn="l">
              <a:lnSpc>
                <a:spcPct val="100000"/>
              </a:lnSpc>
              <a:spcBef>
                <a:spcPts val="0"/>
              </a:spcBef>
              <a:spcAft>
                <a:spcPts val="0"/>
              </a:spcAft>
              <a:buNone/>
            </a:pPr>
            <a:r>
              <a:t/>
            </a:r>
            <a:endParaRPr sz="2000">
              <a:solidFill>
                <a:schemeClr val="dk1"/>
              </a:solidFill>
              <a:latin typeface="Josefin Sans"/>
              <a:ea typeface="Josefin Sans"/>
              <a:cs typeface="Josefin Sans"/>
              <a:sym typeface="Josefin Sans"/>
            </a:endParaRPr>
          </a:p>
          <a:p>
            <a:pPr indent="0" lvl="0" marL="0" rtl="0" algn="l">
              <a:lnSpc>
                <a:spcPct val="100000"/>
              </a:lnSpc>
              <a:spcBef>
                <a:spcPts val="0"/>
              </a:spcBef>
              <a:spcAft>
                <a:spcPts val="0"/>
              </a:spcAft>
              <a:buNone/>
            </a:pPr>
            <a:r>
              <a:t/>
            </a:r>
            <a:endParaRPr sz="2450">
              <a:solidFill>
                <a:srgbClr val="FF0000"/>
              </a:solidFill>
              <a:latin typeface="Josefin Sans"/>
              <a:ea typeface="Josefin Sans"/>
              <a:cs typeface="Josefin Sans"/>
              <a:sym typeface="Josefin Sans"/>
            </a:endParaRPr>
          </a:p>
        </p:txBody>
      </p:sp>
      <p:pic>
        <p:nvPicPr>
          <p:cNvPr id="56" name="Google Shape;56;p13"/>
          <p:cNvPicPr preferRelativeResize="0"/>
          <p:nvPr/>
        </p:nvPicPr>
        <p:blipFill>
          <a:blip r:embed="rId3">
            <a:alphaModFix/>
          </a:blip>
          <a:stretch>
            <a:fillRect/>
          </a:stretch>
        </p:blipFill>
        <p:spPr>
          <a:xfrm>
            <a:off x="5926400" y="0"/>
            <a:ext cx="1581150" cy="2152650"/>
          </a:xfrm>
          <a:prstGeom prst="rect">
            <a:avLst/>
          </a:prstGeom>
          <a:noFill/>
          <a:ln>
            <a:noFill/>
          </a:ln>
        </p:spPr>
      </p:pic>
      <p:pic>
        <p:nvPicPr>
          <p:cNvPr id="57" name="Google Shape;57;p13"/>
          <p:cNvPicPr preferRelativeResize="0"/>
          <p:nvPr/>
        </p:nvPicPr>
        <p:blipFill>
          <a:blip r:embed="rId4">
            <a:alphaModFix/>
          </a:blip>
          <a:stretch>
            <a:fillRect/>
          </a:stretch>
        </p:blipFill>
        <p:spPr>
          <a:xfrm>
            <a:off x="378150" y="1404425"/>
            <a:ext cx="1838325" cy="1371600"/>
          </a:xfrm>
          <a:prstGeom prst="rect">
            <a:avLst/>
          </a:prstGeom>
          <a:noFill/>
          <a:ln>
            <a:noFill/>
          </a:ln>
        </p:spPr>
      </p:pic>
      <p:pic>
        <p:nvPicPr>
          <p:cNvPr id="58" name="Google Shape;58;p13"/>
          <p:cNvPicPr preferRelativeResize="0"/>
          <p:nvPr/>
        </p:nvPicPr>
        <p:blipFill rotWithShape="1">
          <a:blip r:embed="rId5">
            <a:alphaModFix/>
          </a:blip>
          <a:srcRect b="21691" l="0" r="0" t="0"/>
          <a:stretch/>
        </p:blipFill>
        <p:spPr>
          <a:xfrm>
            <a:off x="2510925" y="1380613"/>
            <a:ext cx="2419350" cy="1419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31" name="Shape 131"/>
        <p:cNvGrpSpPr/>
        <p:nvPr/>
      </p:nvGrpSpPr>
      <p:grpSpPr>
        <a:xfrm>
          <a:off x="0" y="0"/>
          <a:ext cx="0" cy="0"/>
          <a:chOff x="0" y="0"/>
          <a:chExt cx="0" cy="0"/>
        </a:xfrm>
      </p:grpSpPr>
      <p:sp>
        <p:nvSpPr>
          <p:cNvPr id="132" name="Google Shape;132;p22"/>
          <p:cNvSpPr txBox="1"/>
          <p:nvPr>
            <p:ph type="title"/>
          </p:nvPr>
        </p:nvSpPr>
        <p:spPr>
          <a:xfrm>
            <a:off x="264950" y="115074"/>
            <a:ext cx="7242600" cy="691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Josefin Sans"/>
                <a:ea typeface="Josefin Sans"/>
                <a:cs typeface="Josefin Sans"/>
                <a:sym typeface="Josefin Sans"/>
              </a:rPr>
              <a:t>Certificate Winners</a:t>
            </a:r>
            <a:endParaRPr b="1">
              <a:latin typeface="Josefin Sans"/>
              <a:ea typeface="Josefin Sans"/>
              <a:cs typeface="Josefin Sans"/>
              <a:sym typeface="Josefin Sans"/>
            </a:endParaRPr>
          </a:p>
        </p:txBody>
      </p:sp>
      <p:pic>
        <p:nvPicPr>
          <p:cNvPr id="133" name="Google Shape;133;p22"/>
          <p:cNvPicPr preferRelativeResize="0"/>
          <p:nvPr/>
        </p:nvPicPr>
        <p:blipFill>
          <a:blip r:embed="rId3">
            <a:alphaModFix/>
          </a:blip>
          <a:stretch>
            <a:fillRect/>
          </a:stretch>
        </p:blipFill>
        <p:spPr>
          <a:xfrm>
            <a:off x="4683500" y="1064725"/>
            <a:ext cx="2914650" cy="4029075"/>
          </a:xfrm>
          <a:prstGeom prst="rect">
            <a:avLst/>
          </a:prstGeom>
          <a:noFill/>
          <a:ln>
            <a:noFill/>
          </a:ln>
        </p:spPr>
      </p:pic>
      <p:sp>
        <p:nvSpPr>
          <p:cNvPr id="134" name="Google Shape;134;p22"/>
          <p:cNvSpPr txBox="1"/>
          <p:nvPr/>
        </p:nvSpPr>
        <p:spPr>
          <a:xfrm>
            <a:off x="264950" y="1072063"/>
            <a:ext cx="4242000" cy="40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0000FF"/>
                </a:solidFill>
                <a:latin typeface="Josefin Sans"/>
                <a:ea typeface="Josefin Sans"/>
                <a:cs typeface="Josefin Sans"/>
                <a:sym typeface="Josefin Sans"/>
              </a:rPr>
              <a:t>Our certificate winners this week are:</a:t>
            </a:r>
            <a:endParaRPr b="1" sz="2000">
              <a:solidFill>
                <a:srgbClr val="0000FF"/>
              </a:solidFill>
              <a:latin typeface="Josefin Sans"/>
              <a:ea typeface="Josefin Sans"/>
              <a:cs typeface="Josefin Sans"/>
              <a:sym typeface="Josefin Sans"/>
            </a:endParaRPr>
          </a:p>
          <a:p>
            <a:pPr indent="0" lvl="0" marL="0" rtl="0" algn="l">
              <a:spcBef>
                <a:spcPts val="0"/>
              </a:spcBef>
              <a:spcAft>
                <a:spcPts val="0"/>
              </a:spcAft>
              <a:buNone/>
            </a:pPr>
            <a:r>
              <a:t/>
            </a:r>
            <a:endParaRPr b="1" sz="2000">
              <a:solidFill>
                <a:srgbClr val="0000FF"/>
              </a:solidFill>
              <a:latin typeface="Josefin Sans"/>
              <a:ea typeface="Josefin Sans"/>
              <a:cs typeface="Josefin Sans"/>
              <a:sym typeface="Josefin Sans"/>
            </a:endParaRPr>
          </a:p>
          <a:p>
            <a:pPr indent="-355600" lvl="0" marL="457200" rtl="0" algn="l">
              <a:spcBef>
                <a:spcPts val="0"/>
              </a:spcBef>
              <a:spcAft>
                <a:spcPts val="0"/>
              </a:spcAft>
              <a:buClr>
                <a:srgbClr val="0000FF"/>
              </a:buClr>
              <a:buSzPts val="2000"/>
              <a:buFont typeface="Josefin Sans"/>
              <a:buChar char="●"/>
            </a:pPr>
            <a:r>
              <a:rPr b="1" lang="en" sz="2000">
                <a:solidFill>
                  <a:srgbClr val="0000FF"/>
                </a:solidFill>
                <a:latin typeface="Josefin Sans"/>
                <a:ea typeface="Josefin Sans"/>
                <a:cs typeface="Josefin Sans"/>
                <a:sym typeface="Josefin Sans"/>
              </a:rPr>
              <a:t>Arianna (Reception)</a:t>
            </a:r>
            <a:endParaRPr b="1" sz="2000">
              <a:solidFill>
                <a:srgbClr val="0000FF"/>
              </a:solidFill>
              <a:latin typeface="Josefin Sans"/>
              <a:ea typeface="Josefin Sans"/>
              <a:cs typeface="Josefin Sans"/>
              <a:sym typeface="Josefin Sans"/>
            </a:endParaRPr>
          </a:p>
          <a:p>
            <a:pPr indent="-355600" lvl="0" marL="457200" rtl="0" algn="l">
              <a:spcBef>
                <a:spcPts val="0"/>
              </a:spcBef>
              <a:spcAft>
                <a:spcPts val="0"/>
              </a:spcAft>
              <a:buClr>
                <a:srgbClr val="0000FF"/>
              </a:buClr>
              <a:buSzPts val="2000"/>
              <a:buFont typeface="Josefin Sans"/>
              <a:buChar char="●"/>
            </a:pPr>
            <a:r>
              <a:rPr b="1" lang="en" sz="2000">
                <a:solidFill>
                  <a:srgbClr val="0000FF"/>
                </a:solidFill>
                <a:latin typeface="Josefin Sans"/>
                <a:ea typeface="Josefin Sans"/>
                <a:cs typeface="Josefin Sans"/>
                <a:sym typeface="Josefin Sans"/>
              </a:rPr>
              <a:t>Finn (Year 1)</a:t>
            </a:r>
            <a:endParaRPr b="1" sz="2000">
              <a:solidFill>
                <a:srgbClr val="0000FF"/>
              </a:solidFill>
              <a:latin typeface="Josefin Sans"/>
              <a:ea typeface="Josefin Sans"/>
              <a:cs typeface="Josefin Sans"/>
              <a:sym typeface="Josefin Sans"/>
            </a:endParaRPr>
          </a:p>
          <a:p>
            <a:pPr indent="-355600" lvl="0" marL="457200" rtl="0" algn="l">
              <a:spcBef>
                <a:spcPts val="0"/>
              </a:spcBef>
              <a:spcAft>
                <a:spcPts val="0"/>
              </a:spcAft>
              <a:buClr>
                <a:srgbClr val="0000FF"/>
              </a:buClr>
              <a:buSzPts val="2000"/>
              <a:buFont typeface="Josefin Sans"/>
              <a:buChar char="●"/>
            </a:pPr>
            <a:r>
              <a:rPr b="1" lang="en" sz="2000">
                <a:solidFill>
                  <a:srgbClr val="0000FF"/>
                </a:solidFill>
                <a:latin typeface="Josefin Sans"/>
                <a:ea typeface="Josefin Sans"/>
                <a:cs typeface="Josefin Sans"/>
                <a:sym typeface="Josefin Sans"/>
              </a:rPr>
              <a:t>Fitz (Year 2)</a:t>
            </a:r>
            <a:endParaRPr b="1" sz="2000">
              <a:solidFill>
                <a:srgbClr val="0000FF"/>
              </a:solidFill>
              <a:latin typeface="Josefin Sans"/>
              <a:ea typeface="Josefin Sans"/>
              <a:cs typeface="Josefin Sans"/>
              <a:sym typeface="Josefin Sans"/>
            </a:endParaRPr>
          </a:p>
          <a:p>
            <a:pPr indent="-355600" lvl="0" marL="457200" rtl="0" algn="l">
              <a:spcBef>
                <a:spcPts val="0"/>
              </a:spcBef>
              <a:spcAft>
                <a:spcPts val="0"/>
              </a:spcAft>
              <a:buClr>
                <a:srgbClr val="0000FF"/>
              </a:buClr>
              <a:buSzPts val="2000"/>
              <a:buFont typeface="Josefin Sans"/>
              <a:buChar char="●"/>
            </a:pPr>
            <a:r>
              <a:rPr b="1" lang="en" sz="2000">
                <a:solidFill>
                  <a:srgbClr val="0000FF"/>
                </a:solidFill>
                <a:latin typeface="Josefin Sans"/>
                <a:ea typeface="Josefin Sans"/>
                <a:cs typeface="Josefin Sans"/>
                <a:sym typeface="Josefin Sans"/>
              </a:rPr>
              <a:t>Bellarita (Year 2)</a:t>
            </a:r>
            <a:endParaRPr b="1" sz="2000">
              <a:solidFill>
                <a:srgbClr val="0000FF"/>
              </a:solidFill>
              <a:latin typeface="Josefin Sans"/>
              <a:ea typeface="Josefin Sans"/>
              <a:cs typeface="Josefin Sans"/>
              <a:sym typeface="Josefin Sans"/>
            </a:endParaRPr>
          </a:p>
          <a:p>
            <a:pPr indent="-355600" lvl="0" marL="457200" rtl="0" algn="l">
              <a:spcBef>
                <a:spcPts val="0"/>
              </a:spcBef>
              <a:spcAft>
                <a:spcPts val="0"/>
              </a:spcAft>
              <a:buClr>
                <a:srgbClr val="0000FF"/>
              </a:buClr>
              <a:buSzPts val="2000"/>
              <a:buFont typeface="Josefin Sans"/>
              <a:buChar char="●"/>
            </a:pPr>
            <a:r>
              <a:rPr b="1" lang="en" sz="2000">
                <a:solidFill>
                  <a:srgbClr val="0000FF"/>
                </a:solidFill>
                <a:latin typeface="Josefin Sans"/>
                <a:ea typeface="Josefin Sans"/>
                <a:cs typeface="Josefin Sans"/>
                <a:sym typeface="Josefin Sans"/>
              </a:rPr>
              <a:t>Florence (Year 3)</a:t>
            </a:r>
            <a:endParaRPr b="1" sz="2000">
              <a:solidFill>
                <a:srgbClr val="0000FF"/>
              </a:solidFill>
              <a:latin typeface="Josefin Sans"/>
              <a:ea typeface="Josefin Sans"/>
              <a:cs typeface="Josefin Sans"/>
              <a:sym typeface="Josefin Sans"/>
            </a:endParaRPr>
          </a:p>
          <a:p>
            <a:pPr indent="-355600" lvl="0" marL="457200" rtl="0" algn="l">
              <a:spcBef>
                <a:spcPts val="0"/>
              </a:spcBef>
              <a:spcAft>
                <a:spcPts val="0"/>
              </a:spcAft>
              <a:buClr>
                <a:srgbClr val="0000FF"/>
              </a:buClr>
              <a:buSzPts val="2000"/>
              <a:buFont typeface="Josefin Sans"/>
              <a:buChar char="●"/>
            </a:pPr>
            <a:r>
              <a:rPr b="1" lang="en" sz="2000">
                <a:solidFill>
                  <a:srgbClr val="0000FF"/>
                </a:solidFill>
                <a:latin typeface="Josefin Sans"/>
                <a:ea typeface="Josefin Sans"/>
                <a:cs typeface="Josefin Sans"/>
                <a:sym typeface="Josefin Sans"/>
              </a:rPr>
              <a:t>Oliver (Year 3)</a:t>
            </a:r>
            <a:endParaRPr b="1" sz="2000">
              <a:solidFill>
                <a:srgbClr val="0000FF"/>
              </a:solidFill>
              <a:latin typeface="Josefin Sans"/>
              <a:ea typeface="Josefin Sans"/>
              <a:cs typeface="Josefin Sans"/>
              <a:sym typeface="Josefin Sans"/>
            </a:endParaRPr>
          </a:p>
          <a:p>
            <a:pPr indent="-355600" lvl="0" marL="457200" rtl="0" algn="l">
              <a:spcBef>
                <a:spcPts val="0"/>
              </a:spcBef>
              <a:spcAft>
                <a:spcPts val="0"/>
              </a:spcAft>
              <a:buClr>
                <a:srgbClr val="0000FF"/>
              </a:buClr>
              <a:buSzPts val="2000"/>
              <a:buFont typeface="Josefin Sans"/>
              <a:buChar char="●"/>
            </a:pPr>
            <a:r>
              <a:rPr b="1" lang="en" sz="2000">
                <a:solidFill>
                  <a:srgbClr val="0000FF"/>
                </a:solidFill>
                <a:latin typeface="Josefin Sans"/>
                <a:ea typeface="Josefin Sans"/>
                <a:cs typeface="Josefin Sans"/>
                <a:sym typeface="Josefin Sans"/>
              </a:rPr>
              <a:t>Nancy (Year 4)</a:t>
            </a:r>
            <a:endParaRPr b="1" sz="2000">
              <a:solidFill>
                <a:srgbClr val="0000FF"/>
              </a:solidFill>
              <a:latin typeface="Josefin Sans"/>
              <a:ea typeface="Josefin Sans"/>
              <a:cs typeface="Josefin Sans"/>
              <a:sym typeface="Josefin Sans"/>
            </a:endParaRPr>
          </a:p>
          <a:p>
            <a:pPr indent="-355600" lvl="0" marL="457200" rtl="0" algn="l">
              <a:spcBef>
                <a:spcPts val="0"/>
              </a:spcBef>
              <a:spcAft>
                <a:spcPts val="0"/>
              </a:spcAft>
              <a:buClr>
                <a:srgbClr val="0000FF"/>
              </a:buClr>
              <a:buSzPts val="2000"/>
              <a:buFont typeface="Josefin Sans"/>
              <a:buChar char="●"/>
            </a:pPr>
            <a:r>
              <a:rPr b="1" lang="en" sz="2000">
                <a:solidFill>
                  <a:srgbClr val="0000FF"/>
                </a:solidFill>
                <a:latin typeface="Josefin Sans"/>
                <a:ea typeface="Josefin Sans"/>
                <a:cs typeface="Josefin Sans"/>
                <a:sym typeface="Josefin Sans"/>
              </a:rPr>
              <a:t>All of Year 6</a:t>
            </a:r>
            <a:endParaRPr b="1" sz="2000">
              <a:solidFill>
                <a:srgbClr val="0000FF"/>
              </a:solidFill>
              <a:latin typeface="Josefin Sans"/>
              <a:ea typeface="Josefin Sans"/>
              <a:cs typeface="Josefin Sans"/>
              <a:sym typeface="Josefin Sans"/>
            </a:endParaRPr>
          </a:p>
          <a:p>
            <a:pPr indent="0" lvl="0" marL="0" rtl="0" algn="l">
              <a:spcBef>
                <a:spcPts val="0"/>
              </a:spcBef>
              <a:spcAft>
                <a:spcPts val="0"/>
              </a:spcAft>
              <a:buNone/>
            </a:pPr>
            <a:r>
              <a:t/>
            </a:r>
            <a:endParaRPr b="1" sz="2000">
              <a:solidFill>
                <a:srgbClr val="0000FF"/>
              </a:solidFill>
              <a:latin typeface="Josefin Sans"/>
              <a:ea typeface="Josefin Sans"/>
              <a:cs typeface="Josefin Sans"/>
              <a:sym typeface="Josefin Sans"/>
            </a:endParaRPr>
          </a:p>
          <a:p>
            <a:pPr indent="0" lvl="0" marL="457200" rtl="0" algn="l">
              <a:spcBef>
                <a:spcPts val="0"/>
              </a:spcBef>
              <a:spcAft>
                <a:spcPts val="0"/>
              </a:spcAft>
              <a:buNone/>
            </a:pPr>
            <a:r>
              <a:t/>
            </a:r>
            <a:endParaRPr b="1" sz="2000">
              <a:solidFill>
                <a:srgbClr val="0000FF"/>
              </a:solidFill>
              <a:latin typeface="Josefin Sans"/>
              <a:ea typeface="Josefin Sans"/>
              <a:cs typeface="Josefin Sans"/>
              <a:sym typeface="Josefin Sans"/>
            </a:endParaRPr>
          </a:p>
        </p:txBody>
      </p:sp>
      <p:pic>
        <p:nvPicPr>
          <p:cNvPr id="135" name="Google Shape;135;p22"/>
          <p:cNvPicPr preferRelativeResize="0"/>
          <p:nvPr/>
        </p:nvPicPr>
        <p:blipFill rotWithShape="1">
          <a:blip r:embed="rId4">
            <a:alphaModFix/>
          </a:blip>
          <a:srcRect b="0" l="17166" r="8168" t="0"/>
          <a:stretch/>
        </p:blipFill>
        <p:spPr>
          <a:xfrm>
            <a:off x="264950" y="5029200"/>
            <a:ext cx="2577813" cy="4611175"/>
          </a:xfrm>
          <a:prstGeom prst="rect">
            <a:avLst/>
          </a:prstGeom>
          <a:noFill/>
          <a:ln>
            <a:noFill/>
          </a:ln>
        </p:spPr>
      </p:pic>
      <p:sp>
        <p:nvSpPr>
          <p:cNvPr id="136" name="Google Shape;136;p22"/>
          <p:cNvSpPr txBox="1"/>
          <p:nvPr/>
        </p:nvSpPr>
        <p:spPr>
          <a:xfrm>
            <a:off x="3070725" y="5338050"/>
            <a:ext cx="4370400" cy="42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38761D"/>
                </a:solidFill>
                <a:latin typeface="Josefin Sans"/>
                <a:ea typeface="Josefin Sans"/>
                <a:cs typeface="Josefin Sans"/>
                <a:sym typeface="Josefin Sans"/>
              </a:rPr>
              <a:t>The following children were added to our ‘Vision and Values’ tree for living out our Thriplow and DEMAT values:</a:t>
            </a:r>
            <a:endParaRPr b="1" sz="2000">
              <a:solidFill>
                <a:srgbClr val="38761D"/>
              </a:solidFill>
              <a:latin typeface="Josefin Sans"/>
              <a:ea typeface="Josefin Sans"/>
              <a:cs typeface="Josefin Sans"/>
              <a:sym typeface="Josefin Sans"/>
            </a:endParaRPr>
          </a:p>
          <a:p>
            <a:pPr indent="0" lvl="0" marL="0" rtl="0" algn="l">
              <a:spcBef>
                <a:spcPts val="0"/>
              </a:spcBef>
              <a:spcAft>
                <a:spcPts val="0"/>
              </a:spcAft>
              <a:buNone/>
            </a:pPr>
            <a:r>
              <a:t/>
            </a:r>
            <a:endParaRPr b="1" sz="2000">
              <a:solidFill>
                <a:srgbClr val="38761D"/>
              </a:solidFill>
              <a:latin typeface="Josefin Sans"/>
              <a:ea typeface="Josefin Sans"/>
              <a:cs typeface="Josefin Sans"/>
              <a:sym typeface="Josefin Sans"/>
            </a:endParaRPr>
          </a:p>
          <a:p>
            <a:pPr indent="-355600" lvl="0" marL="457200" rtl="0" algn="l">
              <a:spcBef>
                <a:spcPts val="0"/>
              </a:spcBef>
              <a:spcAft>
                <a:spcPts val="0"/>
              </a:spcAft>
              <a:buClr>
                <a:srgbClr val="38761D"/>
              </a:buClr>
              <a:buSzPts val="2000"/>
              <a:buFont typeface="Josefin Sans"/>
              <a:buChar char="●"/>
            </a:pPr>
            <a:r>
              <a:rPr b="1" lang="en" sz="2000">
                <a:solidFill>
                  <a:srgbClr val="38761D"/>
                </a:solidFill>
                <a:latin typeface="Josefin Sans"/>
                <a:ea typeface="Josefin Sans"/>
                <a:cs typeface="Josefin Sans"/>
                <a:sym typeface="Josefin Sans"/>
              </a:rPr>
              <a:t>Esca (Ambition)</a:t>
            </a:r>
            <a:endParaRPr b="1" sz="2000">
              <a:solidFill>
                <a:srgbClr val="38761D"/>
              </a:solidFill>
              <a:latin typeface="Josefin Sans"/>
              <a:ea typeface="Josefin Sans"/>
              <a:cs typeface="Josefin Sans"/>
              <a:sym typeface="Josefin Sans"/>
            </a:endParaRPr>
          </a:p>
          <a:p>
            <a:pPr indent="-355600" lvl="0" marL="457200" rtl="0" algn="l">
              <a:spcBef>
                <a:spcPts val="0"/>
              </a:spcBef>
              <a:spcAft>
                <a:spcPts val="0"/>
              </a:spcAft>
              <a:buClr>
                <a:srgbClr val="38761D"/>
              </a:buClr>
              <a:buSzPts val="2000"/>
              <a:buFont typeface="Josefin Sans"/>
              <a:buChar char="●"/>
            </a:pPr>
            <a:r>
              <a:rPr b="1" lang="en" sz="2000">
                <a:solidFill>
                  <a:srgbClr val="38761D"/>
                </a:solidFill>
                <a:latin typeface="Josefin Sans"/>
                <a:ea typeface="Josefin Sans"/>
                <a:cs typeface="Josefin Sans"/>
                <a:sym typeface="Josefin Sans"/>
              </a:rPr>
              <a:t>Josie (Ambition)</a:t>
            </a:r>
            <a:endParaRPr b="1" sz="2000">
              <a:solidFill>
                <a:srgbClr val="38761D"/>
              </a:solidFill>
              <a:latin typeface="Josefin Sans"/>
              <a:ea typeface="Josefin Sans"/>
              <a:cs typeface="Josefin Sans"/>
              <a:sym typeface="Josefin Sans"/>
            </a:endParaRPr>
          </a:p>
          <a:p>
            <a:pPr indent="-355600" lvl="0" marL="457200" rtl="0" algn="l">
              <a:spcBef>
                <a:spcPts val="0"/>
              </a:spcBef>
              <a:spcAft>
                <a:spcPts val="0"/>
              </a:spcAft>
              <a:buClr>
                <a:srgbClr val="38761D"/>
              </a:buClr>
              <a:buSzPts val="2000"/>
              <a:buFont typeface="Josefin Sans"/>
              <a:buChar char="●"/>
            </a:pPr>
            <a:r>
              <a:rPr b="1" lang="en" sz="2000">
                <a:solidFill>
                  <a:srgbClr val="38761D"/>
                </a:solidFill>
                <a:latin typeface="Josefin Sans"/>
                <a:ea typeface="Josefin Sans"/>
                <a:cs typeface="Josefin Sans"/>
                <a:sym typeface="Josefin Sans"/>
              </a:rPr>
              <a:t>Cameron (Achievement)</a:t>
            </a:r>
            <a:endParaRPr b="1" sz="2000">
              <a:solidFill>
                <a:srgbClr val="38761D"/>
              </a:solidFill>
              <a:latin typeface="Josefin Sans"/>
              <a:ea typeface="Josefin Sans"/>
              <a:cs typeface="Josefin Sans"/>
              <a:sym typeface="Josefin Sans"/>
            </a:endParaRPr>
          </a:p>
          <a:p>
            <a:pPr indent="-355600" lvl="0" marL="457200" rtl="0" algn="l">
              <a:spcBef>
                <a:spcPts val="0"/>
              </a:spcBef>
              <a:spcAft>
                <a:spcPts val="0"/>
              </a:spcAft>
              <a:buClr>
                <a:srgbClr val="38761D"/>
              </a:buClr>
              <a:buSzPts val="2000"/>
              <a:buFont typeface="Josefin Sans"/>
              <a:buChar char="●"/>
            </a:pPr>
            <a:r>
              <a:rPr b="1" lang="en" sz="2000">
                <a:solidFill>
                  <a:srgbClr val="38761D"/>
                </a:solidFill>
                <a:latin typeface="Josefin Sans"/>
                <a:ea typeface="Josefin Sans"/>
                <a:cs typeface="Josefin Sans"/>
                <a:sym typeface="Josefin Sans"/>
              </a:rPr>
              <a:t>Max (Hopefulness)</a:t>
            </a:r>
            <a:endParaRPr b="1" sz="2000">
              <a:solidFill>
                <a:srgbClr val="38761D"/>
              </a:solidFill>
              <a:latin typeface="Josefin Sans"/>
              <a:ea typeface="Josefin Sans"/>
              <a:cs typeface="Josefin Sans"/>
              <a:sym typeface="Josefin Sans"/>
            </a:endParaRPr>
          </a:p>
          <a:p>
            <a:pPr indent="-355600" lvl="0" marL="457200" rtl="0" algn="l">
              <a:spcBef>
                <a:spcPts val="0"/>
              </a:spcBef>
              <a:spcAft>
                <a:spcPts val="0"/>
              </a:spcAft>
              <a:buClr>
                <a:srgbClr val="38761D"/>
              </a:buClr>
              <a:buSzPts val="2000"/>
              <a:buFont typeface="Josefin Sans"/>
              <a:buChar char="●"/>
            </a:pPr>
            <a:r>
              <a:rPr b="1" lang="en" sz="2000">
                <a:solidFill>
                  <a:srgbClr val="38761D"/>
                </a:solidFill>
                <a:latin typeface="Josefin Sans"/>
                <a:ea typeface="Josefin Sans"/>
                <a:cs typeface="Josefin Sans"/>
                <a:sym typeface="Josefin Sans"/>
              </a:rPr>
              <a:t>All of Year 5 (Community)</a:t>
            </a:r>
            <a:endParaRPr b="1" sz="2000">
              <a:solidFill>
                <a:srgbClr val="38761D"/>
              </a:solidFill>
              <a:latin typeface="Josefin Sans"/>
              <a:ea typeface="Josefin Sans"/>
              <a:cs typeface="Josefin Sans"/>
              <a:sym typeface="Josefi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40" name="Shape 140"/>
        <p:cNvGrpSpPr/>
        <p:nvPr/>
      </p:nvGrpSpPr>
      <p:grpSpPr>
        <a:xfrm>
          <a:off x="0" y="0"/>
          <a:ext cx="0" cy="0"/>
          <a:chOff x="0" y="0"/>
          <a:chExt cx="0" cy="0"/>
        </a:xfrm>
      </p:grpSpPr>
      <p:pic>
        <p:nvPicPr>
          <p:cNvPr id="141" name="Google Shape;141;p23"/>
          <p:cNvPicPr preferRelativeResize="0"/>
          <p:nvPr/>
        </p:nvPicPr>
        <p:blipFill>
          <a:blip r:embed="rId3">
            <a:alphaModFix/>
          </a:blip>
          <a:stretch>
            <a:fillRect/>
          </a:stretch>
        </p:blipFill>
        <p:spPr>
          <a:xfrm>
            <a:off x="430438" y="152400"/>
            <a:ext cx="6911525" cy="96203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45" name="Shape 145"/>
        <p:cNvGrpSpPr/>
        <p:nvPr/>
      </p:nvGrpSpPr>
      <p:grpSpPr>
        <a:xfrm>
          <a:off x="0" y="0"/>
          <a:ext cx="0" cy="0"/>
          <a:chOff x="0" y="0"/>
          <a:chExt cx="0" cy="0"/>
        </a:xfrm>
      </p:grpSpPr>
      <p:sp>
        <p:nvSpPr>
          <p:cNvPr id="146" name="Google Shape;146;p24"/>
          <p:cNvSpPr txBox="1"/>
          <p:nvPr>
            <p:ph type="title"/>
          </p:nvPr>
        </p:nvSpPr>
        <p:spPr>
          <a:xfrm>
            <a:off x="264945" y="163296"/>
            <a:ext cx="7242600" cy="111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Josefin Sans"/>
                <a:ea typeface="Josefin Sans"/>
                <a:cs typeface="Josefin Sans"/>
                <a:sym typeface="Josefin Sans"/>
              </a:rPr>
              <a:t>Your child’s learning</a:t>
            </a:r>
            <a:endParaRPr b="1">
              <a:latin typeface="Josefin Sans"/>
              <a:ea typeface="Josefin Sans"/>
              <a:cs typeface="Josefin Sans"/>
              <a:sym typeface="Josefin Sans"/>
            </a:endParaRPr>
          </a:p>
        </p:txBody>
      </p:sp>
      <p:sp>
        <p:nvSpPr>
          <p:cNvPr id="147" name="Google Shape;147;p24"/>
          <p:cNvSpPr txBox="1"/>
          <p:nvPr>
            <p:ph idx="1" type="body"/>
          </p:nvPr>
        </p:nvSpPr>
        <p:spPr>
          <a:xfrm>
            <a:off x="0" y="908100"/>
            <a:ext cx="7772400" cy="89346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b="1" lang="en" sz="5600">
                <a:solidFill>
                  <a:srgbClr val="FF0000"/>
                </a:solidFill>
                <a:latin typeface="Josefin Sans"/>
                <a:ea typeface="Josefin Sans"/>
                <a:cs typeface="Josefin Sans"/>
                <a:sym typeface="Josefin Sans"/>
              </a:rPr>
              <a:t>Ants:</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rPr b="1" lang="en" sz="5600">
                <a:solidFill>
                  <a:srgbClr val="FF0000"/>
                </a:solidFill>
                <a:latin typeface="Josefin Sans"/>
                <a:ea typeface="Josefin Sans"/>
                <a:cs typeface="Josefin Sans"/>
                <a:sym typeface="Josefin Sans"/>
              </a:rPr>
              <a:t>It has been a lovely week in Ant's class!</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rPr b="1" lang="en" sz="5600">
                <a:solidFill>
                  <a:srgbClr val="FF0000"/>
                </a:solidFill>
                <a:latin typeface="Josefin Sans"/>
                <a:ea typeface="Josefin Sans"/>
                <a:cs typeface="Josefin Sans"/>
                <a:sym typeface="Josefin Sans"/>
              </a:rPr>
              <a:t>For our topic, Kings &amp; Queens, we have been learning all about the general election. We explored that it is not just Kings and Queens that are in charge and make all the decisions about our country, but the Prime Minister does too. We watched a video on what a general election is and discussed that it is the adults that get to vote and decide who they would like to be in charge. We looked at a ballot paper and practiced having our own election in the class, as well as discussing the important jobs a prime minister does such as spending money on schools and hospitals, and helping people in other countries.</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rPr b="1" lang="en" sz="5600">
                <a:solidFill>
                  <a:srgbClr val="FF0000"/>
                </a:solidFill>
                <a:latin typeface="Josefin Sans"/>
                <a:ea typeface="Josefin Sans"/>
                <a:cs typeface="Josefin Sans"/>
                <a:sym typeface="Josefin Sans"/>
              </a:rPr>
              <a:t>In phonics this half term we have move onto unit 11. Each week we will be focusing on 2 sounds from unit 11, with a recap of the sounds learnt the week before through our sentences writing. Each day the children practice reading words, word building, writing words, and reading sentences.</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rPr b="1" lang="en" sz="5600">
                <a:solidFill>
                  <a:srgbClr val="FF0000"/>
                </a:solidFill>
                <a:latin typeface="Josefin Sans"/>
                <a:ea typeface="Josefin Sans"/>
                <a:cs typeface="Josefin Sans"/>
                <a:sym typeface="Josefin Sans"/>
              </a:rPr>
              <a:t>For handwriting this half term, the children are practicing writing 2 CVC words a day in their phonics books. We practice and model it all together on the carpet first before the children go to the tables and have a try. We practice writing each word repeatedly at least 3 times on a line.</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rPr b="1" lang="en" sz="5600">
                <a:solidFill>
                  <a:srgbClr val="FF0000"/>
                </a:solidFill>
                <a:latin typeface="Josefin Sans"/>
                <a:ea typeface="Josefin Sans"/>
                <a:cs typeface="Josefin Sans"/>
                <a:sym typeface="Josefin Sans"/>
              </a:rPr>
              <a:t>Our focus story for this half is The Rainbow Fish. Each week we look through the story and have a circle time to discuss the different events, characters, settings, and problems that happen. We use this book to write 3 dictated sentences a week, as well as 2 sentences from the Sounds Write phonics scheme.</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rPr b="1" lang="en" sz="5600">
                <a:solidFill>
                  <a:srgbClr val="FF0000"/>
                </a:solidFill>
                <a:latin typeface="Josefin Sans"/>
                <a:ea typeface="Josefin Sans"/>
                <a:cs typeface="Josefin Sans"/>
                <a:sym typeface="Josefin Sans"/>
              </a:rPr>
              <a:t> </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Clr>
                <a:schemeClr val="dk1"/>
              </a:buClr>
              <a:buSzPts val="275"/>
              <a:buFont typeface="Arial"/>
              <a:buNone/>
            </a:pPr>
            <a:r>
              <a:t/>
            </a:r>
            <a:endParaRPr b="1" sz="5600">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5715">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5715">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5715">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2892">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2302">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2302">
              <a:solidFill>
                <a:srgbClr val="FF0000"/>
              </a:solidFill>
              <a:latin typeface="Josefin Sans"/>
              <a:ea typeface="Josefin Sans"/>
              <a:cs typeface="Josefin Sans"/>
              <a:sym typeface="Josefin Sans"/>
            </a:endParaRPr>
          </a:p>
          <a:p>
            <a:pPr indent="0" lvl="0" marL="0" rtl="0" algn="l">
              <a:spcBef>
                <a:spcPts val="1200"/>
              </a:spcBef>
              <a:spcAft>
                <a:spcPts val="0"/>
              </a:spcAft>
              <a:buNone/>
            </a:pPr>
            <a:r>
              <a:t/>
            </a:r>
            <a:endParaRPr b="1" sz="2302">
              <a:solidFill>
                <a:srgbClr val="FF0000"/>
              </a:solidFill>
              <a:latin typeface="Josefin Sans"/>
              <a:ea typeface="Josefin Sans"/>
              <a:cs typeface="Josefin Sans"/>
              <a:sym typeface="Josefin Sans"/>
            </a:endParaRPr>
          </a:p>
          <a:p>
            <a:pPr indent="0" lvl="0" marL="0" rtl="0" algn="l">
              <a:spcBef>
                <a:spcPts val="1200"/>
              </a:spcBef>
              <a:spcAft>
                <a:spcPts val="0"/>
              </a:spcAft>
              <a:buClr>
                <a:schemeClr val="dk1"/>
              </a:buClr>
              <a:buSzPct val="66956"/>
              <a:buFont typeface="Arial"/>
              <a:buNone/>
            </a:pPr>
            <a:r>
              <a:t/>
            </a:r>
            <a:endParaRPr b="1" sz="1643">
              <a:solidFill>
                <a:srgbClr val="FF0000"/>
              </a:solidFill>
              <a:latin typeface="Josefin Sans"/>
              <a:ea typeface="Josefin Sans"/>
              <a:cs typeface="Josefin Sans"/>
              <a:sym typeface="Josefin Sans"/>
            </a:endParaRPr>
          </a:p>
          <a:p>
            <a:pPr indent="0" lvl="0" marL="0" rtl="0" algn="l">
              <a:spcBef>
                <a:spcPts val="0"/>
              </a:spcBef>
              <a:spcAft>
                <a:spcPts val="0"/>
              </a:spcAft>
              <a:buClr>
                <a:schemeClr val="dk1"/>
              </a:buClr>
              <a:buSzPct val="91667"/>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1200"/>
              </a:spcAft>
              <a:buNone/>
            </a:pPr>
            <a:r>
              <a:t/>
            </a:r>
            <a:endParaRPr b="1">
              <a:solidFill>
                <a:srgbClr val="FF0000"/>
              </a:solidFill>
              <a:latin typeface="Josefin Sans"/>
              <a:ea typeface="Josefin Sans"/>
              <a:cs typeface="Josefin Sans"/>
              <a:sym typeface="Josefin Sans"/>
            </a:endParaRPr>
          </a:p>
        </p:txBody>
      </p:sp>
      <p:pic>
        <p:nvPicPr>
          <p:cNvPr id="148" name="Google Shape;148;p24"/>
          <p:cNvPicPr preferRelativeResize="0"/>
          <p:nvPr/>
        </p:nvPicPr>
        <p:blipFill>
          <a:blip r:embed="rId3">
            <a:alphaModFix/>
          </a:blip>
          <a:stretch>
            <a:fillRect/>
          </a:stretch>
        </p:blipFill>
        <p:spPr>
          <a:xfrm>
            <a:off x="6219775" y="8630973"/>
            <a:ext cx="1552625" cy="1427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52" name="Shape 152"/>
        <p:cNvGrpSpPr/>
        <p:nvPr/>
      </p:nvGrpSpPr>
      <p:grpSpPr>
        <a:xfrm>
          <a:off x="0" y="0"/>
          <a:ext cx="0" cy="0"/>
          <a:chOff x="0" y="0"/>
          <a:chExt cx="0" cy="0"/>
        </a:xfrm>
      </p:grpSpPr>
      <p:pic>
        <p:nvPicPr>
          <p:cNvPr id="153" name="Google Shape;153;p25"/>
          <p:cNvPicPr preferRelativeResize="0"/>
          <p:nvPr/>
        </p:nvPicPr>
        <p:blipFill>
          <a:blip r:embed="rId3">
            <a:alphaModFix/>
          </a:blip>
          <a:stretch>
            <a:fillRect/>
          </a:stretch>
        </p:blipFill>
        <p:spPr>
          <a:xfrm>
            <a:off x="6219775" y="8630973"/>
            <a:ext cx="1552625" cy="1427425"/>
          </a:xfrm>
          <a:prstGeom prst="rect">
            <a:avLst/>
          </a:prstGeom>
          <a:noFill/>
          <a:ln>
            <a:noFill/>
          </a:ln>
        </p:spPr>
      </p:pic>
      <p:sp>
        <p:nvSpPr>
          <p:cNvPr id="154" name="Google Shape;154;p25"/>
          <p:cNvSpPr txBox="1"/>
          <p:nvPr/>
        </p:nvSpPr>
        <p:spPr>
          <a:xfrm>
            <a:off x="0" y="0"/>
            <a:ext cx="7772400" cy="80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t/>
            </a:r>
            <a:endParaRPr b="1">
              <a:solidFill>
                <a:srgbClr val="FF0000"/>
              </a:solidFill>
              <a:latin typeface="Josefin Sans"/>
              <a:ea typeface="Josefin Sans"/>
              <a:cs typeface="Josefin Sans"/>
              <a:sym typeface="Josefin Sans"/>
            </a:endParaRPr>
          </a:p>
          <a:p>
            <a:pPr indent="0" lvl="0" marL="0" rtl="0" algn="l">
              <a:lnSpc>
                <a:spcPct val="115000"/>
              </a:lnSpc>
              <a:spcBef>
                <a:spcPts val="1200"/>
              </a:spcBef>
              <a:spcAft>
                <a:spcPts val="1200"/>
              </a:spcAft>
              <a:buNone/>
            </a:pPr>
            <a:r>
              <a:t/>
            </a:r>
            <a:endParaRPr b="1">
              <a:solidFill>
                <a:srgbClr val="FF0000"/>
              </a:solidFill>
              <a:latin typeface="Josefin Sans"/>
              <a:ea typeface="Josefin Sans"/>
              <a:cs typeface="Josefin Sans"/>
              <a:sym typeface="Josefin Sans"/>
            </a:endParaRPr>
          </a:p>
        </p:txBody>
      </p:sp>
      <p:sp>
        <p:nvSpPr>
          <p:cNvPr id="155" name="Google Shape;155;p25"/>
          <p:cNvSpPr txBox="1"/>
          <p:nvPr/>
        </p:nvSpPr>
        <p:spPr>
          <a:xfrm>
            <a:off x="0" y="0"/>
            <a:ext cx="77724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b="1">
              <a:solidFill>
                <a:srgbClr val="FF0000"/>
              </a:solidFill>
              <a:latin typeface="Josefin Sans"/>
              <a:ea typeface="Josefin Sans"/>
              <a:cs typeface="Josefin Sans"/>
              <a:sym typeface="Josefin Sans"/>
            </a:endParaRPr>
          </a:p>
        </p:txBody>
      </p:sp>
      <p:sp>
        <p:nvSpPr>
          <p:cNvPr id="156" name="Google Shape;156;p25"/>
          <p:cNvSpPr txBox="1"/>
          <p:nvPr/>
        </p:nvSpPr>
        <p:spPr>
          <a:xfrm>
            <a:off x="0" y="0"/>
            <a:ext cx="7772400" cy="729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Josefin Sans"/>
                <a:ea typeface="Josefin Sans"/>
                <a:cs typeface="Josefin Sans"/>
                <a:sym typeface="Josefin Sans"/>
              </a:rPr>
              <a:t>In Ant's class we have a big focus on reading and sharing stories. We have dedicated reading times each day, as well as going to the Library on a Thursday. The children look forward to choosing and sharing a variety of books each week.</a:t>
            </a:r>
            <a:endParaRPr>
              <a:solidFill>
                <a:srgbClr val="FF0000"/>
              </a:solidFill>
              <a:latin typeface="Josefin Sans"/>
              <a:ea typeface="Josefin Sans"/>
              <a:cs typeface="Josefin Sans"/>
              <a:sym typeface="Josefin Sans"/>
            </a:endParaRPr>
          </a:p>
          <a:p>
            <a:pPr indent="0" lvl="0" marL="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0" rtl="0" algn="l">
              <a:spcBef>
                <a:spcPts val="0"/>
              </a:spcBef>
              <a:spcAft>
                <a:spcPts val="0"/>
              </a:spcAft>
              <a:buNone/>
            </a:pPr>
            <a:r>
              <a:rPr lang="en">
                <a:solidFill>
                  <a:srgbClr val="FF0000"/>
                </a:solidFill>
                <a:latin typeface="Josefin Sans"/>
                <a:ea typeface="Josefin Sans"/>
                <a:cs typeface="Josefin Sans"/>
                <a:sym typeface="Josefin Sans"/>
              </a:rPr>
              <a:t>In Maths we have been learning all about teen numbers. We discovered that teen numbers are made from 1 lot of ten and extra ones, and that 20 is 2 lots of ten with no extra ones. The children have enjoyed making their own teen numbers through a range of activities such as building teen numbers using multilink and numicon, making teen patterns with pom poms, and making teen numbers on tens-frames.</a:t>
            </a:r>
            <a:endParaRPr>
              <a:solidFill>
                <a:srgbClr val="FF0000"/>
              </a:solidFill>
              <a:latin typeface="Josefin Sans"/>
              <a:ea typeface="Josefin Sans"/>
              <a:cs typeface="Josefin Sans"/>
              <a:sym typeface="Josefin Sans"/>
            </a:endParaRPr>
          </a:p>
          <a:p>
            <a:pPr indent="0" lvl="0" marL="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0" rtl="0" algn="l">
              <a:spcBef>
                <a:spcPts val="0"/>
              </a:spcBef>
              <a:spcAft>
                <a:spcPts val="0"/>
              </a:spcAft>
              <a:buNone/>
            </a:pPr>
            <a:r>
              <a:rPr lang="en">
                <a:solidFill>
                  <a:srgbClr val="FF0000"/>
                </a:solidFill>
                <a:latin typeface="Josefin Sans"/>
                <a:ea typeface="Josefin Sans"/>
                <a:cs typeface="Josefin Sans"/>
                <a:sym typeface="Josefin Sans"/>
              </a:rPr>
              <a:t>In PE on Wednesday's this half term the children have balanceability. Balanceability is a structured balance bike programme for young children that teaches them how to ride a bike safely and confidently, without stabilisers. It focuses on the fundamental skills children need before they move on to a pedal bike.</a:t>
            </a:r>
            <a:endParaRPr>
              <a:solidFill>
                <a:srgbClr val="FF0000"/>
              </a:solidFill>
              <a:latin typeface="Josefin Sans"/>
              <a:ea typeface="Josefin Sans"/>
              <a:cs typeface="Josefin Sans"/>
              <a:sym typeface="Josefin Sans"/>
            </a:endParaRPr>
          </a:p>
          <a:p>
            <a:pPr indent="0" lvl="0" marL="0" rtl="0" algn="l">
              <a:spcBef>
                <a:spcPts val="0"/>
              </a:spcBef>
              <a:spcAft>
                <a:spcPts val="0"/>
              </a:spcAft>
              <a:buNone/>
            </a:pPr>
            <a:r>
              <a:rPr lang="en">
                <a:solidFill>
                  <a:srgbClr val="FF0000"/>
                </a:solidFill>
                <a:latin typeface="Josefin Sans"/>
                <a:ea typeface="Josefin Sans"/>
                <a:cs typeface="Josefin Sans"/>
                <a:sym typeface="Josefin Sans"/>
              </a:rPr>
              <a:t>In the sessions, children learn through fun, practical activities how to:</a:t>
            </a:r>
            <a:endParaRPr>
              <a:solidFill>
                <a:srgbClr val="FF0000"/>
              </a:solidFill>
              <a:latin typeface="Josefin Sans"/>
              <a:ea typeface="Josefin Sans"/>
              <a:cs typeface="Josefin Sans"/>
              <a:sym typeface="Josefin Sans"/>
            </a:endParaRPr>
          </a:p>
          <a:p>
            <a:pPr indent="0" lvl="0" marL="0" rtl="0" algn="l">
              <a:spcBef>
                <a:spcPts val="0"/>
              </a:spcBef>
              <a:spcAft>
                <a:spcPts val="0"/>
              </a:spcAft>
              <a:buNone/>
            </a:pPr>
            <a:r>
              <a:rPr lang="en">
                <a:solidFill>
                  <a:srgbClr val="FF0000"/>
                </a:solidFill>
                <a:latin typeface="Josefin Sans"/>
                <a:ea typeface="Josefin Sans"/>
                <a:cs typeface="Josefin Sans"/>
                <a:sym typeface="Josefin Sans"/>
              </a:rPr>
              <a:t>- balance on a bike</a:t>
            </a:r>
            <a:endParaRPr>
              <a:solidFill>
                <a:srgbClr val="FF0000"/>
              </a:solidFill>
              <a:latin typeface="Josefin Sans"/>
              <a:ea typeface="Josefin Sans"/>
              <a:cs typeface="Josefin Sans"/>
              <a:sym typeface="Josefin Sans"/>
            </a:endParaRPr>
          </a:p>
          <a:p>
            <a:pPr indent="0" lvl="0" marL="0" rtl="0" algn="l">
              <a:spcBef>
                <a:spcPts val="0"/>
              </a:spcBef>
              <a:spcAft>
                <a:spcPts val="0"/>
              </a:spcAft>
              <a:buNone/>
            </a:pPr>
            <a:r>
              <a:rPr lang="en">
                <a:solidFill>
                  <a:srgbClr val="FF0000"/>
                </a:solidFill>
                <a:latin typeface="Josefin Sans"/>
                <a:ea typeface="Josefin Sans"/>
                <a:cs typeface="Josefin Sans"/>
                <a:sym typeface="Josefin Sans"/>
              </a:rPr>
              <a:t>- steer and control speed</a:t>
            </a:r>
            <a:endParaRPr>
              <a:solidFill>
                <a:srgbClr val="FF0000"/>
              </a:solidFill>
              <a:latin typeface="Josefin Sans"/>
              <a:ea typeface="Josefin Sans"/>
              <a:cs typeface="Josefin Sans"/>
              <a:sym typeface="Josefin Sans"/>
            </a:endParaRPr>
          </a:p>
          <a:p>
            <a:pPr indent="0" lvl="0" marL="0" rtl="0" algn="l">
              <a:spcBef>
                <a:spcPts val="0"/>
              </a:spcBef>
              <a:spcAft>
                <a:spcPts val="0"/>
              </a:spcAft>
              <a:buNone/>
            </a:pPr>
            <a:r>
              <a:rPr lang="en">
                <a:solidFill>
                  <a:srgbClr val="FF0000"/>
                </a:solidFill>
                <a:latin typeface="Josefin Sans"/>
                <a:ea typeface="Josefin Sans"/>
                <a:cs typeface="Josefin Sans"/>
                <a:sym typeface="Josefin Sans"/>
              </a:rPr>
              <a:t>- develop coordination and spatial awareness</a:t>
            </a:r>
            <a:endParaRPr>
              <a:solidFill>
                <a:srgbClr val="FF0000"/>
              </a:solidFill>
              <a:latin typeface="Josefin Sans"/>
              <a:ea typeface="Josefin Sans"/>
              <a:cs typeface="Josefin Sans"/>
              <a:sym typeface="Josefin Sans"/>
            </a:endParaRPr>
          </a:p>
          <a:p>
            <a:pPr indent="0" lvl="0" marL="0" rtl="0" algn="l">
              <a:spcBef>
                <a:spcPts val="0"/>
              </a:spcBef>
              <a:spcAft>
                <a:spcPts val="0"/>
              </a:spcAft>
              <a:buNone/>
            </a:pPr>
            <a:r>
              <a:rPr lang="en">
                <a:solidFill>
                  <a:srgbClr val="FF0000"/>
                </a:solidFill>
                <a:latin typeface="Josefin Sans"/>
                <a:ea typeface="Josefin Sans"/>
                <a:cs typeface="Josefin Sans"/>
                <a:sym typeface="Josefin Sans"/>
              </a:rPr>
              <a:t>- build confidence and independence</a:t>
            </a:r>
            <a:endParaRPr>
              <a:solidFill>
                <a:srgbClr val="FF0000"/>
              </a:solidFill>
              <a:latin typeface="Josefin Sans"/>
              <a:ea typeface="Josefin Sans"/>
              <a:cs typeface="Josefin Sans"/>
              <a:sym typeface="Josefin Sans"/>
            </a:endParaRPr>
          </a:p>
          <a:p>
            <a:pPr indent="0" lvl="0" marL="0" rtl="0" algn="l">
              <a:spcBef>
                <a:spcPts val="0"/>
              </a:spcBef>
              <a:spcAft>
                <a:spcPts val="0"/>
              </a:spcAft>
              <a:buNone/>
            </a:pPr>
            <a:r>
              <a:rPr lang="en">
                <a:solidFill>
                  <a:srgbClr val="FF0000"/>
                </a:solidFill>
                <a:latin typeface="Josefin Sans"/>
                <a:ea typeface="Josefin Sans"/>
                <a:cs typeface="Josefin Sans"/>
                <a:sym typeface="Josefin Sans"/>
              </a:rPr>
              <a:t>- understand road safety basics in an age-appropriate way</a:t>
            </a:r>
            <a:endParaRPr>
              <a:solidFill>
                <a:srgbClr val="FF0000"/>
              </a:solidFill>
              <a:latin typeface="Josefin Sans"/>
              <a:ea typeface="Josefin Sans"/>
              <a:cs typeface="Josefin Sans"/>
              <a:sym typeface="Josefin Sans"/>
            </a:endParaRPr>
          </a:p>
          <a:p>
            <a:pPr indent="0" lvl="0" marL="0" rtl="0" algn="l">
              <a:spcBef>
                <a:spcPts val="0"/>
              </a:spcBef>
              <a:spcAft>
                <a:spcPts val="0"/>
              </a:spcAft>
              <a:buNone/>
            </a:pPr>
            <a:r>
              <a:rPr lang="en">
                <a:solidFill>
                  <a:srgbClr val="FF0000"/>
                </a:solidFill>
                <a:latin typeface="Josefin Sans"/>
                <a:ea typeface="Josefin Sans"/>
                <a:cs typeface="Josefin Sans"/>
                <a:sym typeface="Josefin Sans"/>
              </a:rPr>
              <a:t>On Friday during our Ball Skills lesson, we looked at pushing and rolling. This week the children worked in pairs, practicing to control the ball and keep it in their shared space. We discussed why it is important to work as a team and identified some sports that require good teamwork.</a:t>
            </a:r>
            <a:endParaRPr>
              <a:solidFill>
                <a:srgbClr val="FF0000"/>
              </a:solidFill>
              <a:latin typeface="Josefin Sans"/>
              <a:ea typeface="Josefin Sans"/>
              <a:cs typeface="Josefin Sans"/>
              <a:sym typeface="Josefin Sans"/>
            </a:endParaRPr>
          </a:p>
          <a:p>
            <a:pPr indent="0" lvl="0" marL="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0" rtl="0" algn="l">
              <a:spcBef>
                <a:spcPts val="0"/>
              </a:spcBef>
              <a:spcAft>
                <a:spcPts val="0"/>
              </a:spcAft>
              <a:buNone/>
            </a:pPr>
            <a:r>
              <a:rPr lang="en">
                <a:solidFill>
                  <a:srgbClr val="FF0000"/>
                </a:solidFill>
                <a:latin typeface="Josefin Sans"/>
                <a:ea typeface="Josefin Sans"/>
                <a:cs typeface="Josefin Sans"/>
                <a:sym typeface="Josefin Sans"/>
              </a:rPr>
              <a:t>In PSHE our topic for this half term is Emotions. This week we read the story The Cloud. We discussed why the little girl in the story was feeling sad and described how we knew this by using details from the story. The children identified that another little girl in the story was trying to help make the girl feel better. We explored the different ways that she did this and if they were helpful. In our circle time all the children took it in turns to say how they would help make someone feel better if they were sad.</a:t>
            </a:r>
            <a:endParaRPr>
              <a:solidFill>
                <a:srgbClr val="FF0000"/>
              </a:solidFill>
              <a:latin typeface="Josefin Sans"/>
              <a:ea typeface="Josefin Sans"/>
              <a:cs typeface="Josefin Sans"/>
              <a:sym typeface="Josefin Sans"/>
            </a:endParaRPr>
          </a:p>
          <a:p>
            <a:pPr indent="0" lvl="0" marL="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0" rtl="0" algn="l">
              <a:spcBef>
                <a:spcPts val="0"/>
              </a:spcBef>
              <a:spcAft>
                <a:spcPts val="0"/>
              </a:spcAft>
              <a:buNone/>
            </a:pPr>
            <a:r>
              <a:rPr lang="en">
                <a:solidFill>
                  <a:srgbClr val="FF0000"/>
                </a:solidFill>
                <a:latin typeface="Josefin Sans"/>
                <a:ea typeface="Josefin Sans"/>
                <a:cs typeface="Josefin Sans"/>
                <a:sym typeface="Josefin Sans"/>
              </a:rPr>
              <a:t>I hope you all have a lovely weekend!</a:t>
            </a:r>
            <a:endParaRPr>
              <a:solidFill>
                <a:srgbClr val="FF0000"/>
              </a:solidFill>
              <a:latin typeface="Josefin Sans"/>
              <a:ea typeface="Josefin Sans"/>
              <a:cs typeface="Josefin Sans"/>
              <a:sym typeface="Josefi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60" name="Shape 160"/>
        <p:cNvGrpSpPr/>
        <p:nvPr/>
      </p:nvGrpSpPr>
      <p:grpSpPr>
        <a:xfrm>
          <a:off x="0" y="0"/>
          <a:ext cx="0" cy="0"/>
          <a:chOff x="0" y="0"/>
          <a:chExt cx="0" cy="0"/>
        </a:xfrm>
      </p:grpSpPr>
      <p:sp>
        <p:nvSpPr>
          <p:cNvPr id="161" name="Google Shape;161;p26"/>
          <p:cNvSpPr txBox="1"/>
          <p:nvPr>
            <p:ph idx="1" type="body"/>
          </p:nvPr>
        </p:nvSpPr>
        <p:spPr>
          <a:xfrm>
            <a:off x="264895" y="164904"/>
            <a:ext cx="7242600" cy="6681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853"/>
              <a:buNone/>
            </a:pPr>
            <a:r>
              <a:rPr b="1" lang="en" sz="1400">
                <a:solidFill>
                  <a:srgbClr val="BF9000"/>
                </a:solidFill>
                <a:latin typeface="Josefin Sans"/>
                <a:ea typeface="Josefin Sans"/>
                <a:cs typeface="Josefin Sans"/>
                <a:sym typeface="Josefin Sans"/>
              </a:rPr>
              <a:t>Butterflies:</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rPr b="1" lang="en" sz="1400">
                <a:solidFill>
                  <a:srgbClr val="BF9000"/>
                </a:solidFill>
                <a:latin typeface="Josefin Sans"/>
                <a:ea typeface="Josefin Sans"/>
                <a:cs typeface="Josefin Sans"/>
                <a:sym typeface="Josefin Sans"/>
              </a:rPr>
              <a:t>The children have adapted well this week to the change of routines to accommodate Year 6 SATS.</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rPr b="1" lang="en" sz="1400">
                <a:solidFill>
                  <a:srgbClr val="BF9000"/>
                </a:solidFill>
                <a:latin typeface="Josefin Sans"/>
                <a:ea typeface="Josefin Sans"/>
                <a:cs typeface="Josefin Sans"/>
                <a:sym typeface="Josefin Sans"/>
              </a:rPr>
              <a:t>For English, we have continued to read parts of King Arthur. The children are becoming more fluent with reading for expression. Please encourage this when children are reading speech in their books. Also ask them to point out nouns, pr</a:t>
            </a:r>
            <a:r>
              <a:rPr b="1" lang="en" sz="1400">
                <a:solidFill>
                  <a:srgbClr val="BF9000"/>
                </a:solidFill>
                <a:latin typeface="Josefin Sans"/>
                <a:ea typeface="Josefin Sans"/>
                <a:cs typeface="Josefin Sans"/>
                <a:sym typeface="Josefin Sans"/>
              </a:rPr>
              <a:t>o</a:t>
            </a:r>
            <a:r>
              <a:rPr b="1" lang="en" sz="1400">
                <a:solidFill>
                  <a:srgbClr val="BF9000"/>
                </a:solidFill>
                <a:latin typeface="Josefin Sans"/>
                <a:ea typeface="Josefin Sans"/>
                <a:cs typeface="Josefin Sans"/>
                <a:sym typeface="Josefin Sans"/>
              </a:rPr>
              <a:t>per nouns and adjectives from their reading books.</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rPr b="1" lang="en" sz="1400">
                <a:solidFill>
                  <a:srgbClr val="BF9000"/>
                </a:solidFill>
                <a:latin typeface="Josefin Sans"/>
                <a:ea typeface="Josefin Sans"/>
                <a:cs typeface="Josefin Sans"/>
                <a:sym typeface="Josefin Sans"/>
              </a:rPr>
              <a:t>In Maths, the Y2 children have continued to practise subtraction facts by rounding numbers to the nearest 10, then compensating. For example, to do 34 - 19, they work out 34 - 20 = 14, then add on 1 as they have taken away an extra 1, so 34-19 = 15. Please encourage your child to explain this to you.</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rPr b="1" lang="en" sz="1400">
                <a:solidFill>
                  <a:srgbClr val="BF9000"/>
                </a:solidFill>
                <a:latin typeface="Josefin Sans"/>
                <a:ea typeface="Josefin Sans"/>
                <a:cs typeface="Josefin Sans"/>
                <a:sym typeface="Josefin Sans"/>
              </a:rPr>
              <a:t>The year 1 children have been working on recognising a half and a quarter. They have also worked out half of numbers up to 20. It will be great to do some practical activities with your child, from cutting things into halves or quarters, to giving you half of something.</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rPr b="1" lang="en" sz="1400">
                <a:solidFill>
                  <a:srgbClr val="BF9000"/>
                </a:solidFill>
                <a:latin typeface="Josefin Sans"/>
                <a:ea typeface="Josefin Sans"/>
                <a:cs typeface="Josefin Sans"/>
                <a:sym typeface="Josefin Sans"/>
              </a:rPr>
              <a:t>In Geography, the children learnt about the climate in Northern Europe and compared how the climates are different in different countries. They also learnt about the Sami people and why certain animals migrate. In science we have concluded our cress experiment, observing and recording the results in our observation charts. The children concluded that the best conditions for growing cress are sunlight and regular watering.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rPr b="1" lang="en" sz="1400">
                <a:solidFill>
                  <a:srgbClr val="BF9000"/>
                </a:solidFill>
                <a:latin typeface="Josefin Sans"/>
                <a:ea typeface="Josefin Sans"/>
                <a:cs typeface="Josefin Sans"/>
                <a:sym typeface="Josefin Sans"/>
              </a:rPr>
              <a:t>In art we have completed our Theseus and the Minotaur collages and in PSHE we have looked at ways to keep personal information safe.</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rPr b="1" lang="en" sz="1400">
                <a:solidFill>
                  <a:srgbClr val="BF9000"/>
                </a:solidFill>
                <a:latin typeface="Josefin Sans"/>
                <a:ea typeface="Josefin Sans"/>
                <a:cs typeface="Josefin Sans"/>
                <a:sym typeface="Josefin Sans"/>
              </a:rPr>
              <a:t>For Phonics the year 1 children have been practising  the different spellings of /s/- please encourage your child to 'Say the sounds and read the word,' when they come across unfamiliar words, so they become more accurate when they blend.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rPr b="1" lang="en" sz="1400">
                <a:solidFill>
                  <a:srgbClr val="BF9000"/>
                </a:solidFill>
                <a:latin typeface="Josefin Sans"/>
                <a:ea typeface="Josefin Sans"/>
                <a:cs typeface="Josefin Sans"/>
                <a:sym typeface="Josefin Sans"/>
              </a:rPr>
              <a:t>Please find attached a text to practise reading with your child.</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rPr b="1" lang="en" sz="1400">
                <a:solidFill>
                  <a:srgbClr val="BF9000"/>
                </a:solidFill>
                <a:latin typeface="Josefin Sans"/>
                <a:ea typeface="Josefin Sans"/>
                <a:cs typeface="Josefin Sans"/>
                <a:sym typeface="Josefin Sans"/>
              </a:rPr>
              <a:t>We hope that you have a lovely weekend.</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0"/>
              </a:spcAft>
              <a:buSzPts val="853"/>
              <a:buNone/>
            </a:pPr>
            <a:r>
              <a:t/>
            </a:r>
            <a:endParaRPr b="1" sz="1400">
              <a:solidFill>
                <a:srgbClr val="BF9000"/>
              </a:solidFill>
              <a:latin typeface="Josefin Sans"/>
              <a:ea typeface="Josefin Sans"/>
              <a:cs typeface="Josefin Sans"/>
              <a:sym typeface="Josefin Sans"/>
            </a:endParaRPr>
          </a:p>
          <a:p>
            <a:pPr indent="0" lvl="0" marL="0" rtl="0" algn="l">
              <a:lnSpc>
                <a:spcPct val="95000"/>
              </a:lnSpc>
              <a:spcBef>
                <a:spcPts val="1200"/>
              </a:spcBef>
              <a:spcAft>
                <a:spcPts val="1200"/>
              </a:spcAft>
              <a:buSzPts val="853"/>
              <a:buNone/>
            </a:pPr>
            <a:r>
              <a:t/>
            </a:r>
            <a:endParaRPr b="1" sz="1400">
              <a:solidFill>
                <a:srgbClr val="BF9000"/>
              </a:solidFill>
              <a:latin typeface="Josefin Sans"/>
              <a:ea typeface="Josefin Sans"/>
              <a:cs typeface="Josefin Sans"/>
              <a:sym typeface="Josefin Sans"/>
            </a:endParaRPr>
          </a:p>
        </p:txBody>
      </p:sp>
      <p:pic>
        <p:nvPicPr>
          <p:cNvPr id="162" name="Google Shape;162;p26"/>
          <p:cNvPicPr preferRelativeResize="0"/>
          <p:nvPr/>
        </p:nvPicPr>
        <p:blipFill>
          <a:blip r:embed="rId3">
            <a:alphaModFix/>
          </a:blip>
          <a:stretch>
            <a:fillRect/>
          </a:stretch>
        </p:blipFill>
        <p:spPr>
          <a:xfrm>
            <a:off x="5991875" y="8879101"/>
            <a:ext cx="1780525" cy="1179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66" name="Shape 166"/>
        <p:cNvGrpSpPr/>
        <p:nvPr/>
      </p:nvGrpSpPr>
      <p:grpSpPr>
        <a:xfrm>
          <a:off x="0" y="0"/>
          <a:ext cx="0" cy="0"/>
          <a:chOff x="0" y="0"/>
          <a:chExt cx="0" cy="0"/>
        </a:xfrm>
      </p:grpSpPr>
      <p:sp>
        <p:nvSpPr>
          <p:cNvPr id="167" name="Google Shape;167;p27"/>
          <p:cNvSpPr txBox="1"/>
          <p:nvPr>
            <p:ph idx="1" type="body"/>
          </p:nvPr>
        </p:nvSpPr>
        <p:spPr>
          <a:xfrm>
            <a:off x="264895" y="181504"/>
            <a:ext cx="7242600" cy="668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523"/>
              <a:buNone/>
            </a:pPr>
            <a:r>
              <a:rPr b="1" lang="en" sz="1400">
                <a:solidFill>
                  <a:srgbClr val="0000FF"/>
                </a:solidFill>
                <a:latin typeface="Josefin Sans"/>
                <a:ea typeface="Josefin Sans"/>
                <a:cs typeface="Josefin Sans"/>
                <a:sym typeface="Josefin Sans"/>
              </a:rPr>
              <a:t>Dragonflies:</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lang="en" sz="1400">
                <a:solidFill>
                  <a:srgbClr val="0000FF"/>
                </a:solidFill>
                <a:latin typeface="Josefin Sans"/>
                <a:ea typeface="Josefin Sans"/>
                <a:cs typeface="Josefin Sans"/>
                <a:sym typeface="Josefin Sans"/>
              </a:rPr>
              <a:t>It has been a particularly busy week in Dragonflies.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lang="en" sz="1400">
                <a:solidFill>
                  <a:srgbClr val="0000FF"/>
                </a:solidFill>
                <a:latin typeface="Josefin Sans"/>
                <a:ea typeface="Josefin Sans"/>
                <a:cs typeface="Josefin Sans"/>
                <a:sym typeface="Josefin Sans"/>
              </a:rPr>
              <a:t>On Monday - Thursday Year 6 completed their SATs assessments. I am so proud of all the children's hard work and positivity during the week. They should be so proud of themselves!</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lang="en" sz="1400">
                <a:solidFill>
                  <a:srgbClr val="0000FF"/>
                </a:solidFill>
                <a:latin typeface="Josefin Sans"/>
                <a:ea typeface="Josefin Sans"/>
                <a:cs typeface="Josefin Sans"/>
                <a:sym typeface="Josefin Sans"/>
              </a:rPr>
              <a:t>Over the course of the week, the children have been working hard considering which historical figure had the greatest impact on the history of Ely Cathedral. The children were tasked with making a 'top trumps' card and writing a persuasive paragraph with their reasoning for choosing that individual. Some of the children's work has been entered into a trust wide competition for their work to be published in an anthology.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lang="en" sz="1400">
                <a:solidFill>
                  <a:srgbClr val="0000FF"/>
                </a:solidFill>
                <a:latin typeface="Josefin Sans"/>
                <a:ea typeface="Josefin Sans"/>
                <a:cs typeface="Josefin Sans"/>
                <a:sym typeface="Josefin Sans"/>
              </a:rPr>
              <a:t>On Friday, the Year 6 children enjoyed spending time with their parents at their end of SATs tea party. They ate lots of delicious food and enjoyed a children vs parents cricket match! Thank you to all the parents who attended.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lang="en" sz="1400">
                <a:solidFill>
                  <a:srgbClr val="0000FF"/>
                </a:solidFill>
                <a:latin typeface="Josefin Sans"/>
                <a:ea typeface="Josefin Sans"/>
                <a:cs typeface="Josefin Sans"/>
                <a:sym typeface="Josefin Sans"/>
              </a:rPr>
              <a:t>Today, children in Year 6 auditioned for their roles in to KS2 production. All children have brought home their script in order to learn their lines ready for the first day back after half term when rehearsals will begin.</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lang="en" sz="1400">
                <a:solidFill>
                  <a:srgbClr val="0000FF"/>
                </a:solidFill>
                <a:latin typeface="Josefin Sans"/>
                <a:ea typeface="Josefin Sans"/>
                <a:cs typeface="Josefin Sans"/>
                <a:sym typeface="Josefin Sans"/>
              </a:rPr>
              <a:t>Next week, we head off on our residential. We are so excited!</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i="1" lang="en" sz="1900" u="sng">
                <a:solidFill>
                  <a:srgbClr val="0000FF"/>
                </a:solidFill>
                <a:latin typeface="Josefin Sans"/>
                <a:ea typeface="Josefin Sans"/>
                <a:cs typeface="Josefin Sans"/>
                <a:sym typeface="Josefin Sans"/>
              </a:rPr>
              <a:t> It is essential that your child has a packed lunch on Monday. </a:t>
            </a:r>
            <a:endParaRPr b="1" i="1" sz="1900" u="sng">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i="1" lang="en" sz="1900" u="sng">
                <a:solidFill>
                  <a:srgbClr val="0000FF"/>
                </a:solidFill>
                <a:latin typeface="Josefin Sans"/>
                <a:ea typeface="Josefin Sans"/>
                <a:cs typeface="Josefin Sans"/>
                <a:sym typeface="Josefin Sans"/>
              </a:rPr>
              <a:t>Please arrive at 8:50am. </a:t>
            </a:r>
            <a:endParaRPr b="1" i="1" sz="1900" u="sng">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i="1" lang="en" sz="1900" u="sng">
                <a:solidFill>
                  <a:srgbClr val="0000FF"/>
                </a:solidFill>
                <a:latin typeface="Josefin Sans"/>
                <a:ea typeface="Josefin Sans"/>
                <a:cs typeface="Josefin Sans"/>
                <a:sym typeface="Josefin Sans"/>
              </a:rPr>
              <a:t>Your child must be able to carry their own suitcase up the stairs on arrival. </a:t>
            </a:r>
            <a:endParaRPr b="1" i="1" sz="1900" u="sng">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i="1" lang="en" sz="1900" u="sng">
                <a:solidFill>
                  <a:srgbClr val="0000FF"/>
                </a:solidFill>
                <a:latin typeface="Josefin Sans"/>
                <a:ea typeface="Josefin Sans"/>
                <a:cs typeface="Josefin Sans"/>
                <a:sym typeface="Josefin Sans"/>
              </a:rPr>
              <a:t>Medication should be handed to Miss Hardege </a:t>
            </a:r>
            <a:endParaRPr b="1" i="1" sz="1900" u="sng">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rPr b="1" i="1" lang="en" sz="1900" u="sng">
                <a:solidFill>
                  <a:srgbClr val="0000FF"/>
                </a:solidFill>
                <a:latin typeface="Josefin Sans"/>
                <a:ea typeface="Josefin Sans"/>
                <a:cs typeface="Josefin Sans"/>
                <a:sym typeface="Josefin Sans"/>
              </a:rPr>
              <a:t>on arrival at school.</a:t>
            </a:r>
            <a:r>
              <a:rPr b="1" lang="en" sz="1400">
                <a:solidFill>
                  <a:srgbClr val="0000FF"/>
                </a:solidFill>
                <a:latin typeface="Josefin Sans"/>
                <a:ea typeface="Josefin Sans"/>
                <a:cs typeface="Josefin Sans"/>
                <a:sym typeface="Josefin Sans"/>
              </a:rPr>
              <a:t>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t/>
            </a:r>
            <a:endParaRPr b="1" sz="1400">
              <a:solidFill>
                <a:srgbClr val="0000FF"/>
              </a:solidFill>
              <a:latin typeface="Josefin Sans"/>
              <a:ea typeface="Josefin Sans"/>
              <a:cs typeface="Josefin Sans"/>
              <a:sym typeface="Josefin Sans"/>
            </a:endParaRPr>
          </a:p>
          <a:p>
            <a:pPr indent="0" lvl="0" marL="0" rtl="0" algn="l">
              <a:spcBef>
                <a:spcPts val="1200"/>
              </a:spcBef>
              <a:spcAft>
                <a:spcPts val="0"/>
              </a:spcAft>
              <a:buSzPts val="523"/>
              <a:buNone/>
            </a:pPr>
            <a:r>
              <a:t/>
            </a:r>
            <a:endParaRPr b="1" sz="1400">
              <a:solidFill>
                <a:srgbClr val="0000FF"/>
              </a:solidFill>
              <a:latin typeface="Josefin Sans"/>
              <a:ea typeface="Josefin Sans"/>
              <a:cs typeface="Josefin Sans"/>
              <a:sym typeface="Josefin Sans"/>
            </a:endParaRPr>
          </a:p>
          <a:p>
            <a:pPr indent="0" lvl="0" marL="0" rtl="0" algn="l">
              <a:spcBef>
                <a:spcPts val="1200"/>
              </a:spcBef>
              <a:spcAft>
                <a:spcPts val="1200"/>
              </a:spcAft>
              <a:buSzPts val="523"/>
              <a:buNone/>
            </a:pPr>
            <a:r>
              <a:t/>
            </a:r>
            <a:endParaRPr b="1" sz="1400">
              <a:solidFill>
                <a:srgbClr val="0000FF"/>
              </a:solidFill>
              <a:latin typeface="Josefin Sans"/>
              <a:ea typeface="Josefin Sans"/>
              <a:cs typeface="Josefin Sans"/>
              <a:sym typeface="Josefin Sans"/>
            </a:endParaRPr>
          </a:p>
        </p:txBody>
      </p:sp>
      <p:pic>
        <p:nvPicPr>
          <p:cNvPr id="168" name="Google Shape;168;p27"/>
          <p:cNvPicPr preferRelativeResize="0"/>
          <p:nvPr/>
        </p:nvPicPr>
        <p:blipFill>
          <a:blip r:embed="rId3">
            <a:alphaModFix/>
          </a:blip>
          <a:stretch>
            <a:fillRect/>
          </a:stretch>
        </p:blipFill>
        <p:spPr>
          <a:xfrm>
            <a:off x="5776100" y="8597723"/>
            <a:ext cx="2003550" cy="1477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72" name="Shape 172"/>
        <p:cNvGrpSpPr/>
        <p:nvPr/>
      </p:nvGrpSpPr>
      <p:grpSpPr>
        <a:xfrm>
          <a:off x="0" y="0"/>
          <a:ext cx="0" cy="0"/>
          <a:chOff x="0" y="0"/>
          <a:chExt cx="0" cy="0"/>
        </a:xfrm>
      </p:grpSpPr>
      <p:pic>
        <p:nvPicPr>
          <p:cNvPr id="173" name="Google Shape;173;p28"/>
          <p:cNvPicPr preferRelativeResize="0"/>
          <p:nvPr/>
        </p:nvPicPr>
        <p:blipFill>
          <a:blip r:embed="rId3">
            <a:alphaModFix/>
          </a:blip>
          <a:stretch>
            <a:fillRect/>
          </a:stretch>
        </p:blipFill>
        <p:spPr>
          <a:xfrm>
            <a:off x="377231" y="69425"/>
            <a:ext cx="7049425" cy="9922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77" name="Shape 177"/>
        <p:cNvGrpSpPr/>
        <p:nvPr/>
      </p:nvGrpSpPr>
      <p:grpSpPr>
        <a:xfrm>
          <a:off x="0" y="0"/>
          <a:ext cx="0" cy="0"/>
          <a:chOff x="0" y="0"/>
          <a:chExt cx="0" cy="0"/>
        </a:xfrm>
      </p:grpSpPr>
      <p:pic>
        <p:nvPicPr>
          <p:cNvPr id="178" name="Google Shape;178;p29"/>
          <p:cNvPicPr preferRelativeResize="0"/>
          <p:nvPr/>
        </p:nvPicPr>
        <p:blipFill>
          <a:blip r:embed="rId3">
            <a:alphaModFix/>
          </a:blip>
          <a:stretch>
            <a:fillRect/>
          </a:stretch>
        </p:blipFill>
        <p:spPr>
          <a:xfrm>
            <a:off x="127850" y="711550"/>
            <a:ext cx="7485925" cy="6520000"/>
          </a:xfrm>
          <a:prstGeom prst="rect">
            <a:avLst/>
          </a:prstGeom>
          <a:noFill/>
          <a:ln>
            <a:noFill/>
          </a:ln>
        </p:spPr>
      </p:pic>
      <p:sp>
        <p:nvSpPr>
          <p:cNvPr id="179" name="Google Shape;179;p29"/>
          <p:cNvSpPr txBox="1"/>
          <p:nvPr/>
        </p:nvSpPr>
        <p:spPr>
          <a:xfrm>
            <a:off x="481350" y="215775"/>
            <a:ext cx="6838500" cy="66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chemeClr val="dk1"/>
                </a:solidFill>
                <a:latin typeface="Josefin Sans"/>
                <a:ea typeface="Josefin Sans"/>
                <a:cs typeface="Josefin Sans"/>
                <a:sym typeface="Josefin Sans"/>
              </a:rPr>
              <a:t>Attendance</a:t>
            </a:r>
            <a:endParaRPr b="1" sz="2200">
              <a:solidFill>
                <a:schemeClr val="dk1"/>
              </a:solidFill>
              <a:latin typeface="Josefin Sans"/>
              <a:ea typeface="Josefin Sans"/>
              <a:cs typeface="Josefin Sans"/>
              <a:sym typeface="Josefin Sans"/>
            </a:endParaRPr>
          </a:p>
        </p:txBody>
      </p:sp>
      <p:sp>
        <p:nvSpPr>
          <p:cNvPr id="180" name="Google Shape;180;p29"/>
          <p:cNvSpPr txBox="1"/>
          <p:nvPr/>
        </p:nvSpPr>
        <p:spPr>
          <a:xfrm>
            <a:off x="127850" y="7397697"/>
            <a:ext cx="7485900" cy="264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u="sng">
                <a:solidFill>
                  <a:srgbClr val="FF00FF"/>
                </a:solidFill>
                <a:hlinkClick r:id="rId4">
                  <a:extLst>
                    <a:ext uri="{A12FA001-AC4F-418D-AE19-62706E023703}">
                      <ahyp:hlinkClr val="tx"/>
                    </a:ext>
                  </a:extLst>
                </a:hlinkClick>
              </a:rPr>
              <a:t>https://www.nhs.uk/live-well/is-my-child-too-ill-for-school/</a:t>
            </a:r>
            <a:endParaRPr b="1" sz="2000">
              <a:solidFill>
                <a:srgbClr val="FF00FF"/>
              </a:solidFill>
            </a:endParaRPr>
          </a:p>
          <a:p>
            <a:pPr indent="0" lvl="0" marL="0" rtl="0" algn="ctr">
              <a:spcBef>
                <a:spcPts val="0"/>
              </a:spcBef>
              <a:spcAft>
                <a:spcPts val="0"/>
              </a:spcAft>
              <a:buNone/>
            </a:pPr>
            <a:r>
              <a:t/>
            </a:r>
            <a:endParaRPr b="1" sz="2000">
              <a:solidFill>
                <a:srgbClr val="FF00FF"/>
              </a:solidFill>
            </a:endParaRPr>
          </a:p>
          <a:p>
            <a:pPr indent="0" lvl="0" marL="0" rtl="0" algn="ctr">
              <a:spcBef>
                <a:spcPts val="0"/>
              </a:spcBef>
              <a:spcAft>
                <a:spcPts val="0"/>
              </a:spcAft>
              <a:buNone/>
            </a:pPr>
            <a:r>
              <a:rPr b="1" lang="en" sz="2000">
                <a:solidFill>
                  <a:srgbClr val="FF00FF"/>
                </a:solidFill>
              </a:rPr>
              <a:t>If your child needs time off for a medical appointment, please provide an </a:t>
            </a:r>
            <a:r>
              <a:rPr b="1" lang="en" sz="2000" u="sng">
                <a:solidFill>
                  <a:srgbClr val="FF0000"/>
                </a:solidFill>
              </a:rPr>
              <a:t>appointment card</a:t>
            </a:r>
            <a:r>
              <a:rPr b="1" lang="en" sz="2000">
                <a:solidFill>
                  <a:srgbClr val="FF0000"/>
                </a:solidFill>
              </a:rPr>
              <a:t> </a:t>
            </a:r>
            <a:r>
              <a:rPr b="1" lang="en" sz="2000">
                <a:solidFill>
                  <a:srgbClr val="FF00FF"/>
                </a:solidFill>
              </a:rPr>
              <a:t>or </a:t>
            </a:r>
            <a:r>
              <a:rPr b="1" lang="en" sz="2000" u="sng">
                <a:solidFill>
                  <a:srgbClr val="FF0000"/>
                </a:solidFill>
              </a:rPr>
              <a:t>printed confirmation</a:t>
            </a:r>
            <a:r>
              <a:rPr b="1" lang="en" sz="2000">
                <a:solidFill>
                  <a:srgbClr val="FF00FF"/>
                </a:solidFill>
              </a:rPr>
              <a:t> for our records.</a:t>
            </a:r>
            <a:endParaRPr b="1" sz="2000">
              <a:solidFill>
                <a:srgbClr val="FF00FF"/>
              </a:solidFill>
            </a:endParaRPr>
          </a:p>
          <a:p>
            <a:pPr indent="0" lvl="0" marL="0" rtl="0" algn="ctr">
              <a:spcBef>
                <a:spcPts val="0"/>
              </a:spcBef>
              <a:spcAft>
                <a:spcPts val="0"/>
              </a:spcAft>
              <a:buNone/>
            </a:pPr>
            <a:r>
              <a:t/>
            </a:r>
            <a:endParaRPr b="1" sz="2000">
              <a:solidFill>
                <a:srgbClr val="FF00FF"/>
              </a:solidFill>
            </a:endParaRPr>
          </a:p>
          <a:p>
            <a:pPr indent="0" lvl="0" marL="0" rtl="0" algn="ctr">
              <a:spcBef>
                <a:spcPts val="0"/>
              </a:spcBef>
              <a:spcAft>
                <a:spcPts val="0"/>
              </a:spcAft>
              <a:buNone/>
            </a:pPr>
            <a:r>
              <a:rPr b="1" lang="en" sz="2000">
                <a:solidFill>
                  <a:srgbClr val="FF00FF"/>
                </a:solidFill>
              </a:rPr>
              <a:t>Where possible, please make appointments out of school time.</a:t>
            </a:r>
            <a:endParaRPr b="1" sz="2000">
              <a:solidFill>
                <a:srgbClr val="FF00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84" name="Shape 184"/>
        <p:cNvGrpSpPr/>
        <p:nvPr/>
      </p:nvGrpSpPr>
      <p:grpSpPr>
        <a:xfrm>
          <a:off x="0" y="0"/>
          <a:ext cx="0" cy="0"/>
          <a:chOff x="0" y="0"/>
          <a:chExt cx="0" cy="0"/>
        </a:xfrm>
      </p:grpSpPr>
      <p:sp>
        <p:nvSpPr>
          <p:cNvPr id="185" name="Google Shape;185;p30"/>
          <p:cNvSpPr txBox="1"/>
          <p:nvPr/>
        </p:nvSpPr>
        <p:spPr>
          <a:xfrm>
            <a:off x="481350" y="215775"/>
            <a:ext cx="6838500" cy="66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chemeClr val="dk1"/>
                </a:solidFill>
                <a:latin typeface="Josefin Sans"/>
                <a:ea typeface="Josefin Sans"/>
                <a:cs typeface="Josefin Sans"/>
                <a:sym typeface="Josefin Sans"/>
              </a:rPr>
              <a:t>Attendance</a:t>
            </a:r>
            <a:endParaRPr b="1" sz="2200">
              <a:solidFill>
                <a:schemeClr val="dk1"/>
              </a:solidFill>
              <a:latin typeface="Josefin Sans"/>
              <a:ea typeface="Josefin Sans"/>
              <a:cs typeface="Josefin Sans"/>
              <a:sym typeface="Josefin Sans"/>
            </a:endParaRPr>
          </a:p>
          <a:p>
            <a:pPr indent="0" lvl="0" marL="0" rtl="0" algn="ctr">
              <a:spcBef>
                <a:spcPts val="0"/>
              </a:spcBef>
              <a:spcAft>
                <a:spcPts val="0"/>
              </a:spcAft>
              <a:buNone/>
            </a:pPr>
            <a:r>
              <a:t/>
            </a:r>
            <a:endParaRPr b="1" sz="2200">
              <a:solidFill>
                <a:schemeClr val="dk1"/>
              </a:solidFill>
              <a:latin typeface="Josefin Sans"/>
              <a:ea typeface="Josefin Sans"/>
              <a:cs typeface="Josefin Sans"/>
              <a:sym typeface="Josefin Sans"/>
            </a:endParaRPr>
          </a:p>
          <a:p>
            <a:pPr indent="0" lvl="0" marL="0" rtl="0" algn="ctr">
              <a:spcBef>
                <a:spcPts val="0"/>
              </a:spcBef>
              <a:spcAft>
                <a:spcPts val="0"/>
              </a:spcAft>
              <a:buNone/>
            </a:pPr>
            <a:r>
              <a:rPr b="1" lang="en" sz="2200">
                <a:solidFill>
                  <a:srgbClr val="7030A0"/>
                </a:solidFill>
                <a:latin typeface="Josefin Sans"/>
                <a:ea typeface="Josefin Sans"/>
                <a:cs typeface="Josefin Sans"/>
                <a:sym typeface="Josefin Sans"/>
              </a:rPr>
              <a:t>If your child is late for school, please </a:t>
            </a:r>
            <a:r>
              <a:rPr b="1" lang="en" sz="2200">
                <a:solidFill>
                  <a:srgbClr val="7030A0"/>
                </a:solidFill>
                <a:latin typeface="Josefin Sans"/>
                <a:ea typeface="Josefin Sans"/>
                <a:cs typeface="Josefin Sans"/>
                <a:sym typeface="Josefin Sans"/>
              </a:rPr>
              <a:t>ensure</a:t>
            </a:r>
            <a:r>
              <a:rPr b="1" lang="en" sz="2200">
                <a:solidFill>
                  <a:srgbClr val="7030A0"/>
                </a:solidFill>
                <a:latin typeface="Josefin Sans"/>
                <a:ea typeface="Josefin Sans"/>
                <a:cs typeface="Josefin Sans"/>
                <a:sym typeface="Josefin Sans"/>
              </a:rPr>
              <a:t> that you sign the </a:t>
            </a:r>
            <a:r>
              <a:rPr b="1" lang="en" sz="2200" u="sng">
                <a:solidFill>
                  <a:srgbClr val="7030A0"/>
                </a:solidFill>
                <a:latin typeface="Josefin Sans"/>
                <a:ea typeface="Josefin Sans"/>
                <a:cs typeface="Josefin Sans"/>
                <a:sym typeface="Josefin Sans"/>
              </a:rPr>
              <a:t>late book</a:t>
            </a:r>
            <a:r>
              <a:rPr b="1" lang="en" sz="2200">
                <a:solidFill>
                  <a:srgbClr val="7030A0"/>
                </a:solidFill>
                <a:latin typeface="Josefin Sans"/>
                <a:ea typeface="Josefin Sans"/>
                <a:cs typeface="Josefin Sans"/>
                <a:sym typeface="Josefin Sans"/>
              </a:rPr>
              <a:t> in the entrance hall, giving a reason for the lateness. </a:t>
            </a:r>
            <a:endParaRPr b="1" sz="2200">
              <a:solidFill>
                <a:srgbClr val="7030A0"/>
              </a:solidFill>
              <a:latin typeface="Josefin Sans"/>
              <a:ea typeface="Josefin Sans"/>
              <a:cs typeface="Josefin Sans"/>
              <a:sym typeface="Josefin Sans"/>
            </a:endParaRPr>
          </a:p>
          <a:p>
            <a:pPr indent="0" lvl="0" marL="0" rtl="0" algn="ctr">
              <a:spcBef>
                <a:spcPts val="0"/>
              </a:spcBef>
              <a:spcAft>
                <a:spcPts val="0"/>
              </a:spcAft>
              <a:buNone/>
            </a:pPr>
            <a:r>
              <a:t/>
            </a:r>
            <a:endParaRPr b="1" sz="2200">
              <a:solidFill>
                <a:srgbClr val="7030A0"/>
              </a:solidFill>
              <a:latin typeface="Josefin Sans"/>
              <a:ea typeface="Josefin Sans"/>
              <a:cs typeface="Josefin Sans"/>
              <a:sym typeface="Josefin Sans"/>
            </a:endParaRPr>
          </a:p>
          <a:p>
            <a:pPr indent="0" lvl="0" marL="0" rtl="0" algn="ctr">
              <a:spcBef>
                <a:spcPts val="0"/>
              </a:spcBef>
              <a:spcAft>
                <a:spcPts val="0"/>
              </a:spcAft>
              <a:buNone/>
            </a:pPr>
            <a:r>
              <a:rPr b="1" lang="en" sz="2200">
                <a:solidFill>
                  <a:srgbClr val="7030A0"/>
                </a:solidFill>
                <a:latin typeface="Josefin Sans"/>
                <a:ea typeface="Josefin Sans"/>
                <a:cs typeface="Josefin Sans"/>
                <a:sym typeface="Josefin Sans"/>
              </a:rPr>
              <a:t>If it is a sensitive reason and you would rather not write it down, </a:t>
            </a:r>
            <a:r>
              <a:rPr b="1" lang="en" sz="2200">
                <a:solidFill>
                  <a:srgbClr val="7030A0"/>
                </a:solidFill>
                <a:latin typeface="Josefin Sans"/>
                <a:ea typeface="Josefin Sans"/>
                <a:cs typeface="Josefin Sans"/>
                <a:sym typeface="Josefin Sans"/>
              </a:rPr>
              <a:t>please</a:t>
            </a:r>
            <a:r>
              <a:rPr b="1" lang="en" sz="2200">
                <a:solidFill>
                  <a:srgbClr val="7030A0"/>
                </a:solidFill>
                <a:latin typeface="Josefin Sans"/>
                <a:ea typeface="Josefin Sans"/>
                <a:cs typeface="Josefin Sans"/>
                <a:sym typeface="Josefin Sans"/>
              </a:rPr>
              <a:t> chat to Mrs Sandford or Mrs How. </a:t>
            </a:r>
            <a:endParaRPr b="1" sz="2200">
              <a:solidFill>
                <a:srgbClr val="7030A0"/>
              </a:solidFill>
              <a:latin typeface="Josefin Sans"/>
              <a:ea typeface="Josefin Sans"/>
              <a:cs typeface="Josefin Sans"/>
              <a:sym typeface="Josefin Sans"/>
            </a:endParaRPr>
          </a:p>
          <a:p>
            <a:pPr indent="0" lvl="0" marL="0" rtl="0" algn="ctr">
              <a:spcBef>
                <a:spcPts val="0"/>
              </a:spcBef>
              <a:spcAft>
                <a:spcPts val="0"/>
              </a:spcAft>
              <a:buNone/>
            </a:pPr>
            <a:r>
              <a:t/>
            </a:r>
            <a:endParaRPr b="1" sz="2200">
              <a:solidFill>
                <a:srgbClr val="7030A0"/>
              </a:solidFill>
              <a:latin typeface="Josefin Sans"/>
              <a:ea typeface="Josefin Sans"/>
              <a:cs typeface="Josefin Sans"/>
              <a:sym typeface="Josefin Sans"/>
            </a:endParaRPr>
          </a:p>
          <a:p>
            <a:pPr indent="0" lvl="0" marL="0" rtl="0" algn="ctr">
              <a:spcBef>
                <a:spcPts val="0"/>
              </a:spcBef>
              <a:spcAft>
                <a:spcPts val="0"/>
              </a:spcAft>
              <a:buNone/>
            </a:pPr>
            <a:r>
              <a:rPr b="1" lang="en" sz="2200">
                <a:solidFill>
                  <a:srgbClr val="7030A0"/>
                </a:solidFill>
                <a:latin typeface="Josefin Sans"/>
                <a:ea typeface="Josefin Sans"/>
                <a:cs typeface="Josefin Sans"/>
                <a:sym typeface="Josefin Sans"/>
              </a:rPr>
              <a:t>Please do not write ‘late’ as a reason. </a:t>
            </a:r>
            <a:endParaRPr b="1" sz="2200">
              <a:solidFill>
                <a:srgbClr val="7030A0"/>
              </a:solidFill>
              <a:latin typeface="Josefin Sans"/>
              <a:ea typeface="Josefin Sans"/>
              <a:cs typeface="Josefin Sans"/>
              <a:sym typeface="Josefin Sans"/>
            </a:endParaRPr>
          </a:p>
          <a:p>
            <a:pPr indent="0" lvl="0" marL="0" rtl="0" algn="ctr">
              <a:spcBef>
                <a:spcPts val="0"/>
              </a:spcBef>
              <a:spcAft>
                <a:spcPts val="0"/>
              </a:spcAft>
              <a:buNone/>
            </a:pPr>
            <a:r>
              <a:t/>
            </a:r>
            <a:endParaRPr b="1" sz="2200">
              <a:solidFill>
                <a:schemeClr val="dk1"/>
              </a:solidFill>
              <a:latin typeface="Josefin Sans"/>
              <a:ea typeface="Josefin Sans"/>
              <a:cs typeface="Josefin Sans"/>
              <a:sym typeface="Josefin Sans"/>
            </a:endParaRPr>
          </a:p>
          <a:p>
            <a:pPr indent="0" lvl="0" marL="0" rtl="0" algn="ctr">
              <a:spcBef>
                <a:spcPts val="0"/>
              </a:spcBef>
              <a:spcAft>
                <a:spcPts val="0"/>
              </a:spcAft>
              <a:buNone/>
            </a:pPr>
            <a:r>
              <a:t/>
            </a:r>
            <a:endParaRPr b="1" sz="2200">
              <a:solidFill>
                <a:schemeClr val="dk1"/>
              </a:solidFill>
              <a:latin typeface="Josefin Sans"/>
              <a:ea typeface="Josefin Sans"/>
              <a:cs typeface="Josefin Sans"/>
              <a:sym typeface="Josefin Sans"/>
            </a:endParaRPr>
          </a:p>
        </p:txBody>
      </p:sp>
      <p:graphicFrame>
        <p:nvGraphicFramePr>
          <p:cNvPr id="186" name="Google Shape;186;p30"/>
          <p:cNvGraphicFramePr/>
          <p:nvPr/>
        </p:nvGraphicFramePr>
        <p:xfrm>
          <a:off x="966900" y="4639825"/>
          <a:ext cx="3000000" cy="3000000"/>
        </p:xfrm>
        <a:graphic>
          <a:graphicData uri="http://schemas.openxmlformats.org/drawingml/2006/table">
            <a:tbl>
              <a:tblPr>
                <a:noFill/>
                <a:tableStyleId>{736A8050-1155-4D1F-8BEB-BC7E93C7E86E}</a:tableStyleId>
              </a:tblPr>
              <a:tblGrid>
                <a:gridCol w="2933700"/>
                <a:gridCol w="2933700"/>
              </a:tblGrid>
              <a:tr h="381000">
                <a:tc>
                  <a:txBody>
                    <a:bodyPr/>
                    <a:lstStyle/>
                    <a:p>
                      <a:pPr indent="0" lvl="0" marL="0" rtl="0" algn="ctr">
                        <a:spcBef>
                          <a:spcPts val="0"/>
                        </a:spcBef>
                        <a:spcAft>
                          <a:spcPts val="0"/>
                        </a:spcAft>
                        <a:buNone/>
                      </a:pPr>
                      <a:r>
                        <a:rPr b="1" lang="en" sz="2400">
                          <a:solidFill>
                            <a:srgbClr val="FF0000"/>
                          </a:solidFill>
                          <a:latin typeface="Josefin Sans"/>
                          <a:ea typeface="Josefin Sans"/>
                          <a:cs typeface="Josefin Sans"/>
                          <a:sym typeface="Josefin Sans"/>
                        </a:rPr>
                        <a:t>Minutes late per day</a:t>
                      </a:r>
                      <a:endParaRPr b="1" sz="2400">
                        <a:solidFill>
                          <a:srgbClr val="FF0000"/>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b="1" lang="en" sz="2400">
                          <a:solidFill>
                            <a:srgbClr val="FF0000"/>
                          </a:solidFill>
                          <a:latin typeface="Josefin Sans"/>
                          <a:ea typeface="Josefin Sans"/>
                          <a:cs typeface="Josefin Sans"/>
                          <a:sym typeface="Josefin Sans"/>
                        </a:rPr>
                        <a:t>School days lost per year</a:t>
                      </a:r>
                      <a:endParaRPr b="1" sz="2400">
                        <a:solidFill>
                          <a:srgbClr val="FF0000"/>
                        </a:solidFill>
                        <a:latin typeface="Josefin Sans"/>
                        <a:ea typeface="Josefin Sans"/>
                        <a:cs typeface="Josefin Sans"/>
                        <a:sym typeface="Josefin Sans"/>
                      </a:endParaRPr>
                    </a:p>
                  </a:txBody>
                  <a:tcPr marT="91425" marB="91425" marR="91425" marL="91425"/>
                </a:tc>
              </a:tr>
              <a:tr h="381000">
                <a:tc>
                  <a:txBody>
                    <a:bodyPr/>
                    <a:lstStyle/>
                    <a:p>
                      <a:pPr indent="0" lvl="0" marL="0" rtl="0" algn="ctr">
                        <a:spcBef>
                          <a:spcPts val="0"/>
                        </a:spcBef>
                        <a:spcAft>
                          <a:spcPts val="0"/>
                        </a:spcAft>
                        <a:buNone/>
                      </a:pPr>
                      <a:r>
                        <a:rPr b="1" lang="en" sz="2400">
                          <a:solidFill>
                            <a:srgbClr val="FF0000"/>
                          </a:solidFill>
                          <a:latin typeface="Josefin Sans"/>
                          <a:ea typeface="Josefin Sans"/>
                          <a:cs typeface="Josefin Sans"/>
                          <a:sym typeface="Josefin Sans"/>
                        </a:rPr>
                        <a:t>5 minutes</a:t>
                      </a:r>
                      <a:endParaRPr b="1" sz="2400">
                        <a:solidFill>
                          <a:srgbClr val="FF0000"/>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lang="en" sz="2400">
                          <a:solidFill>
                            <a:srgbClr val="FF0000"/>
                          </a:solidFill>
                          <a:latin typeface="Josefin Sans"/>
                          <a:ea typeface="Josefin Sans"/>
                          <a:cs typeface="Josefin Sans"/>
                          <a:sym typeface="Josefin Sans"/>
                        </a:rPr>
                        <a:t>3 days</a:t>
                      </a:r>
                      <a:endParaRPr sz="2400">
                        <a:solidFill>
                          <a:srgbClr val="FF0000"/>
                        </a:solidFill>
                        <a:latin typeface="Josefin Sans"/>
                        <a:ea typeface="Josefin Sans"/>
                        <a:cs typeface="Josefin Sans"/>
                        <a:sym typeface="Josefin Sans"/>
                      </a:endParaRPr>
                    </a:p>
                  </a:txBody>
                  <a:tcPr marT="91425" marB="91425" marR="91425" marL="91425"/>
                </a:tc>
              </a:tr>
              <a:tr h="381000">
                <a:tc>
                  <a:txBody>
                    <a:bodyPr/>
                    <a:lstStyle/>
                    <a:p>
                      <a:pPr indent="0" lvl="0" marL="0" rtl="0" algn="ctr">
                        <a:spcBef>
                          <a:spcPts val="0"/>
                        </a:spcBef>
                        <a:spcAft>
                          <a:spcPts val="0"/>
                        </a:spcAft>
                        <a:buNone/>
                      </a:pPr>
                      <a:r>
                        <a:rPr b="1" lang="en" sz="2400">
                          <a:solidFill>
                            <a:srgbClr val="FF0000"/>
                          </a:solidFill>
                          <a:latin typeface="Josefin Sans"/>
                          <a:ea typeface="Josefin Sans"/>
                          <a:cs typeface="Josefin Sans"/>
                          <a:sym typeface="Josefin Sans"/>
                        </a:rPr>
                        <a:t>10 minutes</a:t>
                      </a:r>
                      <a:endParaRPr b="1" sz="2400">
                        <a:solidFill>
                          <a:srgbClr val="FF0000"/>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lang="en" sz="2400">
                          <a:solidFill>
                            <a:srgbClr val="FF0000"/>
                          </a:solidFill>
                          <a:latin typeface="Josefin Sans"/>
                          <a:ea typeface="Josefin Sans"/>
                          <a:cs typeface="Josefin Sans"/>
                          <a:sym typeface="Josefin Sans"/>
                        </a:rPr>
                        <a:t>6.5 days</a:t>
                      </a:r>
                      <a:endParaRPr sz="2400">
                        <a:solidFill>
                          <a:srgbClr val="FF0000"/>
                        </a:solidFill>
                        <a:latin typeface="Josefin Sans"/>
                        <a:ea typeface="Josefin Sans"/>
                        <a:cs typeface="Josefin Sans"/>
                        <a:sym typeface="Josefin Sans"/>
                      </a:endParaRPr>
                    </a:p>
                  </a:txBody>
                  <a:tcPr marT="91425" marB="91425" marR="91425" marL="91425"/>
                </a:tc>
              </a:tr>
              <a:tr h="381000">
                <a:tc>
                  <a:txBody>
                    <a:bodyPr/>
                    <a:lstStyle/>
                    <a:p>
                      <a:pPr indent="0" lvl="0" marL="0" rtl="0" algn="ctr">
                        <a:spcBef>
                          <a:spcPts val="0"/>
                        </a:spcBef>
                        <a:spcAft>
                          <a:spcPts val="0"/>
                        </a:spcAft>
                        <a:buNone/>
                      </a:pPr>
                      <a:r>
                        <a:rPr b="1" lang="en" sz="2400">
                          <a:solidFill>
                            <a:srgbClr val="FF0000"/>
                          </a:solidFill>
                          <a:latin typeface="Josefin Sans"/>
                          <a:ea typeface="Josefin Sans"/>
                          <a:cs typeface="Josefin Sans"/>
                          <a:sym typeface="Josefin Sans"/>
                        </a:rPr>
                        <a:t>15 minutes</a:t>
                      </a:r>
                      <a:endParaRPr b="1" sz="2400">
                        <a:solidFill>
                          <a:srgbClr val="FF0000"/>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lang="en" sz="2400">
                          <a:solidFill>
                            <a:srgbClr val="FF0000"/>
                          </a:solidFill>
                          <a:latin typeface="Josefin Sans"/>
                          <a:ea typeface="Josefin Sans"/>
                          <a:cs typeface="Josefin Sans"/>
                          <a:sym typeface="Josefin Sans"/>
                        </a:rPr>
                        <a:t>10 days</a:t>
                      </a:r>
                      <a:endParaRPr sz="2400">
                        <a:solidFill>
                          <a:srgbClr val="FF0000"/>
                        </a:solidFill>
                        <a:latin typeface="Josefin Sans"/>
                        <a:ea typeface="Josefin Sans"/>
                        <a:cs typeface="Josefin Sans"/>
                        <a:sym typeface="Josefin Sans"/>
                      </a:endParaRPr>
                    </a:p>
                  </a:txBody>
                  <a:tcPr marT="91425" marB="91425" marR="91425" marL="91425"/>
                </a:tc>
              </a:tr>
              <a:tr h="381000">
                <a:tc>
                  <a:txBody>
                    <a:bodyPr/>
                    <a:lstStyle/>
                    <a:p>
                      <a:pPr indent="0" lvl="0" marL="0" rtl="0" algn="ctr">
                        <a:spcBef>
                          <a:spcPts val="0"/>
                        </a:spcBef>
                        <a:spcAft>
                          <a:spcPts val="0"/>
                        </a:spcAft>
                        <a:buNone/>
                      </a:pPr>
                      <a:r>
                        <a:rPr b="1" lang="en" sz="2400">
                          <a:solidFill>
                            <a:srgbClr val="FF0000"/>
                          </a:solidFill>
                          <a:latin typeface="Josefin Sans"/>
                          <a:ea typeface="Josefin Sans"/>
                          <a:cs typeface="Josefin Sans"/>
                          <a:sym typeface="Josefin Sans"/>
                        </a:rPr>
                        <a:t>20 minutes </a:t>
                      </a:r>
                      <a:endParaRPr b="1" sz="2400">
                        <a:solidFill>
                          <a:srgbClr val="FF0000"/>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lang="en" sz="2400">
                          <a:solidFill>
                            <a:srgbClr val="FF0000"/>
                          </a:solidFill>
                          <a:latin typeface="Josefin Sans"/>
                          <a:ea typeface="Josefin Sans"/>
                          <a:cs typeface="Josefin Sans"/>
                          <a:sym typeface="Josefin Sans"/>
                        </a:rPr>
                        <a:t>13 days</a:t>
                      </a:r>
                      <a:endParaRPr sz="2400">
                        <a:solidFill>
                          <a:srgbClr val="FF0000"/>
                        </a:solidFill>
                        <a:latin typeface="Josefin Sans"/>
                        <a:ea typeface="Josefin Sans"/>
                        <a:cs typeface="Josefin Sans"/>
                        <a:sym typeface="Josefin Sans"/>
                      </a:endParaRPr>
                    </a:p>
                  </a:txBody>
                  <a:tcPr marT="91425" marB="91425" marR="91425" marL="91425"/>
                </a:tc>
              </a:tr>
              <a:tr h="381000">
                <a:tc>
                  <a:txBody>
                    <a:bodyPr/>
                    <a:lstStyle/>
                    <a:p>
                      <a:pPr indent="0" lvl="0" marL="0" rtl="0" algn="ctr">
                        <a:spcBef>
                          <a:spcPts val="0"/>
                        </a:spcBef>
                        <a:spcAft>
                          <a:spcPts val="0"/>
                        </a:spcAft>
                        <a:buNone/>
                      </a:pPr>
                      <a:r>
                        <a:rPr b="1" lang="en" sz="2400">
                          <a:solidFill>
                            <a:srgbClr val="FF0000"/>
                          </a:solidFill>
                          <a:latin typeface="Josefin Sans"/>
                          <a:ea typeface="Josefin Sans"/>
                          <a:cs typeface="Josefin Sans"/>
                          <a:sym typeface="Josefin Sans"/>
                        </a:rPr>
                        <a:t>30 minutes </a:t>
                      </a:r>
                      <a:endParaRPr b="1" sz="2400">
                        <a:solidFill>
                          <a:srgbClr val="FF0000"/>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lang="en" sz="2400">
                          <a:solidFill>
                            <a:srgbClr val="FF0000"/>
                          </a:solidFill>
                          <a:latin typeface="Josefin Sans"/>
                          <a:ea typeface="Josefin Sans"/>
                          <a:cs typeface="Josefin Sans"/>
                          <a:sym typeface="Josefin Sans"/>
                        </a:rPr>
                        <a:t>19 days</a:t>
                      </a:r>
                      <a:endParaRPr sz="2400">
                        <a:solidFill>
                          <a:srgbClr val="FF0000"/>
                        </a:solidFill>
                        <a:latin typeface="Josefin Sans"/>
                        <a:ea typeface="Josefin Sans"/>
                        <a:cs typeface="Josefin Sans"/>
                        <a:sym typeface="Josefin Sans"/>
                      </a:endParaRPr>
                    </a:p>
                  </a:txBody>
                  <a:tcPr marT="91425" marB="91425" marR="91425" marL="91425"/>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90" name="Shape 190"/>
        <p:cNvGrpSpPr/>
        <p:nvPr/>
      </p:nvGrpSpPr>
      <p:grpSpPr>
        <a:xfrm>
          <a:off x="0" y="0"/>
          <a:ext cx="0" cy="0"/>
          <a:chOff x="0" y="0"/>
          <a:chExt cx="0" cy="0"/>
        </a:xfrm>
      </p:grpSpPr>
      <p:sp>
        <p:nvSpPr>
          <p:cNvPr id="191" name="Google Shape;191;p31"/>
          <p:cNvSpPr txBox="1"/>
          <p:nvPr>
            <p:ph type="title"/>
          </p:nvPr>
        </p:nvSpPr>
        <p:spPr>
          <a:xfrm>
            <a:off x="264900" y="82951"/>
            <a:ext cx="7242600" cy="133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500">
                <a:solidFill>
                  <a:srgbClr val="00B050"/>
                </a:solidFill>
                <a:latin typeface="Josefin Sans"/>
                <a:ea typeface="Josefin Sans"/>
                <a:cs typeface="Josefin Sans"/>
                <a:sym typeface="Josefin Sans"/>
              </a:rPr>
              <a:t>A reminder that we are a nut-aware school. Please ensure that your child’s lunchbox does not include any nuts.</a:t>
            </a:r>
            <a:endParaRPr sz="3300">
              <a:latin typeface="Josefin Sans"/>
              <a:ea typeface="Josefin Sans"/>
              <a:cs typeface="Josefin Sans"/>
              <a:sym typeface="Josefin Sans"/>
            </a:endParaRPr>
          </a:p>
        </p:txBody>
      </p:sp>
      <p:pic>
        <p:nvPicPr>
          <p:cNvPr id="192" name="Google Shape;192;p31"/>
          <p:cNvPicPr preferRelativeResize="0"/>
          <p:nvPr/>
        </p:nvPicPr>
        <p:blipFill>
          <a:blip r:embed="rId3">
            <a:alphaModFix/>
          </a:blip>
          <a:stretch>
            <a:fillRect/>
          </a:stretch>
        </p:blipFill>
        <p:spPr>
          <a:xfrm>
            <a:off x="152400" y="4998717"/>
            <a:ext cx="7467600" cy="3650987"/>
          </a:xfrm>
          <a:prstGeom prst="rect">
            <a:avLst/>
          </a:prstGeom>
          <a:noFill/>
          <a:ln>
            <a:noFill/>
          </a:ln>
        </p:spPr>
      </p:pic>
      <p:pic>
        <p:nvPicPr>
          <p:cNvPr id="193" name="Google Shape;193;p31"/>
          <p:cNvPicPr preferRelativeResize="0"/>
          <p:nvPr/>
        </p:nvPicPr>
        <p:blipFill>
          <a:blip r:embed="rId4">
            <a:alphaModFix/>
          </a:blip>
          <a:stretch>
            <a:fillRect/>
          </a:stretch>
        </p:blipFill>
        <p:spPr>
          <a:xfrm>
            <a:off x="152400" y="1570051"/>
            <a:ext cx="7467602" cy="27916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62" name="Shape 62"/>
        <p:cNvGrpSpPr/>
        <p:nvPr/>
      </p:nvGrpSpPr>
      <p:grpSpPr>
        <a:xfrm>
          <a:off x="0" y="0"/>
          <a:ext cx="0" cy="0"/>
          <a:chOff x="0" y="0"/>
          <a:chExt cx="0" cy="0"/>
        </a:xfrm>
      </p:grpSpPr>
      <p:sp>
        <p:nvSpPr>
          <p:cNvPr id="63" name="Google Shape;63;p14"/>
          <p:cNvSpPr txBox="1"/>
          <p:nvPr>
            <p:ph idx="1" type="body"/>
          </p:nvPr>
        </p:nvSpPr>
        <p:spPr>
          <a:xfrm>
            <a:off x="264900" y="167648"/>
            <a:ext cx="7242600" cy="95709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t/>
            </a:r>
            <a:endParaRPr sz="2100">
              <a:solidFill>
                <a:schemeClr val="dk1"/>
              </a:solidFill>
              <a:latin typeface="Josefin Sans"/>
              <a:ea typeface="Josefin Sans"/>
              <a:cs typeface="Josefin Sans"/>
              <a:sym typeface="Josefin Sans"/>
            </a:endParaRPr>
          </a:p>
          <a:p>
            <a:pPr indent="0" lvl="0" marL="0" rtl="0" algn="l">
              <a:lnSpc>
                <a:spcPct val="100000"/>
              </a:lnSpc>
              <a:spcBef>
                <a:spcPts val="0"/>
              </a:spcBef>
              <a:spcAft>
                <a:spcPts val="0"/>
              </a:spcAft>
              <a:buNone/>
            </a:pPr>
            <a:r>
              <a:t/>
            </a:r>
            <a:endParaRPr sz="2100">
              <a:solidFill>
                <a:schemeClr val="dk1"/>
              </a:solidFill>
              <a:latin typeface="Josefin Sans"/>
              <a:ea typeface="Josefin Sans"/>
              <a:cs typeface="Josefin Sans"/>
              <a:sym typeface="Josefin Sans"/>
            </a:endParaRPr>
          </a:p>
          <a:p>
            <a:pPr indent="0" lvl="0" marL="0" rtl="0" algn="l">
              <a:spcBef>
                <a:spcPts val="0"/>
              </a:spcBef>
              <a:spcAft>
                <a:spcPts val="1200"/>
              </a:spcAft>
              <a:buNone/>
            </a:pPr>
            <a:r>
              <a:t/>
            </a:r>
            <a:endParaRPr sz="2100">
              <a:solidFill>
                <a:schemeClr val="dk1"/>
              </a:solidFill>
              <a:latin typeface="Josefin Sans"/>
              <a:ea typeface="Josefin Sans"/>
              <a:cs typeface="Josefin Sans"/>
              <a:sym typeface="Josefin Sans"/>
            </a:endParaRPr>
          </a:p>
        </p:txBody>
      </p:sp>
      <p:pic>
        <p:nvPicPr>
          <p:cNvPr id="64" name="Google Shape;64;p14"/>
          <p:cNvPicPr preferRelativeResize="0"/>
          <p:nvPr/>
        </p:nvPicPr>
        <p:blipFill>
          <a:blip r:embed="rId3">
            <a:alphaModFix/>
          </a:blip>
          <a:stretch>
            <a:fillRect/>
          </a:stretch>
        </p:blipFill>
        <p:spPr>
          <a:xfrm rot="10800000">
            <a:off x="3675700" y="1264875"/>
            <a:ext cx="3831800" cy="3939750"/>
          </a:xfrm>
          <a:prstGeom prst="rect">
            <a:avLst/>
          </a:prstGeom>
          <a:noFill/>
          <a:ln>
            <a:noFill/>
          </a:ln>
        </p:spPr>
      </p:pic>
      <p:graphicFrame>
        <p:nvGraphicFramePr>
          <p:cNvPr id="65" name="Google Shape;65;p14"/>
          <p:cNvGraphicFramePr/>
          <p:nvPr/>
        </p:nvGraphicFramePr>
        <p:xfrm>
          <a:off x="264900" y="167650"/>
          <a:ext cx="3000000" cy="3000000"/>
        </p:xfrm>
        <a:graphic>
          <a:graphicData uri="http://schemas.openxmlformats.org/drawingml/2006/table">
            <a:tbl>
              <a:tblPr>
                <a:noFill/>
                <a:tableStyleId>{736A8050-1155-4D1F-8BEB-BC7E93C7E86E}</a:tableStyleId>
              </a:tblPr>
              <a:tblGrid>
                <a:gridCol w="3780375"/>
                <a:gridCol w="3462225"/>
              </a:tblGrid>
              <a:tr h="381000">
                <a:tc gridSpan="2">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Josefin Sans"/>
                          <a:ea typeface="Josefin Sans"/>
                          <a:cs typeface="Josefin Sans"/>
                          <a:sym typeface="Josefin Sans"/>
                        </a:rPr>
                        <a:t>Year 6 enjoyed a wonderful tea party and cricket match with their parents this afternoon. It was a lovely way to mark the end of SATs week.</a:t>
                      </a:r>
                      <a:endParaRPr sz="2000">
                        <a:solidFill>
                          <a:schemeClr val="dk1"/>
                        </a:solidFill>
                        <a:latin typeface="Josefin Sans"/>
                        <a:ea typeface="Josefin Sans"/>
                        <a:cs typeface="Josefin Sans"/>
                        <a:sym typeface="Josefin Sans"/>
                      </a:endParaRPr>
                    </a:p>
                  </a:txBody>
                  <a:tcPr marT="91425" marB="91425" marR="91425" marL="91425"/>
                </a:tc>
                <a:tc hMerge="1"/>
              </a:tr>
              <a:tr h="381000">
                <a:tc>
                  <a:txBody>
                    <a:bodyPr/>
                    <a:lstStyle/>
                    <a:p>
                      <a:pPr indent="0" lvl="0" marL="0" rtl="0" algn="l">
                        <a:spcBef>
                          <a:spcPts val="0"/>
                        </a:spcBef>
                        <a:spcAft>
                          <a:spcPts val="0"/>
                        </a:spcAft>
                        <a:buClr>
                          <a:schemeClr val="dk1"/>
                        </a:buClr>
                        <a:buSzPts val="1100"/>
                        <a:buFont typeface="Arial"/>
                        <a:buNone/>
                      </a:pPr>
                      <a:r>
                        <a:t/>
                      </a:r>
                      <a:endParaRPr sz="2000">
                        <a:solidFill>
                          <a:schemeClr val="dk1"/>
                        </a:solidFill>
                        <a:latin typeface="Josefin Sans"/>
                        <a:ea typeface="Josefin Sans"/>
                        <a:cs typeface="Josefin Sans"/>
                        <a:sym typeface="Josefin Sans"/>
                      </a:endParaRPr>
                    </a:p>
                    <a:p>
                      <a:pPr indent="0" lvl="0" marL="0" rtl="0" algn="l">
                        <a:spcBef>
                          <a:spcPts val="0"/>
                        </a:spcBef>
                        <a:spcAft>
                          <a:spcPts val="0"/>
                        </a:spcAft>
                        <a:buClr>
                          <a:schemeClr val="dk1"/>
                        </a:buClr>
                        <a:buSzPts val="1100"/>
                        <a:buFont typeface="Arial"/>
                        <a:buNone/>
                      </a:pPr>
                      <a:r>
                        <a:t/>
                      </a:r>
                      <a:endParaRPr sz="2000">
                        <a:solidFill>
                          <a:schemeClr val="dk1"/>
                        </a:solidFill>
                        <a:latin typeface="Josefin Sans"/>
                        <a:ea typeface="Josefin Sans"/>
                        <a:cs typeface="Josefin Sans"/>
                        <a:sym typeface="Josefin Sans"/>
                      </a:endParaRPr>
                    </a:p>
                    <a:p>
                      <a:pPr indent="0" lvl="0" marL="0" rtl="0" algn="l">
                        <a:spcBef>
                          <a:spcPts val="0"/>
                        </a:spcBef>
                        <a:spcAft>
                          <a:spcPts val="0"/>
                        </a:spcAft>
                        <a:buClr>
                          <a:schemeClr val="dk1"/>
                        </a:buClr>
                        <a:buSzPts val="1100"/>
                        <a:buFont typeface="Arial"/>
                        <a:buNone/>
                      </a:pPr>
                      <a:r>
                        <a:rPr lang="en" sz="2000">
                          <a:solidFill>
                            <a:schemeClr val="dk1"/>
                          </a:solidFill>
                          <a:latin typeface="Josefin Sans"/>
                          <a:ea typeface="Josefin Sans"/>
                          <a:cs typeface="Josefin Sans"/>
                          <a:sym typeface="Josefin Sans"/>
                        </a:rPr>
                        <a:t>I hope you all have a wonderful weekend!</a:t>
                      </a:r>
                      <a:endParaRPr sz="2000">
                        <a:solidFill>
                          <a:schemeClr val="dk1"/>
                        </a:solidFill>
                        <a:latin typeface="Josefin Sans"/>
                        <a:ea typeface="Josefin Sans"/>
                        <a:cs typeface="Josefin Sans"/>
                        <a:sym typeface="Josefin Sans"/>
                      </a:endParaRPr>
                    </a:p>
                    <a:p>
                      <a:pPr indent="0" lvl="0" marL="0" rtl="0" algn="l">
                        <a:spcBef>
                          <a:spcPts val="0"/>
                        </a:spcBef>
                        <a:spcAft>
                          <a:spcPts val="0"/>
                        </a:spcAft>
                        <a:buClr>
                          <a:schemeClr val="dk1"/>
                        </a:buClr>
                        <a:buSzPts val="1100"/>
                        <a:buFont typeface="Arial"/>
                        <a:buNone/>
                      </a:pPr>
                      <a:r>
                        <a:t/>
                      </a:r>
                      <a:endParaRPr sz="2000">
                        <a:solidFill>
                          <a:schemeClr val="dk1"/>
                        </a:solidFill>
                        <a:latin typeface="Josefin Sans"/>
                        <a:ea typeface="Josefin Sans"/>
                        <a:cs typeface="Josefin Sans"/>
                        <a:sym typeface="Josefin Sans"/>
                      </a:endParaRPr>
                    </a:p>
                    <a:p>
                      <a:pPr indent="0" lvl="0" marL="0" rtl="0" algn="l">
                        <a:spcBef>
                          <a:spcPts val="0"/>
                        </a:spcBef>
                        <a:spcAft>
                          <a:spcPts val="0"/>
                        </a:spcAft>
                        <a:buClr>
                          <a:schemeClr val="dk1"/>
                        </a:buClr>
                        <a:buSzPts val="1100"/>
                        <a:buFont typeface="Arial"/>
                        <a:buNone/>
                      </a:pPr>
                      <a:r>
                        <a:t/>
                      </a:r>
                      <a:endParaRPr sz="2000">
                        <a:solidFill>
                          <a:schemeClr val="dk1"/>
                        </a:solidFill>
                        <a:latin typeface="Josefin Sans"/>
                        <a:ea typeface="Josefin Sans"/>
                        <a:cs typeface="Josefin Sans"/>
                        <a:sym typeface="Josefin Sans"/>
                      </a:endParaRPr>
                    </a:p>
                    <a:p>
                      <a:pPr indent="0" lvl="0" marL="0" rtl="0" algn="l">
                        <a:spcBef>
                          <a:spcPts val="0"/>
                        </a:spcBef>
                        <a:spcAft>
                          <a:spcPts val="0"/>
                        </a:spcAft>
                        <a:buClr>
                          <a:schemeClr val="dk1"/>
                        </a:buClr>
                        <a:buSzPts val="1100"/>
                        <a:buFont typeface="Arial"/>
                        <a:buNone/>
                      </a:pPr>
                      <a:r>
                        <a:t/>
                      </a:r>
                      <a:endParaRPr sz="2000">
                        <a:solidFill>
                          <a:schemeClr val="dk1"/>
                        </a:solidFill>
                        <a:latin typeface="Josefin Sans"/>
                        <a:ea typeface="Josefin Sans"/>
                        <a:cs typeface="Josefin Sans"/>
                        <a:sym typeface="Josefin Sans"/>
                      </a:endParaRPr>
                    </a:p>
                    <a:p>
                      <a:pPr indent="0" lvl="0" marL="0" rtl="0" algn="l">
                        <a:spcBef>
                          <a:spcPts val="0"/>
                        </a:spcBef>
                        <a:spcAft>
                          <a:spcPts val="0"/>
                        </a:spcAft>
                        <a:buClr>
                          <a:schemeClr val="dk1"/>
                        </a:buClr>
                        <a:buSzPts val="1100"/>
                        <a:buFont typeface="Arial"/>
                        <a:buNone/>
                      </a:pPr>
                      <a:r>
                        <a:rPr lang="en" sz="2000">
                          <a:solidFill>
                            <a:schemeClr val="dk1"/>
                          </a:solidFill>
                          <a:latin typeface="Josefin Sans"/>
                          <a:ea typeface="Josefin Sans"/>
                          <a:cs typeface="Josefin Sans"/>
                          <a:sym typeface="Josefin Sans"/>
                        </a:rPr>
                        <a:t>Best wishes,</a:t>
                      </a:r>
                      <a:r>
                        <a:rPr lang="en" sz="2000">
                          <a:solidFill>
                            <a:srgbClr val="FF0000"/>
                          </a:solidFill>
                          <a:latin typeface="Josefin Sans"/>
                          <a:ea typeface="Josefin Sans"/>
                          <a:cs typeface="Josefin Sans"/>
                          <a:sym typeface="Josefin Sans"/>
                        </a:rPr>
                        <a:t> </a:t>
                      </a:r>
                      <a:endParaRPr sz="2000">
                        <a:solidFill>
                          <a:schemeClr val="dk2"/>
                        </a:solidFill>
                        <a:latin typeface="Josefin Sans"/>
                        <a:ea typeface="Josefin Sans"/>
                        <a:cs typeface="Josefin Sans"/>
                        <a:sym typeface="Josefin Sans"/>
                      </a:endParaRPr>
                    </a:p>
                    <a:p>
                      <a:pPr indent="0" lvl="0" marL="0" rtl="0" algn="l">
                        <a:lnSpc>
                          <a:spcPct val="115000"/>
                        </a:lnSpc>
                        <a:spcBef>
                          <a:spcPts val="0"/>
                        </a:spcBef>
                        <a:spcAft>
                          <a:spcPts val="1200"/>
                        </a:spcAft>
                        <a:buClr>
                          <a:schemeClr val="dk1"/>
                        </a:buClr>
                        <a:buSzPts val="1100"/>
                        <a:buFont typeface="Arial"/>
                        <a:buNone/>
                      </a:pPr>
                      <a:r>
                        <a:rPr lang="en" sz="2000">
                          <a:solidFill>
                            <a:schemeClr val="dk1"/>
                          </a:solidFill>
                          <a:latin typeface="Josefin Sans"/>
                          <a:ea typeface="Josefin Sans"/>
                          <a:cs typeface="Josefin Sans"/>
                          <a:sym typeface="Josefin Sans"/>
                        </a:rPr>
                        <a:t>Lucy How</a:t>
                      </a:r>
                      <a:endParaRPr sz="20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graphicFrame>
        <p:nvGraphicFramePr>
          <p:cNvPr id="66" name="Google Shape;66;p14"/>
          <p:cNvGraphicFramePr/>
          <p:nvPr/>
        </p:nvGraphicFramePr>
        <p:xfrm>
          <a:off x="264900" y="6170592"/>
          <a:ext cx="3000000" cy="3000000"/>
        </p:xfrm>
        <a:graphic>
          <a:graphicData uri="http://schemas.openxmlformats.org/drawingml/2006/table">
            <a:tbl>
              <a:tblPr>
                <a:noFill/>
                <a:tableStyleId>{736A8050-1155-4D1F-8BEB-BC7E93C7E86E}</a:tableStyleId>
              </a:tblPr>
              <a:tblGrid>
                <a:gridCol w="2414200"/>
                <a:gridCol w="2414200"/>
                <a:gridCol w="2414200"/>
              </a:tblGrid>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a:solidFill>
                            <a:schemeClr val="dk1"/>
                          </a:solidFill>
                          <a:latin typeface="Sassoon Infant Std"/>
                          <a:ea typeface="Sassoon Infant Std"/>
                          <a:cs typeface="Sassoon Infant Std"/>
                          <a:sym typeface="Sassoon Infant Std"/>
                        </a:rPr>
                        <a:t>MAT of the Year</a:t>
                      </a:r>
                      <a:endParaRPr b="1">
                        <a:solidFill>
                          <a:schemeClr val="dk1"/>
                        </a:solidFill>
                        <a:latin typeface="Sassoon Infant Std"/>
                        <a:ea typeface="Sassoon Infant Std"/>
                        <a:cs typeface="Sassoon Infant Std"/>
                        <a:sym typeface="Sassoon Infant Std"/>
                      </a:endParaRPr>
                    </a:p>
                    <a:p>
                      <a:pPr indent="0" lvl="0" marL="0" rtl="0" algn="l">
                        <a:spcBef>
                          <a:spcPts val="0"/>
                        </a:spcBef>
                        <a:spcAft>
                          <a:spcPts val="0"/>
                        </a:spcAft>
                        <a:buClr>
                          <a:schemeClr val="dk1"/>
                        </a:buClr>
                        <a:buSzPts val="1100"/>
                        <a:buFont typeface="Arial"/>
                        <a:buNone/>
                      </a:pPr>
                      <a:r>
                        <a:rPr b="1" lang="en">
                          <a:solidFill>
                            <a:schemeClr val="dk1"/>
                          </a:solidFill>
                          <a:latin typeface="Sassoon Infant Std"/>
                          <a:ea typeface="Sassoon Infant Std"/>
                          <a:cs typeface="Sassoon Infant Std"/>
                          <a:sym typeface="Sassoon Infant Std"/>
                        </a:rPr>
                        <a:t>2024</a:t>
                      </a:r>
                      <a:endParaRPr/>
                    </a:p>
                    <a:p>
                      <a:pPr indent="0" lvl="0" marL="0" rtl="0" algn="l">
                        <a:spcBef>
                          <a:spcPts val="0"/>
                        </a:spcBef>
                        <a:spcAft>
                          <a:spcPts val="0"/>
                        </a:spcAft>
                        <a:buNone/>
                      </a:pPr>
                      <a:r>
                        <a:t/>
                      </a:r>
                      <a:endParaRPr/>
                    </a:p>
                  </a:txBody>
                  <a:tcPr marT="91425" marB="91425" marR="91425" marL="91425">
                    <a:lnR cap="flat" cmpd="sng">
                      <a:solidFill>
                        <a:srgbClr val="000000"/>
                      </a:solidFill>
                      <a:prstDash val="solid"/>
                      <a:round/>
                      <a:headEnd len="sm" w="sm" type="none"/>
                      <a:tailEnd len="sm" w="sm" type="none"/>
                    </a:lnR>
                  </a:tcPr>
                </a:tc>
                <a:tc>
                  <a:txBody>
                    <a:bodyPr/>
                    <a:lstStyle/>
                    <a:p>
                      <a:pPr indent="0" lvl="0" marL="0" rtl="0" algn="r">
                        <a:spcBef>
                          <a:spcPts val="0"/>
                        </a:spcBef>
                        <a:spcAft>
                          <a:spcPts val="0"/>
                        </a:spcAft>
                        <a:buNone/>
                      </a:pPr>
                      <a:r>
                        <a:t/>
                      </a:r>
                      <a:endParaRPr sz="1200">
                        <a:latin typeface="Times New Roman"/>
                        <a:ea typeface="Times New Roman"/>
                        <a:cs typeface="Times New Roman"/>
                        <a:sym typeface="Times New Roman"/>
                      </a:endParaRPr>
                    </a:p>
                    <a:p>
                      <a:pPr indent="0" lvl="0" marL="0" rtl="0" algn="ctr">
                        <a:spcBef>
                          <a:spcPts val="0"/>
                        </a:spcBef>
                        <a:spcAft>
                          <a:spcPts val="0"/>
                        </a:spcAft>
                        <a:buNone/>
                      </a:pPr>
                      <a:r>
                        <a:t/>
                      </a:r>
                      <a:endParaRPr sz="1200">
                        <a:latin typeface="Times New Roman"/>
                        <a:ea typeface="Times New Roman"/>
                        <a:cs typeface="Times New Roman"/>
                        <a:sym typeface="Times New Roman"/>
                      </a:endParaRPr>
                    </a:p>
                  </a:txBody>
                  <a:tcPr marT="0" marB="0" marR="68575" marL="68575">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t/>
                      </a:r>
                      <a:endParaRPr b="1">
                        <a:latin typeface="Sassoon Infant Std"/>
                        <a:ea typeface="Sassoon Infant Std"/>
                        <a:cs typeface="Sassoon Infant Std"/>
                        <a:sym typeface="Sassoon Infant Std"/>
                      </a:endParaRPr>
                    </a:p>
                  </a:txBody>
                  <a:tcPr marT="0" marB="0" marR="68575" marL="68575">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381000">
                <a:tc gridSpan="3">
                  <a:txBody>
                    <a:bodyPr/>
                    <a:lstStyle/>
                    <a:p>
                      <a:pPr indent="0" lvl="0" marL="0" rtl="0" algn="l">
                        <a:spcBef>
                          <a:spcPts val="0"/>
                        </a:spcBef>
                        <a:spcAft>
                          <a:spcPts val="0"/>
                        </a:spcAft>
                        <a:buNone/>
                      </a:pPr>
                      <a:r>
                        <a:rPr lang="en">
                          <a:latin typeface="Josefin Sans"/>
                          <a:ea typeface="Josefin Sans"/>
                          <a:cs typeface="Josefin Sans"/>
                          <a:sym typeface="Josefin Sans"/>
                        </a:rPr>
                        <a:t>In the same way your light must shine before people so that they will see the good things you do and </a:t>
                      </a:r>
                      <a:r>
                        <a:rPr lang="en">
                          <a:latin typeface="Josefin Sans"/>
                          <a:ea typeface="Josefin Sans"/>
                          <a:cs typeface="Josefin Sans"/>
                          <a:sym typeface="Josefin Sans"/>
                        </a:rPr>
                        <a:t>praise</a:t>
                      </a:r>
                      <a:r>
                        <a:rPr lang="en">
                          <a:latin typeface="Josefin Sans"/>
                          <a:ea typeface="Josefin Sans"/>
                          <a:cs typeface="Josefin Sans"/>
                          <a:sym typeface="Josefin Sans"/>
                        </a:rPr>
                        <a:t> your Father in heaven. </a:t>
                      </a:r>
                      <a:r>
                        <a:rPr i="1" lang="en">
                          <a:latin typeface="Josefin Sans"/>
                          <a:ea typeface="Josefin Sans"/>
                          <a:cs typeface="Josefin Sans"/>
                          <a:sym typeface="Josefin Sans"/>
                        </a:rPr>
                        <a:t>Matthew 5:16</a:t>
                      </a:r>
                      <a:endParaRPr i="1">
                        <a:latin typeface="Josefin Sans"/>
                        <a:ea typeface="Josefin Sans"/>
                        <a:cs typeface="Josefin Sans"/>
                        <a:sym typeface="Josefin Sans"/>
                      </a:endParaRPr>
                    </a:p>
                    <a:p>
                      <a:pPr indent="0" lvl="0" marL="0" rtl="0" algn="l">
                        <a:spcBef>
                          <a:spcPts val="0"/>
                        </a:spcBef>
                        <a:spcAft>
                          <a:spcPts val="0"/>
                        </a:spcAft>
                        <a:buNone/>
                      </a:pPr>
                      <a:r>
                        <a:t/>
                      </a:r>
                      <a:endParaRPr i="1">
                        <a:latin typeface="Josefin Sans"/>
                        <a:ea typeface="Josefin Sans"/>
                        <a:cs typeface="Josefin Sans"/>
                        <a:sym typeface="Josefin Sans"/>
                      </a:endParaRPr>
                    </a:p>
                    <a:p>
                      <a:pPr indent="0" lvl="0" marL="0" rtl="0" algn="l">
                        <a:spcBef>
                          <a:spcPts val="0"/>
                        </a:spcBef>
                        <a:spcAft>
                          <a:spcPts val="0"/>
                        </a:spcAft>
                        <a:buNone/>
                      </a:pPr>
                      <a:r>
                        <a:rPr lang="en">
                          <a:latin typeface="Josefin Sans"/>
                          <a:ea typeface="Josefin Sans"/>
                          <a:cs typeface="Josefin Sans"/>
                          <a:sym typeface="Josefin Sans"/>
                        </a:rPr>
                        <a:t>You are the people of God: he loved you and chose you for his own. So then, you must clothe </a:t>
                      </a:r>
                      <a:r>
                        <a:rPr lang="en">
                          <a:latin typeface="Josefin Sans"/>
                          <a:ea typeface="Josefin Sans"/>
                          <a:cs typeface="Josefin Sans"/>
                          <a:sym typeface="Josefin Sans"/>
                        </a:rPr>
                        <a:t>yourselves with kindness. </a:t>
                      </a:r>
                      <a:r>
                        <a:rPr i="1" lang="en">
                          <a:latin typeface="Josefin Sans"/>
                          <a:ea typeface="Josefin Sans"/>
                          <a:cs typeface="Josefin Sans"/>
                          <a:sym typeface="Josefin Sans"/>
                        </a:rPr>
                        <a:t>Colossians 3:12</a:t>
                      </a:r>
                      <a:endParaRPr i="1">
                        <a:latin typeface="Josefin Sans"/>
                        <a:ea typeface="Josefin Sans"/>
                        <a:cs typeface="Josefin Sans"/>
                        <a:sym typeface="Josefin Sans"/>
                      </a:endParaRPr>
                    </a:p>
                  </a:txBody>
                  <a:tcPr marT="91425" marB="91425" marR="91425" marL="91425">
                    <a:lnR cap="flat" cmpd="sng">
                      <a:solidFill>
                        <a:srgbClr val="000000"/>
                      </a:solidFill>
                      <a:prstDash val="solid"/>
                      <a:round/>
                      <a:headEnd len="sm" w="sm" type="none"/>
                      <a:tailEnd len="sm" w="sm" type="none"/>
                    </a:lnR>
                  </a:tcPr>
                </a:tc>
                <a:tc hMerge="1"/>
                <a:tc hMerge="1"/>
              </a:tr>
            </a:tbl>
          </a:graphicData>
        </a:graphic>
      </p:graphicFrame>
      <p:pic>
        <p:nvPicPr>
          <p:cNvPr id="67" name="Google Shape;67;p14"/>
          <p:cNvPicPr preferRelativeResize="0"/>
          <p:nvPr/>
        </p:nvPicPr>
        <p:blipFill rotWithShape="1">
          <a:blip r:embed="rId4">
            <a:alphaModFix/>
          </a:blip>
          <a:srcRect b="66771" l="-720" r="720" t="5849"/>
          <a:stretch/>
        </p:blipFill>
        <p:spPr>
          <a:xfrm>
            <a:off x="264900" y="6170600"/>
            <a:ext cx="2958600" cy="1099287"/>
          </a:xfrm>
          <a:prstGeom prst="rect">
            <a:avLst/>
          </a:prstGeom>
          <a:noFill/>
          <a:ln>
            <a:noFill/>
          </a:ln>
        </p:spPr>
      </p:pic>
      <p:graphicFrame>
        <p:nvGraphicFramePr>
          <p:cNvPr id="68" name="Google Shape;68;p14"/>
          <p:cNvGraphicFramePr/>
          <p:nvPr/>
        </p:nvGraphicFramePr>
        <p:xfrm>
          <a:off x="1524500" y="7635125"/>
          <a:ext cx="3000000" cy="3000000"/>
        </p:xfrm>
        <a:graphic>
          <a:graphicData uri="http://schemas.openxmlformats.org/drawingml/2006/table">
            <a:tbl>
              <a:tblPr bandRow="1">
                <a:noFill/>
                <a:tableStyleId>{F2CCF53F-3946-4E34-B119-466F075619AD}</a:tableStyleId>
              </a:tblPr>
              <a:tblGrid>
                <a:gridCol w="0"/>
              </a:tblGrid>
              <a:tr h="12700">
                <a:tc>
                  <a:txBody>
                    <a:bodyPr/>
                    <a:lstStyle/>
                    <a:p>
                      <a:pPr indent="0" lvl="0" marL="0" rtl="0" algn="r">
                        <a:spcBef>
                          <a:spcPts val="0"/>
                        </a:spcBef>
                        <a:spcAft>
                          <a:spcPts val="0"/>
                        </a:spcAft>
                        <a:buNone/>
                      </a:pPr>
                      <a:r>
                        <a:t/>
                      </a:r>
                      <a:endParaRPr sz="1200">
                        <a:latin typeface="Times New Roman"/>
                        <a:ea typeface="Times New Roman"/>
                        <a:cs typeface="Times New Roman"/>
                        <a:sym typeface="Times New Roman"/>
                      </a:endParaRPr>
                    </a:p>
                    <a:p>
                      <a:pPr indent="0" lvl="0" marL="0" rtl="0" algn="r">
                        <a:spcBef>
                          <a:spcPts val="0"/>
                        </a:spcBef>
                        <a:spcAft>
                          <a:spcPts val="0"/>
                        </a:spcAft>
                        <a:buNone/>
                      </a:pPr>
                      <a:r>
                        <a:t/>
                      </a:r>
                      <a:endParaRPr sz="1200">
                        <a:latin typeface="Times New Roman"/>
                        <a:ea typeface="Times New Roman"/>
                        <a:cs typeface="Times New Roman"/>
                        <a:sym typeface="Times New Roman"/>
                      </a:endParaRPr>
                    </a:p>
                    <a:p>
                      <a:pPr indent="0" lvl="0" marL="0" rtl="0" algn="r">
                        <a:spcBef>
                          <a:spcPts val="0"/>
                        </a:spcBef>
                        <a:spcAft>
                          <a:spcPts val="0"/>
                        </a:spcAft>
                        <a:buNone/>
                      </a:pPr>
                      <a:r>
                        <a:t/>
                      </a:r>
                      <a:endParaRPr sz="1200">
                        <a:latin typeface="Times New Roman"/>
                        <a:ea typeface="Times New Roman"/>
                        <a:cs typeface="Times New Roman"/>
                        <a:sym typeface="Times New Roman"/>
                      </a:endParaRPr>
                    </a:p>
                  </a:txBody>
                  <a:tcPr marT="0" marB="0" marR="68575" marL="68575"/>
                </a:tc>
              </a:tr>
            </a:tbl>
          </a:graphicData>
        </a:graphic>
      </p:graphicFrame>
      <p:pic>
        <p:nvPicPr>
          <p:cNvPr id="69" name="Google Shape;69;p14"/>
          <p:cNvPicPr preferRelativeResize="0"/>
          <p:nvPr/>
        </p:nvPicPr>
        <p:blipFill>
          <a:blip r:embed="rId5">
            <a:alphaModFix/>
          </a:blip>
          <a:stretch>
            <a:fillRect/>
          </a:stretch>
        </p:blipFill>
        <p:spPr>
          <a:xfrm>
            <a:off x="2119704" y="7361101"/>
            <a:ext cx="1104900" cy="857250"/>
          </a:xfrm>
          <a:prstGeom prst="rect">
            <a:avLst/>
          </a:prstGeom>
          <a:noFill/>
          <a:ln>
            <a:noFill/>
          </a:ln>
        </p:spPr>
      </p:pic>
      <p:graphicFrame>
        <p:nvGraphicFramePr>
          <p:cNvPr id="70" name="Google Shape;70;p14"/>
          <p:cNvGraphicFramePr/>
          <p:nvPr/>
        </p:nvGraphicFramePr>
        <p:xfrm>
          <a:off x="3886200" y="7013300"/>
          <a:ext cx="3000000" cy="3000000"/>
        </p:xfrm>
        <a:graphic>
          <a:graphicData uri="http://schemas.openxmlformats.org/drawingml/2006/table">
            <a:tbl>
              <a:tblPr>
                <a:noFill/>
                <a:tableStyleId>{736A8050-1155-4D1F-8BEB-BC7E93C7E86E}</a:tableStyleId>
              </a:tblPr>
              <a:tblGrid>
                <a:gridCol w="587700"/>
                <a:gridCol w="3033600"/>
              </a:tblGrid>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just">
                        <a:spcBef>
                          <a:spcPts val="0"/>
                        </a:spcBef>
                        <a:spcAft>
                          <a:spcPts val="0"/>
                        </a:spcAft>
                        <a:buClr>
                          <a:schemeClr val="dk1"/>
                        </a:buClr>
                        <a:buSzPts val="1100"/>
                        <a:buFont typeface="Arial"/>
                        <a:buNone/>
                      </a:pPr>
                      <a:r>
                        <a:rPr b="1" lang="en" sz="1200" u="sng">
                          <a:solidFill>
                            <a:schemeClr val="dk1"/>
                          </a:solidFill>
                          <a:latin typeface="Josefin Sans"/>
                          <a:ea typeface="Josefin Sans"/>
                          <a:cs typeface="Josefin Sans"/>
                          <a:sym typeface="Josefin Sans"/>
                          <a:hlinkClick r:id="rId6">
                            <a:extLst>
                              <a:ext uri="{A12FA001-AC4F-418D-AE19-62706E023703}">
                                <ahyp:hlinkClr val="tx"/>
                              </a:ext>
                            </a:extLst>
                          </a:hlinkClick>
                        </a:rPr>
                        <a:t>www</a:t>
                      </a:r>
                      <a:r>
                        <a:rPr b="1" lang="en" sz="1200" u="sng">
                          <a:solidFill>
                            <a:schemeClr val="dk1"/>
                          </a:solidFill>
                          <a:latin typeface="Josefin Sans"/>
                          <a:ea typeface="Josefin Sans"/>
                          <a:cs typeface="Josefin Sans"/>
                          <a:sym typeface="Josefin Sans"/>
                        </a:rPr>
                        <a:t>.facebook.com/thriplowschool</a:t>
                      </a:r>
                      <a:endParaRPr sz="1200">
                        <a:solidFill>
                          <a:schemeClr val="dk1"/>
                        </a:solidFill>
                        <a:latin typeface="Josefin Sans"/>
                        <a:ea typeface="Josefin Sans"/>
                        <a:cs typeface="Josefin Sans"/>
                        <a:sym typeface="Josefin Sans"/>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b="1" lang="en" sz="1200" u="sng">
                          <a:solidFill>
                            <a:schemeClr val="dk1"/>
                          </a:solidFill>
                          <a:latin typeface="Josefin Sans"/>
                          <a:ea typeface="Josefin Sans"/>
                          <a:cs typeface="Josefin Sans"/>
                          <a:sym typeface="Josefin Sans"/>
                          <a:hlinkClick r:id="rId7">
                            <a:extLst>
                              <a:ext uri="{A12FA001-AC4F-418D-AE19-62706E023703}">
                                <ahyp:hlinkClr val="tx"/>
                              </a:ext>
                            </a:extLst>
                          </a:hlinkClick>
                        </a:rPr>
                        <a:t>www.instagram.com/thriplow.school</a:t>
                      </a:r>
                      <a:r>
                        <a:rPr b="1" lang="en" sz="1200">
                          <a:solidFill>
                            <a:schemeClr val="dk1"/>
                          </a:solidFill>
                          <a:latin typeface="Josefin Sans"/>
                          <a:ea typeface="Josefin Sans"/>
                          <a:cs typeface="Josefin Sans"/>
                          <a:sym typeface="Josefin Sans"/>
                        </a:rPr>
                        <a:t> </a:t>
                      </a:r>
                      <a:endParaRPr b="1" sz="1200">
                        <a:solidFill>
                          <a:schemeClr val="dk1"/>
                        </a:solidFill>
                        <a:latin typeface="Josefin Sans"/>
                        <a:ea typeface="Josefin Sans"/>
                        <a:cs typeface="Josefin Sans"/>
                        <a:sym typeface="Josefin Sans"/>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b="1" lang="en" sz="1200" u="sng">
                          <a:solidFill>
                            <a:schemeClr val="dk1"/>
                          </a:solidFill>
                          <a:latin typeface="Josefin Sans"/>
                          <a:ea typeface="Josefin Sans"/>
                          <a:cs typeface="Josefin Sans"/>
                          <a:sym typeface="Josefin Sans"/>
                          <a:hlinkClick r:id="rId8">
                            <a:extLst>
                              <a:ext uri="{A12FA001-AC4F-418D-AE19-62706E023703}">
                                <ahyp:hlinkClr val="tx"/>
                              </a:ext>
                            </a:extLst>
                          </a:hlinkClick>
                        </a:rPr>
                        <a:t>x.com/thriplowschool</a:t>
                      </a:r>
                      <a:r>
                        <a:rPr b="1" lang="en" sz="1200">
                          <a:solidFill>
                            <a:schemeClr val="dk1"/>
                          </a:solidFill>
                          <a:latin typeface="Josefin Sans"/>
                          <a:ea typeface="Josefin Sans"/>
                          <a:cs typeface="Josefin Sans"/>
                          <a:sym typeface="Josefin Sans"/>
                        </a:rPr>
                        <a:t> </a:t>
                      </a:r>
                      <a:endParaRPr b="1" sz="1200">
                        <a:solidFill>
                          <a:schemeClr val="dk1"/>
                        </a:solidFill>
                        <a:latin typeface="Josefin Sans"/>
                        <a:ea typeface="Josefin Sans"/>
                        <a:cs typeface="Josefin Sans"/>
                        <a:sym typeface="Josefin Sans"/>
                      </a:endParaRPr>
                    </a:p>
                  </a:txBody>
                  <a:tcPr marT="91425" marB="91425" marR="91425" marL="91425"/>
                </a:tc>
              </a:tr>
            </a:tbl>
          </a:graphicData>
        </a:graphic>
      </p:graphicFrame>
      <p:pic>
        <p:nvPicPr>
          <p:cNvPr id="71" name="Google Shape;71;p14"/>
          <p:cNvPicPr preferRelativeResize="0"/>
          <p:nvPr/>
        </p:nvPicPr>
        <p:blipFill>
          <a:blip r:embed="rId9">
            <a:alphaModFix/>
          </a:blip>
          <a:stretch>
            <a:fillRect/>
          </a:stretch>
        </p:blipFill>
        <p:spPr>
          <a:xfrm>
            <a:off x="4029099" y="7013300"/>
            <a:ext cx="428625" cy="428625"/>
          </a:xfrm>
          <a:prstGeom prst="rect">
            <a:avLst/>
          </a:prstGeom>
          <a:noFill/>
          <a:ln>
            <a:noFill/>
          </a:ln>
        </p:spPr>
      </p:pic>
      <p:pic>
        <p:nvPicPr>
          <p:cNvPr id="72" name="Google Shape;72;p14"/>
          <p:cNvPicPr preferRelativeResize="0"/>
          <p:nvPr/>
        </p:nvPicPr>
        <p:blipFill>
          <a:blip r:embed="rId10">
            <a:alphaModFix/>
          </a:blip>
          <a:stretch>
            <a:fillRect/>
          </a:stretch>
        </p:blipFill>
        <p:spPr>
          <a:xfrm>
            <a:off x="4045270" y="7409500"/>
            <a:ext cx="428625" cy="428625"/>
          </a:xfrm>
          <a:prstGeom prst="rect">
            <a:avLst/>
          </a:prstGeom>
          <a:noFill/>
          <a:ln>
            <a:noFill/>
          </a:ln>
        </p:spPr>
      </p:pic>
      <p:pic>
        <p:nvPicPr>
          <p:cNvPr id="73" name="Google Shape;73;p14"/>
          <p:cNvPicPr preferRelativeResize="0"/>
          <p:nvPr/>
        </p:nvPicPr>
        <p:blipFill>
          <a:blip r:embed="rId11">
            <a:alphaModFix/>
          </a:blip>
          <a:stretch>
            <a:fillRect/>
          </a:stretch>
        </p:blipFill>
        <p:spPr>
          <a:xfrm>
            <a:off x="4033861" y="7790500"/>
            <a:ext cx="419100" cy="419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97" name="Shape 197"/>
        <p:cNvGrpSpPr/>
        <p:nvPr/>
      </p:nvGrpSpPr>
      <p:grpSpPr>
        <a:xfrm>
          <a:off x="0" y="0"/>
          <a:ext cx="0" cy="0"/>
          <a:chOff x="0" y="0"/>
          <a:chExt cx="0" cy="0"/>
        </a:xfrm>
      </p:grpSpPr>
      <p:sp>
        <p:nvSpPr>
          <p:cNvPr id="198" name="Google Shape;198;p32"/>
          <p:cNvSpPr txBox="1"/>
          <p:nvPr/>
        </p:nvSpPr>
        <p:spPr>
          <a:xfrm>
            <a:off x="226350" y="6440025"/>
            <a:ext cx="7319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u="sng">
                <a:solidFill>
                  <a:schemeClr val="hlink"/>
                </a:solidFill>
                <a:hlinkClick r:id="rId3"/>
              </a:rPr>
              <a:t>https://www.nhs.uk/live-well/eat-well/food-guidelines-and-food-labels/the-eatwell-guide/</a:t>
            </a:r>
            <a:r>
              <a:rPr lang="en" sz="2700">
                <a:solidFill>
                  <a:srgbClr val="0000FF"/>
                </a:solidFill>
              </a:rPr>
              <a:t> </a:t>
            </a:r>
            <a:endParaRPr sz="2700">
              <a:solidFill>
                <a:srgbClr val="0000FF"/>
              </a:solidFill>
            </a:endParaRPr>
          </a:p>
        </p:txBody>
      </p:sp>
      <p:pic>
        <p:nvPicPr>
          <p:cNvPr id="199" name="Google Shape;199;p32"/>
          <p:cNvPicPr preferRelativeResize="0"/>
          <p:nvPr/>
        </p:nvPicPr>
        <p:blipFill>
          <a:blip r:embed="rId4">
            <a:alphaModFix/>
          </a:blip>
          <a:stretch>
            <a:fillRect/>
          </a:stretch>
        </p:blipFill>
        <p:spPr>
          <a:xfrm>
            <a:off x="1643063" y="4453595"/>
            <a:ext cx="4486275" cy="1847850"/>
          </a:xfrm>
          <a:prstGeom prst="rect">
            <a:avLst/>
          </a:prstGeom>
          <a:noFill/>
          <a:ln>
            <a:noFill/>
          </a:ln>
        </p:spPr>
      </p:pic>
      <p:pic>
        <p:nvPicPr>
          <p:cNvPr id="200" name="Google Shape;200;p32"/>
          <p:cNvPicPr preferRelativeResize="0"/>
          <p:nvPr/>
        </p:nvPicPr>
        <p:blipFill>
          <a:blip r:embed="rId5">
            <a:alphaModFix/>
          </a:blip>
          <a:stretch>
            <a:fillRect/>
          </a:stretch>
        </p:blipFill>
        <p:spPr>
          <a:xfrm>
            <a:off x="152400" y="152400"/>
            <a:ext cx="7393650" cy="414855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04" name="Shape 204"/>
        <p:cNvGrpSpPr/>
        <p:nvPr/>
      </p:nvGrpSpPr>
      <p:grpSpPr>
        <a:xfrm>
          <a:off x="0" y="0"/>
          <a:ext cx="0" cy="0"/>
          <a:chOff x="0" y="0"/>
          <a:chExt cx="0" cy="0"/>
        </a:xfrm>
      </p:grpSpPr>
      <p:pic>
        <p:nvPicPr>
          <p:cNvPr id="205" name="Google Shape;205;p33"/>
          <p:cNvPicPr preferRelativeResize="0"/>
          <p:nvPr/>
        </p:nvPicPr>
        <p:blipFill>
          <a:blip r:embed="rId3">
            <a:alphaModFix/>
          </a:blip>
          <a:stretch>
            <a:fillRect/>
          </a:stretch>
        </p:blipFill>
        <p:spPr>
          <a:xfrm>
            <a:off x="567338" y="119194"/>
            <a:ext cx="6702576" cy="97796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09" name="Shape 209"/>
        <p:cNvGrpSpPr/>
        <p:nvPr/>
      </p:nvGrpSpPr>
      <p:grpSpPr>
        <a:xfrm>
          <a:off x="0" y="0"/>
          <a:ext cx="0" cy="0"/>
          <a:chOff x="0" y="0"/>
          <a:chExt cx="0" cy="0"/>
        </a:xfrm>
      </p:grpSpPr>
      <p:pic>
        <p:nvPicPr>
          <p:cNvPr id="210" name="Google Shape;210;p34"/>
          <p:cNvPicPr preferRelativeResize="0"/>
          <p:nvPr/>
        </p:nvPicPr>
        <p:blipFill>
          <a:blip r:embed="rId3">
            <a:alphaModFix/>
          </a:blip>
          <a:stretch>
            <a:fillRect/>
          </a:stretch>
        </p:blipFill>
        <p:spPr>
          <a:xfrm>
            <a:off x="152400" y="152400"/>
            <a:ext cx="7482375" cy="4584575"/>
          </a:xfrm>
          <a:prstGeom prst="rect">
            <a:avLst/>
          </a:prstGeom>
          <a:noFill/>
          <a:ln>
            <a:noFill/>
          </a:ln>
        </p:spPr>
      </p:pic>
      <p:pic>
        <p:nvPicPr>
          <p:cNvPr id="211" name="Google Shape;211;p34"/>
          <p:cNvPicPr preferRelativeResize="0"/>
          <p:nvPr/>
        </p:nvPicPr>
        <p:blipFill>
          <a:blip r:embed="rId4">
            <a:alphaModFix/>
          </a:blip>
          <a:stretch>
            <a:fillRect/>
          </a:stretch>
        </p:blipFill>
        <p:spPr>
          <a:xfrm>
            <a:off x="152400" y="4736975"/>
            <a:ext cx="7482375" cy="414010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15" name="Shape 215"/>
        <p:cNvGrpSpPr/>
        <p:nvPr/>
      </p:nvGrpSpPr>
      <p:grpSpPr>
        <a:xfrm>
          <a:off x="0" y="0"/>
          <a:ext cx="0" cy="0"/>
          <a:chOff x="0" y="0"/>
          <a:chExt cx="0" cy="0"/>
        </a:xfrm>
      </p:grpSpPr>
      <p:pic>
        <p:nvPicPr>
          <p:cNvPr id="216" name="Google Shape;216;p35"/>
          <p:cNvPicPr preferRelativeResize="0"/>
          <p:nvPr/>
        </p:nvPicPr>
        <p:blipFill>
          <a:blip r:embed="rId3">
            <a:alphaModFix/>
          </a:blip>
          <a:stretch>
            <a:fillRect/>
          </a:stretch>
        </p:blipFill>
        <p:spPr>
          <a:xfrm>
            <a:off x="152397" y="93900"/>
            <a:ext cx="4562924" cy="3356351"/>
          </a:xfrm>
          <a:prstGeom prst="rect">
            <a:avLst/>
          </a:prstGeom>
          <a:noFill/>
          <a:ln>
            <a:noFill/>
          </a:ln>
        </p:spPr>
      </p:pic>
      <p:pic>
        <p:nvPicPr>
          <p:cNvPr id="217" name="Google Shape;217;p35"/>
          <p:cNvPicPr preferRelativeResize="0"/>
          <p:nvPr/>
        </p:nvPicPr>
        <p:blipFill>
          <a:blip r:embed="rId4">
            <a:alphaModFix/>
          </a:blip>
          <a:stretch>
            <a:fillRect/>
          </a:stretch>
        </p:blipFill>
        <p:spPr>
          <a:xfrm>
            <a:off x="240125" y="4684424"/>
            <a:ext cx="3860342" cy="5075401"/>
          </a:xfrm>
          <a:prstGeom prst="rect">
            <a:avLst/>
          </a:prstGeom>
          <a:noFill/>
          <a:ln>
            <a:noFill/>
          </a:ln>
        </p:spPr>
      </p:pic>
      <p:pic>
        <p:nvPicPr>
          <p:cNvPr id="218" name="Google Shape;218;p35"/>
          <p:cNvPicPr preferRelativeResize="0"/>
          <p:nvPr/>
        </p:nvPicPr>
        <p:blipFill>
          <a:blip r:embed="rId5">
            <a:alphaModFix/>
          </a:blip>
          <a:stretch>
            <a:fillRect/>
          </a:stretch>
        </p:blipFill>
        <p:spPr>
          <a:xfrm>
            <a:off x="4173566" y="3558701"/>
            <a:ext cx="3454857" cy="454228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22" name="Shape 222"/>
        <p:cNvGrpSpPr/>
        <p:nvPr/>
      </p:nvGrpSpPr>
      <p:grpSpPr>
        <a:xfrm>
          <a:off x="0" y="0"/>
          <a:ext cx="0" cy="0"/>
          <a:chOff x="0" y="0"/>
          <a:chExt cx="0" cy="0"/>
        </a:xfrm>
      </p:grpSpPr>
      <p:pic>
        <p:nvPicPr>
          <p:cNvPr id="223" name="Google Shape;223;p36"/>
          <p:cNvPicPr preferRelativeResize="0"/>
          <p:nvPr/>
        </p:nvPicPr>
        <p:blipFill>
          <a:blip r:embed="rId3">
            <a:alphaModFix/>
          </a:blip>
          <a:stretch>
            <a:fillRect/>
          </a:stretch>
        </p:blipFill>
        <p:spPr>
          <a:xfrm>
            <a:off x="152400" y="152400"/>
            <a:ext cx="3653700" cy="4803699"/>
          </a:xfrm>
          <a:prstGeom prst="rect">
            <a:avLst/>
          </a:prstGeom>
          <a:noFill/>
          <a:ln>
            <a:noFill/>
          </a:ln>
        </p:spPr>
      </p:pic>
      <p:pic>
        <p:nvPicPr>
          <p:cNvPr id="224" name="Google Shape;224;p36"/>
          <p:cNvPicPr preferRelativeResize="0"/>
          <p:nvPr/>
        </p:nvPicPr>
        <p:blipFill>
          <a:blip r:embed="rId4">
            <a:alphaModFix/>
          </a:blip>
          <a:stretch>
            <a:fillRect/>
          </a:stretch>
        </p:blipFill>
        <p:spPr>
          <a:xfrm>
            <a:off x="4044125" y="152400"/>
            <a:ext cx="3575875" cy="4701398"/>
          </a:xfrm>
          <a:prstGeom prst="rect">
            <a:avLst/>
          </a:prstGeom>
          <a:noFill/>
          <a:ln>
            <a:noFill/>
          </a:ln>
        </p:spPr>
      </p:pic>
      <p:pic>
        <p:nvPicPr>
          <p:cNvPr id="225" name="Google Shape;225;p36"/>
          <p:cNvPicPr preferRelativeResize="0"/>
          <p:nvPr/>
        </p:nvPicPr>
        <p:blipFill>
          <a:blip r:embed="rId5">
            <a:alphaModFix/>
          </a:blip>
          <a:stretch>
            <a:fillRect/>
          </a:stretch>
        </p:blipFill>
        <p:spPr>
          <a:xfrm>
            <a:off x="3958500" y="5006198"/>
            <a:ext cx="3661499" cy="4813971"/>
          </a:xfrm>
          <a:prstGeom prst="rect">
            <a:avLst/>
          </a:prstGeom>
          <a:noFill/>
          <a:ln>
            <a:noFill/>
          </a:ln>
        </p:spPr>
      </p:pic>
      <p:pic>
        <p:nvPicPr>
          <p:cNvPr id="226" name="Google Shape;226;p36"/>
          <p:cNvPicPr preferRelativeResize="0"/>
          <p:nvPr/>
        </p:nvPicPr>
        <p:blipFill>
          <a:blip r:embed="rId6">
            <a:alphaModFix/>
          </a:blip>
          <a:stretch>
            <a:fillRect/>
          </a:stretch>
        </p:blipFill>
        <p:spPr>
          <a:xfrm>
            <a:off x="152400" y="5108499"/>
            <a:ext cx="3631025" cy="4797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30" name="Shape 230"/>
        <p:cNvGrpSpPr/>
        <p:nvPr/>
      </p:nvGrpSpPr>
      <p:grpSpPr>
        <a:xfrm>
          <a:off x="0" y="0"/>
          <a:ext cx="0" cy="0"/>
          <a:chOff x="0" y="0"/>
          <a:chExt cx="0" cy="0"/>
        </a:xfrm>
      </p:grpSpPr>
      <p:pic>
        <p:nvPicPr>
          <p:cNvPr id="231" name="Google Shape;231;p37"/>
          <p:cNvPicPr preferRelativeResize="0"/>
          <p:nvPr/>
        </p:nvPicPr>
        <p:blipFill>
          <a:blip r:embed="rId3">
            <a:alphaModFix/>
          </a:blip>
          <a:stretch>
            <a:fillRect/>
          </a:stretch>
        </p:blipFill>
        <p:spPr>
          <a:xfrm>
            <a:off x="976163" y="137775"/>
            <a:ext cx="5820075" cy="4649100"/>
          </a:xfrm>
          <a:prstGeom prst="rect">
            <a:avLst/>
          </a:prstGeom>
          <a:noFill/>
          <a:ln>
            <a:noFill/>
          </a:ln>
        </p:spPr>
      </p:pic>
      <p:pic>
        <p:nvPicPr>
          <p:cNvPr id="232" name="Google Shape;232;p37"/>
          <p:cNvPicPr preferRelativeResize="0"/>
          <p:nvPr/>
        </p:nvPicPr>
        <p:blipFill>
          <a:blip r:embed="rId4">
            <a:alphaModFix/>
          </a:blip>
          <a:stretch>
            <a:fillRect/>
          </a:stretch>
        </p:blipFill>
        <p:spPr>
          <a:xfrm>
            <a:off x="459412" y="4866175"/>
            <a:ext cx="6995482" cy="49667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36" name="Shape 236"/>
        <p:cNvGrpSpPr/>
        <p:nvPr/>
      </p:nvGrpSpPr>
      <p:grpSpPr>
        <a:xfrm>
          <a:off x="0" y="0"/>
          <a:ext cx="0" cy="0"/>
          <a:chOff x="0" y="0"/>
          <a:chExt cx="0" cy="0"/>
        </a:xfrm>
      </p:grpSpPr>
      <p:pic>
        <p:nvPicPr>
          <p:cNvPr id="237" name="Google Shape;237;p38"/>
          <p:cNvPicPr preferRelativeResize="0"/>
          <p:nvPr/>
        </p:nvPicPr>
        <p:blipFill>
          <a:blip r:embed="rId3">
            <a:alphaModFix/>
          </a:blip>
          <a:stretch>
            <a:fillRect/>
          </a:stretch>
        </p:blipFill>
        <p:spPr>
          <a:xfrm>
            <a:off x="152400" y="1190400"/>
            <a:ext cx="7467600" cy="53019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77" name="Shape 77"/>
        <p:cNvGrpSpPr/>
        <p:nvPr/>
      </p:nvGrpSpPr>
      <p:grpSpPr>
        <a:xfrm>
          <a:off x="0" y="0"/>
          <a:ext cx="0" cy="0"/>
          <a:chOff x="0" y="0"/>
          <a:chExt cx="0" cy="0"/>
        </a:xfrm>
      </p:grpSpPr>
      <p:sp>
        <p:nvSpPr>
          <p:cNvPr id="78" name="Google Shape;78;p15"/>
          <p:cNvSpPr txBox="1"/>
          <p:nvPr>
            <p:ph type="title"/>
          </p:nvPr>
        </p:nvSpPr>
        <p:spPr>
          <a:xfrm>
            <a:off x="264945" y="368971"/>
            <a:ext cx="7242600" cy="111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Josefin Sans"/>
                <a:ea typeface="Josefin Sans"/>
                <a:cs typeface="Josefin Sans"/>
                <a:sym typeface="Josefin Sans"/>
              </a:rPr>
              <a:t>Important Dates</a:t>
            </a:r>
            <a:endParaRPr b="1">
              <a:latin typeface="Josefin Sans"/>
              <a:ea typeface="Josefin Sans"/>
              <a:cs typeface="Josefin Sans"/>
              <a:sym typeface="Josefin Sans"/>
            </a:endParaRPr>
          </a:p>
        </p:txBody>
      </p:sp>
      <p:graphicFrame>
        <p:nvGraphicFramePr>
          <p:cNvPr id="79" name="Google Shape;79;p15"/>
          <p:cNvGraphicFramePr/>
          <p:nvPr/>
        </p:nvGraphicFramePr>
        <p:xfrm>
          <a:off x="436294" y="1193928"/>
          <a:ext cx="3000000" cy="3000000"/>
        </p:xfrm>
        <a:graphic>
          <a:graphicData uri="http://schemas.openxmlformats.org/drawingml/2006/table">
            <a:tbl>
              <a:tblPr>
                <a:noFill/>
                <a:tableStyleId>{736A8050-1155-4D1F-8BEB-BC7E93C7E86E}</a:tableStyleId>
              </a:tblPr>
              <a:tblGrid>
                <a:gridCol w="3499700"/>
                <a:gridCol w="3499700"/>
              </a:tblGrid>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WB 18th May</a:t>
                      </a:r>
                      <a:endParaRPr b="1" sz="1800">
                        <a:latin typeface="Josefin Sans"/>
                        <a:ea typeface="Josefin Sans"/>
                        <a:cs typeface="Josefin Sans"/>
                        <a:sym typeface="Josefin Sans"/>
                      </a:endParaRPr>
                    </a:p>
                  </a:txBody>
                  <a:tcPr marT="91425" marB="91425" marR="91425" marL="91425"/>
                </a:tc>
                <a:tc>
                  <a:txBody>
                    <a:bodyPr/>
                    <a:lstStyle/>
                    <a:p>
                      <a:pPr indent="0" lvl="0" marL="0" rtl="0" algn="l">
                        <a:spcBef>
                          <a:spcPts val="500"/>
                        </a:spcBef>
                        <a:spcAft>
                          <a:spcPts val="500"/>
                        </a:spcAft>
                        <a:buClr>
                          <a:schemeClr val="dk1"/>
                        </a:buClr>
                        <a:buSzPts val="1100"/>
                        <a:buFont typeface="Arial"/>
                        <a:buNone/>
                      </a:pPr>
                      <a:r>
                        <a:rPr lang="en" sz="1800">
                          <a:solidFill>
                            <a:schemeClr val="dk1"/>
                          </a:solidFill>
                          <a:latin typeface="Josefin Sans"/>
                          <a:ea typeface="Josefin Sans"/>
                          <a:cs typeface="Josefin Sans"/>
                          <a:sym typeface="Josefin Sans"/>
                        </a:rPr>
                        <a:t>KS2 Residential (Year 5 and 6)</a:t>
                      </a:r>
                      <a:endParaRPr sz="1800">
                        <a:latin typeface="Josefin Sans"/>
                        <a:ea typeface="Josefin Sans"/>
                        <a:cs typeface="Josefin Sans"/>
                        <a:sym typeface="Josefin Sans"/>
                      </a:endParaRPr>
                    </a:p>
                  </a:txBody>
                  <a:tcPr marT="91425" marB="91425" marR="91425" marL="91425"/>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22nd May</a:t>
                      </a:r>
                      <a:endParaRPr b="1" sz="1800">
                        <a:latin typeface="Josefin Sans"/>
                        <a:ea typeface="Josefin Sans"/>
                        <a:cs typeface="Josefin Sans"/>
                        <a:sym typeface="Josefin Sans"/>
                      </a:endParaRPr>
                    </a:p>
                  </a:txBody>
                  <a:tcPr marT="91425" marB="91425" marR="91425" marL="91425"/>
                </a:tc>
                <a:tc>
                  <a:txBody>
                    <a:bodyPr/>
                    <a:lstStyle/>
                    <a:p>
                      <a:pPr indent="0" lvl="0" marL="0" rtl="0" algn="l">
                        <a:spcBef>
                          <a:spcPts val="500"/>
                        </a:spcBef>
                        <a:spcAft>
                          <a:spcPts val="500"/>
                        </a:spcAft>
                        <a:buNone/>
                      </a:pPr>
                      <a:r>
                        <a:rPr lang="en" sz="1800">
                          <a:solidFill>
                            <a:schemeClr val="dk1"/>
                          </a:solidFill>
                          <a:latin typeface="Josefin Sans"/>
                          <a:ea typeface="Josefin Sans"/>
                          <a:cs typeface="Josefin Sans"/>
                          <a:sym typeface="Josefin Sans"/>
                        </a:rPr>
                        <a:t>No Celebration Collective Worship</a:t>
                      </a:r>
                      <a:endParaRPr sz="1800">
                        <a:solidFill>
                          <a:schemeClr val="dk1"/>
                        </a:solidFill>
                        <a:latin typeface="Josefin Sans"/>
                        <a:ea typeface="Josefin Sans"/>
                        <a:cs typeface="Josefin Sans"/>
                        <a:sym typeface="Josefin Sans"/>
                      </a:endParaRPr>
                    </a:p>
                  </a:txBody>
                  <a:tcPr marT="91425" marB="91425" marR="91425" marL="91425"/>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Fortnight Beginning 1st June</a:t>
                      </a:r>
                      <a:endParaRPr b="1" sz="1800">
                        <a:latin typeface="Josefin Sans"/>
                        <a:ea typeface="Josefin Sans"/>
                        <a:cs typeface="Josefin Sans"/>
                        <a:sym typeface="Josefin Sans"/>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Clr>
                          <a:schemeClr val="dk1"/>
                        </a:buClr>
                        <a:buSzPts val="1100"/>
                        <a:buFont typeface="Arial"/>
                        <a:buNone/>
                      </a:pPr>
                      <a:r>
                        <a:rPr lang="en" sz="1800">
                          <a:solidFill>
                            <a:schemeClr val="dk1"/>
                          </a:solidFill>
                          <a:latin typeface="Josefin Sans"/>
                          <a:ea typeface="Josefin Sans"/>
                          <a:cs typeface="Josefin Sans"/>
                          <a:sym typeface="Josefin Sans"/>
                        </a:rPr>
                        <a:t>Multiplication Check fortnight (Year 4)</a:t>
                      </a:r>
                      <a:endParaRPr sz="1800">
                        <a:latin typeface="Josefin Sans"/>
                        <a:ea typeface="Josefin Sans"/>
                        <a:cs typeface="Josefin Sans"/>
                        <a:sym typeface="Josefin Sans"/>
                      </a:endParaRPr>
                    </a:p>
                  </a:txBody>
                  <a:tcPr marT="91425" marB="91425" marR="91425" marL="91425">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4th June</a:t>
                      </a:r>
                      <a:endParaRPr b="1" sz="1800">
                        <a:latin typeface="Josefin Sans"/>
                        <a:ea typeface="Josefin Sans"/>
                        <a:cs typeface="Josefin Sans"/>
                        <a:sym typeface="Josefin Sans"/>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None/>
                      </a:pPr>
                      <a:r>
                        <a:rPr lang="en" sz="1800">
                          <a:solidFill>
                            <a:schemeClr val="dk1"/>
                          </a:solidFill>
                          <a:latin typeface="Josefin Sans"/>
                          <a:ea typeface="Josefin Sans"/>
                          <a:cs typeface="Josefin Sans"/>
                          <a:sym typeface="Josefin Sans"/>
                        </a:rPr>
                        <a:t>Holy Communion in the hall. 9.10am. All Welcome</a:t>
                      </a:r>
                      <a:endParaRPr sz="1800">
                        <a:solidFill>
                          <a:schemeClr val="dk1"/>
                        </a:solidFill>
                        <a:latin typeface="Josefin Sans"/>
                        <a:ea typeface="Josefin Sans"/>
                        <a:cs typeface="Josefin Sans"/>
                        <a:sym typeface="Josefin Sans"/>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4th June</a:t>
                      </a:r>
                      <a:endParaRPr b="1" sz="1800">
                        <a:latin typeface="Josefin Sans"/>
                        <a:ea typeface="Josefin Sans"/>
                        <a:cs typeface="Josefin Sans"/>
                        <a:sym typeface="Josefin Sans"/>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None/>
                      </a:pPr>
                      <a:r>
                        <a:rPr lang="en" sz="1800">
                          <a:solidFill>
                            <a:schemeClr val="dk1"/>
                          </a:solidFill>
                          <a:latin typeface="Josefin Sans"/>
                          <a:ea typeface="Josefin Sans"/>
                          <a:cs typeface="Josefin Sans"/>
                          <a:sym typeface="Josefin Sans"/>
                        </a:rPr>
                        <a:t>Quadkids </a:t>
                      </a:r>
                      <a:endParaRPr sz="1800">
                        <a:solidFill>
                          <a:schemeClr val="dk1"/>
                        </a:solidFill>
                        <a:latin typeface="Josefin Sans"/>
                        <a:ea typeface="Josefin Sans"/>
                        <a:cs typeface="Josefin Sans"/>
                        <a:sym typeface="Josefin Sans"/>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5th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Clr>
                          <a:schemeClr val="dk1"/>
                        </a:buClr>
                        <a:buSzPts val="1100"/>
                        <a:buFont typeface="Arial"/>
                        <a:buNone/>
                      </a:pPr>
                      <a:r>
                        <a:rPr lang="en" sz="1800">
                          <a:solidFill>
                            <a:schemeClr val="dk1"/>
                          </a:solidFill>
                          <a:latin typeface="Josefin Sans"/>
                          <a:ea typeface="Josefin Sans"/>
                          <a:cs typeface="Josefin Sans"/>
                          <a:sym typeface="Josefin Sans"/>
                        </a:rPr>
                        <a:t>Grace Schools</a:t>
                      </a:r>
                      <a:r>
                        <a:rPr lang="en" sz="1800">
                          <a:solidFill>
                            <a:schemeClr val="dk1"/>
                          </a:solidFill>
                          <a:latin typeface="Josefin Sans"/>
                          <a:ea typeface="Josefin Sans"/>
                          <a:cs typeface="Josefin Sans"/>
                          <a:sym typeface="Josefin Sans"/>
                        </a:rPr>
                        <a:t> Art Exhibition</a:t>
                      </a:r>
                      <a:endParaRPr sz="1800">
                        <a:solidFill>
                          <a:schemeClr val="dk1"/>
                        </a:solidFill>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WB 8th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Clr>
                          <a:schemeClr val="dk1"/>
                        </a:buClr>
                        <a:buSzPts val="1100"/>
                        <a:buFont typeface="Arial"/>
                        <a:buNone/>
                      </a:pPr>
                      <a:r>
                        <a:rPr lang="en" sz="1800">
                          <a:solidFill>
                            <a:schemeClr val="dk1"/>
                          </a:solidFill>
                          <a:latin typeface="Josefin Sans"/>
                          <a:ea typeface="Josefin Sans"/>
                          <a:cs typeface="Josefin Sans"/>
                          <a:sym typeface="Josefin Sans"/>
                        </a:rPr>
                        <a:t>Phonics Screening check week (Year 1)</a:t>
                      </a:r>
                      <a:endParaRPr sz="1800">
                        <a:solidFill>
                          <a:schemeClr val="dk1"/>
                        </a:solidFill>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10th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None/>
                      </a:pPr>
                      <a:r>
                        <a:rPr lang="en" sz="1800">
                          <a:solidFill>
                            <a:schemeClr val="dk1"/>
                          </a:solidFill>
                          <a:latin typeface="Josefin Sans"/>
                          <a:ea typeface="Josefin Sans"/>
                          <a:cs typeface="Josefin Sans"/>
                          <a:sym typeface="Josefin Sans"/>
                        </a:rPr>
                        <a:t>Year 5/6 Cricket Tournament</a:t>
                      </a:r>
                      <a:endParaRPr sz="1800">
                        <a:solidFill>
                          <a:schemeClr val="dk1"/>
                        </a:solidFill>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WB 15th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Clr>
                          <a:schemeClr val="dk1"/>
                        </a:buClr>
                        <a:buSzPts val="1100"/>
                        <a:buFont typeface="Arial"/>
                        <a:buNone/>
                      </a:pPr>
                      <a:r>
                        <a:rPr lang="en" sz="1800">
                          <a:solidFill>
                            <a:schemeClr val="dk1"/>
                          </a:solidFill>
                          <a:latin typeface="Josefin Sans"/>
                          <a:ea typeface="Josefin Sans"/>
                          <a:cs typeface="Josefin Sans"/>
                          <a:sym typeface="Josefin Sans"/>
                        </a:rPr>
                        <a:t>Poetry Recital Competition</a:t>
                      </a:r>
                      <a:endParaRPr sz="1800">
                        <a:solidFill>
                          <a:schemeClr val="dk1"/>
                        </a:solidFill>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17th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None/>
                      </a:pPr>
                      <a:r>
                        <a:rPr lang="en" sz="1800">
                          <a:solidFill>
                            <a:schemeClr val="dk1"/>
                          </a:solidFill>
                          <a:latin typeface="Josefin Sans"/>
                          <a:ea typeface="Josefin Sans"/>
                          <a:cs typeface="Josefin Sans"/>
                          <a:sym typeface="Josefin Sans"/>
                        </a:rPr>
                        <a:t>Year </a:t>
                      </a:r>
                      <a:r>
                        <a:rPr lang="en" sz="1800">
                          <a:solidFill>
                            <a:schemeClr val="dk1"/>
                          </a:solidFill>
                          <a:latin typeface="Josefin Sans"/>
                          <a:ea typeface="Josefin Sans"/>
                          <a:cs typeface="Josefin Sans"/>
                          <a:sym typeface="Josefin Sans"/>
                        </a:rPr>
                        <a:t>3/4</a:t>
                      </a:r>
                      <a:r>
                        <a:rPr lang="en" sz="1800">
                          <a:solidFill>
                            <a:schemeClr val="dk1"/>
                          </a:solidFill>
                          <a:latin typeface="Josefin Sans"/>
                          <a:ea typeface="Josefin Sans"/>
                          <a:cs typeface="Josefin Sans"/>
                          <a:sym typeface="Josefin Sans"/>
                        </a:rPr>
                        <a:t> girls’ football festival</a:t>
                      </a:r>
                      <a:endParaRPr sz="1800">
                        <a:solidFill>
                          <a:schemeClr val="dk1"/>
                        </a:solidFill>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18th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None/>
                      </a:pPr>
                      <a:r>
                        <a:rPr lang="en" sz="1800">
                          <a:solidFill>
                            <a:schemeClr val="dk1"/>
                          </a:solidFill>
                          <a:latin typeface="Josefin Sans"/>
                          <a:ea typeface="Josefin Sans"/>
                          <a:cs typeface="Josefin Sans"/>
                          <a:sym typeface="Josefin Sans"/>
                        </a:rPr>
                        <a:t>Information evening for parents of Reception September 2026</a:t>
                      </a:r>
                      <a:endParaRPr sz="1800">
                        <a:solidFill>
                          <a:schemeClr val="dk1"/>
                        </a:solidFill>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23rd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None/>
                      </a:pPr>
                      <a:r>
                        <a:rPr lang="en" sz="1800">
                          <a:solidFill>
                            <a:schemeClr val="dk1"/>
                          </a:solidFill>
                          <a:latin typeface="Josefin Sans"/>
                          <a:ea typeface="Josefin Sans"/>
                          <a:cs typeface="Josefin Sans"/>
                          <a:sym typeface="Josefin Sans"/>
                        </a:rPr>
                        <a:t>Bees Trip to St. Paul’s</a:t>
                      </a:r>
                      <a:endParaRPr sz="1800">
                        <a:solidFill>
                          <a:schemeClr val="dk1"/>
                        </a:solidFill>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24th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Clr>
                          <a:schemeClr val="dk1"/>
                        </a:buClr>
                        <a:buSzPts val="1100"/>
                        <a:buFont typeface="Arial"/>
                        <a:buNone/>
                      </a:pPr>
                      <a:r>
                        <a:rPr lang="en" sz="1800">
                          <a:solidFill>
                            <a:schemeClr val="dk1"/>
                          </a:solidFill>
                          <a:latin typeface="Josefin Sans"/>
                          <a:ea typeface="Josefin Sans"/>
                          <a:cs typeface="Josefin Sans"/>
                          <a:sym typeface="Josefin Sans"/>
                        </a:rPr>
                        <a:t>Sports day (First thing – will finish 11.15ish)</a:t>
                      </a:r>
                      <a:endParaRPr sz="1800">
                        <a:solidFill>
                          <a:schemeClr val="dk1"/>
                        </a:solidFill>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83" name="Shape 83"/>
        <p:cNvGrpSpPr/>
        <p:nvPr/>
      </p:nvGrpSpPr>
      <p:grpSpPr>
        <a:xfrm>
          <a:off x="0" y="0"/>
          <a:ext cx="0" cy="0"/>
          <a:chOff x="0" y="0"/>
          <a:chExt cx="0" cy="0"/>
        </a:xfrm>
      </p:grpSpPr>
      <p:sp>
        <p:nvSpPr>
          <p:cNvPr id="84" name="Google Shape;84;p16"/>
          <p:cNvSpPr txBox="1"/>
          <p:nvPr>
            <p:ph type="title"/>
          </p:nvPr>
        </p:nvSpPr>
        <p:spPr>
          <a:xfrm>
            <a:off x="264945" y="368971"/>
            <a:ext cx="7242600" cy="111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Josefin Sans"/>
                <a:ea typeface="Josefin Sans"/>
                <a:cs typeface="Josefin Sans"/>
                <a:sym typeface="Josefin Sans"/>
              </a:rPr>
              <a:t>Important Dates</a:t>
            </a:r>
            <a:endParaRPr b="1">
              <a:latin typeface="Josefin Sans"/>
              <a:ea typeface="Josefin Sans"/>
              <a:cs typeface="Josefin Sans"/>
              <a:sym typeface="Josefin Sans"/>
            </a:endParaRPr>
          </a:p>
        </p:txBody>
      </p:sp>
      <p:graphicFrame>
        <p:nvGraphicFramePr>
          <p:cNvPr id="85" name="Google Shape;85;p16"/>
          <p:cNvGraphicFramePr/>
          <p:nvPr/>
        </p:nvGraphicFramePr>
        <p:xfrm>
          <a:off x="386550" y="1094338"/>
          <a:ext cx="3000000" cy="3000000"/>
        </p:xfrm>
        <a:graphic>
          <a:graphicData uri="http://schemas.openxmlformats.org/drawingml/2006/table">
            <a:tbl>
              <a:tblPr>
                <a:noFill/>
                <a:tableStyleId>{736A8050-1155-4D1F-8BEB-BC7E93C7E86E}</a:tableStyleId>
              </a:tblPr>
              <a:tblGrid>
                <a:gridCol w="3499700"/>
                <a:gridCol w="3499700"/>
              </a:tblGrid>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30th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Year 3/4 Cricket Tournament </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30th June</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Wimbledon visit</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1st July</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Sawston Village College Transition Day</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3rd July</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Reports out</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8th July </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Key Stage 2 Summer Production 2.30pm</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9th July </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Key Stage 2 Summer Production 6pm</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10th July</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Fun Run in aid of the RNLI</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14th July</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Melbourn Village College Transition Day</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15th July</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Year 6 trip to London</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16th July</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Transition morning</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16th July</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800">
                          <a:latin typeface="Josefin Sans"/>
                          <a:ea typeface="Josefin Sans"/>
                          <a:cs typeface="Josefin Sans"/>
                          <a:sym typeface="Josefin Sans"/>
                        </a:rPr>
                        <a:t>Year 6 Quiet morning in church</a:t>
                      </a:r>
                      <a:endParaRPr sz="1800">
                        <a:latin typeface="Josefin Sans"/>
                        <a:ea typeface="Josefin Sans"/>
                        <a:cs typeface="Josefin Sans"/>
                        <a:sym typeface="Josefin Sans"/>
                      </a:endParaRPr>
                    </a:p>
                    <a:p>
                      <a:pPr indent="0" lvl="0" marL="0" rtl="0" algn="l">
                        <a:spcBef>
                          <a:spcPts val="0"/>
                        </a:spcBef>
                        <a:spcAft>
                          <a:spcPts val="0"/>
                        </a:spcAft>
                        <a:buNone/>
                      </a:pPr>
                      <a:r>
                        <a:rPr lang="en" sz="1800">
                          <a:latin typeface="Josefin Sans"/>
                          <a:ea typeface="Josefin Sans"/>
                          <a:cs typeface="Josefin Sans"/>
                          <a:sym typeface="Josefin Sans"/>
                        </a:rPr>
                        <a:t>Year 6 quiz</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17th July</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Clr>
                          <a:schemeClr val="dk1"/>
                        </a:buClr>
                        <a:buSzPts val="1100"/>
                        <a:buFont typeface="Arial"/>
                        <a:buNone/>
                      </a:pPr>
                      <a:r>
                        <a:rPr lang="en" sz="1800">
                          <a:solidFill>
                            <a:schemeClr val="dk1"/>
                          </a:solidFill>
                          <a:latin typeface="Josefin Sans"/>
                          <a:ea typeface="Josefin Sans"/>
                          <a:cs typeface="Josefin Sans"/>
                          <a:sym typeface="Josefin Sans"/>
                        </a:rPr>
                        <a:t>Leavers’ Service. Parents of leavers welcome to attend</a:t>
                      </a:r>
                      <a:endParaRPr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800">
                          <a:latin typeface="Josefin Sans"/>
                          <a:ea typeface="Josefin Sans"/>
                          <a:cs typeface="Josefin Sans"/>
                          <a:sym typeface="Josefin Sans"/>
                        </a:rPr>
                        <a:t>19th September</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500"/>
                        </a:spcBef>
                        <a:spcAft>
                          <a:spcPts val="500"/>
                        </a:spcAft>
                        <a:buNone/>
                      </a:pPr>
                      <a:r>
                        <a:rPr lang="en" sz="1800">
                          <a:solidFill>
                            <a:schemeClr val="dk1"/>
                          </a:solidFill>
                          <a:latin typeface="Josefin Sans"/>
                          <a:ea typeface="Josefin Sans"/>
                          <a:cs typeface="Josefin Sans"/>
                          <a:sym typeface="Josefin Sans"/>
                        </a:rPr>
                        <a:t>Tipi Party</a:t>
                      </a:r>
                      <a:endParaRPr sz="1800">
                        <a:solidFill>
                          <a:schemeClr val="dk1"/>
                        </a:solidFill>
                        <a:latin typeface="Josefin Sans"/>
                        <a:ea typeface="Josefin Sans"/>
                        <a:cs typeface="Josefin Sans"/>
                        <a:sym typeface="Josefi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89" name="Shape 89"/>
        <p:cNvGrpSpPr/>
        <p:nvPr/>
      </p:nvGrpSpPr>
      <p:grpSpPr>
        <a:xfrm>
          <a:off x="0" y="0"/>
          <a:ext cx="0" cy="0"/>
          <a:chOff x="0" y="0"/>
          <a:chExt cx="0" cy="0"/>
        </a:xfrm>
      </p:grpSpPr>
      <p:sp>
        <p:nvSpPr>
          <p:cNvPr id="90" name="Google Shape;90;p17"/>
          <p:cNvSpPr txBox="1"/>
          <p:nvPr>
            <p:ph type="title"/>
          </p:nvPr>
        </p:nvSpPr>
        <p:spPr>
          <a:xfrm>
            <a:off x="264945" y="-48517"/>
            <a:ext cx="7242600" cy="111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Josefin Sans"/>
                <a:ea typeface="Josefin Sans"/>
                <a:cs typeface="Josefin Sans"/>
                <a:sym typeface="Josefin Sans"/>
              </a:rPr>
              <a:t>Term Dates</a:t>
            </a:r>
            <a:endParaRPr b="1">
              <a:latin typeface="Josefin Sans"/>
              <a:ea typeface="Josefin Sans"/>
              <a:cs typeface="Josefin Sans"/>
              <a:sym typeface="Josefin Sans"/>
            </a:endParaRPr>
          </a:p>
        </p:txBody>
      </p:sp>
      <p:sp>
        <p:nvSpPr>
          <p:cNvPr id="91" name="Google Shape;91;p17"/>
          <p:cNvSpPr txBox="1"/>
          <p:nvPr>
            <p:ph idx="1" type="body"/>
          </p:nvPr>
        </p:nvSpPr>
        <p:spPr>
          <a:xfrm>
            <a:off x="264950" y="812150"/>
            <a:ext cx="7242600" cy="8122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2" name="Google Shape;92;p17"/>
          <p:cNvPicPr preferRelativeResize="0"/>
          <p:nvPr/>
        </p:nvPicPr>
        <p:blipFill>
          <a:blip r:embed="rId3">
            <a:alphaModFix/>
          </a:blip>
          <a:stretch>
            <a:fillRect/>
          </a:stretch>
        </p:blipFill>
        <p:spPr>
          <a:xfrm>
            <a:off x="95113" y="430139"/>
            <a:ext cx="6353175" cy="2600325"/>
          </a:xfrm>
          <a:prstGeom prst="rect">
            <a:avLst/>
          </a:prstGeom>
          <a:noFill/>
          <a:ln>
            <a:noFill/>
          </a:ln>
        </p:spPr>
      </p:pic>
      <p:pic>
        <p:nvPicPr>
          <p:cNvPr id="93" name="Google Shape;93;p17"/>
          <p:cNvPicPr preferRelativeResize="0"/>
          <p:nvPr/>
        </p:nvPicPr>
        <p:blipFill>
          <a:blip r:embed="rId4">
            <a:alphaModFix/>
          </a:blip>
          <a:stretch>
            <a:fillRect/>
          </a:stretch>
        </p:blipFill>
        <p:spPr>
          <a:xfrm>
            <a:off x="1347163" y="3046647"/>
            <a:ext cx="6353175" cy="2533650"/>
          </a:xfrm>
          <a:prstGeom prst="rect">
            <a:avLst/>
          </a:prstGeom>
          <a:noFill/>
          <a:ln>
            <a:noFill/>
          </a:ln>
        </p:spPr>
      </p:pic>
      <p:pic>
        <p:nvPicPr>
          <p:cNvPr id="94" name="Google Shape;94;p17"/>
          <p:cNvPicPr preferRelativeResize="0"/>
          <p:nvPr/>
        </p:nvPicPr>
        <p:blipFill>
          <a:blip r:embed="rId5">
            <a:alphaModFix/>
          </a:blip>
          <a:stretch>
            <a:fillRect/>
          </a:stretch>
        </p:blipFill>
        <p:spPr>
          <a:xfrm>
            <a:off x="119398" y="5580274"/>
            <a:ext cx="6353175" cy="1952625"/>
          </a:xfrm>
          <a:prstGeom prst="rect">
            <a:avLst/>
          </a:prstGeom>
          <a:noFill/>
          <a:ln>
            <a:noFill/>
          </a:ln>
        </p:spPr>
      </p:pic>
      <p:pic>
        <p:nvPicPr>
          <p:cNvPr id="95" name="Google Shape;95;p17"/>
          <p:cNvPicPr preferRelativeResize="0"/>
          <p:nvPr/>
        </p:nvPicPr>
        <p:blipFill>
          <a:blip r:embed="rId6">
            <a:alphaModFix/>
          </a:blip>
          <a:stretch>
            <a:fillRect/>
          </a:stretch>
        </p:blipFill>
        <p:spPr>
          <a:xfrm>
            <a:off x="1347163" y="7532912"/>
            <a:ext cx="6353175" cy="2552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99" name="Shape 99"/>
        <p:cNvGrpSpPr/>
        <p:nvPr/>
      </p:nvGrpSpPr>
      <p:grpSpPr>
        <a:xfrm>
          <a:off x="0" y="0"/>
          <a:ext cx="0" cy="0"/>
          <a:chOff x="0" y="0"/>
          <a:chExt cx="0" cy="0"/>
        </a:xfrm>
      </p:grpSpPr>
      <p:sp>
        <p:nvSpPr>
          <p:cNvPr id="100" name="Google Shape;100;p18"/>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Josefin Sans"/>
                <a:ea typeface="Josefin Sans"/>
                <a:cs typeface="Josefin Sans"/>
                <a:sym typeface="Josefin Sans"/>
              </a:rPr>
              <a:t>          </a:t>
            </a:r>
            <a:r>
              <a:rPr b="1" lang="en">
                <a:latin typeface="Josefin Sans"/>
                <a:ea typeface="Josefin Sans"/>
                <a:cs typeface="Josefin Sans"/>
                <a:sym typeface="Josefin Sans"/>
              </a:rPr>
              <a:t>Safeguarding at Thriplow</a:t>
            </a:r>
            <a:endParaRPr b="1">
              <a:latin typeface="Josefin Sans"/>
              <a:ea typeface="Josefin Sans"/>
              <a:cs typeface="Josefin Sans"/>
              <a:sym typeface="Josefin Sans"/>
            </a:endParaRPr>
          </a:p>
        </p:txBody>
      </p:sp>
      <p:sp>
        <p:nvSpPr>
          <p:cNvPr id="101" name="Google Shape;101;p18"/>
          <p:cNvSpPr txBox="1"/>
          <p:nvPr>
            <p:ph idx="1" type="body"/>
          </p:nvPr>
        </p:nvSpPr>
        <p:spPr>
          <a:xfrm>
            <a:off x="264945" y="2253729"/>
            <a:ext cx="7242600" cy="6681000"/>
          </a:xfrm>
          <a:prstGeom prst="rect">
            <a:avLst/>
          </a:prstGeom>
        </p:spPr>
        <p:txBody>
          <a:bodyPr anchorCtr="0" anchor="t" bIns="91425" lIns="91425" spcFirstLastPara="1" rIns="91425" wrap="square" tIns="91425">
            <a:normAutofit lnSpcReduction="20000"/>
          </a:bodyPr>
          <a:lstStyle/>
          <a:p>
            <a:pPr indent="0" lvl="0" marL="0" rtl="0" algn="just">
              <a:lnSpc>
                <a:spcPct val="100000"/>
              </a:lnSpc>
              <a:spcBef>
                <a:spcPts val="0"/>
              </a:spcBef>
              <a:spcAft>
                <a:spcPts val="0"/>
              </a:spcAft>
              <a:buClr>
                <a:schemeClr val="dk1"/>
              </a:buClr>
              <a:buSzPts val="1100"/>
              <a:buFont typeface="Arial"/>
              <a:buNone/>
            </a:pPr>
            <a:r>
              <a:rPr b="1" lang="en" sz="2200">
                <a:solidFill>
                  <a:srgbClr val="7030A0"/>
                </a:solidFill>
                <a:latin typeface="Josefin Sans"/>
                <a:ea typeface="Josefin Sans"/>
                <a:cs typeface="Josefin Sans"/>
                <a:sym typeface="Josefin Sans"/>
              </a:rPr>
              <a:t>Lucy How and Melissa Hardege are the designated safeguarding leads at Thriplow School. </a:t>
            </a:r>
            <a:endParaRPr b="1" sz="2200">
              <a:solidFill>
                <a:srgbClr val="7030A0"/>
              </a:solidFill>
              <a:latin typeface="Josefin Sans"/>
              <a:ea typeface="Josefin Sans"/>
              <a:cs typeface="Josefin Sans"/>
              <a:sym typeface="Josefin Sans"/>
            </a:endParaRPr>
          </a:p>
          <a:p>
            <a:pPr indent="0" lvl="0" marL="0" rtl="0" algn="just">
              <a:lnSpc>
                <a:spcPct val="100000"/>
              </a:lnSpc>
              <a:spcBef>
                <a:spcPts val="0"/>
              </a:spcBef>
              <a:spcAft>
                <a:spcPts val="0"/>
              </a:spcAft>
              <a:buClr>
                <a:schemeClr val="dk1"/>
              </a:buClr>
              <a:buSzPts val="1100"/>
              <a:buFont typeface="Arial"/>
              <a:buNone/>
            </a:pPr>
            <a:r>
              <a:t/>
            </a:r>
            <a:endParaRPr b="1" sz="2200">
              <a:solidFill>
                <a:srgbClr val="7030A0"/>
              </a:solidFill>
              <a:latin typeface="Josefin Sans"/>
              <a:ea typeface="Josefin Sans"/>
              <a:cs typeface="Josefin Sans"/>
              <a:sym typeface="Josefin Sans"/>
            </a:endParaRPr>
          </a:p>
          <a:p>
            <a:pPr indent="0" lvl="0" marL="0" rtl="0" algn="just">
              <a:lnSpc>
                <a:spcPct val="100000"/>
              </a:lnSpc>
              <a:spcBef>
                <a:spcPts val="0"/>
              </a:spcBef>
              <a:spcAft>
                <a:spcPts val="0"/>
              </a:spcAft>
              <a:buClr>
                <a:schemeClr val="dk1"/>
              </a:buClr>
              <a:buSzPts val="1100"/>
              <a:buFont typeface="Arial"/>
              <a:buNone/>
            </a:pPr>
            <a:r>
              <a:t/>
            </a:r>
            <a:endParaRPr b="1" sz="2200">
              <a:solidFill>
                <a:srgbClr val="7030A0"/>
              </a:solidFill>
              <a:latin typeface="Josefin Sans"/>
              <a:ea typeface="Josefin Sans"/>
              <a:cs typeface="Josefin Sans"/>
              <a:sym typeface="Josefin Sans"/>
            </a:endParaRPr>
          </a:p>
          <a:p>
            <a:pPr indent="0" lvl="0" marL="0" rtl="0" algn="just">
              <a:lnSpc>
                <a:spcPct val="100000"/>
              </a:lnSpc>
              <a:spcBef>
                <a:spcPts val="0"/>
              </a:spcBef>
              <a:spcAft>
                <a:spcPts val="0"/>
              </a:spcAft>
              <a:buClr>
                <a:schemeClr val="dk1"/>
              </a:buClr>
              <a:buSzPts val="1100"/>
              <a:buFont typeface="Arial"/>
              <a:buNone/>
            </a:pPr>
            <a:r>
              <a:rPr b="1" lang="en" sz="2200">
                <a:solidFill>
                  <a:srgbClr val="7030A0"/>
                </a:solidFill>
                <a:latin typeface="Josefin Sans"/>
                <a:ea typeface="Josefin Sans"/>
                <a:cs typeface="Josefin Sans"/>
                <a:sym typeface="Josefin Sans"/>
              </a:rPr>
              <a:t>If you have a concern about a child, please come and speak to or email either of us. Alternatively please speak to any member of staff who will be able to pass on information. </a:t>
            </a:r>
            <a:endParaRPr b="1" sz="2200">
              <a:solidFill>
                <a:srgbClr val="7030A0"/>
              </a:solidFill>
              <a:latin typeface="Josefin Sans"/>
              <a:ea typeface="Josefin Sans"/>
              <a:cs typeface="Josefin Sans"/>
              <a:sym typeface="Josefin Sans"/>
            </a:endParaRPr>
          </a:p>
          <a:p>
            <a:pPr indent="0" lvl="0" marL="0" rtl="0" algn="just">
              <a:lnSpc>
                <a:spcPct val="100000"/>
              </a:lnSpc>
              <a:spcBef>
                <a:spcPts val="0"/>
              </a:spcBef>
              <a:spcAft>
                <a:spcPts val="0"/>
              </a:spcAft>
              <a:buClr>
                <a:schemeClr val="dk1"/>
              </a:buClr>
              <a:buSzPts val="1100"/>
              <a:buFont typeface="Arial"/>
              <a:buNone/>
            </a:pPr>
            <a:r>
              <a:t/>
            </a:r>
            <a:endParaRPr b="1" sz="2200">
              <a:solidFill>
                <a:srgbClr val="7030A0"/>
              </a:solidFill>
              <a:latin typeface="Josefin Sans"/>
              <a:ea typeface="Josefin Sans"/>
              <a:cs typeface="Josefin Sans"/>
              <a:sym typeface="Josefin Sans"/>
            </a:endParaRPr>
          </a:p>
          <a:p>
            <a:pPr indent="0" lvl="0" marL="0" rtl="0" algn="just">
              <a:lnSpc>
                <a:spcPct val="100000"/>
              </a:lnSpc>
              <a:spcBef>
                <a:spcPts val="0"/>
              </a:spcBef>
              <a:spcAft>
                <a:spcPts val="0"/>
              </a:spcAft>
              <a:buNone/>
            </a:pPr>
            <a:r>
              <a:rPr b="1" lang="en" sz="2200">
                <a:solidFill>
                  <a:srgbClr val="7030A0"/>
                </a:solidFill>
                <a:latin typeface="Josefin Sans"/>
                <a:ea typeface="Josefin Sans"/>
                <a:cs typeface="Josefin Sans"/>
                <a:sym typeface="Josefin Sans"/>
              </a:rPr>
              <a:t>If you feel that a child is at immediate risk of harm you can access further advice and guidance here. </a:t>
            </a:r>
            <a:endParaRPr b="1" sz="2200">
              <a:solidFill>
                <a:srgbClr val="7030A0"/>
              </a:solidFill>
              <a:latin typeface="Josefin Sans"/>
              <a:ea typeface="Josefin Sans"/>
              <a:cs typeface="Josefin Sans"/>
              <a:sym typeface="Josefin Sans"/>
            </a:endParaRPr>
          </a:p>
          <a:p>
            <a:pPr indent="0" lvl="0" marL="0" rtl="0" algn="just">
              <a:lnSpc>
                <a:spcPct val="100000"/>
              </a:lnSpc>
              <a:spcBef>
                <a:spcPts val="0"/>
              </a:spcBef>
              <a:spcAft>
                <a:spcPts val="0"/>
              </a:spcAft>
              <a:buNone/>
            </a:pPr>
            <a:r>
              <a:t/>
            </a:r>
            <a:endParaRPr b="1" sz="2200">
              <a:solidFill>
                <a:srgbClr val="7030A0"/>
              </a:solidFill>
              <a:latin typeface="Josefin Sans"/>
              <a:ea typeface="Josefin Sans"/>
              <a:cs typeface="Josefin Sans"/>
              <a:sym typeface="Josefin Sans"/>
            </a:endParaRPr>
          </a:p>
          <a:p>
            <a:pPr indent="0" lvl="0" marL="0" rtl="0" algn="just">
              <a:lnSpc>
                <a:spcPct val="100000"/>
              </a:lnSpc>
              <a:spcBef>
                <a:spcPts val="0"/>
              </a:spcBef>
              <a:spcAft>
                <a:spcPts val="0"/>
              </a:spcAft>
              <a:buClr>
                <a:schemeClr val="dk1"/>
              </a:buClr>
              <a:buSzPts val="1100"/>
              <a:buFont typeface="Arial"/>
              <a:buNone/>
            </a:pPr>
            <a:r>
              <a:t/>
            </a:r>
            <a:endParaRPr b="1" sz="2200">
              <a:solidFill>
                <a:srgbClr val="7030A0"/>
              </a:solidFill>
              <a:latin typeface="Josefin Sans"/>
              <a:ea typeface="Josefin Sans"/>
              <a:cs typeface="Josefin Sans"/>
              <a:sym typeface="Josefin Sans"/>
            </a:endParaRPr>
          </a:p>
          <a:p>
            <a:pPr indent="0" lvl="0" marL="0" rtl="0" algn="ctr">
              <a:lnSpc>
                <a:spcPct val="100000"/>
              </a:lnSpc>
              <a:spcBef>
                <a:spcPts val="0"/>
              </a:spcBef>
              <a:spcAft>
                <a:spcPts val="0"/>
              </a:spcAft>
              <a:buClr>
                <a:schemeClr val="dk1"/>
              </a:buClr>
              <a:buSzPts val="1100"/>
              <a:buFont typeface="Arial"/>
              <a:buNone/>
            </a:pPr>
            <a:r>
              <a:rPr b="1" lang="en" sz="2200" u="sng">
                <a:solidFill>
                  <a:srgbClr val="0000FF"/>
                </a:solidFill>
                <a:latin typeface="Josefin Sans"/>
                <a:ea typeface="Josefin Sans"/>
                <a:cs typeface="Josefin Sans"/>
                <a:sym typeface="Josefin Sans"/>
                <a:hlinkClick r:id="rId3">
                  <a:extLst>
                    <a:ext uri="{A12FA001-AC4F-418D-AE19-62706E023703}">
                      <ahyp:hlinkClr val="tx"/>
                    </a:ext>
                  </a:extLst>
                </a:hlinkClick>
              </a:rPr>
              <a:t>https://www.cambridgeshire.gov.uk/residents/children-and-families/children-s-social-care/safeguarding-children-and-child-protection</a:t>
            </a:r>
            <a:endParaRPr sz="2600">
              <a:latin typeface="Josefin Sans"/>
              <a:ea typeface="Josefin Sans"/>
              <a:cs typeface="Josefin Sans"/>
              <a:sym typeface="Josefin Sans"/>
            </a:endParaRPr>
          </a:p>
          <a:p>
            <a:pPr indent="0" lvl="0" marL="0" rtl="0" algn="ctr">
              <a:lnSpc>
                <a:spcPct val="100000"/>
              </a:lnSpc>
              <a:spcBef>
                <a:spcPts val="0"/>
              </a:spcBef>
              <a:spcAft>
                <a:spcPts val="0"/>
              </a:spcAft>
              <a:buClr>
                <a:schemeClr val="dk1"/>
              </a:buClr>
              <a:buSzPts val="1100"/>
              <a:buFont typeface="Arial"/>
              <a:buNone/>
            </a:pPr>
            <a:r>
              <a:t/>
            </a:r>
            <a:endParaRPr sz="2600">
              <a:latin typeface="Josefin Sans"/>
              <a:ea typeface="Josefin Sans"/>
              <a:cs typeface="Josefin Sans"/>
              <a:sym typeface="Josefin Sans"/>
            </a:endParaRPr>
          </a:p>
          <a:p>
            <a:pPr indent="0" lvl="0" marL="0" rtl="0" algn="ctr">
              <a:lnSpc>
                <a:spcPct val="100000"/>
              </a:lnSpc>
              <a:spcBef>
                <a:spcPts val="0"/>
              </a:spcBef>
              <a:spcAft>
                <a:spcPts val="0"/>
              </a:spcAft>
              <a:buClr>
                <a:schemeClr val="dk1"/>
              </a:buClr>
              <a:buSzPts val="1100"/>
              <a:buFont typeface="Arial"/>
              <a:buNone/>
            </a:pPr>
            <a:r>
              <a:rPr lang="en" sz="2600">
                <a:solidFill>
                  <a:srgbClr val="741B47"/>
                </a:solidFill>
                <a:latin typeface="Josefin Sans"/>
                <a:ea typeface="Josefin Sans"/>
                <a:cs typeface="Josefin Sans"/>
                <a:sym typeface="Josefin Sans"/>
              </a:rPr>
              <a:t>Useful websites:</a:t>
            </a:r>
            <a:endParaRPr sz="2600">
              <a:solidFill>
                <a:srgbClr val="741B47"/>
              </a:solidFill>
              <a:latin typeface="Josefin Sans"/>
              <a:ea typeface="Josefin Sans"/>
              <a:cs typeface="Josefin Sans"/>
              <a:sym typeface="Josefin Sans"/>
            </a:endParaRPr>
          </a:p>
          <a:p>
            <a:pPr indent="0" lvl="0" marL="0" rtl="0" algn="ctr">
              <a:lnSpc>
                <a:spcPct val="100000"/>
              </a:lnSpc>
              <a:spcBef>
                <a:spcPts val="0"/>
              </a:spcBef>
              <a:spcAft>
                <a:spcPts val="0"/>
              </a:spcAft>
              <a:buClr>
                <a:schemeClr val="dk1"/>
              </a:buClr>
              <a:buSzPts val="1100"/>
              <a:buFont typeface="Arial"/>
              <a:buNone/>
            </a:pPr>
            <a:r>
              <a:t/>
            </a:r>
            <a:endParaRPr sz="2600">
              <a:solidFill>
                <a:srgbClr val="FF00FF"/>
              </a:solidFill>
              <a:latin typeface="Josefin Sans"/>
              <a:ea typeface="Josefin Sans"/>
              <a:cs typeface="Josefin Sans"/>
              <a:sym typeface="Josefin Sans"/>
            </a:endParaRPr>
          </a:p>
          <a:p>
            <a:pPr indent="0" lvl="0" marL="0" rtl="0" algn="ctr">
              <a:lnSpc>
                <a:spcPct val="100000"/>
              </a:lnSpc>
              <a:spcBef>
                <a:spcPts val="0"/>
              </a:spcBef>
              <a:spcAft>
                <a:spcPts val="0"/>
              </a:spcAft>
              <a:buClr>
                <a:schemeClr val="dk1"/>
              </a:buClr>
              <a:buSzPts val="1100"/>
              <a:buFont typeface="Arial"/>
              <a:buNone/>
            </a:pPr>
            <a:r>
              <a:rPr lang="en" sz="2600" u="sng">
                <a:solidFill>
                  <a:srgbClr val="FF00FF"/>
                </a:solidFill>
                <a:latin typeface="Josefin Sans"/>
                <a:ea typeface="Josefin Sans"/>
                <a:cs typeface="Josefin Sans"/>
                <a:sym typeface="Josefin Sans"/>
                <a:hlinkClick r:id="rId4">
                  <a:extLst>
                    <a:ext uri="{A12FA001-AC4F-418D-AE19-62706E023703}">
                      <ahyp:hlinkClr val="tx"/>
                    </a:ext>
                  </a:extLst>
                </a:hlinkClick>
              </a:rPr>
              <a:t>https://www.nspcc.org.uk/advice-for-families/</a:t>
            </a:r>
            <a:r>
              <a:rPr lang="en" sz="2600">
                <a:solidFill>
                  <a:srgbClr val="FF00FF"/>
                </a:solidFill>
                <a:latin typeface="Josefin Sans"/>
                <a:ea typeface="Josefin Sans"/>
                <a:cs typeface="Josefin Sans"/>
                <a:sym typeface="Josefin Sans"/>
              </a:rPr>
              <a:t> </a:t>
            </a:r>
            <a:endParaRPr sz="2600">
              <a:solidFill>
                <a:srgbClr val="FF00FF"/>
              </a:solidFill>
              <a:latin typeface="Josefin Sans"/>
              <a:ea typeface="Josefin Sans"/>
              <a:cs typeface="Josefin Sans"/>
              <a:sym typeface="Josefin Sans"/>
            </a:endParaRPr>
          </a:p>
          <a:p>
            <a:pPr indent="0" lvl="0" marL="0" rtl="0" algn="ctr">
              <a:lnSpc>
                <a:spcPct val="100000"/>
              </a:lnSpc>
              <a:spcBef>
                <a:spcPts val="0"/>
              </a:spcBef>
              <a:spcAft>
                <a:spcPts val="0"/>
              </a:spcAft>
              <a:buClr>
                <a:schemeClr val="dk1"/>
              </a:buClr>
              <a:buSzPts val="1100"/>
              <a:buFont typeface="Arial"/>
              <a:buNone/>
            </a:pPr>
            <a:r>
              <a:t/>
            </a:r>
            <a:endParaRPr sz="2600">
              <a:solidFill>
                <a:srgbClr val="FF00FF"/>
              </a:solidFill>
              <a:latin typeface="Josefin Sans"/>
              <a:ea typeface="Josefin Sans"/>
              <a:cs typeface="Josefin Sans"/>
              <a:sym typeface="Josefin Sans"/>
            </a:endParaRPr>
          </a:p>
          <a:p>
            <a:pPr indent="0" lvl="0" marL="0" rtl="0" algn="ctr">
              <a:lnSpc>
                <a:spcPct val="100000"/>
              </a:lnSpc>
              <a:spcBef>
                <a:spcPts val="0"/>
              </a:spcBef>
              <a:spcAft>
                <a:spcPts val="0"/>
              </a:spcAft>
              <a:buClr>
                <a:schemeClr val="dk1"/>
              </a:buClr>
              <a:buSzPts val="1100"/>
              <a:buFont typeface="Arial"/>
              <a:buNone/>
            </a:pPr>
            <a:r>
              <a:rPr lang="en" sz="2600" u="sng">
                <a:solidFill>
                  <a:srgbClr val="FF9900"/>
                </a:solidFill>
                <a:latin typeface="Josefin Sans"/>
                <a:ea typeface="Josefin Sans"/>
                <a:cs typeface="Josefin Sans"/>
                <a:sym typeface="Josefin Sans"/>
                <a:hlinkClick r:id="rId5">
                  <a:extLst>
                    <a:ext uri="{A12FA001-AC4F-418D-AE19-62706E023703}">
                      <ahyp:hlinkClr val="tx"/>
                    </a:ext>
                  </a:extLst>
                </a:hlinkClick>
              </a:rPr>
              <a:t>https://www.ceopeducation.co.uk/</a:t>
            </a:r>
            <a:r>
              <a:rPr lang="en" sz="2600">
                <a:solidFill>
                  <a:srgbClr val="FF9900"/>
                </a:solidFill>
                <a:latin typeface="Josefin Sans"/>
                <a:ea typeface="Josefin Sans"/>
                <a:cs typeface="Josefin Sans"/>
                <a:sym typeface="Josefin Sans"/>
              </a:rPr>
              <a:t> </a:t>
            </a:r>
            <a:endParaRPr sz="2600">
              <a:solidFill>
                <a:srgbClr val="FF9900"/>
              </a:solidFill>
              <a:latin typeface="Josefin Sans"/>
              <a:ea typeface="Josefin Sans"/>
              <a:cs typeface="Josefin Sans"/>
              <a:sym typeface="Josefin Sans"/>
            </a:endParaRPr>
          </a:p>
        </p:txBody>
      </p:sp>
      <p:pic>
        <p:nvPicPr>
          <p:cNvPr id="102" name="Google Shape;102;p18"/>
          <p:cNvPicPr preferRelativeResize="0"/>
          <p:nvPr/>
        </p:nvPicPr>
        <p:blipFill>
          <a:blip r:embed="rId6">
            <a:alphaModFix/>
          </a:blip>
          <a:stretch>
            <a:fillRect/>
          </a:stretch>
        </p:blipFill>
        <p:spPr>
          <a:xfrm>
            <a:off x="152400" y="152400"/>
            <a:ext cx="1819275" cy="1828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06" name="Shape 106"/>
        <p:cNvGrpSpPr/>
        <p:nvPr/>
      </p:nvGrpSpPr>
      <p:grpSpPr>
        <a:xfrm>
          <a:off x="0" y="0"/>
          <a:ext cx="0" cy="0"/>
          <a:chOff x="0" y="0"/>
          <a:chExt cx="0" cy="0"/>
        </a:xfrm>
      </p:grpSpPr>
      <p:sp>
        <p:nvSpPr>
          <p:cNvPr id="107" name="Google Shape;107;p19"/>
          <p:cNvSpPr txBox="1"/>
          <p:nvPr>
            <p:ph idx="1" type="body"/>
          </p:nvPr>
        </p:nvSpPr>
        <p:spPr>
          <a:xfrm>
            <a:off x="264945" y="2253729"/>
            <a:ext cx="7242600" cy="6681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2900">
                <a:solidFill>
                  <a:srgbClr val="CC0000"/>
                </a:solidFill>
                <a:latin typeface="Josefin Sans"/>
                <a:ea typeface="Josefin Sans"/>
                <a:cs typeface="Josefin Sans"/>
                <a:sym typeface="Josefin Sans"/>
              </a:rPr>
              <a:t>Happy birthday to Zanna and Erin P who have celebrated their birthdays </a:t>
            </a:r>
            <a:r>
              <a:rPr b="1" lang="en" sz="2900">
                <a:solidFill>
                  <a:srgbClr val="CC0000"/>
                </a:solidFill>
                <a:latin typeface="Josefin Sans"/>
                <a:ea typeface="Josefin Sans"/>
                <a:cs typeface="Josefin Sans"/>
                <a:sym typeface="Josefin Sans"/>
              </a:rPr>
              <a:t>this</a:t>
            </a:r>
            <a:r>
              <a:rPr b="1" lang="en" sz="2900">
                <a:solidFill>
                  <a:srgbClr val="CC0000"/>
                </a:solidFill>
                <a:latin typeface="Josefin Sans"/>
                <a:ea typeface="Josefin Sans"/>
                <a:cs typeface="Josefin Sans"/>
                <a:sym typeface="Josefin Sans"/>
              </a:rPr>
              <a:t> week! </a:t>
            </a:r>
            <a:endParaRPr b="1" sz="2900">
              <a:solidFill>
                <a:srgbClr val="CC0000"/>
              </a:solidFill>
              <a:latin typeface="Josefin Sans"/>
              <a:ea typeface="Josefin Sans"/>
              <a:cs typeface="Josefin Sans"/>
              <a:sym typeface="Josefin Sans"/>
            </a:endParaRPr>
          </a:p>
          <a:p>
            <a:pPr indent="0" lvl="0" marL="0" rtl="0" algn="l">
              <a:spcBef>
                <a:spcPts val="1200"/>
              </a:spcBef>
              <a:spcAft>
                <a:spcPts val="0"/>
              </a:spcAft>
              <a:buNone/>
            </a:pPr>
            <a:r>
              <a:t/>
            </a:r>
            <a:endParaRPr b="1" sz="1900">
              <a:solidFill>
                <a:schemeClr val="dk1"/>
              </a:solidFill>
              <a:latin typeface="Josefin Sans"/>
              <a:ea typeface="Josefin Sans"/>
              <a:cs typeface="Josefin Sans"/>
              <a:sym typeface="Josefin Sans"/>
            </a:endParaRPr>
          </a:p>
          <a:p>
            <a:pPr indent="0" lvl="0" marL="0" rtl="0" algn="l">
              <a:spcBef>
                <a:spcPts val="1200"/>
              </a:spcBef>
              <a:spcAft>
                <a:spcPts val="0"/>
              </a:spcAft>
              <a:buNone/>
            </a:pPr>
            <a:r>
              <a:t/>
            </a:r>
            <a:endParaRPr b="1" sz="1900">
              <a:solidFill>
                <a:schemeClr val="dk1"/>
              </a:solidFill>
              <a:latin typeface="Josefin Sans"/>
              <a:ea typeface="Josefin Sans"/>
              <a:cs typeface="Josefin Sans"/>
              <a:sym typeface="Josefin Sans"/>
            </a:endParaRPr>
          </a:p>
          <a:p>
            <a:pPr indent="0" lvl="0" marL="0" rtl="0" algn="l">
              <a:spcBef>
                <a:spcPts val="1200"/>
              </a:spcBef>
              <a:spcAft>
                <a:spcPts val="0"/>
              </a:spcAft>
              <a:buNone/>
            </a:pPr>
            <a:r>
              <a:t/>
            </a:r>
            <a:endParaRPr b="1" sz="1900">
              <a:solidFill>
                <a:schemeClr val="dk1"/>
              </a:solidFill>
              <a:latin typeface="Josefin Sans"/>
              <a:ea typeface="Josefin Sans"/>
              <a:cs typeface="Josefin Sans"/>
              <a:sym typeface="Josefin Sans"/>
            </a:endParaRPr>
          </a:p>
          <a:p>
            <a:pPr indent="0" lvl="0" marL="0" rtl="0" algn="l">
              <a:spcBef>
                <a:spcPts val="1200"/>
              </a:spcBef>
              <a:spcAft>
                <a:spcPts val="1200"/>
              </a:spcAft>
              <a:buNone/>
            </a:pPr>
            <a:r>
              <a:t/>
            </a:r>
            <a:endParaRPr b="1" sz="1900">
              <a:solidFill>
                <a:schemeClr val="dk1"/>
              </a:solidFill>
              <a:latin typeface="Josefin Sans"/>
              <a:ea typeface="Josefin Sans"/>
              <a:cs typeface="Josefin Sans"/>
              <a:sym typeface="Josefin Sans"/>
            </a:endParaRPr>
          </a:p>
        </p:txBody>
      </p:sp>
      <p:sp>
        <p:nvSpPr>
          <p:cNvPr id="108" name="Google Shape;108;p19"/>
          <p:cNvSpPr/>
          <p:nvPr/>
        </p:nvSpPr>
        <p:spPr>
          <a:xfrm>
            <a:off x="1189812" y="201702"/>
            <a:ext cx="5235726" cy="1941617"/>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Pacifico"/>
              </a:rPr>
              <a:t>HAPPY </a:t>
            </a:r>
            <a:br>
              <a:rPr b="0" i="0">
                <a:ln cap="flat" cmpd="sng" w="9525">
                  <a:solidFill>
                    <a:schemeClr val="dk2"/>
                  </a:solidFill>
                  <a:prstDash val="solid"/>
                  <a:round/>
                  <a:headEnd len="sm" w="sm" type="none"/>
                  <a:tailEnd len="sm" w="sm" type="none"/>
                </a:ln>
                <a:solidFill>
                  <a:schemeClr val="lt2"/>
                </a:solidFill>
                <a:latin typeface="Pacifico"/>
              </a:rPr>
            </a:br>
            <a:r>
              <a:rPr b="0" i="0">
                <a:ln cap="flat" cmpd="sng" w="9525">
                  <a:solidFill>
                    <a:schemeClr val="dk2"/>
                  </a:solidFill>
                  <a:prstDash val="solid"/>
                  <a:round/>
                  <a:headEnd len="sm" w="sm" type="none"/>
                  <a:tailEnd len="sm" w="sm" type="none"/>
                </a:ln>
                <a:solidFill>
                  <a:schemeClr val="lt2"/>
                </a:solidFill>
                <a:latin typeface="Pacifico"/>
              </a:rPr>
              <a:t>BIRTHDAY!</a:t>
            </a:r>
          </a:p>
        </p:txBody>
      </p:sp>
      <p:pic>
        <p:nvPicPr>
          <p:cNvPr id="109" name="Google Shape;109;p19"/>
          <p:cNvPicPr preferRelativeResize="0"/>
          <p:nvPr/>
        </p:nvPicPr>
        <p:blipFill rotWithShape="1">
          <a:blip r:embed="rId3">
            <a:alphaModFix/>
          </a:blip>
          <a:srcRect b="3600" l="-420" r="420" t="-3600"/>
          <a:stretch/>
        </p:blipFill>
        <p:spPr>
          <a:xfrm>
            <a:off x="-61914" y="4255095"/>
            <a:ext cx="7772400" cy="46048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13" name="Shape 113"/>
        <p:cNvGrpSpPr/>
        <p:nvPr/>
      </p:nvGrpSpPr>
      <p:grpSpPr>
        <a:xfrm>
          <a:off x="0" y="0"/>
          <a:ext cx="0" cy="0"/>
          <a:chOff x="0" y="0"/>
          <a:chExt cx="0" cy="0"/>
        </a:xfrm>
      </p:grpSpPr>
      <p:sp>
        <p:nvSpPr>
          <p:cNvPr id="114" name="Google Shape;114;p20"/>
          <p:cNvSpPr txBox="1"/>
          <p:nvPr>
            <p:ph type="title"/>
          </p:nvPr>
        </p:nvSpPr>
        <p:spPr>
          <a:xfrm>
            <a:off x="264945" y="288113"/>
            <a:ext cx="7242600" cy="111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Josefin Sans"/>
                <a:ea typeface="Josefin Sans"/>
                <a:cs typeface="Josefin Sans"/>
                <a:sym typeface="Josefin Sans"/>
              </a:rPr>
              <a:t>Birthday Books</a:t>
            </a:r>
            <a:endParaRPr b="1">
              <a:latin typeface="Josefin Sans"/>
              <a:ea typeface="Josefin Sans"/>
              <a:cs typeface="Josefin Sans"/>
              <a:sym typeface="Josefin Sans"/>
            </a:endParaRPr>
          </a:p>
        </p:txBody>
      </p:sp>
      <p:sp>
        <p:nvSpPr>
          <p:cNvPr id="115" name="Google Shape;115;p20"/>
          <p:cNvSpPr txBox="1"/>
          <p:nvPr>
            <p:ph idx="1" type="body"/>
          </p:nvPr>
        </p:nvSpPr>
        <p:spPr>
          <a:xfrm>
            <a:off x="264945" y="999507"/>
            <a:ext cx="7242600" cy="66810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Clr>
                <a:schemeClr val="dk1"/>
              </a:buClr>
              <a:buSzPts val="1100"/>
              <a:buFont typeface="Arial"/>
              <a:buNone/>
            </a:pPr>
            <a:r>
              <a:rPr b="1" lang="en">
                <a:solidFill>
                  <a:srgbClr val="CC0000"/>
                </a:solidFill>
                <a:latin typeface="Josefin Sans"/>
                <a:ea typeface="Josefin Sans"/>
                <a:cs typeface="Josefin Sans"/>
                <a:sym typeface="Josefin Sans"/>
              </a:rPr>
              <a:t>If you would like to donate a book to our library to celebrate your child’s birthday, then we would be so grateful. Please follow this link to see a list of books that we would like.</a:t>
            </a:r>
            <a:endParaRPr b="1">
              <a:solidFill>
                <a:srgbClr val="CC0000"/>
              </a:solidFill>
              <a:latin typeface="Josefin Sans"/>
              <a:ea typeface="Josefin Sans"/>
              <a:cs typeface="Josefin Sans"/>
              <a:sym typeface="Josefin Sans"/>
            </a:endParaRPr>
          </a:p>
          <a:p>
            <a:pPr indent="0" lvl="0" marL="0" rtl="0" algn="l">
              <a:lnSpc>
                <a:spcPct val="100000"/>
              </a:lnSpc>
              <a:spcBef>
                <a:spcPts val="0"/>
              </a:spcBef>
              <a:spcAft>
                <a:spcPts val="0"/>
              </a:spcAft>
              <a:buClr>
                <a:schemeClr val="dk1"/>
              </a:buClr>
              <a:buSzPts val="1100"/>
              <a:buFont typeface="Arial"/>
              <a:buNone/>
            </a:pPr>
            <a:r>
              <a:t/>
            </a:r>
            <a:endParaRPr b="1">
              <a:solidFill>
                <a:srgbClr val="CC0000"/>
              </a:solidFill>
              <a:latin typeface="Josefin Sans"/>
              <a:ea typeface="Josefin Sans"/>
              <a:cs typeface="Josefin Sans"/>
              <a:sym typeface="Josefin Sans"/>
            </a:endParaRPr>
          </a:p>
          <a:p>
            <a:pPr indent="0" lvl="0" marL="0" rtl="0" algn="ctr">
              <a:lnSpc>
                <a:spcPct val="100000"/>
              </a:lnSpc>
              <a:spcBef>
                <a:spcPts val="0"/>
              </a:spcBef>
              <a:spcAft>
                <a:spcPts val="0"/>
              </a:spcAft>
              <a:buNone/>
            </a:pPr>
            <a:r>
              <a:rPr b="1" lang="en" u="sng">
                <a:solidFill>
                  <a:srgbClr val="CC0000"/>
                </a:solidFill>
                <a:latin typeface="Josefin Sans"/>
                <a:ea typeface="Josefin Sans"/>
                <a:cs typeface="Josefin Sans"/>
                <a:sym typeface="Josefin Sans"/>
                <a:hlinkClick r:id="rId3">
                  <a:extLst>
                    <a:ext uri="{A12FA001-AC4F-418D-AE19-62706E023703}">
                      <ahyp:hlinkClr val="tx"/>
                    </a:ext>
                  </a:extLst>
                </a:hlinkClick>
              </a:rPr>
              <a:t>https://amzn.eu/ez2OYOf</a:t>
            </a:r>
            <a:endParaRPr b="1">
              <a:solidFill>
                <a:srgbClr val="CC0000"/>
              </a:solidFill>
              <a:latin typeface="Josefin Sans"/>
              <a:ea typeface="Josefin Sans"/>
              <a:cs typeface="Josefin Sans"/>
              <a:sym typeface="Josefin Sans"/>
            </a:endParaRPr>
          </a:p>
        </p:txBody>
      </p:sp>
      <p:graphicFrame>
        <p:nvGraphicFramePr>
          <p:cNvPr id="116" name="Google Shape;116;p20"/>
          <p:cNvGraphicFramePr/>
          <p:nvPr/>
        </p:nvGraphicFramePr>
        <p:xfrm>
          <a:off x="483600" y="3079600"/>
          <a:ext cx="3000000" cy="3000000"/>
        </p:xfrm>
        <a:graphic>
          <a:graphicData uri="http://schemas.openxmlformats.org/drawingml/2006/table">
            <a:tbl>
              <a:tblPr>
                <a:noFill/>
                <a:tableStyleId>{736A8050-1155-4D1F-8BEB-BC7E93C7E86E}</a:tableStyleId>
              </a:tblPr>
              <a:tblGrid>
                <a:gridCol w="3313725"/>
                <a:gridCol w="3313725"/>
              </a:tblGrid>
              <a:tr h="381000">
                <a:tc>
                  <a:txBody>
                    <a:bodyPr/>
                    <a:lstStyle/>
                    <a:p>
                      <a:pPr indent="0" lvl="0" marL="0" rtl="0" algn="ctr">
                        <a:spcBef>
                          <a:spcPts val="0"/>
                        </a:spcBef>
                        <a:spcAft>
                          <a:spcPts val="0"/>
                        </a:spcAft>
                        <a:buNone/>
                      </a:pPr>
                      <a:r>
                        <a:rPr b="1" lang="en" sz="2000">
                          <a:solidFill>
                            <a:srgbClr val="660000"/>
                          </a:solidFill>
                          <a:latin typeface="Josefin Sans"/>
                          <a:ea typeface="Josefin Sans"/>
                          <a:cs typeface="Josefin Sans"/>
                          <a:sym typeface="Josefin Sans"/>
                        </a:rPr>
                        <a:t>Many thanks to Freddie for donating this book on the occasion of his 8th birthday. </a:t>
                      </a:r>
                      <a:endParaRPr b="1" sz="2000">
                        <a:solidFill>
                          <a:srgbClr val="660000"/>
                        </a:solidFill>
                        <a:latin typeface="Josefin Sans"/>
                        <a:ea typeface="Josefin Sans"/>
                        <a:cs typeface="Josefin Sans"/>
                        <a:sym typeface="Josefin Sans"/>
                      </a:endParaRPr>
                    </a:p>
                    <a:p>
                      <a:pPr indent="0" lvl="0" marL="0" rtl="0" algn="ctr">
                        <a:spcBef>
                          <a:spcPts val="0"/>
                        </a:spcBef>
                        <a:spcAft>
                          <a:spcPts val="0"/>
                        </a:spcAft>
                        <a:buNone/>
                      </a:pPr>
                      <a:r>
                        <a:t/>
                      </a:r>
                      <a:endParaRPr b="1" sz="2000">
                        <a:solidFill>
                          <a:srgbClr val="660000"/>
                        </a:solidFill>
                        <a:latin typeface="Josefin Sans"/>
                        <a:ea typeface="Josefin Sans"/>
                        <a:cs typeface="Josefin Sans"/>
                        <a:sym typeface="Josefin Sans"/>
                      </a:endParaRPr>
                    </a:p>
                    <a:p>
                      <a:pPr indent="0" lvl="0" marL="0" rtl="0" algn="ctr">
                        <a:spcBef>
                          <a:spcPts val="0"/>
                        </a:spcBef>
                        <a:spcAft>
                          <a:spcPts val="0"/>
                        </a:spcAft>
                        <a:buNone/>
                      </a:pPr>
                      <a:r>
                        <a:t/>
                      </a:r>
                      <a:endParaRPr b="1" sz="2000">
                        <a:latin typeface="Josefin Sans"/>
                        <a:ea typeface="Josefin Sans"/>
                        <a:cs typeface="Josefin Sans"/>
                        <a:sym typeface="Josefin Sans"/>
                      </a:endParaRPr>
                    </a:p>
                  </a:txBody>
                  <a:tcPr marT="91425" marB="91425" marR="91425" marL="91425"/>
                </a:tc>
                <a:tc>
                  <a:txBody>
                    <a:bodyPr/>
                    <a:lstStyle/>
                    <a:p>
                      <a:pPr indent="0" lvl="0" marL="0" rtl="0" algn="l">
                        <a:spcBef>
                          <a:spcPts val="0"/>
                        </a:spcBef>
                        <a:spcAft>
                          <a:spcPts val="0"/>
                        </a:spcAft>
                        <a:buNone/>
                      </a:pPr>
                      <a:r>
                        <a:t/>
                      </a:r>
                      <a:endParaRPr b="1"/>
                    </a:p>
                  </a:txBody>
                  <a:tcPr marT="91425" marB="91425" marR="91425" marL="91425"/>
                </a:tc>
              </a:tr>
              <a:tr h="381000">
                <a:tc>
                  <a:txBody>
                    <a:bodyPr/>
                    <a:lstStyle/>
                    <a:p>
                      <a:pPr indent="0" lvl="0" marL="0" rtl="0" algn="l">
                        <a:spcBef>
                          <a:spcPts val="0"/>
                        </a:spcBef>
                        <a:spcAft>
                          <a:spcPts val="0"/>
                        </a:spcAft>
                        <a:buNone/>
                      </a:pPr>
                      <a:r>
                        <a:t/>
                      </a:r>
                      <a:endParaRPr b="1"/>
                    </a:p>
                  </a:txBody>
                  <a:tcPr marT="91425" marB="91425" marR="91425" marL="91425"/>
                </a:tc>
                <a:tc>
                  <a:txBody>
                    <a:bodyPr/>
                    <a:lstStyle/>
                    <a:p>
                      <a:pPr indent="0" lvl="0" marL="0" rtl="0" algn="ctr">
                        <a:spcBef>
                          <a:spcPts val="0"/>
                        </a:spcBef>
                        <a:spcAft>
                          <a:spcPts val="0"/>
                        </a:spcAft>
                        <a:buNone/>
                      </a:pPr>
                      <a:r>
                        <a:rPr b="1" lang="en" sz="2000">
                          <a:solidFill>
                            <a:srgbClr val="45818E"/>
                          </a:solidFill>
                          <a:latin typeface="Josefin Sans"/>
                          <a:ea typeface="Josefin Sans"/>
                          <a:cs typeface="Josefin Sans"/>
                          <a:sym typeface="Josefin Sans"/>
                        </a:rPr>
                        <a:t>Many thanks to Erin for donating this book on the occasion of her 11th birthday. </a:t>
                      </a:r>
                      <a:endParaRPr b="1" sz="2000">
                        <a:solidFill>
                          <a:srgbClr val="45818E"/>
                        </a:solidFill>
                        <a:latin typeface="Josefin Sans"/>
                        <a:ea typeface="Josefin Sans"/>
                        <a:cs typeface="Josefin Sans"/>
                        <a:sym typeface="Josefin Sans"/>
                      </a:endParaRPr>
                    </a:p>
                    <a:p>
                      <a:pPr indent="0" lvl="0" marL="0" rtl="0" algn="ctr">
                        <a:spcBef>
                          <a:spcPts val="0"/>
                        </a:spcBef>
                        <a:spcAft>
                          <a:spcPts val="0"/>
                        </a:spcAft>
                        <a:buNone/>
                      </a:pPr>
                      <a:r>
                        <a:t/>
                      </a:r>
                      <a:endParaRPr b="1" sz="2000">
                        <a:solidFill>
                          <a:srgbClr val="45818E"/>
                        </a:solidFill>
                        <a:latin typeface="Josefin Sans"/>
                        <a:ea typeface="Josefin Sans"/>
                        <a:cs typeface="Josefin Sans"/>
                        <a:sym typeface="Josefin Sans"/>
                      </a:endParaRPr>
                    </a:p>
                    <a:p>
                      <a:pPr indent="0" lvl="0" marL="0" rtl="0" algn="ctr">
                        <a:spcBef>
                          <a:spcPts val="0"/>
                        </a:spcBef>
                        <a:spcAft>
                          <a:spcPts val="0"/>
                        </a:spcAft>
                        <a:buNone/>
                      </a:pPr>
                      <a:r>
                        <a:t/>
                      </a:r>
                      <a:endParaRPr b="1" sz="2000">
                        <a:solidFill>
                          <a:srgbClr val="45818E"/>
                        </a:solidFill>
                        <a:latin typeface="Josefin Sans"/>
                        <a:ea typeface="Josefin Sans"/>
                        <a:cs typeface="Josefin Sans"/>
                        <a:sym typeface="Josefin Sans"/>
                      </a:endParaRPr>
                    </a:p>
                    <a:p>
                      <a:pPr indent="0" lvl="0" marL="0" rtl="0" algn="ctr">
                        <a:spcBef>
                          <a:spcPts val="0"/>
                        </a:spcBef>
                        <a:spcAft>
                          <a:spcPts val="0"/>
                        </a:spcAft>
                        <a:buClr>
                          <a:schemeClr val="dk1"/>
                        </a:buClr>
                        <a:buSzPts val="1100"/>
                        <a:buFont typeface="Arial"/>
                        <a:buNone/>
                      </a:pPr>
                      <a:r>
                        <a:t/>
                      </a:r>
                      <a:endParaRPr b="1" sz="2000">
                        <a:solidFill>
                          <a:schemeClr val="dk1"/>
                        </a:solidFill>
                        <a:latin typeface="Josefin Sans"/>
                        <a:ea typeface="Josefin Sans"/>
                        <a:cs typeface="Josefin Sans"/>
                        <a:sym typeface="Josefin Sans"/>
                      </a:endParaRPr>
                    </a:p>
                  </a:txBody>
                  <a:tcPr marT="91425" marB="91425" marR="91425" marL="91425"/>
                </a:tc>
              </a:tr>
              <a:tr h="381000">
                <a:tc>
                  <a:txBody>
                    <a:bodyPr/>
                    <a:lstStyle/>
                    <a:p>
                      <a:pPr indent="0" lvl="0" marL="0" rtl="0" algn="ctr">
                        <a:spcBef>
                          <a:spcPts val="0"/>
                        </a:spcBef>
                        <a:spcAft>
                          <a:spcPts val="0"/>
                        </a:spcAft>
                        <a:buNone/>
                      </a:pPr>
                      <a:r>
                        <a:t/>
                      </a:r>
                      <a:endParaRPr b="1" sz="2000">
                        <a:solidFill>
                          <a:srgbClr val="E06666"/>
                        </a:solidFill>
                        <a:latin typeface="Josefin Sans"/>
                        <a:ea typeface="Josefin Sans"/>
                        <a:cs typeface="Josefin Sans"/>
                        <a:sym typeface="Josefin Sans"/>
                      </a:endParaRPr>
                    </a:p>
                    <a:p>
                      <a:pPr indent="0" lvl="0" marL="0" rtl="0" algn="ctr">
                        <a:spcBef>
                          <a:spcPts val="0"/>
                        </a:spcBef>
                        <a:spcAft>
                          <a:spcPts val="0"/>
                        </a:spcAft>
                        <a:buClr>
                          <a:schemeClr val="dk1"/>
                        </a:buClr>
                        <a:buSzPts val="1100"/>
                        <a:buFont typeface="Arial"/>
                        <a:buNone/>
                      </a:pPr>
                      <a:r>
                        <a:rPr b="1" lang="en" sz="2000">
                          <a:solidFill>
                            <a:srgbClr val="F1C232"/>
                          </a:solidFill>
                          <a:latin typeface="Josefin Sans"/>
                          <a:ea typeface="Josefin Sans"/>
                          <a:cs typeface="Josefin Sans"/>
                          <a:sym typeface="Josefin Sans"/>
                        </a:rPr>
                        <a:t>Many thanks to Susannah for donating this book on the occasion of her 9th birthday. </a:t>
                      </a:r>
                      <a:endParaRPr b="1" sz="2000">
                        <a:solidFill>
                          <a:srgbClr val="F1C232"/>
                        </a:solidFill>
                        <a:latin typeface="Josefin Sans"/>
                        <a:ea typeface="Josefin Sans"/>
                        <a:cs typeface="Josefin Sans"/>
                        <a:sym typeface="Josefin Sans"/>
                      </a:endParaRPr>
                    </a:p>
                    <a:p>
                      <a:pPr indent="0" lvl="0" marL="0" rtl="0" algn="ctr">
                        <a:spcBef>
                          <a:spcPts val="0"/>
                        </a:spcBef>
                        <a:spcAft>
                          <a:spcPts val="0"/>
                        </a:spcAft>
                        <a:buClr>
                          <a:schemeClr val="dk1"/>
                        </a:buClr>
                        <a:buSzPts val="1100"/>
                        <a:buFont typeface="Arial"/>
                        <a:buNone/>
                      </a:pPr>
                      <a:r>
                        <a:t/>
                      </a:r>
                      <a:endParaRPr b="1" sz="2000">
                        <a:solidFill>
                          <a:srgbClr val="45818E"/>
                        </a:solidFill>
                        <a:latin typeface="Josefin Sans"/>
                        <a:ea typeface="Josefin Sans"/>
                        <a:cs typeface="Josefin Sans"/>
                        <a:sym typeface="Josefin Sans"/>
                      </a:endParaRPr>
                    </a:p>
                    <a:p>
                      <a:pPr indent="0" lvl="0" marL="0" rtl="0" algn="ctr">
                        <a:spcBef>
                          <a:spcPts val="0"/>
                        </a:spcBef>
                        <a:spcAft>
                          <a:spcPts val="0"/>
                        </a:spcAft>
                        <a:buClr>
                          <a:schemeClr val="dk1"/>
                        </a:buClr>
                        <a:buSzPts val="1100"/>
                        <a:buFont typeface="Arial"/>
                        <a:buNone/>
                      </a:pPr>
                      <a:r>
                        <a:t/>
                      </a:r>
                      <a:endParaRPr b="1" sz="2000">
                        <a:solidFill>
                          <a:schemeClr val="dk1"/>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t/>
                      </a:r>
                      <a:endParaRPr b="1" sz="2000">
                        <a:solidFill>
                          <a:schemeClr val="dk1"/>
                        </a:solidFill>
                        <a:latin typeface="Josefin Sans"/>
                        <a:ea typeface="Josefin Sans"/>
                        <a:cs typeface="Josefin Sans"/>
                        <a:sym typeface="Josefin Sans"/>
                      </a:endParaRPr>
                    </a:p>
                    <a:p>
                      <a:pPr indent="0" lvl="0" marL="0" rtl="0" algn="ctr">
                        <a:spcBef>
                          <a:spcPts val="0"/>
                        </a:spcBef>
                        <a:spcAft>
                          <a:spcPts val="0"/>
                        </a:spcAft>
                        <a:buNone/>
                      </a:pPr>
                      <a:r>
                        <a:t/>
                      </a:r>
                      <a:endParaRPr b="1" sz="2000">
                        <a:solidFill>
                          <a:schemeClr val="dk1"/>
                        </a:solidFill>
                        <a:latin typeface="Josefin Sans"/>
                        <a:ea typeface="Josefin Sans"/>
                        <a:cs typeface="Josefin Sans"/>
                        <a:sym typeface="Josefin Sans"/>
                      </a:endParaRPr>
                    </a:p>
                    <a:p>
                      <a:pPr indent="0" lvl="0" marL="0" rtl="0" algn="ctr">
                        <a:spcBef>
                          <a:spcPts val="0"/>
                        </a:spcBef>
                        <a:spcAft>
                          <a:spcPts val="0"/>
                        </a:spcAft>
                        <a:buNone/>
                      </a:pPr>
                      <a:r>
                        <a:t/>
                      </a:r>
                      <a:endParaRPr b="1" sz="2000">
                        <a:solidFill>
                          <a:schemeClr val="dk1"/>
                        </a:solidFill>
                        <a:latin typeface="Josefin Sans"/>
                        <a:ea typeface="Josefin Sans"/>
                        <a:cs typeface="Josefin Sans"/>
                        <a:sym typeface="Josefin Sans"/>
                      </a:endParaRPr>
                    </a:p>
                    <a:p>
                      <a:pPr indent="0" lvl="0" marL="0" rtl="0" algn="ctr">
                        <a:spcBef>
                          <a:spcPts val="0"/>
                        </a:spcBef>
                        <a:spcAft>
                          <a:spcPts val="0"/>
                        </a:spcAft>
                        <a:buNone/>
                      </a:pPr>
                      <a:r>
                        <a:t/>
                      </a:r>
                      <a:endParaRPr b="1" sz="2000">
                        <a:solidFill>
                          <a:schemeClr val="dk1"/>
                        </a:solidFill>
                        <a:latin typeface="Josefin Sans"/>
                        <a:ea typeface="Josefin Sans"/>
                        <a:cs typeface="Josefin Sans"/>
                        <a:sym typeface="Josefin Sans"/>
                      </a:endParaRPr>
                    </a:p>
                    <a:p>
                      <a:pPr indent="0" lvl="0" marL="0" rtl="0" algn="ctr">
                        <a:spcBef>
                          <a:spcPts val="0"/>
                        </a:spcBef>
                        <a:spcAft>
                          <a:spcPts val="0"/>
                        </a:spcAft>
                        <a:buNone/>
                      </a:pPr>
                      <a:r>
                        <a:t/>
                      </a:r>
                      <a:endParaRPr b="1" sz="2000">
                        <a:solidFill>
                          <a:schemeClr val="dk1"/>
                        </a:solidFill>
                        <a:latin typeface="Josefin Sans"/>
                        <a:ea typeface="Josefin Sans"/>
                        <a:cs typeface="Josefin Sans"/>
                        <a:sym typeface="Josefin Sans"/>
                      </a:endParaRPr>
                    </a:p>
                    <a:p>
                      <a:pPr indent="0" lvl="0" marL="0" rtl="0" algn="ctr">
                        <a:spcBef>
                          <a:spcPts val="0"/>
                        </a:spcBef>
                        <a:spcAft>
                          <a:spcPts val="0"/>
                        </a:spcAft>
                        <a:buNone/>
                      </a:pPr>
                      <a:r>
                        <a:t/>
                      </a:r>
                      <a:endParaRPr b="1" sz="2000">
                        <a:solidFill>
                          <a:schemeClr val="dk1"/>
                        </a:solidFill>
                        <a:latin typeface="Josefin Sans"/>
                        <a:ea typeface="Josefin Sans"/>
                        <a:cs typeface="Josefin Sans"/>
                        <a:sym typeface="Josefin Sans"/>
                      </a:endParaRPr>
                    </a:p>
                  </a:txBody>
                  <a:tcPr marT="91425" marB="91425" marR="91425" marL="91425"/>
                </a:tc>
              </a:tr>
            </a:tbl>
          </a:graphicData>
        </a:graphic>
      </p:graphicFrame>
      <p:pic>
        <p:nvPicPr>
          <p:cNvPr id="117" name="Google Shape;117;p20"/>
          <p:cNvPicPr preferRelativeResize="0"/>
          <p:nvPr/>
        </p:nvPicPr>
        <p:blipFill>
          <a:blip r:embed="rId4">
            <a:alphaModFix/>
          </a:blip>
          <a:stretch>
            <a:fillRect/>
          </a:stretch>
        </p:blipFill>
        <p:spPr>
          <a:xfrm>
            <a:off x="1439925" y="5091225"/>
            <a:ext cx="1465000" cy="2229575"/>
          </a:xfrm>
          <a:prstGeom prst="rect">
            <a:avLst/>
          </a:prstGeom>
          <a:noFill/>
          <a:ln>
            <a:noFill/>
          </a:ln>
        </p:spPr>
      </p:pic>
      <p:pic>
        <p:nvPicPr>
          <p:cNvPr id="118" name="Google Shape;118;p20"/>
          <p:cNvPicPr preferRelativeResize="0"/>
          <p:nvPr/>
        </p:nvPicPr>
        <p:blipFill>
          <a:blip r:embed="rId5">
            <a:alphaModFix/>
          </a:blip>
          <a:stretch>
            <a:fillRect/>
          </a:stretch>
        </p:blipFill>
        <p:spPr>
          <a:xfrm>
            <a:off x="4519038" y="3218025"/>
            <a:ext cx="1764153" cy="1603775"/>
          </a:xfrm>
          <a:prstGeom prst="rect">
            <a:avLst/>
          </a:prstGeom>
          <a:noFill/>
          <a:ln>
            <a:noFill/>
          </a:ln>
        </p:spPr>
      </p:pic>
      <p:pic>
        <p:nvPicPr>
          <p:cNvPr id="119" name="Google Shape;119;p20"/>
          <p:cNvPicPr preferRelativeResize="0"/>
          <p:nvPr/>
        </p:nvPicPr>
        <p:blipFill>
          <a:blip r:embed="rId6">
            <a:alphaModFix/>
          </a:blip>
          <a:stretch>
            <a:fillRect/>
          </a:stretch>
        </p:blipFill>
        <p:spPr>
          <a:xfrm>
            <a:off x="4719750" y="7397581"/>
            <a:ext cx="1362725" cy="202169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23" name="Shape 123"/>
        <p:cNvGrpSpPr/>
        <p:nvPr/>
      </p:nvGrpSpPr>
      <p:grpSpPr>
        <a:xfrm>
          <a:off x="0" y="0"/>
          <a:ext cx="0" cy="0"/>
          <a:chOff x="0" y="0"/>
          <a:chExt cx="0" cy="0"/>
        </a:xfrm>
      </p:grpSpPr>
      <p:sp>
        <p:nvSpPr>
          <p:cNvPr id="124" name="Google Shape;124;p21"/>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Josefin Sans"/>
                <a:ea typeface="Josefin Sans"/>
                <a:cs typeface="Josefin Sans"/>
                <a:sym typeface="Josefin Sans"/>
              </a:rPr>
              <a:t>House Points</a:t>
            </a:r>
            <a:endParaRPr b="1">
              <a:latin typeface="Josefin Sans"/>
              <a:ea typeface="Josefin Sans"/>
              <a:cs typeface="Josefin Sans"/>
              <a:sym typeface="Josefin Sans"/>
            </a:endParaRPr>
          </a:p>
        </p:txBody>
      </p:sp>
      <p:sp>
        <p:nvSpPr>
          <p:cNvPr id="125" name="Google Shape;125;p21"/>
          <p:cNvSpPr txBox="1"/>
          <p:nvPr>
            <p:ph idx="1" type="body"/>
          </p:nvPr>
        </p:nvSpPr>
        <p:spPr>
          <a:xfrm>
            <a:off x="264945" y="2253729"/>
            <a:ext cx="7242600" cy="6681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graphicFrame>
        <p:nvGraphicFramePr>
          <p:cNvPr id="126" name="Google Shape;126;p21"/>
          <p:cNvGraphicFramePr/>
          <p:nvPr/>
        </p:nvGraphicFramePr>
        <p:xfrm>
          <a:off x="774625" y="2378750"/>
          <a:ext cx="3000000" cy="3000000"/>
        </p:xfrm>
        <a:graphic>
          <a:graphicData uri="http://schemas.openxmlformats.org/drawingml/2006/table">
            <a:tbl>
              <a:tblPr>
                <a:noFill/>
                <a:tableStyleId>{736A8050-1155-4D1F-8BEB-BC7E93C7E86E}</a:tableStyleId>
              </a:tblPr>
              <a:tblGrid>
                <a:gridCol w="1955800"/>
                <a:gridCol w="1955800"/>
                <a:gridCol w="1955800"/>
              </a:tblGrid>
              <a:tr h="381000">
                <a:tc>
                  <a:txBody>
                    <a:bodyPr/>
                    <a:lstStyle/>
                    <a:p>
                      <a:pPr indent="0" lvl="0" marL="0" rtl="0" algn="ctr">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rPr b="1" lang="en" sz="2500">
                          <a:latin typeface="Josefin Sans"/>
                          <a:ea typeface="Josefin Sans"/>
                          <a:cs typeface="Josefin Sans"/>
                          <a:sym typeface="Josefin Sans"/>
                        </a:rPr>
                        <a:t>Total this Week</a:t>
                      </a:r>
                      <a:endParaRPr b="1" sz="2500">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b="1" lang="en" sz="2500">
                          <a:latin typeface="Josefin Sans"/>
                          <a:ea typeface="Josefin Sans"/>
                          <a:cs typeface="Josefin Sans"/>
                          <a:sym typeface="Josefin Sans"/>
                        </a:rPr>
                        <a:t>Total this Term</a:t>
                      </a:r>
                      <a:endParaRPr b="1" sz="2500">
                        <a:latin typeface="Josefin Sans"/>
                        <a:ea typeface="Josefin Sans"/>
                        <a:cs typeface="Josefin Sans"/>
                        <a:sym typeface="Josefin Sans"/>
                      </a:endParaRPr>
                    </a:p>
                  </a:txBody>
                  <a:tcPr marT="91425" marB="91425" marR="91425" marL="91425">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sz="2500">
                          <a:solidFill>
                            <a:srgbClr val="F1C232"/>
                          </a:solidFill>
                          <a:latin typeface="Josefin Sans"/>
                          <a:ea typeface="Josefin Sans"/>
                          <a:cs typeface="Josefin Sans"/>
                          <a:sym typeface="Josefin Sans"/>
                        </a:rPr>
                        <a:t>Bacon</a:t>
                      </a:r>
                      <a:endParaRPr b="1" sz="2500">
                        <a:solidFill>
                          <a:srgbClr val="F1C232"/>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b="1" lang="en" sz="2500">
                          <a:solidFill>
                            <a:srgbClr val="F1C232"/>
                          </a:solidFill>
                        </a:rPr>
                        <a:t>273</a:t>
                      </a:r>
                      <a:endParaRPr b="1" sz="2500">
                        <a:solidFill>
                          <a:srgbClr val="F1C232"/>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en" sz="2500">
                          <a:solidFill>
                            <a:srgbClr val="F1C232"/>
                          </a:solidFill>
                        </a:rPr>
                        <a:t>223</a:t>
                      </a:r>
                      <a:endParaRPr b="1" sz="2500">
                        <a:solidFill>
                          <a:srgbClr val="F1C232"/>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sz="2500">
                          <a:solidFill>
                            <a:srgbClr val="FF0000"/>
                          </a:solidFill>
                          <a:latin typeface="Josefin Sans"/>
                          <a:ea typeface="Josefin Sans"/>
                          <a:cs typeface="Josefin Sans"/>
                          <a:sym typeface="Josefin Sans"/>
                        </a:rPr>
                        <a:t>Barenton</a:t>
                      </a:r>
                      <a:endParaRPr b="1" sz="2500">
                        <a:solidFill>
                          <a:srgbClr val="FF0000"/>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b="1" lang="en" sz="2500">
                          <a:solidFill>
                            <a:srgbClr val="FF0000"/>
                          </a:solidFill>
                        </a:rPr>
                        <a:t>284</a:t>
                      </a:r>
                      <a:endParaRPr b="1" sz="2500">
                        <a:solidFill>
                          <a:srgbClr val="FF0000"/>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en" sz="2500">
                          <a:solidFill>
                            <a:srgbClr val="FF0000"/>
                          </a:solidFill>
                        </a:rPr>
                        <a:t>242</a:t>
                      </a:r>
                      <a:endParaRPr b="1" sz="2500">
                        <a:solidFill>
                          <a:srgbClr val="FF0000"/>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sz="2500">
                          <a:solidFill>
                            <a:srgbClr val="6AA84F"/>
                          </a:solidFill>
                          <a:latin typeface="Josefin Sans"/>
                          <a:ea typeface="Josefin Sans"/>
                          <a:cs typeface="Josefin Sans"/>
                          <a:sym typeface="Josefin Sans"/>
                        </a:rPr>
                        <a:t>Bassett</a:t>
                      </a:r>
                      <a:endParaRPr b="1" sz="2500">
                        <a:solidFill>
                          <a:srgbClr val="6AA84F"/>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b="1" lang="en" sz="2500">
                          <a:solidFill>
                            <a:srgbClr val="6AA84F"/>
                          </a:solidFill>
                        </a:rPr>
                        <a:t>269</a:t>
                      </a:r>
                      <a:endParaRPr b="1" sz="2500">
                        <a:solidFill>
                          <a:srgbClr val="6AA84F"/>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en" sz="2500">
                          <a:solidFill>
                            <a:srgbClr val="6AA84F"/>
                          </a:solidFill>
                        </a:rPr>
                        <a:t>190</a:t>
                      </a:r>
                      <a:endParaRPr b="1" sz="2500">
                        <a:solidFill>
                          <a:srgbClr val="6AA84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9775">
                <a:tc>
                  <a:txBody>
                    <a:bodyPr/>
                    <a:lstStyle/>
                    <a:p>
                      <a:pPr indent="0" lvl="0" marL="0" rtl="0" algn="ctr">
                        <a:spcBef>
                          <a:spcPts val="0"/>
                        </a:spcBef>
                        <a:spcAft>
                          <a:spcPts val="0"/>
                        </a:spcAft>
                        <a:buNone/>
                      </a:pPr>
                      <a:r>
                        <a:rPr b="1" lang="en" sz="2500">
                          <a:solidFill>
                            <a:srgbClr val="0000FF"/>
                          </a:solidFill>
                          <a:latin typeface="Josefin Sans"/>
                          <a:ea typeface="Josefin Sans"/>
                          <a:cs typeface="Josefin Sans"/>
                          <a:sym typeface="Josefin Sans"/>
                        </a:rPr>
                        <a:t>Bury</a:t>
                      </a:r>
                      <a:endParaRPr b="1" sz="2500">
                        <a:solidFill>
                          <a:srgbClr val="0000FF"/>
                        </a:solidFill>
                        <a:latin typeface="Josefin Sans"/>
                        <a:ea typeface="Josefin Sans"/>
                        <a:cs typeface="Josefin Sans"/>
                        <a:sym typeface="Josefin Sans"/>
                      </a:endParaRPr>
                    </a:p>
                  </a:txBody>
                  <a:tcPr marT="91425" marB="91425" marR="91425" marL="91425"/>
                </a:tc>
                <a:tc>
                  <a:txBody>
                    <a:bodyPr/>
                    <a:lstStyle/>
                    <a:p>
                      <a:pPr indent="0" lvl="0" marL="0" rtl="0" algn="ctr">
                        <a:spcBef>
                          <a:spcPts val="0"/>
                        </a:spcBef>
                        <a:spcAft>
                          <a:spcPts val="0"/>
                        </a:spcAft>
                        <a:buNone/>
                      </a:pPr>
                      <a:r>
                        <a:rPr b="1" lang="en" sz="2500">
                          <a:solidFill>
                            <a:srgbClr val="0000FF"/>
                          </a:solidFill>
                        </a:rPr>
                        <a:t>275</a:t>
                      </a:r>
                      <a:endParaRPr b="1" sz="2500">
                        <a:solidFill>
                          <a:srgbClr val="0000FF"/>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en" sz="2500">
                          <a:solidFill>
                            <a:srgbClr val="0000FF"/>
                          </a:solidFill>
                        </a:rPr>
                        <a:t>217</a:t>
                      </a:r>
                      <a:endParaRPr b="1" sz="2500">
                        <a:solidFill>
                          <a:srgbClr val="0000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27" name="Google Shape;127;p21"/>
          <p:cNvSpPr txBox="1"/>
          <p:nvPr/>
        </p:nvSpPr>
        <p:spPr>
          <a:xfrm>
            <a:off x="641450" y="6061100"/>
            <a:ext cx="64896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300">
                <a:solidFill>
                  <a:schemeClr val="dk1"/>
                </a:solidFill>
                <a:latin typeface="Josefin Sans"/>
                <a:ea typeface="Josefin Sans"/>
                <a:cs typeface="Josefin Sans"/>
                <a:sym typeface="Josefin Sans"/>
              </a:rPr>
              <a:t>Well done </a:t>
            </a:r>
            <a:r>
              <a:rPr b="1" lang="en" sz="3300">
                <a:solidFill>
                  <a:srgbClr val="6AA84F"/>
                </a:solidFill>
                <a:latin typeface="Josefin Sans"/>
                <a:ea typeface="Josefin Sans"/>
                <a:cs typeface="Josefin Sans"/>
                <a:sym typeface="Josefin Sans"/>
              </a:rPr>
              <a:t>Bassett </a:t>
            </a:r>
            <a:r>
              <a:rPr b="1" lang="en" sz="3300">
                <a:solidFill>
                  <a:schemeClr val="dk1"/>
                </a:solidFill>
                <a:latin typeface="Josefin Sans"/>
                <a:ea typeface="Josefin Sans"/>
                <a:cs typeface="Josefin Sans"/>
                <a:sym typeface="Josefin Sans"/>
              </a:rPr>
              <a:t>!</a:t>
            </a:r>
            <a:endParaRPr b="1" sz="3300">
              <a:solidFill>
                <a:schemeClr val="dk1"/>
              </a:solidFill>
              <a:latin typeface="Josefin Sans"/>
              <a:ea typeface="Josefin Sans"/>
              <a:cs typeface="Josefin Sans"/>
              <a:sym typeface="Josefi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