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0" d="100"/>
          <a:sy n="130" d="100"/>
        </p:scale>
        <p:origin x="8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8663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0" y="0"/>
            <a:ext cx="54864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10972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IACCP MEMBER SURVEY 2026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914400" y="160020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Findings &amp;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22960" y="3515868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137 survey responses · Three member segments · Cluster analysis</a:t>
            </a:r>
          </a:p>
          <a:p>
            <a:pPr marL="0" indent="0">
              <a:buNone/>
            </a:pPr>
            <a:endParaRPr lang="en-US" sz="1200" dirty="0">
              <a:solidFill>
                <a:srgbClr val="8097B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Symen Brouwers, Regional Representative, Central and Southern Africa</a:t>
            </a:r>
          </a:p>
          <a:p>
            <a:pPr marL="0" indent="0">
              <a:buNone/>
            </a:pPr>
            <a:r>
              <a:rPr lang="en-US" sz="1200">
                <a:solidFill>
                  <a:schemeClr val="bg1"/>
                </a:solidFill>
              </a:rPr>
              <a:t>Zeynep </a:t>
            </a:r>
            <a:r>
              <a:rPr lang="en-US" sz="1200" dirty="0">
                <a:solidFill>
                  <a:schemeClr val="bg1"/>
                </a:solidFill>
              </a:rPr>
              <a:t>Aycan, President</a:t>
            </a:r>
          </a:p>
        </p:txBody>
      </p:sp>
      <p:sp>
        <p:nvSpPr>
          <p:cNvPr id="7" name="Shape 5"/>
          <p:cNvSpPr/>
          <p:nvPr/>
        </p:nvSpPr>
        <p:spPr>
          <a:xfrm>
            <a:off x="914400" y="3063240"/>
            <a:ext cx="2743200" cy="36576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14400" y="457200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Association of Cross-Cultural Psychology · 55th Year</a:t>
            </a:r>
            <a:endParaRPr lang="en-US" sz="9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F95D02C-1D3C-5A72-6DE0-A100DF4C67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0"/>
            <a:ext cx="7458007" cy="6402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PERSONAS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32004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Member Personas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65760" y="82296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 analysis of 164 text responses identified three distinct member profiles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65760" y="1234440"/>
            <a:ext cx="2743200" cy="3657600"/>
          </a:xfrm>
          <a:prstGeom prst="rect">
            <a:avLst/>
          </a:prstGeom>
          <a:solidFill>
            <a:srgbClr val="1E3A54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65760" y="1234440"/>
            <a:ext cx="64008" cy="36576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1298448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 1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502920" y="1481328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Engaged Veterans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" y="1920240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69 responses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502920" y="2121408"/>
            <a:ext cx="2468880" cy="182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2176272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Experienced, loyal members who value scientific rigor and in-person networking.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502920" y="2724912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themes: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530352" y="292608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affiliation · paid membership</a:t>
            </a:r>
            <a:endParaRPr lang="en-US" sz="750" dirty="0"/>
          </a:p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Conference attendance as central</a:t>
            </a:r>
            <a:endParaRPr lang="en-US" sz="750" dirty="0"/>
          </a:p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&amp; access concerns</a:t>
            </a:r>
            <a:endParaRPr lang="en-US" sz="750" dirty="0"/>
          </a:p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JCCP and publications valued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502920" y="3822192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need: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502920" y="4023360"/>
            <a:ext cx="2514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scientific standards · explore fee reductions · regional satellite events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3246120" y="1234440"/>
            <a:ext cx="2743200" cy="3657600"/>
          </a:xfrm>
          <a:prstGeom prst="rect">
            <a:avLst/>
          </a:prstGeom>
          <a:solidFill>
            <a:srgbClr val="1E3A54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246120" y="1234440"/>
            <a:ext cx="64008" cy="365760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383280" y="1298448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 2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3383280" y="1481328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 Professionals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383280" y="1920240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68 responses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383280" y="2121408"/>
            <a:ext cx="2468880" cy="1828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383280" y="2176272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 and early-career members seeking practical value, visibility, and career pathways.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3383280" y="2724912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themes: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3410712" y="292608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application focus</a:t>
            </a:r>
            <a:endParaRPr lang="en-US" sz="750" dirty="0"/>
          </a:p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development &amp; networking</a:t>
            </a:r>
            <a:endParaRPr lang="en-US" sz="750" dirty="0"/>
          </a:p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Calls for geographic equity</a:t>
            </a:r>
            <a:endParaRPr lang="en-US" sz="750" dirty="0"/>
          </a:p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Time, funding, visa barriers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3383280" y="3822192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need: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3383280" y="4023360"/>
            <a:ext cx="2514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Mentorship · travel grants · transparent leadership pathways · applied programming</a:t>
            </a:r>
            <a:endParaRPr lang="en-US" sz="750" dirty="0"/>
          </a:p>
        </p:txBody>
      </p:sp>
      <p:sp>
        <p:nvSpPr>
          <p:cNvPr id="29" name="Shape 27"/>
          <p:cNvSpPr/>
          <p:nvPr/>
        </p:nvSpPr>
        <p:spPr>
          <a:xfrm>
            <a:off x="6126480" y="1234440"/>
            <a:ext cx="2743200" cy="3657600"/>
          </a:xfrm>
          <a:prstGeom prst="rect">
            <a:avLst/>
          </a:prstGeom>
          <a:solidFill>
            <a:srgbClr val="1E3A54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126480" y="1234440"/>
            <a:ext cx="64008" cy="36576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263640" y="1298448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kern="0" spc="20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 3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6263640" y="1481328"/>
            <a:ext cx="2514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Underrepresented Voices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263640" y="1920240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= 27 responses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6263640" y="2121408"/>
            <a:ext cx="2468880" cy="1828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6263640" y="2176272"/>
            <a:ext cx="2514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 from underrepresented regions who feel IACCP's reach does not match its mission.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6263640" y="2724912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themes: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6291072" y="2926080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equity &amp; inclusion calls</a:t>
            </a:r>
            <a:endParaRPr lang="en-US" sz="750" dirty="0"/>
          </a:p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Lapsed due to cost / exclusion</a:t>
            </a:r>
            <a:endParaRPr lang="en-US" sz="750" dirty="0"/>
          </a:p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hubs &amp; local capacity</a:t>
            </a:r>
            <a:endParaRPr lang="en-US" sz="750" dirty="0"/>
          </a:p>
          <a:p>
            <a:pPr marL="342900" indent="-342900">
              <a:buSzPct val="100000"/>
              <a:buChar char="•"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Frustration with leadership concentration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6263640" y="3822192"/>
            <a:ext cx="2514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need:</a:t>
            </a:r>
            <a:endParaRPr lang="en-US" sz="750" dirty="0"/>
          </a:p>
        </p:txBody>
      </p:sp>
      <p:sp>
        <p:nvSpPr>
          <p:cNvPr id="39" name="Text 37"/>
          <p:cNvSpPr/>
          <p:nvPr/>
        </p:nvSpPr>
        <p:spPr>
          <a:xfrm>
            <a:off x="6263640" y="4023360"/>
            <a:ext cx="2514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Subsidised memberships · leadership rotation · regional outreach · local workshops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QUALITATIVE THEMES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65760" y="4114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of the Membership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Open-ended responses reveal four recurring themes across strengths, challenges, and vision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325880"/>
            <a:ext cx="40690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325880"/>
            <a:ext cx="64008" cy="16002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02920" y="141732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SCIENTIFIC QUALITY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02920" y="1673352"/>
            <a:ext cx="640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143000" y="1673352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"IACCP is the only international organization dedicated to promoting cross-cultural psychology — incredibly important."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502920" y="2212848"/>
            <a:ext cx="3749040" cy="914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02920" y="2258568"/>
            <a:ext cx="640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1143000" y="2258568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quality is inconsistent; some call for stronger peer review and programme curation.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4663440" y="1325880"/>
            <a:ext cx="40690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663440" y="1325880"/>
            <a:ext cx="64008" cy="160020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00600" y="141732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CONFERENCE &amp; COMMUNITY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800600" y="1673352"/>
            <a:ext cx="640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5440680" y="1673352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locations of the IACCP conferences are consistently the best of any organization I belong to."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4800600" y="2212848"/>
            <a:ext cx="3749040" cy="914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00600" y="2258568"/>
            <a:ext cx="640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5440680" y="2258568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Keynote diversity (gender, geography) needs urgent improvement; dominated by established names.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365760" y="3108960"/>
            <a:ext cx="40690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365760" y="3108960"/>
            <a:ext cx="64008" cy="16002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02920" y="320040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EQUITY &amp; REPRESENTATION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02920" y="3456432"/>
            <a:ext cx="640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1143000" y="3456432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"Greater representation of scholars from Africa — scholars early-career now will be leaders in 10 years."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502920" y="3995928"/>
            <a:ext cx="3749040" cy="914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02920" y="4041648"/>
            <a:ext cx="640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1143000" y="4041648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Leadership perceived as self-interested; underrepresented regions feel structurally excluded.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4663440" y="3108960"/>
            <a:ext cx="40690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663440" y="3108960"/>
            <a:ext cx="64008" cy="16002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800600" y="3200400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15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COST &amp; ACCESS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800600" y="3456432"/>
            <a:ext cx="640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5440680" y="3456432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love this organization and hope to keep attending the conferences!"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4800600" y="3995928"/>
            <a:ext cx="3749040" cy="914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800600" y="4041648"/>
            <a:ext cx="640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</a:t>
            </a:r>
            <a:endParaRPr lang="en-US" sz="700" dirty="0"/>
          </a:p>
        </p:txBody>
      </p:sp>
      <p:sp>
        <p:nvSpPr>
          <p:cNvPr id="37" name="Text 35"/>
          <p:cNvSpPr/>
          <p:nvPr/>
        </p:nvSpPr>
        <p:spPr>
          <a:xfrm>
            <a:off x="5440680" y="4041648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Need-based travel subsidies and lower registration fees consistently requested by early-career and Global South members.</a:t>
            </a:r>
            <a:endParaRPr lang="en-US" sz="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65760" y="27432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Recommendations for IACCP 2026–2031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Derived from quantitative priorities, member personas, and qualitative themes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65760" y="1170432"/>
            <a:ext cx="4114800" cy="1078992"/>
          </a:xfrm>
          <a:prstGeom prst="rect">
            <a:avLst/>
          </a:prstGeom>
          <a:solidFill>
            <a:srgbClr val="1E3A54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75488" y="1261872"/>
            <a:ext cx="384048" cy="384048"/>
          </a:xfrm>
          <a:prstGeom prst="ellipse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75488" y="126187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32688" y="1261872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Membership Affordable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932688" y="1591056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 tiered or income-adjusted dues; create a need-based conference travel fund. Cost is the #1 barrier across all segments and the top reason for lapsing.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4709160" y="1170432"/>
            <a:ext cx="4114800" cy="1078992"/>
          </a:xfrm>
          <a:prstGeom prst="rect">
            <a:avLst/>
          </a:prstGeom>
          <a:solidFill>
            <a:srgbClr val="1E3A54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818888" y="1261872"/>
            <a:ext cx="384048" cy="384048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18888" y="126187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276088" y="1261872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Diversify Keynotes &amp; Leadership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5276088" y="1591056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Institute a 5-year non-repeat rule for keynotes; require geographic and gender diversity in conference programming. 59% feel representation is adequate or poor.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365760" y="2377440"/>
            <a:ext cx="4114800" cy="1078992"/>
          </a:xfrm>
          <a:prstGeom prst="rect">
            <a:avLst/>
          </a:prstGeom>
          <a:solidFill>
            <a:srgbClr val="1E3A54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75488" y="2468880"/>
            <a:ext cx="384048" cy="38404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5488" y="246888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32688" y="246888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Regional Presence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932688" y="2798064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more congresses in underrepresented regions (supported by 59% of members); build formal partnerships with regional psychology associations.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4709160" y="2377440"/>
            <a:ext cx="4114800" cy="1078992"/>
          </a:xfrm>
          <a:prstGeom prst="rect">
            <a:avLst/>
          </a:prstGeom>
          <a:solidFill>
            <a:srgbClr val="1E3A54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818888" y="2468880"/>
            <a:ext cx="384048" cy="384048"/>
          </a:xfrm>
          <a:prstGeom prst="ellipse">
            <a:avLst/>
          </a:prstGeom>
          <a:solidFill>
            <a:srgbClr val="4A6B8A"/>
          </a:solidFill>
          <a:ln w="12700">
            <a:solidFill>
              <a:srgbClr val="4A6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818888" y="246888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276088" y="2468880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4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 in Early-Career Pathways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276088" y="2798064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formal mentorship programmes; create transparent leadership succession paths; offer dedicated early-career sessions, grants, and networking.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365760" y="3584448"/>
            <a:ext cx="4114800" cy="1078992"/>
          </a:xfrm>
          <a:prstGeom prst="rect">
            <a:avLst/>
          </a:prstGeom>
          <a:solidFill>
            <a:srgbClr val="1E3A54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475488" y="3675888"/>
            <a:ext cx="384048" cy="384048"/>
          </a:xfrm>
          <a:prstGeom prst="ellipse">
            <a:avLst/>
          </a:prstGeom>
          <a:solidFill>
            <a:srgbClr val="5E8FC4"/>
          </a:solidFill>
          <a:ln w="12700">
            <a:solidFill>
              <a:srgbClr val="5E8F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75488" y="367588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932688" y="3675888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E8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Virtual / Hybrid Programming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932688" y="4005072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online membership value (recorded talks, webinars, online workshops). 45 members ranked this a top-5 investment priority.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4709160" y="3584448"/>
            <a:ext cx="4114800" cy="1078992"/>
          </a:xfrm>
          <a:prstGeom prst="rect">
            <a:avLst/>
          </a:prstGeom>
          <a:solidFill>
            <a:srgbClr val="1E3A54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4818888" y="3675888"/>
            <a:ext cx="384048" cy="384048"/>
          </a:xfrm>
          <a:prstGeom prst="ellipse">
            <a:avLst/>
          </a:prstGeom>
          <a:solidFill>
            <a:srgbClr val="AABBCC"/>
          </a:solidFill>
          <a:ln w="12700">
            <a:solidFill>
              <a:srgbClr val="AABB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818888" y="367588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276088" y="3675888"/>
            <a:ext cx="3383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Strengthen Applied Programming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5276088" y="4005072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44% rate IACCP positively on practical application. Develop workshops, policy briefs, and applied sessions alongside rigorous scientific programming.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280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31520" y="91440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you.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731520" y="178308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IACCP Member Survey 2026 — Strategic Findings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2194560"/>
            <a:ext cx="2286000" cy="36576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31520" y="23774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comes next: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2697480"/>
            <a:ext cx="7772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findings with IACCP Executive Committee and Board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personas and priorities to anchor the inaugural strategic plan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 summary in the IACCP Bulletin for member transparency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Revisit in 2028/2029 to track change against this baseline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466344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Survey conducted November 2025 – February 2026 · 137 respondents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65760" y="4114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Responded?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137 complete responses across member segments, regions, and career stages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371600"/>
            <a:ext cx="19202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371600"/>
            <a:ext cx="64008" cy="13716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75488" y="1536192"/>
            <a:ext cx="1737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109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475488" y="2176272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Members (80%)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423160" y="1371600"/>
            <a:ext cx="19202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423160" y="1371600"/>
            <a:ext cx="64008" cy="137160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532888" y="1536192"/>
            <a:ext cx="1737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2532888" y="2176272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Lapsed Members (17%)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480560" y="1371600"/>
            <a:ext cx="19202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480560" y="1371600"/>
            <a:ext cx="64008" cy="1371600"/>
          </a:xfrm>
          <a:prstGeom prst="rect">
            <a:avLst/>
          </a:prstGeom>
          <a:solidFill>
            <a:srgbClr val="4A6B8A"/>
          </a:solidFill>
          <a:ln w="12700">
            <a:solidFill>
              <a:srgbClr val="4A6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90288" y="1536192"/>
            <a:ext cx="17373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4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4590288" y="2176272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Prospective Members (4%)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400800" y="1371600"/>
            <a:ext cx="24231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400800" y="1371600"/>
            <a:ext cx="64008" cy="356616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10528" y="146304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Stage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510528" y="182880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(15+ yr)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6510528" y="2057400"/>
            <a:ext cx="1371600" cy="14630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510528" y="2057400"/>
            <a:ext cx="1371600" cy="14630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909560" y="182880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36%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6510528" y="2304288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Mid-career (6–15 yr)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6510528" y="2532888"/>
            <a:ext cx="1371600" cy="14630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510528" y="2532888"/>
            <a:ext cx="783771" cy="14630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909560" y="2304288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6510528" y="2779776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Retired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6510528" y="3008376"/>
            <a:ext cx="1371600" cy="14630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510528" y="3008376"/>
            <a:ext cx="475861" cy="14630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7909560" y="2779776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12%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6510528" y="3255264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Postdoc / early career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6510528" y="3483864"/>
            <a:ext cx="1371600" cy="14630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6510528" y="3483864"/>
            <a:ext cx="531845" cy="14630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909560" y="3255264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14%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6510528" y="3730752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PhD student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6510528" y="3959352"/>
            <a:ext cx="1371600" cy="14630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6510528" y="3959352"/>
            <a:ext cx="419878" cy="14630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7909560" y="3730752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11%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6510528" y="4206240"/>
            <a:ext cx="1371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Master's student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6510528" y="4434840"/>
            <a:ext cx="1371600" cy="14630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6510528" y="4434840"/>
            <a:ext cx="111967" cy="14630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7909560" y="42062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365760" y="2926080"/>
            <a:ext cx="58521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548640" y="30175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Regions of Residence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548640" y="3383280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2240280" y="3456432"/>
            <a:ext cx="3657600" cy="14630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2240280" y="3456432"/>
            <a:ext cx="3657600" cy="14630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5943600" y="338328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41% (n=56)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548640" y="3675888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North America</a:t>
            </a:r>
            <a:endParaRPr lang="en-US" sz="850" dirty="0"/>
          </a:p>
        </p:txBody>
      </p:sp>
      <p:sp>
        <p:nvSpPr>
          <p:cNvPr id="52" name="Shape 50"/>
          <p:cNvSpPr/>
          <p:nvPr/>
        </p:nvSpPr>
        <p:spPr>
          <a:xfrm>
            <a:off x="2240280" y="3749040"/>
            <a:ext cx="3657600" cy="14630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Shape 51"/>
          <p:cNvSpPr/>
          <p:nvPr/>
        </p:nvSpPr>
        <p:spPr>
          <a:xfrm>
            <a:off x="2240280" y="3749040"/>
            <a:ext cx="2220686" cy="146304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5943600" y="3675888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 (n=34)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48640" y="3968496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N. Africa &amp; Middle East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2240280" y="4041648"/>
            <a:ext cx="3657600" cy="14630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2240280" y="4041648"/>
            <a:ext cx="718457" cy="146304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5943600" y="3968496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8% (n=11)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548640" y="4261104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Southeast Asia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2240280" y="4334256"/>
            <a:ext cx="3657600" cy="14630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59"/>
          <p:cNvSpPr/>
          <p:nvPr/>
        </p:nvSpPr>
        <p:spPr>
          <a:xfrm>
            <a:off x="2240280" y="4334256"/>
            <a:ext cx="653143" cy="146304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5943600" y="4261104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7% (n=10)</a:t>
            </a:r>
            <a:endParaRPr lang="en-US" sz="800" dirty="0"/>
          </a:p>
        </p:txBody>
      </p:sp>
      <p:sp>
        <p:nvSpPr>
          <p:cNvPr id="63" name="Text 61"/>
          <p:cNvSpPr/>
          <p:nvPr/>
        </p:nvSpPr>
        <p:spPr>
          <a:xfrm>
            <a:off x="548640" y="4553712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East Asia</a:t>
            </a:r>
            <a:endParaRPr lang="en-US" sz="850" dirty="0"/>
          </a:p>
        </p:txBody>
      </p:sp>
      <p:sp>
        <p:nvSpPr>
          <p:cNvPr id="64" name="Shape 62"/>
          <p:cNvSpPr/>
          <p:nvPr/>
        </p:nvSpPr>
        <p:spPr>
          <a:xfrm>
            <a:off x="2240280" y="4626864"/>
            <a:ext cx="3657600" cy="146304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Shape 63"/>
          <p:cNvSpPr/>
          <p:nvPr/>
        </p:nvSpPr>
        <p:spPr>
          <a:xfrm>
            <a:off x="2240280" y="4626864"/>
            <a:ext cx="587829" cy="146304"/>
          </a:xfrm>
          <a:prstGeom prst="rect">
            <a:avLst/>
          </a:prstGeom>
          <a:solidFill>
            <a:srgbClr val="4A6B8A"/>
          </a:solidFill>
          <a:ln w="12700">
            <a:solidFill>
              <a:srgbClr val="4A6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4"/>
          <p:cNvSpPr/>
          <p:nvPr/>
        </p:nvSpPr>
        <p:spPr>
          <a:xfrm>
            <a:off x="5943600" y="4553712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4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7% (n=9)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DEMOGRAPHICS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65760" y="4114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Background &amp; Field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Predominantly university-based researchers from social / personality and cross-cultural psychology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325880"/>
            <a:ext cx="41148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325880"/>
            <a:ext cx="64008" cy="35661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4173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Institutional Context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178308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(PhD-granting)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548640" y="2057400"/>
            <a:ext cx="3291840" cy="16459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48640" y="2057400"/>
            <a:ext cx="3291840" cy="16459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886200" y="178308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548640" y="23317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(MA/undergrad)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548640" y="2606040"/>
            <a:ext cx="3291840" cy="16459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2606040"/>
            <a:ext cx="617220" cy="16459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886200" y="233172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548640" y="288036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institute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548640" y="3154680"/>
            <a:ext cx="3291840" cy="16459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48640" y="3154680"/>
            <a:ext cx="240030" cy="16459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886200" y="28803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5%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548640" y="342900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/ NGO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548640" y="3703320"/>
            <a:ext cx="3291840" cy="16459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48640" y="3703320"/>
            <a:ext cx="171450" cy="16459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886200" y="342900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4%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548640" y="397764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scholar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548640" y="4251960"/>
            <a:ext cx="3291840" cy="16459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548640" y="4251960"/>
            <a:ext cx="137160" cy="16459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886200" y="397764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4663440" y="1325880"/>
            <a:ext cx="41148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4663440" y="1325880"/>
            <a:ext cx="64008" cy="356616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46320" y="14173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of Highest Degree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846320" y="178308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/ Personality Psych.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846320" y="2057400"/>
            <a:ext cx="3291840" cy="16459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4846320" y="2057400"/>
            <a:ext cx="3291840" cy="16459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8183880" y="178308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41%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4846320" y="23317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Cross-Cultural / Cultural Psych.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4846320" y="2606040"/>
            <a:ext cx="3291840" cy="16459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4846320" y="2606040"/>
            <a:ext cx="1587137" cy="164592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8183880" y="233172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4846320" y="288036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Developmental Psych.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4846320" y="3154680"/>
            <a:ext cx="3291840" cy="16459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4846320" y="3154680"/>
            <a:ext cx="764177" cy="16459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8183880" y="28803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9%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4846320" y="342900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 / Counselling Psych.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4846320" y="3703320"/>
            <a:ext cx="3291840" cy="16459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4846320" y="3703320"/>
            <a:ext cx="529046" cy="16459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8183880" y="342900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7%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4846320" y="397764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I-O / Work Psych.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4846320" y="4251960"/>
            <a:ext cx="3291840" cy="16459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4846320" y="4251960"/>
            <a:ext cx="470263" cy="164592"/>
          </a:xfrm>
          <a:prstGeom prst="rect">
            <a:avLst/>
          </a:prstGeom>
          <a:solidFill>
            <a:srgbClr val="4A6B8A"/>
          </a:solidFill>
          <a:ln w="12700">
            <a:solidFill>
              <a:srgbClr val="4A6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8183880" y="397764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4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6%</a:t>
            </a:r>
            <a:endParaRPr lang="en-US" sz="850" dirty="0"/>
          </a:p>
        </p:txBody>
      </p:sp>
      <p:sp>
        <p:nvSpPr>
          <p:cNvPr id="52" name="Text 50"/>
          <p:cNvSpPr/>
          <p:nvPr/>
        </p:nvSpPr>
        <p:spPr>
          <a:xfrm>
            <a:off x="365760" y="475488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 work at PhD-granting universities · 41% hold degrees in social/personality psychology · Membership skews senior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ENGAGEMENT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65760" y="4114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 &amp; Original Reasons for Joining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Word-of-mouth dominates discovery; conferences and networking drive membership (current members only, n=109)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325880"/>
            <a:ext cx="402336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325880"/>
            <a:ext cx="64008" cy="2286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4173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They Learned About IACCP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1783080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Colleague / mentor recommendation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548640" y="2029968"/>
            <a:ext cx="310896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48640" y="2029968"/>
            <a:ext cx="3108960" cy="1371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703320" y="1783080"/>
            <a:ext cx="548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548640" y="2212848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Conference attendance / materials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548640" y="2459736"/>
            <a:ext cx="310896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2459736"/>
            <a:ext cx="1554480" cy="13716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703320" y="2212848"/>
            <a:ext cx="548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548640" y="2642616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Internet search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548640" y="2889504"/>
            <a:ext cx="310896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48640" y="2889504"/>
            <a:ext cx="690880" cy="1371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703320" y="2642616"/>
            <a:ext cx="548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11%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548640" y="3072384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JCCP journal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548640" y="3319272"/>
            <a:ext cx="310896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48640" y="3319272"/>
            <a:ext cx="460587" cy="13716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703320" y="3072384"/>
            <a:ext cx="548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7%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4572000" y="1325880"/>
            <a:ext cx="420624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572000" y="1325880"/>
            <a:ext cx="64008" cy="347472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754880" y="141732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They Originally Joined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754880" y="1664208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(multiple selections allowed)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4754880" y="1938528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attend an IACCP conference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754880" y="2176272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754880" y="2176272"/>
            <a:ext cx="3017520" cy="128016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7818120" y="1938528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4754880" y="2331720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 &amp; career development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4754880" y="2569464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4754880" y="2569464"/>
            <a:ext cx="2871511" cy="12801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818120" y="2331720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4754880" y="2724912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Scientific advancement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4754880" y="2962656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4754880" y="2962656"/>
            <a:ext cx="2774172" cy="128016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7818120" y="2724912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4754880" y="3118104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connections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4754880" y="3355848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4754880" y="3355848"/>
            <a:ext cx="2433484" cy="12801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7818120" y="3118104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4754880" y="3511296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interaction w/ colleagues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754880" y="3749040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4754880" y="3749040"/>
            <a:ext cx="2238805" cy="128016"/>
          </a:xfrm>
          <a:prstGeom prst="rect">
            <a:avLst/>
          </a:prstGeom>
          <a:solidFill>
            <a:srgbClr val="4A6B8A"/>
          </a:solidFill>
          <a:ln w="12700">
            <a:solidFill>
              <a:srgbClr val="4A6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7818120" y="3511296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</a:t>
            </a:r>
            <a:endParaRPr lang="en-US" sz="850" dirty="0"/>
          </a:p>
        </p:txBody>
      </p:sp>
      <p:sp>
        <p:nvSpPr>
          <p:cNvPr id="49" name="Text 47"/>
          <p:cNvSpPr/>
          <p:nvPr/>
        </p:nvSpPr>
        <p:spPr>
          <a:xfrm>
            <a:off x="4754880" y="3904488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Underrepresented region outreach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4754880" y="4142232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4754880" y="4142232"/>
            <a:ext cx="1070733" cy="128016"/>
          </a:xfrm>
          <a:prstGeom prst="rect">
            <a:avLst/>
          </a:prstGeom>
          <a:solidFill>
            <a:srgbClr val="8097B0"/>
          </a:solidFill>
          <a:ln w="12700">
            <a:solidFill>
              <a:srgbClr val="809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7818120" y="3904488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4754880" y="4297680"/>
            <a:ext cx="1828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 JCCP / publications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4754880" y="4535424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Shape 53"/>
          <p:cNvSpPr/>
          <p:nvPr/>
        </p:nvSpPr>
        <p:spPr>
          <a:xfrm>
            <a:off x="4754880" y="4535424"/>
            <a:ext cx="1022063" cy="128016"/>
          </a:xfrm>
          <a:prstGeom prst="rect">
            <a:avLst/>
          </a:prstGeom>
          <a:solidFill>
            <a:srgbClr val="8097B0"/>
          </a:solidFill>
          <a:ln w="12700">
            <a:solidFill>
              <a:srgbClr val="809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7818120" y="4297680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365760" y="3749040"/>
            <a:ext cx="4023360" cy="1188720"/>
          </a:xfrm>
          <a:prstGeom prst="rect">
            <a:avLst/>
          </a:prstGeom>
          <a:solidFill>
            <a:srgbClr val="1B3A5C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548640" y="382219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Insight</a:t>
            </a:r>
            <a:endParaRPr lang="en-US" sz="850" dirty="0"/>
          </a:p>
        </p:txBody>
      </p:sp>
      <p:sp>
        <p:nvSpPr>
          <p:cNvPr id="59" name="Text 57"/>
          <p:cNvSpPr/>
          <p:nvPr/>
        </p:nvSpPr>
        <p:spPr>
          <a:xfrm>
            <a:off x="548640" y="4041648"/>
            <a:ext cx="3657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Half of current members found IACCP through a colleague or mentor. Peer advocacy is the most powerful recruitment channel — worth formalising as an onboarding incentive.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SATISFACTION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65760" y="4114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Well Does IACCP Meet Member Needs?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members rated six dimensions — Social &amp; scientific functions score highest; practical application lags (n=109)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280160"/>
            <a:ext cx="8412480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353312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■ Positive (Well + Very well)   ■ Neutral   ■ Poor / Very poor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457200" y="1691640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interaction at conferences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017520" y="1764792"/>
            <a:ext cx="4348886" cy="2011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366406" y="1764792"/>
            <a:ext cx="901598" cy="201168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8268005" y="1764792"/>
            <a:ext cx="159106" cy="20116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072384" y="1691640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82%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8430768" y="169164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82% positive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457200" y="2194560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International/intercultural comms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017520" y="2267712"/>
            <a:ext cx="4030675" cy="2011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7048195" y="2267712"/>
            <a:ext cx="1060704" cy="201168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8108899" y="2267712"/>
            <a:ext cx="265176" cy="20116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072384" y="2194560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76%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8430768" y="219456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76% positive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57200" y="2697480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Advancing science in the field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017520" y="2770632"/>
            <a:ext cx="4348886" cy="2011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7366406" y="2770632"/>
            <a:ext cx="954634" cy="201168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072384" y="2697480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82%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8430768" y="269748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82% positive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57200" y="3200400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 for career advancement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017520" y="3273552"/>
            <a:ext cx="3500323" cy="2011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517843" y="3273552"/>
            <a:ext cx="1591056" cy="201168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8108899" y="3273552"/>
            <a:ext cx="212141" cy="20116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072384" y="3200400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66%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8430768" y="320040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66% positive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57200" y="3703320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Globally equitable psych dev.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017520" y="3776472"/>
            <a:ext cx="3500323" cy="2011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6517843" y="3776472"/>
            <a:ext cx="1378915" cy="201168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7896758" y="3776472"/>
            <a:ext cx="424282" cy="20116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3072384" y="3703320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66%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8430768" y="370332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66% positive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457200" y="4206240"/>
            <a:ext cx="2514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application &amp; problem-solving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017520" y="4279392"/>
            <a:ext cx="2333549" cy="2011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5351069" y="4279392"/>
            <a:ext cx="2280514" cy="201168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7631582" y="4279392"/>
            <a:ext cx="689458" cy="20116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3072384" y="4206240"/>
            <a:ext cx="640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44%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8430768" y="420624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44% positive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2487637" y="4585716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application (44% positive) represents a gap — members want more applied programming, workshops, and real-world outputs.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CONFERENCES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65760" y="4114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Conference Value &amp; Barriers to Attendance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Diversity and networking are IACCP's conference strengths; cost is the dominant barrier (n=109)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325880"/>
            <a:ext cx="40690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325880"/>
            <a:ext cx="64008" cy="34747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4173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Valuable Conference Aspects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1664208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(top pick)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548640" y="1938528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diversity of participants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548640" y="2176272"/>
            <a:ext cx="310896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48640" y="2176272"/>
            <a:ext cx="3108960" cy="1371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712464" y="1938528"/>
            <a:ext cx="548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548640" y="2395728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atmosphere &amp; networking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548640" y="2633472"/>
            <a:ext cx="310896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548640" y="2633472"/>
            <a:ext cx="2993813" cy="13716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712464" y="2395728"/>
            <a:ext cx="548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548640" y="2852928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of research presentations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48640" y="3090672"/>
            <a:ext cx="310896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48640" y="3090672"/>
            <a:ext cx="2763520" cy="1371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712464" y="2852928"/>
            <a:ext cx="548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548640" y="3310128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Keynote speakers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548640" y="3547872"/>
            <a:ext cx="310896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548640" y="3547872"/>
            <a:ext cx="921173" cy="137160"/>
          </a:xfrm>
          <a:prstGeom prst="rect">
            <a:avLst/>
          </a:prstGeom>
          <a:solidFill>
            <a:srgbClr val="4A6B8A"/>
          </a:solidFill>
          <a:ln w="12700">
            <a:solidFill>
              <a:srgbClr val="4A6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712464" y="3310128"/>
            <a:ext cx="548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4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548640" y="3767328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 &amp; cultural experience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548640" y="4005072"/>
            <a:ext cx="310896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548640" y="4005072"/>
            <a:ext cx="806027" cy="13716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712464" y="3767328"/>
            <a:ext cx="5486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617720" y="1325880"/>
            <a:ext cx="416052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617720" y="1325880"/>
            <a:ext cx="64008" cy="347472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800600" y="14173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Biggest Barriers to Attending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00600" y="1664208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(multiple selections)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4800600" y="1938528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(registration, travel, accom.)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4800600" y="2176272"/>
            <a:ext cx="320040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4800600" y="2176272"/>
            <a:ext cx="3200400" cy="13716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8065008" y="1938528"/>
            <a:ext cx="502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48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4800600" y="2395728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/ travel time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4800600" y="2633472"/>
            <a:ext cx="320040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4800600" y="2633472"/>
            <a:ext cx="1333500" cy="137160"/>
          </a:xfrm>
          <a:prstGeom prst="rect">
            <a:avLst/>
          </a:prstGeom>
          <a:solidFill>
            <a:srgbClr val="4A6B8A"/>
          </a:solidFill>
          <a:ln w="12700">
            <a:solidFill>
              <a:srgbClr val="4A6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8065008" y="2395728"/>
            <a:ext cx="502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4800600" y="2852928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Lack of funding to support attendance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4800600" y="3090672"/>
            <a:ext cx="320040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4800600" y="3090672"/>
            <a:ext cx="1066800" cy="13716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8065008" y="2852928"/>
            <a:ext cx="502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4800600" y="3310128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 conflicts (teaching, etc.)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4800600" y="3547872"/>
            <a:ext cx="320040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4800600" y="3547872"/>
            <a:ext cx="533400" cy="1371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8065008" y="3310128"/>
            <a:ext cx="502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50" dirty="0"/>
          </a:p>
        </p:txBody>
      </p:sp>
      <p:sp>
        <p:nvSpPr>
          <p:cNvPr id="50" name="Text 48"/>
          <p:cNvSpPr/>
          <p:nvPr/>
        </p:nvSpPr>
        <p:spPr>
          <a:xfrm>
            <a:off x="4800600" y="3767328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Visa difficulties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4800600" y="4005072"/>
            <a:ext cx="320040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Shape 50"/>
          <p:cNvSpPr/>
          <p:nvPr/>
        </p:nvSpPr>
        <p:spPr>
          <a:xfrm>
            <a:off x="4800600" y="4005072"/>
            <a:ext cx="266700" cy="1371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8065008" y="3767328"/>
            <a:ext cx="502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50" dirty="0"/>
          </a:p>
        </p:txBody>
      </p:sp>
      <p:sp>
        <p:nvSpPr>
          <p:cNvPr id="54" name="Text 52"/>
          <p:cNvSpPr/>
          <p:nvPr/>
        </p:nvSpPr>
        <p:spPr>
          <a:xfrm>
            <a:off x="4800600" y="4224528"/>
            <a:ext cx="2011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Caregiving responsibilities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4800600" y="4462272"/>
            <a:ext cx="3200400" cy="13716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Shape 54"/>
          <p:cNvSpPr/>
          <p:nvPr/>
        </p:nvSpPr>
        <p:spPr>
          <a:xfrm>
            <a:off x="4800600" y="4462272"/>
            <a:ext cx="200025" cy="137160"/>
          </a:xfrm>
          <a:prstGeom prst="rect">
            <a:avLst/>
          </a:prstGeom>
          <a:solidFill>
            <a:srgbClr val="AABBCC"/>
          </a:solidFill>
          <a:ln w="12700">
            <a:solidFill>
              <a:srgbClr val="AABB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8065008" y="4224528"/>
            <a:ext cx="502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365760" y="4681728"/>
            <a:ext cx="8412480" cy="3200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502920" y="4718304"/>
            <a:ext cx="82296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44% of respondents cite cost as a barrier — and 15% also lack institutional funding support. Combined, access-related barriers affect the majority.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 &amp; ACCESS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65760" y="4114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Perceived Geographic Diversity of IACCP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Mixed views — only 30% rate geographic representation positively; 27% find it poor or absent (all respondents, n=137)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325880"/>
            <a:ext cx="50292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1417320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Q20: How well does IACCP reflect geographic diversity</a:t>
            </a:r>
            <a:endParaRPr lang="en-US" sz="900" dirty="0"/>
          </a:p>
          <a:p>
            <a:pPr marL="0" indent="0">
              <a:buNone/>
            </a:pPr>
            <a:r>
              <a:rPr lang="en-US" sz="9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leadership and conference programming?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48640" y="1965960"/>
            <a:ext cx="320040" cy="5029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85216" y="2011680"/>
            <a:ext cx="24688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7%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868680" y="1965960"/>
            <a:ext cx="105156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05256" y="2011680"/>
            <a:ext cx="97840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23%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920240" y="1965960"/>
            <a:ext cx="1325880" cy="502920"/>
          </a:xfrm>
          <a:prstGeom prst="rect">
            <a:avLst/>
          </a:prstGeom>
          <a:solidFill>
            <a:srgbClr val="8097B0"/>
          </a:solidFill>
          <a:ln w="12700">
            <a:solidFill>
              <a:srgbClr val="809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956816" y="2011680"/>
            <a:ext cx="125272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29%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246120" y="1965960"/>
            <a:ext cx="1005840" cy="50292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282696" y="2011680"/>
            <a:ext cx="93268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22%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251960" y="1965960"/>
            <a:ext cx="228600" cy="502920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480560" y="1965960"/>
            <a:ext cx="594360" cy="50292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517136" y="2011680"/>
            <a:ext cx="52120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48640" y="2706624"/>
            <a:ext cx="201168" cy="16459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804672" y="26517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Reflects very well (7%)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2880360" y="2706624"/>
            <a:ext cx="201168" cy="16459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136392" y="26517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Reflects well (23%)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548640" y="3182112"/>
            <a:ext cx="201168" cy="164592"/>
          </a:xfrm>
          <a:prstGeom prst="rect">
            <a:avLst/>
          </a:prstGeom>
          <a:solidFill>
            <a:srgbClr val="8097B0"/>
          </a:solidFill>
          <a:ln w="12700">
            <a:solidFill>
              <a:srgbClr val="809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804672" y="312724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Reflects adequately (29%)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880360" y="3182112"/>
            <a:ext cx="201168" cy="16459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136392" y="312724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Reflects somewhat poorly (22%)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548640" y="3657600"/>
            <a:ext cx="201168" cy="164592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804672" y="360273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reflect at all (5%)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2880360" y="3657600"/>
            <a:ext cx="201168" cy="16459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136392" y="360273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Unsure (13%)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5577840" y="1325880"/>
            <a:ext cx="324612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5577840" y="1325880"/>
            <a:ext cx="64008" cy="35661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760720" y="141732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Supported Changes for Equity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760720" y="1664208"/>
            <a:ext cx="2926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(Q21 — multiple selections, n=137)</a:t>
            </a:r>
            <a:endParaRPr lang="en-US" sz="750" dirty="0"/>
          </a:p>
        </p:txBody>
      </p:sp>
      <p:sp>
        <p:nvSpPr>
          <p:cNvPr id="35" name="Text 33"/>
          <p:cNvSpPr/>
          <p:nvPr/>
        </p:nvSpPr>
        <p:spPr>
          <a:xfrm>
            <a:off x="5760720" y="1920240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Conferences in underrepresented regions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5760720" y="2157984"/>
            <a:ext cx="246888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5760720" y="2157984"/>
            <a:ext cx="2468880" cy="12801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8275320" y="1920240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81</a:t>
            </a:r>
            <a:endParaRPr lang="en-US" sz="750" dirty="0"/>
          </a:p>
        </p:txBody>
      </p:sp>
      <p:sp>
        <p:nvSpPr>
          <p:cNvPr id="39" name="Text 37"/>
          <p:cNvSpPr/>
          <p:nvPr/>
        </p:nvSpPr>
        <p:spPr>
          <a:xfrm>
            <a:off x="5760720" y="2377440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Partnerships with regional orgs</a:t>
            </a:r>
            <a:endParaRPr lang="en-US" sz="750" dirty="0"/>
          </a:p>
        </p:txBody>
      </p:sp>
      <p:sp>
        <p:nvSpPr>
          <p:cNvPr id="40" name="Shape 38"/>
          <p:cNvSpPr/>
          <p:nvPr/>
        </p:nvSpPr>
        <p:spPr>
          <a:xfrm>
            <a:off x="5760720" y="2615184"/>
            <a:ext cx="246888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5760720" y="2615184"/>
            <a:ext cx="2042160" cy="128016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8275320" y="2377440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</a:t>
            </a:r>
            <a:endParaRPr lang="en-US" sz="750" dirty="0"/>
          </a:p>
        </p:txBody>
      </p:sp>
      <p:sp>
        <p:nvSpPr>
          <p:cNvPr id="43" name="Text 41"/>
          <p:cNvSpPr/>
          <p:nvPr/>
        </p:nvSpPr>
        <p:spPr>
          <a:xfrm>
            <a:off x="5760720" y="2834640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Virtual/hybrid conference options</a:t>
            </a:r>
            <a:endParaRPr lang="en-US" sz="750" dirty="0"/>
          </a:p>
        </p:txBody>
      </p:sp>
      <p:sp>
        <p:nvSpPr>
          <p:cNvPr id="44" name="Shape 42"/>
          <p:cNvSpPr/>
          <p:nvPr/>
        </p:nvSpPr>
        <p:spPr>
          <a:xfrm>
            <a:off x="5760720" y="3072384"/>
            <a:ext cx="246888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5760720" y="3072384"/>
            <a:ext cx="1737360" cy="12801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8275320" y="2834640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</a:t>
            </a:r>
            <a:endParaRPr lang="en-US" sz="750" dirty="0"/>
          </a:p>
        </p:txBody>
      </p:sp>
      <p:sp>
        <p:nvSpPr>
          <p:cNvPr id="47" name="Text 45"/>
          <p:cNvSpPr/>
          <p:nvPr/>
        </p:nvSpPr>
        <p:spPr>
          <a:xfrm>
            <a:off x="5760720" y="3291840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representation quotas</a:t>
            </a:r>
            <a:endParaRPr lang="en-US" sz="750" dirty="0"/>
          </a:p>
        </p:txBody>
      </p:sp>
      <p:sp>
        <p:nvSpPr>
          <p:cNvPr id="48" name="Shape 46"/>
          <p:cNvSpPr/>
          <p:nvPr/>
        </p:nvSpPr>
        <p:spPr>
          <a:xfrm>
            <a:off x="5760720" y="3529584"/>
            <a:ext cx="246888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5760720" y="3529584"/>
            <a:ext cx="1310640" cy="128016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8275320" y="3291840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43</a:t>
            </a:r>
            <a:endParaRPr lang="en-US" sz="750" dirty="0"/>
          </a:p>
        </p:txBody>
      </p:sp>
      <p:sp>
        <p:nvSpPr>
          <p:cNvPr id="51" name="Text 49"/>
          <p:cNvSpPr/>
          <p:nvPr/>
        </p:nvSpPr>
        <p:spPr>
          <a:xfrm>
            <a:off x="5760720" y="3749040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Anti-racism / decolonization commitments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>
            <a:off x="5760720" y="3986784"/>
            <a:ext cx="246888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Shape 51"/>
          <p:cNvSpPr/>
          <p:nvPr/>
        </p:nvSpPr>
        <p:spPr>
          <a:xfrm>
            <a:off x="5760720" y="3986784"/>
            <a:ext cx="1158240" cy="128016"/>
          </a:xfrm>
          <a:prstGeom prst="rect">
            <a:avLst/>
          </a:prstGeom>
          <a:solidFill>
            <a:srgbClr val="4A6B8A"/>
          </a:solidFill>
          <a:ln w="12700">
            <a:solidFill>
              <a:srgbClr val="4A6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8275320" y="3749040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</a:t>
            </a:r>
            <a:endParaRPr lang="en-US" sz="750" dirty="0"/>
          </a:p>
        </p:txBody>
      </p:sp>
      <p:sp>
        <p:nvSpPr>
          <p:cNvPr id="55" name="Text 53"/>
          <p:cNvSpPr/>
          <p:nvPr/>
        </p:nvSpPr>
        <p:spPr>
          <a:xfrm>
            <a:off x="5760720" y="4206240"/>
            <a:ext cx="1645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Multilingual sessions &amp; publications</a:t>
            </a:r>
            <a:endParaRPr lang="en-US" sz="750" dirty="0"/>
          </a:p>
        </p:txBody>
      </p:sp>
      <p:sp>
        <p:nvSpPr>
          <p:cNvPr id="56" name="Shape 54"/>
          <p:cNvSpPr/>
          <p:nvPr/>
        </p:nvSpPr>
        <p:spPr>
          <a:xfrm>
            <a:off x="5760720" y="4443984"/>
            <a:ext cx="246888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5760720" y="4443984"/>
            <a:ext cx="579120" cy="128016"/>
          </a:xfrm>
          <a:prstGeom prst="rect">
            <a:avLst/>
          </a:prstGeom>
          <a:solidFill>
            <a:srgbClr val="AABBCC"/>
          </a:solidFill>
          <a:ln w="12700">
            <a:solidFill>
              <a:srgbClr val="AABB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8275320" y="4206240"/>
            <a:ext cx="3657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PRIORITIES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65760" y="4114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Five-Year Investment Priorities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 ranked what matters most for IACCP's next five years (Q22, all respondents, n=137)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325880"/>
            <a:ext cx="841248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Maintaining high-quality journal &amp; publications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3429000" y="1572768"/>
            <a:ext cx="6583680" cy="18288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429000" y="1572768"/>
            <a:ext cx="6583680" cy="1828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229600" y="150876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71</a:t>
            </a:r>
            <a:endParaRPr lang="en-US" sz="850" dirty="0">
              <a:solidFill>
                <a:schemeClr val="bg1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457200" y="1874520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Expanding to underrepresented regions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429000" y="1938528"/>
            <a:ext cx="6583680" cy="18288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429000" y="1938528"/>
            <a:ext cx="5378217" cy="18288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229600" y="187452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58</a:t>
            </a:r>
            <a:endParaRPr lang="en-US" sz="850" dirty="0">
              <a:solidFill>
                <a:schemeClr val="bg1"/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457200" y="2240280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Reducing membership &amp; conference costs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3429000" y="2304288"/>
            <a:ext cx="6583680" cy="18288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429000" y="2304288"/>
            <a:ext cx="5285490" cy="18288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229600" y="224028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457200" y="2606040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early-career scholars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429000" y="2670048"/>
            <a:ext cx="6583680" cy="18288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429000" y="2670048"/>
            <a:ext cx="4265483" cy="18288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229600" y="260604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457200" y="2971800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Developing online / virtual offerings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429000" y="3035808"/>
            <a:ext cx="6583680" cy="18288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429000" y="3035808"/>
            <a:ext cx="4172755" cy="182880"/>
          </a:xfrm>
          <a:prstGeom prst="rect">
            <a:avLst/>
          </a:prstGeom>
          <a:solidFill>
            <a:srgbClr val="4A6B8A"/>
          </a:solidFill>
          <a:ln w="12700">
            <a:solidFill>
              <a:srgbClr val="4A6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8229600" y="297180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457200" y="3337560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Increasing educational opportunities (esp. students)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3429000" y="3401568"/>
            <a:ext cx="6583680" cy="18288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3429000" y="3401568"/>
            <a:ext cx="3801843" cy="1828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8229600" y="333756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457200" y="3703320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Inclusivity in scientific methodologies &amp; theories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3429000" y="3767328"/>
            <a:ext cx="6583680" cy="18288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3429000" y="3767328"/>
            <a:ext cx="3801843" cy="18288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8229600" y="370332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457200" y="4069080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partnerships with regional organizations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3429000" y="4133088"/>
            <a:ext cx="6583680" cy="18288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3429000" y="4133088"/>
            <a:ext cx="3245476" cy="182880"/>
          </a:xfrm>
          <a:prstGeom prst="rect">
            <a:avLst/>
          </a:prstGeom>
          <a:solidFill>
            <a:srgbClr val="AABBCC"/>
          </a:solidFill>
          <a:ln w="12700">
            <a:solidFill>
              <a:srgbClr val="AABB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8229600" y="406908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457200" y="4434840"/>
            <a:ext cx="29260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Strengthening scientific rigor &amp; innovation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3429000" y="4498848"/>
            <a:ext cx="6583680" cy="182880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3429000" y="4498848"/>
            <a:ext cx="2967292" cy="18288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8229600" y="4434840"/>
            <a:ext cx="457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365760" y="4681728"/>
            <a:ext cx="8412480" cy="32004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502920" y="4718304"/>
            <a:ext cx="82296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3 converge around quality, reach, and cost — maintaining scientific excellence, growing globally, and making membership affordable.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 &amp; ACCESS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365760" y="41148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Stage Balance &amp; Lapsed Members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perceptions are mixed; lapsed members cite cost above all other factors (n=137 for Q23; n=23 lapsed)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325880"/>
            <a:ext cx="41148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325880"/>
            <a:ext cx="64008" cy="25603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14173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Across Career Stages (Q23)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17830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Very well balanced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548640" y="2011680"/>
            <a:ext cx="3017520" cy="11887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48640" y="2011680"/>
            <a:ext cx="894080" cy="1188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621024" y="178308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8%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548640" y="2121408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Quite balanced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548640" y="2350008"/>
            <a:ext cx="3017520" cy="11887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2350008"/>
            <a:ext cx="2905760" cy="11887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621024" y="212140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48640" y="2459736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Moderately balanced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548640" y="2688336"/>
            <a:ext cx="3017520" cy="11887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48640" y="2688336"/>
            <a:ext cx="3017520" cy="118872"/>
          </a:xfrm>
          <a:prstGeom prst="rect">
            <a:avLst/>
          </a:prstGeom>
          <a:solidFill>
            <a:srgbClr val="8097B0"/>
          </a:solidFill>
          <a:ln w="12700">
            <a:solidFill>
              <a:srgbClr val="809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621024" y="2459736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27%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548640" y="2798064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Slightly unbalanced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548640" y="3026664"/>
            <a:ext cx="3017520" cy="11887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48640" y="3026664"/>
            <a:ext cx="1676400" cy="118872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621024" y="2798064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48640" y="3136392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at all balanced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548640" y="3364992"/>
            <a:ext cx="3017520" cy="11887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548640" y="3364992"/>
            <a:ext cx="447040" cy="118872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621024" y="31363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CC3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4%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548640" y="34747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Unsure / insufficient info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548640" y="3703320"/>
            <a:ext cx="3017520" cy="118872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548640" y="3703320"/>
            <a:ext cx="2235200" cy="118872"/>
          </a:xfrm>
          <a:prstGeom prst="rect">
            <a:avLst/>
          </a:prstGeom>
          <a:solidFill>
            <a:srgbClr val="AABBCC"/>
          </a:solidFill>
          <a:ln w="12700">
            <a:solidFill>
              <a:srgbClr val="AABB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3621024" y="347472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365760" y="3977640"/>
            <a:ext cx="4114800" cy="914400"/>
          </a:xfrm>
          <a:prstGeom prst="rect">
            <a:avLst/>
          </a:prstGeom>
          <a:solidFill>
            <a:srgbClr val="EEF5FB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02920" y="4041648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supported by those who find it unbalanced (Q24):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502920" y="4315968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Mentorship programs · Rotate keynote speakers · Early-career leadership pathways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4663440" y="1325880"/>
            <a:ext cx="411480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BF4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4663440" y="1325880"/>
            <a:ext cx="64008" cy="356616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4846320" y="14173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Lapsed Members Left (Q15)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846320" y="1664208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0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n=23 lapsed members, multiple selections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4846320" y="1920240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Membership dues too expensive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4846320" y="2157984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4846320" y="2157984"/>
            <a:ext cx="3017520" cy="128016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7936992" y="1920240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4846320" y="2340864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Simply forgot / lost track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4846320" y="2578608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4846320" y="2578608"/>
            <a:ext cx="1508760" cy="128016"/>
          </a:xfrm>
          <a:prstGeom prst="rect">
            <a:avLst/>
          </a:prstGeom>
          <a:solidFill>
            <a:srgbClr val="4A6B8A"/>
          </a:solidFill>
          <a:ln w="12700">
            <a:solidFill>
              <a:srgbClr val="4A6B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7936992" y="2340864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4846320" y="2761488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Conferences too expensive/inaccessible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846320" y="2999232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4846320" y="2999232"/>
            <a:ext cx="1257300" cy="128016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7936992" y="2761488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4846320" y="3182112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 not feel included or valued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4846320" y="3419856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52"/>
          <p:cNvSpPr/>
          <p:nvPr/>
        </p:nvSpPr>
        <p:spPr>
          <a:xfrm>
            <a:off x="4846320" y="3419856"/>
            <a:ext cx="1005840" cy="12801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7936992" y="3182112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4846320" y="3602736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Moved away from cross-cultural research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4846320" y="3840480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4846320" y="3840480"/>
            <a:ext cx="1005840" cy="12801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7936992" y="3602736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4846320" y="4023360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change (left academia, retired)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4846320" y="4261104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60"/>
          <p:cNvSpPr/>
          <p:nvPr/>
        </p:nvSpPr>
        <p:spPr>
          <a:xfrm>
            <a:off x="4846320" y="4261104"/>
            <a:ext cx="754380" cy="128016"/>
          </a:xfrm>
          <a:prstGeom prst="rect">
            <a:avLst/>
          </a:prstGeom>
          <a:solidFill>
            <a:srgbClr val="AABBCC"/>
          </a:solidFill>
          <a:ln w="12700">
            <a:solidFill>
              <a:srgbClr val="AABB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7936992" y="4023360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4846320" y="4443984"/>
            <a:ext cx="19202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 better fit in other organizations</a:t>
            </a:r>
            <a:endParaRPr lang="en-US" sz="800" dirty="0"/>
          </a:p>
        </p:txBody>
      </p:sp>
      <p:sp>
        <p:nvSpPr>
          <p:cNvPr id="65" name="Shape 63"/>
          <p:cNvSpPr/>
          <p:nvPr/>
        </p:nvSpPr>
        <p:spPr>
          <a:xfrm>
            <a:off x="4846320" y="4681728"/>
            <a:ext cx="3017520" cy="128016"/>
          </a:xfrm>
          <a:prstGeom prst="rect">
            <a:avLst/>
          </a:prstGeom>
          <a:solidFill>
            <a:srgbClr val="E2EBF4"/>
          </a:solidFill>
          <a:ln w="12700">
            <a:solidFill>
              <a:srgbClr val="E2EB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Shape 64"/>
          <p:cNvSpPr/>
          <p:nvPr/>
        </p:nvSpPr>
        <p:spPr>
          <a:xfrm>
            <a:off x="4846320" y="4681728"/>
            <a:ext cx="754380" cy="128016"/>
          </a:xfrm>
          <a:prstGeom prst="rect">
            <a:avLst/>
          </a:prstGeom>
          <a:solidFill>
            <a:srgbClr val="AABBCC"/>
          </a:solidFill>
          <a:ln w="12700">
            <a:solidFill>
              <a:srgbClr val="AABBC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7936992" y="4443984"/>
            <a:ext cx="6400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  <p:sp>
        <p:nvSpPr>
          <p:cNvPr id="68" name="Text 66"/>
          <p:cNvSpPr/>
          <p:nvPr/>
        </p:nvSpPr>
        <p:spPr>
          <a:xfrm>
            <a:off x="4846320" y="477316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96% of lapsed members left within the past 3 years — this is a recent and potentially recoverable cohort.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1666</Words>
  <Application>Microsoft Office PowerPoint</Application>
  <PresentationFormat>On-screen Show (16:9)</PresentationFormat>
  <Paragraphs>339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IACCP Member Survey 2026 – Strategic Insights</dc:title>
  <dc:subject>PptxGenJS Presentation</dc:subject>
  <dc:creator>PptxGenJS</dc:creator>
  <cp:lastModifiedBy>Zeynep Aycan</cp:lastModifiedBy>
  <cp:revision>6</cp:revision>
  <dcterms:created xsi:type="dcterms:W3CDTF">2026-02-18T09:44:25Z</dcterms:created>
  <dcterms:modified xsi:type="dcterms:W3CDTF">2026-07-05T12:15:56Z</dcterms:modified>
</cp:coreProperties>
</file>