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80" r:id="rId5"/>
  </p:sldMasterIdLst>
  <p:notesMasterIdLst>
    <p:notesMasterId r:id="rId72"/>
  </p:notesMasterIdLst>
  <p:handoutMasterIdLst>
    <p:handoutMasterId r:id="rId73"/>
  </p:handoutMasterIdLst>
  <p:sldIdLst>
    <p:sldId id="331" r:id="rId6"/>
    <p:sldId id="299" r:id="rId7"/>
    <p:sldId id="300" r:id="rId8"/>
    <p:sldId id="301" r:id="rId9"/>
    <p:sldId id="472" r:id="rId10"/>
    <p:sldId id="473" r:id="rId11"/>
    <p:sldId id="286" r:id="rId12"/>
    <p:sldId id="474" r:id="rId13"/>
    <p:sldId id="475" r:id="rId14"/>
    <p:sldId id="476" r:id="rId15"/>
    <p:sldId id="477" r:id="rId16"/>
    <p:sldId id="436" r:id="rId17"/>
    <p:sldId id="435" r:id="rId18"/>
    <p:sldId id="434" r:id="rId19"/>
    <p:sldId id="287" r:id="rId20"/>
    <p:sldId id="332" r:id="rId21"/>
    <p:sldId id="427" r:id="rId22"/>
    <p:sldId id="460" r:id="rId23"/>
    <p:sldId id="478" r:id="rId24"/>
    <p:sldId id="326" r:id="rId25"/>
    <p:sldId id="339" r:id="rId26"/>
    <p:sldId id="330" r:id="rId27"/>
    <p:sldId id="381" r:id="rId28"/>
    <p:sldId id="488" r:id="rId29"/>
    <p:sldId id="487" r:id="rId30"/>
    <p:sldId id="486" r:id="rId31"/>
    <p:sldId id="485" r:id="rId32"/>
    <p:sldId id="484" r:id="rId33"/>
    <p:sldId id="483" r:id="rId34"/>
    <p:sldId id="385" r:id="rId35"/>
    <p:sldId id="444" r:id="rId36"/>
    <p:sldId id="482" r:id="rId37"/>
    <p:sldId id="481" r:id="rId38"/>
    <p:sldId id="480" r:id="rId39"/>
    <p:sldId id="479" r:id="rId40"/>
    <p:sldId id="310" r:id="rId41"/>
    <p:sldId id="311" r:id="rId42"/>
    <p:sldId id="494" r:id="rId43"/>
    <p:sldId id="493" r:id="rId44"/>
    <p:sldId id="492" r:id="rId45"/>
    <p:sldId id="314" r:id="rId46"/>
    <p:sldId id="315" r:id="rId47"/>
    <p:sldId id="447" r:id="rId48"/>
    <p:sldId id="495" r:id="rId49"/>
    <p:sldId id="448" r:id="rId50"/>
    <p:sldId id="496" r:id="rId51"/>
    <p:sldId id="449" r:id="rId52"/>
    <p:sldId id="497" r:id="rId53"/>
    <p:sldId id="450" r:id="rId54"/>
    <p:sldId id="451" r:id="rId55"/>
    <p:sldId id="490" r:id="rId56"/>
    <p:sldId id="504" r:id="rId57"/>
    <p:sldId id="503" r:id="rId58"/>
    <p:sldId id="502" r:id="rId59"/>
    <p:sldId id="501" r:id="rId60"/>
    <p:sldId id="500" r:id="rId61"/>
    <p:sldId id="499" r:id="rId62"/>
    <p:sldId id="498" r:id="rId63"/>
    <p:sldId id="457" r:id="rId64"/>
    <p:sldId id="505" r:id="rId65"/>
    <p:sldId id="458" r:id="rId66"/>
    <p:sldId id="507" r:id="rId67"/>
    <p:sldId id="506" r:id="rId68"/>
    <p:sldId id="465" r:id="rId69"/>
    <p:sldId id="463" r:id="rId70"/>
    <p:sldId id="491" r:id="rId71"/>
  </p:sldIdLst>
  <p:sldSz cx="14630400" cy="8229600"/>
  <p:notesSz cx="10058400" cy="15544800"/>
  <p:defaultTextStyle>
    <a:defPPr>
      <a:defRPr lang="en-US"/>
    </a:defPPr>
    <a:lvl1pPr marL="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973"/>
    <a:srgbClr val="35AE7A"/>
    <a:srgbClr val="C5AD47"/>
    <a:srgbClr val="196271"/>
    <a:srgbClr val="2F6A85"/>
    <a:srgbClr val="8338E8"/>
    <a:srgbClr val="B3422F"/>
    <a:srgbClr val="357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91565"/>
  </p:normalViewPr>
  <p:slideViewPr>
    <p:cSldViewPr>
      <p:cViewPr varScale="1">
        <p:scale>
          <a:sx n="97" d="100"/>
          <a:sy n="97" d="100"/>
        </p:scale>
        <p:origin x="440" y="208"/>
      </p:cViewPr>
      <p:guideLst>
        <p:guide orient="horz" pos="2356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Austin" userId="cc7fd86b-cd19-4272-8670-e8b47a456a09" providerId="ADAL" clId="{987F1914-EF32-4D4B-BE95-980C977874FB}"/>
    <pc:docChg chg="addSld modSld">
      <pc:chgData name="Jacobs, Austin" userId="cc7fd86b-cd19-4272-8670-e8b47a456a09" providerId="ADAL" clId="{987F1914-EF32-4D4B-BE95-980C977874FB}" dt="2024-10-23T18:47:51.551" v="37" actId="14100"/>
      <pc:docMkLst>
        <pc:docMk/>
      </pc:docMkLst>
      <pc:sldChg chg="modSp mod">
        <pc:chgData name="Jacobs, Austin" userId="cc7fd86b-cd19-4272-8670-e8b47a456a09" providerId="ADAL" clId="{987F1914-EF32-4D4B-BE95-980C977874FB}" dt="2024-10-23T16:53:07.640" v="7" actId="5793"/>
        <pc:sldMkLst>
          <pc:docMk/>
          <pc:sldMk cId="616117371" sldId="311"/>
        </pc:sldMkLst>
        <pc:spChg chg="mod">
          <ac:chgData name="Jacobs, Austin" userId="cc7fd86b-cd19-4272-8670-e8b47a456a09" providerId="ADAL" clId="{987F1914-EF32-4D4B-BE95-980C977874FB}" dt="2024-10-23T16:53:07.640" v="7" actId="5793"/>
          <ac:spMkLst>
            <pc:docMk/>
            <pc:sldMk cId="616117371" sldId="311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6:53:36.016" v="11" actId="5793"/>
        <pc:sldMkLst>
          <pc:docMk/>
          <pc:sldMk cId="2827464558" sldId="447"/>
        </pc:sldMkLst>
        <pc:spChg chg="mod">
          <ac:chgData name="Jacobs, Austin" userId="cc7fd86b-cd19-4272-8670-e8b47a456a09" providerId="ADAL" clId="{987F1914-EF32-4D4B-BE95-980C977874FB}" dt="2024-10-23T16:53:36.016" v="11" actId="5793"/>
          <ac:spMkLst>
            <pc:docMk/>
            <pc:sldMk cId="2827464558" sldId="447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8:30:33.662" v="13" actId="20577"/>
        <pc:sldMkLst>
          <pc:docMk/>
          <pc:sldMk cId="2040373774" sldId="448"/>
        </pc:sldMkLst>
        <pc:spChg chg="mod">
          <ac:chgData name="Jacobs, Austin" userId="cc7fd86b-cd19-4272-8670-e8b47a456a09" providerId="ADAL" clId="{987F1914-EF32-4D4B-BE95-980C977874FB}" dt="2024-10-23T18:30:33.662" v="13" actId="20577"/>
          <ac:spMkLst>
            <pc:docMk/>
            <pc:sldMk cId="2040373774" sldId="448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8:32:41.669" v="15" actId="20577"/>
        <pc:sldMkLst>
          <pc:docMk/>
          <pc:sldMk cId="3334551675" sldId="449"/>
        </pc:sldMkLst>
        <pc:spChg chg="mod">
          <ac:chgData name="Jacobs, Austin" userId="cc7fd86b-cd19-4272-8670-e8b47a456a09" providerId="ADAL" clId="{987F1914-EF32-4D4B-BE95-980C977874FB}" dt="2024-10-23T18:32:41.669" v="15" actId="20577"/>
          <ac:spMkLst>
            <pc:docMk/>
            <pc:sldMk cId="3334551675" sldId="449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8:34:12.434" v="31" actId="20577"/>
        <pc:sldMkLst>
          <pc:docMk/>
          <pc:sldMk cId="2381772331" sldId="457"/>
        </pc:sldMkLst>
        <pc:spChg chg="mod">
          <ac:chgData name="Jacobs, Austin" userId="cc7fd86b-cd19-4272-8670-e8b47a456a09" providerId="ADAL" clId="{987F1914-EF32-4D4B-BE95-980C977874FB}" dt="2024-10-23T18:34:12.434" v="31" actId="20577"/>
          <ac:spMkLst>
            <pc:docMk/>
            <pc:sldMk cId="2381772331" sldId="457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8:34:29.958" v="35" actId="20577"/>
        <pc:sldMkLst>
          <pc:docMk/>
          <pc:sldMk cId="2657280270" sldId="458"/>
        </pc:sldMkLst>
        <pc:spChg chg="mod">
          <ac:chgData name="Jacobs, Austin" userId="cc7fd86b-cd19-4272-8670-e8b47a456a09" providerId="ADAL" clId="{987F1914-EF32-4D4B-BE95-980C977874FB}" dt="2024-10-23T18:34:29.958" v="35" actId="20577"/>
          <ac:spMkLst>
            <pc:docMk/>
            <pc:sldMk cId="2657280270" sldId="458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987F1914-EF32-4D4B-BE95-980C977874FB}" dt="2024-10-23T18:47:51.551" v="37" actId="14100"/>
        <pc:sldMkLst>
          <pc:docMk/>
          <pc:sldMk cId="1712778135" sldId="463"/>
        </pc:sldMkLst>
        <pc:picChg chg="mod">
          <ac:chgData name="Jacobs, Austin" userId="cc7fd86b-cd19-4272-8670-e8b47a456a09" providerId="ADAL" clId="{987F1914-EF32-4D4B-BE95-980C977874FB}" dt="2024-10-23T18:47:51.551" v="37" actId="14100"/>
          <ac:picMkLst>
            <pc:docMk/>
            <pc:sldMk cId="1712778135" sldId="463"/>
            <ac:picMk id="5" creationId="{00000000-0000-0000-0000-000000000000}"/>
          </ac:picMkLst>
        </pc:picChg>
      </pc:sldChg>
      <pc:sldChg chg="modSp mod">
        <pc:chgData name="Jacobs, Austin" userId="cc7fd86b-cd19-4272-8670-e8b47a456a09" providerId="ADAL" clId="{987F1914-EF32-4D4B-BE95-980C977874FB}" dt="2024-10-23T18:33:43.342" v="29" actId="20577"/>
        <pc:sldMkLst>
          <pc:docMk/>
          <pc:sldMk cId="1110084427" sldId="490"/>
        </pc:sldMkLst>
        <pc:spChg chg="mod">
          <ac:chgData name="Jacobs, Austin" userId="cc7fd86b-cd19-4272-8670-e8b47a456a09" providerId="ADAL" clId="{987F1914-EF32-4D4B-BE95-980C977874FB}" dt="2024-10-23T18:33:43.342" v="29" actId="20577"/>
          <ac:spMkLst>
            <pc:docMk/>
            <pc:sldMk cId="1110084427" sldId="490"/>
            <ac:spMk id="5" creationId="{00000000-0000-0000-0000-000000000000}"/>
          </ac:spMkLst>
        </pc:spChg>
      </pc:sldChg>
      <pc:sldChg chg="add">
        <pc:chgData name="Jacobs, Austin" userId="cc7fd86b-cd19-4272-8670-e8b47a456a09" providerId="ADAL" clId="{987F1914-EF32-4D4B-BE95-980C977874FB}" dt="2024-10-23T16:51:57.436" v="0" actId="2890"/>
        <pc:sldMkLst>
          <pc:docMk/>
          <pc:sldMk cId="3136793215" sldId="492"/>
        </pc:sldMkLst>
      </pc:sldChg>
      <pc:sldChg chg="add">
        <pc:chgData name="Jacobs, Austin" userId="cc7fd86b-cd19-4272-8670-e8b47a456a09" providerId="ADAL" clId="{987F1914-EF32-4D4B-BE95-980C977874FB}" dt="2024-10-23T16:52:04.372" v="2" actId="2890"/>
        <pc:sldMkLst>
          <pc:docMk/>
          <pc:sldMk cId="2176470186" sldId="493"/>
        </pc:sldMkLst>
      </pc:sldChg>
      <pc:sldChg chg="add">
        <pc:chgData name="Jacobs, Austin" userId="cc7fd86b-cd19-4272-8670-e8b47a456a09" providerId="ADAL" clId="{987F1914-EF32-4D4B-BE95-980C977874FB}" dt="2024-10-23T16:53:02.275" v="4" actId="2890"/>
        <pc:sldMkLst>
          <pc:docMk/>
          <pc:sldMk cId="140472783" sldId="494"/>
        </pc:sldMkLst>
      </pc:sldChg>
      <pc:sldChg chg="add">
        <pc:chgData name="Jacobs, Austin" userId="cc7fd86b-cd19-4272-8670-e8b47a456a09" providerId="ADAL" clId="{987F1914-EF32-4D4B-BE95-980C977874FB}" dt="2024-10-23T16:53:32.550" v="8" actId="2890"/>
        <pc:sldMkLst>
          <pc:docMk/>
          <pc:sldMk cId="2288583076" sldId="495"/>
        </pc:sldMkLst>
      </pc:sldChg>
      <pc:sldChg chg="add">
        <pc:chgData name="Jacobs, Austin" userId="cc7fd86b-cd19-4272-8670-e8b47a456a09" providerId="ADAL" clId="{987F1914-EF32-4D4B-BE95-980C977874FB}" dt="2024-10-23T18:30:29.653" v="12" actId="2890"/>
        <pc:sldMkLst>
          <pc:docMk/>
          <pc:sldMk cId="3792393170" sldId="496"/>
        </pc:sldMkLst>
      </pc:sldChg>
      <pc:sldChg chg="add">
        <pc:chgData name="Jacobs, Austin" userId="cc7fd86b-cd19-4272-8670-e8b47a456a09" providerId="ADAL" clId="{987F1914-EF32-4D4B-BE95-980C977874FB}" dt="2024-10-23T18:32:37.645" v="14" actId="2890"/>
        <pc:sldMkLst>
          <pc:docMk/>
          <pc:sldMk cId="1142486963" sldId="497"/>
        </pc:sldMkLst>
      </pc:sldChg>
      <pc:sldChg chg="add">
        <pc:chgData name="Jacobs, Austin" userId="cc7fd86b-cd19-4272-8670-e8b47a456a09" providerId="ADAL" clId="{987F1914-EF32-4D4B-BE95-980C977874FB}" dt="2024-10-23T18:33:11.640" v="16" actId="2890"/>
        <pc:sldMkLst>
          <pc:docMk/>
          <pc:sldMk cId="1519333746" sldId="498"/>
        </pc:sldMkLst>
      </pc:sldChg>
      <pc:sldChg chg="add">
        <pc:chgData name="Jacobs, Austin" userId="cc7fd86b-cd19-4272-8670-e8b47a456a09" providerId="ADAL" clId="{987F1914-EF32-4D4B-BE95-980C977874FB}" dt="2024-10-23T18:33:18.205" v="18" actId="2890"/>
        <pc:sldMkLst>
          <pc:docMk/>
          <pc:sldMk cId="2620729466" sldId="499"/>
        </pc:sldMkLst>
      </pc:sldChg>
      <pc:sldChg chg="add">
        <pc:chgData name="Jacobs, Austin" userId="cc7fd86b-cd19-4272-8670-e8b47a456a09" providerId="ADAL" clId="{987F1914-EF32-4D4B-BE95-980C977874FB}" dt="2024-10-23T18:33:23.581" v="20" actId="2890"/>
        <pc:sldMkLst>
          <pc:docMk/>
          <pc:sldMk cId="195778724" sldId="500"/>
        </pc:sldMkLst>
      </pc:sldChg>
      <pc:sldChg chg="add">
        <pc:chgData name="Jacobs, Austin" userId="cc7fd86b-cd19-4272-8670-e8b47a456a09" providerId="ADAL" clId="{987F1914-EF32-4D4B-BE95-980C977874FB}" dt="2024-10-23T18:33:28.419" v="22" actId="2890"/>
        <pc:sldMkLst>
          <pc:docMk/>
          <pc:sldMk cId="1916330711" sldId="501"/>
        </pc:sldMkLst>
      </pc:sldChg>
      <pc:sldChg chg="add">
        <pc:chgData name="Jacobs, Austin" userId="cc7fd86b-cd19-4272-8670-e8b47a456a09" providerId="ADAL" clId="{987F1914-EF32-4D4B-BE95-980C977874FB}" dt="2024-10-23T18:33:32.618" v="24" actId="2890"/>
        <pc:sldMkLst>
          <pc:docMk/>
          <pc:sldMk cId="31659008" sldId="502"/>
        </pc:sldMkLst>
      </pc:sldChg>
      <pc:sldChg chg="add">
        <pc:chgData name="Jacobs, Austin" userId="cc7fd86b-cd19-4272-8670-e8b47a456a09" providerId="ADAL" clId="{987F1914-EF32-4D4B-BE95-980C977874FB}" dt="2024-10-23T18:33:36.745" v="26" actId="2890"/>
        <pc:sldMkLst>
          <pc:docMk/>
          <pc:sldMk cId="4092655381" sldId="503"/>
        </pc:sldMkLst>
      </pc:sldChg>
      <pc:sldChg chg="add">
        <pc:chgData name="Jacobs, Austin" userId="cc7fd86b-cd19-4272-8670-e8b47a456a09" providerId="ADAL" clId="{987F1914-EF32-4D4B-BE95-980C977874FB}" dt="2024-10-23T18:33:41.228" v="28" actId="2890"/>
        <pc:sldMkLst>
          <pc:docMk/>
          <pc:sldMk cId="3216219996" sldId="504"/>
        </pc:sldMkLst>
      </pc:sldChg>
      <pc:sldChg chg="add">
        <pc:chgData name="Jacobs, Austin" userId="cc7fd86b-cd19-4272-8670-e8b47a456a09" providerId="ADAL" clId="{987F1914-EF32-4D4B-BE95-980C977874FB}" dt="2024-10-23T18:34:07.775" v="30" actId="2890"/>
        <pc:sldMkLst>
          <pc:docMk/>
          <pc:sldMk cId="3159639113" sldId="505"/>
        </pc:sldMkLst>
      </pc:sldChg>
      <pc:sldChg chg="add">
        <pc:chgData name="Jacobs, Austin" userId="cc7fd86b-cd19-4272-8670-e8b47a456a09" providerId="ADAL" clId="{987F1914-EF32-4D4B-BE95-980C977874FB}" dt="2024-10-23T18:34:23.276" v="32" actId="2890"/>
        <pc:sldMkLst>
          <pc:docMk/>
          <pc:sldMk cId="3469215372" sldId="506"/>
        </pc:sldMkLst>
      </pc:sldChg>
      <pc:sldChg chg="add">
        <pc:chgData name="Jacobs, Austin" userId="cc7fd86b-cd19-4272-8670-e8b47a456a09" providerId="ADAL" clId="{987F1914-EF32-4D4B-BE95-980C977874FB}" dt="2024-10-23T18:34:28.282" v="34" actId="2890"/>
        <pc:sldMkLst>
          <pc:docMk/>
          <pc:sldMk cId="2125361898" sldId="5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58435" cy="780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911" y="1"/>
            <a:ext cx="4358434" cy="780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32AB9-67D1-AE40-A2C1-1F386042F95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764617"/>
            <a:ext cx="4358435" cy="78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911" y="14764617"/>
            <a:ext cx="4358434" cy="78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01C5-A024-7F4A-AC50-F45260A0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8435" cy="777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911" y="0"/>
            <a:ext cx="4358434" cy="777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215E-F466-4ED3-B570-4738EE7A009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2400" y="1165225"/>
            <a:ext cx="10363200" cy="5829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5635" y="7384762"/>
            <a:ext cx="8047131" cy="6994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764616"/>
            <a:ext cx="4358435" cy="777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911" y="14764616"/>
            <a:ext cx="4358434" cy="777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9F5C-1DA9-49DA-9758-8C2550639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9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5A2A-31F3-1853-322D-D42C9C68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FBF47-8B36-2D4C-C4A8-92049E6BD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5EB7E-1401-B4CB-8451-138E61727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B46D-6DFD-9AA8-7B50-8FDB548B6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A1DC9-E9BF-CB95-D0C7-531E7861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EAB4F-B7D2-AD79-52D5-F29D40D93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9DBA7-F42F-7D4A-5836-351ABA61C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E816-417B-B3CE-44B3-AE02CDBA3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C8B69-CE4B-6532-E506-E032D90C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BA4B1-F515-775B-CFF1-A66998186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E9D3B-C2C1-3E63-50BC-ACFD24D36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37068-5C2E-6D3B-FAEC-68EAE209E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0CCD-7E16-5D89-DF45-F673123E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571D5-92B1-2820-873E-F42E2EAD3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90A85-BE96-F13B-1F06-B54D5D1C5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1DE67-7CBA-420A-C5D3-40F5A1EC5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5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AD384-34ED-9630-650D-BD4AA0CD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0C060-F95C-2EE7-2D25-8E0FE56CD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1E924-7747-776D-3656-DF14FBE0B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1138-3B65-677C-7B30-6D22430CF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2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5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4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12CD7-189C-AD41-6245-7D5A3450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D66D2-30DA-A479-EF10-9EF70102F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8814C-3C2D-D309-462F-CBDC7A710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EC8EE-F33B-061C-6D54-422C033CC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7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C646-ABC7-8C70-EE8B-F26201B4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85211-4E88-7C30-2869-482D9120E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B397E-4B61-2169-79BD-B4F72DFA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7ABE-DEFE-A851-14B0-C7CD2C3C1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5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1AA3-7323-E344-BBEB-0C3B0C92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A1E7A-5770-FA19-B2BD-453C38B20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2400" y="1165225"/>
            <a:ext cx="10363200" cy="5829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D6456-CA97-1508-F840-C219D6660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742-3F73-C00C-D0AB-7D3DDB976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68" algn="ctr">
              <a:spcBef>
                <a:spcPts val="0"/>
              </a:spcBef>
              <a:buSzTx/>
              <a:buNone/>
              <a:defRPr sz="1980"/>
            </a:lvl2pPr>
            <a:lvl3pPr marL="0" indent="205735" algn="ctr">
              <a:spcBef>
                <a:spcPts val="0"/>
              </a:spcBef>
              <a:buSzTx/>
              <a:buNone/>
              <a:defRPr sz="1980"/>
            </a:lvl3pPr>
            <a:lvl4pPr marL="0" indent="308603" algn="ctr">
              <a:spcBef>
                <a:spcPts val="0"/>
              </a:spcBef>
              <a:buSzTx/>
              <a:buNone/>
              <a:defRPr sz="1980"/>
            </a:lvl4pPr>
            <a:lvl5pPr marL="0" indent="41147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68" algn="ctr">
              <a:spcBef>
                <a:spcPts val="0"/>
              </a:spcBef>
              <a:buSzTx/>
              <a:buNone/>
              <a:defRPr sz="1980"/>
            </a:lvl2pPr>
            <a:lvl3pPr marL="0" indent="205735" algn="ctr">
              <a:spcBef>
                <a:spcPts val="0"/>
              </a:spcBef>
              <a:buSzTx/>
              <a:buNone/>
              <a:defRPr sz="1980"/>
            </a:lvl3pPr>
            <a:lvl4pPr marL="0" indent="308603" algn="ctr">
              <a:spcBef>
                <a:spcPts val="0"/>
              </a:spcBef>
              <a:buSzTx/>
              <a:buNone/>
              <a:defRPr sz="1980"/>
            </a:lvl4pPr>
            <a:lvl5pPr marL="0" indent="41147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875581" y="403860"/>
            <a:ext cx="10881360" cy="5242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5669280"/>
            <a:ext cx="13868400" cy="120396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81000" y="6911340"/>
            <a:ext cx="138684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68" algn="ctr">
              <a:spcBef>
                <a:spcPts val="0"/>
              </a:spcBef>
              <a:buSzTx/>
              <a:buNone/>
              <a:defRPr sz="1980"/>
            </a:lvl2pPr>
            <a:lvl3pPr marL="0" indent="205735" algn="ctr">
              <a:spcBef>
                <a:spcPts val="0"/>
              </a:spcBef>
              <a:buSzTx/>
              <a:buNone/>
              <a:defRPr sz="1980"/>
            </a:lvl3pPr>
            <a:lvl4pPr marL="0" indent="308603" algn="ctr">
              <a:spcBef>
                <a:spcPts val="0"/>
              </a:spcBef>
              <a:buSzTx/>
              <a:buNone/>
              <a:defRPr sz="1980"/>
            </a:lvl4pPr>
            <a:lvl5pPr marL="0" indent="41147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88" y="662940"/>
            <a:ext cx="5715000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2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2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68" algn="ctr">
              <a:spcBef>
                <a:spcPts val="0"/>
              </a:spcBef>
              <a:buSzTx/>
              <a:buNone/>
              <a:defRPr sz="1980"/>
            </a:lvl2pPr>
            <a:lvl3pPr marL="0" indent="205735" algn="ctr">
              <a:spcBef>
                <a:spcPts val="0"/>
              </a:spcBef>
              <a:buSzTx/>
              <a:buNone/>
              <a:defRPr sz="1980"/>
            </a:lvl3pPr>
            <a:lvl4pPr marL="0" indent="308603" algn="ctr">
              <a:spcBef>
                <a:spcPts val="0"/>
              </a:spcBef>
              <a:buSzTx/>
              <a:buNone/>
              <a:defRPr sz="1980"/>
            </a:lvl4pPr>
            <a:lvl5pPr marL="0" indent="41147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251454" indent="-251454">
              <a:spcBef>
                <a:spcPts val="2025"/>
              </a:spcBef>
              <a:defRPr sz="2025"/>
            </a:lvl1pPr>
            <a:lvl2pPr marL="502907" indent="-251454">
              <a:spcBef>
                <a:spcPts val="2025"/>
              </a:spcBef>
              <a:defRPr sz="2025"/>
            </a:lvl2pPr>
            <a:lvl3pPr marL="754361" indent="-251454">
              <a:spcBef>
                <a:spcPts val="2025"/>
              </a:spcBef>
              <a:defRPr sz="2025"/>
            </a:lvl3pPr>
            <a:lvl4pPr marL="1005815" indent="-251454">
              <a:spcBef>
                <a:spcPts val="2025"/>
              </a:spcBef>
              <a:defRPr sz="2025"/>
            </a:lvl4pPr>
            <a:lvl5pPr marL="1257269" indent="-251454">
              <a:spcBef>
                <a:spcPts val="2025"/>
              </a:spcBef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2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2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2" y="5372103"/>
            <a:ext cx="11772900" cy="36574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1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2" y="3662476"/>
            <a:ext cx="11772900" cy="462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90" y="662940"/>
            <a:ext cx="5715001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2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2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68" algn="ctr">
              <a:spcBef>
                <a:spcPts val="0"/>
              </a:spcBef>
              <a:buSzTx/>
              <a:buNone/>
              <a:defRPr sz="1980"/>
            </a:lvl2pPr>
            <a:lvl3pPr marL="0" indent="205735" algn="ctr">
              <a:spcBef>
                <a:spcPts val="0"/>
              </a:spcBef>
              <a:buSzTx/>
              <a:buNone/>
              <a:defRPr sz="1980"/>
            </a:lvl3pPr>
            <a:lvl4pPr marL="0" indent="308603" algn="ctr">
              <a:spcBef>
                <a:spcPts val="0"/>
              </a:spcBef>
              <a:buSzTx/>
              <a:buNone/>
              <a:defRPr sz="1980"/>
            </a:lvl4pPr>
            <a:lvl5pPr marL="0" indent="41147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251454" indent="-251454">
              <a:spcBef>
                <a:spcPts val="2025"/>
              </a:spcBef>
              <a:defRPr sz="2025"/>
            </a:lvl1pPr>
            <a:lvl2pPr marL="502907" indent="-251454">
              <a:spcBef>
                <a:spcPts val="2025"/>
              </a:spcBef>
              <a:defRPr sz="2025"/>
            </a:lvl2pPr>
            <a:lvl3pPr marL="754361" indent="-251454">
              <a:spcBef>
                <a:spcPts val="2025"/>
              </a:spcBef>
              <a:defRPr sz="2025"/>
            </a:lvl3pPr>
            <a:lvl4pPr marL="1005815" indent="-251454">
              <a:spcBef>
                <a:spcPts val="2025"/>
              </a:spcBef>
              <a:defRPr sz="2025"/>
            </a:lvl4pPr>
            <a:lvl5pPr marL="1257269" indent="-251454">
              <a:spcBef>
                <a:spcPts val="2025"/>
              </a:spcBef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2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2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2" y="5372104"/>
            <a:ext cx="11772900" cy="36574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1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2" y="3662476"/>
            <a:ext cx="11772900" cy="462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67123" y="7848601"/>
            <a:ext cx="288541" cy="2687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080"/>
            </a:lvl1pPr>
          </a:lstStyle>
          <a:p>
            <a:pPr algn="ctr" defTabSz="371466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71466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93" r:id="rId11"/>
  </p:sldLayoutIdLst>
  <p:transition spd="med"/>
  <p:txStyles>
    <p:titleStyle>
      <a:lvl1pPr marL="0" marR="0" indent="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68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35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03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7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37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04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72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4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85743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71486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57228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42972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428714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714457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000200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85943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71686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68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35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03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7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37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04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72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4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67123" y="7848601"/>
            <a:ext cx="288541" cy="2687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080"/>
            </a:lvl1pPr>
          </a:lstStyle>
          <a:p>
            <a:pPr algn="ctr" defTabSz="371466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71466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49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 spd="med"/>
  <p:txStyles>
    <p:titleStyle>
      <a:lvl1pPr marL="0" marR="0" indent="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68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35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03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7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37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04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72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4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85743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71486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57228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42972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428714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714457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000200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85943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71686" marR="0" indent="-285743" algn="l" defTabSz="371466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68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35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03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7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37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04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72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40" algn="ctr" defTabSz="371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659" y="1971578"/>
            <a:ext cx="8710334" cy="227803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72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10938052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80D9A-7E91-7A43-B622-52E343EE5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1204"/>
            <a:ext cx="3073400" cy="10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635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53" y="1943923"/>
            <a:ext cx="13451887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motivadas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 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aquellos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sienten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un profundo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ayudantes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guían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Cristo. 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propios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antes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esperar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197EF04B-4ACA-564A-4A24-346AB3B0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3A887-8CD0-D271-4755-74FC3AE8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07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7617" y="2026811"/>
            <a:ext cx="1289516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reflejan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Cristo y se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mueven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Santo.</a:t>
            </a:r>
          </a:p>
        </p:txBody>
      </p:sp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E89D6532-16F4-9356-E94A-68D2A030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AE1E82-07B8-B60D-0BB6-DED891A8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6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7617" y="2026811"/>
            <a:ext cx="12895166" cy="25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reflejan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Cristo y se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mueven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Santo.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a Cristo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día y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iniciativa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3134E4C7-779A-DA41-D66F-EF7A5A4F3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B5C4B-4D6A-527B-D795-43580F39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88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7617" y="2026812"/>
            <a:ext cx="12895166" cy="38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reflejan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Cristo y se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mueven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Santo.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a Cristo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día y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iniciativa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humildad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preferencia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y control. 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6F33C142-8B3C-5D16-F2B7-0536089E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4F591-8856-0941-5429-80242751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85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7617" y="2026811"/>
            <a:ext cx="12895166" cy="51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reflejan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corazón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Cristo y se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mueven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Santo.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a Cristo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día y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iniciativa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buscan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84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humildad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preferencia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y control. </a:t>
            </a:r>
          </a:p>
          <a:p>
            <a:pPr marL="548640" indent="-548640"/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darán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testimonio de Cristo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dirty="0" err="1">
                <a:latin typeface="Arial" panose="020B0604020202020204" pitchFamily="34" charset="0"/>
                <a:cs typeface="Arial" panose="020B0604020202020204" pitchFamily="34" charset="0"/>
              </a:rPr>
              <a:t>estén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40" b="1" u="sng" dirty="0">
                <a:latin typeface="Arial" panose="020B0604020202020204" pitchFamily="34" charset="0"/>
                <a:cs typeface="Arial" panose="020B0604020202020204" pitchFamily="34" charset="0"/>
              </a:rPr>
              <a:t>solos</a:t>
            </a:r>
            <a:r>
              <a:rPr lang="en-US" sz="38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36C671BA-E3E1-D33F-0AC0-28286FBB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DE958-FF7B-4B89-6EDE-8EE97C8AC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63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E5E1F0-625D-3232-06CA-BE72C1A22182}"/>
              </a:ext>
            </a:extLst>
          </p:cNvPr>
          <p:cNvGraphicFramePr>
            <a:graphicFrameLocks noGrp="1"/>
          </p:cNvGraphicFramePr>
          <p:nvPr/>
        </p:nvGraphicFramePr>
        <p:xfrm>
          <a:off x="804672" y="2214066"/>
          <a:ext cx="12618720" cy="5081283"/>
        </p:xfrm>
        <a:graphic>
          <a:graphicData uri="http://schemas.openxmlformats.org/drawingml/2006/table">
            <a:tbl>
              <a:tblPr firstRow="1" firstCol="1" bandRow="1"/>
              <a:tblGrid>
                <a:gridCol w="2371382">
                  <a:extLst>
                    <a:ext uri="{9D8B030D-6E8A-4147-A177-3AD203B41FA5}">
                      <a16:colId xmlns:a16="http://schemas.microsoft.com/office/drawing/2014/main" val="356221795"/>
                    </a:ext>
                  </a:extLst>
                </a:gridCol>
                <a:gridCol w="2628502">
                  <a:extLst>
                    <a:ext uri="{9D8B030D-6E8A-4147-A177-3AD203B41FA5}">
                      <a16:colId xmlns:a16="http://schemas.microsoft.com/office/drawing/2014/main" val="932102837"/>
                    </a:ext>
                  </a:extLst>
                </a:gridCol>
                <a:gridCol w="4571596">
                  <a:extLst>
                    <a:ext uri="{9D8B030D-6E8A-4147-A177-3AD203B41FA5}">
                      <a16:colId xmlns:a16="http://schemas.microsoft.com/office/drawing/2014/main" val="3323166689"/>
                    </a:ext>
                  </a:extLst>
                </a:gridCol>
                <a:gridCol w="3047240">
                  <a:extLst>
                    <a:ext uri="{9D8B030D-6E8A-4147-A177-3AD203B41FA5}">
                      <a16:colId xmlns:a16="http://schemas.microsoft.com/office/drawing/2014/main" val="2320633303"/>
                    </a:ext>
                  </a:extLst>
                </a:gridCol>
              </a:tblGrid>
              <a:tr h="1376107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Grupo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Porcentaje de la congregación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Orden en que se comunica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Entorno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28573"/>
                  </a:ext>
                </a:extLst>
              </a:tr>
              <a:tr h="952961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Consumidor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Dos tercios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Último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Domingo de Lanzamiento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778084"/>
                  </a:ext>
                </a:extLst>
              </a:tr>
              <a:tr h="952961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Ministerio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 tercio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Segundo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En una reunión de equipo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05861"/>
                  </a:ext>
                </a:extLst>
              </a:tr>
              <a:tr h="1799254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Misional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 segmento del grupo de Ministerio</a:t>
                      </a:r>
                      <a:endParaRPr lang="es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Primero, mucho antes de hacer </a:t>
                      </a:r>
                      <a:br>
                        <a:rPr lang="es-U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</a:br>
                      <a:r>
                        <a:rPr lang="es-US" sz="28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 lanzamiento de las nuevas iniciativas</a:t>
                      </a:r>
                      <a:endParaRPr lang="es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Individualmente, compartiendo </a:t>
                      </a:r>
                      <a:br>
                        <a:rPr lang="es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</a:br>
                      <a:r>
                        <a:rPr lang="es-US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 café</a:t>
                      </a:r>
                      <a:endParaRPr lang="es-U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80" marR="158680" marT="22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82356"/>
                  </a:ext>
                </a:extLst>
              </a:tr>
            </a:tbl>
          </a:graphicData>
        </a:graphic>
      </p:graphicFrame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4F137846-F08B-A32B-53FE-E232BF90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F91EC-AD9A-07FD-B2A1-7A6E3EA7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6757"/>
            <a:ext cx="14630400" cy="1724042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 TRES ENTORNOS DE LA COMUNICACIÓN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51" y="3371852"/>
            <a:ext cx="8710334" cy="36476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marL="642922" indent="-642922">
              <a:spcBef>
                <a:spcPts val="1350"/>
              </a:spcBef>
              <a:buFont typeface="Arial" charset="0"/>
              <a:buChar char="•"/>
              <a:defRPr/>
            </a:pPr>
            <a:r>
              <a:rPr lang="es-US" sz="4950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El Púlpito </a:t>
            </a:r>
          </a:p>
          <a:p>
            <a:pPr marL="642922" indent="-642922">
              <a:spcBef>
                <a:spcPts val="1350"/>
              </a:spcBef>
              <a:buFont typeface="Arial" charset="0"/>
              <a:buChar char="•"/>
              <a:defRPr/>
            </a:pPr>
            <a:r>
              <a:rPr lang="es-US" sz="4950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El Equipo de líderes</a:t>
            </a:r>
          </a:p>
          <a:p>
            <a:pPr marL="642922" indent="-642922">
              <a:spcBef>
                <a:spcPts val="1350"/>
              </a:spcBef>
              <a:buFont typeface="Arial" charset="0"/>
              <a:buChar char="•"/>
              <a:defRPr/>
            </a:pPr>
            <a:r>
              <a:rPr lang="es-US" sz="4950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La Congregación</a:t>
            </a:r>
          </a:p>
          <a:p>
            <a:pPr marL="642922" indent="-642922">
              <a:spcBef>
                <a:spcPts val="1350"/>
              </a:spcBef>
              <a:buFont typeface="Arial" charset="0"/>
              <a:buChar char="•"/>
              <a:defRPr/>
            </a:pPr>
            <a:endParaRPr lang="en-US" sz="4950" dirty="0">
              <a:solidFill>
                <a:schemeClr val="bg1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85427-FB50-AD44-A9C3-C14CD580C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858000"/>
            <a:ext cx="2870768" cy="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09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128016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Púlpito </a:t>
            </a: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8632" y="2971802"/>
            <a:ext cx="117337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El púlpito debe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CONECTARSE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con la jornada en que vive la iglesia.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893525" y="113547"/>
            <a:ext cx="727204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Púlpito Estratégico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C4503-B5DC-6944-998A-A63188249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466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128016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Púlpito </a:t>
            </a: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8632" y="2971802"/>
            <a:ext cx="11733764" cy="23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El púlpito debe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CONECTARSE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con la jornada en que vive la iglesia.</a:t>
            </a:r>
          </a:p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Celebre las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VICTORIAS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893525" y="113547"/>
            <a:ext cx="727204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Púlpito Estratégico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C4503-B5DC-6944-998A-A63188249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5215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128016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Púlpito </a:t>
            </a: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8632" y="2971802"/>
            <a:ext cx="11733764" cy="38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El púlpito debe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CONECTARSE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con la jornada en que vive la iglesia.</a:t>
            </a:r>
          </a:p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Celebre las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VICTORIAS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685783" indent="-685783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Transmita la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VISIÓN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y haga énfasis en los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VALORES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3893525" y="113547"/>
            <a:ext cx="727204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Púlpito Estratégico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C4503-B5DC-6944-998A-A63188249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94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13106400" cy="4114800"/>
          </a:xfrm>
          <a:noFill/>
        </p:spPr>
        <p:txBody>
          <a:bodyPr>
            <a:noAutofit/>
          </a:bodyPr>
          <a:lstStyle/>
          <a:p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“Pero sed hacedores de la palabra, y no tan solamente oidores, engañándoos a vosotros mismos.” </a:t>
            </a:r>
          </a:p>
          <a:p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		Santiago 1:22</a:t>
            </a:r>
          </a:p>
          <a:p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“El Padre que me envió, él me dio mandamiento de lo que he de decir, y de lo que he de hablar.” </a:t>
            </a:r>
          </a:p>
          <a:p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	Juan 12:49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96EC3-B8BB-2843-B8FE-CA65A92F5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7086600"/>
            <a:ext cx="2305050" cy="7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632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128778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Equipo de Liderazgo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47472" y="2971800"/>
            <a:ext cx="11495102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1350"/>
              </a:spcBef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1350"/>
              </a:spcBef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 Los líderes efectivos no se miden por cuanto saben, sino por su enfoque continuo en lo que es importante.” 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828801" y="113547"/>
            <a:ext cx="10972799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Equipo de Liderazgo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C25A5-1E9D-414E-A456-34B27ACF5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5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12729592" cy="4114800"/>
          </a:xfrm>
          <a:noFill/>
        </p:spPr>
        <p:txBody>
          <a:bodyPr>
            <a:noAutofit/>
          </a:bodyPr>
          <a:lstStyle/>
          <a:p>
            <a:pPr algn="l">
              <a:buFontTx/>
              <a:buNone/>
            </a:pPr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Congregación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7938" y="2667002"/>
            <a:ext cx="12201862" cy="33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486" indent="-571486">
              <a:spcBef>
                <a:spcPts val="1350"/>
              </a:spcBef>
              <a:buFont typeface="Arial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Al ministrar a la congregación asegúrese de mantener la dirección y el ritmo para el ciclo de crecimiento al alcance de quienes ocupan un asiento en la congregación. </a:t>
            </a:r>
          </a:p>
          <a:p>
            <a:pPr marL="571486" indent="-571486">
              <a:spcBef>
                <a:spcPts val="1350"/>
              </a:spcBef>
              <a:buFont typeface="Arial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La repetición y la redundancia serán sus amigos 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4540133" y="113547"/>
            <a:ext cx="5733353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 Congregación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3194B-863D-314C-84BD-74860BB6E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58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6B9CB4-524E-2041-8F4C-B32F0BB15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84689"/>
              </p:ext>
            </p:extLst>
          </p:nvPr>
        </p:nvGraphicFramePr>
        <p:xfrm>
          <a:off x="76200" y="48338"/>
          <a:ext cx="14420091" cy="8105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0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288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Visión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Valores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Communicacion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Habilidades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Recursos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Planes de </a:t>
                      </a:r>
                      <a:r>
                        <a:rPr lang="en-US" sz="2000" b="1" dirty="0" err="1"/>
                        <a:t>acción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Cambio </a:t>
                      </a:r>
                      <a:r>
                        <a:rPr lang="en-US" sz="2000" b="1" dirty="0" err="1"/>
                        <a:t>Éxitoso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9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Valores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Communicacion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Habilidades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Recursos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Planes de </a:t>
                      </a:r>
                      <a:r>
                        <a:rPr lang="en-US" sz="2000" dirty="0" err="1"/>
                        <a:t>acción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Confusión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pPr algn="ctr"/>
                      <a:r>
                        <a:rPr lang="en-US" sz="2000" b="1" dirty="0" err="1"/>
                        <a:t>Caos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4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Visión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Communicacion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Habilidades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Recursos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Planes de </a:t>
                      </a:r>
                      <a:r>
                        <a:rPr lang="en-US" sz="2000" dirty="0" err="1"/>
                        <a:t>acción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Conflicto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 err="1"/>
                        <a:t>Apatía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8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Visión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Valores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Habilidades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Recursos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Planes de </a:t>
                      </a:r>
                      <a:r>
                        <a:rPr lang="en-US" sz="2000" dirty="0" err="1"/>
                        <a:t>acción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Malentendidos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4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Visión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Valores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Communicacion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Recursos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Planes de </a:t>
                      </a:r>
                      <a:r>
                        <a:rPr lang="en-US" sz="2000" dirty="0" err="1"/>
                        <a:t>acción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Ansiedad</a:t>
                      </a:r>
                      <a:endParaRPr lang="en-US" sz="2000" b="1" dirty="0"/>
                    </a:p>
                    <a:p>
                      <a:pPr algn="ctr"/>
                      <a:r>
                        <a:rPr lang="en-US" sz="2000" b="1" dirty="0" err="1"/>
                        <a:t>Inseguridad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4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Visión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Valores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Communicacion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Habilidades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Planes de </a:t>
                      </a:r>
                      <a:r>
                        <a:rPr lang="en-US" sz="2000" dirty="0" err="1"/>
                        <a:t>acción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Frustración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94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Visión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Valores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Communicacion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Habilidades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Recursos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Cambio </a:t>
                      </a:r>
                      <a:r>
                        <a:rPr lang="en-US" sz="2000" b="1" dirty="0" err="1"/>
                        <a:t>Incierto</a:t>
                      </a:r>
                      <a:endParaRPr lang="en-US" sz="20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13456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83984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8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8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8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8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67844D-98E0-FB40-81D5-F0754C325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52" y="7010400"/>
            <a:ext cx="2838450" cy="965361"/>
          </a:xfrm>
          <a:prstGeom prst="rect">
            <a:avLst/>
          </a:prstGeom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DB16F-2A38-BA4F-864E-3BAC05766D1D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37223524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73468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3644026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119529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¿Cuáles son sus mayores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PREOCUPACIONES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34782725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119529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¿Cuáles son sus mayores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PREOCUPACIONES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les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IMPORTA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PROFUNDAMENTE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13229592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119529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¿Cuáles son sus mayores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PREOCUPACIONES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les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IMPORTA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PROFUNDAMENTE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ANHELAN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35184974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1195295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¿Cuáles son sus mayores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PREOCUPACIONES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les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IMPORTA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PROFUNDAMENTE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ANHELAN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LES FALTA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44929796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4912" y="2819402"/>
            <a:ext cx="1192409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A.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¿Quién es mí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¿Cómo ocupan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¿Cuáles son sus mayores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PREOCUPACIONES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les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IMPORTA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PROFUNDAMENTE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ANHELAN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LES FALTA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¿A qué se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ENFRENTAN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ahora mismo?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2C116-DA97-BE20-7171-70BA561309D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15662697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09800"/>
            <a:ext cx="12954000" cy="3370646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defTabSz="685766" fontAlgn="base">
              <a:spcBef>
                <a:spcPts val="1800"/>
              </a:spcBef>
              <a:spcAft>
                <a:spcPct val="0"/>
              </a:spcAft>
            </a:pPr>
            <a:r>
              <a:rPr lang="es-US" altLang="ja-JP" sz="4000" dirty="0">
                <a:latin typeface="Helvetica" charset="0"/>
                <a:ea typeface="Helvetica" charset="0"/>
                <a:cs typeface="Helvetica" charset="0"/>
              </a:rPr>
              <a:t>“Me he hecho débiles, para ganar a los débiles; a todos me hecho de todo, para que de todos modos salve a algunos. Y esto hago por causa de evangelio, para hacerme copartícipe de él.” </a:t>
            </a:r>
          </a:p>
          <a:p>
            <a:pPr algn="ctr" defTabSz="685766" fontAlgn="base">
              <a:spcBef>
                <a:spcPts val="1800"/>
              </a:spcBef>
              <a:spcAft>
                <a:spcPct val="0"/>
              </a:spcAft>
            </a:pPr>
            <a:r>
              <a:rPr lang="es-US" altLang="ja-JP" sz="4000" dirty="0">
                <a:latin typeface="Helvetica" charset="0"/>
                <a:ea typeface="Helvetica" charset="0"/>
                <a:cs typeface="Helvetica" charset="0"/>
              </a:rPr>
              <a:t>(1 Corintios 9:22-23)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32B76-0573-924B-B757-3C9111E61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7086600"/>
            <a:ext cx="2305050" cy="783951"/>
          </a:xfrm>
          <a:prstGeom prst="rect">
            <a:avLst/>
          </a:prstGeom>
        </p:spPr>
      </p:pic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118B553F-0B2E-9B45-A03F-8B339CA9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2EE574-E9E3-074A-AFEC-63D6A937C848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46868476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730D9-2393-5549-A9C6-D97BD1A06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45" y="6832520"/>
            <a:ext cx="2838450" cy="965361"/>
          </a:xfrm>
          <a:prstGeom prst="rect">
            <a:avLst/>
          </a:prstGeom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95C4C-2BAB-E1D9-7BAA-220F092A1BF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28965297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SEPAN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3BB4C-392E-41F8-F813-1FB576209D56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81251762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SEPAN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HAGAN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66862-2652-B721-B66D-DEDF82F10F41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131313430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SEPAN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HAGAN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EXPERIMENTEN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83200C-975A-F261-C81C-2D4E90DA6466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06107700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SEPAN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HAGAN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EXPERIMENTEN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DISCUTIR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la razón de que deben hacerlo.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8F11F-8BB4-B807-526F-E98379B57863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104588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11945014" cy="42672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3048001"/>
            <a:ext cx="118109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B. 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¿Cómo puedo comunicarlo para que tenga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SENTIDO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SEPAN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ellos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HAGAN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¿Qué quiere que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EXPERIMENTEN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DISCUTIR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la razón de que deben hacerlo.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DEMOSTRAR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cómo hacerlo</a:t>
            </a:r>
            <a:endParaRPr lang="es-US" altLang="x-none" sz="40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4A38231-AEBD-D74E-AC9D-58CED54F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1C07D-0D29-077B-8D66-DA981B164AB0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406721716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12674111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17940" y="3048001"/>
            <a:ext cx="1280765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. ¿Cuál es la forma más </a:t>
            </a:r>
            <a:r>
              <a:rPr lang="es-US" altLang="x-none" sz="4400" b="1" u="sng" dirty="0">
                <a:latin typeface="Helvetica" charset="0"/>
                <a:ea typeface="Helvetica" charset="0"/>
                <a:cs typeface="Helvetica" charset="0"/>
              </a:rPr>
              <a:t>POSITIVA</a:t>
            </a:r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endParaRPr lang="es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s-US" altLang="x-none" sz="4400" dirty="0">
                <a:latin typeface="Helvetica" charset="0"/>
                <a:ea typeface="Helvetica" charset="0"/>
                <a:cs typeface="Helvetica" charset="0"/>
              </a:rPr>
              <a:t>“El sabio de corazón del hombre lo abate, más la buena palabra lo alegra.” Proverbios 16:21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9AA472-CEDB-1648-B2CB-39AD2E5CD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883240"/>
            <a:ext cx="2838450" cy="965361"/>
          </a:xfrm>
          <a:prstGeom prst="rect">
            <a:avLst/>
          </a:prstGeom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5215D81B-7F24-8949-B2CA-54D023A0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4567D-C8FF-63BE-51E8-7D8699B25EDE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717772116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1136927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2914808"/>
            <a:ext cx="1188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ALENTADORA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“La congola en el corazón del hombre lo abate, más la buena palabra lo alegra.” Proverbios 12:25</a:t>
            </a:r>
          </a:p>
          <a:p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C8868EEB-03EB-5D40-B384-88532A2D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547016-1D6F-D44A-8906-CB8D94BF3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7029608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D03E5-1B24-9DB8-4268-81D7BA1D3C63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61611737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34C50-86E8-A1F6-F415-9B7874A00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45F25E47-E0DA-68AF-3C5D-259D1599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1136927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1150F4F-A62E-6977-C4F6-FCFC5242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14808"/>
            <a:ext cx="1188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ALENTADORA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“La congola en el corazón del hombre lo abate, más la buena palabra lo alegra.” Proverbios 12:25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fortalecer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FE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8A50D526-70DF-5FF6-9F09-D82BBB117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94F25-3600-B4F6-BFCD-14A5BC385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7029608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DD236-6445-8E45-7A91-0D336753064D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14047278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9C954-7540-ECE7-BC9D-ECE262FC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8F7E3CC-7014-AE44-E532-0C192E4B3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1136927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EF40660-E5CB-3F4B-5A20-03C42C87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14808"/>
            <a:ext cx="1188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ALENTADORA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“La congola en el corazón del hombre lo abate, más la buena palabra lo alegra.” Proverbios 12:25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fortalecer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FE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renovar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ESPERANZA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DA1B28F3-F6EE-484D-FBFE-A757F44A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4393E9-BF3D-634A-93C4-13AECC6C7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7029608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F5D8D-8310-7DA9-E3CE-81C90B165A82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17647018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9307B-9378-D64D-94B4-554093471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7159319"/>
            <a:ext cx="2870768" cy="97470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CE8E6-CFEB-BB06-408F-9482E31E7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31299"/>
              </p:ext>
            </p:extLst>
          </p:nvPr>
        </p:nvGraphicFramePr>
        <p:xfrm>
          <a:off x="533400" y="95578"/>
          <a:ext cx="13334999" cy="8442960"/>
        </p:xfrm>
        <a:graphic>
          <a:graphicData uri="http://schemas.openxmlformats.org/drawingml/2006/table">
            <a:tbl>
              <a:tblPr firstRow="1" firstCol="1" bandRow="1"/>
              <a:tblGrid>
                <a:gridCol w="4444049">
                  <a:extLst>
                    <a:ext uri="{9D8B030D-6E8A-4147-A177-3AD203B41FA5}">
                      <a16:colId xmlns:a16="http://schemas.microsoft.com/office/drawing/2014/main" val="1848165108"/>
                    </a:ext>
                  </a:extLst>
                </a:gridCol>
                <a:gridCol w="4445475">
                  <a:extLst>
                    <a:ext uri="{9D8B030D-6E8A-4147-A177-3AD203B41FA5}">
                      <a16:colId xmlns:a16="http://schemas.microsoft.com/office/drawing/2014/main" val="2973579100"/>
                    </a:ext>
                  </a:extLst>
                </a:gridCol>
                <a:gridCol w="4445475">
                  <a:extLst>
                    <a:ext uri="{9D8B030D-6E8A-4147-A177-3AD203B41FA5}">
                      <a16:colId xmlns:a16="http://schemas.microsoft.com/office/drawing/2014/main" val="755647066"/>
                    </a:ext>
                  </a:extLst>
                </a:gridCol>
              </a:tblGrid>
              <a:tr h="706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COMMUNICACIÓN INVOLUNTARIA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highlight>
                          <a:srgbClr val="D9D9D9"/>
                        </a:highlight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EJEMPLO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highlight>
                          <a:srgbClr val="D9D9D9"/>
                        </a:highlight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LO QUE DICE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highlight>
                          <a:srgbClr val="D9D9D9"/>
                        </a:highlight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98523"/>
                  </a:ext>
                </a:extLst>
              </a:tr>
              <a:tr h="1560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Instalaciones o jardines 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de la iglesia en mal estado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Malezas crecidas 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Daños no reparados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«No nos importan nuestras instalaciones».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«Nuestra iglesia no es una prioridad para nosotros».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823026"/>
                  </a:ext>
                </a:extLst>
              </a:tr>
              <a:tr h="1206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Señalización inadecuada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Punto de entrada sin marcas o señales claras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«No sabíamos que ibas a venir».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«No planeamos que nuevas personas estuvieran aquí».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26609"/>
                  </a:ext>
                </a:extLst>
              </a:tr>
              <a:tr h="19132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Ausencia de una cultura de bienvenida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Los asistentes regulares solo interactúan con otros asistentes regulares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«Solo nos importan los que ya estamos aquí».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«No trabajamos aquí y no sentimos la responsabilidad de hacerte sentir como en casa».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533768"/>
                  </a:ext>
                </a:extLst>
              </a:tr>
              <a:tr h="706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Comunicación inadecuada con la atmósfera previa al servicio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El santuario es usado como sala de ensayo de conciertos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«No nos preparamos bien».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81120"/>
                  </a:ext>
                </a:extLst>
              </a:tr>
              <a:tr h="2060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Discurso dirigido hacia los que ya están dentro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Clichés cristianos comunes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Acrónimos para dar referencias a los ministerios o salas en la iglesia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US" sz="24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«Solo nos enfocamos en aquellos que asisten regularmente. Tendrás que averiguar por tu cuenta a qué nos referimos».</a:t>
                      </a:r>
                      <a:endParaRPr lang="en-US" sz="24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9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8257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67FF-2D67-330D-8FAA-F195652D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4A0367F4-7052-5389-65D7-0FB502F41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1136927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703FBF3-1EC8-B199-7AD2-2A60532FF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14808"/>
            <a:ext cx="1188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ALENTADORA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“La congola en el corazón del hombre lo abate, más la buena palabra lo alegra.” Proverbios 12:25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fortalecer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FE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renovar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ESPERANZA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Necesitan restaurar su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AMOR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708DA97C-7696-FC18-A4C0-06DA1328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1AACF-6639-9995-F76B-1E329DAEF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7029608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AC5C4-FE86-D907-8649-B174C43016FB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313679321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1106447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1196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E.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PODEROSA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</a:t>
            </a:r>
          </a:p>
          <a:p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“Tan grande es nuestro afecto por vosotros que hubiéramos querido entregarnos no sólo el evangelio de Dios, sino también nuestras propias vidas.” 1 Tesalonicenses 2:8</a:t>
            </a: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71665408-C405-6B4F-93FB-035E37D1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A5304-8A45-3543-BAC8-1EB1D8ABC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A6652-3569-6F57-C222-09D5BFD11857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158968679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599" y="2057400"/>
            <a:ext cx="12660403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Conéctese a nivel del corazón</a:t>
            </a:r>
          </a:p>
          <a:p>
            <a:pPr algn="l"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43304" y="2971801"/>
            <a:ext cx="117202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486" indent="-571486">
              <a:buFont typeface="Arial" panose="020B0604020202020204" pitchFamily="34" charset="0"/>
              <a:buChar char="•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¿Cuál es la forma más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EFECTIVA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de decirlo? </a:t>
            </a:r>
          </a:p>
          <a:p>
            <a:endParaRPr lang="es-US" altLang="x-none" sz="4000" dirty="0">
              <a:latin typeface="Arial" charset="0"/>
            </a:endParaRPr>
          </a:p>
          <a:p>
            <a:r>
              <a:rPr lang="es-US" altLang="x-none" sz="4000" dirty="0">
                <a:latin typeface="Arial" charset="0"/>
              </a:rPr>
              <a:t>7% de  contenido </a:t>
            </a:r>
          </a:p>
          <a:p>
            <a:r>
              <a:rPr lang="es-US" altLang="x-none" sz="4000" dirty="0">
                <a:latin typeface="Arial" charset="0"/>
              </a:rPr>
              <a:t>38% de calidad de audio</a:t>
            </a:r>
          </a:p>
          <a:p>
            <a:r>
              <a:rPr lang="es-US" altLang="x-none" sz="4000" dirty="0">
                <a:latin typeface="Arial" charset="0"/>
              </a:rPr>
              <a:t>55% de cualidades visuales</a:t>
            </a: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F35D4759-E0C3-D74D-83AC-F2ED0894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479BD-184C-EA42-9E42-765605512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F0D26-19CF-4601-59CB-9D39FF727A83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73009145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1236206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0386" y="2971802"/>
            <a:ext cx="120018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enfocan en la  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AUDIENCIA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, los oradores en el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TEMA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1FCBC-DDD6-644E-BC0A-5ED1E683A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21B0EA55-6C1A-7C45-B9DD-9C04A7A0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402107-765D-899C-94A3-D0ABA2733154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82746455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CFCD7-ED86-ACB9-224B-8CE991CE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5B9B7B6-1661-3160-753A-686B17A11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1236206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A98D8CD-59A3-B198-5828-71B469158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386" y="2971802"/>
            <a:ext cx="1200181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enfocan en la  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AUDIENCIA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, los oradores en el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TEMA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buFont typeface="+mj-lt"/>
              <a:buAutoNum type="alphaUcPeriod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concentran en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ATMOSFERA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, los oradores en el 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TÉCNICA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742931" indent="-742931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FFAF7-C5A7-B1D7-3952-215268187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54A2134D-D66E-0E94-9668-1A9A9E15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1B5797-AE4F-B31E-5953-43FB0D25E321}"/>
              </a:ext>
            </a:extLst>
          </p:cNvPr>
          <p:cNvSpPr txBox="1"/>
          <p:nvPr/>
        </p:nvSpPr>
        <p:spPr>
          <a:xfrm>
            <a:off x="0" y="221268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Cómo llegar a ser un comunicador intencional</a:t>
            </a:r>
          </a:p>
        </p:txBody>
      </p:sp>
    </p:spTree>
    <p:extLst>
      <p:ext uri="{BB962C8B-B14F-4D97-AF65-F5344CB8AC3E}">
        <p14:creationId xmlns:p14="http://schemas.microsoft.com/office/powerpoint/2010/main" val="228858307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36398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1411" y="2971802"/>
            <a:ext cx="125232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están orientados a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APLICACIÓN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, y los oradores están orientados a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INFORMACIÓN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8C91E-7891-3E44-8569-EBD9859AA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EF94DAF7-EF1A-3146-9FF7-FBB2759C3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CD41EB-79DD-D746-AB70-5DC23AAC4064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204037377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DEF6-CA89-A4B8-297B-C707E477E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1C0E46C6-40E7-34ED-DB49-60081CF23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36398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D672106-3743-A8B8-0561-322F2DCA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411" y="2971802"/>
            <a:ext cx="125232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están orientados a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APLICACIÓN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, y los oradores están orientados a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INFORMACIÓN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buFont typeface="+mj-lt"/>
              <a:buAutoNum type="alphaUcPeriod" startAt="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Hablar es ceder, conectarse 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SUPERAR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marL="742931" indent="-742931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4A7AC-7416-BA78-7FA8-662B9D504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9E89FC13-1ECB-EF42-6602-FA7FBEC83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5CB114-FD88-FEFE-198E-B2BDF6087DCF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379239317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128016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16364" y="2895603"/>
            <a:ext cx="119234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5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grandes comunicadores tienen la capacidad de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CONECTAR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buFont typeface="+mj-lt"/>
              <a:buAutoNum type="alphaUcPeriod" startAt="5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1E9795BE-A584-104E-A785-35AFCF1F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79444-1212-5340-B789-B3CE21A72714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39083-DD54-FE4C-A01E-F26DC3273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167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E37A-EB43-695E-5C3A-AA62B0D7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0C905602-497B-624F-C1D3-E732F1C5B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128016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C1C267B-370E-8A93-0740-33DF670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364" y="2895603"/>
            <a:ext cx="1192343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5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grandes comunicadores tienen la capacidad de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CONECTAR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buFont typeface="+mj-lt"/>
              <a:buAutoNum type="alphaUcPeriod" startAt="5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5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La conexión con las personas es el puente entre la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VISIÓN</a:t>
            </a:r>
            <a:r>
              <a:rPr lang="es-US" altLang="x-none" sz="40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a y la acción. </a:t>
            </a:r>
          </a:p>
          <a:p>
            <a:endParaRPr lang="en-US" altLang="x-none" sz="4000" dirty="0">
              <a:latin typeface="Arial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F0C7ACF0-F755-3E49-787D-8E2338E4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7E6E9-7F3C-AEE7-77D7-03A404B4DB67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84FB9-BD02-EC4E-D617-A2E9CFCD2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696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2423249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61974" y="2895603"/>
            <a:ext cx="120778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7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tienen un estilo que es totalmente coherente con la forma en que Dios los hizo.</a:t>
            </a:r>
          </a:p>
          <a:p>
            <a:pPr marL="742931" indent="-742931">
              <a:buFont typeface="+mj-lt"/>
              <a:buAutoNum type="alphaUcPeriod" startAt="7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7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DISCIERNEN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lo que está sucediendo con sus oyentes. </a:t>
            </a:r>
          </a:p>
          <a:p>
            <a:pPr marL="742931" indent="-742931">
              <a:buFont typeface="+mj-lt"/>
              <a:buAutoNum type="alphaUcPeriod" startAt="7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7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B7C14-95DD-1143-A221-A95976A3B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8B05F7C5-E62D-D146-B233-E68630DB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91E889-D22F-994C-800B-5760485EFB9B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41485358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9936956" cy="4114800"/>
          </a:xfrm>
          <a:noFill/>
        </p:spPr>
        <p:txBody>
          <a:bodyPr>
            <a:noAutofit/>
          </a:bodyPr>
          <a:lstStyle/>
          <a:p>
            <a:pPr marL="1028700" indent="-1028700" algn="l">
              <a:spcBef>
                <a:spcPts val="1200"/>
              </a:spcBef>
              <a:buFontTx/>
              <a:buAutoNum type="romanUcPeriod"/>
            </a:pP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Captar la atención</a:t>
            </a:r>
          </a:p>
          <a:p>
            <a:pPr marL="1028700" indent="-1028700" algn="l">
              <a:spcBef>
                <a:spcPts val="1200"/>
              </a:spcBef>
              <a:buFontTx/>
              <a:buAutoNum type="romanUcPeriod"/>
            </a:pP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Enfoque claro y particular </a:t>
            </a:r>
          </a:p>
          <a:p>
            <a:pPr marL="1028700" indent="-1028700" algn="l">
              <a:spcBef>
                <a:spcPts val="1200"/>
              </a:spcBef>
              <a:buFontTx/>
              <a:buAutoNum type="romanUcPeriod"/>
            </a:pP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Motivación </a:t>
            </a:r>
          </a:p>
          <a:p>
            <a:pPr marL="1028700" indent="-1028700" algn="l">
              <a:spcBef>
                <a:spcPts val="1200"/>
              </a:spcBef>
              <a:buFontTx/>
              <a:buAutoNum type="romanUcPeriod"/>
            </a:pPr>
            <a:r>
              <a:rPr lang="es-US" altLang="x-none" sz="4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Acción deseada  </a:t>
            </a:r>
          </a:p>
          <a:p>
            <a:pPr algn="l"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8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67844D-98E0-FB40-81D5-F0754C325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52" y="7010400"/>
            <a:ext cx="2838450" cy="965361"/>
          </a:xfrm>
          <a:prstGeom prst="rect">
            <a:avLst/>
          </a:prstGeom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DB16F-2A38-BA4F-864E-3BAC05766D1D}"/>
              </a:ext>
            </a:extLst>
          </p:cNvPr>
          <p:cNvSpPr txBox="1"/>
          <p:nvPr/>
        </p:nvSpPr>
        <p:spPr>
          <a:xfrm>
            <a:off x="-1" y="236799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Cuatro pasos clave hacia la comunicación intencional </a:t>
            </a:r>
          </a:p>
        </p:txBody>
      </p:sp>
    </p:spTree>
    <p:extLst>
      <p:ext uri="{BB962C8B-B14F-4D97-AF65-F5344CB8AC3E}">
        <p14:creationId xmlns:p14="http://schemas.microsoft.com/office/powerpoint/2010/main" val="3661214510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9540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89053" y="2971801"/>
            <a:ext cx="1189362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9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usan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FRASES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CONSIGNAS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 fáciles de recordar</a:t>
            </a:r>
          </a:p>
          <a:p>
            <a:pPr marL="742931" indent="-742931">
              <a:buFont typeface="+mj-lt"/>
              <a:buAutoNum type="alphaUcPeriod" startAt="9"/>
            </a:pPr>
            <a:endParaRPr lang="es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buFont typeface="+mj-lt"/>
              <a:buAutoNum type="alphaUcPeriod" startAt="9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742931" indent="-742931">
              <a:buFont typeface="+mj-lt"/>
              <a:buAutoNum type="alphaUcPeriod" startAt="9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CBFCED43-968A-B84C-BEC7-3FFBAAE7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B5418-48CD-2F4A-854E-D1F8FE482EA9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4200A-3918-624F-A789-D199CC059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250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55758" y="2971800"/>
            <a:ext cx="1226024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0C554-B1DF-7E4C-BEC6-0EEC978A4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5A3EEC25-352C-304C-9663-EC2DE217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82C16-327A-A142-BBA3-63F80C1009FA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111008442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B7E72-B1D5-6F63-36BA-46EE8075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0546E661-4305-EB7B-3EB1-BB6B791E0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EAAC148-F390-CDB1-96A0-06B61C3E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72461-0DDD-E4E2-1106-97E9172D3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ADD5245D-1729-9773-B3F7-7EADD822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CEA1A-3375-5ECB-B5F7-1B3332A9DFE0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321621999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BA00-CE79-D3B3-1CF4-F602A2B8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56048800-4B97-6527-A4EB-5D4208E2A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97FC64C-792B-B585-647E-33F6877A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DD275-0BCE-D2FF-16B1-78772AAD2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D89D2F87-D11C-6006-3622-5C7AE47D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59FEFE-833E-99C3-1DC4-6A5FAF34EADB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4092655381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D620-949A-1F77-C7BD-521FD0C2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69DED861-187F-4A25-DDC2-7301B57F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A468572-08CE-DE65-7C82-99E84FB63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</a:t>
            </a:r>
            <a:r>
              <a:rPr lang="es-US" altLang="x-none" sz="3200" b="1" u="sng" dirty="0">
                <a:latin typeface="Arial" charset="0"/>
              </a:rPr>
              <a:t>EJEMPLOS</a:t>
            </a:r>
            <a:r>
              <a:rPr lang="es-US" altLang="x-none" sz="3200" dirty="0">
                <a:latin typeface="Arial" charset="0"/>
              </a:rPr>
              <a:t> o evidencias.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9C385-5F52-9611-9967-3075569C1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97A91869-123C-B084-B594-1E6AC427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B1AF69-63F1-8C5B-8695-584E82377BDD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3165900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31E23-D666-6BAB-4873-1FC6EB02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50FD59BD-74DB-AE28-4043-41380444D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D09D5E9-6E60-540B-FA94-D2FA4C1B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</a:t>
            </a:r>
            <a:r>
              <a:rPr lang="es-US" altLang="x-none" sz="3200" b="1" u="sng" dirty="0">
                <a:latin typeface="Arial" charset="0"/>
              </a:rPr>
              <a:t>EJEMPLOS</a:t>
            </a:r>
            <a:r>
              <a:rPr lang="es-US" altLang="x-none" sz="3200" dirty="0">
                <a:latin typeface="Arial" charset="0"/>
              </a:rPr>
              <a:t> o evidencias.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Hacen preguntas profundas.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F9885-31BA-2B54-F8CC-3A618F357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DEF6BA45-5EA9-9CB4-6874-76E32AE9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91FA60-3340-4B1D-A7D8-71F7102BEF48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1916330711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345CC-37A0-39CA-226F-C5C51F92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472B6A8-0202-9D1C-1075-666ED89F7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5AD99C-9B00-07A4-57A1-F159FD33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</a:t>
            </a:r>
            <a:r>
              <a:rPr lang="es-US" altLang="x-none" sz="3200" b="1" u="sng" dirty="0">
                <a:latin typeface="Arial" charset="0"/>
              </a:rPr>
              <a:t>EJEMPLOS</a:t>
            </a:r>
            <a:r>
              <a:rPr lang="es-US" altLang="x-none" sz="3200" dirty="0">
                <a:latin typeface="Arial" charset="0"/>
              </a:rPr>
              <a:t> o evidencias.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Hacen preguntas profundas.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Proporcionan una historia en </a:t>
            </a:r>
            <a:r>
              <a:rPr lang="es-US" altLang="x-none" sz="3200" b="1" u="sng" dirty="0">
                <a:latin typeface="Arial" charset="0"/>
              </a:rPr>
              <a:t>DESDE DENTRO</a:t>
            </a:r>
            <a:r>
              <a:rPr lang="es-US" altLang="x-none" sz="3200" dirty="0">
                <a:latin typeface="Arial" charset="0"/>
              </a:rPr>
              <a:t>.  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721DF-DAFC-BC72-9D4F-DB66A9A13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C5BF7CC9-8D38-23B1-3657-3EEF4ED3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684F4-DFDD-9C05-7610-5F4B015E7EFF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19577872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961B-F298-A09F-F905-3310046A6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08D2149-2060-0B26-68BA-B8F44A311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541116A-67DE-5E93-860B-07D260E5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</a:t>
            </a:r>
            <a:r>
              <a:rPr lang="es-US" altLang="x-none" sz="3200" b="1" u="sng" dirty="0">
                <a:latin typeface="Arial" charset="0"/>
              </a:rPr>
              <a:t>EJEMPLOS</a:t>
            </a:r>
            <a:r>
              <a:rPr lang="es-US" altLang="x-none" sz="3200" dirty="0">
                <a:latin typeface="Arial" charset="0"/>
              </a:rPr>
              <a:t> o evidencias.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Hacen preguntas profundas.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Proporcionan una historia en </a:t>
            </a:r>
            <a:r>
              <a:rPr lang="es-US" altLang="x-none" sz="3200" b="1" u="sng" dirty="0">
                <a:latin typeface="Arial" charset="0"/>
              </a:rPr>
              <a:t>DESDE DENTRO</a:t>
            </a:r>
            <a:r>
              <a:rPr lang="es-US" altLang="x-none" sz="3200" dirty="0">
                <a:latin typeface="Arial" charset="0"/>
              </a:rPr>
              <a:t>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Lo hacen </a:t>
            </a:r>
            <a:r>
              <a:rPr lang="es-US" altLang="x-none" sz="3200" b="1" u="sng" dirty="0">
                <a:latin typeface="Arial" charset="0"/>
              </a:rPr>
              <a:t>PERSONAL</a:t>
            </a:r>
            <a:r>
              <a:rPr lang="es-US" altLang="x-none" sz="3200" dirty="0">
                <a:latin typeface="Arial" charset="0"/>
              </a:rPr>
              <a:t>.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83E0E-17ED-1683-8386-B19A593F7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C8864536-9970-A1C7-5DC2-466B6C6EF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B305D2-52B1-18D2-FEC6-4EAD259115D4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2620729466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DF5E-5C6B-164D-C5E4-3A27E5DF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343BCBCA-E050-A280-457C-FBED1BF04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283892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. 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A932FB0-9AED-8FBC-505B-3D97926D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58" y="2971800"/>
            <a:ext cx="1226024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buFont typeface="+mj-lt"/>
              <a:buAutoNum type="alphaUcPeriod" startAt="10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cómo comenzar.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Comienzan con un comentario que se ajusta con el </a:t>
            </a:r>
            <a:r>
              <a:rPr lang="es-US" altLang="x-none" sz="3200" b="1" u="sng" dirty="0">
                <a:latin typeface="Arial" charset="0"/>
              </a:rPr>
              <a:t>CONTEXTO INMEDIATO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Elogian una acción, persona o logro.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una declaración o estadística </a:t>
            </a:r>
            <a:r>
              <a:rPr lang="es-US" altLang="x-none" sz="3200" b="1" u="sng" dirty="0">
                <a:latin typeface="Arial" charset="0"/>
              </a:rPr>
              <a:t>IMPACTANTE</a:t>
            </a:r>
            <a:r>
              <a:rPr lang="es-US" altLang="x-none" sz="3200" dirty="0">
                <a:latin typeface="Arial" charset="0"/>
              </a:rPr>
              <a:t>.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Usan </a:t>
            </a:r>
            <a:r>
              <a:rPr lang="es-US" altLang="x-none" sz="3200" b="1" u="sng" dirty="0">
                <a:latin typeface="Arial" charset="0"/>
              </a:rPr>
              <a:t>EJEMPLOS</a:t>
            </a:r>
            <a:r>
              <a:rPr lang="es-US" altLang="x-none" sz="3200" dirty="0">
                <a:latin typeface="Arial" charset="0"/>
              </a:rPr>
              <a:t> o evidencias.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Hacen preguntas profundas.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Proporcionan una historia en </a:t>
            </a:r>
            <a:r>
              <a:rPr lang="es-US" altLang="x-none" sz="3200" b="1" u="sng" dirty="0">
                <a:latin typeface="Arial" charset="0"/>
              </a:rPr>
              <a:t>DESDE DENTRO</a:t>
            </a:r>
            <a:r>
              <a:rPr lang="es-US" altLang="x-none" sz="3200" dirty="0">
                <a:latin typeface="Arial" charset="0"/>
              </a:rPr>
              <a:t>.  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Lo hacen </a:t>
            </a:r>
            <a:r>
              <a:rPr lang="es-US" altLang="x-none" sz="3200" b="1" u="sng" dirty="0">
                <a:latin typeface="Arial" charset="0"/>
              </a:rPr>
              <a:t>PERSONAL</a:t>
            </a:r>
            <a:r>
              <a:rPr lang="es-US" altLang="x-none" sz="3200" dirty="0">
                <a:latin typeface="Arial" charset="0"/>
              </a:rPr>
              <a:t>.</a:t>
            </a:r>
          </a:p>
          <a:p>
            <a:pPr marL="571486" lvl="0" indent="-571486">
              <a:buFont typeface="Arial" charset="0"/>
              <a:buChar char="•"/>
            </a:pPr>
            <a:r>
              <a:rPr lang="es-US" altLang="x-none" sz="3200" dirty="0">
                <a:latin typeface="Arial" charset="0"/>
              </a:rPr>
              <a:t>Recurren al </a:t>
            </a:r>
            <a:r>
              <a:rPr lang="es-US" altLang="x-none" sz="3200" b="1" u="sng" dirty="0">
                <a:latin typeface="Arial" charset="0"/>
              </a:rPr>
              <a:t>HUMOR</a:t>
            </a:r>
            <a:r>
              <a:rPr lang="es-US" altLang="x-none" sz="3200" dirty="0">
                <a:latin typeface="Arial" charset="0"/>
              </a:rPr>
              <a:t>.</a:t>
            </a:r>
            <a:r>
              <a:rPr lang="en-US" altLang="x-none" sz="3200" dirty="0">
                <a:latin typeface="Arial" charset="0"/>
              </a:rPr>
              <a:t> </a:t>
            </a:r>
          </a:p>
          <a:p>
            <a:pPr marL="571486" lvl="0" indent="-571486">
              <a:buFont typeface="Arial" charset="0"/>
              <a:buChar char="•"/>
            </a:pPr>
            <a:endParaRPr lang="es-US" altLang="x-none" sz="3200" dirty="0">
              <a:latin typeface="Arial" charset="0"/>
            </a:endParaRPr>
          </a:p>
          <a:p>
            <a:pPr marL="571486" lvl="0" indent="-571486">
              <a:buFont typeface="Arial" charset="0"/>
              <a:buChar char="•"/>
            </a:pPr>
            <a:endParaRPr lang="es-US" altLang="x-none" sz="4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75938-E354-6A9E-9E3C-22BB9CE07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6DF7BF61-8822-852B-B3F6-A5E62A57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97778-8D22-F7F4-8AFF-BE705B717C91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1519333746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7683" y="1981199"/>
            <a:ext cx="1305551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28800" y="2895600"/>
            <a:ext cx="1224972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que las personas recuerdan cómo las hizo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SENTIR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1350"/>
              </a:spcBef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3F36B-8B9A-6847-9D41-C74041FE6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A8817700-60AA-0A45-B48B-558C47E8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3D3CA4-010F-9B46-BBD7-A7FB24E9D1BA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23817723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67844D-98E0-FB40-81D5-F0754C325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52" y="7010400"/>
            <a:ext cx="2838450" cy="965361"/>
          </a:xfrm>
          <a:prstGeom prst="rect">
            <a:avLst/>
          </a:prstGeom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id="{45A001B3-52B5-3A40-B173-E1AD50C5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DB16F-2A38-BA4F-864E-3BAC05766D1D}"/>
              </a:ext>
            </a:extLst>
          </p:cNvPr>
          <p:cNvSpPr txBox="1"/>
          <p:nvPr/>
        </p:nvSpPr>
        <p:spPr>
          <a:xfrm>
            <a:off x="-1" y="236799"/>
            <a:ext cx="14630399" cy="6776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Las tres audiencias para la comunicación del cambio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94FE3-11DF-38F2-2E71-2AA935A4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13014"/>
            <a:ext cx="1110783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Personas que </a:t>
            </a:r>
            <a:r>
              <a:rPr lang="en-US" altLang="en-US" sz="3600" b="1" dirty="0" err="1">
                <a:latin typeface="Helvetica" charset="0"/>
                <a:ea typeface="Helvetica" charset="0"/>
                <a:cs typeface="Helvetica" charset="0"/>
              </a:rPr>
              <a:t>Consumen</a:t>
            </a: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altLang="en-US" sz="3600" dirty="0">
              <a:latin typeface="Helvetica" charset="0"/>
              <a:ea typeface="Helvetica" charset="0"/>
              <a:cs typeface="Helvetica" charset="0"/>
            </a:endParaRP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aquellos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que se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enfocan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principalmente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sus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propias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necesidades</a:t>
            </a: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 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Personas con </a:t>
            </a:r>
            <a:r>
              <a:rPr lang="en-US" altLang="en-US" sz="3600" b="1" dirty="0" err="1">
                <a:latin typeface="Helvetica" charset="0"/>
                <a:ea typeface="Helvetica" charset="0"/>
                <a:cs typeface="Helvetica" charset="0"/>
              </a:rPr>
              <a:t>Ministerio</a:t>
            </a:r>
            <a:endParaRPr lang="en-US" altLang="en-US" sz="3600" dirty="0">
              <a:latin typeface="Helvetica" charset="0"/>
              <a:ea typeface="Helvetica" charset="0"/>
              <a:cs typeface="Helvetica" charset="0"/>
            </a:endParaRP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quienes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nos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ayudan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ministrar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a las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necesidades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de las personas 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Personas </a:t>
            </a:r>
            <a:r>
              <a:rPr lang="en-US" altLang="en-US" sz="3600" b="1" dirty="0" err="1">
                <a:latin typeface="Helvetica" charset="0"/>
                <a:ea typeface="Helvetica" charset="0"/>
                <a:cs typeface="Helvetica" charset="0"/>
              </a:rPr>
              <a:t>Misionales</a:t>
            </a:r>
            <a:endParaRPr lang="en-US" altLang="en-US" sz="3600" b="1" dirty="0">
              <a:latin typeface="Helvetica" charset="0"/>
              <a:ea typeface="Helvetica" charset="0"/>
              <a:cs typeface="Helvetica" charset="0"/>
            </a:endParaRP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quienes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encuentran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propósito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2400" dirty="0" err="1">
                <a:latin typeface="Helvetica" charset="0"/>
                <a:ea typeface="Helvetica" charset="0"/>
                <a:cs typeface="Helvetica" charset="0"/>
              </a:rPr>
              <a:t>reino</a:t>
            </a:r>
            <a:r>
              <a:rPr lang="en-US" altLang="en-US" sz="2400" dirty="0">
                <a:latin typeface="Helvetica" charset="0"/>
                <a:ea typeface="Helvetica" charset="0"/>
                <a:cs typeface="Helvetica" charset="0"/>
              </a:rPr>
              <a:t> de Cristo</a:t>
            </a: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168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01BDF-9B3E-3EB6-2B91-F32DDAE2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AC09A61D-05C4-93F4-E9C1-8F4FD98D8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83" y="1981199"/>
            <a:ext cx="13055517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s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621895B-03ED-CE78-091E-E92190C2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249729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saben que las personas recuerdan cómo las hizo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SENTIR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hacen aplicaciones específicas .</a:t>
            </a:r>
          </a:p>
          <a:p>
            <a:pPr>
              <a:spcBef>
                <a:spcPts val="1350"/>
              </a:spcBef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2E7CA-E673-1956-2BA6-E45D7ACBB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6C9D36D9-93FB-07DA-B8EB-16A4377CD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2E40B-DB16-CC5A-DAEF-0D481B8DABB2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</p:spTree>
    <p:extLst>
      <p:ext uri="{BB962C8B-B14F-4D97-AF65-F5344CB8AC3E}">
        <p14:creationId xmlns:p14="http://schemas.microsoft.com/office/powerpoint/2010/main" val="3159639113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30302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44615" y="2895600"/>
            <a:ext cx="1222597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adaptan al susurro del Espíritu en el momento.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814D8132-9B6A-4045-B212-4DF5658A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BCCEB-5BB6-1B40-8DCF-3F74FCB95328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B3F0D9-5D5E-1940-A717-30B8831B0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80270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398E5-F478-7CB1-F832-EFEE8CB3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41C447FF-31CB-C6B7-7591-E66AE7C37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30302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20994A5-7E93-ED7E-65F8-2867D820A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15" y="2895600"/>
            <a:ext cx="12225975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adaptan al susurro del Espíritu en el momento.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crean un sentido de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ANTICIPACIÓN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061283D8-729D-BEB8-EBEA-85565AEF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33F10-AA6A-4879-1D56-FE218D157FAD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8C65A7-5352-CEA9-956A-481EED6A5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1898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7983F-BFDB-6E7F-43CD-2B974AF0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23A9D8F5-BCFB-BFF2-8D3B-21450395B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13030200" cy="41148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II. </a:t>
            </a:r>
            <a:r>
              <a:rPr lang="es-US" altLang="x-none" sz="4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La Conexión de la Comunicación</a:t>
            </a: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BFB36E2-B4EC-639F-0B80-C4D46AC3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15" y="2895600"/>
            <a:ext cx="12225975" cy="59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se adaptan al susurro del Espíritu en el momento.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crean un sentido de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ANTICIPACIÓN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Los comunicadores influyen en el </a:t>
            </a:r>
            <a:r>
              <a:rPr lang="es-US" altLang="x-none" sz="4000" b="1" u="sng" dirty="0">
                <a:latin typeface="Helvetica" charset="0"/>
                <a:ea typeface="Helvetica" charset="0"/>
                <a:cs typeface="Helvetica" charset="0"/>
              </a:rPr>
              <a:t>CAMBIO</a:t>
            </a:r>
            <a:r>
              <a:rPr lang="es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31" indent="-742931">
              <a:spcBef>
                <a:spcPts val="1350"/>
              </a:spcBef>
              <a:buFont typeface="+mj-lt"/>
              <a:buAutoNum type="alphaUcPeriod" startAt="1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085F1EFF-6E6D-12B9-8822-34B3CF5E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AC3CA7-E300-20E4-6C7C-5496E9B5FF37}"/>
              </a:ext>
            </a:extLst>
          </p:cNvPr>
          <p:cNvSpPr txBox="1"/>
          <p:nvPr/>
        </p:nvSpPr>
        <p:spPr>
          <a:xfrm>
            <a:off x="2628897" y="113547"/>
            <a:ext cx="9372602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CD73D-E9B1-E95A-CCF2-0B67C705B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7005342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5372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699" y="1752600"/>
            <a:ext cx="13335000" cy="4114800"/>
          </a:xfrm>
          <a:noFill/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</a:pPr>
            <a:r>
              <a:rPr lang="es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Semana 1 – Predique sobre la definición bíblica de la Visión </a:t>
            </a:r>
          </a:p>
          <a:p>
            <a:pPr algn="l">
              <a:spcBef>
                <a:spcPts val="1800"/>
              </a:spcBef>
            </a:pPr>
            <a:r>
              <a:rPr lang="es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Semana 2 – presentar un cuadro panorámico de la visión </a:t>
            </a:r>
          </a:p>
          <a:p>
            <a:pPr algn="l">
              <a:spcBef>
                <a:spcPts val="1800"/>
              </a:spcBef>
            </a:pPr>
            <a:r>
              <a:rPr lang="es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Semana 3 – la relación en sentido vertical con Dios</a:t>
            </a:r>
          </a:p>
          <a:p>
            <a:pPr algn="l">
              <a:spcBef>
                <a:spcPts val="1800"/>
              </a:spcBef>
            </a:pPr>
            <a:r>
              <a:rPr lang="es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Semana 4 – la relación en sentido horizontal con la familia de la iglesia</a:t>
            </a:r>
          </a:p>
          <a:p>
            <a:pPr algn="l">
              <a:spcBef>
                <a:spcPts val="1800"/>
              </a:spcBef>
            </a:pPr>
            <a:r>
              <a:rPr lang="es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Semana 5 – la relación en sentido horizontal con los perdidos</a:t>
            </a:r>
            <a:r>
              <a:rPr lang="en-US" altLang="x-none" sz="3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>
              <a:buFontTx/>
              <a:buNone/>
            </a:pPr>
            <a:endParaRPr lang="en-US" altLang="x-none" sz="3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E471AFE2-1E07-6D47-8EEB-CA0C5189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14630399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AC3B25-A170-9F48-924B-8E15C38417F3}"/>
              </a:ext>
            </a:extLst>
          </p:cNvPr>
          <p:cNvSpPr txBox="1"/>
          <p:nvPr/>
        </p:nvSpPr>
        <p:spPr>
          <a:xfrm>
            <a:off x="1828800" y="113547"/>
            <a:ext cx="10972800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Lanzamiento de la Visión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3FAA44-929D-A741-8542-4E3434482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50418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22095" y="1984513"/>
            <a:ext cx="9997679" cy="4114800"/>
          </a:xfrm>
          <a:noFill/>
        </p:spPr>
        <p:txBody>
          <a:bodyPr>
            <a:noAutofit/>
          </a:bodyPr>
          <a:lstStyle/>
          <a:p>
            <a:pPr marL="685783" indent="-685783" algn="l">
              <a:spcBef>
                <a:spcPts val="1800"/>
              </a:spcBef>
              <a:buAutoNum type="arabicPeriod"/>
            </a:pP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Calendario de </a:t>
            </a:r>
            <a:r>
              <a:rPr lang="es-US" altLang="x-none" sz="4400" b="1" u="sng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EVENTOS</a:t>
            </a:r>
          </a:p>
          <a:p>
            <a:pPr marL="685783" indent="-685783" algn="l">
              <a:spcBef>
                <a:spcPts val="1800"/>
              </a:spcBef>
              <a:buFontTx/>
              <a:buAutoNum type="arabicPeriod"/>
            </a:pP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calendario de </a:t>
            </a:r>
            <a:r>
              <a:rPr lang="es-US" altLang="x-none" sz="4400" b="1" u="sng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PREDICACIÓN</a:t>
            </a: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marL="685783" indent="-685783" algn="l">
              <a:spcBef>
                <a:spcPts val="1800"/>
              </a:spcBef>
              <a:buFontTx/>
              <a:buAutoNum type="arabicPeriod"/>
            </a:pPr>
            <a:r>
              <a:rPr lang="es-US" altLang="x-none" sz="4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El calendario </a:t>
            </a:r>
            <a:r>
              <a:rPr lang="es-US" altLang="x-none" sz="4400" b="1" u="sng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ESTRATÉGICO</a:t>
            </a:r>
          </a:p>
          <a:p>
            <a:pPr marL="685783" indent="-685783" algn="l">
              <a:spcBef>
                <a:spcPts val="1800"/>
              </a:spcBef>
              <a:buFontTx/>
              <a:buAutoNum type="arabicPeriod"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0" y="-6626"/>
            <a:ext cx="14663530" cy="11658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2073507" y="190491"/>
            <a:ext cx="10483385" cy="739157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TRES CALENDARIOS EN LA IGLESIA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263C0-7AE7-C142-98E7-C28C08145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67" y="7086600"/>
            <a:ext cx="2838450" cy="9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8135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659" y="1971578"/>
            <a:ext cx="8710334" cy="227803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s-US" sz="72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 Intencionada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10938052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80D9A-7E91-7A43-B622-52E343EE5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1204"/>
            <a:ext cx="3073400" cy="10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39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53" y="1943922"/>
            <a:ext cx="1345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motivadas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 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aquellos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sienten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7D5ADC27-B96D-F8C0-C42B-6CEFA4E1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54276D-D141-513C-0EA1-673FAC2E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00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53" y="1943923"/>
            <a:ext cx="1345188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motivadas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 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aquellos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sienten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un profundo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F7296D79-E5DB-C305-1C8F-C59BFC0A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F95E07-1B0D-B1BA-9011-9457CB36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26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53" y="1943922"/>
            <a:ext cx="13451887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motivadas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 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aquellos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sienten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un profundo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llamado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misionales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ayudantes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guían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Cristo. </a:t>
            </a: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A92B37CA-94E0-78B7-A90C-93E0FBD7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3" y="-18287"/>
            <a:ext cx="14776705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8DA3F7-1D4D-4494-6EA2-20B8B075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389441"/>
            <a:ext cx="146303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intencional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liderar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432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en-US" sz="432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053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_ip_UnifiedCompliancePolicyUIAction xmlns="http://schemas.microsoft.com/sharepoint/v3" xsi:nil="true"/>
    <TaxCatchAll xmlns="f528fb65-b9d9-452f-a175-3d4b140a4018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A4582-3BE9-4059-8F4E-3B0EC4CFE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A69B53-9430-4EF5-B547-F03A976DAA42}">
  <ds:schemaRefs>
    <ds:schemaRef ds:uri="http://schemas.microsoft.com/office/2006/metadata/properties"/>
    <ds:schemaRef ds:uri="http://schemas.microsoft.com/office/2006/documentManagement/types"/>
    <ds:schemaRef ds:uri="413eb124-f3cf-4dfe-80be-a340c7bdd2c6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f528fb65-b9d9-452f-a175-3d4b140a401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9977CB-E0EE-43D1-AACE-16F8FB360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3eb124-f3cf-4dfe-80be-a340c7bdd2c6"/>
    <ds:schemaRef ds:uri="f528fb65-b9d9-452f-a175-3d4b140a4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2789</Words>
  <Application>Microsoft Macintosh PowerPoint</Application>
  <PresentationFormat>Custom</PresentationFormat>
  <Paragraphs>451</Paragraphs>
  <Slides>66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Franklin Gothic Book</vt:lpstr>
      <vt:lpstr>Helvetica</vt:lpstr>
      <vt:lpstr>Helvetica Light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MHC_Garrison_Posters_Build_Banners_150512.cdr</dc:title>
  <dc:creator>User</dc:creator>
  <cp:lastModifiedBy>Jacobs, Austin</cp:lastModifiedBy>
  <cp:revision>212</cp:revision>
  <cp:lastPrinted>2018-05-18T20:41:39Z</cp:lastPrinted>
  <dcterms:created xsi:type="dcterms:W3CDTF">2015-07-13T10:21:49Z</dcterms:created>
  <dcterms:modified xsi:type="dcterms:W3CDTF">2024-10-23T18:47:58Z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2015-05-13T00:00:00Z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2015-07-13T00:00:00Z</vt:filetime>
  </property>
  <property fmtid="{D5CDD505-2E9C-101B-9397-08002B2CF9AE}" pid="5" name="ContentTypeId">
    <vt:lpwstr>0x010100177A19375BE18A4D87A01136DE27B421</vt:lpwstr>
  </property>
  <property fmtid="{D5CDD505-2E9C-101B-9397-08002B2CF9AE}" pid="6" name="MediaServiceImageTags">
    <vt:lpwstr/>
  </property>
</Properties>
</file>