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sldIdLst>
    <p:sldId id="257" r:id="rId4"/>
    <p:sldId id="258" r:id="rId5"/>
    <p:sldId id="372" r:id="rId6"/>
    <p:sldId id="373" r:id="rId7"/>
    <p:sldId id="374" r:id="rId8"/>
    <p:sldId id="376" r:id="rId9"/>
    <p:sldId id="375" r:id="rId10"/>
    <p:sldId id="377" r:id="rId11"/>
    <p:sldId id="379" r:id="rId12"/>
    <p:sldId id="382" r:id="rId13"/>
    <p:sldId id="381" r:id="rId14"/>
    <p:sldId id="380" r:id="rId15"/>
    <p:sldId id="383" r:id="rId16"/>
    <p:sldId id="388" r:id="rId17"/>
    <p:sldId id="387" r:id="rId18"/>
    <p:sldId id="386" r:id="rId19"/>
    <p:sldId id="385" r:id="rId20"/>
    <p:sldId id="389" r:id="rId21"/>
    <p:sldId id="391" r:id="rId22"/>
    <p:sldId id="397" r:id="rId23"/>
    <p:sldId id="396" r:id="rId24"/>
    <p:sldId id="395" r:id="rId25"/>
    <p:sldId id="394" r:id="rId26"/>
    <p:sldId id="393" r:id="rId27"/>
    <p:sldId id="392" r:id="rId28"/>
    <p:sldId id="398" r:id="rId29"/>
    <p:sldId id="399" r:id="rId30"/>
    <p:sldId id="400" r:id="rId31"/>
    <p:sldId id="409" r:id="rId32"/>
    <p:sldId id="408" r:id="rId33"/>
    <p:sldId id="407" r:id="rId34"/>
    <p:sldId id="406" r:id="rId35"/>
    <p:sldId id="401" r:id="rId36"/>
    <p:sldId id="405" r:id="rId37"/>
    <p:sldId id="404" r:id="rId38"/>
    <p:sldId id="403" r:id="rId39"/>
    <p:sldId id="402" r:id="rId40"/>
    <p:sldId id="410" r:id="rId41"/>
    <p:sldId id="411" r:id="rId42"/>
    <p:sldId id="412" r:id="rId43"/>
    <p:sldId id="413" r:id="rId44"/>
    <p:sldId id="414" r:id="rId45"/>
    <p:sldId id="415" r:id="rId46"/>
    <p:sldId id="418" r:id="rId47"/>
    <p:sldId id="417" r:id="rId48"/>
    <p:sldId id="416" r:id="rId49"/>
    <p:sldId id="419" r:id="rId50"/>
    <p:sldId id="425" r:id="rId51"/>
    <p:sldId id="424" r:id="rId52"/>
    <p:sldId id="423" r:id="rId53"/>
    <p:sldId id="422" r:id="rId54"/>
    <p:sldId id="421" r:id="rId55"/>
    <p:sldId id="420" r:id="rId56"/>
    <p:sldId id="329" r:id="rId57"/>
    <p:sldId id="354" r:id="rId58"/>
    <p:sldId id="353" r:id="rId59"/>
    <p:sldId id="352" r:id="rId60"/>
    <p:sldId id="351" r:id="rId61"/>
    <p:sldId id="350" r:id="rId62"/>
    <p:sldId id="349" r:id="rId63"/>
    <p:sldId id="348" r:id="rId64"/>
    <p:sldId id="347" r:id="rId65"/>
    <p:sldId id="346" r:id="rId66"/>
    <p:sldId id="345" r:id="rId67"/>
    <p:sldId id="343" r:id="rId68"/>
    <p:sldId id="344" r:id="rId69"/>
    <p:sldId id="430" r:id="rId70"/>
    <p:sldId id="431" r:id="rId71"/>
    <p:sldId id="426" r:id="rId72"/>
    <p:sldId id="429" r:id="rId73"/>
    <p:sldId id="428" r:id="rId74"/>
    <p:sldId id="427" r:id="rId75"/>
    <p:sldId id="432" r:id="rId76"/>
    <p:sldId id="433" r:id="rId77"/>
    <p:sldId id="436" r:id="rId78"/>
    <p:sldId id="435" r:id="rId79"/>
    <p:sldId id="434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752C8-7A78-4D41-BC60-86F33A941734}" v="53" dt="2024-04-05T16:37:17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74"/>
    <p:restoredTop sz="94600"/>
  </p:normalViewPr>
  <p:slideViewPr>
    <p:cSldViewPr snapToGrid="0" snapToObjects="1">
      <p:cViewPr varScale="1">
        <p:scale>
          <a:sx n="103" d="100"/>
          <a:sy n="103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microsoft.com/office/2015/10/relationships/revisionInfo" Target="revisionInfo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86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>
                <a:solidFill>
                  <a:srgbClr val="000000"/>
                </a:solidFill>
              </a:rPr>
              <a:pPr/>
              <a:t>4/5/24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0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25501" y="552450"/>
            <a:ext cx="5111751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25501" y="3422650"/>
            <a:ext cx="5111751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584951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44551" y="1619250"/>
            <a:ext cx="5003800" cy="4603750"/>
          </a:xfrm>
          <a:prstGeom prst="rect">
            <a:avLst/>
          </a:prstGeom>
        </p:spPr>
        <p:txBody>
          <a:bodyPr/>
          <a:lstStyle>
            <a:lvl1pPr marL="209542" indent="-209542">
              <a:spcBef>
                <a:spcPts val="1687"/>
              </a:spcBef>
              <a:defRPr sz="1687"/>
            </a:lvl1pPr>
            <a:lvl2pPr marL="419083" indent="-209542">
              <a:spcBef>
                <a:spcPts val="1687"/>
              </a:spcBef>
              <a:defRPr sz="1687"/>
            </a:lvl2pPr>
            <a:lvl3pPr marL="628625" indent="-209542">
              <a:spcBef>
                <a:spcPts val="1687"/>
              </a:spcBef>
              <a:defRPr sz="1687"/>
            </a:lvl3pPr>
            <a:lvl4pPr marL="838166" indent="-209542">
              <a:spcBef>
                <a:spcPts val="1687"/>
              </a:spcBef>
              <a:defRPr sz="1687"/>
            </a:lvl4pPr>
            <a:lvl5pPr marL="1047708" indent="-209542">
              <a:spcBef>
                <a:spcPts val="1687"/>
              </a:spcBef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44551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80351" y="35242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80351" y="5651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3251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3801" y="4476752"/>
            <a:ext cx="9810751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3801" y="3043513"/>
            <a:ext cx="9810751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1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1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64586" y="6540500"/>
            <a:ext cx="2564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5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09550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714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txStyles>
    <p:title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15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31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46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462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577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693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08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4924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039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499" y="1735615"/>
            <a:ext cx="8535949" cy="790370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 defTabSz="682724">
              <a:defRPr/>
            </a:pP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desarollo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las personas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556000"/>
            <a:ext cx="9115043" cy="330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3" y="385586"/>
            <a:ext cx="2582538" cy="8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4786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Recuerde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Dios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guía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través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CORAZÓN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está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moldeando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nosotros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Las personas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aprender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primero a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SERVIR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antes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comenzar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aprender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LIDERAR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algn="ctr" eaLnBrk="1" hangingPunct="1">
              <a:buFont typeface="+mj-lt"/>
              <a:buAutoNum type="arabicPeriod"/>
            </a:pPr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263A8FC5-27FB-8D6B-5D53-F2FFCF531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36" y="5854389"/>
            <a:ext cx="2293789" cy="780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04BFE-D96F-9492-7FC4-8D27C99E943E}"/>
              </a:ext>
            </a:extLst>
          </p:cNvPr>
          <p:cNvSpPr txBox="1"/>
          <p:nvPr/>
        </p:nvSpPr>
        <p:spPr>
          <a:xfrm>
            <a:off x="4154607" y="70276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Oportunidad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3322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Recuerde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Dios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guía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través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CORAZÓN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está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moldeando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nosotros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Las personas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aprender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primero a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SERVIR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antes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comenzar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aprender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LIDERAR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Algunos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ministerios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requieren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CONFIANZA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ESTABLECIDA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VALORES PROBADOS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entre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nosotros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algn="ctr" eaLnBrk="1" hangingPunct="1">
              <a:buFont typeface="+mj-lt"/>
              <a:buAutoNum type="arabicPeriod"/>
            </a:pPr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263A8FC5-27FB-8D6B-5D53-F2FFCF531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36" y="5854389"/>
            <a:ext cx="2293789" cy="780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99C9AF-0050-6CF6-31BD-3CB83D2DFFE9}"/>
              </a:ext>
            </a:extLst>
          </p:cNvPr>
          <p:cNvSpPr txBox="1"/>
          <p:nvPr/>
        </p:nvSpPr>
        <p:spPr>
          <a:xfrm>
            <a:off x="4154607" y="70276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Oportunidad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0844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Recuerde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Dios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guía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través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CORAZÓN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está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moldeando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nosotros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Las personas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aprender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primero a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SERVIR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antes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comenzar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aprender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LIDERAR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Algunos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ministerios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requieren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CONFIANZA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ESTABLECIDA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VALORES PROBADOS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entre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nosotros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Aprenda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ampliar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oportunidades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ADELANTÁNDOSE A LA NECESIDAD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algn="ctr" eaLnBrk="1" hangingPunct="1">
              <a:buFont typeface="+mj-lt"/>
              <a:buAutoNum type="arabicPeriod"/>
            </a:pPr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263A8FC5-27FB-8D6B-5D53-F2FFCF531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36" y="5854389"/>
            <a:ext cx="2293789" cy="780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B6825B-7837-6528-76E4-CDF225306637}"/>
              </a:ext>
            </a:extLst>
          </p:cNvPr>
          <p:cNvSpPr txBox="1"/>
          <p:nvPr/>
        </p:nvSpPr>
        <p:spPr>
          <a:xfrm>
            <a:off x="4154607" y="70276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Oportunidad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9491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 startAt="5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única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motivación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legítima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duradera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servir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nuestro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AMOR POR CRISTO </a:t>
            </a:r>
          </a:p>
          <a:p>
            <a:pPr marL="1257300" lvl="1" indent="-514350" eaLnBrk="1" hangingPunct="1">
              <a:buFont typeface="+mj-lt"/>
              <a:buAutoNum type="alphaLcPeriod"/>
            </a:pPr>
            <a:endParaRPr lang="en-US" altLang="en-US" sz="30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algn="ctr" eaLnBrk="1" hangingPunct="1">
              <a:buFont typeface="+mj-lt"/>
              <a:buAutoNum type="arabicPeriod" startAt="5"/>
            </a:pPr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37D46-4C8D-E18E-1861-8B67F2B9AB08}"/>
              </a:ext>
            </a:extLst>
          </p:cNvPr>
          <p:cNvSpPr txBox="1"/>
          <p:nvPr/>
        </p:nvSpPr>
        <p:spPr>
          <a:xfrm>
            <a:off x="4154607" y="70276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Oportunidad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5713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 startAt="5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única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motivación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legítima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duradera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servir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nuestro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AMOR POR CRISTO 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CULPA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Alguien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tiene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hacerlo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buFont typeface="+mj-lt"/>
              <a:buAutoNum type="alphaLcPeriod"/>
            </a:pPr>
            <a:endParaRPr lang="en-US" altLang="en-US" sz="30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algn="ctr" eaLnBrk="1" hangingPunct="1">
              <a:buFont typeface="+mj-lt"/>
              <a:buAutoNum type="arabicPeriod" startAt="5"/>
            </a:pPr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73A04-6091-B775-41C6-5789E11FFDCB}"/>
              </a:ext>
            </a:extLst>
          </p:cNvPr>
          <p:cNvSpPr txBox="1"/>
          <p:nvPr/>
        </p:nvSpPr>
        <p:spPr>
          <a:xfrm>
            <a:off x="4154607" y="70276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Oportunidad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6831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 startAt="5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única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motivación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legítima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duradera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servir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nuestro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AMOR POR CRISTO 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CULPA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Alguien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tiene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hacerlo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DISPONIBILIDAD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Todos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necesitan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estar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haciendo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algo. </a:t>
            </a:r>
          </a:p>
          <a:p>
            <a:pPr marL="1257300" lvl="1" indent="-514350" eaLnBrk="1" hangingPunct="1">
              <a:buFont typeface="+mj-lt"/>
              <a:buAutoNum type="alphaLcPeriod"/>
            </a:pPr>
            <a:endParaRPr lang="en-US" altLang="en-US" sz="30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algn="ctr" eaLnBrk="1" hangingPunct="1">
              <a:buFont typeface="+mj-lt"/>
              <a:buAutoNum type="arabicPeriod" startAt="5"/>
            </a:pPr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8BBC4-04B3-3209-F256-535A5419D73D}"/>
              </a:ext>
            </a:extLst>
          </p:cNvPr>
          <p:cNvSpPr txBox="1"/>
          <p:nvPr/>
        </p:nvSpPr>
        <p:spPr>
          <a:xfrm>
            <a:off x="4154607" y="70276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Oportunidad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0323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 startAt="5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única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motivación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legítima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duradera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servir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nuestro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AMOR POR CRISTO 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CULPA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Alguien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tiene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hacerlo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DISPONIBILIDAD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Todos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necesitan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estar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haciendo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algo. 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NECESIDAD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Hay que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hacer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algo.</a:t>
            </a:r>
          </a:p>
          <a:p>
            <a:pPr marL="1257300" lvl="1" indent="-514350" eaLnBrk="1" hangingPunct="1">
              <a:buFont typeface="+mj-lt"/>
              <a:buAutoNum type="alphaLcPeriod"/>
            </a:pPr>
            <a:endParaRPr lang="en-US" altLang="en-US" sz="30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algn="ctr" eaLnBrk="1" hangingPunct="1">
              <a:buFont typeface="+mj-lt"/>
              <a:buAutoNum type="arabicPeriod" startAt="5"/>
            </a:pPr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E0886-CD71-F5DA-3632-3D140992A19D}"/>
              </a:ext>
            </a:extLst>
          </p:cNvPr>
          <p:cNvSpPr txBox="1"/>
          <p:nvPr/>
        </p:nvSpPr>
        <p:spPr>
          <a:xfrm>
            <a:off x="4154607" y="70276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Oportunidad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0702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 startAt="5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única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motivación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legítima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duradera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servir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nuestro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AMOR POR CRISTO 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CULPA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Alguien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tiene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hacerlo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DISPONIBILIDAD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Todos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necesitan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estar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haciendo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algo. 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NECESIDAD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Hay que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hacer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algo.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Amor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por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“¡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Cómo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amo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estos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niños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!” (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buena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motivación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pero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conduce al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agotamiento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)</a:t>
            </a:r>
          </a:p>
          <a:p>
            <a:pPr marL="1257300" lvl="1" indent="-514350" eaLnBrk="1" hangingPunct="1">
              <a:buFont typeface="+mj-lt"/>
              <a:buAutoNum type="alphaLcPeriod"/>
            </a:pPr>
            <a:endParaRPr lang="en-US" altLang="en-US" sz="30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algn="ctr" eaLnBrk="1" hangingPunct="1">
              <a:buFont typeface="+mj-lt"/>
              <a:buAutoNum type="arabicPeriod" startAt="5"/>
            </a:pPr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2BB21-85E0-C7FF-A511-E261C3FDEAE6}"/>
              </a:ext>
            </a:extLst>
          </p:cNvPr>
          <p:cNvSpPr txBox="1"/>
          <p:nvPr/>
        </p:nvSpPr>
        <p:spPr>
          <a:xfrm>
            <a:off x="4154607" y="70276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Oportunidad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7459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 startAt="5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única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motivación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legítima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duradera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servir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nuestro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AMOR POR CRISTO 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CULPA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Alguien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tiene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hacerlo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DISPONIBILIDAD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Todos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necesitan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estar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haciendo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algo. 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NECESIDAD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Hay que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hacer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algo.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Amor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por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– “¡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Cómo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amo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estos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niños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!” (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buena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motivación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pero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conduce al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agotamiento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)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Amor a Cristo – “Amo a </a:t>
            </a: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CRISTO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al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amarlos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000" b="1" u="sng" dirty="0">
                <a:ea typeface="Gotham Book" charset="0"/>
                <a:cs typeface="Arial" panose="020B0604020202020204" pitchFamily="34" charset="0"/>
              </a:rPr>
              <a:t>ELLOS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” (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amor a Cristo es la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motivación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nunca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 se </a:t>
            </a:r>
            <a:r>
              <a:rPr lang="en-US" altLang="en-US" sz="3000" dirty="0" err="1">
                <a:ea typeface="Gotham Book" charset="0"/>
                <a:cs typeface="Arial" panose="020B0604020202020204" pitchFamily="34" charset="0"/>
              </a:rPr>
              <a:t>agota</a:t>
            </a:r>
            <a:r>
              <a:rPr lang="en-US" altLang="en-US" sz="3000" dirty="0">
                <a:ea typeface="Gotham Book" charset="0"/>
                <a:cs typeface="Arial" panose="020B0604020202020204" pitchFamily="34" charset="0"/>
              </a:rPr>
              <a:t>)</a:t>
            </a: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 startAt="5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algn="ctr" eaLnBrk="1" hangingPunct="1">
              <a:buFont typeface="+mj-lt"/>
              <a:buAutoNum type="arabicPeriod" startAt="5"/>
            </a:pPr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AB4BB-759A-E9C5-857E-A44ABC5C5784}"/>
              </a:ext>
            </a:extLst>
          </p:cNvPr>
          <p:cNvSpPr txBox="1"/>
          <p:nvPr/>
        </p:nvSpPr>
        <p:spPr>
          <a:xfrm>
            <a:off x="3010221" y="73647"/>
            <a:ext cx="6452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Otros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errores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0972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BAJAR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incluir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las personas</a:t>
            </a:r>
          </a:p>
          <a:p>
            <a:pPr eaLnBrk="1" hangingPunct="1"/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 </a:t>
            </a:r>
          </a:p>
          <a:p>
            <a:pPr marL="514350" indent="-514350" algn="ctr" eaLnBrk="1" hangingPunct="1">
              <a:buFont typeface="+mj-lt"/>
              <a:buAutoNum type="arabicPeriod"/>
            </a:pPr>
            <a:endParaRPr lang="en-US" altLang="en-US" sz="32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010221" y="73647"/>
            <a:ext cx="6452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Otros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errores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081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2" y="1413548"/>
            <a:ext cx="1046313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s-PY" sz="36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Una verdadera cultura de desarrollo de las personas debe comenzar por establecer un </a:t>
            </a:r>
            <a:r>
              <a:rPr lang="es-PY" sz="3600" b="1" u="sng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AMBIENTE</a:t>
            </a:r>
            <a:r>
              <a:rPr lang="es-PY" sz="36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 de expectativa. </a:t>
            </a:r>
          </a:p>
          <a:p>
            <a:pPr eaLnBrk="1" hangingPunct="1"/>
            <a:endParaRPr lang="en-US" altLang="en-US" sz="36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AB4BB-759A-E9C5-857E-A44ABC5C5784}"/>
              </a:ext>
            </a:extLst>
          </p:cNvPr>
          <p:cNvSpPr txBox="1"/>
          <p:nvPr/>
        </p:nvSpPr>
        <p:spPr>
          <a:xfrm>
            <a:off x="4290057" y="70276"/>
            <a:ext cx="3611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Expectativa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8BFAD453-B8AD-67DE-6721-83AB92D6D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36" y="5854389"/>
            <a:ext cx="2293789" cy="7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2000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BAJAR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incluir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las personas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Reclutar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desde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púlpito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 </a:t>
            </a:r>
          </a:p>
          <a:p>
            <a:pPr marL="514350" indent="-514350" algn="ctr" eaLnBrk="1" hangingPunct="1">
              <a:buFont typeface="+mj-lt"/>
              <a:buAutoNum type="arabicPeriod"/>
            </a:pPr>
            <a:endParaRPr lang="en-US" altLang="en-US" sz="32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010221" y="73647"/>
            <a:ext cx="6452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Otros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errores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2645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BAJAR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incluir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las personas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Reclutar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desde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púlpito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Presentar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oportunidades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NEGATIVA</a:t>
            </a:r>
          </a:p>
          <a:p>
            <a:pPr eaLnBrk="1" hangingPunct="1"/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 </a:t>
            </a:r>
          </a:p>
          <a:p>
            <a:pPr marL="514350" indent="-514350" algn="ctr" eaLnBrk="1" hangingPunct="1">
              <a:buFont typeface="+mj-lt"/>
              <a:buAutoNum type="arabicPeriod"/>
            </a:pPr>
            <a:endParaRPr lang="en-US" altLang="en-US" sz="32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010221" y="73647"/>
            <a:ext cx="6452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Otros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errores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9037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BAJAR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incluir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las personas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Reclutar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desde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púlpito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Presentar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oportunidades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NEGATIVA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Usar la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CULPA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rogar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regañar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a las personas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desde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púlpito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 </a:t>
            </a:r>
          </a:p>
          <a:p>
            <a:pPr marL="514350" indent="-514350" algn="ctr" eaLnBrk="1" hangingPunct="1">
              <a:buFont typeface="+mj-lt"/>
              <a:buAutoNum type="arabicPeriod"/>
            </a:pPr>
            <a:endParaRPr lang="en-US" altLang="en-US" sz="32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010221" y="73647"/>
            <a:ext cx="6452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Otros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errores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0576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BAJAR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incluir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las personas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Reclutar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desde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púlpito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Presentar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oportunidades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NEGATIVA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Usar la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CULPA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rogar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regañar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a las personas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desde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púlpito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Anuncios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públicos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que se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piden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VOLUNTARIOS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lugar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hacer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esfuerzo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intencional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encontrar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las personas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adecuadas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ocupar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puestos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clave.</a:t>
            </a:r>
          </a:p>
          <a:p>
            <a:pPr eaLnBrk="1" hangingPunct="1"/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 </a:t>
            </a:r>
          </a:p>
          <a:p>
            <a:pPr marL="514350" indent="-514350" algn="ctr" eaLnBrk="1" hangingPunct="1">
              <a:buFont typeface="+mj-lt"/>
              <a:buAutoNum type="arabicPeriod"/>
            </a:pPr>
            <a:endParaRPr lang="en-US" altLang="en-US" sz="32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010221" y="73647"/>
            <a:ext cx="6452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Otros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errores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4165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BAJAR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incluir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las personas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Reclutar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desde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púlpito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Presentar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oportunidades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NEGATIVA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Usar la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CULPA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rogar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regañar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a las personas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desde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púlpito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Anuncios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públicos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que se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piden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VOLUNTARIOS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lugar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hacer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esfuerzo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intencional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encontrar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las personas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adecuadas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ocupar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puestos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clave.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Actuar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por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DESPERACIÓN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 </a:t>
            </a:r>
          </a:p>
          <a:p>
            <a:pPr marL="514350" indent="-514350" algn="ctr" eaLnBrk="1" hangingPunct="1">
              <a:buFont typeface="+mj-lt"/>
              <a:buAutoNum type="arabicPeriod"/>
            </a:pPr>
            <a:endParaRPr lang="en-US" altLang="en-US" sz="32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010221" y="73647"/>
            <a:ext cx="6452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Otros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errores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2674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BAJAR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incluir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las personas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Reclutar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desde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púlpito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Presentar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oportunidades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NEGATIVA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Usar la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CULPA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–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rogar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regañar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a las personas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desde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púlpito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Anuncios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públicos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que se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piden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VOLUNTARIOS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lugar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hacer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esfuerzo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intencional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encontrar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las personas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adecuadas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ocupar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puestos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clave.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Actuar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por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DESPERACIÓN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buFont typeface="+mj-lt"/>
              <a:buAutoNum type="alphaL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ELEGIR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a las personas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desempeñar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funciones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servicio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 </a:t>
            </a:r>
          </a:p>
          <a:p>
            <a:pPr marL="514350" indent="-514350" algn="ctr" eaLnBrk="1" hangingPunct="1">
              <a:buFont typeface="+mj-lt"/>
              <a:buAutoNum type="arabicPeriod"/>
            </a:pPr>
            <a:endParaRPr lang="en-US" altLang="en-US" sz="32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010221" y="73647"/>
            <a:ext cx="6452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Otros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errores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9947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 startAt="4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buFont typeface="+mj-lt"/>
              <a:buAutoNum type="arabicPeriod" startAt="4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Reclutar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aquellos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ya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están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EXCESIVAMENTE COMPROMETIDOS </a:t>
            </a:r>
          </a:p>
          <a:p>
            <a:pPr marL="571500" indent="-571500" eaLnBrk="1" hangingPunct="1">
              <a:buFont typeface="+mj-lt"/>
              <a:buAutoNum type="arabicPeriod" startAt="4"/>
            </a:pP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010221" y="73647"/>
            <a:ext cx="6452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Otros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errores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3577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 startAt="4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buFont typeface="+mj-lt"/>
              <a:buAutoNum type="arabicPeriod" startAt="4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Reclutar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aquellos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ya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están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EXCESIVAMENTE COMPROMETIDOS </a:t>
            </a:r>
          </a:p>
          <a:p>
            <a:pPr marL="571500" indent="-571500" eaLnBrk="1" hangingPunct="1">
              <a:buFont typeface="+mj-lt"/>
              <a:buAutoNum type="arabicPeriod" startAt="4"/>
            </a:pP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buFont typeface="+mj-lt"/>
              <a:buAutoNum type="arabicPeriod" startAt="4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Ubicar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las personas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posiciones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perfil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ALTO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lo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CARÁCTER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apoyará</a:t>
            </a:r>
            <a:endParaRPr lang="en-US" altLang="en-US" sz="32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010221" y="73647"/>
            <a:ext cx="6452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Otros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errores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77753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4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OBSERVE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 personas.</a:t>
            </a: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718728" y="224165"/>
            <a:ext cx="1103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prácticas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conectar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202759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4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OBSERVE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 personas.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Ubique a las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PERSONAS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; no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llene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cargos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solamente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718728" y="224165"/>
            <a:ext cx="1103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prácticas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conectar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365546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2" y="1413548"/>
            <a:ext cx="1046313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s-PY" sz="36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Una verdadera cultura de desarrollo de las personas debe comenzar por establecer un </a:t>
            </a:r>
            <a:r>
              <a:rPr lang="es-PY" sz="3600" b="1" u="sng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AMBIENTE</a:t>
            </a:r>
            <a:r>
              <a:rPr lang="es-PY" sz="36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 de expectativa.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Los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estudios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han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mostrado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menos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las personas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participen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activamente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hagan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APORTE SIGNIFICATIVO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dentro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 sus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primeras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semanas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entre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nosotros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muchos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dejarán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asistir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todo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endParaRPr lang="en-US" altLang="en-US" sz="36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AB4BB-759A-E9C5-857E-A44ABC5C5784}"/>
              </a:ext>
            </a:extLst>
          </p:cNvPr>
          <p:cNvSpPr txBox="1"/>
          <p:nvPr/>
        </p:nvSpPr>
        <p:spPr>
          <a:xfrm>
            <a:off x="4290057" y="70276"/>
            <a:ext cx="3611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Expectativa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8BFAD453-B8AD-67DE-6721-83AB92D6D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36" y="5854389"/>
            <a:ext cx="2293789" cy="7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1896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4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OBSERVE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 personas.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Ubique a las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PERSONAS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; no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llene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cargos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solamente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El CARÁCTER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VALORES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son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importantes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talento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  </a:t>
            </a: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718728" y="224165"/>
            <a:ext cx="1103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prácticas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conectar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608026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4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OBSERVE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 personas.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Ubique a las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PERSONAS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; no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llene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cargos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solamente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El CARÁCTER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VALORES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son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importantes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talento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 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Reúnase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PERSONALMENTE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cada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persona </a:t>
            </a: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718728" y="224165"/>
            <a:ext cx="1103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prácticas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conectar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280347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4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OBSERVE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 personas.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Ubique a las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PERSONAS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; no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llene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cargos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solamente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El CARÁCTER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VALORES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son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importantes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talento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 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Reúnase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PERSONALMENTE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cada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persona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Ofrezca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oportunidad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base a lo que ha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OBSERVADO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personas </a:t>
            </a: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718728" y="224165"/>
            <a:ext cx="1103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prácticas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conectar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58920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Siempre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considere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POR QUÉ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de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oportunidad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asuntos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corazón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718728" y="224165"/>
            <a:ext cx="1103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prácticas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conectar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7053157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Siempre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considere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POR QUÉ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de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oportunidad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asuntos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corazón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Comunicar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claramente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718728" y="224165"/>
            <a:ext cx="1103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prácticas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conectar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1015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Siempre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considere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POR QUÉ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de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oportunidad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asuntos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corazón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Comunicar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claramente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Revise la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VALORES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fundamentales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718728" y="224165"/>
            <a:ext cx="1103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prácticas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conectar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638311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Siempre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considere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POR QUÉ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de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oportunidad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asuntos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corazón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Comunicar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claramente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Revise la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VALORES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fundamentales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Identifique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sistema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RENDIR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CUENTAS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explique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procesos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capacitación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disponibles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718728" y="224165"/>
            <a:ext cx="1103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prácticas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conectar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51625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Siempre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considere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POR QUÉ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de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oportunidad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asuntos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corazón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Comunicar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claramente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Revise la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VALORES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fundamentales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Identifique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sistema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RENDIR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CUENTAS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explique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procesos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capacitación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disponibles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Prometa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apoyo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CONTINUOS.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718728" y="224165"/>
            <a:ext cx="1103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prácticas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conectar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80129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CAPACITACIÓN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-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información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esencial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del “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cómo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hacer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4225297" y="70276"/>
            <a:ext cx="402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Capacitación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09185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CAPACITACIÓN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-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información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esencial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del “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cómo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hacer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”.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RELACIÓN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-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apoyo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personal y continuo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necesario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éxito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duradero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4225297" y="70276"/>
            <a:ext cx="402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Capacitación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007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2" y="1179372"/>
            <a:ext cx="1046313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PREGUNTA: ¿Cuáles son algunas maneras en que podemos permitir la participación activa de las personas en el servicio durante sus primeras semanas entre nosotros? 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PREGUNTA: ¿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Cuáles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son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algunas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áreas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donde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se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podría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usar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enfoque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“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cooperativo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”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permitir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participación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activa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las personas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servicio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?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PREGUNTA: ¿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podemos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crear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Expectativa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cultura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local?  </a:t>
            </a: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AB4BB-759A-E9C5-857E-A44ABC5C5784}"/>
              </a:ext>
            </a:extLst>
          </p:cNvPr>
          <p:cNvSpPr txBox="1"/>
          <p:nvPr/>
        </p:nvSpPr>
        <p:spPr>
          <a:xfrm>
            <a:off x="4290057" y="70276"/>
            <a:ext cx="3611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Expectativa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99004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comprometidos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PERSONA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PREGUNTA: ¿A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quién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usted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podría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guiar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capacitar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4225297" y="70276"/>
            <a:ext cx="402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Capacitación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17692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comprometidos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PERSONA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comprometidos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un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PROCESO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	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PREGUNTA: ¿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		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capacitarlos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4225297" y="70276"/>
            <a:ext cx="402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Capacitación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36722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comprometidos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PERSONA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comprometidos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un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PROCESO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	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RECUERDE: ¡No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puede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esperar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se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produzca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lo 	que no ha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enseñado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!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3. 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comprometidos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un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PROPÓSITO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	PREGUNTA: ¿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propósitos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quiere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usted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cumplir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? </a:t>
            </a: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4225297" y="70276"/>
            <a:ext cx="402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Capacitación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0857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ejemplo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Jesús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mentor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INSTRUCCIÓN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contexto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relacionado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4225297" y="70276"/>
            <a:ext cx="402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Capacitación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5081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ejemplo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Jesús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mentor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INSTRUCCIÓN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contexto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relacionado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DEMOSTRACIÓN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contexto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relacionado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4225297" y="70276"/>
            <a:ext cx="402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Capacitación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80121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ejemplo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Jesús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mentor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INSTRUCCIÓN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contexto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relacionado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DEMOSTRACIÓN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contexto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relacionado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EXPERIENCIA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contexto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relacionado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4225297" y="70276"/>
            <a:ext cx="402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Capacitación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69686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ejemplo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Jesús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mentor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INSTRUCCIÓN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contexto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relacionado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DEMOSTRACIÓN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contexto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relacionado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EXPERIENCIA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contexto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relacionado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571500" indent="-5715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EVALUACIÓN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contexto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relacionado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4225297" y="70276"/>
            <a:ext cx="402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Capacitación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28518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RENDICIÓN DE CUENTAS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reconocimiento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responsabilidad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2188163626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RENDICIÓN DE CUENTAS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reconocimiento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responsabilidad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Una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clara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720120079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RENDICIÓN DE CUENTAS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reconocimiento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responsabilidad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Una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clara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INFORMAR HONESTAMENTE 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del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comportamiento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relación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137949654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Para desarrollar eficazmente a las personas debemos observar sus </a:t>
            </a:r>
            <a:r>
              <a:rPr lang="es-PY" sz="3200" b="1" u="sng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PASIONES</a:t>
            </a: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s-PY" sz="3200" b="1" u="sng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VALORES</a:t>
            </a: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 y </a:t>
            </a:r>
            <a:r>
              <a:rPr lang="es-PY" sz="3200" b="1" u="sng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HABILIDADES</a:t>
            </a: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.  </a:t>
            </a: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1BE8649D-013D-6A3D-DD3C-16722D67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36" y="5854389"/>
            <a:ext cx="2293789" cy="780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1BCC6B-CAF8-840A-49DF-50DC3FBCF316}"/>
              </a:ext>
            </a:extLst>
          </p:cNvPr>
          <p:cNvSpPr txBox="1"/>
          <p:nvPr/>
        </p:nvSpPr>
        <p:spPr>
          <a:xfrm>
            <a:off x="4136170" y="70276"/>
            <a:ext cx="3919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75435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RENDICIÓN DE CUENTAS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reconocimiento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responsabilidad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Una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clara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INFORMAR HONESTAMENTE 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del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comportamiento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relación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Retroalimentación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positiva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FOMENTO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hacia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objetivos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establecidos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255927745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RENDICIÓN DE CUENTAS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reconocimiento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responsabilidad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Una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clara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INFORMAR HONESTAMENTE 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del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comportamiento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relación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Retroalimentación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positiva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FOMENTO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hacia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objetivos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establecidos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Dotación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CORRECTIVA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recursos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necesarios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cumplir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 Se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felicita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público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; se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corrige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privado.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2572407969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RENDICIÓN DE CUENTAS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reconocimiento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responsabilidad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Una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clara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INFORMAR HONESTAMENTE 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del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comportamiento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relación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Retroalimentación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positiva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FOMENTO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hacia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objetivos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establecidos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Dotación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CORRECTIVA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recursos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necesarios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cumplir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 Se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felicita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público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; se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corrige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privado.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LEALTAD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: "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Debes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ser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leal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al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equipo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estás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que al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equipo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que diriges".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1460131444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RENDICIÓN DE CUENTAS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reconocimiento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responsabilidad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Una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clara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INFORMAR HONESTAMENTE 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del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comportamiento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relación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Retroalimentación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positiva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FOMENTO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hacia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objetivos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establecidos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Dotación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CORRECTIVA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recursos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necesarios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cumplir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responsabilidades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. Se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felicita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público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; se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corrige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privado.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LEALTAD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: "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Debes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ser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leal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al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equipo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estás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que al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equipo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que diriges".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b="1" u="sng" dirty="0">
                <a:ea typeface="Gotham Book" charset="0"/>
                <a:cs typeface="Arial" panose="020B0604020202020204" pitchFamily="34" charset="0"/>
              </a:rPr>
              <a:t>CELEBRACIÓN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compartida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impacto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y del </a:t>
            </a:r>
            <a:r>
              <a:rPr lang="en-US" altLang="en-US" dirty="0" err="1">
                <a:ea typeface="Gotham Book" charset="0"/>
                <a:cs typeface="Arial" panose="020B0604020202020204" pitchFamily="34" charset="0"/>
              </a:rPr>
              <a:t>desarrollo</a:t>
            </a:r>
            <a:r>
              <a:rPr lang="en-US" altLang="en-US" dirty="0">
                <a:ea typeface="Gotham Book" charset="0"/>
                <a:cs typeface="Arial" panose="020B0604020202020204" pitchFamily="34" charset="0"/>
              </a:rPr>
              <a:t> personal.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2139124942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5754957"/>
            <a:ext cx="2390541" cy="8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16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5788" y="5300545"/>
            <a:ext cx="261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DERECHOS</a:t>
            </a:r>
            <a:endParaRPr lang="en-US" sz="30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5754957"/>
            <a:ext cx="2390541" cy="8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817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5788" y="5300545"/>
            <a:ext cx="261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DERECHOS</a:t>
            </a:r>
            <a:endParaRPr lang="en-US" sz="30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8731779">
            <a:off x="2200335" y="3148182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RESPONSABILIDADES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5754957"/>
            <a:ext cx="2390541" cy="8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710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5788" y="5300545"/>
            <a:ext cx="261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DERECHOS</a:t>
            </a:r>
            <a:endParaRPr lang="en-US" sz="30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HOSPITALIDAD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8731779">
            <a:off x="2200335" y="3148182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RESPONSABILIDADES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5754957"/>
            <a:ext cx="2390541" cy="8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6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5788" y="5300545"/>
            <a:ext cx="261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DERECHOS</a:t>
            </a:r>
            <a:endParaRPr lang="en-US" sz="30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HOSPITALIDAD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UJIER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8731779">
            <a:off x="2200335" y="3148182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RESPONSABILIDADES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5754957"/>
            <a:ext cx="2390541" cy="8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31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5788" y="5300545"/>
            <a:ext cx="261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DERECHOS</a:t>
            </a:r>
            <a:endParaRPr lang="en-US" sz="30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HOSPITALIDAD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UJIER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62513" y="4101294"/>
            <a:ext cx="29146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DE ADORACIÓN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8731779">
            <a:off x="2200335" y="3148182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RESPONSABILIDADES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5754957"/>
            <a:ext cx="2390541" cy="8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6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Para desarrollar eficazmente a las personas debemos observar sus </a:t>
            </a:r>
            <a:r>
              <a:rPr lang="es-PY" sz="3200" b="1" u="sng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PASIONES</a:t>
            </a: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s-PY" sz="3200" b="1" u="sng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VALORES</a:t>
            </a: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 y </a:t>
            </a:r>
            <a:r>
              <a:rPr lang="es-PY" sz="3200" b="1" u="sng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HABILIDADES</a:t>
            </a: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. 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Con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mucha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frecuencia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líderes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local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pueden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enfocados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“TRABAJOS QUE CUMPLIR”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lugar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las personas a las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podemos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discipular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mejor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por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participación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137ACBDB-210D-E41F-2C32-795170266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36" y="5854389"/>
            <a:ext cx="2293789" cy="780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3DB5B3-7437-D97D-FF4F-6B62FA603162}"/>
              </a:ext>
            </a:extLst>
          </p:cNvPr>
          <p:cNvSpPr txBox="1"/>
          <p:nvPr/>
        </p:nvSpPr>
        <p:spPr>
          <a:xfrm>
            <a:off x="4136170" y="70276"/>
            <a:ext cx="3919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2712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5788" y="5300545"/>
            <a:ext cx="261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DERECHOS</a:t>
            </a:r>
            <a:endParaRPr lang="en-US" sz="30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HOSPITALIDAD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UJIER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MAESTRO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8731779">
            <a:off x="2200335" y="3148182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RESPONSABILIDADES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5754957"/>
            <a:ext cx="2390541" cy="8155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AD375-E55D-A008-4BBE-4C1B0A81D5FE}"/>
              </a:ext>
            </a:extLst>
          </p:cNvPr>
          <p:cNvSpPr txBox="1"/>
          <p:nvPr/>
        </p:nvSpPr>
        <p:spPr>
          <a:xfrm>
            <a:off x="4662513" y="4101294"/>
            <a:ext cx="29146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DE ADORACIÓN</a:t>
            </a:r>
          </a:p>
        </p:txBody>
      </p:sp>
    </p:spTree>
    <p:extLst>
      <p:ext uri="{BB962C8B-B14F-4D97-AF65-F5344CB8AC3E}">
        <p14:creationId xmlns:p14="http://schemas.microsoft.com/office/powerpoint/2010/main" val="963326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5788" y="5300545"/>
            <a:ext cx="261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DERECHOS</a:t>
            </a:r>
            <a:endParaRPr lang="en-US" sz="30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HOSPITALIDAD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UJIER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MAESTRO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41845" y="3351605"/>
            <a:ext cx="284561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LÍDER DE DEPARTAMENTO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8731779">
            <a:off x="2200335" y="3148182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RESPONSABILIDADES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5754957"/>
            <a:ext cx="2390541" cy="8155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A71B2-EC3B-F37A-B2BF-02419C46CDDE}"/>
              </a:ext>
            </a:extLst>
          </p:cNvPr>
          <p:cNvSpPr txBox="1"/>
          <p:nvPr/>
        </p:nvSpPr>
        <p:spPr>
          <a:xfrm>
            <a:off x="4662513" y="4101294"/>
            <a:ext cx="29146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DE ADORACIÓN</a:t>
            </a:r>
          </a:p>
        </p:txBody>
      </p:sp>
    </p:spTree>
    <p:extLst>
      <p:ext uri="{BB962C8B-B14F-4D97-AF65-F5344CB8AC3E}">
        <p14:creationId xmlns:p14="http://schemas.microsoft.com/office/powerpoint/2010/main" val="14818734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5788" y="5300545"/>
            <a:ext cx="261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DERECHOS</a:t>
            </a:r>
            <a:endParaRPr lang="en-US" sz="30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HOSPITALIDAD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UJIER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MAESTRO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41845" y="3351605"/>
            <a:ext cx="284561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LÍDER DE DEPARTAMENTO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254719" y="3037990"/>
            <a:ext cx="16430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JUNTA</a:t>
            </a:r>
          </a:p>
        </p:txBody>
      </p:sp>
      <p:sp>
        <p:nvSpPr>
          <p:cNvPr id="81" name="TextBox 80"/>
          <p:cNvSpPr txBox="1"/>
          <p:nvPr/>
        </p:nvSpPr>
        <p:spPr>
          <a:xfrm rot="18731779">
            <a:off x="2200335" y="3148182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RESPONSABILIDADES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5754957"/>
            <a:ext cx="2390541" cy="8155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828A6C-6F25-E650-BD2C-683D70221091}"/>
              </a:ext>
            </a:extLst>
          </p:cNvPr>
          <p:cNvSpPr txBox="1"/>
          <p:nvPr/>
        </p:nvSpPr>
        <p:spPr>
          <a:xfrm>
            <a:off x="4662513" y="4101294"/>
            <a:ext cx="29146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DE ADORACIÓN</a:t>
            </a:r>
          </a:p>
        </p:txBody>
      </p:sp>
    </p:spTree>
    <p:extLst>
      <p:ext uri="{BB962C8B-B14F-4D97-AF65-F5344CB8AC3E}">
        <p14:creationId xmlns:p14="http://schemas.microsoft.com/office/powerpoint/2010/main" val="14096592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5788" y="5300545"/>
            <a:ext cx="261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DERECHOS</a:t>
            </a:r>
            <a:endParaRPr lang="en-US" sz="30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HOSPITALIDAD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UJIER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MAESTRO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41845" y="3351605"/>
            <a:ext cx="284561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LÍDER DE DEPARTAMENTO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254719" y="3037990"/>
            <a:ext cx="16430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JUNTA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84443" y="2679214"/>
            <a:ext cx="12144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PERSONAL</a:t>
            </a:r>
          </a:p>
        </p:txBody>
      </p:sp>
      <p:sp>
        <p:nvSpPr>
          <p:cNvPr id="81" name="TextBox 80"/>
          <p:cNvSpPr txBox="1"/>
          <p:nvPr/>
        </p:nvSpPr>
        <p:spPr>
          <a:xfrm rot="18731779">
            <a:off x="2200335" y="3148182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RESPONSABILIDADES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5754957"/>
            <a:ext cx="2390541" cy="8155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187A4-95D7-026E-59F0-6978C8684D33}"/>
              </a:ext>
            </a:extLst>
          </p:cNvPr>
          <p:cNvSpPr txBox="1"/>
          <p:nvPr/>
        </p:nvSpPr>
        <p:spPr>
          <a:xfrm>
            <a:off x="4662513" y="4101294"/>
            <a:ext cx="29146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DE ADORACIÓN</a:t>
            </a:r>
          </a:p>
        </p:txBody>
      </p:sp>
    </p:spTree>
    <p:extLst>
      <p:ext uri="{BB962C8B-B14F-4D97-AF65-F5344CB8AC3E}">
        <p14:creationId xmlns:p14="http://schemas.microsoft.com/office/powerpoint/2010/main" val="3983314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5788" y="5300545"/>
            <a:ext cx="261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DERECHOS</a:t>
            </a:r>
            <a:endParaRPr lang="en-US" sz="30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HOSPITALIDAD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UJIER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MAESTRO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41845" y="3351605"/>
            <a:ext cx="284561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LÍDER DE DEPARTAMENTO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254719" y="3037990"/>
            <a:ext cx="16430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JUNTA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84443" y="2679214"/>
            <a:ext cx="12144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PERSONAL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67986" y="2401636"/>
            <a:ext cx="9358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PASTOR</a:t>
            </a:r>
          </a:p>
        </p:txBody>
      </p:sp>
      <p:sp>
        <p:nvSpPr>
          <p:cNvPr id="81" name="TextBox 80"/>
          <p:cNvSpPr txBox="1"/>
          <p:nvPr/>
        </p:nvSpPr>
        <p:spPr>
          <a:xfrm rot="18731779">
            <a:off x="2200335" y="3148182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RESPONSABILIDADES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5754957"/>
            <a:ext cx="2390541" cy="8155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7660F7-0D76-A4B8-C295-6C7BEC26BEB5}"/>
              </a:ext>
            </a:extLst>
          </p:cNvPr>
          <p:cNvSpPr txBox="1"/>
          <p:nvPr/>
        </p:nvSpPr>
        <p:spPr>
          <a:xfrm>
            <a:off x="4662513" y="4101294"/>
            <a:ext cx="29146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DE ADORACIÓN</a:t>
            </a:r>
          </a:p>
        </p:txBody>
      </p:sp>
    </p:spTree>
    <p:extLst>
      <p:ext uri="{BB962C8B-B14F-4D97-AF65-F5344CB8AC3E}">
        <p14:creationId xmlns:p14="http://schemas.microsoft.com/office/powerpoint/2010/main" val="35675557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5788" y="5300545"/>
            <a:ext cx="261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DERECHOS</a:t>
            </a:r>
            <a:endParaRPr lang="en-US" sz="30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HOSPITALIDAD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UJIER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MAESTRO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41845" y="3351605"/>
            <a:ext cx="284561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LÍDER DE DEPARTAMENTO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254719" y="3037990"/>
            <a:ext cx="16430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JUNTA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84443" y="2679214"/>
            <a:ext cx="12144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PERSONAL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67986" y="2401636"/>
            <a:ext cx="9358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PASTOR</a:t>
            </a:r>
          </a:p>
        </p:txBody>
      </p:sp>
      <p:sp>
        <p:nvSpPr>
          <p:cNvPr id="81" name="TextBox 80"/>
          <p:cNvSpPr txBox="1"/>
          <p:nvPr/>
        </p:nvSpPr>
        <p:spPr>
          <a:xfrm rot="18731779">
            <a:off x="2200335" y="3148182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RESPONSABILIDADES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5754957"/>
            <a:ext cx="2390541" cy="8155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890397">
            <a:off x="5570064" y="3121780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RECOMPENSAS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E0201-54E4-C373-2EF2-EC9AC4ACDD15}"/>
              </a:ext>
            </a:extLst>
          </p:cNvPr>
          <p:cNvSpPr txBox="1"/>
          <p:nvPr/>
        </p:nvSpPr>
        <p:spPr>
          <a:xfrm>
            <a:off x="4662513" y="4101294"/>
            <a:ext cx="29146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DE ADORACIÓN</a:t>
            </a:r>
          </a:p>
        </p:txBody>
      </p:sp>
    </p:spTree>
    <p:extLst>
      <p:ext uri="{BB962C8B-B14F-4D97-AF65-F5344CB8AC3E}">
        <p14:creationId xmlns:p14="http://schemas.microsoft.com/office/powerpoint/2010/main" val="35369718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3646" y="5952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2800" dirty="0" err="1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opciones</a:t>
            </a:r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disminuyen</a:t>
            </a:r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cuando</a:t>
            </a:r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aumentan</a:t>
            </a:r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sz="2800" dirty="0" err="1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responsabilidades</a:t>
            </a:r>
            <a:endParaRPr lang="en-US" sz="28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5788" y="5300545"/>
            <a:ext cx="261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DERECHOS</a:t>
            </a:r>
            <a:endParaRPr lang="en-US" sz="3000" dirty="0">
              <a:solidFill>
                <a:srgbClr val="30577A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HOSPITALIDAD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UJIER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MAESTRO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41845" y="3351605"/>
            <a:ext cx="284561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LÍDER DE DEPARTAMENTO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254719" y="3037990"/>
            <a:ext cx="16430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JUNTA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84443" y="2679214"/>
            <a:ext cx="12144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PERSONAL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67986" y="2401636"/>
            <a:ext cx="9358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PASTOR</a:t>
            </a:r>
          </a:p>
        </p:txBody>
      </p:sp>
      <p:sp>
        <p:nvSpPr>
          <p:cNvPr id="81" name="TextBox 80"/>
          <p:cNvSpPr txBox="1"/>
          <p:nvPr/>
        </p:nvSpPr>
        <p:spPr>
          <a:xfrm rot="18731779">
            <a:off x="2200335" y="3148182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RESPONSABILIDADES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DFC26B-B291-5D44-A400-1BE65B37C298}"/>
              </a:ext>
            </a:extLst>
          </p:cNvPr>
          <p:cNvSpPr txBox="1"/>
          <p:nvPr/>
        </p:nvSpPr>
        <p:spPr>
          <a:xfrm rot="2890397">
            <a:off x="5570064" y="3121780"/>
            <a:ext cx="44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RECOMPENSAS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7436E-45DB-9203-FD32-9755FDB157E6}"/>
              </a:ext>
            </a:extLst>
          </p:cNvPr>
          <p:cNvSpPr txBox="1"/>
          <p:nvPr/>
        </p:nvSpPr>
        <p:spPr>
          <a:xfrm>
            <a:off x="4662513" y="4090143"/>
            <a:ext cx="29146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DE ADORACIÓN</a:t>
            </a:r>
          </a:p>
        </p:txBody>
      </p:sp>
    </p:spTree>
    <p:extLst>
      <p:ext uri="{BB962C8B-B14F-4D97-AF65-F5344CB8AC3E}">
        <p14:creationId xmlns:p14="http://schemas.microsoft.com/office/powerpoint/2010/main" val="41004096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DOTACIÓN DE RECURSOS 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herramientas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relaciones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necesarias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éxito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continuo.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148734980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DOTACIÓN DE RECURSOS 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herramientas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relaciones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necesarias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éxito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continuo.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RECURSOS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adicionales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desarrollados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1018100045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DOTACIÓN DE RECURSOS 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herramientas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relaciones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necesarias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éxito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continuo.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RECURSOS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adicionales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desarrollados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ANIMAR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pruebas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claras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apoyo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155704685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Para desarrollar eficazmente a las personas debemos observar sus </a:t>
            </a:r>
            <a:r>
              <a:rPr lang="es-PY" sz="3200" b="1" u="sng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PASIONES</a:t>
            </a: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s-PY" sz="3200" b="1" u="sng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VALORES</a:t>
            </a: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 y </a:t>
            </a:r>
            <a:r>
              <a:rPr lang="es-PY" sz="3200" b="1" u="sng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HABILIDADES</a:t>
            </a:r>
            <a:r>
              <a:rPr lang="es-PY" sz="3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Arial" panose="020B0604020202020204" pitchFamily="34" charset="0"/>
              </a:rPr>
              <a:t>. 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Con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mucha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frecuencia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líderes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local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pueden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enfocados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“TRABAJOS QUE CUMPLIR”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lugar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las personas a las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podemos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discipular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mejor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por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participación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Recuerde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DONES ESPIRITUALES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y las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HABILIDADES NATURALES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no son lo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mismo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B18D7FDA-A974-BE5D-2929-537BC32C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36" y="5854389"/>
            <a:ext cx="2293789" cy="780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FAD739-93F9-2FFB-F4EC-A5F3D2126A99}"/>
              </a:ext>
            </a:extLst>
          </p:cNvPr>
          <p:cNvSpPr txBox="1"/>
          <p:nvPr/>
        </p:nvSpPr>
        <p:spPr>
          <a:xfrm>
            <a:off x="4136170" y="70276"/>
            <a:ext cx="3919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86568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DOTACIÓN DE RECURSOS 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herramientas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relaciones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necesarias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éxito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continuo.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RECURSOS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adicionales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desarrollados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ANIMAR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pruebas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claras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apoyo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ESCUCHAR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2786612528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DOTACIÓN DE RECURSOS 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herramientas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relaciones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necesarias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éxito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continuo.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RECURSOS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adicionales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desarrollados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ANIMAR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pruebas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claras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apoyo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ESCUCHAR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EVALUAR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través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momentos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regulares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evaluación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aquellos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hemos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equipado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pueden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reorientarse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reforzar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sus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esfuerzos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800424917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DOTACIÓN DE RECURSOS 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herramientas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relaciones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necesarias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éxito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continuo.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RECURSOS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adicionales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desarrollados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ANIMAR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proporcionar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pruebas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claras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apoyo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ESCUCHAR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EVALUAR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través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momentos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regulares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evaluación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aquellos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hemos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equipado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pueden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reorientarse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reforzar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sus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esfuerzos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CELEBRAR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avances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significativos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nuestros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esfuerzos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ministeriales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  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317196" y="70276"/>
            <a:ext cx="58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continua </a:t>
            </a:r>
          </a:p>
        </p:txBody>
      </p:sp>
    </p:spTree>
    <p:extLst>
      <p:ext uri="{BB962C8B-B14F-4D97-AF65-F5344CB8AC3E}">
        <p14:creationId xmlns:p14="http://schemas.microsoft.com/office/powerpoint/2010/main" val="2677266325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4" y="1142188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Identifique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cuál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las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cinco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áreas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necesita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enfoque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ea typeface="Gotham Book" charset="0"/>
                <a:cs typeface="Arial" panose="020B0604020202020204" pitchFamily="34" charset="0"/>
              </a:rPr>
              <a:t>INICIAL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equipo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¿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Expectativas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?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¿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Observación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?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¿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Oportunidad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?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¿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Equipamiento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?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¿</a:t>
            </a:r>
            <a:r>
              <a:rPr lang="en-US" altLang="en-US" sz="2800" dirty="0" err="1">
                <a:ea typeface="Gotham Book" charset="0"/>
                <a:cs typeface="Arial" panose="020B0604020202020204" pitchFamily="34" charset="0"/>
              </a:rPr>
              <a:t>Inversión</a:t>
            </a:r>
            <a:r>
              <a:rPr lang="en-US" altLang="en-US" sz="2800" dirty="0">
                <a:ea typeface="Gotham Book" charset="0"/>
                <a:cs typeface="Arial" panose="020B0604020202020204" pitchFamily="34" charset="0"/>
              </a:rPr>
              <a:t> continua? 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748403" y="70276"/>
            <a:ext cx="4976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comenzar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89637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3" y="1617376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Identifica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DOS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TRES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pasos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puede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dar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establecer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fortalecer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esa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área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748403" y="70276"/>
            <a:ext cx="4976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comenzar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3099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3" y="1617376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Identifica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DOS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TRES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pasos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puede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dar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establecer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fortalecer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esa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área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COMIENCE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748403" y="70276"/>
            <a:ext cx="4976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comenzar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974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3" y="1617376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Identifica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DOS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TRES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pasos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puede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dar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establecer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fortalecer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esa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área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COMIENCE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Evalúe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sus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progresos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plazo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3 a 6 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meses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748403" y="70276"/>
            <a:ext cx="4976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comenzar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66650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1653" y="1617376"/>
            <a:ext cx="11669540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Identifica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DOS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TRES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pasos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puede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dar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establecer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fortalecer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esa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área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COMIENCE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Evalúe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sus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progresos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plazo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3 a 6 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meses 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Identifique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siguiente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área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necesite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atención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equipo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REPITA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pasos 2–5 </a:t>
            </a:r>
          </a:p>
          <a:p>
            <a:pPr marL="1257300" lvl="1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2"/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B939-9048-2798-5603-58A8CB704B7A}"/>
              </a:ext>
            </a:extLst>
          </p:cNvPr>
          <p:cNvSpPr txBox="1"/>
          <p:nvPr/>
        </p:nvSpPr>
        <p:spPr>
          <a:xfrm>
            <a:off x="3748403" y="70276"/>
            <a:ext cx="4976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comenzar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566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PREGUNTA: ¿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podemos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observar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eficacia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cultura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ministerio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local? </a:t>
            </a: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AB4BB-759A-E9C5-857E-A44ABC5C5784}"/>
              </a:ext>
            </a:extLst>
          </p:cNvPr>
          <p:cNvSpPr txBox="1"/>
          <p:nvPr/>
        </p:nvSpPr>
        <p:spPr>
          <a:xfrm>
            <a:off x="4136170" y="70276"/>
            <a:ext cx="3919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Observación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263A8FC5-27FB-8D6B-5D53-F2FFCF531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36" y="5854389"/>
            <a:ext cx="2293789" cy="7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4323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4431" y="1179372"/>
            <a:ext cx="10743989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arabi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Recuerde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Dios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guía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través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CORAZÓN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está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moldeando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nosotros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  <a:p>
            <a:pPr marL="514350" indent="-514350" algn="ctr" eaLnBrk="1" hangingPunct="1">
              <a:buFont typeface="+mj-lt"/>
              <a:buAutoNum type="arabicPeriod"/>
            </a:pPr>
            <a:endParaRPr lang="en-US" altLang="en-US" sz="3200" b="1" i="1" dirty="0">
              <a:solidFill>
                <a:srgbClr val="30577A"/>
              </a:solidFill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263A8FC5-27FB-8D6B-5D53-F2FFCF531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36" y="5854389"/>
            <a:ext cx="2293789" cy="780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6C25A-C9B9-600D-FE77-E9FA867797F0}"/>
              </a:ext>
            </a:extLst>
          </p:cNvPr>
          <p:cNvSpPr txBox="1"/>
          <p:nvPr/>
        </p:nvSpPr>
        <p:spPr>
          <a:xfrm>
            <a:off x="4154607" y="70276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Oportunidad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40715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A19375BE18A4D87A01136DE27B421" ma:contentTypeVersion="20" ma:contentTypeDescription="Create a new document." ma:contentTypeScope="" ma:versionID="03ba467b10b5bfbd8f38e4e3ff0f5708">
  <xsd:schema xmlns:xsd="http://www.w3.org/2001/XMLSchema" xmlns:xs="http://www.w3.org/2001/XMLSchema" xmlns:p="http://schemas.microsoft.com/office/2006/metadata/properties" xmlns:ns1="http://schemas.microsoft.com/sharepoint/v3" xmlns:ns2="413eb124-f3cf-4dfe-80be-a340c7bdd2c6" xmlns:ns3="f528fb65-b9d9-452f-a175-3d4b140a4018" targetNamespace="http://schemas.microsoft.com/office/2006/metadata/properties" ma:root="true" ma:fieldsID="f9ff3cc98b85e207a4ec7e7e60dae99b" ns1:_="" ns2:_="" ns3:_="">
    <xsd:import namespace="http://schemas.microsoft.com/sharepoint/v3"/>
    <xsd:import namespace="413eb124-f3cf-4dfe-80be-a340c7bdd2c6"/>
    <xsd:import namespace="f528fb65-b9d9-452f-a175-3d4b140a4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eb124-f3cf-4dfe-80be-a340c7bdd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6591e76-5095-4440-adcc-28880e49ef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8fb65-b9d9-452f-a175-3d4b140a4018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7bd121f-72ec-4f8e-83e9-6d83ddcc3c9c}" ma:internalName="TaxCatchAll" ma:showField="CatchAllData" ma:web="f528fb65-b9d9-452f-a175-3d4b140a4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3eb124-f3cf-4dfe-80be-a340c7bdd2c6">
      <Terms xmlns="http://schemas.microsoft.com/office/infopath/2007/PartnerControls"/>
    </lcf76f155ced4ddcb4097134ff3c332f>
    <_ip_UnifiedCompliancePolicyUIAction xmlns="http://schemas.microsoft.com/sharepoint/v3" xsi:nil="true"/>
    <TaxCatchAll xmlns="f528fb65-b9d9-452f-a175-3d4b140a4018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5676AB-F507-4A5C-860B-8BABEDB9DE60}"/>
</file>

<file path=customXml/itemProps2.xml><?xml version="1.0" encoding="utf-8"?>
<ds:datastoreItem xmlns:ds="http://schemas.openxmlformats.org/officeDocument/2006/customXml" ds:itemID="{F6BF4701-15B7-4061-820E-9BEAF26DD1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7DFC56-FD8B-4094-BE6C-0FAC26BC4A0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2457</Words>
  <Application>Microsoft Macintosh PowerPoint</Application>
  <PresentationFormat>Widescreen</PresentationFormat>
  <Paragraphs>407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Cambria</vt:lpstr>
      <vt:lpstr>Gotham Book</vt:lpstr>
      <vt:lpstr>Helvetica Light</vt:lpstr>
      <vt:lpstr>Segoe UI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Jacobs</dc:creator>
  <cp:lastModifiedBy>Jacobs, Austin</cp:lastModifiedBy>
  <cp:revision>23</cp:revision>
  <dcterms:created xsi:type="dcterms:W3CDTF">2018-02-28T17:00:35Z</dcterms:created>
  <dcterms:modified xsi:type="dcterms:W3CDTF">2024-04-05T16:37:39Z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0x010100177A19375BE18A4D87A01136DE27B421</vt:lpwstr>
  </property>
</Properties>
</file>