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84" r:id="rId5"/>
    <p:sldMasterId id="2147483754" r:id="rId6"/>
    <p:sldMasterId id="2147483806" r:id="rId7"/>
  </p:sldMasterIdLst>
  <p:notesMasterIdLst>
    <p:notesMasterId r:id="rId32"/>
  </p:notesMasterIdLst>
  <p:sldIdLst>
    <p:sldId id="375" r:id="rId8"/>
    <p:sldId id="298" r:id="rId9"/>
    <p:sldId id="311" r:id="rId10"/>
    <p:sldId id="413" r:id="rId11"/>
    <p:sldId id="414" r:id="rId12"/>
    <p:sldId id="415" r:id="rId13"/>
    <p:sldId id="291" r:id="rId14"/>
    <p:sldId id="416" r:id="rId15"/>
    <p:sldId id="285" r:id="rId16"/>
    <p:sldId id="417" r:id="rId17"/>
    <p:sldId id="423" r:id="rId18"/>
    <p:sldId id="426" r:id="rId19"/>
    <p:sldId id="425" r:id="rId20"/>
    <p:sldId id="286" r:id="rId21"/>
    <p:sldId id="418" r:id="rId22"/>
    <p:sldId id="429" r:id="rId23"/>
    <p:sldId id="428" r:id="rId24"/>
    <p:sldId id="427" r:id="rId25"/>
    <p:sldId id="287" r:id="rId26"/>
    <p:sldId id="419" r:id="rId27"/>
    <p:sldId id="422" r:id="rId28"/>
    <p:sldId id="420" r:id="rId29"/>
    <p:sldId id="421" r:id="rId30"/>
    <p:sldId id="32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4A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18"/>
    <p:restoredTop sz="91278"/>
  </p:normalViewPr>
  <p:slideViewPr>
    <p:cSldViewPr snapToGrid="0" snapToObjects="1">
      <p:cViewPr varScale="1">
        <p:scale>
          <a:sx n="105" d="100"/>
          <a:sy n="105" d="100"/>
        </p:scale>
        <p:origin x="11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obs, Austin" userId="cc7fd86b-cd19-4272-8670-e8b47a456a09" providerId="ADAL" clId="{B05DDE04-68BB-A04F-9526-F743E6FBF71E}"/>
    <pc:docChg chg="undo custSel modSld">
      <pc:chgData name="Jacobs, Austin" userId="cc7fd86b-cd19-4272-8670-e8b47a456a09" providerId="ADAL" clId="{B05DDE04-68BB-A04F-9526-F743E6FBF71E}" dt="2023-03-06T20:11:23.222" v="3" actId="1076"/>
      <pc:docMkLst>
        <pc:docMk/>
      </pc:docMkLst>
      <pc:sldChg chg="modSp mod">
        <pc:chgData name="Jacobs, Austin" userId="cc7fd86b-cd19-4272-8670-e8b47a456a09" providerId="ADAL" clId="{B05DDE04-68BB-A04F-9526-F743E6FBF71E}" dt="2023-03-06T20:11:23.222" v="3" actId="1076"/>
        <pc:sldMkLst>
          <pc:docMk/>
          <pc:sldMk cId="1194479451" sldId="413"/>
        </pc:sldMkLst>
        <pc:spChg chg="mod">
          <ac:chgData name="Jacobs, Austin" userId="cc7fd86b-cd19-4272-8670-e8b47a456a09" providerId="ADAL" clId="{B05DDE04-68BB-A04F-9526-F743E6FBF71E}" dt="2023-03-06T20:11:23.222" v="3" actId="1076"/>
          <ac:spMkLst>
            <pc:docMk/>
            <pc:sldMk cId="1194479451" sldId="413"/>
            <ac:spMk id="6" creationId="{00000000-0000-0000-0000-000000000000}"/>
          </ac:spMkLst>
        </pc:spChg>
        <pc:spChg chg="mod">
          <ac:chgData name="Jacobs, Austin" userId="cc7fd86b-cd19-4272-8670-e8b47a456a09" providerId="ADAL" clId="{B05DDE04-68BB-A04F-9526-F743E6FBF71E}" dt="2023-03-06T20:11:23.222" v="3" actId="1076"/>
          <ac:spMkLst>
            <pc:docMk/>
            <pc:sldMk cId="1194479451" sldId="413"/>
            <ac:spMk id="8" creationId="{00000000-0000-0000-0000-000000000000}"/>
          </ac:spMkLst>
        </pc:spChg>
        <pc:picChg chg="mod">
          <ac:chgData name="Jacobs, Austin" userId="cc7fd86b-cd19-4272-8670-e8b47a456a09" providerId="ADAL" clId="{B05DDE04-68BB-A04F-9526-F743E6FBF71E}" dt="2023-03-06T20:11:23.222" v="3" actId="1076"/>
          <ac:picMkLst>
            <pc:docMk/>
            <pc:sldMk cId="1194479451" sldId="413"/>
            <ac:picMk id="5"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731803-7454-BE4D-AF9D-CD56B4B3EB5F}" type="datetimeFigureOut">
              <a:rPr lang="en-US" smtClean="0"/>
              <a:t>4/16/24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32D5E-44B8-9848-9C22-21AAE6D25CF9}" type="slidenum">
              <a:rPr lang="en-US" smtClean="0"/>
              <a:t>‹#›</a:t>
            </a:fld>
            <a:endParaRPr lang="en-US"/>
          </a:p>
        </p:txBody>
      </p:sp>
    </p:spTree>
    <p:extLst>
      <p:ext uri="{BB962C8B-B14F-4D97-AF65-F5344CB8AC3E}">
        <p14:creationId xmlns:p14="http://schemas.microsoft.com/office/powerpoint/2010/main" val="916450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9</a:t>
            </a:fld>
            <a:endParaRPr lang="en-US"/>
          </a:p>
        </p:txBody>
      </p:sp>
    </p:spTree>
    <p:extLst>
      <p:ext uri="{BB962C8B-B14F-4D97-AF65-F5344CB8AC3E}">
        <p14:creationId xmlns:p14="http://schemas.microsoft.com/office/powerpoint/2010/main" val="1892714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32D5E-44B8-9848-9C22-21AAE6D25CF9}" type="slidenum">
              <a:rPr lang="en-US" smtClean="0"/>
              <a:t>18</a:t>
            </a:fld>
            <a:endParaRPr lang="en-US"/>
          </a:p>
        </p:txBody>
      </p:sp>
    </p:spTree>
    <p:extLst>
      <p:ext uri="{BB962C8B-B14F-4D97-AF65-F5344CB8AC3E}">
        <p14:creationId xmlns:p14="http://schemas.microsoft.com/office/powerpoint/2010/main" val="4121954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19</a:t>
            </a:fld>
            <a:endParaRPr lang="en-US"/>
          </a:p>
        </p:txBody>
      </p:sp>
    </p:spTree>
    <p:extLst>
      <p:ext uri="{BB962C8B-B14F-4D97-AF65-F5344CB8AC3E}">
        <p14:creationId xmlns:p14="http://schemas.microsoft.com/office/powerpoint/2010/main" val="371536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20</a:t>
            </a:fld>
            <a:endParaRPr lang="en-US"/>
          </a:p>
        </p:txBody>
      </p:sp>
    </p:spTree>
    <p:extLst>
      <p:ext uri="{BB962C8B-B14F-4D97-AF65-F5344CB8AC3E}">
        <p14:creationId xmlns:p14="http://schemas.microsoft.com/office/powerpoint/2010/main" val="2524724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21</a:t>
            </a:fld>
            <a:endParaRPr lang="en-US"/>
          </a:p>
        </p:txBody>
      </p:sp>
    </p:spTree>
    <p:extLst>
      <p:ext uri="{BB962C8B-B14F-4D97-AF65-F5344CB8AC3E}">
        <p14:creationId xmlns:p14="http://schemas.microsoft.com/office/powerpoint/2010/main" val="3928565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32D5E-44B8-9848-9C22-21AAE6D25CF9}" type="slidenum">
              <a:rPr lang="en-US" smtClean="0"/>
              <a:t>22</a:t>
            </a:fld>
            <a:endParaRPr lang="en-US"/>
          </a:p>
        </p:txBody>
      </p:sp>
    </p:spTree>
    <p:extLst>
      <p:ext uri="{BB962C8B-B14F-4D97-AF65-F5344CB8AC3E}">
        <p14:creationId xmlns:p14="http://schemas.microsoft.com/office/powerpoint/2010/main" val="2348331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23</a:t>
            </a:fld>
            <a:endParaRPr lang="en-US"/>
          </a:p>
        </p:txBody>
      </p:sp>
    </p:spTree>
    <p:extLst>
      <p:ext uri="{BB962C8B-B14F-4D97-AF65-F5344CB8AC3E}">
        <p14:creationId xmlns:p14="http://schemas.microsoft.com/office/powerpoint/2010/main" val="1499770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24</a:t>
            </a:fld>
            <a:endParaRPr lang="en-US"/>
          </a:p>
        </p:txBody>
      </p:sp>
    </p:spTree>
    <p:extLst>
      <p:ext uri="{BB962C8B-B14F-4D97-AF65-F5344CB8AC3E}">
        <p14:creationId xmlns:p14="http://schemas.microsoft.com/office/powerpoint/2010/main" val="1652287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10</a:t>
            </a:fld>
            <a:endParaRPr lang="en-US"/>
          </a:p>
        </p:txBody>
      </p:sp>
    </p:spTree>
    <p:extLst>
      <p:ext uri="{BB962C8B-B14F-4D97-AF65-F5344CB8AC3E}">
        <p14:creationId xmlns:p14="http://schemas.microsoft.com/office/powerpoint/2010/main" val="103447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32D5E-44B8-9848-9C22-21AAE6D25CF9}" type="slidenum">
              <a:rPr lang="en-US" smtClean="0"/>
              <a:t>11</a:t>
            </a:fld>
            <a:endParaRPr lang="en-US"/>
          </a:p>
        </p:txBody>
      </p:sp>
    </p:spTree>
    <p:extLst>
      <p:ext uri="{BB962C8B-B14F-4D97-AF65-F5344CB8AC3E}">
        <p14:creationId xmlns:p14="http://schemas.microsoft.com/office/powerpoint/2010/main" val="3506537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32D5E-44B8-9848-9C22-21AAE6D25CF9}" type="slidenum">
              <a:rPr lang="en-US" smtClean="0"/>
              <a:t>12</a:t>
            </a:fld>
            <a:endParaRPr lang="en-US"/>
          </a:p>
        </p:txBody>
      </p:sp>
    </p:spTree>
    <p:extLst>
      <p:ext uri="{BB962C8B-B14F-4D97-AF65-F5344CB8AC3E}">
        <p14:creationId xmlns:p14="http://schemas.microsoft.com/office/powerpoint/2010/main" val="2496701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32D5E-44B8-9848-9C22-21AAE6D25CF9}" type="slidenum">
              <a:rPr lang="en-US" smtClean="0"/>
              <a:t>13</a:t>
            </a:fld>
            <a:endParaRPr lang="en-US"/>
          </a:p>
        </p:txBody>
      </p:sp>
    </p:spTree>
    <p:extLst>
      <p:ext uri="{BB962C8B-B14F-4D97-AF65-F5344CB8AC3E}">
        <p14:creationId xmlns:p14="http://schemas.microsoft.com/office/powerpoint/2010/main" val="1118437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32D5E-44B8-9848-9C22-21AAE6D25CF9}" type="slidenum">
              <a:rPr lang="en-US" smtClean="0"/>
              <a:t>14</a:t>
            </a:fld>
            <a:endParaRPr lang="en-US"/>
          </a:p>
        </p:txBody>
      </p:sp>
    </p:spTree>
    <p:extLst>
      <p:ext uri="{BB962C8B-B14F-4D97-AF65-F5344CB8AC3E}">
        <p14:creationId xmlns:p14="http://schemas.microsoft.com/office/powerpoint/2010/main" val="1723556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32D5E-44B8-9848-9C22-21AAE6D25CF9}" type="slidenum">
              <a:rPr lang="en-US" smtClean="0"/>
              <a:t>15</a:t>
            </a:fld>
            <a:endParaRPr lang="en-US"/>
          </a:p>
        </p:txBody>
      </p:sp>
    </p:spTree>
    <p:extLst>
      <p:ext uri="{BB962C8B-B14F-4D97-AF65-F5344CB8AC3E}">
        <p14:creationId xmlns:p14="http://schemas.microsoft.com/office/powerpoint/2010/main" val="1710167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32D5E-44B8-9848-9C22-21AAE6D25CF9}" type="slidenum">
              <a:rPr lang="en-US" smtClean="0"/>
              <a:t>16</a:t>
            </a:fld>
            <a:endParaRPr lang="en-US"/>
          </a:p>
        </p:txBody>
      </p:sp>
    </p:spTree>
    <p:extLst>
      <p:ext uri="{BB962C8B-B14F-4D97-AF65-F5344CB8AC3E}">
        <p14:creationId xmlns:p14="http://schemas.microsoft.com/office/powerpoint/2010/main" val="1567445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32D5E-44B8-9848-9C22-21AAE6D25CF9}" type="slidenum">
              <a:rPr lang="en-US" smtClean="0"/>
              <a:t>17</a:t>
            </a:fld>
            <a:endParaRPr lang="en-US"/>
          </a:p>
        </p:txBody>
      </p:sp>
    </p:spTree>
    <p:extLst>
      <p:ext uri="{BB962C8B-B14F-4D97-AF65-F5344CB8AC3E}">
        <p14:creationId xmlns:p14="http://schemas.microsoft.com/office/powerpoint/2010/main" val="1400359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72C2A6-79E6-F240-8298-48D86AAE2663}" type="datetimeFigureOut">
              <a:rPr lang="en-US" smtClean="0"/>
              <a:t>4/16/24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B0FDE-A0B7-824E-AE12-42BF7F57DDD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72C2A6-79E6-F240-8298-48D86AAE2663}" type="datetimeFigureOut">
              <a:rPr lang="en-US" smtClean="0"/>
              <a:t>4/16/24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B0FDE-A0B7-824E-AE12-42BF7F57DDD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72C2A6-79E6-F240-8298-48D86AAE2663}" type="datetimeFigureOut">
              <a:rPr lang="en-US" smtClean="0"/>
              <a:t>4/16/24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B0FDE-A0B7-824E-AE12-42BF7F57DDD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4/16/24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4/16/24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4/16/24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4/16/24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solidFill>
                  <a:prstClr val="black">
                    <a:tint val="75000"/>
                  </a:prstClr>
                </a:solidFill>
              </a:rPr>
              <a:pPr/>
              <a:t>4/16/24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4/16/24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prstClr val="black">
                    <a:tint val="75000"/>
                  </a:prstClr>
                </a:solidFill>
              </a:rPr>
              <a:pPr/>
              <a:t>4/16/24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4/16/24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72C2A6-79E6-F240-8298-48D86AAE2663}" type="datetimeFigureOut">
              <a:rPr lang="en-US" smtClean="0"/>
              <a:t>4/16/24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B0FDE-A0B7-824E-AE12-42BF7F57DDD7}"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4/16/24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4/16/24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4/16/24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72C2A6-79E6-F240-8298-48D86AAE2663}" type="datetimeFigureOut">
              <a:rPr lang="en-US" smtClean="0"/>
              <a:t>4/16/24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B0FDE-A0B7-824E-AE12-42BF7F57DDD7}"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72C2A6-79E6-F240-8298-48D86AAE2663}" type="datetimeFigureOut">
              <a:rPr lang="en-US" smtClean="0"/>
              <a:t>4/16/24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AB0FDE-A0B7-824E-AE12-42BF7F57DDD7}"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72C2A6-79E6-F240-8298-48D86AAE2663}" type="datetimeFigureOut">
              <a:rPr lang="en-US" smtClean="0">
                <a:solidFill>
                  <a:prstClr val="black">
                    <a:tint val="75000"/>
                  </a:prstClr>
                </a:solidFill>
              </a:rPr>
              <a:pPr/>
              <a:t>4/16/24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B0FDE-A0B7-824E-AE12-42BF7F57DDD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72C2A6-79E6-F240-8298-48D86AAE2663}" type="datetimeFigureOut">
              <a:rPr lang="en-US" smtClean="0">
                <a:solidFill>
                  <a:prstClr val="black">
                    <a:tint val="75000"/>
                  </a:prstClr>
                </a:solidFill>
              </a:rPr>
              <a:pPr/>
              <a:t>4/16/24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B0FDE-A0B7-824E-AE12-42BF7F57DDD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72C2A6-79E6-F240-8298-48D86AAE2663}" type="datetimeFigureOut">
              <a:rPr lang="en-US" smtClean="0">
                <a:solidFill>
                  <a:prstClr val="black">
                    <a:tint val="75000"/>
                  </a:prstClr>
                </a:solidFill>
              </a:rPr>
              <a:pPr/>
              <a:t>4/16/24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B0FDE-A0B7-824E-AE12-42BF7F57DDD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72C2A6-79E6-F240-8298-48D86AAE2663}" type="datetimeFigureOut">
              <a:rPr lang="en-US" smtClean="0">
                <a:solidFill>
                  <a:prstClr val="black">
                    <a:tint val="75000"/>
                  </a:prstClr>
                </a:solidFill>
              </a:rPr>
              <a:pPr/>
              <a:t>4/16/24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AB0FDE-A0B7-824E-AE12-42BF7F57DDD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72C2A6-79E6-F240-8298-48D86AAE2663}" type="datetimeFigureOut">
              <a:rPr lang="en-US" smtClean="0"/>
              <a:t>4/16/24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AB0FDE-A0B7-824E-AE12-42BF7F57DDD7}"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72C2A6-79E6-F240-8298-48D86AAE2663}" type="datetimeFigureOut">
              <a:rPr lang="en-US" smtClean="0">
                <a:solidFill>
                  <a:prstClr val="black">
                    <a:tint val="75000"/>
                  </a:prstClr>
                </a:solidFill>
              </a:rPr>
              <a:pPr/>
              <a:t>4/16/24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AB0FDE-A0B7-824E-AE12-42BF7F57DDD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72C2A6-79E6-F240-8298-48D86AAE2663}" type="datetimeFigureOut">
              <a:rPr lang="en-US" smtClean="0">
                <a:solidFill>
                  <a:prstClr val="black">
                    <a:tint val="75000"/>
                  </a:prstClr>
                </a:solidFill>
              </a:rPr>
              <a:pPr/>
              <a:t>4/16/24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AB0FDE-A0B7-824E-AE12-42BF7F57DDD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2C2A6-79E6-F240-8298-48D86AAE2663}" type="datetimeFigureOut">
              <a:rPr lang="en-US" smtClean="0">
                <a:solidFill>
                  <a:prstClr val="black">
                    <a:tint val="75000"/>
                  </a:prstClr>
                </a:solidFill>
              </a:rPr>
              <a:pPr/>
              <a:t>4/16/24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AB0FDE-A0B7-824E-AE12-42BF7F57DDD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72C2A6-79E6-F240-8298-48D86AAE2663}" type="datetimeFigureOut">
              <a:rPr lang="en-US" smtClean="0">
                <a:solidFill>
                  <a:prstClr val="black">
                    <a:tint val="75000"/>
                  </a:prstClr>
                </a:solidFill>
              </a:rPr>
              <a:pPr/>
              <a:t>4/16/24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AB0FDE-A0B7-824E-AE12-42BF7F57DDD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72C2A6-79E6-F240-8298-48D86AAE2663}" type="datetimeFigureOut">
              <a:rPr lang="en-US" smtClean="0">
                <a:solidFill>
                  <a:prstClr val="black">
                    <a:tint val="75000"/>
                  </a:prstClr>
                </a:solidFill>
              </a:rPr>
              <a:pPr/>
              <a:t>4/16/24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AB0FDE-A0B7-824E-AE12-42BF7F57DDD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72C2A6-79E6-F240-8298-48D86AAE2663}" type="datetimeFigureOut">
              <a:rPr lang="en-US" smtClean="0">
                <a:solidFill>
                  <a:prstClr val="black">
                    <a:tint val="75000"/>
                  </a:prstClr>
                </a:solidFill>
              </a:rPr>
              <a:pPr/>
              <a:t>4/16/24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B0FDE-A0B7-824E-AE12-42BF7F57DDD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72C2A6-79E6-F240-8298-48D86AAE2663}" type="datetimeFigureOut">
              <a:rPr lang="en-US" smtClean="0">
                <a:solidFill>
                  <a:prstClr val="black">
                    <a:tint val="75000"/>
                  </a:prstClr>
                </a:solidFill>
              </a:rPr>
              <a:pPr/>
              <a:t>4/16/24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B0FDE-A0B7-824E-AE12-42BF7F57DDD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889000" y="1149350"/>
            <a:ext cx="10414000" cy="2324100"/>
          </a:xfrm>
          <a:prstGeom prst="rect">
            <a:avLst/>
          </a:prstGeom>
        </p:spPr>
        <p:txBody>
          <a:bodyPr anchor="b"/>
          <a:lstStyle/>
          <a:p>
            <a:r>
              <a:t>Title Text</a:t>
            </a:r>
          </a:p>
        </p:txBody>
      </p:sp>
      <p:sp>
        <p:nvSpPr>
          <p:cNvPr id="12" name="Shape 12"/>
          <p:cNvSpPr>
            <a:spLocks noGrp="1"/>
          </p:cNvSpPr>
          <p:nvPr>
            <p:ph type="body" sz="quarter" idx="1"/>
          </p:nvPr>
        </p:nvSpPr>
        <p:spPr>
          <a:xfrm>
            <a:off x="889000" y="3536950"/>
            <a:ext cx="10414000" cy="793750"/>
          </a:xfrm>
          <a:prstGeom prst="rect">
            <a:avLst/>
          </a:prstGeom>
        </p:spPr>
        <p:txBody>
          <a:bodyPr anchor="t"/>
          <a:lstStyle>
            <a:lvl1pPr marL="0" indent="0" algn="ctr">
              <a:spcBef>
                <a:spcPts val="0"/>
              </a:spcBef>
              <a:buSzTx/>
              <a:buNone/>
              <a:defRPr sz="1650"/>
            </a:lvl1pPr>
            <a:lvl2pPr marL="0" indent="85722" algn="ctr">
              <a:spcBef>
                <a:spcPts val="0"/>
              </a:spcBef>
              <a:buSzTx/>
              <a:buNone/>
              <a:defRPr sz="1650"/>
            </a:lvl2pPr>
            <a:lvl3pPr marL="0" indent="171443" algn="ctr">
              <a:spcBef>
                <a:spcPts val="0"/>
              </a:spcBef>
              <a:buSzTx/>
              <a:buNone/>
              <a:defRPr sz="1650"/>
            </a:lvl3pPr>
            <a:lvl4pPr marL="0" indent="257165" algn="ctr">
              <a:spcBef>
                <a:spcPts val="0"/>
              </a:spcBef>
              <a:buSzTx/>
              <a:buNone/>
              <a:defRPr sz="1650"/>
            </a:lvl4pPr>
            <a:lvl5pPr marL="0" indent="342886" algn="ctr">
              <a:spcBef>
                <a:spcPts val="0"/>
              </a:spcBef>
              <a:buSzTx/>
              <a:buNone/>
              <a:defRPr sz="165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562984" y="336550"/>
            <a:ext cx="9067800" cy="43688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317500" y="4724400"/>
            <a:ext cx="11557000" cy="1003300"/>
          </a:xfrm>
          <a:prstGeom prst="rect">
            <a:avLst/>
          </a:prstGeom>
        </p:spPr>
        <p:txBody>
          <a:bodyPr anchor="b"/>
          <a:lstStyle/>
          <a:p>
            <a:r>
              <a:t>Title Text</a:t>
            </a:r>
          </a:p>
        </p:txBody>
      </p:sp>
      <p:sp>
        <p:nvSpPr>
          <p:cNvPr id="22" name="Shape 22"/>
          <p:cNvSpPr>
            <a:spLocks noGrp="1"/>
          </p:cNvSpPr>
          <p:nvPr>
            <p:ph type="body" sz="quarter" idx="1"/>
          </p:nvPr>
        </p:nvSpPr>
        <p:spPr>
          <a:xfrm>
            <a:off x="317500" y="5759450"/>
            <a:ext cx="11557000" cy="793750"/>
          </a:xfrm>
          <a:prstGeom prst="rect">
            <a:avLst/>
          </a:prstGeom>
        </p:spPr>
        <p:txBody>
          <a:bodyPr anchor="t"/>
          <a:lstStyle>
            <a:lvl1pPr marL="0" indent="0" algn="ctr">
              <a:spcBef>
                <a:spcPts val="0"/>
              </a:spcBef>
              <a:buSzTx/>
              <a:buNone/>
              <a:defRPr sz="1650"/>
            </a:lvl1pPr>
            <a:lvl2pPr marL="0" indent="85722" algn="ctr">
              <a:spcBef>
                <a:spcPts val="0"/>
              </a:spcBef>
              <a:buSzTx/>
              <a:buNone/>
              <a:defRPr sz="1650"/>
            </a:lvl2pPr>
            <a:lvl3pPr marL="0" indent="171443" algn="ctr">
              <a:spcBef>
                <a:spcPts val="0"/>
              </a:spcBef>
              <a:buSzTx/>
              <a:buNone/>
              <a:defRPr sz="1650"/>
            </a:lvl3pPr>
            <a:lvl4pPr marL="0" indent="257165" algn="ctr">
              <a:spcBef>
                <a:spcPts val="0"/>
              </a:spcBef>
              <a:buSzTx/>
              <a:buNone/>
              <a:defRPr sz="1650"/>
            </a:lvl4pPr>
            <a:lvl5pPr marL="0" indent="342886" algn="ctr">
              <a:spcBef>
                <a:spcPts val="0"/>
              </a:spcBef>
              <a:buSzTx/>
              <a:buNone/>
              <a:defRPr sz="165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889000" y="2266950"/>
            <a:ext cx="10414000" cy="23241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72C2A6-79E6-F240-8298-48D86AAE2663}" type="datetimeFigureOut">
              <a:rPr lang="en-US" smtClean="0"/>
              <a:t>4/16/24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AB0FDE-A0B7-824E-AE12-42BF7F57DDD7}"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582990" y="552450"/>
            <a:ext cx="4762500" cy="57531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825501" y="552450"/>
            <a:ext cx="5111751" cy="2806700"/>
          </a:xfrm>
          <a:prstGeom prst="rect">
            <a:avLst/>
          </a:prstGeom>
        </p:spPr>
        <p:txBody>
          <a:bodyPr anchor="b"/>
          <a:lstStyle>
            <a:lvl1pPr>
              <a:defRPr sz="3150"/>
            </a:lvl1pPr>
          </a:lstStyle>
          <a:p>
            <a:r>
              <a:t>Title Text</a:t>
            </a:r>
          </a:p>
        </p:txBody>
      </p:sp>
      <p:sp>
        <p:nvSpPr>
          <p:cNvPr id="40" name="Shape 40"/>
          <p:cNvSpPr>
            <a:spLocks noGrp="1"/>
          </p:cNvSpPr>
          <p:nvPr>
            <p:ph type="body" sz="quarter" idx="1"/>
          </p:nvPr>
        </p:nvSpPr>
        <p:spPr>
          <a:xfrm>
            <a:off x="825501" y="3422650"/>
            <a:ext cx="5111751" cy="2882900"/>
          </a:xfrm>
          <a:prstGeom prst="rect">
            <a:avLst/>
          </a:prstGeom>
        </p:spPr>
        <p:txBody>
          <a:bodyPr anchor="t"/>
          <a:lstStyle>
            <a:lvl1pPr marL="0" indent="0" algn="ctr">
              <a:spcBef>
                <a:spcPts val="0"/>
              </a:spcBef>
              <a:buSzTx/>
              <a:buNone/>
              <a:defRPr sz="1650"/>
            </a:lvl1pPr>
            <a:lvl2pPr marL="0" indent="85722" algn="ctr">
              <a:spcBef>
                <a:spcPts val="0"/>
              </a:spcBef>
              <a:buSzTx/>
              <a:buNone/>
              <a:defRPr sz="1650"/>
            </a:lvl2pPr>
            <a:lvl3pPr marL="0" indent="171443" algn="ctr">
              <a:spcBef>
                <a:spcPts val="0"/>
              </a:spcBef>
              <a:buSzTx/>
              <a:buNone/>
              <a:defRPr sz="1650"/>
            </a:lvl3pPr>
            <a:lvl4pPr marL="0" indent="257165" algn="ctr">
              <a:spcBef>
                <a:spcPts val="0"/>
              </a:spcBef>
              <a:buSzTx/>
              <a:buNone/>
              <a:defRPr sz="1650"/>
            </a:lvl4pPr>
            <a:lvl5pPr marL="0" indent="342886" algn="ctr">
              <a:spcBef>
                <a:spcPts val="0"/>
              </a:spcBef>
              <a:buSzTx/>
              <a:buNone/>
              <a:defRPr sz="165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584951" y="1619250"/>
            <a:ext cx="4762500" cy="460375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844551" y="1619250"/>
            <a:ext cx="5003800" cy="4603750"/>
          </a:xfrm>
          <a:prstGeom prst="rect">
            <a:avLst/>
          </a:prstGeom>
        </p:spPr>
        <p:txBody>
          <a:bodyPr/>
          <a:lstStyle>
            <a:lvl1pPr marL="209542" indent="-209542">
              <a:spcBef>
                <a:spcPts val="1687"/>
              </a:spcBef>
              <a:defRPr sz="1687"/>
            </a:lvl1pPr>
            <a:lvl2pPr marL="419083" indent="-209542">
              <a:spcBef>
                <a:spcPts val="1687"/>
              </a:spcBef>
              <a:defRPr sz="1687"/>
            </a:lvl2pPr>
            <a:lvl3pPr marL="628625" indent="-209542">
              <a:spcBef>
                <a:spcPts val="1687"/>
              </a:spcBef>
              <a:defRPr sz="1687"/>
            </a:lvl3pPr>
            <a:lvl4pPr marL="838166" indent="-209542">
              <a:spcBef>
                <a:spcPts val="1687"/>
              </a:spcBef>
              <a:defRPr sz="1687"/>
            </a:lvl4pPr>
            <a:lvl5pPr marL="1047708" indent="-209542">
              <a:spcBef>
                <a:spcPts val="1687"/>
              </a:spcBef>
              <a:defRPr sz="1687"/>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844551" y="889000"/>
            <a:ext cx="10502900" cy="507365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7880351" y="3524250"/>
            <a:ext cx="3702051" cy="277495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7880351" y="565150"/>
            <a:ext cx="3702051" cy="2774950"/>
          </a:xfrm>
          <a:prstGeom prst="rect">
            <a:avLst/>
          </a:prstGeom>
        </p:spPr>
        <p:txBody>
          <a:bodyPr lIns="91439" tIns="45719" rIns="91439" bIns="45719" anchor="t">
            <a:noAutofit/>
          </a:bodyPr>
          <a:lstStyle/>
          <a:p>
            <a:endParaRPr/>
          </a:p>
        </p:txBody>
      </p:sp>
      <p:sp>
        <p:nvSpPr>
          <p:cNvPr id="85" name="Shape 85"/>
          <p:cNvSpPr>
            <a:spLocks noGrp="1"/>
          </p:cNvSpPr>
          <p:nvPr>
            <p:ph type="pic" idx="15"/>
          </p:nvPr>
        </p:nvSpPr>
        <p:spPr>
          <a:xfrm>
            <a:off x="603251" y="565150"/>
            <a:ext cx="7086600" cy="573405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193801" y="4476752"/>
            <a:ext cx="9810751" cy="321883"/>
          </a:xfrm>
          <a:prstGeom prst="rect">
            <a:avLst/>
          </a:prstGeom>
        </p:spPr>
        <p:txBody>
          <a:bodyPr anchor="t">
            <a:spAutoFit/>
          </a:bodyPr>
          <a:lstStyle>
            <a:lvl1pPr marL="0" indent="0" algn="ctr">
              <a:spcBef>
                <a:spcPts val="0"/>
              </a:spcBef>
              <a:buSzTx/>
              <a:buNone/>
              <a:defRPr sz="1425"/>
            </a:lvl1pPr>
          </a:lstStyle>
          <a:p>
            <a:r>
              <a:t>–Johnny Appleseed</a:t>
            </a:r>
          </a:p>
        </p:txBody>
      </p:sp>
      <p:sp>
        <p:nvSpPr>
          <p:cNvPr id="94" name="Shape 94"/>
          <p:cNvSpPr>
            <a:spLocks noGrp="1"/>
          </p:cNvSpPr>
          <p:nvPr>
            <p:ph type="body" sz="quarter" idx="14"/>
          </p:nvPr>
        </p:nvSpPr>
        <p:spPr>
          <a:xfrm>
            <a:off x="1193801" y="3043513"/>
            <a:ext cx="9810751" cy="402674"/>
          </a:xfrm>
          <a:prstGeom prst="rect">
            <a:avLst/>
          </a:prstGeom>
        </p:spPr>
        <p:txBody>
          <a:bodyPr>
            <a:spAutoFit/>
          </a:bodyPr>
          <a:lstStyle>
            <a:lvl1pPr marL="0" indent="0" algn="ctr">
              <a:spcBef>
                <a:spcPts val="0"/>
              </a:spcBef>
              <a:buSzTx/>
              <a:buNone/>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2192000" cy="68580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2C2A6-79E6-F240-8298-48D86AAE2663}" type="datetimeFigureOut">
              <a:rPr lang="en-US" smtClean="0"/>
              <a:t>4/16/24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AB0FDE-A0B7-824E-AE12-42BF7F57DDD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72C2A6-79E6-F240-8298-48D86AAE2663}" type="datetimeFigureOut">
              <a:rPr lang="en-US" smtClean="0"/>
              <a:t>4/16/24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AB0FDE-A0B7-824E-AE12-42BF7F57DDD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72C2A6-79E6-F240-8298-48D86AAE2663}" type="datetimeFigureOut">
              <a:rPr lang="en-US" smtClean="0"/>
              <a:t>4/16/24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AB0FDE-A0B7-824E-AE12-42BF7F57DDD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theme" Target="../theme/theme2.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3.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72C2A6-79E6-F240-8298-48D86AAE2663}" type="datetimeFigureOut">
              <a:rPr lang="en-US" smtClean="0"/>
              <a:t>4/16/24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AB0FDE-A0B7-824E-AE12-42BF7F57DDD7}" type="slidenum">
              <a:rPr lang="en-US" smtClean="0"/>
              <a:t>‹#›</a:t>
            </a:fld>
            <a:endParaRPr lang="en-US"/>
          </a:p>
        </p:txBody>
      </p:sp>
    </p:spTree>
    <p:extLst>
      <p:ext uri="{BB962C8B-B14F-4D97-AF65-F5344CB8AC3E}">
        <p14:creationId xmlns:p14="http://schemas.microsoft.com/office/powerpoint/2010/main" val="21250988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5"/>
            <a:fld id="{C764DE79-268F-4C1A-8933-263129D2AF90}" type="datetimeFigureOut">
              <a:rPr lang="en-US" smtClean="0">
                <a:solidFill>
                  <a:prstClr val="black">
                    <a:tint val="75000"/>
                  </a:prstClr>
                </a:solidFill>
              </a:rPr>
              <a:pPr defTabSz="914355"/>
              <a:t>4/16/24</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5"/>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5"/>
            <a:fld id="{48F63A3B-78C7-47BE-AE5E-E10140E04643}" type="slidenum">
              <a:rPr lang="en-US" smtClean="0">
                <a:solidFill>
                  <a:prstClr val="black">
                    <a:tint val="75000"/>
                  </a:prstClr>
                </a:solidFill>
              </a:rPr>
              <a:pPr defTabSz="914355"/>
              <a:t>‹#›</a:t>
            </a:fld>
            <a:endParaRPr lang="en-US" dirty="0">
              <a:solidFill>
                <a:prstClr val="black">
                  <a:tint val="75000"/>
                </a:prstClr>
              </a:solidFill>
            </a:endParaRPr>
          </a:p>
        </p:txBody>
      </p:sp>
    </p:spTree>
    <p:extLst>
      <p:ext uri="{BB962C8B-B14F-4D97-AF65-F5344CB8AC3E}">
        <p14:creationId xmlns:p14="http://schemas.microsoft.com/office/powerpoint/2010/main" val="16885517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 id="2147483716" r:id="rId32"/>
    <p:sldLayoutId id="2147483717" r:id="rId33"/>
    <p:sldLayoutId id="2147483718" r:id="rId34"/>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72C2A6-79E6-F240-8298-48D86AAE2663}" type="datetimeFigureOut">
              <a:rPr lang="en-US" smtClean="0">
                <a:solidFill>
                  <a:prstClr val="black">
                    <a:tint val="75000"/>
                  </a:prstClr>
                </a:solidFill>
              </a:rPr>
              <a:pPr/>
              <a:t>4/16/24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AB0FDE-A0B7-824E-AE12-42BF7F57DD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075604"/>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44551" y="476250"/>
            <a:ext cx="10502900" cy="1143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844551" y="1619250"/>
            <a:ext cx="10502900" cy="46037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5964586" y="6540500"/>
            <a:ext cx="256480" cy="241092"/>
          </a:xfrm>
          <a:prstGeom prst="rect">
            <a:avLst/>
          </a:prstGeom>
          <a:ln w="12700">
            <a:miter lim="400000"/>
          </a:ln>
        </p:spPr>
        <p:txBody>
          <a:bodyPr wrap="none" lIns="50800" tIns="50800" rIns="50800" bIns="50800">
            <a:spAutoFit/>
          </a:bodyPr>
          <a:lstStyle>
            <a:lvl1pPr>
              <a:defRPr sz="900"/>
            </a:lvl1pPr>
          </a:lstStyle>
          <a:p>
            <a:pPr algn="ctr" defTabSz="309550" hangingPunct="0"/>
            <a:fld id="{86CB4B4D-7CA3-9044-876B-883B54F8677D}" type="slidenum">
              <a:rPr lang="uk-UA" kern="0" smtClean="0">
                <a:solidFill>
                  <a:srgbClr val="000000"/>
                </a:solidFill>
                <a:sym typeface="Helvetica Light"/>
              </a:rPr>
              <a:pPr algn="ctr" defTabSz="309550" hangingPunct="0"/>
              <a:t>‹#›</a:t>
            </a:fld>
            <a:endParaRPr lang="uk-UA" kern="0">
              <a:solidFill>
                <a:srgbClr val="000000"/>
              </a:solidFill>
              <a:sym typeface="Helvetica Light"/>
            </a:endParaRPr>
          </a:p>
        </p:txBody>
      </p:sp>
    </p:spTree>
    <p:extLst>
      <p:ext uri="{BB962C8B-B14F-4D97-AF65-F5344CB8AC3E}">
        <p14:creationId xmlns:p14="http://schemas.microsoft.com/office/powerpoint/2010/main" val="1111956186"/>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transition spd="med"/>
  <p:txStyles>
    <p:titleStyle>
      <a:lvl1pPr marL="0" marR="0" indent="0" algn="ctr" defTabSz="30955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1pPr>
      <a:lvl2pPr marL="0" marR="0" indent="85722" algn="ctr" defTabSz="30955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43" algn="ctr" defTabSz="30955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65" algn="ctr" defTabSz="30955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886" algn="ctr" defTabSz="30955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08" algn="ctr" defTabSz="30955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29" algn="ctr" defTabSz="30955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51" algn="ctr" defTabSz="30955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773" algn="ctr" defTabSz="30955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p:titleStyle>
    <p:bodyStyle>
      <a:lvl1pPr marL="238115" marR="0" indent="-238115" algn="l" defTabSz="309550" rtl="0" latinLnBrk="0">
        <a:lnSpc>
          <a:spcPct val="100000"/>
        </a:lnSpc>
        <a:spcBef>
          <a:spcPts val="2212"/>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1pPr>
      <a:lvl2pPr marL="476231" marR="0" indent="-238115" algn="l" defTabSz="309550" rtl="0" latinLnBrk="0">
        <a:lnSpc>
          <a:spcPct val="100000"/>
        </a:lnSpc>
        <a:spcBef>
          <a:spcPts val="2212"/>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2pPr>
      <a:lvl3pPr marL="714346" marR="0" indent="-238115" algn="l" defTabSz="309550" rtl="0" latinLnBrk="0">
        <a:lnSpc>
          <a:spcPct val="100000"/>
        </a:lnSpc>
        <a:spcBef>
          <a:spcPts val="2212"/>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3pPr>
      <a:lvl4pPr marL="952462" marR="0" indent="-238115" algn="l" defTabSz="309550" rtl="0" latinLnBrk="0">
        <a:lnSpc>
          <a:spcPct val="100000"/>
        </a:lnSpc>
        <a:spcBef>
          <a:spcPts val="2212"/>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4pPr>
      <a:lvl5pPr marL="1190577" marR="0" indent="-238115" algn="l" defTabSz="309550" rtl="0" latinLnBrk="0">
        <a:lnSpc>
          <a:spcPct val="100000"/>
        </a:lnSpc>
        <a:spcBef>
          <a:spcPts val="2212"/>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5pPr>
      <a:lvl6pPr marL="1428693" marR="0" indent="-238115" algn="l" defTabSz="309550" rtl="0" latinLnBrk="0">
        <a:lnSpc>
          <a:spcPct val="100000"/>
        </a:lnSpc>
        <a:spcBef>
          <a:spcPts val="2212"/>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6pPr>
      <a:lvl7pPr marL="1666808" marR="0" indent="-238115" algn="l" defTabSz="309550" rtl="0" latinLnBrk="0">
        <a:lnSpc>
          <a:spcPct val="100000"/>
        </a:lnSpc>
        <a:spcBef>
          <a:spcPts val="2212"/>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7pPr>
      <a:lvl8pPr marL="1904924" marR="0" indent="-238115" algn="l" defTabSz="309550" rtl="0" latinLnBrk="0">
        <a:lnSpc>
          <a:spcPct val="100000"/>
        </a:lnSpc>
        <a:spcBef>
          <a:spcPts val="2212"/>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8pPr>
      <a:lvl9pPr marL="2143039" marR="0" indent="-238115" algn="l" defTabSz="309550" rtl="0" latinLnBrk="0">
        <a:lnSpc>
          <a:spcPct val="100000"/>
        </a:lnSpc>
        <a:spcBef>
          <a:spcPts val="2212"/>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30955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85722" algn="ctr" defTabSz="30955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171443" algn="ctr" defTabSz="30955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257165" algn="ctr" defTabSz="30955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342886" algn="ctr" defTabSz="30955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428608" algn="ctr" defTabSz="30955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514329" algn="ctr" defTabSz="30955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600051" algn="ctr" defTabSz="30955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685773" algn="ctr" defTabSz="30955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30.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44B74"/>
            </a:gs>
            <a:gs pos="100000">
              <a:schemeClr val="accent1"/>
            </a:gs>
          </a:gsLst>
          <a:lin ang="5483408" scaled="0"/>
        </a:gradFill>
        <a:effectLst/>
      </p:bgPr>
    </p:bg>
    <p:spTree>
      <p:nvGrpSpPr>
        <p:cNvPr id="1" name=""/>
        <p:cNvGrpSpPr/>
        <p:nvPr/>
      </p:nvGrpSpPr>
      <p:grpSpPr>
        <a:xfrm>
          <a:off x="0" y="0"/>
          <a:ext cx="0" cy="0"/>
          <a:chOff x="0" y="0"/>
          <a:chExt cx="0" cy="0"/>
        </a:xfrm>
      </p:grpSpPr>
      <p:sp>
        <p:nvSpPr>
          <p:cNvPr id="2" name="TextBox 1"/>
          <p:cNvSpPr txBox="1"/>
          <p:nvPr/>
        </p:nvSpPr>
        <p:spPr>
          <a:xfrm>
            <a:off x="2482152" y="869068"/>
            <a:ext cx="7258612" cy="2267697"/>
          </a:xfrm>
          <a:prstGeom prst="rect">
            <a:avLst/>
          </a:prstGeom>
          <a:noFill/>
        </p:spPr>
        <p:txBody>
          <a:bodyPr wrap="square" lIns="51207" tIns="25603" rIns="51207" bIns="25603" rtlCol="0">
            <a:spAutoFit/>
          </a:bodyPr>
          <a:lstStyle/>
          <a:p>
            <a:pPr algn="ctr" defTabSz="682724">
              <a:defRPr/>
            </a:pPr>
            <a:r>
              <a:rPr lang="en-US" sz="7200" b="1" dirty="0">
                <a:solidFill>
                  <a:srgbClr val="FFFFFF"/>
                </a:solidFill>
                <a:latin typeface="Arial" panose="020B0604020202020204" pitchFamily="34" charset="0"/>
                <a:ea typeface="Gotham Book" charset="0"/>
                <a:cs typeface="Arial" panose="020B0604020202020204" pitchFamily="34" charset="0"/>
              </a:rPr>
              <a:t>Welcome to </a:t>
            </a:r>
          </a:p>
          <a:p>
            <a:pPr algn="ctr" defTabSz="682724">
              <a:defRPr/>
            </a:pPr>
            <a:r>
              <a:rPr lang="en-US" sz="7200" b="1" dirty="0">
                <a:solidFill>
                  <a:srgbClr val="FFFFFF"/>
                </a:solidFill>
                <a:latin typeface="Arial" panose="020B0604020202020204" pitchFamily="34" charset="0"/>
                <a:ea typeface="Gotham Book" charset="0"/>
                <a:cs typeface="Arial" panose="020B0604020202020204" pitchFamily="34" charset="0"/>
              </a:rPr>
              <a:t>Retreat 4</a:t>
            </a:r>
          </a:p>
        </p:txBody>
      </p:sp>
      <p:pic>
        <p:nvPicPr>
          <p:cNvPr id="6" name="pasted-image.png"/>
          <p:cNvPicPr>
            <a:picLocks noChangeAspect="1"/>
          </p:cNvPicPr>
          <p:nvPr/>
        </p:nvPicPr>
        <p:blipFill>
          <a:blip r:embed="rId2"/>
          <a:stretch>
            <a:fillRect/>
          </a:stretch>
        </p:blipFill>
        <p:spPr>
          <a:xfrm>
            <a:off x="865415" y="3057154"/>
            <a:ext cx="10492087" cy="3800846"/>
          </a:xfrm>
          <a:prstGeom prst="rect">
            <a:avLst/>
          </a:prstGeom>
          <a:ln w="12700">
            <a:miter lim="400000"/>
          </a:ln>
        </p:spPr>
      </p:pic>
      <p:pic>
        <p:nvPicPr>
          <p:cNvPr id="8" name="pasted-image.pdf"/>
          <p:cNvPicPr>
            <a:picLocks noChangeAspect="1"/>
          </p:cNvPicPr>
          <p:nvPr/>
        </p:nvPicPr>
        <p:blipFill>
          <a:blip r:embed="rId3"/>
          <a:stretch>
            <a:fillRect/>
          </a:stretch>
        </p:blipFill>
        <p:spPr>
          <a:xfrm>
            <a:off x="596900" y="593215"/>
            <a:ext cx="2150688" cy="743846"/>
          </a:xfrm>
          <a:prstGeom prst="rect">
            <a:avLst/>
          </a:prstGeom>
          <a:ln w="12700">
            <a:miter lim="400000"/>
          </a:ln>
        </p:spPr>
      </p:pic>
    </p:spTree>
    <p:extLst>
      <p:ext uri="{BB962C8B-B14F-4D97-AF65-F5344CB8AC3E}">
        <p14:creationId xmlns:p14="http://schemas.microsoft.com/office/powerpoint/2010/main" val="1244921908"/>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4" name="TextBox 9"/>
          <p:cNvSpPr txBox="1">
            <a:spLocks noChangeArrowheads="1"/>
          </p:cNvSpPr>
          <p:nvPr/>
        </p:nvSpPr>
        <p:spPr bwMode="auto">
          <a:xfrm>
            <a:off x="0" y="324534"/>
            <a:ext cx="121919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3600" b="1" dirty="0">
                <a:solidFill>
                  <a:schemeClr val="bg1"/>
                </a:solidFill>
                <a:latin typeface="Arial" panose="020B0604020202020204" pitchFamily="34" charset="0"/>
                <a:ea typeface="Gotham Book" charset="0"/>
                <a:cs typeface="Arial" panose="020B0604020202020204" pitchFamily="34" charset="0"/>
              </a:rPr>
              <a:t>Initial Communication and Planning Steps</a:t>
            </a:r>
          </a:p>
        </p:txBody>
      </p:sp>
      <p:sp>
        <p:nvSpPr>
          <p:cNvPr id="5" name="TextBox 4"/>
          <p:cNvSpPr txBox="1">
            <a:spLocks noChangeArrowheads="1"/>
          </p:cNvSpPr>
          <p:nvPr/>
        </p:nvSpPr>
        <p:spPr bwMode="auto">
          <a:xfrm>
            <a:off x="886045" y="1670596"/>
            <a:ext cx="10419907"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ts val="1200"/>
              </a:spcBef>
              <a:buNone/>
            </a:pPr>
            <a:r>
              <a:rPr lang="en-US" altLang="en-US" sz="4000" dirty="0">
                <a:latin typeface="Helvetica" charset="0"/>
                <a:ea typeface="Helvetica" charset="0"/>
                <a:cs typeface="Helvetica" charset="0"/>
              </a:rPr>
              <a:t>Three audiences for change communication:</a:t>
            </a:r>
          </a:p>
          <a:p>
            <a:pPr marL="571500" indent="-571500" eaLnBrk="1" hangingPunct="1">
              <a:spcBef>
                <a:spcPts val="1200"/>
              </a:spcBef>
            </a:pPr>
            <a:r>
              <a:rPr lang="en-US" altLang="en-US" sz="3600" b="1" dirty="0">
                <a:latin typeface="Helvetica" charset="0"/>
                <a:ea typeface="Helvetica" charset="0"/>
                <a:cs typeface="Helvetica" charset="0"/>
              </a:rPr>
              <a:t>Consumer</a:t>
            </a:r>
            <a:r>
              <a:rPr lang="en-US" altLang="en-US" sz="3600" dirty="0">
                <a:latin typeface="Helvetica" charset="0"/>
                <a:ea typeface="Helvetica" charset="0"/>
                <a:cs typeface="Helvetica" charset="0"/>
              </a:rPr>
              <a:t> people</a:t>
            </a:r>
          </a:p>
          <a:p>
            <a:pPr marL="1314450" lvl="1" indent="-571500" eaLnBrk="1" hangingPunct="1">
              <a:spcBef>
                <a:spcPts val="1200"/>
              </a:spcBef>
            </a:pPr>
            <a:r>
              <a:rPr lang="en-US" altLang="en-US" sz="3000" dirty="0">
                <a:latin typeface="Helvetica" charset="0"/>
                <a:ea typeface="Helvetica" charset="0"/>
                <a:cs typeface="Helvetica" charset="0"/>
              </a:rPr>
              <a:t>Those who are primarily focused on their own needs</a:t>
            </a:r>
            <a:br>
              <a:rPr lang="en-US" altLang="en-US" sz="3000" dirty="0">
                <a:latin typeface="Helvetica" charset="0"/>
                <a:ea typeface="Helvetica" charset="0"/>
                <a:cs typeface="Helvetica" charset="0"/>
              </a:rPr>
            </a:br>
            <a:endParaRPr lang="en-US" altLang="en-US" sz="800" dirty="0">
              <a:latin typeface="Helvetica" charset="0"/>
              <a:ea typeface="Helvetica" charset="0"/>
              <a:cs typeface="Helvetica" charset="0"/>
            </a:endParaRPr>
          </a:p>
          <a:p>
            <a:pPr marL="571500" indent="-571500" eaLnBrk="1" hangingPunct="1">
              <a:spcBef>
                <a:spcPts val="1200"/>
              </a:spcBef>
            </a:pPr>
            <a:r>
              <a:rPr lang="en-US" altLang="en-US" sz="3600" b="1" dirty="0">
                <a:latin typeface="Helvetica" charset="0"/>
                <a:ea typeface="Helvetica" charset="0"/>
                <a:cs typeface="Helvetica" charset="0"/>
              </a:rPr>
              <a:t>Ministry</a:t>
            </a:r>
            <a:r>
              <a:rPr lang="en-US" altLang="en-US" sz="3600" dirty="0">
                <a:latin typeface="Helvetica" charset="0"/>
                <a:ea typeface="Helvetica" charset="0"/>
                <a:cs typeface="Helvetica" charset="0"/>
              </a:rPr>
              <a:t> people</a:t>
            </a:r>
          </a:p>
          <a:p>
            <a:pPr marL="1314450" lvl="1" indent="-571500" eaLnBrk="1" hangingPunct="1">
              <a:spcBef>
                <a:spcPts val="1200"/>
              </a:spcBef>
            </a:pPr>
            <a:r>
              <a:rPr lang="en-US" altLang="en-US" sz="3000" dirty="0">
                <a:latin typeface="Helvetica" charset="0"/>
                <a:ea typeface="Helvetica" charset="0"/>
                <a:cs typeface="Helvetica" charset="0"/>
              </a:rPr>
              <a:t>Those who help us minister to the needs of people</a:t>
            </a:r>
            <a:br>
              <a:rPr lang="en-US" altLang="en-US" sz="3000" dirty="0">
                <a:latin typeface="Helvetica" charset="0"/>
                <a:ea typeface="Helvetica" charset="0"/>
                <a:cs typeface="Helvetica" charset="0"/>
              </a:rPr>
            </a:br>
            <a:endParaRPr lang="en-US" altLang="en-US" sz="800" dirty="0">
              <a:latin typeface="Helvetica" charset="0"/>
              <a:ea typeface="Helvetica" charset="0"/>
              <a:cs typeface="Helvetica" charset="0"/>
            </a:endParaRPr>
          </a:p>
          <a:p>
            <a:pPr marL="571500" indent="-571500" eaLnBrk="1" hangingPunct="1">
              <a:spcBef>
                <a:spcPts val="1200"/>
              </a:spcBef>
            </a:pPr>
            <a:r>
              <a:rPr lang="en-US" altLang="en-US" sz="3600" b="1" dirty="0">
                <a:latin typeface="Helvetica" charset="0"/>
                <a:ea typeface="Helvetica" charset="0"/>
                <a:cs typeface="Helvetica" charset="0"/>
              </a:rPr>
              <a:t>Missional</a:t>
            </a:r>
            <a:r>
              <a:rPr lang="en-US" altLang="en-US" sz="3600" dirty="0">
                <a:latin typeface="Helvetica" charset="0"/>
                <a:ea typeface="Helvetica" charset="0"/>
                <a:cs typeface="Helvetica" charset="0"/>
              </a:rPr>
              <a:t> people</a:t>
            </a:r>
          </a:p>
          <a:p>
            <a:pPr marL="1314450" lvl="1" indent="-571500" eaLnBrk="1" hangingPunct="1">
              <a:spcBef>
                <a:spcPts val="1200"/>
              </a:spcBef>
            </a:pPr>
            <a:r>
              <a:rPr lang="en-US" altLang="en-US" sz="3000" dirty="0">
                <a:latin typeface="Helvetica" charset="0"/>
                <a:ea typeface="Helvetica" charset="0"/>
                <a:cs typeface="Helvetica" charset="0"/>
              </a:rPr>
              <a:t>Those who find their purpose in Christ’s kingdom</a:t>
            </a:r>
            <a:endParaRPr lang="en-US" altLang="en-US" sz="3200" dirty="0">
              <a:latin typeface="Helvetica" charset="0"/>
              <a:ea typeface="Helvetica" charset="0"/>
              <a:cs typeface="Helvetica" charset="0"/>
            </a:endParaRPr>
          </a:p>
        </p:txBody>
      </p:sp>
    </p:spTree>
    <p:extLst>
      <p:ext uri="{BB962C8B-B14F-4D97-AF65-F5344CB8AC3E}">
        <p14:creationId xmlns:p14="http://schemas.microsoft.com/office/powerpoint/2010/main" val="1164667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4" name="TextBox 9"/>
          <p:cNvSpPr txBox="1">
            <a:spLocks noChangeArrowheads="1"/>
          </p:cNvSpPr>
          <p:nvPr/>
        </p:nvSpPr>
        <p:spPr bwMode="auto">
          <a:xfrm>
            <a:off x="0" y="262979"/>
            <a:ext cx="12192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4400" b="1" dirty="0">
                <a:solidFill>
                  <a:schemeClr val="bg1"/>
                </a:solidFill>
                <a:latin typeface="Arial" panose="020B0604020202020204" pitchFamily="34" charset="0"/>
                <a:ea typeface="Gotham Book" charset="0"/>
                <a:cs typeface="Arial" panose="020B0604020202020204" pitchFamily="34" charset="0"/>
              </a:rPr>
              <a:t>Initial Communication and Planning Steps</a:t>
            </a:r>
          </a:p>
        </p:txBody>
      </p:sp>
      <p:sp>
        <p:nvSpPr>
          <p:cNvPr id="5" name="TextBox 4"/>
          <p:cNvSpPr txBox="1">
            <a:spLocks noChangeArrowheads="1"/>
          </p:cNvSpPr>
          <p:nvPr/>
        </p:nvSpPr>
        <p:spPr bwMode="auto">
          <a:xfrm>
            <a:off x="723014" y="1703523"/>
            <a:ext cx="1074597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457200" indent="-457200"/>
            <a:r>
              <a:rPr lang="en-US" dirty="0">
                <a:latin typeface="Arial" panose="020B0604020202020204" pitchFamily="34" charset="0"/>
                <a:cs typeface="Arial" panose="020B0604020202020204" pitchFamily="34" charset="0"/>
              </a:rPr>
              <a:t>Missional people are motivated by </a:t>
            </a:r>
            <a:r>
              <a:rPr lang="en-US" b="1" u="sng" dirty="0">
                <a:latin typeface="Arial" panose="020B0604020202020204" pitchFamily="34" charset="0"/>
                <a:cs typeface="Arial" panose="020B0604020202020204" pitchFamily="34" charset="0"/>
              </a:rPr>
              <a:t>love</a:t>
            </a:r>
            <a:r>
              <a:rPr lang="en-US" dirty="0">
                <a:latin typeface="Arial" panose="020B0604020202020204" pitchFamily="34" charset="0"/>
                <a:cs typeface="Arial" panose="020B0604020202020204" pitchFamily="34" charset="0"/>
              </a:rPr>
              <a:t> for Christ and for those He has called them to serve.</a:t>
            </a:r>
          </a:p>
        </p:txBody>
      </p:sp>
    </p:spTree>
    <p:extLst>
      <p:ext uri="{BB962C8B-B14F-4D97-AF65-F5344CB8AC3E}">
        <p14:creationId xmlns:p14="http://schemas.microsoft.com/office/powerpoint/2010/main" val="2132212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4" name="TextBox 9"/>
          <p:cNvSpPr txBox="1">
            <a:spLocks noChangeArrowheads="1"/>
          </p:cNvSpPr>
          <p:nvPr/>
        </p:nvSpPr>
        <p:spPr bwMode="auto">
          <a:xfrm>
            <a:off x="0" y="262979"/>
            <a:ext cx="12192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4400" b="1" dirty="0">
                <a:solidFill>
                  <a:schemeClr val="bg1"/>
                </a:solidFill>
                <a:latin typeface="Arial" panose="020B0604020202020204" pitchFamily="34" charset="0"/>
                <a:ea typeface="Gotham Book" charset="0"/>
                <a:cs typeface="Arial" panose="020B0604020202020204" pitchFamily="34" charset="0"/>
              </a:rPr>
              <a:t>Initial Communication and Planning Steps</a:t>
            </a:r>
          </a:p>
        </p:txBody>
      </p:sp>
      <p:sp>
        <p:nvSpPr>
          <p:cNvPr id="5" name="TextBox 4"/>
          <p:cNvSpPr txBox="1">
            <a:spLocks noChangeArrowheads="1"/>
          </p:cNvSpPr>
          <p:nvPr/>
        </p:nvSpPr>
        <p:spPr bwMode="auto">
          <a:xfrm>
            <a:off x="723014" y="1703523"/>
            <a:ext cx="10745972" cy="216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457200" indent="-457200"/>
            <a:r>
              <a:rPr lang="en-US" dirty="0">
                <a:latin typeface="Arial" panose="020B0604020202020204" pitchFamily="34" charset="0"/>
                <a:cs typeface="Arial" panose="020B0604020202020204" pitchFamily="34" charset="0"/>
              </a:rPr>
              <a:t>Missional people are motivated by </a:t>
            </a:r>
            <a:r>
              <a:rPr lang="en-US" b="1" u="sng" dirty="0">
                <a:latin typeface="Arial" panose="020B0604020202020204" pitchFamily="34" charset="0"/>
                <a:cs typeface="Arial" panose="020B0604020202020204" pitchFamily="34" charset="0"/>
              </a:rPr>
              <a:t>love</a:t>
            </a:r>
            <a:r>
              <a:rPr lang="en-US" dirty="0">
                <a:latin typeface="Arial" panose="020B0604020202020204" pitchFamily="34" charset="0"/>
                <a:cs typeface="Arial" panose="020B0604020202020204" pitchFamily="34" charset="0"/>
              </a:rPr>
              <a:t> for Christ and for those He has called them to serve.</a:t>
            </a:r>
          </a:p>
          <a:p>
            <a:pPr marL="457200" indent="-457200"/>
            <a:r>
              <a:rPr lang="en-US" dirty="0">
                <a:latin typeface="Arial" panose="020B0604020202020204" pitchFamily="34" charset="0"/>
                <a:cs typeface="Arial" panose="020B0604020202020204" pitchFamily="34" charset="0"/>
              </a:rPr>
              <a:t>Missional people have found a sense of </a:t>
            </a:r>
            <a:r>
              <a:rPr lang="en-US" b="1" u="sng" dirty="0">
                <a:latin typeface="Arial" panose="020B0604020202020204" pitchFamily="34" charset="0"/>
                <a:cs typeface="Arial" panose="020B0604020202020204" pitchFamily="34" charset="0"/>
              </a:rPr>
              <a:t>purpose</a:t>
            </a:r>
            <a:r>
              <a:rPr lang="en-US" dirty="0">
                <a:latin typeface="Arial" panose="020B0604020202020204" pitchFamily="34" charset="0"/>
                <a:cs typeface="Arial" panose="020B0604020202020204" pitchFamily="34" charset="0"/>
              </a:rPr>
              <a:t>, even calling, in their ministry efforts.</a:t>
            </a:r>
          </a:p>
        </p:txBody>
      </p:sp>
    </p:spTree>
    <p:extLst>
      <p:ext uri="{BB962C8B-B14F-4D97-AF65-F5344CB8AC3E}">
        <p14:creationId xmlns:p14="http://schemas.microsoft.com/office/powerpoint/2010/main" val="1452202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4" name="TextBox 9"/>
          <p:cNvSpPr txBox="1">
            <a:spLocks noChangeArrowheads="1"/>
          </p:cNvSpPr>
          <p:nvPr/>
        </p:nvSpPr>
        <p:spPr bwMode="auto">
          <a:xfrm>
            <a:off x="0" y="262979"/>
            <a:ext cx="12192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4400" b="1" dirty="0">
                <a:solidFill>
                  <a:schemeClr val="bg1"/>
                </a:solidFill>
                <a:latin typeface="Arial" panose="020B0604020202020204" pitchFamily="34" charset="0"/>
                <a:ea typeface="Gotham Book" charset="0"/>
                <a:cs typeface="Arial" panose="020B0604020202020204" pitchFamily="34" charset="0"/>
              </a:rPr>
              <a:t>Initial Communication and Planning Steps</a:t>
            </a:r>
          </a:p>
        </p:txBody>
      </p:sp>
      <p:sp>
        <p:nvSpPr>
          <p:cNvPr id="5" name="TextBox 4"/>
          <p:cNvSpPr txBox="1">
            <a:spLocks noChangeArrowheads="1"/>
          </p:cNvSpPr>
          <p:nvPr/>
        </p:nvSpPr>
        <p:spPr bwMode="auto">
          <a:xfrm>
            <a:off x="723014" y="1703523"/>
            <a:ext cx="10745972" cy="324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457200" indent="-457200"/>
            <a:r>
              <a:rPr lang="en-US" dirty="0">
                <a:latin typeface="Arial" panose="020B0604020202020204" pitchFamily="34" charset="0"/>
                <a:cs typeface="Arial" panose="020B0604020202020204" pitchFamily="34" charset="0"/>
              </a:rPr>
              <a:t>Missional people are motivated by </a:t>
            </a:r>
            <a:r>
              <a:rPr lang="en-US" b="1" u="sng" dirty="0">
                <a:latin typeface="Arial" panose="020B0604020202020204" pitchFamily="34" charset="0"/>
                <a:cs typeface="Arial" panose="020B0604020202020204" pitchFamily="34" charset="0"/>
              </a:rPr>
              <a:t>love</a:t>
            </a:r>
            <a:r>
              <a:rPr lang="en-US" dirty="0">
                <a:latin typeface="Arial" panose="020B0604020202020204" pitchFamily="34" charset="0"/>
                <a:cs typeface="Arial" panose="020B0604020202020204" pitchFamily="34" charset="0"/>
              </a:rPr>
              <a:t> for Christ and for those He has called them to serve.</a:t>
            </a:r>
          </a:p>
          <a:p>
            <a:pPr marL="457200" indent="-457200"/>
            <a:r>
              <a:rPr lang="en-US" dirty="0">
                <a:latin typeface="Arial" panose="020B0604020202020204" pitchFamily="34" charset="0"/>
                <a:cs typeface="Arial" panose="020B0604020202020204" pitchFamily="34" charset="0"/>
              </a:rPr>
              <a:t>Missional people have found a sense of </a:t>
            </a:r>
            <a:r>
              <a:rPr lang="en-US" b="1" u="sng" dirty="0">
                <a:latin typeface="Arial" panose="020B0604020202020204" pitchFamily="34" charset="0"/>
                <a:cs typeface="Arial" panose="020B0604020202020204" pitchFamily="34" charset="0"/>
              </a:rPr>
              <a:t>purpose</a:t>
            </a:r>
            <a:r>
              <a:rPr lang="en-US" dirty="0">
                <a:latin typeface="Arial" panose="020B0604020202020204" pitchFamily="34" charset="0"/>
                <a:cs typeface="Arial" panose="020B0604020202020204" pitchFamily="34" charset="0"/>
              </a:rPr>
              <a:t>, even calling, in their ministry efforts.</a:t>
            </a:r>
          </a:p>
          <a:p>
            <a:pPr marL="457200" indent="-457200"/>
            <a:r>
              <a:rPr lang="en-US" dirty="0">
                <a:latin typeface="Arial" panose="020B0604020202020204" pitchFamily="34" charset="0"/>
                <a:cs typeface="Arial" panose="020B0604020202020204" pitchFamily="34" charset="0"/>
              </a:rPr>
              <a:t>Missional people are more than ministry helpers. They </a:t>
            </a:r>
            <a:r>
              <a:rPr lang="en-US" b="1" u="sng" dirty="0">
                <a:latin typeface="Arial" panose="020B0604020202020204" pitchFamily="34" charset="0"/>
                <a:cs typeface="Arial" panose="020B0604020202020204" pitchFamily="34" charset="0"/>
              </a:rPr>
              <a:t>lead</a:t>
            </a:r>
            <a:r>
              <a:rPr lang="en-US" b="1"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others</a:t>
            </a:r>
            <a:r>
              <a:rPr lang="en-US" dirty="0">
                <a:latin typeface="Arial" panose="020B0604020202020204" pitchFamily="34" charset="0"/>
                <a:cs typeface="Arial" panose="020B0604020202020204" pitchFamily="34" charset="0"/>
              </a:rPr>
              <a:t> to give their best in serving Christ. </a:t>
            </a:r>
          </a:p>
        </p:txBody>
      </p:sp>
    </p:spTree>
    <p:extLst>
      <p:ext uri="{BB962C8B-B14F-4D97-AF65-F5344CB8AC3E}">
        <p14:creationId xmlns:p14="http://schemas.microsoft.com/office/powerpoint/2010/main" val="1073959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4" name="TextBox 9"/>
          <p:cNvSpPr txBox="1">
            <a:spLocks noChangeArrowheads="1"/>
          </p:cNvSpPr>
          <p:nvPr/>
        </p:nvSpPr>
        <p:spPr bwMode="auto">
          <a:xfrm>
            <a:off x="0" y="262979"/>
            <a:ext cx="12192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4400" b="1" dirty="0">
                <a:solidFill>
                  <a:schemeClr val="bg1"/>
                </a:solidFill>
                <a:latin typeface="Arial" panose="020B0604020202020204" pitchFamily="34" charset="0"/>
                <a:ea typeface="Gotham Book" charset="0"/>
                <a:cs typeface="Arial" panose="020B0604020202020204" pitchFamily="34" charset="0"/>
              </a:rPr>
              <a:t>Initial Communication and Planning Steps</a:t>
            </a:r>
          </a:p>
        </p:txBody>
      </p:sp>
      <p:sp>
        <p:nvSpPr>
          <p:cNvPr id="5" name="TextBox 4"/>
          <p:cNvSpPr txBox="1">
            <a:spLocks noChangeArrowheads="1"/>
          </p:cNvSpPr>
          <p:nvPr/>
        </p:nvSpPr>
        <p:spPr bwMode="auto">
          <a:xfrm>
            <a:off x="723014" y="1703523"/>
            <a:ext cx="10745972" cy="43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457200" indent="-457200"/>
            <a:r>
              <a:rPr lang="en-US" dirty="0">
                <a:latin typeface="Arial" panose="020B0604020202020204" pitchFamily="34" charset="0"/>
                <a:cs typeface="Arial" panose="020B0604020202020204" pitchFamily="34" charset="0"/>
              </a:rPr>
              <a:t>Missional people are motivated by </a:t>
            </a:r>
            <a:r>
              <a:rPr lang="en-US" b="1" u="sng" dirty="0">
                <a:latin typeface="Arial" panose="020B0604020202020204" pitchFamily="34" charset="0"/>
                <a:cs typeface="Arial" panose="020B0604020202020204" pitchFamily="34" charset="0"/>
              </a:rPr>
              <a:t>love</a:t>
            </a:r>
            <a:r>
              <a:rPr lang="en-US" dirty="0">
                <a:latin typeface="Arial" panose="020B0604020202020204" pitchFamily="34" charset="0"/>
                <a:cs typeface="Arial" panose="020B0604020202020204" pitchFamily="34" charset="0"/>
              </a:rPr>
              <a:t> for Christ and for those He has called them to serve.</a:t>
            </a:r>
          </a:p>
          <a:p>
            <a:pPr marL="457200" indent="-457200"/>
            <a:r>
              <a:rPr lang="en-US" dirty="0">
                <a:latin typeface="Arial" panose="020B0604020202020204" pitchFamily="34" charset="0"/>
                <a:cs typeface="Arial" panose="020B0604020202020204" pitchFamily="34" charset="0"/>
              </a:rPr>
              <a:t>Missional people have found a sense of </a:t>
            </a:r>
            <a:r>
              <a:rPr lang="en-US" b="1" u="sng" dirty="0">
                <a:latin typeface="Arial" panose="020B0604020202020204" pitchFamily="34" charset="0"/>
                <a:cs typeface="Arial" panose="020B0604020202020204" pitchFamily="34" charset="0"/>
              </a:rPr>
              <a:t>purpose</a:t>
            </a:r>
            <a:r>
              <a:rPr lang="en-US" dirty="0">
                <a:latin typeface="Arial" panose="020B0604020202020204" pitchFamily="34" charset="0"/>
                <a:cs typeface="Arial" panose="020B0604020202020204" pitchFamily="34" charset="0"/>
              </a:rPr>
              <a:t>, even calling, in their ministry efforts.</a:t>
            </a:r>
          </a:p>
          <a:p>
            <a:pPr marL="457200" indent="-457200"/>
            <a:r>
              <a:rPr lang="en-US" dirty="0">
                <a:latin typeface="Arial" panose="020B0604020202020204" pitchFamily="34" charset="0"/>
                <a:cs typeface="Arial" panose="020B0604020202020204" pitchFamily="34" charset="0"/>
              </a:rPr>
              <a:t>Missional people are more than ministry helpers. They </a:t>
            </a:r>
            <a:r>
              <a:rPr lang="en-US" b="1" u="sng" dirty="0">
                <a:latin typeface="Arial" panose="020B0604020202020204" pitchFamily="34" charset="0"/>
                <a:cs typeface="Arial" panose="020B0604020202020204" pitchFamily="34" charset="0"/>
              </a:rPr>
              <a:t>lead</a:t>
            </a:r>
            <a:r>
              <a:rPr lang="en-US" b="1"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others</a:t>
            </a:r>
            <a:r>
              <a:rPr lang="en-US" dirty="0">
                <a:latin typeface="Arial" panose="020B0604020202020204" pitchFamily="34" charset="0"/>
                <a:cs typeface="Arial" panose="020B0604020202020204" pitchFamily="34" charset="0"/>
              </a:rPr>
              <a:t> to give their best in serving Christ. </a:t>
            </a:r>
          </a:p>
          <a:p>
            <a:pPr marL="457200" indent="-457200"/>
            <a:r>
              <a:rPr lang="en-US" dirty="0">
                <a:latin typeface="Arial" panose="020B0604020202020204" pitchFamily="34" charset="0"/>
                <a:cs typeface="Arial" panose="020B0604020202020204" pitchFamily="34" charset="0"/>
              </a:rPr>
              <a:t>Missional people see needs and look to </a:t>
            </a:r>
            <a:r>
              <a:rPr lang="en-US" b="1" u="sng" dirty="0">
                <a:latin typeface="Arial" panose="020B0604020202020204" pitchFamily="34" charset="0"/>
                <a:cs typeface="Arial" panose="020B0604020202020204" pitchFamily="34" charset="0"/>
              </a:rPr>
              <a:t>their</a:t>
            </a:r>
            <a:r>
              <a:rPr lang="en-US" b="1"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own </a:t>
            </a:r>
            <a:r>
              <a:rPr lang="en-US" dirty="0">
                <a:latin typeface="Arial" panose="020B0604020202020204" pitchFamily="34" charset="0"/>
                <a:cs typeface="Arial" panose="020B0604020202020204" pitchFamily="34" charset="0"/>
              </a:rPr>
              <a:t>resources before placing expectations on others. </a:t>
            </a:r>
          </a:p>
        </p:txBody>
      </p:sp>
    </p:spTree>
    <p:extLst>
      <p:ext uri="{BB962C8B-B14F-4D97-AF65-F5344CB8AC3E}">
        <p14:creationId xmlns:p14="http://schemas.microsoft.com/office/powerpoint/2010/main" val="1660003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4" name="TextBox 9"/>
          <p:cNvSpPr txBox="1">
            <a:spLocks noChangeArrowheads="1"/>
          </p:cNvSpPr>
          <p:nvPr/>
        </p:nvSpPr>
        <p:spPr bwMode="auto">
          <a:xfrm>
            <a:off x="0" y="262979"/>
            <a:ext cx="12192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4400" b="1" dirty="0">
                <a:solidFill>
                  <a:schemeClr val="bg1"/>
                </a:solidFill>
                <a:latin typeface="Arial" panose="020B0604020202020204" pitchFamily="34" charset="0"/>
                <a:ea typeface="Gotham Book" charset="0"/>
                <a:cs typeface="Arial" panose="020B0604020202020204" pitchFamily="34" charset="0"/>
              </a:rPr>
              <a:t>Initial Communication and Planning Steps</a:t>
            </a:r>
          </a:p>
        </p:txBody>
      </p:sp>
      <p:sp>
        <p:nvSpPr>
          <p:cNvPr id="5" name="TextBox 4"/>
          <p:cNvSpPr txBox="1">
            <a:spLocks noChangeArrowheads="1"/>
          </p:cNvSpPr>
          <p:nvPr/>
        </p:nvSpPr>
        <p:spPr bwMode="auto">
          <a:xfrm>
            <a:off x="723014" y="1689009"/>
            <a:ext cx="1074597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457200" indent="-457200"/>
            <a:r>
              <a:rPr lang="en-US" dirty="0">
                <a:latin typeface="Arial" panose="020B0604020202020204" pitchFamily="34" charset="0"/>
                <a:cs typeface="Arial" panose="020B0604020202020204" pitchFamily="34" charset="0"/>
              </a:rPr>
              <a:t>Missional people reflect the </a:t>
            </a:r>
            <a:r>
              <a:rPr lang="en-US" b="1" u="sng" dirty="0">
                <a:latin typeface="Arial" panose="020B0604020202020204" pitchFamily="34" charset="0"/>
                <a:cs typeface="Arial" panose="020B0604020202020204" pitchFamily="34" charset="0"/>
              </a:rPr>
              <a:t>heart</a:t>
            </a:r>
            <a:r>
              <a:rPr lang="en-US" dirty="0">
                <a:latin typeface="Arial" panose="020B0604020202020204" pitchFamily="34" charset="0"/>
                <a:cs typeface="Arial" panose="020B0604020202020204" pitchFamily="34" charset="0"/>
              </a:rPr>
              <a:t> of Christ and act in the power of the Holy Spirit.</a:t>
            </a:r>
          </a:p>
        </p:txBody>
      </p:sp>
    </p:spTree>
    <p:extLst>
      <p:ext uri="{BB962C8B-B14F-4D97-AF65-F5344CB8AC3E}">
        <p14:creationId xmlns:p14="http://schemas.microsoft.com/office/powerpoint/2010/main" val="3323263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4" name="TextBox 9"/>
          <p:cNvSpPr txBox="1">
            <a:spLocks noChangeArrowheads="1"/>
          </p:cNvSpPr>
          <p:nvPr/>
        </p:nvSpPr>
        <p:spPr bwMode="auto">
          <a:xfrm>
            <a:off x="0" y="262979"/>
            <a:ext cx="12192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4400" b="1" dirty="0">
                <a:solidFill>
                  <a:schemeClr val="bg1"/>
                </a:solidFill>
                <a:latin typeface="Arial" panose="020B0604020202020204" pitchFamily="34" charset="0"/>
                <a:ea typeface="Gotham Book" charset="0"/>
                <a:cs typeface="Arial" panose="020B0604020202020204" pitchFamily="34" charset="0"/>
              </a:rPr>
              <a:t>Initial Communication and Planning Steps</a:t>
            </a:r>
          </a:p>
        </p:txBody>
      </p:sp>
      <p:sp>
        <p:nvSpPr>
          <p:cNvPr id="5" name="TextBox 4"/>
          <p:cNvSpPr txBox="1">
            <a:spLocks noChangeArrowheads="1"/>
          </p:cNvSpPr>
          <p:nvPr/>
        </p:nvSpPr>
        <p:spPr bwMode="auto">
          <a:xfrm>
            <a:off x="723014" y="1689009"/>
            <a:ext cx="10745972" cy="216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457200" indent="-457200"/>
            <a:r>
              <a:rPr lang="en-US" dirty="0">
                <a:latin typeface="Arial" panose="020B0604020202020204" pitchFamily="34" charset="0"/>
                <a:cs typeface="Arial" panose="020B0604020202020204" pitchFamily="34" charset="0"/>
              </a:rPr>
              <a:t>Missional people reflect the </a:t>
            </a:r>
            <a:r>
              <a:rPr lang="en-US" b="1" u="sng" dirty="0">
                <a:latin typeface="Arial" panose="020B0604020202020204" pitchFamily="34" charset="0"/>
                <a:cs typeface="Arial" panose="020B0604020202020204" pitchFamily="34" charset="0"/>
              </a:rPr>
              <a:t>heart</a:t>
            </a:r>
            <a:r>
              <a:rPr lang="en-US" dirty="0">
                <a:latin typeface="Arial" panose="020B0604020202020204" pitchFamily="34" charset="0"/>
                <a:cs typeface="Arial" panose="020B0604020202020204" pitchFamily="34" charset="0"/>
              </a:rPr>
              <a:t> of Christ and act in the power of the Holy Spirit.</a:t>
            </a:r>
          </a:p>
          <a:p>
            <a:pPr marL="457200" indent="-457200"/>
            <a:r>
              <a:rPr lang="en-US" dirty="0">
                <a:latin typeface="Arial" panose="020B0604020202020204" pitchFamily="34" charset="0"/>
                <a:cs typeface="Arial" panose="020B0604020202020204" pitchFamily="34" charset="0"/>
              </a:rPr>
              <a:t>Missional people pursue Christ in their daily lives at their own </a:t>
            </a:r>
            <a:r>
              <a:rPr lang="en-US" b="1" u="sng" dirty="0">
                <a:latin typeface="Arial" panose="020B0604020202020204" pitchFamily="34" charset="0"/>
                <a:cs typeface="Arial" panose="020B0604020202020204" pitchFamily="34" charset="0"/>
              </a:rPr>
              <a:t>initiative</a:t>
            </a: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952773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4" name="TextBox 9"/>
          <p:cNvSpPr txBox="1">
            <a:spLocks noChangeArrowheads="1"/>
          </p:cNvSpPr>
          <p:nvPr/>
        </p:nvSpPr>
        <p:spPr bwMode="auto">
          <a:xfrm>
            <a:off x="0" y="262979"/>
            <a:ext cx="12192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4400" b="1" dirty="0">
                <a:solidFill>
                  <a:schemeClr val="bg1"/>
                </a:solidFill>
                <a:latin typeface="Arial" panose="020B0604020202020204" pitchFamily="34" charset="0"/>
                <a:ea typeface="Gotham Book" charset="0"/>
                <a:cs typeface="Arial" panose="020B0604020202020204" pitchFamily="34" charset="0"/>
              </a:rPr>
              <a:t>Initial Communication and Planning Steps</a:t>
            </a:r>
          </a:p>
        </p:txBody>
      </p:sp>
      <p:sp>
        <p:nvSpPr>
          <p:cNvPr id="5" name="TextBox 4"/>
          <p:cNvSpPr txBox="1">
            <a:spLocks noChangeArrowheads="1"/>
          </p:cNvSpPr>
          <p:nvPr/>
        </p:nvSpPr>
        <p:spPr bwMode="auto">
          <a:xfrm>
            <a:off x="723014" y="1689009"/>
            <a:ext cx="10745972" cy="324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457200" indent="-457200"/>
            <a:r>
              <a:rPr lang="en-US" dirty="0">
                <a:latin typeface="Arial" panose="020B0604020202020204" pitchFamily="34" charset="0"/>
                <a:cs typeface="Arial" panose="020B0604020202020204" pitchFamily="34" charset="0"/>
              </a:rPr>
              <a:t>Missional people reflect the </a:t>
            </a:r>
            <a:r>
              <a:rPr lang="en-US" b="1" u="sng" dirty="0">
                <a:latin typeface="Arial" panose="020B0604020202020204" pitchFamily="34" charset="0"/>
                <a:cs typeface="Arial" panose="020B0604020202020204" pitchFamily="34" charset="0"/>
              </a:rPr>
              <a:t>heart</a:t>
            </a:r>
            <a:r>
              <a:rPr lang="en-US" dirty="0">
                <a:latin typeface="Arial" panose="020B0604020202020204" pitchFamily="34" charset="0"/>
                <a:cs typeface="Arial" panose="020B0604020202020204" pitchFamily="34" charset="0"/>
              </a:rPr>
              <a:t> of Christ and act in the power of the Holy Spirit.</a:t>
            </a:r>
          </a:p>
          <a:p>
            <a:pPr marL="457200" indent="-457200"/>
            <a:r>
              <a:rPr lang="en-US" dirty="0">
                <a:latin typeface="Arial" panose="020B0604020202020204" pitchFamily="34" charset="0"/>
                <a:cs typeface="Arial" panose="020B0604020202020204" pitchFamily="34" charset="0"/>
              </a:rPr>
              <a:t>Missional people pursue Christ in their daily lives at their own </a:t>
            </a:r>
            <a:r>
              <a:rPr lang="en-US" b="1" u="sng" dirty="0">
                <a:latin typeface="Arial" panose="020B0604020202020204" pitchFamily="34" charset="0"/>
                <a:cs typeface="Arial" panose="020B0604020202020204" pitchFamily="34" charset="0"/>
              </a:rPr>
              <a:t>initiative</a:t>
            </a:r>
            <a:r>
              <a:rPr lang="en-US" dirty="0">
                <a:latin typeface="Arial" panose="020B0604020202020204" pitchFamily="34" charset="0"/>
                <a:cs typeface="Arial" panose="020B0604020202020204" pitchFamily="34" charset="0"/>
              </a:rPr>
              <a:t>. </a:t>
            </a:r>
          </a:p>
          <a:p>
            <a:pPr marL="457200" indent="-457200"/>
            <a:r>
              <a:rPr lang="en-US" dirty="0">
                <a:latin typeface="Arial" panose="020B0604020202020204" pitchFamily="34" charset="0"/>
                <a:cs typeface="Arial" panose="020B0604020202020204" pitchFamily="34" charset="0"/>
              </a:rPr>
              <a:t>Missional people seek </a:t>
            </a:r>
            <a:r>
              <a:rPr lang="en-US" b="1" u="sng" dirty="0">
                <a:latin typeface="Arial" panose="020B0604020202020204" pitchFamily="34" charset="0"/>
                <a:cs typeface="Arial" panose="020B0604020202020204" pitchFamily="34" charset="0"/>
              </a:rPr>
              <a:t>unity</a:t>
            </a:r>
            <a:r>
              <a:rPr lang="en-US" dirty="0">
                <a:latin typeface="Arial" panose="020B0604020202020204" pitchFamily="34" charset="0"/>
                <a:cs typeface="Arial" panose="020B0604020202020204" pitchFamily="34" charset="0"/>
              </a:rPr>
              <a:t> and </a:t>
            </a:r>
            <a:r>
              <a:rPr lang="en-US" b="1" u="sng" dirty="0">
                <a:latin typeface="Arial" panose="020B0604020202020204" pitchFamily="34" charset="0"/>
                <a:cs typeface="Arial" panose="020B0604020202020204" pitchFamily="34" charset="0"/>
              </a:rPr>
              <a:t>humility</a:t>
            </a:r>
            <a:r>
              <a:rPr lang="en-US" dirty="0">
                <a:latin typeface="Arial" panose="020B0604020202020204" pitchFamily="34" charset="0"/>
                <a:cs typeface="Arial" panose="020B0604020202020204" pitchFamily="34" charset="0"/>
              </a:rPr>
              <a:t> rather than preference and control. </a:t>
            </a:r>
          </a:p>
        </p:txBody>
      </p:sp>
    </p:spTree>
    <p:extLst>
      <p:ext uri="{BB962C8B-B14F-4D97-AF65-F5344CB8AC3E}">
        <p14:creationId xmlns:p14="http://schemas.microsoft.com/office/powerpoint/2010/main" val="3669391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4" name="TextBox 9"/>
          <p:cNvSpPr txBox="1">
            <a:spLocks noChangeArrowheads="1"/>
          </p:cNvSpPr>
          <p:nvPr/>
        </p:nvSpPr>
        <p:spPr bwMode="auto">
          <a:xfrm>
            <a:off x="0" y="262979"/>
            <a:ext cx="12192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4400" b="1" dirty="0">
                <a:solidFill>
                  <a:schemeClr val="bg1"/>
                </a:solidFill>
                <a:latin typeface="Arial" panose="020B0604020202020204" pitchFamily="34" charset="0"/>
                <a:ea typeface="Gotham Book" charset="0"/>
                <a:cs typeface="Arial" panose="020B0604020202020204" pitchFamily="34" charset="0"/>
              </a:rPr>
              <a:t>Initial Communication and Planning Steps</a:t>
            </a:r>
          </a:p>
        </p:txBody>
      </p:sp>
      <p:sp>
        <p:nvSpPr>
          <p:cNvPr id="5" name="TextBox 4"/>
          <p:cNvSpPr txBox="1">
            <a:spLocks noChangeArrowheads="1"/>
          </p:cNvSpPr>
          <p:nvPr/>
        </p:nvSpPr>
        <p:spPr bwMode="auto">
          <a:xfrm>
            <a:off x="723014" y="1689009"/>
            <a:ext cx="10745972" cy="383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457200" indent="-457200"/>
            <a:r>
              <a:rPr lang="en-US" dirty="0">
                <a:latin typeface="Arial" panose="020B0604020202020204" pitchFamily="34" charset="0"/>
                <a:cs typeface="Arial" panose="020B0604020202020204" pitchFamily="34" charset="0"/>
              </a:rPr>
              <a:t>Missional people reflect the </a:t>
            </a:r>
            <a:r>
              <a:rPr lang="en-US" b="1" u="sng" dirty="0">
                <a:latin typeface="Arial" panose="020B0604020202020204" pitchFamily="34" charset="0"/>
                <a:cs typeface="Arial" panose="020B0604020202020204" pitchFamily="34" charset="0"/>
              </a:rPr>
              <a:t>heart</a:t>
            </a:r>
            <a:r>
              <a:rPr lang="en-US" dirty="0">
                <a:latin typeface="Arial" panose="020B0604020202020204" pitchFamily="34" charset="0"/>
                <a:cs typeface="Arial" panose="020B0604020202020204" pitchFamily="34" charset="0"/>
              </a:rPr>
              <a:t> of Christ and act in the power of the Holy Spirit.</a:t>
            </a:r>
          </a:p>
          <a:p>
            <a:pPr marL="457200" indent="-457200"/>
            <a:r>
              <a:rPr lang="en-US" dirty="0">
                <a:latin typeface="Arial" panose="020B0604020202020204" pitchFamily="34" charset="0"/>
                <a:cs typeface="Arial" panose="020B0604020202020204" pitchFamily="34" charset="0"/>
              </a:rPr>
              <a:t>Missional people pursue Christ in their daily lives at their own </a:t>
            </a:r>
            <a:r>
              <a:rPr lang="en-US" b="1" u="sng" dirty="0">
                <a:latin typeface="Arial" panose="020B0604020202020204" pitchFamily="34" charset="0"/>
                <a:cs typeface="Arial" panose="020B0604020202020204" pitchFamily="34" charset="0"/>
              </a:rPr>
              <a:t>initiative</a:t>
            </a:r>
            <a:r>
              <a:rPr lang="en-US" dirty="0">
                <a:latin typeface="Arial" panose="020B0604020202020204" pitchFamily="34" charset="0"/>
                <a:cs typeface="Arial" panose="020B0604020202020204" pitchFamily="34" charset="0"/>
              </a:rPr>
              <a:t>. </a:t>
            </a:r>
          </a:p>
          <a:p>
            <a:pPr marL="457200" indent="-457200"/>
            <a:r>
              <a:rPr lang="en-US" dirty="0">
                <a:latin typeface="Arial" panose="020B0604020202020204" pitchFamily="34" charset="0"/>
                <a:cs typeface="Arial" panose="020B0604020202020204" pitchFamily="34" charset="0"/>
              </a:rPr>
              <a:t>Missional people seek </a:t>
            </a:r>
            <a:r>
              <a:rPr lang="en-US" b="1" u="sng" dirty="0">
                <a:latin typeface="Arial" panose="020B0604020202020204" pitchFamily="34" charset="0"/>
                <a:cs typeface="Arial" panose="020B0604020202020204" pitchFamily="34" charset="0"/>
              </a:rPr>
              <a:t>unity</a:t>
            </a:r>
            <a:r>
              <a:rPr lang="en-US" dirty="0">
                <a:latin typeface="Arial" panose="020B0604020202020204" pitchFamily="34" charset="0"/>
                <a:cs typeface="Arial" panose="020B0604020202020204" pitchFamily="34" charset="0"/>
              </a:rPr>
              <a:t> and </a:t>
            </a:r>
            <a:r>
              <a:rPr lang="en-US" b="1" u="sng" dirty="0">
                <a:latin typeface="Arial" panose="020B0604020202020204" pitchFamily="34" charset="0"/>
                <a:cs typeface="Arial" panose="020B0604020202020204" pitchFamily="34" charset="0"/>
              </a:rPr>
              <a:t>humility</a:t>
            </a:r>
            <a:r>
              <a:rPr lang="en-US" dirty="0">
                <a:latin typeface="Arial" panose="020B0604020202020204" pitchFamily="34" charset="0"/>
                <a:cs typeface="Arial" panose="020B0604020202020204" pitchFamily="34" charset="0"/>
              </a:rPr>
              <a:t> rather than preference and control. </a:t>
            </a:r>
          </a:p>
          <a:p>
            <a:pPr marL="457200" indent="-457200"/>
            <a:r>
              <a:rPr lang="en-US" dirty="0">
                <a:latin typeface="Arial" panose="020B0604020202020204" pitchFamily="34" charset="0"/>
                <a:cs typeface="Arial" panose="020B0604020202020204" pitchFamily="34" charset="0"/>
              </a:rPr>
              <a:t>Missional people will stand for Christ even when </a:t>
            </a:r>
            <a:r>
              <a:rPr lang="en-US" b="1" u="sng" dirty="0">
                <a:latin typeface="Arial" panose="020B0604020202020204" pitchFamily="34" charset="0"/>
                <a:cs typeface="Arial" panose="020B0604020202020204" pitchFamily="34" charset="0"/>
              </a:rPr>
              <a:t>alone</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75861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graphicFrame>
        <p:nvGraphicFramePr>
          <p:cNvPr id="2" name="Table 1">
            <a:extLst>
              <a:ext uri="{FF2B5EF4-FFF2-40B4-BE49-F238E27FC236}">
                <a16:creationId xmlns:a16="http://schemas.microsoft.com/office/drawing/2014/main" id="{FFB111D2-A56E-6A24-8050-E1FC7110ED8B}"/>
              </a:ext>
            </a:extLst>
          </p:cNvPr>
          <p:cNvGraphicFramePr>
            <a:graphicFrameLocks noGrp="1"/>
          </p:cNvGraphicFramePr>
          <p:nvPr>
            <p:extLst>
              <p:ext uri="{D42A27DB-BD31-4B8C-83A1-F6EECF244321}">
                <p14:modId xmlns:p14="http://schemas.microsoft.com/office/powerpoint/2010/main" val="3011640284"/>
              </p:ext>
            </p:extLst>
          </p:nvPr>
        </p:nvGraphicFramePr>
        <p:xfrm>
          <a:off x="731517" y="2022993"/>
          <a:ext cx="10515601" cy="3756607"/>
        </p:xfrm>
        <a:graphic>
          <a:graphicData uri="http://schemas.openxmlformats.org/drawingml/2006/table">
            <a:tbl>
              <a:tblPr firstRow="1" firstCol="1" bandRow="1"/>
              <a:tblGrid>
                <a:gridCol w="1862403">
                  <a:extLst>
                    <a:ext uri="{9D8B030D-6E8A-4147-A177-3AD203B41FA5}">
                      <a16:colId xmlns:a16="http://schemas.microsoft.com/office/drawing/2014/main" val="3332551362"/>
                    </a:ext>
                  </a:extLst>
                </a:gridCol>
                <a:gridCol w="2390235">
                  <a:extLst>
                    <a:ext uri="{9D8B030D-6E8A-4147-A177-3AD203B41FA5}">
                      <a16:colId xmlns:a16="http://schemas.microsoft.com/office/drawing/2014/main" val="140511381"/>
                    </a:ext>
                  </a:extLst>
                </a:gridCol>
                <a:gridCol w="4051931">
                  <a:extLst>
                    <a:ext uri="{9D8B030D-6E8A-4147-A177-3AD203B41FA5}">
                      <a16:colId xmlns:a16="http://schemas.microsoft.com/office/drawing/2014/main" val="1687221895"/>
                    </a:ext>
                  </a:extLst>
                </a:gridCol>
                <a:gridCol w="2211032">
                  <a:extLst>
                    <a:ext uri="{9D8B030D-6E8A-4147-A177-3AD203B41FA5}">
                      <a16:colId xmlns:a16="http://schemas.microsoft.com/office/drawing/2014/main" val="3552805212"/>
                    </a:ext>
                  </a:extLst>
                </a:gridCol>
              </a:tblGrid>
              <a:tr h="845315">
                <a:tc>
                  <a:txBody>
                    <a:bodyPr/>
                    <a:lstStyle/>
                    <a:p>
                      <a:pPr marL="0" algn="ctr" fontAlgn="ctr">
                        <a:spcBef>
                          <a:spcPts val="600"/>
                        </a:spcBef>
                        <a:spcAft>
                          <a:spcPts val="600"/>
                        </a:spcAft>
                      </a:pPr>
                      <a:r>
                        <a:rPr lang="en-US" sz="2500" b="0" i="0" u="none" strike="noStrike">
                          <a:solidFill>
                            <a:srgbClr val="000000"/>
                          </a:solidFill>
                          <a:effectLst/>
                          <a:latin typeface="Franklin Gothic Book" panose="020B0503020102020204" pitchFamily="34" charset="0"/>
                          <a:ea typeface="Cambria" panose="02040503050406030204" pitchFamily="18" charset="0"/>
                          <a:cs typeface="Cambria" panose="02040503050406030204" pitchFamily="18" charset="0"/>
                        </a:rPr>
                        <a:t>Group</a:t>
                      </a:r>
                      <a:endParaRPr lang="en-US" sz="3700" b="0" i="0" u="none" strike="noStrike">
                        <a:effectLst/>
                        <a:latin typeface="Arial" panose="020B0604020202020204" pitchFamily="34" charset="0"/>
                      </a:endParaRPr>
                    </a:p>
                  </a:txBody>
                  <a:tcPr marL="140755" marR="140755" marT="195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algn="ctr" fontAlgn="ctr">
                        <a:spcBef>
                          <a:spcPts val="600"/>
                        </a:spcBef>
                        <a:spcAft>
                          <a:spcPts val="600"/>
                        </a:spcAft>
                      </a:pPr>
                      <a:r>
                        <a:rPr lang="en-US" sz="2500" b="0" i="0" u="none" strike="noStrike" dirty="0">
                          <a:solidFill>
                            <a:srgbClr val="000000"/>
                          </a:solidFill>
                          <a:effectLst/>
                          <a:latin typeface="Franklin Gothic Book" panose="020B0503020102020204" pitchFamily="34" charset="0"/>
                          <a:ea typeface="Cambria" panose="02040503050406030204" pitchFamily="18" charset="0"/>
                          <a:cs typeface="Cambria" panose="02040503050406030204" pitchFamily="18" charset="0"/>
                        </a:rPr>
                        <a:t>Percentage of Congregation</a:t>
                      </a:r>
                      <a:endParaRPr lang="en-US" sz="3700" b="0" i="0" u="none" strike="noStrike" dirty="0">
                        <a:effectLst/>
                        <a:latin typeface="Arial" panose="020B0604020202020204" pitchFamily="34" charset="0"/>
                      </a:endParaRPr>
                    </a:p>
                  </a:txBody>
                  <a:tcPr marL="140755" marR="140755" marT="195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algn="ctr" fontAlgn="ctr">
                        <a:spcBef>
                          <a:spcPts val="600"/>
                        </a:spcBef>
                        <a:spcAft>
                          <a:spcPts val="600"/>
                        </a:spcAft>
                      </a:pPr>
                      <a:r>
                        <a:rPr lang="en-US" sz="2500" b="0" i="0" u="none" strike="noStrike" dirty="0">
                          <a:solidFill>
                            <a:srgbClr val="000000"/>
                          </a:solidFill>
                          <a:effectLst/>
                          <a:latin typeface="Franklin Gothic Book" panose="020B0503020102020204" pitchFamily="34" charset="0"/>
                          <a:ea typeface="Cambria" panose="02040503050406030204" pitchFamily="18" charset="0"/>
                          <a:cs typeface="Cambria" panose="02040503050406030204" pitchFamily="18" charset="0"/>
                        </a:rPr>
                        <a:t>Order of communication</a:t>
                      </a:r>
                      <a:endParaRPr lang="en-US" sz="3700" b="0" i="0" u="none" strike="noStrike" dirty="0">
                        <a:effectLst/>
                        <a:latin typeface="Arial" panose="020B0604020202020204" pitchFamily="34" charset="0"/>
                      </a:endParaRPr>
                    </a:p>
                  </a:txBody>
                  <a:tcPr marL="140755" marR="140755" marT="195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algn="ctr" fontAlgn="ctr">
                        <a:spcBef>
                          <a:spcPts val="600"/>
                        </a:spcBef>
                        <a:spcAft>
                          <a:spcPts val="600"/>
                        </a:spcAft>
                      </a:pPr>
                      <a:r>
                        <a:rPr lang="en-US" sz="2500" b="0" i="0" u="none" strike="noStrike">
                          <a:solidFill>
                            <a:srgbClr val="000000"/>
                          </a:solidFill>
                          <a:effectLst/>
                          <a:latin typeface="Franklin Gothic Book" panose="020B0503020102020204" pitchFamily="34" charset="0"/>
                          <a:ea typeface="Cambria" panose="02040503050406030204" pitchFamily="18" charset="0"/>
                          <a:cs typeface="Cambria" panose="02040503050406030204" pitchFamily="18" charset="0"/>
                        </a:rPr>
                        <a:t>Setting</a:t>
                      </a:r>
                      <a:endParaRPr lang="en-US" sz="3700" b="0" i="0" u="none" strike="noStrike">
                        <a:effectLst/>
                        <a:latin typeface="Arial" panose="020B0604020202020204" pitchFamily="34" charset="0"/>
                      </a:endParaRPr>
                    </a:p>
                  </a:txBody>
                  <a:tcPr marL="140755" marR="140755" marT="195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509024957"/>
                  </a:ext>
                </a:extLst>
              </a:tr>
              <a:tr h="845315">
                <a:tc>
                  <a:txBody>
                    <a:bodyPr/>
                    <a:lstStyle/>
                    <a:p>
                      <a:pPr marL="0" algn="ctr" fontAlgn="ctr">
                        <a:spcBef>
                          <a:spcPts val="600"/>
                        </a:spcBef>
                        <a:spcAft>
                          <a:spcPts val="600"/>
                        </a:spcAft>
                      </a:pPr>
                      <a:r>
                        <a:rPr lang="en-US" sz="2500" b="0" i="0" u="none" strike="noStrike" dirty="0">
                          <a:solidFill>
                            <a:srgbClr val="000000"/>
                          </a:solidFill>
                          <a:effectLst/>
                          <a:latin typeface="Franklin Gothic Book" panose="020B0503020102020204" pitchFamily="34" charset="0"/>
                          <a:ea typeface="Cambria" panose="02040503050406030204" pitchFamily="18" charset="0"/>
                          <a:cs typeface="Cambria" panose="02040503050406030204" pitchFamily="18" charset="0"/>
                        </a:rPr>
                        <a:t>Consumer</a:t>
                      </a:r>
                      <a:endParaRPr lang="en-US" sz="3700" b="0" i="0" u="none" strike="noStrike" dirty="0">
                        <a:effectLst/>
                        <a:latin typeface="Arial" panose="020B0604020202020204" pitchFamily="34" charset="0"/>
                      </a:endParaRPr>
                    </a:p>
                  </a:txBody>
                  <a:tcPr marL="140755" marR="140755" marT="195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fontAlgn="ctr">
                        <a:spcBef>
                          <a:spcPts val="600"/>
                        </a:spcBef>
                        <a:spcAft>
                          <a:spcPts val="600"/>
                        </a:spcAft>
                      </a:pPr>
                      <a:r>
                        <a:rPr lang="en-US" sz="2500" b="0" i="0" u="none" strike="noStrike">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Two-thirds</a:t>
                      </a:r>
                      <a:endParaRPr lang="en-US" sz="3700" b="0" i="0" u="none" strike="noStrike">
                        <a:effectLst/>
                        <a:latin typeface="Arial" panose="020B0604020202020204" pitchFamily="34" charset="0"/>
                      </a:endParaRPr>
                    </a:p>
                  </a:txBody>
                  <a:tcPr marL="140755" marR="140755" marT="195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fontAlgn="ctr">
                        <a:spcBef>
                          <a:spcPts val="600"/>
                        </a:spcBef>
                        <a:spcAft>
                          <a:spcPts val="600"/>
                        </a:spcAft>
                      </a:pPr>
                      <a:r>
                        <a:rPr lang="en-US" sz="2500" b="0" i="0" u="none" strike="noStrike">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Last</a:t>
                      </a:r>
                      <a:endParaRPr lang="en-US" sz="3700" b="0" i="0" u="none" strike="noStrike">
                        <a:effectLst/>
                        <a:latin typeface="Arial" panose="020B0604020202020204" pitchFamily="34" charset="0"/>
                      </a:endParaRPr>
                    </a:p>
                  </a:txBody>
                  <a:tcPr marL="140755" marR="140755" marT="195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fontAlgn="ctr">
                        <a:spcBef>
                          <a:spcPts val="600"/>
                        </a:spcBef>
                        <a:spcAft>
                          <a:spcPts val="600"/>
                        </a:spcAft>
                      </a:pPr>
                      <a:r>
                        <a:rPr lang="en-US" sz="2500" b="0" i="0" u="none" strike="noStrike">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On Launch Sunday</a:t>
                      </a:r>
                      <a:endParaRPr lang="en-US" sz="3700" b="0" i="0" u="none" strike="noStrike">
                        <a:effectLst/>
                        <a:latin typeface="Arial" panose="020B0604020202020204" pitchFamily="34" charset="0"/>
                      </a:endParaRPr>
                    </a:p>
                  </a:txBody>
                  <a:tcPr marL="140755" marR="140755" marT="195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6839887"/>
                  </a:ext>
                </a:extLst>
              </a:tr>
              <a:tr h="845315">
                <a:tc>
                  <a:txBody>
                    <a:bodyPr/>
                    <a:lstStyle/>
                    <a:p>
                      <a:pPr marL="0" algn="ctr" fontAlgn="ctr">
                        <a:spcBef>
                          <a:spcPts val="600"/>
                        </a:spcBef>
                        <a:spcAft>
                          <a:spcPts val="600"/>
                        </a:spcAft>
                      </a:pPr>
                      <a:r>
                        <a:rPr lang="en-US" sz="2500" b="0" i="0" u="none" strike="noStrike" dirty="0">
                          <a:solidFill>
                            <a:srgbClr val="000000"/>
                          </a:solidFill>
                          <a:effectLst/>
                          <a:latin typeface="Franklin Gothic Book" panose="020B0503020102020204" pitchFamily="34" charset="0"/>
                          <a:ea typeface="Cambria" panose="02040503050406030204" pitchFamily="18" charset="0"/>
                          <a:cs typeface="Cambria" panose="02040503050406030204" pitchFamily="18" charset="0"/>
                        </a:rPr>
                        <a:t>Ministry</a:t>
                      </a:r>
                      <a:endParaRPr lang="en-US" sz="3700" b="0" i="0" u="none" strike="noStrike" dirty="0">
                        <a:effectLst/>
                        <a:latin typeface="Arial" panose="020B0604020202020204" pitchFamily="34" charset="0"/>
                      </a:endParaRPr>
                    </a:p>
                  </a:txBody>
                  <a:tcPr marL="140755" marR="140755" marT="195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fontAlgn="ctr">
                        <a:spcBef>
                          <a:spcPts val="600"/>
                        </a:spcBef>
                        <a:spcAft>
                          <a:spcPts val="600"/>
                        </a:spcAft>
                      </a:pPr>
                      <a:r>
                        <a:rPr lang="en-US" sz="2500" b="0" i="0" u="none" strike="noStrike">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One-third</a:t>
                      </a:r>
                      <a:endParaRPr lang="en-US" sz="3700" b="0" i="0" u="none" strike="noStrike">
                        <a:effectLst/>
                        <a:latin typeface="Arial" panose="020B0604020202020204" pitchFamily="34" charset="0"/>
                      </a:endParaRPr>
                    </a:p>
                  </a:txBody>
                  <a:tcPr marL="140755" marR="140755" marT="195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fontAlgn="ctr">
                        <a:spcBef>
                          <a:spcPts val="600"/>
                        </a:spcBef>
                        <a:spcAft>
                          <a:spcPts val="600"/>
                        </a:spcAft>
                      </a:pPr>
                      <a:r>
                        <a:rPr lang="en-US" sz="2500" b="0" i="0" u="none" strike="noStrike">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Second</a:t>
                      </a:r>
                      <a:endParaRPr lang="en-US" sz="3700" b="0" i="0" u="none" strike="noStrike">
                        <a:effectLst/>
                        <a:latin typeface="Arial" panose="020B0604020202020204" pitchFamily="34" charset="0"/>
                      </a:endParaRPr>
                    </a:p>
                  </a:txBody>
                  <a:tcPr marL="140755" marR="140755" marT="195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fontAlgn="ctr">
                        <a:spcBef>
                          <a:spcPts val="600"/>
                        </a:spcBef>
                        <a:spcAft>
                          <a:spcPts val="600"/>
                        </a:spcAft>
                      </a:pPr>
                      <a:r>
                        <a:rPr lang="en-US" sz="2500" b="0" i="0" u="none" strike="noStrike">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In a team meeting</a:t>
                      </a:r>
                      <a:endParaRPr lang="en-US" sz="3700" b="0" i="0" u="none" strike="noStrike">
                        <a:effectLst/>
                        <a:latin typeface="Arial" panose="020B0604020202020204" pitchFamily="34" charset="0"/>
                      </a:endParaRPr>
                    </a:p>
                  </a:txBody>
                  <a:tcPr marL="140755" marR="140755" marT="195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488424"/>
                  </a:ext>
                </a:extLst>
              </a:tr>
              <a:tr h="1220662">
                <a:tc>
                  <a:txBody>
                    <a:bodyPr/>
                    <a:lstStyle/>
                    <a:p>
                      <a:pPr marL="0" algn="ctr" fontAlgn="ctr">
                        <a:spcBef>
                          <a:spcPts val="600"/>
                        </a:spcBef>
                        <a:spcAft>
                          <a:spcPts val="600"/>
                        </a:spcAft>
                      </a:pPr>
                      <a:r>
                        <a:rPr lang="en-US" sz="2500" b="0" i="0" u="none" strike="noStrike" dirty="0">
                          <a:solidFill>
                            <a:srgbClr val="000000"/>
                          </a:solidFill>
                          <a:effectLst/>
                          <a:latin typeface="Franklin Gothic Book" panose="020B0503020102020204" pitchFamily="34" charset="0"/>
                          <a:ea typeface="Cambria" panose="02040503050406030204" pitchFamily="18" charset="0"/>
                          <a:cs typeface="Cambria" panose="02040503050406030204" pitchFamily="18" charset="0"/>
                        </a:rPr>
                        <a:t>Missional</a:t>
                      </a:r>
                      <a:endParaRPr lang="en-US" sz="3700" b="0" i="0" u="none" strike="noStrike" dirty="0">
                        <a:effectLst/>
                        <a:latin typeface="Arial" panose="020B0604020202020204" pitchFamily="34" charset="0"/>
                      </a:endParaRPr>
                    </a:p>
                  </a:txBody>
                  <a:tcPr marL="140755" marR="140755" marT="195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fontAlgn="ctr">
                        <a:spcBef>
                          <a:spcPts val="600"/>
                        </a:spcBef>
                        <a:spcAft>
                          <a:spcPts val="600"/>
                        </a:spcAft>
                      </a:pPr>
                      <a:r>
                        <a:rPr lang="en-US" sz="2500" b="0" i="0" u="none" strike="noStrike">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A segment within the Ministry group</a:t>
                      </a:r>
                      <a:endParaRPr lang="en-US" sz="3700" b="0" i="0" u="none" strike="noStrike">
                        <a:effectLst/>
                        <a:latin typeface="Arial" panose="020B0604020202020204" pitchFamily="34" charset="0"/>
                      </a:endParaRPr>
                    </a:p>
                  </a:txBody>
                  <a:tcPr marL="140755" marR="140755" marT="195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fontAlgn="ctr">
                        <a:spcBef>
                          <a:spcPts val="600"/>
                        </a:spcBef>
                        <a:spcAft>
                          <a:spcPts val="600"/>
                        </a:spcAft>
                      </a:pPr>
                      <a:r>
                        <a:rPr lang="en-US" sz="2500" b="0" i="0" u="none" strike="noStrike"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First, well before launching new initiatives</a:t>
                      </a:r>
                      <a:endParaRPr lang="en-US" sz="3700" b="0" i="0" u="none" strike="noStrike" dirty="0">
                        <a:effectLst/>
                        <a:latin typeface="Arial" panose="020B0604020202020204" pitchFamily="34" charset="0"/>
                      </a:endParaRPr>
                    </a:p>
                  </a:txBody>
                  <a:tcPr marL="140755" marR="140755" marT="195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fontAlgn="ctr">
                        <a:spcBef>
                          <a:spcPts val="600"/>
                        </a:spcBef>
                        <a:spcAft>
                          <a:spcPts val="600"/>
                        </a:spcAft>
                      </a:pPr>
                      <a:r>
                        <a:rPr lang="en-US" sz="2500" b="0" i="0" u="none" strike="noStrike" dirty="0">
                          <a:solidFill>
                            <a:srgbClr val="231F20"/>
                          </a:solidFill>
                          <a:effectLst/>
                          <a:latin typeface="Franklin Gothic Book" panose="020B0503020102020204" pitchFamily="34" charset="0"/>
                          <a:ea typeface="Cambria" panose="02040503050406030204" pitchFamily="18" charset="0"/>
                          <a:cs typeface="Cambria" panose="02040503050406030204" pitchFamily="18" charset="0"/>
                        </a:rPr>
                        <a:t>Individually over a cup of coffee</a:t>
                      </a:r>
                      <a:endParaRPr lang="en-US" sz="3700" b="0" i="0" u="none" strike="noStrike" dirty="0">
                        <a:effectLst/>
                        <a:latin typeface="Arial" panose="020B0604020202020204" pitchFamily="34" charset="0"/>
                      </a:endParaRPr>
                    </a:p>
                  </a:txBody>
                  <a:tcPr marL="140755" marR="140755" marT="195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0642439"/>
                  </a:ext>
                </a:extLst>
              </a:tr>
            </a:tbl>
          </a:graphicData>
        </a:graphic>
      </p:graphicFrame>
      <p:sp>
        <p:nvSpPr>
          <p:cNvPr id="12" name="TextBox 9">
            <a:extLst>
              <a:ext uri="{FF2B5EF4-FFF2-40B4-BE49-F238E27FC236}">
                <a16:creationId xmlns:a16="http://schemas.microsoft.com/office/drawing/2014/main" id="{6F5AC2D3-AB75-764C-67F0-6962C659F2DB}"/>
              </a:ext>
            </a:extLst>
          </p:cNvPr>
          <p:cNvSpPr txBox="1">
            <a:spLocks noChangeArrowheads="1"/>
          </p:cNvSpPr>
          <p:nvPr/>
        </p:nvSpPr>
        <p:spPr bwMode="auto">
          <a:xfrm>
            <a:off x="0" y="262979"/>
            <a:ext cx="12192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4400" b="1" dirty="0">
                <a:solidFill>
                  <a:schemeClr val="bg1"/>
                </a:solidFill>
                <a:latin typeface="Arial" panose="020B0604020202020204" pitchFamily="34" charset="0"/>
                <a:ea typeface="Gotham Book" charset="0"/>
                <a:cs typeface="Arial" panose="020B0604020202020204" pitchFamily="34" charset="0"/>
              </a:rPr>
              <a:t>Initial Communication and Planning Steps</a:t>
            </a:r>
          </a:p>
        </p:txBody>
      </p:sp>
    </p:spTree>
    <p:extLst>
      <p:ext uri="{BB962C8B-B14F-4D97-AF65-F5344CB8AC3E}">
        <p14:creationId xmlns:p14="http://schemas.microsoft.com/office/powerpoint/2010/main" val="6794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1" y="5564551"/>
            <a:ext cx="12192001" cy="1295401"/>
          </a:xfrm>
          <a:prstGeom prst="rect">
            <a:avLst/>
          </a:prstGeom>
          <a:ln w="12700">
            <a:miter lim="400000"/>
          </a:ln>
        </p:spPr>
      </p:pic>
      <p:pic>
        <p:nvPicPr>
          <p:cNvPr id="345" name="pasted-image.pdf"/>
          <p:cNvPicPr>
            <a:picLocks noChangeAspect="1"/>
          </p:cNvPicPr>
          <p:nvPr/>
        </p:nvPicPr>
        <p:blipFill>
          <a:blip r:embed="rId3"/>
          <a:stretch>
            <a:fillRect/>
          </a:stretch>
        </p:blipFill>
        <p:spPr>
          <a:xfrm>
            <a:off x="9434547" y="5827974"/>
            <a:ext cx="2222132" cy="768556"/>
          </a:xfrm>
          <a:prstGeom prst="rect">
            <a:avLst/>
          </a:prstGeom>
          <a:ln w="12700">
            <a:miter lim="400000"/>
          </a:ln>
        </p:spPr>
      </p:pic>
      <p:sp>
        <p:nvSpPr>
          <p:cNvPr id="4" name="TextBox 3"/>
          <p:cNvSpPr txBox="1"/>
          <p:nvPr/>
        </p:nvSpPr>
        <p:spPr>
          <a:xfrm>
            <a:off x="489097" y="669092"/>
            <a:ext cx="10887739" cy="4632037"/>
          </a:xfrm>
          <a:prstGeom prst="rect">
            <a:avLst/>
          </a:prstGeom>
          <a:noFill/>
        </p:spPr>
        <p:txBody>
          <a:bodyPr wrap="square" rtlCol="0">
            <a:spAutoFit/>
          </a:bodyPr>
          <a:lstStyle/>
          <a:p>
            <a:pPr defTabSz="914355"/>
            <a:r>
              <a:rPr lang="en-US" sz="5400" dirty="0">
                <a:latin typeface="Arial" panose="020B0604020202020204" pitchFamily="34" charset="0"/>
                <a:ea typeface="Gotham Book" charset="0"/>
                <a:cs typeface="Arial" panose="020B0604020202020204" pitchFamily="34" charset="0"/>
              </a:rPr>
              <a:t>A healthy church is one that</a:t>
            </a:r>
            <a:r>
              <a:rPr lang="is-IS" sz="5400" dirty="0">
                <a:latin typeface="Arial" panose="020B0604020202020204" pitchFamily="34" charset="0"/>
                <a:ea typeface="Gotham Book" charset="0"/>
                <a:cs typeface="Arial" panose="020B0604020202020204" pitchFamily="34" charset="0"/>
              </a:rPr>
              <a:t>…</a:t>
            </a:r>
            <a:endParaRPr lang="en-US" sz="5400" dirty="0">
              <a:latin typeface="Arial" panose="020B0604020202020204" pitchFamily="34" charset="0"/>
              <a:ea typeface="Gotham Book" charset="0"/>
              <a:cs typeface="Arial" panose="020B0604020202020204" pitchFamily="34" charset="0"/>
            </a:endParaRPr>
          </a:p>
          <a:p>
            <a:pPr marL="1120112" indent="-571500" defTabSz="914355">
              <a:spcBef>
                <a:spcPts val="600"/>
              </a:spcBef>
              <a:buFont typeface="Arial" charset="0"/>
              <a:buChar char="•"/>
            </a:pPr>
            <a:r>
              <a:rPr lang="en-US" sz="3600" dirty="0">
                <a:latin typeface="Arial" panose="020B0604020202020204" pitchFamily="34" charset="0"/>
                <a:ea typeface="Helvetica" charset="0"/>
                <a:cs typeface="Arial" panose="020B0604020202020204" pitchFamily="34" charset="0"/>
              </a:rPr>
              <a:t>Engages and maintains loving relationships</a:t>
            </a:r>
          </a:p>
          <a:p>
            <a:pPr marL="1120112" indent="-571500" defTabSz="914355">
              <a:spcBef>
                <a:spcPts val="600"/>
              </a:spcBef>
              <a:buFont typeface="Arial" charset="0"/>
              <a:buChar char="•"/>
            </a:pPr>
            <a:r>
              <a:rPr lang="en-US" sz="3600" dirty="0">
                <a:latin typeface="Arial" panose="020B0604020202020204" pitchFamily="34" charset="0"/>
                <a:ea typeface="Helvetica" charset="0"/>
                <a:cs typeface="Arial" panose="020B0604020202020204" pitchFamily="34" charset="0"/>
              </a:rPr>
              <a:t>Develops and mobilizes the people</a:t>
            </a:r>
          </a:p>
          <a:p>
            <a:pPr marL="1120112" indent="-571500" defTabSz="914355">
              <a:spcBef>
                <a:spcPts val="600"/>
              </a:spcBef>
              <a:buFont typeface="Arial" charset="0"/>
              <a:buChar char="•"/>
            </a:pPr>
            <a:r>
              <a:rPr lang="en-US" sz="3600" dirty="0">
                <a:latin typeface="Arial" panose="020B0604020202020204" pitchFamily="34" charset="0"/>
                <a:ea typeface="Helvetica" charset="0"/>
                <a:cs typeface="Arial" panose="020B0604020202020204" pitchFamily="34" charset="0"/>
              </a:rPr>
              <a:t>Acts with clear direction and outward focus</a:t>
            </a:r>
          </a:p>
          <a:p>
            <a:pPr marL="1120112" indent="-571500" defTabSz="914355">
              <a:spcBef>
                <a:spcPts val="600"/>
              </a:spcBef>
              <a:buFont typeface="Arial" charset="0"/>
              <a:buChar char="•"/>
            </a:pPr>
            <a:r>
              <a:rPr lang="en-US" sz="3600" dirty="0">
                <a:latin typeface="Arial" panose="020B0604020202020204" pitchFamily="34" charset="0"/>
                <a:ea typeface="Helvetica" charset="0"/>
                <a:cs typeface="Arial" panose="020B0604020202020204" pitchFamily="34" charset="0"/>
              </a:rPr>
              <a:t>Reproduces and multiplies his mission in other peoples and places</a:t>
            </a:r>
          </a:p>
          <a:p>
            <a:pPr marL="1120112" indent="-571500" defTabSz="914355">
              <a:spcBef>
                <a:spcPts val="600"/>
              </a:spcBef>
              <a:buFont typeface="Arial" charset="0"/>
              <a:buChar char="•"/>
            </a:pPr>
            <a:r>
              <a:rPr lang="en-US" sz="3600" dirty="0">
                <a:latin typeface="Arial" panose="020B0604020202020204" pitchFamily="34" charset="0"/>
                <a:ea typeface="Helvetica" charset="0"/>
                <a:cs typeface="Arial" panose="020B0604020202020204" pitchFamily="34" charset="0"/>
              </a:rPr>
              <a:t>Pursues and obeys God passionately</a:t>
            </a:r>
          </a:p>
        </p:txBody>
      </p:sp>
    </p:spTree>
    <p:extLst>
      <p:ext uri="{BB962C8B-B14F-4D97-AF65-F5344CB8AC3E}">
        <p14:creationId xmlns:p14="http://schemas.microsoft.com/office/powerpoint/2010/main" val="1613109382"/>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4" name="TextBox 9"/>
          <p:cNvSpPr txBox="1">
            <a:spLocks noChangeArrowheads="1"/>
          </p:cNvSpPr>
          <p:nvPr/>
        </p:nvSpPr>
        <p:spPr bwMode="auto">
          <a:xfrm>
            <a:off x="0" y="262979"/>
            <a:ext cx="121919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4400" b="1" dirty="0">
                <a:solidFill>
                  <a:schemeClr val="bg1"/>
                </a:solidFill>
                <a:latin typeface="Arial" panose="020B0604020202020204" pitchFamily="34" charset="0"/>
                <a:ea typeface="Gotham Book" charset="0"/>
                <a:cs typeface="Arial" panose="020B0604020202020204" pitchFamily="34" charset="0"/>
              </a:rPr>
              <a:t>Initial Communication and Planning Steps</a:t>
            </a:r>
          </a:p>
        </p:txBody>
      </p:sp>
      <p:sp>
        <p:nvSpPr>
          <p:cNvPr id="5" name="TextBox 4"/>
          <p:cNvSpPr txBox="1">
            <a:spLocks noChangeArrowheads="1"/>
          </p:cNvSpPr>
          <p:nvPr/>
        </p:nvSpPr>
        <p:spPr bwMode="auto">
          <a:xfrm>
            <a:off x="886045" y="1731727"/>
            <a:ext cx="10419907"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ts val="1200"/>
              </a:spcBef>
              <a:buNone/>
            </a:pPr>
            <a:r>
              <a:rPr lang="en-US" altLang="en-US" sz="3600" dirty="0">
                <a:latin typeface="Helvetica" charset="0"/>
                <a:ea typeface="Helvetica" charset="0"/>
                <a:cs typeface="Helvetica" charset="0"/>
              </a:rPr>
              <a:t>As you prepare to launch your strategic plan…</a:t>
            </a:r>
          </a:p>
          <a:p>
            <a:pPr marL="742950" indent="-742950" eaLnBrk="1" hangingPunct="1">
              <a:spcBef>
                <a:spcPts val="1200"/>
              </a:spcBef>
              <a:buFont typeface="+mj-lt"/>
              <a:buAutoNum type="arabicPeriod" startAt="5"/>
            </a:pPr>
            <a:r>
              <a:rPr lang="en-US" altLang="en-US" dirty="0">
                <a:latin typeface="Helvetica" charset="0"/>
                <a:ea typeface="Helvetica" charset="0"/>
                <a:cs typeface="Helvetica" charset="0"/>
              </a:rPr>
              <a:t>How will the preaching schedule prepare for Launch Sunday?</a:t>
            </a:r>
          </a:p>
        </p:txBody>
      </p:sp>
    </p:spTree>
    <p:extLst>
      <p:ext uri="{BB962C8B-B14F-4D97-AF65-F5344CB8AC3E}">
        <p14:creationId xmlns:p14="http://schemas.microsoft.com/office/powerpoint/2010/main" val="733700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4" name="TextBox 9"/>
          <p:cNvSpPr txBox="1">
            <a:spLocks noChangeArrowheads="1"/>
          </p:cNvSpPr>
          <p:nvPr/>
        </p:nvSpPr>
        <p:spPr bwMode="auto">
          <a:xfrm>
            <a:off x="0" y="262979"/>
            <a:ext cx="121919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4400" b="1" dirty="0">
                <a:solidFill>
                  <a:schemeClr val="bg1"/>
                </a:solidFill>
                <a:latin typeface="Arial" panose="020B0604020202020204" pitchFamily="34" charset="0"/>
                <a:ea typeface="Gotham Book" charset="0"/>
                <a:cs typeface="Arial" panose="020B0604020202020204" pitchFamily="34" charset="0"/>
              </a:rPr>
              <a:t>Launch Sunday</a:t>
            </a:r>
          </a:p>
        </p:txBody>
      </p:sp>
      <p:sp>
        <p:nvSpPr>
          <p:cNvPr id="5" name="TextBox 4"/>
          <p:cNvSpPr txBox="1">
            <a:spLocks noChangeArrowheads="1"/>
          </p:cNvSpPr>
          <p:nvPr/>
        </p:nvSpPr>
        <p:spPr bwMode="auto">
          <a:xfrm>
            <a:off x="886045" y="3105834"/>
            <a:ext cx="104199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ts val="1200"/>
              </a:spcBef>
              <a:buNone/>
            </a:pPr>
            <a:r>
              <a:rPr lang="en-US" altLang="en-US" sz="3600" dirty="0">
                <a:latin typeface="Helvetica" charset="0"/>
                <a:ea typeface="Helvetica" charset="0"/>
                <a:cs typeface="Helvetica" charset="0"/>
              </a:rPr>
              <a:t>Consider the planning steps listed in your notes.</a:t>
            </a:r>
            <a:endParaRPr lang="en-US" altLang="en-US" dirty="0">
              <a:latin typeface="Helvetica" charset="0"/>
              <a:ea typeface="Helvetica" charset="0"/>
              <a:cs typeface="Helvetica" charset="0"/>
            </a:endParaRPr>
          </a:p>
        </p:txBody>
      </p:sp>
    </p:spTree>
    <p:extLst>
      <p:ext uri="{BB962C8B-B14F-4D97-AF65-F5344CB8AC3E}">
        <p14:creationId xmlns:p14="http://schemas.microsoft.com/office/powerpoint/2010/main" val="1083711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FA5EAF3E-BEA7-0FEE-718C-8A69186BFEA2}"/>
              </a:ext>
            </a:extLst>
          </p:cNvPr>
          <p:cNvGraphicFramePr>
            <a:graphicFrameLocks noGrp="1"/>
          </p:cNvGraphicFramePr>
          <p:nvPr>
            <p:extLst>
              <p:ext uri="{D42A27DB-BD31-4B8C-83A1-F6EECF244321}">
                <p14:modId xmlns:p14="http://schemas.microsoft.com/office/powerpoint/2010/main" val="3631638762"/>
              </p:ext>
            </p:extLst>
          </p:nvPr>
        </p:nvGraphicFramePr>
        <p:xfrm>
          <a:off x="210312" y="37454"/>
          <a:ext cx="11786614" cy="6843132"/>
        </p:xfrm>
        <a:graphic>
          <a:graphicData uri="http://schemas.openxmlformats.org/drawingml/2006/table">
            <a:tbl>
              <a:tblPr firstRow="1" bandRow="1">
                <a:tableStyleId>{2D5ABB26-0587-4C30-8999-92F81FD0307C}</a:tableStyleId>
              </a:tblPr>
              <a:tblGrid>
                <a:gridCol w="1683802">
                  <a:extLst>
                    <a:ext uri="{9D8B030D-6E8A-4147-A177-3AD203B41FA5}">
                      <a16:colId xmlns:a16="http://schemas.microsoft.com/office/drawing/2014/main" val="20000"/>
                    </a:ext>
                  </a:extLst>
                </a:gridCol>
                <a:gridCol w="1683802">
                  <a:extLst>
                    <a:ext uri="{9D8B030D-6E8A-4147-A177-3AD203B41FA5}">
                      <a16:colId xmlns:a16="http://schemas.microsoft.com/office/drawing/2014/main" val="20001"/>
                    </a:ext>
                  </a:extLst>
                </a:gridCol>
                <a:gridCol w="1683802">
                  <a:extLst>
                    <a:ext uri="{9D8B030D-6E8A-4147-A177-3AD203B41FA5}">
                      <a16:colId xmlns:a16="http://schemas.microsoft.com/office/drawing/2014/main" val="20002"/>
                    </a:ext>
                  </a:extLst>
                </a:gridCol>
                <a:gridCol w="1683802">
                  <a:extLst>
                    <a:ext uri="{9D8B030D-6E8A-4147-A177-3AD203B41FA5}">
                      <a16:colId xmlns:a16="http://schemas.microsoft.com/office/drawing/2014/main" val="20003"/>
                    </a:ext>
                  </a:extLst>
                </a:gridCol>
                <a:gridCol w="1683802">
                  <a:extLst>
                    <a:ext uri="{9D8B030D-6E8A-4147-A177-3AD203B41FA5}">
                      <a16:colId xmlns:a16="http://schemas.microsoft.com/office/drawing/2014/main" val="20004"/>
                    </a:ext>
                  </a:extLst>
                </a:gridCol>
                <a:gridCol w="1683802">
                  <a:extLst>
                    <a:ext uri="{9D8B030D-6E8A-4147-A177-3AD203B41FA5}">
                      <a16:colId xmlns:a16="http://schemas.microsoft.com/office/drawing/2014/main" val="20005"/>
                    </a:ext>
                  </a:extLst>
                </a:gridCol>
                <a:gridCol w="1683802">
                  <a:extLst>
                    <a:ext uri="{9D8B030D-6E8A-4147-A177-3AD203B41FA5}">
                      <a16:colId xmlns:a16="http://schemas.microsoft.com/office/drawing/2014/main" val="20006"/>
                    </a:ext>
                  </a:extLst>
                </a:gridCol>
              </a:tblGrid>
              <a:tr h="364099">
                <a:tc>
                  <a:txBody>
                    <a:bodyPr/>
                    <a:lstStyle/>
                    <a:p>
                      <a:pPr algn="ctr"/>
                      <a:r>
                        <a:rPr lang="en-US" sz="2000" dirty="0">
                          <a:latin typeface="Arial" panose="020B0604020202020204" pitchFamily="34" charset="0"/>
                          <a:cs typeface="Arial" panose="020B0604020202020204" pitchFamily="34" charset="0"/>
                        </a:rPr>
                        <a:t>1</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3</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4</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latin typeface="Arial" panose="020B0604020202020204" pitchFamily="34" charset="0"/>
                          <a:cs typeface="Arial" panose="020B0604020202020204" pitchFamily="34" charset="0"/>
                        </a:rPr>
                        <a:t>7</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98072824"/>
                  </a:ext>
                </a:extLst>
              </a:tr>
              <a:tr h="777426">
                <a:tc>
                  <a:txBody>
                    <a:bodyPr/>
                    <a:lstStyle/>
                    <a:p>
                      <a:pPr algn="ctr"/>
                      <a:r>
                        <a:rPr lang="en-US" sz="2000" dirty="0">
                          <a:latin typeface="Arial" panose="020B0604020202020204" pitchFamily="34" charset="0"/>
                          <a:cs typeface="Arial" panose="020B0604020202020204" pitchFamily="34" charset="0"/>
                        </a:rPr>
                        <a:t>Vision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Values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err="1">
                          <a:latin typeface="Arial" panose="020B0604020202020204" pitchFamily="34" charset="0"/>
                          <a:cs typeface="Arial" panose="020B0604020202020204" pitchFamily="34" charset="0"/>
                        </a:rPr>
                        <a:t>Communi</a:t>
                      </a:r>
                      <a:r>
                        <a:rPr lang="en-US" sz="2000" dirty="0">
                          <a:latin typeface="Arial" panose="020B0604020202020204" pitchFamily="34" charset="0"/>
                          <a:cs typeface="Arial" panose="020B0604020202020204" pitchFamily="34" charset="0"/>
                        </a:rPr>
                        <a:t>-</a:t>
                      </a:r>
                    </a:p>
                    <a:p>
                      <a:pPr algn="ctr"/>
                      <a:r>
                        <a:rPr lang="en-US" sz="2000" dirty="0">
                          <a:latin typeface="Arial" panose="020B0604020202020204" pitchFamily="34" charset="0"/>
                          <a:cs typeface="Arial" panose="020B0604020202020204" pitchFamily="34" charset="0"/>
                        </a:rPr>
                        <a:t>cation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Skills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Resources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Action Plans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latin typeface="Arial" panose="020B0604020202020204" pitchFamily="34" charset="0"/>
                          <a:cs typeface="Arial" panose="020B0604020202020204" pitchFamily="34" charset="0"/>
                        </a:rPr>
                        <a:t>Successful Change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958547">
                <a:tc>
                  <a:txBody>
                    <a:bodyPr/>
                    <a:lstStyle/>
                    <a:p>
                      <a:pPr algn="ctr"/>
                      <a:endParaRPr lang="en-US" sz="2000"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2000" dirty="0">
                          <a:latin typeface="Arial" panose="020B0604020202020204" pitchFamily="34" charset="0"/>
                          <a:cs typeface="Arial" panose="020B0604020202020204" pitchFamily="34" charset="0"/>
                        </a:rPr>
                        <a:t>Values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err="1">
                          <a:latin typeface="Arial" panose="020B0604020202020204" pitchFamily="34" charset="0"/>
                          <a:cs typeface="Arial" panose="020B0604020202020204" pitchFamily="34" charset="0"/>
                        </a:rPr>
                        <a:t>Communi</a:t>
                      </a:r>
                      <a:r>
                        <a:rPr lang="en-US" sz="2000" dirty="0">
                          <a:latin typeface="Arial" panose="020B0604020202020204" pitchFamily="34" charset="0"/>
                          <a:cs typeface="Arial" panose="020B0604020202020204" pitchFamily="34" charset="0"/>
                        </a:rPr>
                        <a:t>-</a:t>
                      </a:r>
                    </a:p>
                    <a:p>
                      <a:pPr algn="ctr"/>
                      <a:r>
                        <a:rPr lang="en-US" sz="2000" dirty="0">
                          <a:latin typeface="Arial" panose="020B0604020202020204" pitchFamily="34" charset="0"/>
                          <a:cs typeface="Arial" panose="020B0604020202020204" pitchFamily="34" charset="0"/>
                        </a:rPr>
                        <a:t>cation</a:t>
                      </a:r>
                    </a:p>
                    <a:p>
                      <a:pPr algn="ctr"/>
                      <a:endParaRPr lang="en-US" sz="2000"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Skills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Resources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953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Action Plans</a:t>
                      </a:r>
                    </a:p>
                    <a:p>
                      <a:pPr algn="ctr"/>
                      <a:endParaRPr lang="en-US" sz="2000"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a:latin typeface="Arial" panose="020B0604020202020204" pitchFamily="34" charset="0"/>
                          <a:cs typeface="Arial" panose="020B0604020202020204" pitchFamily="34" charset="0"/>
                        </a:rPr>
                        <a:t>Confusion Chaos</a:t>
                      </a:r>
                      <a:endParaRPr lang="en-US" sz="20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958547">
                <a:tc>
                  <a:txBody>
                    <a:bodyPr/>
                    <a:lstStyle/>
                    <a:p>
                      <a:pPr algn="ctr"/>
                      <a:r>
                        <a:rPr lang="en-US" sz="2000" dirty="0">
                          <a:latin typeface="Arial" panose="020B0604020202020204" pitchFamily="34" charset="0"/>
                          <a:cs typeface="Arial" panose="020B0604020202020204" pitchFamily="34" charset="0"/>
                        </a:rPr>
                        <a:t>Vision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2000" dirty="0" err="1">
                          <a:latin typeface="Arial" panose="020B0604020202020204" pitchFamily="34" charset="0"/>
                          <a:cs typeface="Arial" panose="020B0604020202020204" pitchFamily="34" charset="0"/>
                        </a:rPr>
                        <a:t>Communi</a:t>
                      </a:r>
                      <a:r>
                        <a:rPr lang="en-US" sz="2000" dirty="0">
                          <a:latin typeface="Arial" panose="020B0604020202020204" pitchFamily="34" charset="0"/>
                          <a:cs typeface="Arial" panose="020B0604020202020204" pitchFamily="34" charset="0"/>
                        </a:rPr>
                        <a:t>-</a:t>
                      </a:r>
                    </a:p>
                    <a:p>
                      <a:pPr algn="ctr"/>
                      <a:r>
                        <a:rPr lang="en-US" sz="2000" dirty="0">
                          <a:latin typeface="Arial" panose="020B0604020202020204" pitchFamily="34" charset="0"/>
                          <a:cs typeface="Arial" panose="020B0604020202020204" pitchFamily="34" charset="0"/>
                        </a:rPr>
                        <a:t>cation</a:t>
                      </a:r>
                    </a:p>
                    <a:p>
                      <a:pPr algn="ctr"/>
                      <a:endParaRPr lang="en-US" sz="2000"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Skills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Resources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953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Action Plans</a:t>
                      </a:r>
                    </a:p>
                    <a:p>
                      <a:pPr algn="ctr"/>
                      <a:endParaRPr lang="en-US" sz="2000"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latin typeface="Arial" panose="020B0604020202020204" pitchFamily="34" charset="0"/>
                          <a:cs typeface="Arial" panose="020B0604020202020204" pitchFamily="34" charset="0"/>
                        </a:rPr>
                        <a:t>Conflict</a:t>
                      </a:r>
                    </a:p>
                    <a:p>
                      <a:pPr algn="ctr"/>
                      <a:r>
                        <a:rPr lang="en-US" sz="2000" b="1" dirty="0">
                          <a:latin typeface="Arial" panose="020B0604020202020204" pitchFamily="34" charset="0"/>
                          <a:cs typeface="Arial" panose="020B0604020202020204" pitchFamily="34" charset="0"/>
                        </a:rPr>
                        <a:t>Apathy</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777426">
                <a:tc>
                  <a:txBody>
                    <a:bodyPr/>
                    <a:lstStyle/>
                    <a:p>
                      <a:pPr algn="ctr"/>
                      <a:r>
                        <a:rPr lang="en-US" sz="2000" dirty="0">
                          <a:latin typeface="Arial" panose="020B0604020202020204" pitchFamily="34" charset="0"/>
                          <a:cs typeface="Arial" panose="020B0604020202020204" pitchFamily="34" charset="0"/>
                        </a:rPr>
                        <a:t>Vision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Values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2000" dirty="0">
                          <a:latin typeface="Arial" panose="020B0604020202020204" pitchFamily="34" charset="0"/>
                          <a:cs typeface="Arial" panose="020B0604020202020204" pitchFamily="34" charset="0"/>
                        </a:rPr>
                        <a:t>Skills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Resources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Action Plans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err="1">
                          <a:latin typeface="Arial" panose="020B0604020202020204" pitchFamily="34" charset="0"/>
                          <a:cs typeface="Arial" panose="020B0604020202020204" pitchFamily="34" charset="0"/>
                        </a:rPr>
                        <a:t>Misunder</a:t>
                      </a:r>
                      <a:r>
                        <a:rPr lang="en-US" sz="2000" b="1" dirty="0">
                          <a:latin typeface="Arial" panose="020B0604020202020204" pitchFamily="34" charset="0"/>
                          <a:cs typeface="Arial" panose="020B0604020202020204" pitchFamily="34" charset="0"/>
                        </a:rPr>
                        <a:t>-</a:t>
                      </a:r>
                    </a:p>
                    <a:p>
                      <a:pPr algn="ctr"/>
                      <a:r>
                        <a:rPr lang="en-US" sz="2000" b="1" dirty="0">
                          <a:latin typeface="Arial" panose="020B0604020202020204" pitchFamily="34" charset="0"/>
                          <a:cs typeface="Arial" panose="020B0604020202020204" pitchFamily="34" charset="0"/>
                        </a:rPr>
                        <a:t>standing</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958547">
                <a:tc>
                  <a:txBody>
                    <a:bodyPr/>
                    <a:lstStyle/>
                    <a:p>
                      <a:pPr algn="ctr"/>
                      <a:r>
                        <a:rPr lang="en-US" sz="2000" dirty="0">
                          <a:latin typeface="Arial" panose="020B0604020202020204" pitchFamily="34" charset="0"/>
                          <a:cs typeface="Arial" panose="020B0604020202020204" pitchFamily="34" charset="0"/>
                        </a:rPr>
                        <a:t>Vision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Values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err="1">
                          <a:latin typeface="Arial" panose="020B0604020202020204" pitchFamily="34" charset="0"/>
                          <a:cs typeface="Arial" panose="020B0604020202020204" pitchFamily="34" charset="0"/>
                        </a:rPr>
                        <a:t>Communi</a:t>
                      </a:r>
                      <a:r>
                        <a:rPr lang="en-US" sz="2000" dirty="0">
                          <a:latin typeface="Arial" panose="020B0604020202020204" pitchFamily="34" charset="0"/>
                          <a:cs typeface="Arial" panose="020B0604020202020204" pitchFamily="34" charset="0"/>
                        </a:rPr>
                        <a:t>-</a:t>
                      </a:r>
                    </a:p>
                    <a:p>
                      <a:pPr algn="ctr"/>
                      <a:r>
                        <a:rPr lang="en-US" sz="2000" dirty="0">
                          <a:latin typeface="Arial" panose="020B0604020202020204" pitchFamily="34" charset="0"/>
                          <a:cs typeface="Arial" panose="020B0604020202020204" pitchFamily="34" charset="0"/>
                        </a:rPr>
                        <a:t>cation</a:t>
                      </a:r>
                    </a:p>
                    <a:p>
                      <a:pPr algn="ctr"/>
                      <a:endParaRPr lang="en-US" sz="2000"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2000" dirty="0">
                          <a:latin typeface="Arial" panose="020B0604020202020204" pitchFamily="34" charset="0"/>
                          <a:cs typeface="Arial" panose="020B0604020202020204" pitchFamily="34" charset="0"/>
                        </a:rPr>
                        <a:t>Resources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953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Action Plans</a:t>
                      </a:r>
                    </a:p>
                    <a:p>
                      <a:pPr algn="ctr"/>
                      <a:endParaRPr lang="en-US" sz="2000"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latin typeface="Arial" panose="020B0604020202020204" pitchFamily="34" charset="0"/>
                          <a:cs typeface="Arial" panose="020B0604020202020204" pitchFamily="34" charset="0"/>
                        </a:rPr>
                        <a:t>Anxiety</a:t>
                      </a:r>
                    </a:p>
                    <a:p>
                      <a:pPr algn="ctr"/>
                      <a:r>
                        <a:rPr lang="en-US" sz="2000" b="1" dirty="0">
                          <a:latin typeface="Arial" panose="020B0604020202020204" pitchFamily="34" charset="0"/>
                          <a:cs typeface="Arial" panose="020B0604020202020204" pitchFamily="34" charset="0"/>
                        </a:rPr>
                        <a:t>Insecurity</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958547">
                <a:tc>
                  <a:txBody>
                    <a:bodyPr/>
                    <a:lstStyle/>
                    <a:p>
                      <a:pPr algn="ctr"/>
                      <a:r>
                        <a:rPr lang="en-US" sz="2000" dirty="0">
                          <a:latin typeface="Arial" panose="020B0604020202020204" pitchFamily="34" charset="0"/>
                          <a:cs typeface="Arial" panose="020B0604020202020204" pitchFamily="34" charset="0"/>
                        </a:rPr>
                        <a:t>Vision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Values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err="1">
                          <a:latin typeface="Arial" panose="020B0604020202020204" pitchFamily="34" charset="0"/>
                          <a:cs typeface="Arial" panose="020B0604020202020204" pitchFamily="34" charset="0"/>
                        </a:rPr>
                        <a:t>Communi</a:t>
                      </a:r>
                      <a:r>
                        <a:rPr lang="en-US" sz="2000" dirty="0">
                          <a:latin typeface="Arial" panose="020B0604020202020204" pitchFamily="34" charset="0"/>
                          <a:cs typeface="Arial" panose="020B0604020202020204" pitchFamily="34" charset="0"/>
                        </a:rPr>
                        <a:t>-</a:t>
                      </a:r>
                    </a:p>
                    <a:p>
                      <a:pPr algn="ctr"/>
                      <a:r>
                        <a:rPr lang="en-US" sz="2000" dirty="0">
                          <a:latin typeface="Arial" panose="020B0604020202020204" pitchFamily="34" charset="0"/>
                          <a:cs typeface="Arial" panose="020B0604020202020204" pitchFamily="34" charset="0"/>
                        </a:rPr>
                        <a:t>cation</a:t>
                      </a:r>
                    </a:p>
                    <a:p>
                      <a:pPr algn="ctr"/>
                      <a:endParaRPr lang="en-US" sz="2000"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Skills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indent="0" algn="ctr" defTabSz="4953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Action Plans</a:t>
                      </a:r>
                    </a:p>
                    <a:p>
                      <a:pPr algn="ctr"/>
                      <a:endParaRPr lang="en-US" sz="2000"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latin typeface="Arial" panose="020B0604020202020204" pitchFamily="34" charset="0"/>
                          <a:cs typeface="Arial" panose="020B0604020202020204" pitchFamily="34" charset="0"/>
                        </a:rPr>
                        <a:t>Frustration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958547">
                <a:tc>
                  <a:txBody>
                    <a:bodyPr/>
                    <a:lstStyle/>
                    <a:p>
                      <a:pPr algn="ctr"/>
                      <a:r>
                        <a:rPr lang="en-US" sz="2000" dirty="0">
                          <a:latin typeface="Arial" panose="020B0604020202020204" pitchFamily="34" charset="0"/>
                          <a:cs typeface="Arial" panose="020B0604020202020204" pitchFamily="34" charset="0"/>
                        </a:rPr>
                        <a:t>Vision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Values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err="1">
                          <a:latin typeface="Arial" panose="020B0604020202020204" pitchFamily="34" charset="0"/>
                          <a:cs typeface="Arial" panose="020B0604020202020204" pitchFamily="34" charset="0"/>
                        </a:rPr>
                        <a:t>Communi</a:t>
                      </a:r>
                      <a:r>
                        <a:rPr lang="en-US" sz="2000" dirty="0">
                          <a:latin typeface="Arial" panose="020B0604020202020204" pitchFamily="34" charset="0"/>
                          <a:cs typeface="Arial" panose="020B0604020202020204" pitchFamily="34" charset="0"/>
                        </a:rPr>
                        <a:t>-</a:t>
                      </a:r>
                    </a:p>
                    <a:p>
                      <a:pPr algn="ctr"/>
                      <a:r>
                        <a:rPr lang="en-US" sz="2000" dirty="0">
                          <a:latin typeface="Arial" panose="020B0604020202020204" pitchFamily="34" charset="0"/>
                          <a:cs typeface="Arial" panose="020B0604020202020204" pitchFamily="34" charset="0"/>
                        </a:rPr>
                        <a:t>cation</a:t>
                      </a:r>
                    </a:p>
                    <a:p>
                      <a:pPr algn="ctr"/>
                      <a:endParaRPr lang="en-US" sz="2000"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Skills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Resources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2000" b="1" dirty="0">
                          <a:latin typeface="Arial" panose="020B0604020202020204" pitchFamily="34" charset="0"/>
                          <a:cs typeface="Arial" panose="020B0604020202020204" pitchFamily="34" charset="0"/>
                        </a:rPr>
                        <a:t>False Starts</a:t>
                      </a:r>
                    </a:p>
                    <a:p>
                      <a:pPr algn="ctr"/>
                      <a:r>
                        <a:rPr lang="en-US" sz="2000" b="1" dirty="0">
                          <a:latin typeface="Arial" panose="020B0604020202020204" pitchFamily="34" charset="0"/>
                          <a:cs typeface="Arial" panose="020B0604020202020204" pitchFamily="34" charset="0"/>
                        </a:rPr>
                        <a:t>Errati</a:t>
                      </a:r>
                      <a:r>
                        <a:rPr lang="en-US" sz="2000" b="1" baseline="0" dirty="0">
                          <a:latin typeface="Arial" panose="020B0604020202020204" pitchFamily="34" charset="0"/>
                          <a:cs typeface="Arial" panose="020B0604020202020204" pitchFamily="34" charset="0"/>
                        </a:rPr>
                        <a:t>c Change</a:t>
                      </a:r>
                      <a:endParaRPr lang="en-US" sz="20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72436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businesscard, screenshot&#10;&#10;Description automatically generated">
            <a:extLst>
              <a:ext uri="{FF2B5EF4-FFF2-40B4-BE49-F238E27FC236}">
                <a16:creationId xmlns:a16="http://schemas.microsoft.com/office/drawing/2014/main" id="{BBE7E3E1-6136-9D16-568A-713F69A3D604}"/>
              </a:ext>
            </a:extLst>
          </p:cNvPr>
          <p:cNvPicPr>
            <a:picLocks noChangeAspect="1"/>
          </p:cNvPicPr>
          <p:nvPr/>
        </p:nvPicPr>
        <p:blipFill>
          <a:blip r:embed="rId3"/>
          <a:stretch>
            <a:fillRect/>
          </a:stretch>
        </p:blipFill>
        <p:spPr>
          <a:xfrm>
            <a:off x="0" y="841828"/>
            <a:ext cx="12192000" cy="6858000"/>
          </a:xfrm>
          <a:prstGeom prst="rect">
            <a:avLst/>
          </a:prstGeom>
        </p:spPr>
      </p:pic>
      <p:pic>
        <p:nvPicPr>
          <p:cNvPr id="6" name="pasted-image.png"/>
          <p:cNvPicPr>
            <a:picLocks noChangeAspect="1"/>
          </p:cNvPicPr>
          <p:nvPr/>
        </p:nvPicPr>
        <p:blipFill>
          <a:blip r:embed="rId4"/>
          <a:stretch>
            <a:fillRect/>
          </a:stretch>
        </p:blipFill>
        <p:spPr>
          <a:xfrm>
            <a:off x="0" y="0"/>
            <a:ext cx="12192001" cy="1295401"/>
          </a:xfrm>
          <a:prstGeom prst="rect">
            <a:avLst/>
          </a:prstGeom>
          <a:ln w="12700">
            <a:miter lim="400000"/>
          </a:ln>
        </p:spPr>
      </p:pic>
      <p:sp>
        <p:nvSpPr>
          <p:cNvPr id="4" name="TextBox 9"/>
          <p:cNvSpPr txBox="1">
            <a:spLocks noChangeArrowheads="1"/>
          </p:cNvSpPr>
          <p:nvPr/>
        </p:nvSpPr>
        <p:spPr bwMode="auto">
          <a:xfrm>
            <a:off x="0" y="262979"/>
            <a:ext cx="121919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4400" b="1" dirty="0">
                <a:solidFill>
                  <a:schemeClr val="bg1"/>
                </a:solidFill>
                <a:latin typeface="Arial" panose="020B0604020202020204" pitchFamily="34" charset="0"/>
                <a:ea typeface="Gotham Book" charset="0"/>
                <a:cs typeface="Arial" panose="020B0604020202020204" pitchFamily="34" charset="0"/>
              </a:rPr>
              <a:t>Team Members’ New Roles</a:t>
            </a:r>
          </a:p>
        </p:txBody>
      </p:sp>
    </p:spTree>
    <p:extLst>
      <p:ext uri="{BB962C8B-B14F-4D97-AF65-F5344CB8AC3E}">
        <p14:creationId xmlns:p14="http://schemas.microsoft.com/office/powerpoint/2010/main" val="3221447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1" y="0"/>
            <a:ext cx="12192001" cy="1295401"/>
          </a:xfrm>
          <a:prstGeom prst="rect">
            <a:avLst/>
          </a:prstGeom>
          <a:ln w="12700">
            <a:miter lim="400000"/>
          </a:ln>
        </p:spPr>
      </p:pic>
      <p:sp>
        <p:nvSpPr>
          <p:cNvPr id="4" name="TextBox 9"/>
          <p:cNvSpPr txBox="1">
            <a:spLocks noChangeArrowheads="1"/>
          </p:cNvSpPr>
          <p:nvPr/>
        </p:nvSpPr>
        <p:spPr bwMode="auto">
          <a:xfrm>
            <a:off x="2165604" y="153459"/>
            <a:ext cx="786079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6000" b="1" dirty="0">
                <a:solidFill>
                  <a:schemeClr val="bg1"/>
                </a:solidFill>
                <a:latin typeface="Arial" panose="020B0604020202020204" pitchFamily="34" charset="0"/>
                <a:ea typeface="Gotham Book" charset="0"/>
                <a:cs typeface="Arial" panose="020B0604020202020204" pitchFamily="34" charset="0"/>
              </a:rPr>
              <a:t>Our Prayer for You</a:t>
            </a:r>
          </a:p>
        </p:txBody>
      </p:sp>
      <p:pic>
        <p:nvPicPr>
          <p:cNvPr id="5" name="pasted-image.pdf"/>
          <p:cNvPicPr>
            <a:picLocks noChangeAspect="1"/>
          </p:cNvPicPr>
          <p:nvPr/>
        </p:nvPicPr>
        <p:blipFill>
          <a:blip r:embed="rId4"/>
          <a:stretch>
            <a:fillRect/>
          </a:stretch>
        </p:blipFill>
        <p:spPr>
          <a:xfrm>
            <a:off x="9342175" y="5781920"/>
            <a:ext cx="2420993" cy="833047"/>
          </a:xfrm>
          <a:prstGeom prst="rect">
            <a:avLst/>
          </a:prstGeom>
          <a:ln w="12700">
            <a:miter lim="400000"/>
          </a:ln>
        </p:spPr>
      </p:pic>
      <p:sp>
        <p:nvSpPr>
          <p:cNvPr id="8" name="TextBox 9"/>
          <p:cNvSpPr txBox="1">
            <a:spLocks noChangeArrowheads="1"/>
          </p:cNvSpPr>
          <p:nvPr/>
        </p:nvSpPr>
        <p:spPr bwMode="auto">
          <a:xfrm>
            <a:off x="1103124" y="1322581"/>
            <a:ext cx="10003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3600" b="1" dirty="0">
                <a:latin typeface="Arial" charset="0"/>
              </a:rPr>
              <a:t>Hebrews 13:20-21</a:t>
            </a:r>
          </a:p>
        </p:txBody>
      </p:sp>
      <p:sp>
        <p:nvSpPr>
          <p:cNvPr id="9" name="TextBox 8"/>
          <p:cNvSpPr txBox="1">
            <a:spLocks noChangeArrowheads="1"/>
          </p:cNvSpPr>
          <p:nvPr/>
        </p:nvSpPr>
        <p:spPr bwMode="auto">
          <a:xfrm>
            <a:off x="623636" y="2181449"/>
            <a:ext cx="1113953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None/>
            </a:pPr>
            <a:r>
              <a:rPr lang="en-US" sz="3600" dirty="0">
                <a:latin typeface="Arial" charset="0"/>
                <a:ea typeface="Arial" charset="0"/>
                <a:cs typeface="Arial" charset="0"/>
              </a:rPr>
              <a:t>Now may the God of peace who brought again from the dead our Lord Jesus, the great shepherd of the sheep, by the blood of the eternal covenant, equip you with everything good that you may do his will, working in us that which is pleasing in his sight, through Jesus Christ, to whom be glory forever and ever. Amen.</a:t>
            </a:r>
          </a:p>
        </p:txBody>
      </p:sp>
    </p:spTree>
    <p:extLst>
      <p:ext uri="{BB962C8B-B14F-4D97-AF65-F5344CB8AC3E}">
        <p14:creationId xmlns:p14="http://schemas.microsoft.com/office/powerpoint/2010/main" val="844040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0624" y="839797"/>
            <a:ext cx="10390752" cy="5358646"/>
          </a:xfrm>
          <a:prstGeom prst="rect">
            <a:avLst/>
          </a:prstGeom>
          <a:noFill/>
        </p:spPr>
        <p:txBody>
          <a:bodyPr wrap="square" rtlCol="0">
            <a:spAutoFit/>
          </a:bodyPr>
          <a:lstStyle/>
          <a:p>
            <a:pPr marL="457177" lvl="1" defTabSz="914355"/>
            <a:endParaRPr lang="en-US" sz="5400" dirty="0">
              <a:latin typeface="Helvetica" charset="0"/>
              <a:ea typeface="Helvetica" charset="0"/>
              <a:cs typeface="Helvetica" charset="0"/>
            </a:endParaRPr>
          </a:p>
          <a:p>
            <a:pPr marL="0" lvl="2" indent="-914400" defTabSz="914355">
              <a:lnSpc>
                <a:spcPct val="150000"/>
              </a:lnSpc>
              <a:buAutoNum type="arabicPeriod"/>
            </a:pPr>
            <a:r>
              <a:rPr lang="en-US" sz="4800" dirty="0">
                <a:latin typeface="Helvetica" charset="0"/>
                <a:ea typeface="Helvetica" charset="0"/>
                <a:cs typeface="Helvetica" charset="0"/>
              </a:rPr>
              <a:t>Why do we exist? (Mission)</a:t>
            </a:r>
          </a:p>
          <a:p>
            <a:pPr marL="1485900" lvl="2" indent="-571500">
              <a:spcBef>
                <a:spcPts val="1200"/>
              </a:spcBef>
              <a:buFont typeface="Arial" panose="020B0604020202020204" pitchFamily="34" charset="0"/>
              <a:buChar char="•"/>
            </a:pPr>
            <a:r>
              <a:rPr lang="en-US" altLang="en-US" sz="3600" dirty="0">
                <a:latin typeface="Helvetica" charset="0"/>
                <a:ea typeface="Helvetica" charset="0"/>
                <a:cs typeface="Helvetica" charset="0"/>
              </a:rPr>
              <a:t>The Great Commission focuses on the   </a:t>
            </a:r>
            <a:r>
              <a:rPr lang="en-US" altLang="en-US" sz="3600" b="1" u="sng" dirty="0">
                <a:latin typeface="Helvetica" charset="0"/>
                <a:ea typeface="Helvetica" charset="0"/>
                <a:cs typeface="Helvetica" charset="0"/>
              </a:rPr>
              <a:t>belief</a:t>
            </a:r>
            <a:r>
              <a:rPr lang="en-US" altLang="en-US" sz="3600" dirty="0">
                <a:latin typeface="Helvetica" charset="0"/>
                <a:ea typeface="Helvetica" charset="0"/>
                <a:cs typeface="Helvetica" charset="0"/>
              </a:rPr>
              <a:t> system which Christ taught.</a:t>
            </a:r>
          </a:p>
          <a:p>
            <a:pPr marL="1485900" lvl="2" indent="-571500">
              <a:spcBef>
                <a:spcPts val="1200"/>
              </a:spcBef>
              <a:buFont typeface="Arial" panose="020B0604020202020204" pitchFamily="34" charset="0"/>
              <a:buChar char="•"/>
            </a:pPr>
            <a:r>
              <a:rPr lang="en-US" altLang="en-US" sz="3600" dirty="0">
                <a:latin typeface="Helvetica" charset="0"/>
                <a:ea typeface="Helvetica" charset="0"/>
                <a:cs typeface="Helvetica" charset="0"/>
              </a:rPr>
              <a:t>The Great Commandment focuses on the                   </a:t>
            </a:r>
            <a:r>
              <a:rPr lang="en-US" altLang="en-US" sz="3600" b="1" u="sng" dirty="0">
                <a:latin typeface="Helvetica" charset="0"/>
                <a:ea typeface="Helvetica" charset="0"/>
                <a:cs typeface="Helvetica" charset="0"/>
              </a:rPr>
              <a:t>behavior</a:t>
            </a:r>
            <a:r>
              <a:rPr lang="en-US" altLang="en-US" sz="3600" dirty="0">
                <a:latin typeface="Helvetica" charset="0"/>
                <a:ea typeface="Helvetica" charset="0"/>
                <a:cs typeface="Helvetica" charset="0"/>
              </a:rPr>
              <a:t> system which Christ modeled.</a:t>
            </a:r>
            <a:endParaRPr lang="en-US" sz="3300" dirty="0">
              <a:latin typeface="Segoe UI Symbol" panose="020B0502040204020203" pitchFamily="34" charset="0"/>
              <a:ea typeface="Segoe UI Symbol" panose="020B0502040204020203" pitchFamily="34" charset="0"/>
              <a:cs typeface="Helvetica" charset="0"/>
            </a:endParaRPr>
          </a:p>
          <a:p>
            <a:pPr marL="2514533" lvl="4" indent="-914400" defTabSz="914355">
              <a:lnSpc>
                <a:spcPct val="150000"/>
              </a:lnSpc>
              <a:buFont typeface="Arial" panose="020B0604020202020204" pitchFamily="34" charset="0"/>
              <a:buChar char="•"/>
            </a:pPr>
            <a:endParaRPr lang="en-US" sz="3300" dirty="0">
              <a:latin typeface="Helvetica" charset="0"/>
              <a:ea typeface="Helvetica" charset="0"/>
              <a:cs typeface="Helvetica" charset="0"/>
            </a:endParaRPr>
          </a:p>
        </p:txBody>
      </p:sp>
      <p:pic>
        <p:nvPicPr>
          <p:cNvPr id="5" name="pasted-image.png"/>
          <p:cNvPicPr>
            <a:picLocks noChangeAspect="1"/>
          </p:cNvPicPr>
          <p:nvPr/>
        </p:nvPicPr>
        <p:blipFill>
          <a:blip r:embed="rId2"/>
          <a:stretch>
            <a:fillRect/>
          </a:stretch>
        </p:blipFill>
        <p:spPr>
          <a:xfrm>
            <a:off x="0" y="0"/>
            <a:ext cx="12192001" cy="1295401"/>
          </a:xfrm>
          <a:prstGeom prst="rect">
            <a:avLst/>
          </a:prstGeom>
          <a:ln w="12700">
            <a:miter lim="400000"/>
          </a:ln>
        </p:spPr>
      </p:pic>
      <p:sp>
        <p:nvSpPr>
          <p:cNvPr id="6" name="TextBox 5"/>
          <p:cNvSpPr txBox="1"/>
          <p:nvPr/>
        </p:nvSpPr>
        <p:spPr>
          <a:xfrm>
            <a:off x="3856934" y="221156"/>
            <a:ext cx="4494179" cy="830997"/>
          </a:xfrm>
          <a:prstGeom prst="rect">
            <a:avLst/>
          </a:prstGeom>
          <a:noFill/>
        </p:spPr>
        <p:txBody>
          <a:bodyPr wrap="none" rtlCol="0">
            <a:spAutoFit/>
          </a:bodyPr>
          <a:lstStyle/>
          <a:p>
            <a:pPr algn="ctr"/>
            <a:r>
              <a:rPr lang="en-US" sz="4800" b="1" dirty="0">
                <a:solidFill>
                  <a:schemeClr val="bg1"/>
                </a:solidFill>
                <a:latin typeface="Arial" panose="020B0604020202020204" pitchFamily="34" charset="0"/>
                <a:ea typeface="Gotham Book" charset="0"/>
                <a:cs typeface="Arial" panose="020B0604020202020204" pitchFamily="34" charset="0"/>
              </a:rPr>
              <a:t>Ten Questions</a:t>
            </a:r>
          </a:p>
        </p:txBody>
      </p:sp>
      <p:pic>
        <p:nvPicPr>
          <p:cNvPr id="7" name="pasted-image.pdf"/>
          <p:cNvPicPr>
            <a:picLocks noChangeAspect="1"/>
          </p:cNvPicPr>
          <p:nvPr/>
        </p:nvPicPr>
        <p:blipFill>
          <a:blip r:embed="rId3"/>
          <a:stretch>
            <a:fillRect/>
          </a:stretch>
        </p:blipFill>
        <p:spPr>
          <a:xfrm>
            <a:off x="9342175" y="5781920"/>
            <a:ext cx="2420993" cy="833047"/>
          </a:xfrm>
          <a:prstGeom prst="rect">
            <a:avLst/>
          </a:prstGeom>
          <a:ln w="12700">
            <a:miter lim="400000"/>
          </a:ln>
        </p:spPr>
      </p:pic>
    </p:spTree>
    <p:extLst>
      <p:ext uri="{BB962C8B-B14F-4D97-AF65-F5344CB8AC3E}">
        <p14:creationId xmlns:p14="http://schemas.microsoft.com/office/powerpoint/2010/main" val="1637705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0624" y="1262669"/>
            <a:ext cx="10390752" cy="1093248"/>
          </a:xfrm>
          <a:prstGeom prst="rect">
            <a:avLst/>
          </a:prstGeom>
          <a:noFill/>
        </p:spPr>
        <p:txBody>
          <a:bodyPr wrap="square" rtlCol="0">
            <a:spAutoFit/>
          </a:bodyPr>
          <a:lstStyle/>
          <a:p>
            <a:pPr marL="0" lvl="2" indent="-914400" defTabSz="914355">
              <a:lnSpc>
                <a:spcPct val="150000"/>
              </a:lnSpc>
              <a:buFont typeface="+mj-lt"/>
              <a:buAutoNum type="arabicPeriod" startAt="2"/>
            </a:pPr>
            <a:r>
              <a:rPr lang="en-US" sz="4800" dirty="0">
                <a:latin typeface="Helvetica" charset="0"/>
                <a:ea typeface="Helvetica" charset="0"/>
                <a:cs typeface="Helvetica" charset="0"/>
              </a:rPr>
              <a:t>Where are we going? (Vision)</a:t>
            </a:r>
            <a:endParaRPr lang="en-US" sz="3300" dirty="0">
              <a:latin typeface="Helvetica" charset="0"/>
              <a:ea typeface="Helvetica" charset="0"/>
              <a:cs typeface="Helvetica" charset="0"/>
            </a:endParaRPr>
          </a:p>
        </p:txBody>
      </p:sp>
      <p:pic>
        <p:nvPicPr>
          <p:cNvPr id="5" name="pasted-image.png"/>
          <p:cNvPicPr>
            <a:picLocks noChangeAspect="1"/>
          </p:cNvPicPr>
          <p:nvPr/>
        </p:nvPicPr>
        <p:blipFill>
          <a:blip r:embed="rId2"/>
          <a:stretch>
            <a:fillRect/>
          </a:stretch>
        </p:blipFill>
        <p:spPr>
          <a:xfrm>
            <a:off x="0" y="0"/>
            <a:ext cx="12192001" cy="1295401"/>
          </a:xfrm>
          <a:prstGeom prst="rect">
            <a:avLst/>
          </a:prstGeom>
          <a:ln w="12700">
            <a:miter lim="400000"/>
          </a:ln>
        </p:spPr>
      </p:pic>
      <p:sp>
        <p:nvSpPr>
          <p:cNvPr id="6" name="TextBox 5"/>
          <p:cNvSpPr txBox="1"/>
          <p:nvPr/>
        </p:nvSpPr>
        <p:spPr>
          <a:xfrm>
            <a:off x="3856934" y="221156"/>
            <a:ext cx="4494179" cy="830997"/>
          </a:xfrm>
          <a:prstGeom prst="rect">
            <a:avLst/>
          </a:prstGeom>
          <a:noFill/>
        </p:spPr>
        <p:txBody>
          <a:bodyPr wrap="none" rtlCol="0">
            <a:spAutoFit/>
          </a:bodyPr>
          <a:lstStyle/>
          <a:p>
            <a:pPr algn="ctr"/>
            <a:r>
              <a:rPr lang="en-US" sz="4800" b="1" dirty="0">
                <a:solidFill>
                  <a:schemeClr val="bg1"/>
                </a:solidFill>
                <a:latin typeface="Arial" panose="020B0604020202020204" pitchFamily="34" charset="0"/>
                <a:ea typeface="Gotham Book" charset="0"/>
                <a:cs typeface="Arial" panose="020B0604020202020204" pitchFamily="34" charset="0"/>
              </a:rPr>
              <a:t>Ten Questions</a:t>
            </a:r>
          </a:p>
        </p:txBody>
      </p:sp>
      <p:pic>
        <p:nvPicPr>
          <p:cNvPr id="3" name="Picture 2" descr="Diagram&#10;&#10;Description automatically generated">
            <a:extLst>
              <a:ext uri="{FF2B5EF4-FFF2-40B4-BE49-F238E27FC236}">
                <a16:creationId xmlns:a16="http://schemas.microsoft.com/office/drawing/2014/main" id="{C388F932-03B4-E226-C71B-3403AF643AE8}"/>
              </a:ext>
            </a:extLst>
          </p:cNvPr>
          <p:cNvPicPr>
            <a:picLocks noChangeAspect="1"/>
          </p:cNvPicPr>
          <p:nvPr/>
        </p:nvPicPr>
        <p:blipFill>
          <a:blip r:embed="rId3"/>
          <a:stretch>
            <a:fillRect/>
          </a:stretch>
        </p:blipFill>
        <p:spPr>
          <a:xfrm>
            <a:off x="6913756" y="2355917"/>
            <a:ext cx="4569173" cy="4355410"/>
          </a:xfrm>
          <a:prstGeom prst="rect">
            <a:avLst/>
          </a:prstGeom>
        </p:spPr>
      </p:pic>
      <p:pic>
        <p:nvPicPr>
          <p:cNvPr id="9" name="Picture 8" descr="Graphical user interface, chart, application&#10;&#10;Description automatically generated">
            <a:extLst>
              <a:ext uri="{FF2B5EF4-FFF2-40B4-BE49-F238E27FC236}">
                <a16:creationId xmlns:a16="http://schemas.microsoft.com/office/drawing/2014/main" id="{7017DC56-6315-F328-49D6-6B5601DFB1BC}"/>
              </a:ext>
            </a:extLst>
          </p:cNvPr>
          <p:cNvPicPr>
            <a:picLocks noChangeAspect="1"/>
          </p:cNvPicPr>
          <p:nvPr/>
        </p:nvPicPr>
        <p:blipFill>
          <a:blip r:embed="rId4"/>
          <a:stretch>
            <a:fillRect/>
          </a:stretch>
        </p:blipFill>
        <p:spPr>
          <a:xfrm>
            <a:off x="900624" y="2314822"/>
            <a:ext cx="4786356" cy="4444474"/>
          </a:xfrm>
          <a:prstGeom prst="rect">
            <a:avLst/>
          </a:prstGeom>
        </p:spPr>
      </p:pic>
    </p:spTree>
    <p:extLst>
      <p:ext uri="{BB962C8B-B14F-4D97-AF65-F5344CB8AC3E}">
        <p14:creationId xmlns:p14="http://schemas.microsoft.com/office/powerpoint/2010/main" val="1194479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0624" y="839797"/>
            <a:ext cx="10390752" cy="5050870"/>
          </a:xfrm>
          <a:prstGeom prst="rect">
            <a:avLst/>
          </a:prstGeom>
          <a:noFill/>
        </p:spPr>
        <p:txBody>
          <a:bodyPr wrap="square" rtlCol="0">
            <a:spAutoFit/>
          </a:bodyPr>
          <a:lstStyle/>
          <a:p>
            <a:pPr marL="457177" lvl="1" defTabSz="914355"/>
            <a:endParaRPr lang="en-US" sz="5400" dirty="0">
              <a:latin typeface="Helvetica" charset="0"/>
              <a:ea typeface="Helvetica" charset="0"/>
              <a:cs typeface="Helvetica" charset="0"/>
            </a:endParaRPr>
          </a:p>
          <a:p>
            <a:pPr marL="0" lvl="2" indent="-914400" defTabSz="914355">
              <a:lnSpc>
                <a:spcPct val="150000"/>
              </a:lnSpc>
              <a:buFont typeface="+mj-lt"/>
              <a:buAutoNum type="arabicPeriod" startAt="3"/>
            </a:pPr>
            <a:r>
              <a:rPr lang="en-US" sz="4800" dirty="0">
                <a:latin typeface="Helvetica" charset="0"/>
                <a:ea typeface="Helvetica" charset="0"/>
                <a:cs typeface="Helvetica" charset="0"/>
              </a:rPr>
              <a:t>How should we behave? (Values)</a:t>
            </a:r>
          </a:p>
          <a:p>
            <a:pPr marL="1485900" lvl="2" indent="-571500">
              <a:spcBef>
                <a:spcPts val="900"/>
              </a:spcBef>
              <a:buFont typeface="Arial" panose="020B0604020202020204" pitchFamily="34" charset="0"/>
              <a:buChar char="•"/>
            </a:pPr>
            <a:r>
              <a:rPr lang="en-US" altLang="en-US" sz="3600" dirty="0">
                <a:latin typeface="Arial" charset="0"/>
              </a:rPr>
              <a:t>More than mission or vision, </a:t>
            </a:r>
            <a:r>
              <a:rPr lang="en-US" altLang="en-US" sz="3600" b="1" u="sng" dirty="0">
                <a:latin typeface="Arial" charset="0"/>
              </a:rPr>
              <a:t>core values</a:t>
            </a:r>
            <a:r>
              <a:rPr lang="en-US" altLang="en-US" sz="3600" dirty="0">
                <a:latin typeface="Arial" charset="0"/>
              </a:rPr>
              <a:t> tell those inside and outside the congregation what is distinctive and important.</a:t>
            </a:r>
          </a:p>
          <a:p>
            <a:pPr marL="2514533" lvl="4" indent="-914400" defTabSz="914355">
              <a:lnSpc>
                <a:spcPct val="150000"/>
              </a:lnSpc>
              <a:buFont typeface="Arial" panose="020B0604020202020204" pitchFamily="34" charset="0"/>
              <a:buChar char="•"/>
            </a:pPr>
            <a:endParaRPr lang="en-US" sz="3300" dirty="0">
              <a:latin typeface="Helvetica" charset="0"/>
              <a:ea typeface="Helvetica" charset="0"/>
              <a:cs typeface="Helvetica" charset="0"/>
            </a:endParaRPr>
          </a:p>
        </p:txBody>
      </p:sp>
      <p:pic>
        <p:nvPicPr>
          <p:cNvPr id="5" name="pasted-image.png"/>
          <p:cNvPicPr>
            <a:picLocks noChangeAspect="1"/>
          </p:cNvPicPr>
          <p:nvPr/>
        </p:nvPicPr>
        <p:blipFill>
          <a:blip r:embed="rId2"/>
          <a:stretch>
            <a:fillRect/>
          </a:stretch>
        </p:blipFill>
        <p:spPr>
          <a:xfrm>
            <a:off x="0" y="0"/>
            <a:ext cx="12192001" cy="1295401"/>
          </a:xfrm>
          <a:prstGeom prst="rect">
            <a:avLst/>
          </a:prstGeom>
          <a:ln w="12700">
            <a:miter lim="400000"/>
          </a:ln>
        </p:spPr>
      </p:pic>
      <p:sp>
        <p:nvSpPr>
          <p:cNvPr id="6" name="TextBox 5"/>
          <p:cNvSpPr txBox="1"/>
          <p:nvPr/>
        </p:nvSpPr>
        <p:spPr>
          <a:xfrm>
            <a:off x="3856934" y="221156"/>
            <a:ext cx="4494179" cy="830997"/>
          </a:xfrm>
          <a:prstGeom prst="rect">
            <a:avLst/>
          </a:prstGeom>
          <a:noFill/>
        </p:spPr>
        <p:txBody>
          <a:bodyPr wrap="none" rtlCol="0">
            <a:spAutoFit/>
          </a:bodyPr>
          <a:lstStyle/>
          <a:p>
            <a:pPr algn="ctr"/>
            <a:r>
              <a:rPr lang="en-US" sz="4800" b="1" dirty="0">
                <a:solidFill>
                  <a:schemeClr val="bg1"/>
                </a:solidFill>
                <a:latin typeface="Arial" panose="020B0604020202020204" pitchFamily="34" charset="0"/>
                <a:ea typeface="Gotham Book" charset="0"/>
                <a:cs typeface="Arial" panose="020B0604020202020204" pitchFamily="34" charset="0"/>
              </a:rPr>
              <a:t>Ten Questions</a:t>
            </a:r>
          </a:p>
        </p:txBody>
      </p:sp>
      <p:pic>
        <p:nvPicPr>
          <p:cNvPr id="7" name="pasted-image.pdf"/>
          <p:cNvPicPr>
            <a:picLocks noChangeAspect="1"/>
          </p:cNvPicPr>
          <p:nvPr/>
        </p:nvPicPr>
        <p:blipFill>
          <a:blip r:embed="rId3"/>
          <a:stretch>
            <a:fillRect/>
          </a:stretch>
        </p:blipFill>
        <p:spPr>
          <a:xfrm>
            <a:off x="9342175" y="5781920"/>
            <a:ext cx="2420993" cy="833047"/>
          </a:xfrm>
          <a:prstGeom prst="rect">
            <a:avLst/>
          </a:prstGeom>
          <a:ln w="12700">
            <a:miter lim="400000"/>
          </a:ln>
        </p:spPr>
      </p:pic>
    </p:spTree>
    <p:extLst>
      <p:ext uri="{BB962C8B-B14F-4D97-AF65-F5344CB8AC3E}">
        <p14:creationId xmlns:p14="http://schemas.microsoft.com/office/powerpoint/2010/main" val="4023874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0624" y="839797"/>
            <a:ext cx="10390752" cy="2719462"/>
          </a:xfrm>
          <a:prstGeom prst="rect">
            <a:avLst/>
          </a:prstGeom>
          <a:noFill/>
        </p:spPr>
        <p:txBody>
          <a:bodyPr wrap="square" rtlCol="0">
            <a:spAutoFit/>
          </a:bodyPr>
          <a:lstStyle/>
          <a:p>
            <a:pPr marL="457177" lvl="1" defTabSz="914355"/>
            <a:endParaRPr lang="en-US" sz="5400" dirty="0">
              <a:latin typeface="Helvetica" charset="0"/>
              <a:ea typeface="Helvetica" charset="0"/>
              <a:cs typeface="Helvetica" charset="0"/>
            </a:endParaRPr>
          </a:p>
          <a:p>
            <a:pPr marL="0" lvl="2" indent="-914400" defTabSz="914355">
              <a:lnSpc>
                <a:spcPct val="150000"/>
              </a:lnSpc>
              <a:buFont typeface="+mj-lt"/>
              <a:buAutoNum type="arabicPeriod" startAt="4"/>
            </a:pPr>
            <a:r>
              <a:rPr lang="en-US" sz="4800" dirty="0">
                <a:latin typeface="Helvetica" charset="0"/>
                <a:ea typeface="Helvetica" charset="0"/>
                <a:cs typeface="Helvetica" charset="0"/>
              </a:rPr>
              <a:t>How will we get there? </a:t>
            </a:r>
            <a:r>
              <a:rPr lang="en-US" sz="3200" dirty="0">
                <a:latin typeface="Helvetica" charset="0"/>
                <a:ea typeface="Helvetica" charset="0"/>
                <a:cs typeface="Helvetica" charset="0"/>
              </a:rPr>
              <a:t>(strategic plan)</a:t>
            </a:r>
          </a:p>
          <a:p>
            <a:pPr marL="2514533" lvl="4" indent="-914400" defTabSz="914355">
              <a:lnSpc>
                <a:spcPct val="150000"/>
              </a:lnSpc>
              <a:buFont typeface="Arial" panose="020B0604020202020204" pitchFamily="34" charset="0"/>
              <a:buChar char="•"/>
            </a:pPr>
            <a:endParaRPr lang="en-US" sz="3300" dirty="0">
              <a:latin typeface="Helvetica" charset="0"/>
              <a:ea typeface="Helvetica" charset="0"/>
              <a:cs typeface="Helvetica" charset="0"/>
            </a:endParaRPr>
          </a:p>
        </p:txBody>
      </p:sp>
      <p:pic>
        <p:nvPicPr>
          <p:cNvPr id="5" name="pasted-image.png"/>
          <p:cNvPicPr>
            <a:picLocks noChangeAspect="1"/>
          </p:cNvPicPr>
          <p:nvPr/>
        </p:nvPicPr>
        <p:blipFill>
          <a:blip r:embed="rId2"/>
          <a:stretch>
            <a:fillRect/>
          </a:stretch>
        </p:blipFill>
        <p:spPr>
          <a:xfrm>
            <a:off x="0" y="0"/>
            <a:ext cx="12192001" cy="1295401"/>
          </a:xfrm>
          <a:prstGeom prst="rect">
            <a:avLst/>
          </a:prstGeom>
          <a:ln w="12700">
            <a:miter lim="400000"/>
          </a:ln>
        </p:spPr>
      </p:pic>
      <p:sp>
        <p:nvSpPr>
          <p:cNvPr id="6" name="TextBox 5"/>
          <p:cNvSpPr txBox="1"/>
          <p:nvPr/>
        </p:nvSpPr>
        <p:spPr>
          <a:xfrm>
            <a:off x="3856934" y="221156"/>
            <a:ext cx="4494179" cy="830997"/>
          </a:xfrm>
          <a:prstGeom prst="rect">
            <a:avLst/>
          </a:prstGeom>
          <a:noFill/>
        </p:spPr>
        <p:txBody>
          <a:bodyPr wrap="none" rtlCol="0">
            <a:spAutoFit/>
          </a:bodyPr>
          <a:lstStyle/>
          <a:p>
            <a:pPr algn="ctr"/>
            <a:r>
              <a:rPr lang="en-US" sz="4800" b="1" dirty="0">
                <a:solidFill>
                  <a:schemeClr val="bg1"/>
                </a:solidFill>
                <a:latin typeface="Arial" panose="020B0604020202020204" pitchFamily="34" charset="0"/>
                <a:ea typeface="Gotham Book" charset="0"/>
                <a:cs typeface="Arial" panose="020B0604020202020204" pitchFamily="34" charset="0"/>
              </a:rPr>
              <a:t>Ten Questions</a:t>
            </a:r>
          </a:p>
        </p:txBody>
      </p:sp>
      <p:sp>
        <p:nvSpPr>
          <p:cNvPr id="9" name="Shape 162">
            <a:extLst>
              <a:ext uri="{FF2B5EF4-FFF2-40B4-BE49-F238E27FC236}">
                <a16:creationId xmlns:a16="http://schemas.microsoft.com/office/drawing/2014/main" id="{FD163A1B-DFCB-F2E1-6BFF-8EA383ADC135}"/>
              </a:ext>
            </a:extLst>
          </p:cNvPr>
          <p:cNvSpPr/>
          <p:nvPr/>
        </p:nvSpPr>
        <p:spPr>
          <a:xfrm>
            <a:off x="662858" y="3030879"/>
            <a:ext cx="5047792" cy="284501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defTabSz="457200">
              <a:lnSpc>
                <a:spcPct val="130000"/>
              </a:lnSpc>
              <a:defRPr sz="5300">
                <a:solidFill>
                  <a:srgbClr val="4B4B4B"/>
                </a:solidFill>
                <a:latin typeface="Gotham Bold"/>
                <a:ea typeface="Gotham Bold"/>
                <a:cs typeface="Gotham Bold"/>
                <a:sym typeface="Gotham"/>
              </a:defRPr>
            </a:pPr>
            <a:r>
              <a:rPr sz="2800" dirty="0">
                <a:latin typeface="Arial" panose="020B0604020202020204" pitchFamily="34" charset="0"/>
                <a:cs typeface="Arial" panose="020B0604020202020204" pitchFamily="34" charset="0"/>
              </a:rPr>
              <a:t>Fellowship </a:t>
            </a:r>
            <a:r>
              <a:rPr sz="2800" b="1" dirty="0">
                <a:solidFill>
                  <a:srgbClr val="0B4C75"/>
                </a:solidFill>
                <a:latin typeface="Arial" panose="020B0604020202020204" pitchFamily="34" charset="0"/>
                <a:cs typeface="Arial" panose="020B0604020202020204" pitchFamily="34" charset="0"/>
              </a:rPr>
              <a:t>(CONNECT)</a:t>
            </a:r>
          </a:p>
          <a:p>
            <a:pPr algn="l" defTabSz="457200">
              <a:lnSpc>
                <a:spcPct val="130000"/>
              </a:lnSpc>
              <a:defRPr sz="5300">
                <a:solidFill>
                  <a:srgbClr val="4B4B4B"/>
                </a:solidFill>
                <a:latin typeface="Gotham Bold"/>
                <a:ea typeface="Gotham Bold"/>
                <a:cs typeface="Gotham Bold"/>
                <a:sym typeface="Gotham"/>
              </a:defRPr>
            </a:pPr>
            <a:r>
              <a:rPr sz="2800" dirty="0">
                <a:latin typeface="Arial" panose="020B0604020202020204" pitchFamily="34" charset="0"/>
                <a:cs typeface="Arial" panose="020B0604020202020204" pitchFamily="34" charset="0"/>
              </a:rPr>
              <a:t>Discipleship </a:t>
            </a:r>
            <a:r>
              <a:rPr sz="2800" b="1" dirty="0">
                <a:solidFill>
                  <a:srgbClr val="34AD79"/>
                </a:solidFill>
                <a:latin typeface="Arial" panose="020B0604020202020204" pitchFamily="34" charset="0"/>
                <a:cs typeface="Arial" panose="020B0604020202020204" pitchFamily="34" charset="0"/>
              </a:rPr>
              <a:t>(GROW)</a:t>
            </a:r>
          </a:p>
          <a:p>
            <a:pPr algn="l" defTabSz="457200">
              <a:lnSpc>
                <a:spcPct val="130000"/>
              </a:lnSpc>
              <a:defRPr sz="5300">
                <a:solidFill>
                  <a:srgbClr val="4B4B4B"/>
                </a:solidFill>
                <a:latin typeface="Gotham Bold"/>
                <a:ea typeface="Gotham Bold"/>
                <a:cs typeface="Gotham Bold"/>
                <a:sym typeface="Gotham"/>
              </a:defRPr>
            </a:pPr>
            <a:r>
              <a:rPr sz="2800" dirty="0">
                <a:latin typeface="Arial" panose="020B0604020202020204" pitchFamily="34" charset="0"/>
                <a:cs typeface="Arial" panose="020B0604020202020204" pitchFamily="34" charset="0"/>
              </a:rPr>
              <a:t>Gift-Oriented Ministry </a:t>
            </a:r>
            <a:r>
              <a:rPr sz="2800" b="1" dirty="0">
                <a:solidFill>
                  <a:srgbClr val="1471B9"/>
                </a:solidFill>
                <a:latin typeface="Arial" panose="020B0604020202020204" pitchFamily="34" charset="0"/>
                <a:cs typeface="Arial" panose="020B0604020202020204" pitchFamily="34" charset="0"/>
              </a:rPr>
              <a:t>(SERVE)</a:t>
            </a:r>
            <a:endParaRPr sz="2800" dirty="0">
              <a:solidFill>
                <a:srgbClr val="1471B9"/>
              </a:solidFill>
              <a:latin typeface="Arial" panose="020B0604020202020204" pitchFamily="34" charset="0"/>
              <a:cs typeface="Arial" panose="020B0604020202020204" pitchFamily="34" charset="0"/>
            </a:endParaRPr>
          </a:p>
          <a:p>
            <a:pPr algn="l" defTabSz="457200">
              <a:lnSpc>
                <a:spcPct val="130000"/>
              </a:lnSpc>
              <a:defRPr sz="5300">
                <a:solidFill>
                  <a:srgbClr val="4B4B4B"/>
                </a:solidFill>
                <a:latin typeface="Gotham Bold"/>
                <a:ea typeface="Gotham Bold"/>
                <a:cs typeface="Gotham Bold"/>
                <a:sym typeface="Gotham"/>
              </a:defRPr>
            </a:pPr>
            <a:r>
              <a:rPr sz="2800" dirty="0">
                <a:latin typeface="Arial" panose="020B0604020202020204" pitchFamily="34" charset="0"/>
                <a:cs typeface="Arial" panose="020B0604020202020204" pitchFamily="34" charset="0"/>
              </a:rPr>
              <a:t>Evangelism </a:t>
            </a:r>
            <a:r>
              <a:rPr sz="2800" b="1" dirty="0">
                <a:solidFill>
                  <a:srgbClr val="51B751"/>
                </a:solidFill>
                <a:latin typeface="Arial" panose="020B0604020202020204" pitchFamily="34" charset="0"/>
                <a:cs typeface="Arial" panose="020B0604020202020204" pitchFamily="34" charset="0"/>
              </a:rPr>
              <a:t>(GO)</a:t>
            </a:r>
          </a:p>
          <a:p>
            <a:pPr algn="l" defTabSz="457200">
              <a:lnSpc>
                <a:spcPct val="130000"/>
              </a:lnSpc>
              <a:defRPr sz="5300" b="1">
                <a:solidFill>
                  <a:srgbClr val="828080"/>
                </a:solidFill>
                <a:latin typeface="Gotham Bold"/>
                <a:ea typeface="Gotham Bold"/>
                <a:cs typeface="Gotham Bold"/>
                <a:sym typeface="Gotham"/>
              </a:defRPr>
            </a:pPr>
            <a:r>
              <a:rPr sz="2800" dirty="0">
                <a:latin typeface="Arial" panose="020B0604020202020204" pitchFamily="34" charset="0"/>
                <a:cs typeface="Arial" panose="020B0604020202020204" pitchFamily="34" charset="0"/>
              </a:rPr>
              <a:t>WORSHIP</a:t>
            </a:r>
          </a:p>
        </p:txBody>
      </p:sp>
      <p:pic>
        <p:nvPicPr>
          <p:cNvPr id="3" name="Picture 2" descr="Chart&#10;&#10;Description automatically generated with medium confidence">
            <a:extLst>
              <a:ext uri="{FF2B5EF4-FFF2-40B4-BE49-F238E27FC236}">
                <a16:creationId xmlns:a16="http://schemas.microsoft.com/office/drawing/2014/main" id="{2F9D80FC-9A03-FFAF-8329-D5B68352BC34}"/>
              </a:ext>
            </a:extLst>
          </p:cNvPr>
          <p:cNvPicPr>
            <a:picLocks noChangeAspect="1"/>
          </p:cNvPicPr>
          <p:nvPr/>
        </p:nvPicPr>
        <p:blipFill>
          <a:blip r:embed="rId3"/>
          <a:stretch>
            <a:fillRect/>
          </a:stretch>
        </p:blipFill>
        <p:spPr>
          <a:xfrm>
            <a:off x="5948416" y="2539823"/>
            <a:ext cx="5022627" cy="3827121"/>
          </a:xfrm>
          <a:prstGeom prst="rect">
            <a:avLst/>
          </a:prstGeom>
        </p:spPr>
      </p:pic>
    </p:spTree>
    <p:extLst>
      <p:ext uri="{BB962C8B-B14F-4D97-AF65-F5344CB8AC3E}">
        <p14:creationId xmlns:p14="http://schemas.microsoft.com/office/powerpoint/2010/main" val="369507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88686" y="650916"/>
            <a:ext cx="11814627" cy="6553332"/>
          </a:xfrm>
          <a:prstGeom prst="rect">
            <a:avLst/>
          </a:prstGeom>
          <a:noFill/>
        </p:spPr>
        <p:txBody>
          <a:bodyPr wrap="square" rtlCol="0">
            <a:spAutoFit/>
          </a:bodyPr>
          <a:lstStyle/>
          <a:p>
            <a:pPr defTabSz="914355"/>
            <a:endParaRPr lang="en-US" sz="750" dirty="0">
              <a:latin typeface="Helvetica" charset="0"/>
              <a:ea typeface="Helvetica" charset="0"/>
              <a:cs typeface="Helvetica" charset="0"/>
            </a:endParaRPr>
          </a:p>
          <a:p>
            <a:pPr marL="1114337" lvl="2" indent="-428604" defTabSz="914355">
              <a:lnSpc>
                <a:spcPct val="150000"/>
              </a:lnSpc>
              <a:buFont typeface="Arial" panose="020B0604020202020204" pitchFamily="34" charset="0"/>
              <a:buChar char="•"/>
            </a:pPr>
            <a:endParaRPr lang="en-US" sz="3300" dirty="0">
              <a:latin typeface="Helvetica" charset="0"/>
              <a:ea typeface="Helvetica" charset="0"/>
              <a:cs typeface="Helvetica" charset="0"/>
            </a:endParaRPr>
          </a:p>
          <a:p>
            <a:pPr marL="1200083" lvl="2" indent="-514350" defTabSz="914355">
              <a:lnSpc>
                <a:spcPct val="150000"/>
              </a:lnSpc>
              <a:buFont typeface="+mj-lt"/>
              <a:buAutoNum type="arabicPeriod" startAt="5"/>
            </a:pPr>
            <a:r>
              <a:rPr lang="en-US" sz="3300" dirty="0">
                <a:latin typeface="Helvetica" charset="0"/>
                <a:ea typeface="Helvetica" charset="0"/>
                <a:cs typeface="Helvetica" charset="0"/>
              </a:rPr>
              <a:t>How will we engage new people? </a:t>
            </a:r>
            <a:r>
              <a:rPr lang="en-US" sz="3600" b="1" dirty="0">
                <a:solidFill>
                  <a:srgbClr val="51B751"/>
                </a:solidFill>
                <a:latin typeface="Arial" panose="020B0604020202020204" pitchFamily="34" charset="0"/>
                <a:cs typeface="Arial" panose="020B0604020202020204" pitchFamily="34" charset="0"/>
              </a:rPr>
              <a:t>(GO)</a:t>
            </a:r>
            <a:endParaRPr lang="en-US" sz="3300" dirty="0">
              <a:latin typeface="Helvetica" charset="0"/>
              <a:ea typeface="Helvetica" charset="0"/>
              <a:cs typeface="Helvetica" charset="0"/>
            </a:endParaRPr>
          </a:p>
          <a:p>
            <a:pPr marL="1200083" lvl="2" indent="-514350" defTabSz="914355">
              <a:lnSpc>
                <a:spcPct val="150000"/>
              </a:lnSpc>
              <a:buFont typeface="+mj-lt"/>
              <a:buAutoNum type="arabicPeriod" startAt="5"/>
            </a:pPr>
            <a:r>
              <a:rPr lang="en-US" sz="3300" dirty="0">
                <a:latin typeface="Helvetica" charset="0"/>
                <a:ea typeface="Helvetica" charset="0"/>
                <a:cs typeface="Helvetica" charset="0"/>
              </a:rPr>
              <a:t>How will we treat them when they arrive? </a:t>
            </a:r>
            <a:r>
              <a:rPr lang="en-US" sz="3600" b="1" dirty="0">
                <a:solidFill>
                  <a:srgbClr val="0B4C75"/>
                </a:solidFill>
                <a:latin typeface="Arial" panose="020B0604020202020204" pitchFamily="34" charset="0"/>
                <a:cs typeface="Arial" panose="020B0604020202020204" pitchFamily="34" charset="0"/>
              </a:rPr>
              <a:t>(CONNECT)</a:t>
            </a:r>
            <a:endParaRPr lang="en-US" sz="3300" dirty="0">
              <a:latin typeface="Helvetica" charset="0"/>
              <a:ea typeface="Helvetica" charset="0"/>
              <a:cs typeface="Helvetica" charset="0"/>
            </a:endParaRPr>
          </a:p>
          <a:p>
            <a:pPr marL="1200083" lvl="2" indent="-514350" defTabSz="914355">
              <a:lnSpc>
                <a:spcPct val="150000"/>
              </a:lnSpc>
              <a:buFont typeface="+mj-lt"/>
              <a:buAutoNum type="arabicPeriod" startAt="5"/>
            </a:pPr>
            <a:r>
              <a:rPr lang="en-US" sz="3300" dirty="0">
                <a:latin typeface="Helvetica" charset="0"/>
                <a:ea typeface="Helvetica" charset="0"/>
                <a:cs typeface="Helvetica" charset="0"/>
              </a:rPr>
              <a:t>How will we disciple them? </a:t>
            </a:r>
            <a:r>
              <a:rPr lang="en-US" sz="3600" b="1" dirty="0">
                <a:solidFill>
                  <a:srgbClr val="34AD79"/>
                </a:solidFill>
                <a:latin typeface="Arial" panose="020B0604020202020204" pitchFamily="34" charset="0"/>
                <a:cs typeface="Arial" panose="020B0604020202020204" pitchFamily="34" charset="0"/>
              </a:rPr>
              <a:t>(GROW)</a:t>
            </a:r>
            <a:endParaRPr lang="en-US" sz="3300" dirty="0">
              <a:latin typeface="Helvetica" charset="0"/>
              <a:ea typeface="Helvetica" charset="0"/>
              <a:cs typeface="Helvetica" charset="0"/>
            </a:endParaRPr>
          </a:p>
          <a:p>
            <a:pPr marL="1200083" lvl="2" indent="-514350" defTabSz="914355">
              <a:lnSpc>
                <a:spcPct val="150000"/>
              </a:lnSpc>
              <a:buFont typeface="+mj-lt"/>
              <a:buAutoNum type="arabicPeriod" startAt="5"/>
            </a:pPr>
            <a:r>
              <a:rPr lang="en-US" sz="3300" dirty="0">
                <a:latin typeface="Helvetica" charset="0"/>
                <a:ea typeface="Helvetica" charset="0"/>
                <a:cs typeface="Helvetica" charset="0"/>
              </a:rPr>
              <a:t>How will we train them to serve? </a:t>
            </a:r>
            <a:r>
              <a:rPr lang="en-US" sz="3600" b="1" dirty="0">
                <a:solidFill>
                  <a:srgbClr val="1471B9"/>
                </a:solidFill>
                <a:latin typeface="Arial" panose="020B0604020202020204" pitchFamily="34" charset="0"/>
                <a:cs typeface="Arial" panose="020B0604020202020204" pitchFamily="34" charset="0"/>
              </a:rPr>
              <a:t>(SERVE)</a:t>
            </a:r>
            <a:endParaRPr lang="en-US" sz="3300" dirty="0">
              <a:latin typeface="Helvetica" charset="0"/>
              <a:ea typeface="Helvetica" charset="0"/>
              <a:cs typeface="Helvetica" charset="0"/>
            </a:endParaRPr>
          </a:p>
          <a:p>
            <a:pPr marL="1200083" lvl="2" indent="-514350" defTabSz="914355">
              <a:lnSpc>
                <a:spcPct val="150000"/>
              </a:lnSpc>
              <a:buFont typeface="+mj-lt"/>
              <a:buAutoNum type="arabicPeriod" startAt="5"/>
            </a:pPr>
            <a:r>
              <a:rPr lang="en-US" sz="3300" dirty="0">
                <a:latin typeface="Helvetica" charset="0"/>
                <a:ea typeface="Helvetica" charset="0"/>
                <a:cs typeface="Helvetica" charset="0"/>
              </a:rPr>
              <a:t>How will we inspire them to be missional (local, global)?</a:t>
            </a:r>
          </a:p>
          <a:p>
            <a:pPr marL="1200083" lvl="2" indent="-514350" defTabSz="914355">
              <a:lnSpc>
                <a:spcPct val="150000"/>
              </a:lnSpc>
              <a:buFont typeface="+mj-lt"/>
              <a:buAutoNum type="arabicPeriod" startAt="5"/>
            </a:pPr>
            <a:r>
              <a:rPr lang="en-US" sz="3300" dirty="0">
                <a:latin typeface="Helvetica" charset="0"/>
                <a:ea typeface="Helvetica" charset="0"/>
                <a:cs typeface="Helvetica" charset="0"/>
              </a:rPr>
              <a:t>How will we help them encounter God? </a:t>
            </a:r>
            <a:r>
              <a:rPr lang="en-US" sz="3600" b="1" dirty="0">
                <a:solidFill>
                  <a:schemeClr val="bg1">
                    <a:lumMod val="65000"/>
                  </a:schemeClr>
                </a:solidFill>
                <a:latin typeface="Arial" panose="020B0604020202020204" pitchFamily="34" charset="0"/>
                <a:cs typeface="Arial" panose="020B0604020202020204" pitchFamily="34" charset="0"/>
              </a:rPr>
              <a:t>(WORSHIP)</a:t>
            </a:r>
            <a:endParaRPr lang="en-US" sz="3300" dirty="0">
              <a:latin typeface="Helvetica" charset="0"/>
              <a:ea typeface="Helvetica" charset="0"/>
              <a:cs typeface="Helvetica" charset="0"/>
            </a:endParaRPr>
          </a:p>
          <a:p>
            <a:pPr marL="1114337" lvl="2" indent="-428604" defTabSz="914355">
              <a:lnSpc>
                <a:spcPct val="150000"/>
              </a:lnSpc>
              <a:buFont typeface="Arial" panose="020B0604020202020204" pitchFamily="34" charset="0"/>
              <a:buChar char="•"/>
            </a:pPr>
            <a:endParaRPr lang="en-US" sz="3300" dirty="0">
              <a:solidFill>
                <a:prstClr val="white"/>
              </a:solidFill>
              <a:latin typeface="Segoe UI Symbol" panose="020B0502040204020203" pitchFamily="34" charset="0"/>
              <a:ea typeface="Segoe UI Symbol" panose="020B0502040204020203" pitchFamily="34" charset="0"/>
            </a:endParaRPr>
          </a:p>
        </p:txBody>
      </p:sp>
      <p:pic>
        <p:nvPicPr>
          <p:cNvPr id="5" name="pasted-image.png"/>
          <p:cNvPicPr>
            <a:picLocks noChangeAspect="1"/>
          </p:cNvPicPr>
          <p:nvPr/>
        </p:nvPicPr>
        <p:blipFill>
          <a:blip r:embed="rId2"/>
          <a:stretch>
            <a:fillRect/>
          </a:stretch>
        </p:blipFill>
        <p:spPr>
          <a:xfrm>
            <a:off x="0" y="0"/>
            <a:ext cx="12192001" cy="1295401"/>
          </a:xfrm>
          <a:prstGeom prst="rect">
            <a:avLst/>
          </a:prstGeom>
          <a:ln w="12700">
            <a:miter lim="400000"/>
          </a:ln>
        </p:spPr>
      </p:pic>
      <p:sp>
        <p:nvSpPr>
          <p:cNvPr id="6" name="TextBox 5"/>
          <p:cNvSpPr txBox="1"/>
          <p:nvPr/>
        </p:nvSpPr>
        <p:spPr>
          <a:xfrm>
            <a:off x="3856934" y="221156"/>
            <a:ext cx="4494179" cy="830997"/>
          </a:xfrm>
          <a:prstGeom prst="rect">
            <a:avLst/>
          </a:prstGeom>
          <a:noFill/>
        </p:spPr>
        <p:txBody>
          <a:bodyPr wrap="none" rtlCol="0">
            <a:spAutoFit/>
          </a:bodyPr>
          <a:lstStyle/>
          <a:p>
            <a:pPr algn="ctr"/>
            <a:r>
              <a:rPr lang="en-US" sz="4800" b="1" dirty="0">
                <a:solidFill>
                  <a:schemeClr val="bg1"/>
                </a:solidFill>
                <a:latin typeface="Arial" panose="020B0604020202020204" pitchFamily="34" charset="0"/>
                <a:ea typeface="Gotham Book" charset="0"/>
                <a:cs typeface="Arial" panose="020B0604020202020204" pitchFamily="34" charset="0"/>
              </a:rPr>
              <a:t>Ten Questions</a:t>
            </a:r>
          </a:p>
        </p:txBody>
      </p:sp>
    </p:spTree>
    <p:extLst>
      <p:ext uri="{BB962C8B-B14F-4D97-AF65-F5344CB8AC3E}">
        <p14:creationId xmlns:p14="http://schemas.microsoft.com/office/powerpoint/2010/main" val="1396468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88685" y="1652744"/>
            <a:ext cx="11814627" cy="3552511"/>
          </a:xfrm>
          <a:prstGeom prst="rect">
            <a:avLst/>
          </a:prstGeom>
          <a:noFill/>
        </p:spPr>
        <p:txBody>
          <a:bodyPr wrap="square" rtlCol="0">
            <a:spAutoFit/>
          </a:bodyPr>
          <a:lstStyle/>
          <a:p>
            <a:pPr marL="685733" lvl="2" defTabSz="914355">
              <a:lnSpc>
                <a:spcPct val="150000"/>
              </a:lnSpc>
            </a:pPr>
            <a:endParaRPr lang="en-US" sz="3300" dirty="0">
              <a:latin typeface="Helvetica" charset="0"/>
              <a:ea typeface="Helvetica" charset="0"/>
              <a:cs typeface="Helvetica" charset="0"/>
            </a:endParaRPr>
          </a:p>
          <a:p>
            <a:pPr marL="1200083" lvl="2" indent="-514350" defTabSz="914355">
              <a:lnSpc>
                <a:spcPct val="150000"/>
              </a:lnSpc>
              <a:buFont typeface="Arial" panose="020B0604020202020204" pitchFamily="34" charset="0"/>
              <a:buChar char="•"/>
            </a:pPr>
            <a:r>
              <a:rPr lang="en-US" sz="4400" dirty="0">
                <a:latin typeface="Helvetica" charset="0"/>
                <a:ea typeface="Helvetica" charset="0"/>
                <a:cs typeface="Helvetica" charset="0"/>
              </a:rPr>
              <a:t>Initial communication and planning steps</a:t>
            </a:r>
          </a:p>
          <a:p>
            <a:pPr marL="1200083" lvl="2" indent="-514350" defTabSz="914355">
              <a:lnSpc>
                <a:spcPct val="150000"/>
              </a:lnSpc>
              <a:buFont typeface="Arial" panose="020B0604020202020204" pitchFamily="34" charset="0"/>
              <a:buChar char="•"/>
            </a:pPr>
            <a:r>
              <a:rPr lang="en-US" sz="4400" dirty="0">
                <a:latin typeface="Helvetica" charset="0"/>
                <a:ea typeface="Helvetica" charset="0"/>
                <a:cs typeface="Helvetica" charset="0"/>
              </a:rPr>
              <a:t>Launch Sunday</a:t>
            </a:r>
          </a:p>
          <a:p>
            <a:pPr marL="1114337" lvl="2" indent="-428604" defTabSz="914355">
              <a:lnSpc>
                <a:spcPct val="150000"/>
              </a:lnSpc>
              <a:buFont typeface="Arial" panose="020B0604020202020204" pitchFamily="34" charset="0"/>
              <a:buChar char="•"/>
            </a:pPr>
            <a:endParaRPr lang="en-US" sz="3300" dirty="0">
              <a:solidFill>
                <a:prstClr val="white"/>
              </a:solidFill>
              <a:latin typeface="Segoe UI Symbol" panose="020B0502040204020203" pitchFamily="34" charset="0"/>
              <a:ea typeface="Segoe UI Symbol" panose="020B0502040204020203" pitchFamily="34" charset="0"/>
            </a:endParaRPr>
          </a:p>
        </p:txBody>
      </p:sp>
      <p:pic>
        <p:nvPicPr>
          <p:cNvPr id="5" name="pasted-image.png"/>
          <p:cNvPicPr>
            <a:picLocks noChangeAspect="1"/>
          </p:cNvPicPr>
          <p:nvPr/>
        </p:nvPicPr>
        <p:blipFill>
          <a:blip r:embed="rId2"/>
          <a:stretch>
            <a:fillRect/>
          </a:stretch>
        </p:blipFill>
        <p:spPr>
          <a:xfrm>
            <a:off x="0" y="0"/>
            <a:ext cx="12192001" cy="1295401"/>
          </a:xfrm>
          <a:prstGeom prst="rect">
            <a:avLst/>
          </a:prstGeom>
          <a:ln w="12700">
            <a:miter lim="400000"/>
          </a:ln>
        </p:spPr>
      </p:pic>
      <p:sp>
        <p:nvSpPr>
          <p:cNvPr id="6" name="TextBox 5"/>
          <p:cNvSpPr txBox="1"/>
          <p:nvPr/>
        </p:nvSpPr>
        <p:spPr>
          <a:xfrm>
            <a:off x="-2" y="221156"/>
            <a:ext cx="12192002" cy="830997"/>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ea typeface="Gotham Book" charset="0"/>
                <a:cs typeface="Arial" panose="020B0604020202020204" pitchFamily="34" charset="0"/>
              </a:rPr>
              <a:t>Preparing to Launch the Strategic Plan</a:t>
            </a:r>
          </a:p>
        </p:txBody>
      </p:sp>
      <p:pic>
        <p:nvPicPr>
          <p:cNvPr id="7" name="pasted-image.pdf"/>
          <p:cNvPicPr>
            <a:picLocks noChangeAspect="1"/>
          </p:cNvPicPr>
          <p:nvPr/>
        </p:nvPicPr>
        <p:blipFill>
          <a:blip r:embed="rId3"/>
          <a:stretch>
            <a:fillRect/>
          </a:stretch>
        </p:blipFill>
        <p:spPr>
          <a:xfrm>
            <a:off x="9342175" y="5781920"/>
            <a:ext cx="2420993" cy="833047"/>
          </a:xfrm>
          <a:prstGeom prst="rect">
            <a:avLst/>
          </a:prstGeom>
          <a:ln w="12700">
            <a:miter lim="400000"/>
          </a:ln>
        </p:spPr>
      </p:pic>
    </p:spTree>
    <p:extLst>
      <p:ext uri="{BB962C8B-B14F-4D97-AF65-F5344CB8AC3E}">
        <p14:creationId xmlns:p14="http://schemas.microsoft.com/office/powerpoint/2010/main" val="4108351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4" name="TextBox 9"/>
          <p:cNvSpPr txBox="1">
            <a:spLocks noChangeArrowheads="1"/>
          </p:cNvSpPr>
          <p:nvPr/>
        </p:nvSpPr>
        <p:spPr bwMode="auto">
          <a:xfrm>
            <a:off x="0" y="262979"/>
            <a:ext cx="121919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4400" b="1" dirty="0">
                <a:solidFill>
                  <a:schemeClr val="bg1"/>
                </a:solidFill>
                <a:latin typeface="Arial" panose="020B0604020202020204" pitchFamily="34" charset="0"/>
                <a:ea typeface="Gotham Book" charset="0"/>
                <a:cs typeface="Arial" panose="020B0604020202020204" pitchFamily="34" charset="0"/>
              </a:rPr>
              <a:t>Initial Communication and Planning Steps</a:t>
            </a:r>
          </a:p>
        </p:txBody>
      </p:sp>
      <p:sp>
        <p:nvSpPr>
          <p:cNvPr id="5" name="TextBox 4"/>
          <p:cNvSpPr txBox="1">
            <a:spLocks noChangeArrowheads="1"/>
          </p:cNvSpPr>
          <p:nvPr/>
        </p:nvSpPr>
        <p:spPr bwMode="auto">
          <a:xfrm>
            <a:off x="886045" y="1731727"/>
            <a:ext cx="10419907"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ts val="1200"/>
              </a:spcBef>
              <a:buNone/>
            </a:pPr>
            <a:r>
              <a:rPr lang="en-US" altLang="en-US" sz="3600" dirty="0">
                <a:latin typeface="Helvetica" charset="0"/>
                <a:ea typeface="Helvetica" charset="0"/>
                <a:cs typeface="Helvetica" charset="0"/>
              </a:rPr>
              <a:t>As you prepare to launch your strategic plan…</a:t>
            </a:r>
          </a:p>
          <a:p>
            <a:pPr marL="742950" indent="-742950" eaLnBrk="1" hangingPunct="1">
              <a:spcBef>
                <a:spcPts val="1200"/>
              </a:spcBef>
              <a:buAutoNum type="arabicPeriod"/>
            </a:pPr>
            <a:r>
              <a:rPr lang="en-US" altLang="en-US" dirty="0">
                <a:latin typeface="Helvetica" charset="0"/>
                <a:ea typeface="Helvetica" charset="0"/>
                <a:cs typeface="Helvetica" charset="0"/>
              </a:rPr>
              <a:t>Who needs to be added to the team to prepare for implementation?</a:t>
            </a:r>
          </a:p>
          <a:p>
            <a:pPr marL="742950" indent="-742950" eaLnBrk="1" hangingPunct="1">
              <a:spcBef>
                <a:spcPts val="1200"/>
              </a:spcBef>
              <a:buAutoNum type="arabicPeriod"/>
            </a:pPr>
            <a:r>
              <a:rPr lang="en-US" altLang="en-US" dirty="0">
                <a:latin typeface="Helvetica" charset="0"/>
                <a:ea typeface="Helvetica" charset="0"/>
                <a:cs typeface="Helvetica" charset="0"/>
              </a:rPr>
              <a:t>When will Launch Sunday take place?</a:t>
            </a:r>
          </a:p>
          <a:p>
            <a:pPr marL="742950" indent="-742950" eaLnBrk="1" hangingPunct="1">
              <a:spcBef>
                <a:spcPts val="1200"/>
              </a:spcBef>
              <a:buAutoNum type="arabicPeriod"/>
            </a:pPr>
            <a:r>
              <a:rPr lang="en-US" altLang="en-US" dirty="0">
                <a:latin typeface="Helvetica" charset="0"/>
                <a:ea typeface="Helvetica" charset="0"/>
                <a:cs typeface="Helvetica" charset="0"/>
              </a:rPr>
              <a:t>What key communication pieces need to be prepared?</a:t>
            </a:r>
          </a:p>
          <a:p>
            <a:pPr marL="742950" indent="-742950" eaLnBrk="1" hangingPunct="1">
              <a:spcBef>
                <a:spcPts val="1200"/>
              </a:spcBef>
              <a:buAutoNum type="arabicPeriod"/>
            </a:pPr>
            <a:r>
              <a:rPr lang="en-US" altLang="en-US" dirty="0">
                <a:latin typeface="Helvetica" charset="0"/>
                <a:ea typeface="Helvetica" charset="0"/>
                <a:cs typeface="Helvetica" charset="0"/>
              </a:rPr>
              <a:t>Who needs to be brought up to speed before Launch Sunday?</a:t>
            </a:r>
          </a:p>
        </p:txBody>
      </p:sp>
    </p:spTree>
    <p:extLst>
      <p:ext uri="{BB962C8B-B14F-4D97-AF65-F5344CB8AC3E}">
        <p14:creationId xmlns:p14="http://schemas.microsoft.com/office/powerpoint/2010/main" val="330534029"/>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13eb124-f3cf-4dfe-80be-a340c7bdd2c6">
      <Terms xmlns="http://schemas.microsoft.com/office/infopath/2007/PartnerControls"/>
    </lcf76f155ced4ddcb4097134ff3c332f>
    <TaxCatchAll xmlns="f528fb65-b9d9-452f-a175-3d4b140a4018" xsi:nil="true"/>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77A19375BE18A4D87A01136DE27B421" ma:contentTypeVersion="20" ma:contentTypeDescription="Create a new document." ma:contentTypeScope="" ma:versionID="03ba467b10b5bfbd8f38e4e3ff0f5708">
  <xsd:schema xmlns:xsd="http://www.w3.org/2001/XMLSchema" xmlns:xs="http://www.w3.org/2001/XMLSchema" xmlns:p="http://schemas.microsoft.com/office/2006/metadata/properties" xmlns:ns1="http://schemas.microsoft.com/sharepoint/v3" xmlns:ns2="413eb124-f3cf-4dfe-80be-a340c7bdd2c6" xmlns:ns3="f528fb65-b9d9-452f-a175-3d4b140a4018" targetNamespace="http://schemas.microsoft.com/office/2006/metadata/properties" ma:root="true" ma:fieldsID="f9ff3cc98b85e207a4ec7e7e60dae99b" ns1:_="" ns2:_="" ns3:_="">
    <xsd:import namespace="http://schemas.microsoft.com/sharepoint/v3"/>
    <xsd:import namespace="413eb124-f3cf-4dfe-80be-a340c7bdd2c6"/>
    <xsd:import namespace="f528fb65-b9d9-452f-a175-3d4b140a40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1:_ip_UnifiedCompliancePolicyProperties" minOccurs="0"/>
                <xsd:element ref="ns1:_ip_UnifiedCompliancePolicyUIAc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3eb124-f3cf-4dfe-80be-a340c7bdd2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06591e76-5095-4440-adcc-28880e49ef4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28fb65-b9d9-452f-a175-3d4b140a4018"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47bd121f-72ec-4f8e-83e9-6d83ddcc3c9c}" ma:internalName="TaxCatchAll" ma:showField="CatchAllData" ma:web="f528fb65-b9d9-452f-a175-3d4b140a40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2857CF-777E-4E84-97F8-13C456F56086}">
  <ds:schemaRefs>
    <ds:schemaRef ds:uri="http://schemas.microsoft.com/sharepoint/v3/contenttype/forms"/>
  </ds:schemaRefs>
</ds:datastoreItem>
</file>

<file path=customXml/itemProps2.xml><?xml version="1.0" encoding="utf-8"?>
<ds:datastoreItem xmlns:ds="http://schemas.openxmlformats.org/officeDocument/2006/customXml" ds:itemID="{A3CBE487-AA7A-48A5-915C-E6495991F252}">
  <ds:schemaRefs>
    <ds:schemaRef ds:uri="http://schemas.microsoft.com/office/2006/metadata/properties"/>
    <ds:schemaRef ds:uri="http://schemas.microsoft.com/office/infopath/2007/PartnerControls"/>
    <ds:schemaRef ds:uri="413eb124-f3cf-4dfe-80be-a340c7bdd2c6"/>
    <ds:schemaRef ds:uri="f528fb65-b9d9-452f-a175-3d4b140a4018"/>
    <ds:schemaRef ds:uri="http://schemas.microsoft.com/sharepoint/v3"/>
  </ds:schemaRefs>
</ds:datastoreItem>
</file>

<file path=customXml/itemProps3.xml><?xml version="1.0" encoding="utf-8"?>
<ds:datastoreItem xmlns:ds="http://schemas.openxmlformats.org/officeDocument/2006/customXml" ds:itemID="{6088B1D6-39D4-4306-B275-947DBC4573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13eb124-f3cf-4dfe-80be-a340c7bdd2c6"/>
    <ds:schemaRef ds:uri="f528fb65-b9d9-452f-a175-3d4b140a40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2530</TotalTime>
  <Words>934</Words>
  <Application>Microsoft Macintosh PowerPoint</Application>
  <PresentationFormat>Widescreen</PresentationFormat>
  <Paragraphs>184</Paragraphs>
  <Slides>24</Slides>
  <Notes>16</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24</vt:i4>
      </vt:variant>
    </vt:vector>
  </HeadingPairs>
  <TitlesOfParts>
    <vt:vector size="35" baseType="lpstr">
      <vt:lpstr>Arial</vt:lpstr>
      <vt:lpstr>Calibri</vt:lpstr>
      <vt:lpstr>Calibri Light</vt:lpstr>
      <vt:lpstr>Franklin Gothic Book</vt:lpstr>
      <vt:lpstr>Helvetica</vt:lpstr>
      <vt:lpstr>Helvetica Light</vt:lpstr>
      <vt:lpstr>Segoe UI Symbol</vt:lpstr>
      <vt:lpstr>Office Theme</vt:lpstr>
      <vt:lpstr>1_Office Theme</vt:lpstr>
      <vt:lpstr>3_Office Theme</vt:lpstr>
      <vt:lpstr>3_White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Jacobs, Austin</dc:creator>
  <cp:lastModifiedBy>Jacobs, Austin</cp:lastModifiedBy>
  <cp:revision>140</cp:revision>
  <dcterms:created xsi:type="dcterms:W3CDTF">2017-02-15T19:52:55Z</dcterms:created>
  <dcterms:modified xsi:type="dcterms:W3CDTF">2024-04-16T20:02:39Z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0x010100177A19375BE18A4D87A01136DE27B421</vt:lpwstr>
  </property>
</Properties>
</file>