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97" r:id="rId5"/>
    <p:sldMasterId id="2147483710" r:id="rId6"/>
  </p:sldMasterIdLst>
  <p:notesMasterIdLst>
    <p:notesMasterId r:id="rId76"/>
  </p:notesMasterIdLst>
  <p:sldIdLst>
    <p:sldId id="373" r:id="rId7"/>
    <p:sldId id="302" r:id="rId8"/>
    <p:sldId id="304" r:id="rId9"/>
    <p:sldId id="305" r:id="rId10"/>
    <p:sldId id="306" r:id="rId11"/>
    <p:sldId id="333" r:id="rId12"/>
    <p:sldId id="332" r:id="rId13"/>
    <p:sldId id="330" r:id="rId14"/>
    <p:sldId id="331" r:id="rId15"/>
    <p:sldId id="329" r:id="rId16"/>
    <p:sldId id="374" r:id="rId17"/>
    <p:sldId id="379" r:id="rId18"/>
    <p:sldId id="378" r:id="rId19"/>
    <p:sldId id="377" r:id="rId20"/>
    <p:sldId id="376" r:id="rId21"/>
    <p:sldId id="382" r:id="rId22"/>
    <p:sldId id="381" r:id="rId23"/>
    <p:sldId id="380" r:id="rId24"/>
    <p:sldId id="336" r:id="rId25"/>
    <p:sldId id="383" r:id="rId26"/>
    <p:sldId id="384" r:id="rId27"/>
    <p:sldId id="387" r:id="rId28"/>
    <p:sldId id="386" r:id="rId29"/>
    <p:sldId id="385" r:id="rId30"/>
    <p:sldId id="388" r:id="rId31"/>
    <p:sldId id="399" r:id="rId32"/>
    <p:sldId id="448" r:id="rId33"/>
    <p:sldId id="435" r:id="rId34"/>
    <p:sldId id="457" r:id="rId35"/>
    <p:sldId id="437" r:id="rId36"/>
    <p:sldId id="461" r:id="rId37"/>
    <p:sldId id="460" r:id="rId38"/>
    <p:sldId id="459" r:id="rId39"/>
    <p:sldId id="458" r:id="rId40"/>
    <p:sldId id="462" r:id="rId41"/>
    <p:sldId id="439" r:id="rId42"/>
    <p:sldId id="440" r:id="rId43"/>
    <p:sldId id="464" r:id="rId44"/>
    <p:sldId id="463" r:id="rId45"/>
    <p:sldId id="441" r:id="rId46"/>
    <p:sldId id="468" r:id="rId47"/>
    <p:sldId id="467" r:id="rId48"/>
    <p:sldId id="466" r:id="rId49"/>
    <p:sldId id="465" r:id="rId50"/>
    <p:sldId id="411" r:id="rId51"/>
    <p:sldId id="449" r:id="rId52"/>
    <p:sldId id="327" r:id="rId53"/>
    <p:sldId id="404" r:id="rId54"/>
    <p:sldId id="405" r:id="rId55"/>
    <p:sldId id="408" r:id="rId56"/>
    <p:sldId id="407" r:id="rId57"/>
    <p:sldId id="406" r:id="rId58"/>
    <p:sldId id="326" r:id="rId59"/>
    <p:sldId id="450" r:id="rId60"/>
    <p:sldId id="409" r:id="rId61"/>
    <p:sldId id="311" r:id="rId62"/>
    <p:sldId id="451" r:id="rId63"/>
    <p:sldId id="410" r:id="rId64"/>
    <p:sldId id="452" r:id="rId65"/>
    <p:sldId id="412" r:id="rId66"/>
    <p:sldId id="358" r:id="rId67"/>
    <p:sldId id="413" r:id="rId68"/>
    <p:sldId id="357" r:id="rId69"/>
    <p:sldId id="433" r:id="rId70"/>
    <p:sldId id="324" r:id="rId71"/>
    <p:sldId id="456" r:id="rId72"/>
    <p:sldId id="454" r:id="rId73"/>
    <p:sldId id="453" r:id="rId74"/>
    <p:sldId id="455"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4A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01" autoAdjust="0"/>
    <p:restoredTop sz="91128"/>
  </p:normalViewPr>
  <p:slideViewPr>
    <p:cSldViewPr snapToGrid="0" snapToObjects="1">
      <p:cViewPr varScale="1">
        <p:scale>
          <a:sx n="104" d="100"/>
          <a:sy n="104" d="100"/>
        </p:scale>
        <p:origin x="1040"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notesMaster" Target="notesMasters/notesMaster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obs, Austin" userId="cc7fd86b-cd19-4272-8670-e8b47a456a09" providerId="ADAL" clId="{890231BA-313A-F74C-8159-F530A9A5C124}"/>
    <pc:docChg chg="modSld">
      <pc:chgData name="Jacobs, Austin" userId="cc7fd86b-cd19-4272-8670-e8b47a456a09" providerId="ADAL" clId="{890231BA-313A-F74C-8159-F530A9A5C124}" dt="2024-04-16T18:16:21.114" v="47" actId="20577"/>
      <pc:docMkLst>
        <pc:docMk/>
      </pc:docMkLst>
      <pc:sldChg chg="modSp mod">
        <pc:chgData name="Jacobs, Austin" userId="cc7fd86b-cd19-4272-8670-e8b47a456a09" providerId="ADAL" clId="{890231BA-313A-F74C-8159-F530A9A5C124}" dt="2024-04-16T18:16:21.114" v="47" actId="20577"/>
        <pc:sldMkLst>
          <pc:docMk/>
          <pc:sldMk cId="60091988" sldId="358"/>
        </pc:sldMkLst>
        <pc:graphicFrameChg chg="modGraphic">
          <ac:chgData name="Jacobs, Austin" userId="cc7fd86b-cd19-4272-8670-e8b47a456a09" providerId="ADAL" clId="{890231BA-313A-F74C-8159-F530A9A5C124}" dt="2024-04-16T18:16:21.114" v="47" actId="20577"/>
          <ac:graphicFrameMkLst>
            <pc:docMk/>
            <pc:sldMk cId="60091988" sldId="358"/>
            <ac:graphicFrameMk id="8"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731803-7454-BE4D-AF9D-CD56B4B3EB5F}" type="datetimeFigureOut">
              <a:rPr lang="en-US" smtClean="0"/>
              <a:t>4/16/24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B32D5E-44B8-9848-9C22-21AAE6D25CF9}" type="slidenum">
              <a:rPr lang="en-US" smtClean="0"/>
              <a:t>‹#›</a:t>
            </a:fld>
            <a:endParaRPr lang="en-US"/>
          </a:p>
        </p:txBody>
      </p:sp>
    </p:spTree>
    <p:extLst>
      <p:ext uri="{BB962C8B-B14F-4D97-AF65-F5344CB8AC3E}">
        <p14:creationId xmlns:p14="http://schemas.microsoft.com/office/powerpoint/2010/main" val="916450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3</a:t>
            </a:fld>
            <a:endParaRPr lang="en-US"/>
          </a:p>
        </p:txBody>
      </p:sp>
    </p:spTree>
    <p:extLst>
      <p:ext uri="{BB962C8B-B14F-4D97-AF65-F5344CB8AC3E}">
        <p14:creationId xmlns:p14="http://schemas.microsoft.com/office/powerpoint/2010/main" val="802627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12</a:t>
            </a:fld>
            <a:endParaRPr lang="en-US"/>
          </a:p>
        </p:txBody>
      </p:sp>
    </p:spTree>
    <p:extLst>
      <p:ext uri="{BB962C8B-B14F-4D97-AF65-F5344CB8AC3E}">
        <p14:creationId xmlns:p14="http://schemas.microsoft.com/office/powerpoint/2010/main" val="1872635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13</a:t>
            </a:fld>
            <a:endParaRPr lang="en-US"/>
          </a:p>
        </p:txBody>
      </p:sp>
    </p:spTree>
    <p:extLst>
      <p:ext uri="{BB962C8B-B14F-4D97-AF65-F5344CB8AC3E}">
        <p14:creationId xmlns:p14="http://schemas.microsoft.com/office/powerpoint/2010/main" val="1465383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14</a:t>
            </a:fld>
            <a:endParaRPr lang="en-US"/>
          </a:p>
        </p:txBody>
      </p:sp>
    </p:spTree>
    <p:extLst>
      <p:ext uri="{BB962C8B-B14F-4D97-AF65-F5344CB8AC3E}">
        <p14:creationId xmlns:p14="http://schemas.microsoft.com/office/powerpoint/2010/main" val="1963827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15</a:t>
            </a:fld>
            <a:endParaRPr lang="en-US"/>
          </a:p>
        </p:txBody>
      </p:sp>
    </p:spTree>
    <p:extLst>
      <p:ext uri="{BB962C8B-B14F-4D97-AF65-F5344CB8AC3E}">
        <p14:creationId xmlns:p14="http://schemas.microsoft.com/office/powerpoint/2010/main" val="606698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16</a:t>
            </a:fld>
            <a:endParaRPr lang="en-US"/>
          </a:p>
        </p:txBody>
      </p:sp>
    </p:spTree>
    <p:extLst>
      <p:ext uri="{BB962C8B-B14F-4D97-AF65-F5344CB8AC3E}">
        <p14:creationId xmlns:p14="http://schemas.microsoft.com/office/powerpoint/2010/main" val="1790282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17</a:t>
            </a:fld>
            <a:endParaRPr lang="en-US"/>
          </a:p>
        </p:txBody>
      </p:sp>
    </p:spTree>
    <p:extLst>
      <p:ext uri="{BB962C8B-B14F-4D97-AF65-F5344CB8AC3E}">
        <p14:creationId xmlns:p14="http://schemas.microsoft.com/office/powerpoint/2010/main" val="1946015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18</a:t>
            </a:fld>
            <a:endParaRPr lang="en-US"/>
          </a:p>
        </p:txBody>
      </p:sp>
    </p:spTree>
    <p:extLst>
      <p:ext uri="{BB962C8B-B14F-4D97-AF65-F5344CB8AC3E}">
        <p14:creationId xmlns:p14="http://schemas.microsoft.com/office/powerpoint/2010/main" val="1977826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19</a:t>
            </a:fld>
            <a:endParaRPr lang="en-US"/>
          </a:p>
        </p:txBody>
      </p:sp>
    </p:spTree>
    <p:extLst>
      <p:ext uri="{BB962C8B-B14F-4D97-AF65-F5344CB8AC3E}">
        <p14:creationId xmlns:p14="http://schemas.microsoft.com/office/powerpoint/2010/main" val="2076025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20</a:t>
            </a:fld>
            <a:endParaRPr lang="en-US"/>
          </a:p>
        </p:txBody>
      </p:sp>
    </p:spTree>
    <p:extLst>
      <p:ext uri="{BB962C8B-B14F-4D97-AF65-F5344CB8AC3E}">
        <p14:creationId xmlns:p14="http://schemas.microsoft.com/office/powerpoint/2010/main" val="1794959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21</a:t>
            </a:fld>
            <a:endParaRPr lang="en-US"/>
          </a:p>
        </p:txBody>
      </p:sp>
    </p:spTree>
    <p:extLst>
      <p:ext uri="{BB962C8B-B14F-4D97-AF65-F5344CB8AC3E}">
        <p14:creationId xmlns:p14="http://schemas.microsoft.com/office/powerpoint/2010/main" val="1585546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4</a:t>
            </a:fld>
            <a:endParaRPr lang="en-US"/>
          </a:p>
        </p:txBody>
      </p:sp>
    </p:spTree>
    <p:extLst>
      <p:ext uri="{BB962C8B-B14F-4D97-AF65-F5344CB8AC3E}">
        <p14:creationId xmlns:p14="http://schemas.microsoft.com/office/powerpoint/2010/main" val="12261649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22</a:t>
            </a:fld>
            <a:endParaRPr lang="en-US"/>
          </a:p>
        </p:txBody>
      </p:sp>
    </p:spTree>
    <p:extLst>
      <p:ext uri="{BB962C8B-B14F-4D97-AF65-F5344CB8AC3E}">
        <p14:creationId xmlns:p14="http://schemas.microsoft.com/office/powerpoint/2010/main" val="1536464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23</a:t>
            </a:fld>
            <a:endParaRPr lang="en-US"/>
          </a:p>
        </p:txBody>
      </p:sp>
    </p:spTree>
    <p:extLst>
      <p:ext uri="{BB962C8B-B14F-4D97-AF65-F5344CB8AC3E}">
        <p14:creationId xmlns:p14="http://schemas.microsoft.com/office/powerpoint/2010/main" val="1481345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24</a:t>
            </a:fld>
            <a:endParaRPr lang="en-US"/>
          </a:p>
        </p:txBody>
      </p:sp>
    </p:spTree>
    <p:extLst>
      <p:ext uri="{BB962C8B-B14F-4D97-AF65-F5344CB8AC3E}">
        <p14:creationId xmlns:p14="http://schemas.microsoft.com/office/powerpoint/2010/main" val="1738425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AA3E6C61-CAA6-D44B-9BE5-7F2DE58A6CE5}" type="slidenum">
              <a:rPr lang="en-US" altLang="en-US">
                <a:latin typeface="Arial" charset="0"/>
                <a:ea typeface="ヒラギノ角ゴ Pro W3" charset="-128"/>
              </a:rPr>
              <a:pPr>
                <a:spcBef>
                  <a:spcPct val="0"/>
                </a:spcBef>
              </a:pPr>
              <a:t>26</a:t>
            </a:fld>
            <a:endParaRPr lang="en-US" altLang="en-US">
              <a:latin typeface="Arial" charset="0"/>
              <a:ea typeface="ヒラギノ角ゴ Pro W3" charset="-128"/>
            </a:endParaRPr>
          </a:p>
        </p:txBody>
      </p:sp>
    </p:spTree>
    <p:extLst>
      <p:ext uri="{BB962C8B-B14F-4D97-AF65-F5344CB8AC3E}">
        <p14:creationId xmlns:p14="http://schemas.microsoft.com/office/powerpoint/2010/main" val="622330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27</a:t>
            </a:fld>
            <a:endParaRPr lang="en-US"/>
          </a:p>
        </p:txBody>
      </p:sp>
    </p:spTree>
    <p:extLst>
      <p:ext uri="{BB962C8B-B14F-4D97-AF65-F5344CB8AC3E}">
        <p14:creationId xmlns:p14="http://schemas.microsoft.com/office/powerpoint/2010/main" val="33778490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CBA7B32D-9D05-B745-98AC-858B87384769}" type="slidenum">
              <a:rPr lang="en-US" sz="1200"/>
              <a:pPr eaLnBrk="1" hangingPunct="1"/>
              <a:t>28</a:t>
            </a:fld>
            <a:endParaRPr lang="en-US" sz="1200"/>
          </a:p>
        </p:txBody>
      </p:sp>
    </p:spTree>
    <p:extLst>
      <p:ext uri="{BB962C8B-B14F-4D97-AF65-F5344CB8AC3E}">
        <p14:creationId xmlns:p14="http://schemas.microsoft.com/office/powerpoint/2010/main" val="36093350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29</a:t>
            </a:fld>
            <a:endParaRPr lang="en-US"/>
          </a:p>
        </p:txBody>
      </p:sp>
    </p:spTree>
    <p:extLst>
      <p:ext uri="{BB962C8B-B14F-4D97-AF65-F5344CB8AC3E}">
        <p14:creationId xmlns:p14="http://schemas.microsoft.com/office/powerpoint/2010/main" val="27009260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36FD6190-05D3-054D-A679-282FE917745F}" type="slidenum">
              <a:rPr lang="en-US" sz="1200"/>
              <a:pPr eaLnBrk="1" hangingPunct="1"/>
              <a:t>30</a:t>
            </a:fld>
            <a:endParaRPr lang="en-US" sz="1200"/>
          </a:p>
        </p:txBody>
      </p:sp>
    </p:spTree>
    <p:extLst>
      <p:ext uri="{BB962C8B-B14F-4D97-AF65-F5344CB8AC3E}">
        <p14:creationId xmlns:p14="http://schemas.microsoft.com/office/powerpoint/2010/main" val="24258825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19DFCB19-C49E-E042-98BB-86B4FC68FAC3}" type="slidenum">
              <a:rPr lang="en-US" sz="1200"/>
              <a:pPr eaLnBrk="1" hangingPunct="1"/>
              <a:t>31</a:t>
            </a:fld>
            <a:endParaRPr lang="en-US" sz="1200"/>
          </a:p>
        </p:txBody>
      </p:sp>
    </p:spTree>
    <p:extLst>
      <p:ext uri="{BB962C8B-B14F-4D97-AF65-F5344CB8AC3E}">
        <p14:creationId xmlns:p14="http://schemas.microsoft.com/office/powerpoint/2010/main" val="11065655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19DFCB19-C49E-E042-98BB-86B4FC68FAC3}" type="slidenum">
              <a:rPr lang="en-US" sz="1200"/>
              <a:pPr eaLnBrk="1" hangingPunct="1"/>
              <a:t>32</a:t>
            </a:fld>
            <a:endParaRPr lang="en-US" sz="1200"/>
          </a:p>
        </p:txBody>
      </p:sp>
    </p:spTree>
    <p:extLst>
      <p:ext uri="{BB962C8B-B14F-4D97-AF65-F5344CB8AC3E}">
        <p14:creationId xmlns:p14="http://schemas.microsoft.com/office/powerpoint/2010/main" val="2607524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5</a:t>
            </a:fld>
            <a:endParaRPr lang="en-US"/>
          </a:p>
        </p:txBody>
      </p:sp>
    </p:spTree>
    <p:extLst>
      <p:ext uri="{BB962C8B-B14F-4D97-AF65-F5344CB8AC3E}">
        <p14:creationId xmlns:p14="http://schemas.microsoft.com/office/powerpoint/2010/main" val="13162805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19DFCB19-C49E-E042-98BB-86B4FC68FAC3}" type="slidenum">
              <a:rPr lang="en-US" sz="1200"/>
              <a:pPr eaLnBrk="1" hangingPunct="1"/>
              <a:t>33</a:t>
            </a:fld>
            <a:endParaRPr lang="en-US" sz="1200"/>
          </a:p>
        </p:txBody>
      </p:sp>
    </p:spTree>
    <p:extLst>
      <p:ext uri="{BB962C8B-B14F-4D97-AF65-F5344CB8AC3E}">
        <p14:creationId xmlns:p14="http://schemas.microsoft.com/office/powerpoint/2010/main" val="39369338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19DFCB19-C49E-E042-98BB-86B4FC68FAC3}" type="slidenum">
              <a:rPr lang="en-US" sz="1200"/>
              <a:pPr eaLnBrk="1" hangingPunct="1"/>
              <a:t>34</a:t>
            </a:fld>
            <a:endParaRPr lang="en-US" sz="1200"/>
          </a:p>
        </p:txBody>
      </p:sp>
    </p:spTree>
    <p:extLst>
      <p:ext uri="{BB962C8B-B14F-4D97-AF65-F5344CB8AC3E}">
        <p14:creationId xmlns:p14="http://schemas.microsoft.com/office/powerpoint/2010/main" val="19221527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6963344A-8252-F842-8C4D-5E2968C4A807}" type="slidenum">
              <a:rPr lang="en-US" sz="1200"/>
              <a:pPr eaLnBrk="1" hangingPunct="1"/>
              <a:t>35</a:t>
            </a:fld>
            <a:endParaRPr lang="en-US" sz="1200"/>
          </a:p>
        </p:txBody>
      </p:sp>
    </p:spTree>
    <p:extLst>
      <p:ext uri="{BB962C8B-B14F-4D97-AF65-F5344CB8AC3E}">
        <p14:creationId xmlns:p14="http://schemas.microsoft.com/office/powerpoint/2010/main" val="25550737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6963344A-8252-F842-8C4D-5E2968C4A807}" type="slidenum">
              <a:rPr lang="en-US" sz="1200"/>
              <a:pPr eaLnBrk="1" hangingPunct="1"/>
              <a:t>36</a:t>
            </a:fld>
            <a:endParaRPr lang="en-US" sz="1200"/>
          </a:p>
        </p:txBody>
      </p:sp>
    </p:spTree>
    <p:extLst>
      <p:ext uri="{BB962C8B-B14F-4D97-AF65-F5344CB8AC3E}">
        <p14:creationId xmlns:p14="http://schemas.microsoft.com/office/powerpoint/2010/main" val="25842489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51DDBE4F-77B3-734B-8C59-C6ADB3A072A7}" type="slidenum">
              <a:rPr lang="en-US" sz="1200"/>
              <a:pPr eaLnBrk="1" hangingPunct="1"/>
              <a:t>37</a:t>
            </a:fld>
            <a:endParaRPr lang="en-US" sz="1200"/>
          </a:p>
        </p:txBody>
      </p:sp>
    </p:spTree>
    <p:extLst>
      <p:ext uri="{BB962C8B-B14F-4D97-AF65-F5344CB8AC3E}">
        <p14:creationId xmlns:p14="http://schemas.microsoft.com/office/powerpoint/2010/main" val="8004412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51DDBE4F-77B3-734B-8C59-C6ADB3A072A7}" type="slidenum">
              <a:rPr lang="en-US" sz="1200"/>
              <a:pPr eaLnBrk="1" hangingPunct="1"/>
              <a:t>38</a:t>
            </a:fld>
            <a:endParaRPr lang="en-US" sz="1200"/>
          </a:p>
        </p:txBody>
      </p:sp>
    </p:spTree>
    <p:extLst>
      <p:ext uri="{BB962C8B-B14F-4D97-AF65-F5344CB8AC3E}">
        <p14:creationId xmlns:p14="http://schemas.microsoft.com/office/powerpoint/2010/main" val="21185441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51DDBE4F-77B3-734B-8C59-C6ADB3A072A7}" type="slidenum">
              <a:rPr lang="en-US" sz="1200"/>
              <a:pPr eaLnBrk="1" hangingPunct="1"/>
              <a:t>39</a:t>
            </a:fld>
            <a:endParaRPr lang="en-US" sz="1200"/>
          </a:p>
        </p:txBody>
      </p:sp>
    </p:spTree>
    <p:extLst>
      <p:ext uri="{BB962C8B-B14F-4D97-AF65-F5344CB8AC3E}">
        <p14:creationId xmlns:p14="http://schemas.microsoft.com/office/powerpoint/2010/main" val="23427437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3EA4C805-7C3C-DA47-A7EB-EF7A3C3DA01D}" type="slidenum">
              <a:rPr lang="en-US" sz="1200"/>
              <a:pPr eaLnBrk="1" hangingPunct="1"/>
              <a:t>40</a:t>
            </a:fld>
            <a:endParaRPr lang="en-US" sz="1200"/>
          </a:p>
        </p:txBody>
      </p:sp>
    </p:spTree>
    <p:extLst>
      <p:ext uri="{BB962C8B-B14F-4D97-AF65-F5344CB8AC3E}">
        <p14:creationId xmlns:p14="http://schemas.microsoft.com/office/powerpoint/2010/main" val="16345022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3EA4C805-7C3C-DA47-A7EB-EF7A3C3DA01D}" type="slidenum">
              <a:rPr lang="en-US" sz="1200"/>
              <a:pPr eaLnBrk="1" hangingPunct="1"/>
              <a:t>41</a:t>
            </a:fld>
            <a:endParaRPr lang="en-US" sz="1200"/>
          </a:p>
        </p:txBody>
      </p:sp>
    </p:spTree>
    <p:extLst>
      <p:ext uri="{BB962C8B-B14F-4D97-AF65-F5344CB8AC3E}">
        <p14:creationId xmlns:p14="http://schemas.microsoft.com/office/powerpoint/2010/main" val="31236144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3EA4C805-7C3C-DA47-A7EB-EF7A3C3DA01D}" type="slidenum">
              <a:rPr lang="en-US" sz="1200"/>
              <a:pPr eaLnBrk="1" hangingPunct="1"/>
              <a:t>42</a:t>
            </a:fld>
            <a:endParaRPr lang="en-US" sz="1200"/>
          </a:p>
        </p:txBody>
      </p:sp>
    </p:spTree>
    <p:extLst>
      <p:ext uri="{BB962C8B-B14F-4D97-AF65-F5344CB8AC3E}">
        <p14:creationId xmlns:p14="http://schemas.microsoft.com/office/powerpoint/2010/main" val="4111652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6</a:t>
            </a:fld>
            <a:endParaRPr lang="en-US"/>
          </a:p>
        </p:txBody>
      </p:sp>
    </p:spTree>
    <p:extLst>
      <p:ext uri="{BB962C8B-B14F-4D97-AF65-F5344CB8AC3E}">
        <p14:creationId xmlns:p14="http://schemas.microsoft.com/office/powerpoint/2010/main" val="3357514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3EA4C805-7C3C-DA47-A7EB-EF7A3C3DA01D}" type="slidenum">
              <a:rPr lang="en-US" sz="1200"/>
              <a:pPr eaLnBrk="1" hangingPunct="1"/>
              <a:t>43</a:t>
            </a:fld>
            <a:endParaRPr lang="en-US" sz="1200"/>
          </a:p>
        </p:txBody>
      </p:sp>
    </p:spTree>
    <p:extLst>
      <p:ext uri="{BB962C8B-B14F-4D97-AF65-F5344CB8AC3E}">
        <p14:creationId xmlns:p14="http://schemas.microsoft.com/office/powerpoint/2010/main" val="36501908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3EA4C805-7C3C-DA47-A7EB-EF7A3C3DA01D}" type="slidenum">
              <a:rPr lang="en-US" sz="1200"/>
              <a:pPr eaLnBrk="1" hangingPunct="1"/>
              <a:t>44</a:t>
            </a:fld>
            <a:endParaRPr lang="en-US" sz="1200"/>
          </a:p>
        </p:txBody>
      </p:sp>
    </p:spTree>
    <p:extLst>
      <p:ext uri="{BB962C8B-B14F-4D97-AF65-F5344CB8AC3E}">
        <p14:creationId xmlns:p14="http://schemas.microsoft.com/office/powerpoint/2010/main" val="22034542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45</a:t>
            </a:fld>
            <a:endParaRPr lang="en-US"/>
          </a:p>
        </p:txBody>
      </p:sp>
    </p:spTree>
    <p:extLst>
      <p:ext uri="{BB962C8B-B14F-4D97-AF65-F5344CB8AC3E}">
        <p14:creationId xmlns:p14="http://schemas.microsoft.com/office/powerpoint/2010/main" val="9098225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46</a:t>
            </a:fld>
            <a:endParaRPr lang="en-US"/>
          </a:p>
        </p:txBody>
      </p:sp>
    </p:spTree>
    <p:extLst>
      <p:ext uri="{BB962C8B-B14F-4D97-AF65-F5344CB8AC3E}">
        <p14:creationId xmlns:p14="http://schemas.microsoft.com/office/powerpoint/2010/main" val="38581531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47</a:t>
            </a:fld>
            <a:endParaRPr lang="en-US"/>
          </a:p>
        </p:txBody>
      </p:sp>
    </p:spTree>
    <p:extLst>
      <p:ext uri="{BB962C8B-B14F-4D97-AF65-F5344CB8AC3E}">
        <p14:creationId xmlns:p14="http://schemas.microsoft.com/office/powerpoint/2010/main" val="6357173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48</a:t>
            </a:fld>
            <a:endParaRPr lang="en-US"/>
          </a:p>
        </p:txBody>
      </p:sp>
    </p:spTree>
    <p:extLst>
      <p:ext uri="{BB962C8B-B14F-4D97-AF65-F5344CB8AC3E}">
        <p14:creationId xmlns:p14="http://schemas.microsoft.com/office/powerpoint/2010/main" val="11348214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49</a:t>
            </a:fld>
            <a:endParaRPr lang="en-US"/>
          </a:p>
        </p:txBody>
      </p:sp>
    </p:spTree>
    <p:extLst>
      <p:ext uri="{BB962C8B-B14F-4D97-AF65-F5344CB8AC3E}">
        <p14:creationId xmlns:p14="http://schemas.microsoft.com/office/powerpoint/2010/main" val="10097659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50</a:t>
            </a:fld>
            <a:endParaRPr lang="en-US"/>
          </a:p>
        </p:txBody>
      </p:sp>
    </p:spTree>
    <p:extLst>
      <p:ext uri="{BB962C8B-B14F-4D97-AF65-F5344CB8AC3E}">
        <p14:creationId xmlns:p14="http://schemas.microsoft.com/office/powerpoint/2010/main" val="17068744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51</a:t>
            </a:fld>
            <a:endParaRPr lang="en-US"/>
          </a:p>
        </p:txBody>
      </p:sp>
    </p:spTree>
    <p:extLst>
      <p:ext uri="{BB962C8B-B14F-4D97-AF65-F5344CB8AC3E}">
        <p14:creationId xmlns:p14="http://schemas.microsoft.com/office/powerpoint/2010/main" val="2795142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52</a:t>
            </a:fld>
            <a:endParaRPr lang="en-US"/>
          </a:p>
        </p:txBody>
      </p:sp>
    </p:spTree>
    <p:extLst>
      <p:ext uri="{BB962C8B-B14F-4D97-AF65-F5344CB8AC3E}">
        <p14:creationId xmlns:p14="http://schemas.microsoft.com/office/powerpoint/2010/main" val="1466633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7</a:t>
            </a:fld>
            <a:endParaRPr lang="en-US"/>
          </a:p>
        </p:txBody>
      </p:sp>
    </p:spTree>
    <p:extLst>
      <p:ext uri="{BB962C8B-B14F-4D97-AF65-F5344CB8AC3E}">
        <p14:creationId xmlns:p14="http://schemas.microsoft.com/office/powerpoint/2010/main" val="8253396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53</a:t>
            </a:fld>
            <a:endParaRPr lang="en-US"/>
          </a:p>
        </p:txBody>
      </p:sp>
    </p:spTree>
    <p:extLst>
      <p:ext uri="{BB962C8B-B14F-4D97-AF65-F5344CB8AC3E}">
        <p14:creationId xmlns:p14="http://schemas.microsoft.com/office/powerpoint/2010/main" val="16515839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54</a:t>
            </a:fld>
            <a:endParaRPr lang="en-US"/>
          </a:p>
        </p:txBody>
      </p:sp>
    </p:spTree>
    <p:extLst>
      <p:ext uri="{BB962C8B-B14F-4D97-AF65-F5344CB8AC3E}">
        <p14:creationId xmlns:p14="http://schemas.microsoft.com/office/powerpoint/2010/main" val="40794096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55</a:t>
            </a:fld>
            <a:endParaRPr lang="en-US"/>
          </a:p>
        </p:txBody>
      </p:sp>
    </p:spTree>
    <p:extLst>
      <p:ext uri="{BB962C8B-B14F-4D97-AF65-F5344CB8AC3E}">
        <p14:creationId xmlns:p14="http://schemas.microsoft.com/office/powerpoint/2010/main" val="19338158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56</a:t>
            </a:fld>
            <a:endParaRPr lang="en-US"/>
          </a:p>
        </p:txBody>
      </p:sp>
    </p:spTree>
    <p:extLst>
      <p:ext uri="{BB962C8B-B14F-4D97-AF65-F5344CB8AC3E}">
        <p14:creationId xmlns:p14="http://schemas.microsoft.com/office/powerpoint/2010/main" val="18413071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57</a:t>
            </a:fld>
            <a:endParaRPr lang="en-US"/>
          </a:p>
        </p:txBody>
      </p:sp>
    </p:spTree>
    <p:extLst>
      <p:ext uri="{BB962C8B-B14F-4D97-AF65-F5344CB8AC3E}">
        <p14:creationId xmlns:p14="http://schemas.microsoft.com/office/powerpoint/2010/main" val="10319437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58</a:t>
            </a:fld>
            <a:endParaRPr lang="en-US"/>
          </a:p>
        </p:txBody>
      </p:sp>
    </p:spTree>
    <p:extLst>
      <p:ext uri="{BB962C8B-B14F-4D97-AF65-F5344CB8AC3E}">
        <p14:creationId xmlns:p14="http://schemas.microsoft.com/office/powerpoint/2010/main" val="13307891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59</a:t>
            </a:fld>
            <a:endParaRPr lang="en-US"/>
          </a:p>
        </p:txBody>
      </p:sp>
    </p:spTree>
    <p:extLst>
      <p:ext uri="{BB962C8B-B14F-4D97-AF65-F5344CB8AC3E}">
        <p14:creationId xmlns:p14="http://schemas.microsoft.com/office/powerpoint/2010/main" val="27352001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60</a:t>
            </a:fld>
            <a:endParaRPr lang="en-US"/>
          </a:p>
        </p:txBody>
      </p:sp>
    </p:spTree>
    <p:extLst>
      <p:ext uri="{BB962C8B-B14F-4D97-AF65-F5344CB8AC3E}">
        <p14:creationId xmlns:p14="http://schemas.microsoft.com/office/powerpoint/2010/main" val="20198235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61</a:t>
            </a:fld>
            <a:endParaRPr lang="en-US"/>
          </a:p>
        </p:txBody>
      </p:sp>
    </p:spTree>
    <p:extLst>
      <p:ext uri="{BB962C8B-B14F-4D97-AF65-F5344CB8AC3E}">
        <p14:creationId xmlns:p14="http://schemas.microsoft.com/office/powerpoint/2010/main" val="6487282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62</a:t>
            </a:fld>
            <a:endParaRPr lang="en-US"/>
          </a:p>
        </p:txBody>
      </p:sp>
    </p:spTree>
    <p:extLst>
      <p:ext uri="{BB962C8B-B14F-4D97-AF65-F5344CB8AC3E}">
        <p14:creationId xmlns:p14="http://schemas.microsoft.com/office/powerpoint/2010/main" val="2024001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8</a:t>
            </a:fld>
            <a:endParaRPr lang="en-US"/>
          </a:p>
        </p:txBody>
      </p:sp>
    </p:spTree>
    <p:extLst>
      <p:ext uri="{BB962C8B-B14F-4D97-AF65-F5344CB8AC3E}">
        <p14:creationId xmlns:p14="http://schemas.microsoft.com/office/powerpoint/2010/main" val="13951835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63</a:t>
            </a:fld>
            <a:endParaRPr lang="en-US"/>
          </a:p>
        </p:txBody>
      </p:sp>
    </p:spTree>
    <p:extLst>
      <p:ext uri="{BB962C8B-B14F-4D97-AF65-F5344CB8AC3E}">
        <p14:creationId xmlns:p14="http://schemas.microsoft.com/office/powerpoint/2010/main" val="19899714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64</a:t>
            </a:fld>
            <a:endParaRPr lang="en-US"/>
          </a:p>
        </p:txBody>
      </p:sp>
    </p:spTree>
    <p:extLst>
      <p:ext uri="{BB962C8B-B14F-4D97-AF65-F5344CB8AC3E}">
        <p14:creationId xmlns:p14="http://schemas.microsoft.com/office/powerpoint/2010/main" val="137145018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65</a:t>
            </a:fld>
            <a:endParaRPr lang="en-US"/>
          </a:p>
        </p:txBody>
      </p:sp>
    </p:spTree>
    <p:extLst>
      <p:ext uri="{BB962C8B-B14F-4D97-AF65-F5344CB8AC3E}">
        <p14:creationId xmlns:p14="http://schemas.microsoft.com/office/powerpoint/2010/main" val="165228738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66</a:t>
            </a:fld>
            <a:endParaRPr lang="en-US"/>
          </a:p>
        </p:txBody>
      </p:sp>
    </p:spTree>
    <p:extLst>
      <p:ext uri="{BB962C8B-B14F-4D97-AF65-F5344CB8AC3E}">
        <p14:creationId xmlns:p14="http://schemas.microsoft.com/office/powerpoint/2010/main" val="28305758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67</a:t>
            </a:fld>
            <a:endParaRPr lang="en-US"/>
          </a:p>
        </p:txBody>
      </p:sp>
    </p:spTree>
    <p:extLst>
      <p:ext uri="{BB962C8B-B14F-4D97-AF65-F5344CB8AC3E}">
        <p14:creationId xmlns:p14="http://schemas.microsoft.com/office/powerpoint/2010/main" val="15084415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68</a:t>
            </a:fld>
            <a:endParaRPr lang="en-US"/>
          </a:p>
        </p:txBody>
      </p:sp>
    </p:spTree>
    <p:extLst>
      <p:ext uri="{BB962C8B-B14F-4D97-AF65-F5344CB8AC3E}">
        <p14:creationId xmlns:p14="http://schemas.microsoft.com/office/powerpoint/2010/main" val="61055866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69</a:t>
            </a:fld>
            <a:endParaRPr lang="en-US"/>
          </a:p>
        </p:txBody>
      </p:sp>
    </p:spTree>
    <p:extLst>
      <p:ext uri="{BB962C8B-B14F-4D97-AF65-F5344CB8AC3E}">
        <p14:creationId xmlns:p14="http://schemas.microsoft.com/office/powerpoint/2010/main" val="3251236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9</a:t>
            </a:fld>
            <a:endParaRPr lang="en-US"/>
          </a:p>
        </p:txBody>
      </p:sp>
    </p:spTree>
    <p:extLst>
      <p:ext uri="{BB962C8B-B14F-4D97-AF65-F5344CB8AC3E}">
        <p14:creationId xmlns:p14="http://schemas.microsoft.com/office/powerpoint/2010/main" val="131244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10</a:t>
            </a:fld>
            <a:endParaRPr lang="en-US"/>
          </a:p>
        </p:txBody>
      </p:sp>
    </p:spTree>
    <p:extLst>
      <p:ext uri="{BB962C8B-B14F-4D97-AF65-F5344CB8AC3E}">
        <p14:creationId xmlns:p14="http://schemas.microsoft.com/office/powerpoint/2010/main" val="1030729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11</a:t>
            </a:fld>
            <a:endParaRPr lang="en-US"/>
          </a:p>
        </p:txBody>
      </p:sp>
    </p:spTree>
    <p:extLst>
      <p:ext uri="{BB962C8B-B14F-4D97-AF65-F5344CB8AC3E}">
        <p14:creationId xmlns:p14="http://schemas.microsoft.com/office/powerpoint/2010/main" val="1153631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272C2A6-79E6-F240-8298-48D86AAE2663}" type="datetimeFigureOut">
              <a:rPr lang="en-US" smtClean="0"/>
              <a:t>4/16/24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B0FDE-A0B7-824E-AE12-42BF7F57DDD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72C2A6-79E6-F240-8298-48D86AAE2663}" type="datetimeFigureOut">
              <a:rPr lang="en-US" smtClean="0"/>
              <a:t>4/16/24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B0FDE-A0B7-824E-AE12-42BF7F57DDD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72C2A6-79E6-F240-8298-48D86AAE2663}" type="datetimeFigureOut">
              <a:rPr lang="en-US" smtClean="0"/>
              <a:t>4/16/24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B0FDE-A0B7-824E-AE12-42BF7F57DDD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889000" y="1149350"/>
            <a:ext cx="10414000" cy="2324100"/>
          </a:xfrm>
          <a:prstGeom prst="rect">
            <a:avLst/>
          </a:prstGeom>
        </p:spPr>
        <p:txBody>
          <a:bodyPr anchor="b"/>
          <a:lstStyle/>
          <a:p>
            <a:r>
              <a:t>Title Text</a:t>
            </a:r>
          </a:p>
        </p:txBody>
      </p:sp>
      <p:sp>
        <p:nvSpPr>
          <p:cNvPr id="12" name="Shape 12"/>
          <p:cNvSpPr>
            <a:spLocks noGrp="1"/>
          </p:cNvSpPr>
          <p:nvPr>
            <p:ph type="body" sz="quarter" idx="1"/>
          </p:nvPr>
        </p:nvSpPr>
        <p:spPr>
          <a:xfrm>
            <a:off x="889000" y="3536950"/>
            <a:ext cx="10414000" cy="793750"/>
          </a:xfrm>
          <a:prstGeom prst="rect">
            <a:avLst/>
          </a:prstGeom>
        </p:spPr>
        <p:txBody>
          <a:bodyPr anchor="t"/>
          <a:lstStyle>
            <a:lvl1pPr marL="0" indent="0" algn="ctr">
              <a:spcBef>
                <a:spcPts val="0"/>
              </a:spcBef>
              <a:buSzTx/>
              <a:buNone/>
              <a:defRPr sz="1650"/>
            </a:lvl1pPr>
            <a:lvl2pPr marL="0" indent="85722" algn="ctr">
              <a:spcBef>
                <a:spcPts val="0"/>
              </a:spcBef>
              <a:buSzTx/>
              <a:buNone/>
              <a:defRPr sz="1650"/>
            </a:lvl2pPr>
            <a:lvl3pPr marL="0" indent="171443" algn="ctr">
              <a:spcBef>
                <a:spcPts val="0"/>
              </a:spcBef>
              <a:buSzTx/>
              <a:buNone/>
              <a:defRPr sz="1650"/>
            </a:lvl3pPr>
            <a:lvl4pPr marL="0" indent="257165" algn="ctr">
              <a:spcBef>
                <a:spcPts val="0"/>
              </a:spcBef>
              <a:buSzTx/>
              <a:buNone/>
              <a:defRPr sz="1650"/>
            </a:lvl4pPr>
            <a:lvl5pPr marL="0" indent="342886" algn="ctr">
              <a:spcBef>
                <a:spcPts val="0"/>
              </a:spcBef>
              <a:buSzTx/>
              <a:buNone/>
              <a:defRPr sz="165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562984" y="336550"/>
            <a:ext cx="9067800" cy="43688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317500" y="4724400"/>
            <a:ext cx="11557000" cy="1003300"/>
          </a:xfrm>
          <a:prstGeom prst="rect">
            <a:avLst/>
          </a:prstGeom>
        </p:spPr>
        <p:txBody>
          <a:bodyPr anchor="b"/>
          <a:lstStyle/>
          <a:p>
            <a:r>
              <a:t>Title Text</a:t>
            </a:r>
          </a:p>
        </p:txBody>
      </p:sp>
      <p:sp>
        <p:nvSpPr>
          <p:cNvPr id="22" name="Shape 22"/>
          <p:cNvSpPr>
            <a:spLocks noGrp="1"/>
          </p:cNvSpPr>
          <p:nvPr>
            <p:ph type="body" sz="quarter" idx="1"/>
          </p:nvPr>
        </p:nvSpPr>
        <p:spPr>
          <a:xfrm>
            <a:off x="317500" y="5759450"/>
            <a:ext cx="11557000" cy="793750"/>
          </a:xfrm>
          <a:prstGeom prst="rect">
            <a:avLst/>
          </a:prstGeom>
        </p:spPr>
        <p:txBody>
          <a:bodyPr anchor="t"/>
          <a:lstStyle>
            <a:lvl1pPr marL="0" indent="0" algn="ctr">
              <a:spcBef>
                <a:spcPts val="0"/>
              </a:spcBef>
              <a:buSzTx/>
              <a:buNone/>
              <a:defRPr sz="1650"/>
            </a:lvl1pPr>
            <a:lvl2pPr marL="0" indent="85722" algn="ctr">
              <a:spcBef>
                <a:spcPts val="0"/>
              </a:spcBef>
              <a:buSzTx/>
              <a:buNone/>
              <a:defRPr sz="1650"/>
            </a:lvl2pPr>
            <a:lvl3pPr marL="0" indent="171443" algn="ctr">
              <a:spcBef>
                <a:spcPts val="0"/>
              </a:spcBef>
              <a:buSzTx/>
              <a:buNone/>
              <a:defRPr sz="1650"/>
            </a:lvl3pPr>
            <a:lvl4pPr marL="0" indent="257165" algn="ctr">
              <a:spcBef>
                <a:spcPts val="0"/>
              </a:spcBef>
              <a:buSzTx/>
              <a:buNone/>
              <a:defRPr sz="1650"/>
            </a:lvl4pPr>
            <a:lvl5pPr marL="0" indent="342886" algn="ctr">
              <a:spcBef>
                <a:spcPts val="0"/>
              </a:spcBef>
              <a:buSzTx/>
              <a:buNone/>
              <a:defRPr sz="165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889000" y="2266950"/>
            <a:ext cx="10414000" cy="23241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582990" y="552450"/>
            <a:ext cx="4762500" cy="57531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825501" y="552450"/>
            <a:ext cx="5111751" cy="2806700"/>
          </a:xfrm>
          <a:prstGeom prst="rect">
            <a:avLst/>
          </a:prstGeom>
        </p:spPr>
        <p:txBody>
          <a:bodyPr anchor="b"/>
          <a:lstStyle>
            <a:lvl1pPr>
              <a:defRPr sz="3150"/>
            </a:lvl1pPr>
          </a:lstStyle>
          <a:p>
            <a:r>
              <a:t>Title Text</a:t>
            </a:r>
          </a:p>
        </p:txBody>
      </p:sp>
      <p:sp>
        <p:nvSpPr>
          <p:cNvPr id="40" name="Shape 40"/>
          <p:cNvSpPr>
            <a:spLocks noGrp="1"/>
          </p:cNvSpPr>
          <p:nvPr>
            <p:ph type="body" sz="quarter" idx="1"/>
          </p:nvPr>
        </p:nvSpPr>
        <p:spPr>
          <a:xfrm>
            <a:off x="825501" y="3422650"/>
            <a:ext cx="5111751" cy="2882900"/>
          </a:xfrm>
          <a:prstGeom prst="rect">
            <a:avLst/>
          </a:prstGeom>
        </p:spPr>
        <p:txBody>
          <a:bodyPr anchor="t"/>
          <a:lstStyle>
            <a:lvl1pPr marL="0" indent="0" algn="ctr">
              <a:spcBef>
                <a:spcPts val="0"/>
              </a:spcBef>
              <a:buSzTx/>
              <a:buNone/>
              <a:defRPr sz="1650"/>
            </a:lvl1pPr>
            <a:lvl2pPr marL="0" indent="85722" algn="ctr">
              <a:spcBef>
                <a:spcPts val="0"/>
              </a:spcBef>
              <a:buSzTx/>
              <a:buNone/>
              <a:defRPr sz="1650"/>
            </a:lvl2pPr>
            <a:lvl3pPr marL="0" indent="171443" algn="ctr">
              <a:spcBef>
                <a:spcPts val="0"/>
              </a:spcBef>
              <a:buSzTx/>
              <a:buNone/>
              <a:defRPr sz="1650"/>
            </a:lvl3pPr>
            <a:lvl4pPr marL="0" indent="257165" algn="ctr">
              <a:spcBef>
                <a:spcPts val="0"/>
              </a:spcBef>
              <a:buSzTx/>
              <a:buNone/>
              <a:defRPr sz="1650"/>
            </a:lvl4pPr>
            <a:lvl5pPr marL="0" indent="342886" algn="ctr">
              <a:spcBef>
                <a:spcPts val="0"/>
              </a:spcBef>
              <a:buSzTx/>
              <a:buNone/>
              <a:defRPr sz="165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584951" y="1619250"/>
            <a:ext cx="4762500" cy="460375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844551" y="1619250"/>
            <a:ext cx="5003800" cy="4603750"/>
          </a:xfrm>
          <a:prstGeom prst="rect">
            <a:avLst/>
          </a:prstGeom>
        </p:spPr>
        <p:txBody>
          <a:bodyPr/>
          <a:lstStyle>
            <a:lvl1pPr marL="209542" indent="-209542">
              <a:spcBef>
                <a:spcPts val="1687"/>
              </a:spcBef>
              <a:defRPr sz="1687"/>
            </a:lvl1pPr>
            <a:lvl2pPr marL="419083" indent="-209542">
              <a:spcBef>
                <a:spcPts val="1687"/>
              </a:spcBef>
              <a:defRPr sz="1687"/>
            </a:lvl2pPr>
            <a:lvl3pPr marL="628625" indent="-209542">
              <a:spcBef>
                <a:spcPts val="1687"/>
              </a:spcBef>
              <a:defRPr sz="1687"/>
            </a:lvl3pPr>
            <a:lvl4pPr marL="838166" indent="-209542">
              <a:spcBef>
                <a:spcPts val="1687"/>
              </a:spcBef>
              <a:defRPr sz="1687"/>
            </a:lvl4pPr>
            <a:lvl5pPr marL="1047708" indent="-209542">
              <a:spcBef>
                <a:spcPts val="1687"/>
              </a:spcBef>
              <a:defRPr sz="1687"/>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844551" y="889000"/>
            <a:ext cx="10502900" cy="507365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72C2A6-79E6-F240-8298-48D86AAE2663}" type="datetimeFigureOut">
              <a:rPr lang="en-US" smtClean="0"/>
              <a:t>4/16/24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B0FDE-A0B7-824E-AE12-42BF7F57DDD7}"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7880351" y="3524250"/>
            <a:ext cx="3702051" cy="277495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7880351" y="565150"/>
            <a:ext cx="3702051" cy="2774950"/>
          </a:xfrm>
          <a:prstGeom prst="rect">
            <a:avLst/>
          </a:prstGeom>
        </p:spPr>
        <p:txBody>
          <a:bodyPr lIns="91439" tIns="45719" rIns="91439" bIns="45719" anchor="t">
            <a:noAutofit/>
          </a:bodyPr>
          <a:lstStyle/>
          <a:p>
            <a:endParaRPr/>
          </a:p>
        </p:txBody>
      </p:sp>
      <p:sp>
        <p:nvSpPr>
          <p:cNvPr id="85" name="Shape 85"/>
          <p:cNvSpPr>
            <a:spLocks noGrp="1"/>
          </p:cNvSpPr>
          <p:nvPr>
            <p:ph type="pic" idx="15"/>
          </p:nvPr>
        </p:nvSpPr>
        <p:spPr>
          <a:xfrm>
            <a:off x="603251" y="565150"/>
            <a:ext cx="7086600" cy="573405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193801" y="4476752"/>
            <a:ext cx="9810751" cy="321883"/>
          </a:xfrm>
          <a:prstGeom prst="rect">
            <a:avLst/>
          </a:prstGeom>
        </p:spPr>
        <p:txBody>
          <a:bodyPr anchor="t">
            <a:spAutoFit/>
          </a:bodyPr>
          <a:lstStyle>
            <a:lvl1pPr marL="0" indent="0" algn="ctr">
              <a:spcBef>
                <a:spcPts val="0"/>
              </a:spcBef>
              <a:buSzTx/>
              <a:buNone/>
              <a:defRPr sz="1425"/>
            </a:lvl1pPr>
          </a:lstStyle>
          <a:p>
            <a:r>
              <a:t>–Johnny Appleseed</a:t>
            </a:r>
          </a:p>
        </p:txBody>
      </p:sp>
      <p:sp>
        <p:nvSpPr>
          <p:cNvPr id="94" name="Shape 94"/>
          <p:cNvSpPr>
            <a:spLocks noGrp="1"/>
          </p:cNvSpPr>
          <p:nvPr>
            <p:ph type="body" sz="quarter" idx="14"/>
          </p:nvPr>
        </p:nvSpPr>
        <p:spPr>
          <a:xfrm>
            <a:off x="1193801" y="3043513"/>
            <a:ext cx="9810751" cy="402674"/>
          </a:xfrm>
          <a:prstGeom prst="rect">
            <a:avLst/>
          </a:prstGeom>
        </p:spPr>
        <p:txBody>
          <a:bodyPr>
            <a:spAutoFit/>
          </a:bodyPr>
          <a:lstStyle>
            <a:lvl1pPr marL="0" indent="0" algn="ctr">
              <a:spcBef>
                <a:spcPts val="0"/>
              </a:spcBef>
              <a:buSzTx/>
              <a:buNone/>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2192000" cy="68580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889000" y="1149350"/>
            <a:ext cx="10414000" cy="2324100"/>
          </a:xfrm>
          <a:prstGeom prst="rect">
            <a:avLst/>
          </a:prstGeom>
        </p:spPr>
        <p:txBody>
          <a:bodyPr anchor="b"/>
          <a:lstStyle/>
          <a:p>
            <a:r>
              <a:t>Title Text</a:t>
            </a:r>
          </a:p>
        </p:txBody>
      </p:sp>
      <p:sp>
        <p:nvSpPr>
          <p:cNvPr id="12" name="Shape 12"/>
          <p:cNvSpPr>
            <a:spLocks noGrp="1"/>
          </p:cNvSpPr>
          <p:nvPr>
            <p:ph type="body" sz="quarter" idx="1"/>
          </p:nvPr>
        </p:nvSpPr>
        <p:spPr>
          <a:xfrm>
            <a:off x="889000" y="3536950"/>
            <a:ext cx="10414000" cy="793750"/>
          </a:xfrm>
          <a:prstGeom prst="rect">
            <a:avLst/>
          </a:prstGeom>
        </p:spPr>
        <p:txBody>
          <a:bodyPr anchor="t"/>
          <a:lstStyle>
            <a:lvl1pPr marL="0" indent="0" algn="ctr">
              <a:spcBef>
                <a:spcPts val="0"/>
              </a:spcBef>
              <a:buSzTx/>
              <a:buNone/>
              <a:defRPr sz="1650"/>
            </a:lvl1pPr>
            <a:lvl2pPr marL="0" indent="85725" algn="ctr">
              <a:spcBef>
                <a:spcPts val="0"/>
              </a:spcBef>
              <a:buSzTx/>
              <a:buNone/>
              <a:defRPr sz="1650"/>
            </a:lvl2pPr>
            <a:lvl3pPr marL="0" indent="171450" algn="ctr">
              <a:spcBef>
                <a:spcPts val="0"/>
              </a:spcBef>
              <a:buSzTx/>
              <a:buNone/>
              <a:defRPr sz="1650"/>
            </a:lvl3pPr>
            <a:lvl4pPr marL="0" indent="257175" algn="ctr">
              <a:spcBef>
                <a:spcPts val="0"/>
              </a:spcBef>
              <a:buSzTx/>
              <a:buNone/>
              <a:defRPr sz="1650"/>
            </a:lvl4pPr>
            <a:lvl5pPr marL="0" indent="342900" algn="ctr">
              <a:spcBef>
                <a:spcPts val="0"/>
              </a:spcBef>
              <a:buSzTx/>
              <a:buNone/>
              <a:defRPr sz="165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562984" y="336550"/>
            <a:ext cx="9067800" cy="43688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317500" y="4724400"/>
            <a:ext cx="11557000" cy="1003300"/>
          </a:xfrm>
          <a:prstGeom prst="rect">
            <a:avLst/>
          </a:prstGeom>
        </p:spPr>
        <p:txBody>
          <a:bodyPr anchor="b"/>
          <a:lstStyle/>
          <a:p>
            <a:r>
              <a:t>Title Text</a:t>
            </a:r>
          </a:p>
        </p:txBody>
      </p:sp>
      <p:sp>
        <p:nvSpPr>
          <p:cNvPr id="22" name="Shape 22"/>
          <p:cNvSpPr>
            <a:spLocks noGrp="1"/>
          </p:cNvSpPr>
          <p:nvPr>
            <p:ph type="body" sz="quarter" idx="1"/>
          </p:nvPr>
        </p:nvSpPr>
        <p:spPr>
          <a:xfrm>
            <a:off x="317500" y="5759450"/>
            <a:ext cx="11557000" cy="793750"/>
          </a:xfrm>
          <a:prstGeom prst="rect">
            <a:avLst/>
          </a:prstGeom>
        </p:spPr>
        <p:txBody>
          <a:bodyPr anchor="t"/>
          <a:lstStyle>
            <a:lvl1pPr marL="0" indent="0" algn="ctr">
              <a:spcBef>
                <a:spcPts val="0"/>
              </a:spcBef>
              <a:buSzTx/>
              <a:buNone/>
              <a:defRPr sz="1650"/>
            </a:lvl1pPr>
            <a:lvl2pPr marL="0" indent="85725" algn="ctr">
              <a:spcBef>
                <a:spcPts val="0"/>
              </a:spcBef>
              <a:buSzTx/>
              <a:buNone/>
              <a:defRPr sz="1650"/>
            </a:lvl2pPr>
            <a:lvl3pPr marL="0" indent="171450" algn="ctr">
              <a:spcBef>
                <a:spcPts val="0"/>
              </a:spcBef>
              <a:buSzTx/>
              <a:buNone/>
              <a:defRPr sz="1650"/>
            </a:lvl3pPr>
            <a:lvl4pPr marL="0" indent="257175" algn="ctr">
              <a:spcBef>
                <a:spcPts val="0"/>
              </a:spcBef>
              <a:buSzTx/>
              <a:buNone/>
              <a:defRPr sz="1650"/>
            </a:lvl4pPr>
            <a:lvl5pPr marL="0" indent="342900" algn="ctr">
              <a:spcBef>
                <a:spcPts val="0"/>
              </a:spcBef>
              <a:buSzTx/>
              <a:buNone/>
              <a:defRPr sz="165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889000" y="2266950"/>
            <a:ext cx="10414000" cy="23241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582991" y="552450"/>
            <a:ext cx="4762500" cy="57531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825501" y="552450"/>
            <a:ext cx="5111751" cy="2806700"/>
          </a:xfrm>
          <a:prstGeom prst="rect">
            <a:avLst/>
          </a:prstGeom>
        </p:spPr>
        <p:txBody>
          <a:bodyPr anchor="b"/>
          <a:lstStyle>
            <a:lvl1pPr>
              <a:defRPr sz="3150"/>
            </a:lvl1pPr>
          </a:lstStyle>
          <a:p>
            <a:r>
              <a:t>Title Text</a:t>
            </a:r>
          </a:p>
        </p:txBody>
      </p:sp>
      <p:sp>
        <p:nvSpPr>
          <p:cNvPr id="40" name="Shape 40"/>
          <p:cNvSpPr>
            <a:spLocks noGrp="1"/>
          </p:cNvSpPr>
          <p:nvPr>
            <p:ph type="body" sz="quarter" idx="1"/>
          </p:nvPr>
        </p:nvSpPr>
        <p:spPr>
          <a:xfrm>
            <a:off x="825501" y="3422650"/>
            <a:ext cx="5111751" cy="2882900"/>
          </a:xfrm>
          <a:prstGeom prst="rect">
            <a:avLst/>
          </a:prstGeom>
        </p:spPr>
        <p:txBody>
          <a:bodyPr anchor="t"/>
          <a:lstStyle>
            <a:lvl1pPr marL="0" indent="0" algn="ctr">
              <a:spcBef>
                <a:spcPts val="0"/>
              </a:spcBef>
              <a:buSzTx/>
              <a:buNone/>
              <a:defRPr sz="1650"/>
            </a:lvl1pPr>
            <a:lvl2pPr marL="0" indent="85725" algn="ctr">
              <a:spcBef>
                <a:spcPts val="0"/>
              </a:spcBef>
              <a:buSzTx/>
              <a:buNone/>
              <a:defRPr sz="1650"/>
            </a:lvl2pPr>
            <a:lvl3pPr marL="0" indent="171450" algn="ctr">
              <a:spcBef>
                <a:spcPts val="0"/>
              </a:spcBef>
              <a:buSzTx/>
              <a:buNone/>
              <a:defRPr sz="1650"/>
            </a:lvl3pPr>
            <a:lvl4pPr marL="0" indent="257175" algn="ctr">
              <a:spcBef>
                <a:spcPts val="0"/>
              </a:spcBef>
              <a:buSzTx/>
              <a:buNone/>
              <a:defRPr sz="1650"/>
            </a:lvl4pPr>
            <a:lvl5pPr marL="0" indent="342900" algn="ctr">
              <a:spcBef>
                <a:spcPts val="0"/>
              </a:spcBef>
              <a:buSzTx/>
              <a:buNone/>
              <a:defRPr sz="165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72C2A6-79E6-F240-8298-48D86AAE2663}" type="datetimeFigureOut">
              <a:rPr lang="en-US" smtClean="0"/>
              <a:t>4/16/24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B0FDE-A0B7-824E-AE12-42BF7F57DDD7}"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584951" y="1619250"/>
            <a:ext cx="4762500" cy="460375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844551" y="1619250"/>
            <a:ext cx="5003800" cy="4603750"/>
          </a:xfrm>
          <a:prstGeom prst="rect">
            <a:avLst/>
          </a:prstGeom>
        </p:spPr>
        <p:txBody>
          <a:bodyPr/>
          <a:lstStyle>
            <a:lvl1pPr marL="209550" indent="-209550">
              <a:spcBef>
                <a:spcPts val="1688"/>
              </a:spcBef>
              <a:defRPr sz="1688"/>
            </a:lvl1pPr>
            <a:lvl2pPr marL="419100" indent="-209550">
              <a:spcBef>
                <a:spcPts val="1688"/>
              </a:spcBef>
              <a:defRPr sz="1688"/>
            </a:lvl2pPr>
            <a:lvl3pPr marL="628650" indent="-209550">
              <a:spcBef>
                <a:spcPts val="1688"/>
              </a:spcBef>
              <a:defRPr sz="1688"/>
            </a:lvl3pPr>
            <a:lvl4pPr marL="838200" indent="-209550">
              <a:spcBef>
                <a:spcPts val="1688"/>
              </a:spcBef>
              <a:defRPr sz="1688"/>
            </a:lvl4pPr>
            <a:lvl5pPr marL="1047750" indent="-209550">
              <a:spcBef>
                <a:spcPts val="1688"/>
              </a:spcBef>
              <a:defRPr sz="1688"/>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844551" y="889000"/>
            <a:ext cx="10502900" cy="507365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7880349" y="3524250"/>
            <a:ext cx="3702051" cy="277495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7880349" y="565150"/>
            <a:ext cx="3702051" cy="2774950"/>
          </a:xfrm>
          <a:prstGeom prst="rect">
            <a:avLst/>
          </a:prstGeom>
        </p:spPr>
        <p:txBody>
          <a:bodyPr lIns="91439" tIns="45719" rIns="91439" bIns="45719" anchor="t">
            <a:noAutofit/>
          </a:bodyPr>
          <a:lstStyle/>
          <a:p>
            <a:endParaRPr/>
          </a:p>
        </p:txBody>
      </p:sp>
      <p:sp>
        <p:nvSpPr>
          <p:cNvPr id="85" name="Shape 85"/>
          <p:cNvSpPr>
            <a:spLocks noGrp="1"/>
          </p:cNvSpPr>
          <p:nvPr>
            <p:ph type="pic" idx="15"/>
          </p:nvPr>
        </p:nvSpPr>
        <p:spPr>
          <a:xfrm>
            <a:off x="603251" y="565150"/>
            <a:ext cx="7086600" cy="573405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193801" y="4476751"/>
            <a:ext cx="9810751" cy="321883"/>
          </a:xfrm>
          <a:prstGeom prst="rect">
            <a:avLst/>
          </a:prstGeom>
        </p:spPr>
        <p:txBody>
          <a:bodyPr anchor="t">
            <a:spAutoFit/>
          </a:bodyPr>
          <a:lstStyle>
            <a:lvl1pPr marL="0" indent="0" algn="ctr">
              <a:spcBef>
                <a:spcPts val="0"/>
              </a:spcBef>
              <a:buSzTx/>
              <a:buNone/>
              <a:defRPr sz="1425"/>
            </a:lvl1pPr>
          </a:lstStyle>
          <a:p>
            <a:r>
              <a:t>–Johnny Appleseed</a:t>
            </a:r>
          </a:p>
        </p:txBody>
      </p:sp>
      <p:sp>
        <p:nvSpPr>
          <p:cNvPr id="94" name="Shape 94"/>
          <p:cNvSpPr>
            <a:spLocks noGrp="1"/>
          </p:cNvSpPr>
          <p:nvPr>
            <p:ph type="body" sz="quarter" idx="14"/>
          </p:nvPr>
        </p:nvSpPr>
        <p:spPr>
          <a:xfrm>
            <a:off x="1193801" y="3043513"/>
            <a:ext cx="9810751" cy="402674"/>
          </a:xfrm>
          <a:prstGeom prst="rect">
            <a:avLst/>
          </a:prstGeom>
        </p:spPr>
        <p:txBody>
          <a:bodyPr>
            <a:spAutoFit/>
          </a:bodyPr>
          <a:lstStyle>
            <a:lvl1pPr marL="0" indent="0" algn="ctr">
              <a:spcBef>
                <a:spcPts val="0"/>
              </a:spcBef>
              <a:buSzTx/>
              <a:buNone/>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2192000" cy="68580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72C2A6-79E6-F240-8298-48D86AAE2663}" type="datetimeFigureOut">
              <a:rPr lang="en-US" smtClean="0"/>
              <a:t>4/16/24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AB0FDE-A0B7-824E-AE12-42BF7F57DDD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72C2A6-79E6-F240-8298-48D86AAE2663}" type="datetimeFigureOut">
              <a:rPr lang="en-US" smtClean="0"/>
              <a:t>4/16/24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AB0FDE-A0B7-824E-AE12-42BF7F57DDD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72C2A6-79E6-F240-8298-48D86AAE2663}" type="datetimeFigureOut">
              <a:rPr lang="en-US" smtClean="0"/>
              <a:t>4/16/24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AB0FDE-A0B7-824E-AE12-42BF7F57DDD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2C2A6-79E6-F240-8298-48D86AAE2663}" type="datetimeFigureOut">
              <a:rPr lang="en-US" smtClean="0"/>
              <a:t>4/16/24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AB0FDE-A0B7-824E-AE12-42BF7F57DDD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72C2A6-79E6-F240-8298-48D86AAE2663}" type="datetimeFigureOut">
              <a:rPr lang="en-US" smtClean="0"/>
              <a:t>4/16/24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AB0FDE-A0B7-824E-AE12-42BF7F57DDD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72C2A6-79E6-F240-8298-48D86AAE2663}" type="datetimeFigureOut">
              <a:rPr lang="en-US" smtClean="0"/>
              <a:t>4/16/24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AB0FDE-A0B7-824E-AE12-42BF7F57DDD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72C2A6-79E6-F240-8298-48D86AAE2663}" type="datetimeFigureOut">
              <a:rPr lang="en-US" smtClean="0"/>
              <a:t>4/16/24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AB0FDE-A0B7-824E-AE12-42BF7F57DDD7}" type="slidenum">
              <a:rPr lang="en-US" smtClean="0"/>
              <a:t>‹#›</a:t>
            </a:fld>
            <a:endParaRPr lang="en-US"/>
          </a:p>
        </p:txBody>
      </p:sp>
    </p:spTree>
    <p:extLst>
      <p:ext uri="{BB962C8B-B14F-4D97-AF65-F5344CB8AC3E}">
        <p14:creationId xmlns:p14="http://schemas.microsoft.com/office/powerpoint/2010/main" val="14183775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44551" y="476250"/>
            <a:ext cx="10502900" cy="1143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844551" y="1619250"/>
            <a:ext cx="10502900" cy="46037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5964586" y="6540500"/>
            <a:ext cx="256480" cy="241092"/>
          </a:xfrm>
          <a:prstGeom prst="rect">
            <a:avLst/>
          </a:prstGeom>
          <a:ln w="12700">
            <a:miter lim="400000"/>
          </a:ln>
        </p:spPr>
        <p:txBody>
          <a:bodyPr wrap="none" lIns="50800" tIns="50800" rIns="50800" bIns="50800">
            <a:spAutoFit/>
          </a:bodyPr>
          <a:lstStyle>
            <a:lvl1pPr>
              <a:defRPr sz="900"/>
            </a:lvl1pPr>
          </a:lstStyle>
          <a:p>
            <a:pPr algn="ctr" defTabSz="309550" hangingPunct="0"/>
            <a:fld id="{86CB4B4D-7CA3-9044-876B-883B54F8677D}" type="slidenum">
              <a:rPr lang="uk-UA" kern="0" smtClean="0">
                <a:solidFill>
                  <a:srgbClr val="000000"/>
                </a:solidFill>
                <a:sym typeface="Helvetica Light"/>
              </a:rPr>
              <a:pPr algn="ctr" defTabSz="309550" hangingPunct="0"/>
              <a:t>‹#›</a:t>
            </a:fld>
            <a:endParaRPr lang="uk-UA" kern="0">
              <a:solidFill>
                <a:srgbClr val="000000"/>
              </a:solidFill>
              <a:sym typeface="Helvetica Light"/>
            </a:endParaRPr>
          </a:p>
        </p:txBody>
      </p:sp>
    </p:spTree>
    <p:extLst>
      <p:ext uri="{BB962C8B-B14F-4D97-AF65-F5344CB8AC3E}">
        <p14:creationId xmlns:p14="http://schemas.microsoft.com/office/powerpoint/2010/main" val="145845077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ransition spd="med"/>
  <p:txStyles>
    <p:titleStyle>
      <a:lvl1pPr marL="0" marR="0" indent="0" algn="ctr" defTabSz="30955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1pPr>
      <a:lvl2pPr marL="0" marR="0" indent="85722" algn="ctr" defTabSz="30955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43" algn="ctr" defTabSz="30955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65" algn="ctr" defTabSz="30955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886" algn="ctr" defTabSz="30955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08" algn="ctr" defTabSz="30955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29" algn="ctr" defTabSz="30955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51" algn="ctr" defTabSz="30955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773" algn="ctr" defTabSz="30955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p:titleStyle>
    <p:bodyStyle>
      <a:lvl1pPr marL="238115" marR="0" indent="-238115" algn="l" defTabSz="309550" rtl="0" latinLnBrk="0">
        <a:lnSpc>
          <a:spcPct val="100000"/>
        </a:lnSpc>
        <a:spcBef>
          <a:spcPts val="2212"/>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1pPr>
      <a:lvl2pPr marL="476231" marR="0" indent="-238115" algn="l" defTabSz="309550" rtl="0" latinLnBrk="0">
        <a:lnSpc>
          <a:spcPct val="100000"/>
        </a:lnSpc>
        <a:spcBef>
          <a:spcPts val="2212"/>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2pPr>
      <a:lvl3pPr marL="714346" marR="0" indent="-238115" algn="l" defTabSz="309550" rtl="0" latinLnBrk="0">
        <a:lnSpc>
          <a:spcPct val="100000"/>
        </a:lnSpc>
        <a:spcBef>
          <a:spcPts val="2212"/>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3pPr>
      <a:lvl4pPr marL="952462" marR="0" indent="-238115" algn="l" defTabSz="309550" rtl="0" latinLnBrk="0">
        <a:lnSpc>
          <a:spcPct val="100000"/>
        </a:lnSpc>
        <a:spcBef>
          <a:spcPts val="2212"/>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4pPr>
      <a:lvl5pPr marL="1190577" marR="0" indent="-238115" algn="l" defTabSz="309550" rtl="0" latinLnBrk="0">
        <a:lnSpc>
          <a:spcPct val="100000"/>
        </a:lnSpc>
        <a:spcBef>
          <a:spcPts val="2212"/>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5pPr>
      <a:lvl6pPr marL="1428693" marR="0" indent="-238115" algn="l" defTabSz="309550" rtl="0" latinLnBrk="0">
        <a:lnSpc>
          <a:spcPct val="100000"/>
        </a:lnSpc>
        <a:spcBef>
          <a:spcPts val="2212"/>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6pPr>
      <a:lvl7pPr marL="1666808" marR="0" indent="-238115" algn="l" defTabSz="309550" rtl="0" latinLnBrk="0">
        <a:lnSpc>
          <a:spcPct val="100000"/>
        </a:lnSpc>
        <a:spcBef>
          <a:spcPts val="2212"/>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7pPr>
      <a:lvl8pPr marL="1904924" marR="0" indent="-238115" algn="l" defTabSz="309550" rtl="0" latinLnBrk="0">
        <a:lnSpc>
          <a:spcPct val="100000"/>
        </a:lnSpc>
        <a:spcBef>
          <a:spcPts val="2212"/>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8pPr>
      <a:lvl9pPr marL="2143039" marR="0" indent="-238115" algn="l" defTabSz="309550" rtl="0" latinLnBrk="0">
        <a:lnSpc>
          <a:spcPct val="100000"/>
        </a:lnSpc>
        <a:spcBef>
          <a:spcPts val="2212"/>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30955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1pPr>
      <a:lvl2pPr marL="0" marR="0" indent="85722" algn="ctr" defTabSz="30955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2pPr>
      <a:lvl3pPr marL="0" marR="0" indent="171443" algn="ctr" defTabSz="30955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3pPr>
      <a:lvl4pPr marL="0" marR="0" indent="257165" algn="ctr" defTabSz="30955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4pPr>
      <a:lvl5pPr marL="0" marR="0" indent="342886" algn="ctr" defTabSz="30955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5pPr>
      <a:lvl6pPr marL="0" marR="0" indent="428608" algn="ctr" defTabSz="30955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6pPr>
      <a:lvl7pPr marL="0" marR="0" indent="514329" algn="ctr" defTabSz="30955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7pPr>
      <a:lvl8pPr marL="0" marR="0" indent="600051" algn="ctr" defTabSz="30955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8pPr>
      <a:lvl9pPr marL="0" marR="0" indent="685773" algn="ctr" defTabSz="30955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44551" y="476250"/>
            <a:ext cx="10502900" cy="1143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844551" y="1619250"/>
            <a:ext cx="10502900" cy="46037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5964585" y="6540500"/>
            <a:ext cx="256480" cy="241092"/>
          </a:xfrm>
          <a:prstGeom prst="rect">
            <a:avLst/>
          </a:prstGeom>
          <a:ln w="12700">
            <a:miter lim="400000"/>
          </a:ln>
        </p:spPr>
        <p:txBody>
          <a:bodyPr wrap="none" lIns="50800" tIns="50800" rIns="50800" bIns="50800">
            <a:spAutoFit/>
          </a:bodyPr>
          <a:lstStyle>
            <a:lvl1pPr>
              <a:defRPr sz="900"/>
            </a:lvl1pPr>
          </a:lstStyle>
          <a:p>
            <a:pPr algn="ctr" defTabSz="309563" hangingPunct="0"/>
            <a:fld id="{86CB4B4D-7CA3-9044-876B-883B54F8677D}" type="slidenum">
              <a:rPr lang="uk-UA" kern="0" smtClean="0">
                <a:solidFill>
                  <a:srgbClr val="000000"/>
                </a:solidFill>
                <a:sym typeface="Helvetica Light"/>
              </a:rPr>
              <a:pPr algn="ctr" defTabSz="309563" hangingPunct="0"/>
              <a:t>‹#›</a:t>
            </a:fld>
            <a:endParaRPr lang="uk-UA" kern="0">
              <a:solidFill>
                <a:srgbClr val="000000"/>
              </a:solidFill>
              <a:sym typeface="Helvetica Light"/>
            </a:endParaRPr>
          </a:p>
        </p:txBody>
      </p:sp>
    </p:spTree>
    <p:extLst>
      <p:ext uri="{BB962C8B-B14F-4D97-AF65-F5344CB8AC3E}">
        <p14:creationId xmlns:p14="http://schemas.microsoft.com/office/powerpoint/2010/main" val="17072040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ransitio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1pPr>
      <a:lvl2pPr marL="0" marR="0" indent="85725"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5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75"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90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25"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5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75"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80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p:titleStyle>
    <p:bodyStyle>
      <a:lvl1pPr marL="238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1pPr>
      <a:lvl2pPr marL="4762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2pPr>
      <a:lvl3pPr marL="7143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3pPr>
      <a:lvl4pPr marL="9525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4pPr>
      <a:lvl5pPr marL="11906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30956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1pPr>
      <a:lvl2pPr marL="0" marR="0" indent="85725" algn="ctr" defTabSz="30956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2pPr>
      <a:lvl3pPr marL="0" marR="0" indent="171450" algn="ctr" defTabSz="30956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3pPr>
      <a:lvl4pPr marL="0" marR="0" indent="257175" algn="ctr" defTabSz="30956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4pPr>
      <a:lvl5pPr marL="0" marR="0" indent="342900" algn="ctr" defTabSz="30956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5pPr>
      <a:lvl6pPr marL="0" marR="0" indent="428625" algn="ctr" defTabSz="30956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6pPr>
      <a:lvl7pPr marL="0" marR="0" indent="514350" algn="ctr" defTabSz="30956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7pPr>
      <a:lvl8pPr marL="0" marR="0" indent="600075" algn="ctr" defTabSz="30956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8pPr>
      <a:lvl9pPr marL="0" marR="0" indent="685800" algn="ctr" defTabSz="30956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35.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44B74"/>
            </a:gs>
            <a:gs pos="100000">
              <a:schemeClr val="accent1"/>
            </a:gs>
          </a:gsLst>
          <a:lin ang="5483408" scaled="0"/>
        </a:gradFill>
        <a:effectLst/>
      </p:bgPr>
    </p:bg>
    <p:spTree>
      <p:nvGrpSpPr>
        <p:cNvPr id="1" name=""/>
        <p:cNvGrpSpPr/>
        <p:nvPr/>
      </p:nvGrpSpPr>
      <p:grpSpPr>
        <a:xfrm>
          <a:off x="0" y="0"/>
          <a:ext cx="0" cy="0"/>
          <a:chOff x="0" y="0"/>
          <a:chExt cx="0" cy="0"/>
        </a:xfrm>
      </p:grpSpPr>
      <p:sp>
        <p:nvSpPr>
          <p:cNvPr id="2" name="TextBox 1"/>
          <p:cNvSpPr txBox="1"/>
          <p:nvPr/>
        </p:nvSpPr>
        <p:spPr>
          <a:xfrm>
            <a:off x="2452216" y="1195970"/>
            <a:ext cx="7258612" cy="2267697"/>
          </a:xfrm>
          <a:prstGeom prst="rect">
            <a:avLst/>
          </a:prstGeom>
          <a:noFill/>
        </p:spPr>
        <p:txBody>
          <a:bodyPr wrap="square" lIns="51207" tIns="25603" rIns="51207" bIns="25603" rtlCol="0">
            <a:spAutoFit/>
          </a:bodyPr>
          <a:lstStyle/>
          <a:p>
            <a:pPr algn="ctr" defTabSz="682724">
              <a:defRPr/>
            </a:pPr>
            <a:r>
              <a:rPr lang="en-US" sz="7200" b="1" dirty="0">
                <a:solidFill>
                  <a:srgbClr val="FFFFFF"/>
                </a:solidFill>
                <a:latin typeface="Arial" panose="020B0604020202020204" pitchFamily="34" charset="0"/>
                <a:ea typeface="Gotham Book" charset="0"/>
                <a:cs typeface="Arial" panose="020B0604020202020204" pitchFamily="34" charset="0"/>
              </a:rPr>
              <a:t>Welcome to </a:t>
            </a:r>
          </a:p>
          <a:p>
            <a:pPr algn="ctr" defTabSz="682724">
              <a:defRPr/>
            </a:pPr>
            <a:r>
              <a:rPr lang="en-US" sz="7200" b="1" dirty="0">
                <a:solidFill>
                  <a:srgbClr val="FFFFFF"/>
                </a:solidFill>
                <a:latin typeface="Arial" panose="020B0604020202020204" pitchFamily="34" charset="0"/>
                <a:ea typeface="Gotham Book" charset="0"/>
                <a:cs typeface="Arial" panose="020B0604020202020204" pitchFamily="34" charset="0"/>
              </a:rPr>
              <a:t>Retreat 3</a:t>
            </a:r>
          </a:p>
        </p:txBody>
      </p:sp>
      <p:pic>
        <p:nvPicPr>
          <p:cNvPr id="6" name="pasted-image.png"/>
          <p:cNvPicPr>
            <a:picLocks noChangeAspect="1"/>
          </p:cNvPicPr>
          <p:nvPr/>
        </p:nvPicPr>
        <p:blipFill>
          <a:blip r:embed="rId2"/>
          <a:stretch>
            <a:fillRect/>
          </a:stretch>
        </p:blipFill>
        <p:spPr>
          <a:xfrm>
            <a:off x="932689" y="3321917"/>
            <a:ext cx="9761220" cy="3536083"/>
          </a:xfrm>
          <a:prstGeom prst="rect">
            <a:avLst/>
          </a:prstGeom>
          <a:ln w="12700">
            <a:miter lim="400000"/>
          </a:ln>
        </p:spPr>
      </p:pic>
      <p:pic>
        <p:nvPicPr>
          <p:cNvPr id="8" name="pasted-image.pdf"/>
          <p:cNvPicPr>
            <a:picLocks noChangeAspect="1"/>
          </p:cNvPicPr>
          <p:nvPr/>
        </p:nvPicPr>
        <p:blipFill>
          <a:blip r:embed="rId3"/>
          <a:stretch>
            <a:fillRect/>
          </a:stretch>
        </p:blipFill>
        <p:spPr>
          <a:xfrm>
            <a:off x="617109" y="452124"/>
            <a:ext cx="2150688" cy="743846"/>
          </a:xfrm>
          <a:prstGeom prst="rect">
            <a:avLst/>
          </a:prstGeom>
          <a:ln w="12700">
            <a:miter lim="400000"/>
          </a:ln>
        </p:spPr>
      </p:pic>
    </p:spTree>
    <p:extLst>
      <p:ext uri="{BB962C8B-B14F-4D97-AF65-F5344CB8AC3E}">
        <p14:creationId xmlns:p14="http://schemas.microsoft.com/office/powerpoint/2010/main" val="803811760"/>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5" name="TextBox 4"/>
          <p:cNvSpPr txBox="1">
            <a:spLocks noChangeArrowheads="1"/>
          </p:cNvSpPr>
          <p:nvPr/>
        </p:nvSpPr>
        <p:spPr bwMode="auto">
          <a:xfrm>
            <a:off x="682078" y="1465411"/>
            <a:ext cx="11150258"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571500" indent="-571500" eaLnBrk="1" hangingPunct="1">
              <a:spcBef>
                <a:spcPts val="1200"/>
              </a:spcBef>
            </a:pPr>
            <a:r>
              <a:rPr lang="en-US" altLang="en-US" sz="3600" dirty="0">
                <a:latin typeface="Arial" charset="0"/>
              </a:rPr>
              <a:t>Vision is courageously exploring possibilities. </a:t>
            </a:r>
          </a:p>
          <a:p>
            <a:pPr marL="571500" indent="-571500" eaLnBrk="1" hangingPunct="1">
              <a:spcBef>
                <a:spcPts val="1200"/>
              </a:spcBef>
            </a:pPr>
            <a:r>
              <a:rPr lang="en-US" altLang="en-US" sz="3600" dirty="0">
                <a:latin typeface="Arial" charset="0"/>
              </a:rPr>
              <a:t>Vision answers “Where?” and “Why?”</a:t>
            </a:r>
          </a:p>
          <a:p>
            <a:pPr marL="571500" indent="-571500" eaLnBrk="1" hangingPunct="1">
              <a:spcBef>
                <a:spcPts val="1200"/>
              </a:spcBef>
            </a:pPr>
            <a:r>
              <a:rPr lang="en-US" altLang="en-US" sz="3600" dirty="0">
                <a:latin typeface="Arial" charset="0"/>
              </a:rPr>
              <a:t>Vision unites people around a common cause.</a:t>
            </a:r>
          </a:p>
          <a:p>
            <a:pPr marL="571500" indent="-571500" eaLnBrk="1" hangingPunct="1">
              <a:spcBef>
                <a:spcPts val="1200"/>
              </a:spcBef>
            </a:pPr>
            <a:r>
              <a:rPr lang="en-US" altLang="en-US" sz="3600" dirty="0">
                <a:latin typeface="Arial" charset="0"/>
              </a:rPr>
              <a:t>Vision gives clear focus on an intended destination.</a:t>
            </a:r>
          </a:p>
          <a:p>
            <a:pPr marL="571500" indent="-571500" eaLnBrk="1" hangingPunct="1">
              <a:spcBef>
                <a:spcPts val="1200"/>
              </a:spcBef>
            </a:pPr>
            <a:r>
              <a:rPr lang="en-US" altLang="en-US" sz="3600" dirty="0">
                <a:latin typeface="Arial" charset="0"/>
              </a:rPr>
              <a:t>Vision is memorable, inspiring, ambitious, and relevant.</a:t>
            </a:r>
          </a:p>
          <a:p>
            <a:pPr marL="571500" indent="-571500" eaLnBrk="1" hangingPunct="1">
              <a:spcBef>
                <a:spcPts val="1200"/>
              </a:spcBef>
            </a:pPr>
            <a:r>
              <a:rPr lang="en-US" altLang="en-US" sz="3600" dirty="0">
                <a:latin typeface="Arial" charset="0"/>
              </a:rPr>
              <a:t>Vision is bigger than your ability to achieve.</a:t>
            </a:r>
          </a:p>
          <a:p>
            <a:pPr marL="457200" indent="-457200" eaLnBrk="1" hangingPunct="1">
              <a:lnSpc>
                <a:spcPct val="150000"/>
              </a:lnSpc>
              <a:spcBef>
                <a:spcPct val="0"/>
              </a:spcBef>
            </a:pPr>
            <a:endParaRPr lang="en-US" altLang="en-US" dirty="0">
              <a:latin typeface="Helvetica" charset="0"/>
              <a:ea typeface="Helvetica" charset="0"/>
              <a:cs typeface="Helvetica" charset="0"/>
            </a:endParaRPr>
          </a:p>
        </p:txBody>
      </p:sp>
      <p:sp>
        <p:nvSpPr>
          <p:cNvPr id="7" name="TextBox 9">
            <a:extLst>
              <a:ext uri="{FF2B5EF4-FFF2-40B4-BE49-F238E27FC236}">
                <a16:creationId xmlns:a16="http://schemas.microsoft.com/office/drawing/2014/main" id="{851D1271-7AFF-354F-9A78-2C707D406A03}"/>
              </a:ext>
            </a:extLst>
          </p:cNvPr>
          <p:cNvSpPr txBox="1">
            <a:spLocks noChangeArrowheads="1"/>
          </p:cNvSpPr>
          <p:nvPr/>
        </p:nvSpPr>
        <p:spPr bwMode="auto">
          <a:xfrm>
            <a:off x="2321708" y="170010"/>
            <a:ext cx="73533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6000" b="1" dirty="0">
                <a:solidFill>
                  <a:schemeClr val="bg1"/>
                </a:solidFill>
                <a:latin typeface="Arial" panose="020B0604020202020204" pitchFamily="34" charset="0"/>
                <a:ea typeface="Gotham Book" charset="0"/>
                <a:cs typeface="Arial" panose="020B0604020202020204" pitchFamily="34" charset="0"/>
              </a:rPr>
              <a:t>Vision Review</a:t>
            </a:r>
          </a:p>
        </p:txBody>
      </p:sp>
    </p:spTree>
    <p:extLst>
      <p:ext uri="{BB962C8B-B14F-4D97-AF65-F5344CB8AC3E}">
        <p14:creationId xmlns:p14="http://schemas.microsoft.com/office/powerpoint/2010/main" val="611583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5" name="TextBox 4"/>
          <p:cNvSpPr txBox="1">
            <a:spLocks noChangeArrowheads="1"/>
          </p:cNvSpPr>
          <p:nvPr/>
        </p:nvSpPr>
        <p:spPr bwMode="auto">
          <a:xfrm>
            <a:off x="1010113" y="2009361"/>
            <a:ext cx="9962687" cy="92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457200" indent="-457200" eaLnBrk="1" hangingPunct="1">
              <a:lnSpc>
                <a:spcPct val="200000"/>
              </a:lnSpc>
              <a:spcBef>
                <a:spcPts val="0"/>
              </a:spcBef>
            </a:pPr>
            <a:r>
              <a:rPr lang="en-US" altLang="en-US" dirty="0">
                <a:latin typeface="Arial" charset="0"/>
              </a:rPr>
              <a:t> Does it contain the biblical functions of Acts 2?</a:t>
            </a:r>
          </a:p>
        </p:txBody>
      </p:sp>
      <p:sp>
        <p:nvSpPr>
          <p:cNvPr id="7" name="TextBox 9">
            <a:extLst>
              <a:ext uri="{FF2B5EF4-FFF2-40B4-BE49-F238E27FC236}">
                <a16:creationId xmlns:a16="http://schemas.microsoft.com/office/drawing/2014/main" id="{3A815E71-FD86-044E-A760-39CBCE9B862E}"/>
              </a:ext>
            </a:extLst>
          </p:cNvPr>
          <p:cNvSpPr txBox="1">
            <a:spLocks noChangeArrowheads="1"/>
          </p:cNvSpPr>
          <p:nvPr/>
        </p:nvSpPr>
        <p:spPr bwMode="auto">
          <a:xfrm>
            <a:off x="2321708" y="170010"/>
            <a:ext cx="73533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6000" b="1" dirty="0">
                <a:solidFill>
                  <a:schemeClr val="bg1"/>
                </a:solidFill>
                <a:latin typeface="Arial" panose="020B0604020202020204" pitchFamily="34" charset="0"/>
                <a:ea typeface="Gotham Book" charset="0"/>
                <a:cs typeface="Arial" panose="020B0604020202020204" pitchFamily="34" charset="0"/>
              </a:rPr>
              <a:t>Vision Review</a:t>
            </a:r>
          </a:p>
        </p:txBody>
      </p:sp>
    </p:spTree>
    <p:extLst>
      <p:ext uri="{BB962C8B-B14F-4D97-AF65-F5344CB8AC3E}">
        <p14:creationId xmlns:p14="http://schemas.microsoft.com/office/powerpoint/2010/main" val="1863640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5" name="TextBox 4"/>
          <p:cNvSpPr txBox="1">
            <a:spLocks noChangeArrowheads="1"/>
          </p:cNvSpPr>
          <p:nvPr/>
        </p:nvSpPr>
        <p:spPr bwMode="auto">
          <a:xfrm>
            <a:off x="1010113" y="2009361"/>
            <a:ext cx="996268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457200" indent="-457200" eaLnBrk="1" hangingPunct="1">
              <a:lnSpc>
                <a:spcPct val="200000"/>
              </a:lnSpc>
              <a:spcBef>
                <a:spcPts val="0"/>
              </a:spcBef>
            </a:pPr>
            <a:r>
              <a:rPr lang="en-US" altLang="en-US" dirty="0">
                <a:latin typeface="Arial" charset="0"/>
              </a:rPr>
              <a:t> Does it contain the biblical functions of Acts 2?</a:t>
            </a:r>
          </a:p>
          <a:p>
            <a:pPr marL="457200" indent="-457200" eaLnBrk="1" hangingPunct="1">
              <a:lnSpc>
                <a:spcPct val="200000"/>
              </a:lnSpc>
              <a:spcBef>
                <a:spcPts val="0"/>
              </a:spcBef>
            </a:pPr>
            <a:r>
              <a:rPr lang="en-US" altLang="en-US" dirty="0">
                <a:latin typeface="Arial" charset="0"/>
              </a:rPr>
              <a:t> Is it clear and </a:t>
            </a:r>
            <a:r>
              <a:rPr lang="en-US" altLang="en-US">
                <a:latin typeface="Arial" charset="0"/>
              </a:rPr>
              <a:t>understandable?</a:t>
            </a:r>
            <a:endParaRPr lang="en-US" altLang="en-US" dirty="0">
              <a:latin typeface="Arial" charset="0"/>
            </a:endParaRPr>
          </a:p>
        </p:txBody>
      </p:sp>
      <p:sp>
        <p:nvSpPr>
          <p:cNvPr id="7" name="TextBox 9">
            <a:extLst>
              <a:ext uri="{FF2B5EF4-FFF2-40B4-BE49-F238E27FC236}">
                <a16:creationId xmlns:a16="http://schemas.microsoft.com/office/drawing/2014/main" id="{C0428F3B-994F-E94D-9830-11A3DD49999D}"/>
              </a:ext>
            </a:extLst>
          </p:cNvPr>
          <p:cNvSpPr txBox="1">
            <a:spLocks noChangeArrowheads="1"/>
          </p:cNvSpPr>
          <p:nvPr/>
        </p:nvSpPr>
        <p:spPr bwMode="auto">
          <a:xfrm>
            <a:off x="2321708" y="170010"/>
            <a:ext cx="73533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6000" b="1" dirty="0">
                <a:solidFill>
                  <a:schemeClr val="bg1"/>
                </a:solidFill>
                <a:latin typeface="Arial" panose="020B0604020202020204" pitchFamily="34" charset="0"/>
                <a:ea typeface="Gotham Book" charset="0"/>
                <a:cs typeface="Arial" panose="020B0604020202020204" pitchFamily="34" charset="0"/>
              </a:rPr>
              <a:t>Vision Review</a:t>
            </a:r>
          </a:p>
        </p:txBody>
      </p:sp>
    </p:spTree>
    <p:extLst>
      <p:ext uri="{BB962C8B-B14F-4D97-AF65-F5344CB8AC3E}">
        <p14:creationId xmlns:p14="http://schemas.microsoft.com/office/powerpoint/2010/main" val="1335852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5" name="TextBox 4"/>
          <p:cNvSpPr txBox="1">
            <a:spLocks noChangeArrowheads="1"/>
          </p:cNvSpPr>
          <p:nvPr/>
        </p:nvSpPr>
        <p:spPr bwMode="auto">
          <a:xfrm>
            <a:off x="1010113" y="2009361"/>
            <a:ext cx="996268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457200" indent="-457200" eaLnBrk="1" hangingPunct="1">
              <a:lnSpc>
                <a:spcPct val="200000"/>
              </a:lnSpc>
              <a:spcBef>
                <a:spcPts val="0"/>
              </a:spcBef>
            </a:pPr>
            <a:r>
              <a:rPr lang="en-US" altLang="en-US" dirty="0">
                <a:latin typeface="Arial" charset="0"/>
              </a:rPr>
              <a:t> Does it contain the biblical functions of Acts 2?</a:t>
            </a:r>
          </a:p>
          <a:p>
            <a:pPr marL="457200" indent="-457200" eaLnBrk="1" hangingPunct="1">
              <a:lnSpc>
                <a:spcPct val="200000"/>
              </a:lnSpc>
              <a:spcBef>
                <a:spcPts val="0"/>
              </a:spcBef>
            </a:pPr>
            <a:r>
              <a:rPr lang="en-US" altLang="en-US" dirty="0">
                <a:latin typeface="Arial" charset="0"/>
              </a:rPr>
              <a:t> Is it clear and understandable?</a:t>
            </a:r>
          </a:p>
          <a:p>
            <a:pPr marL="457200" indent="-457200" eaLnBrk="1" hangingPunct="1">
              <a:lnSpc>
                <a:spcPct val="200000"/>
              </a:lnSpc>
              <a:spcBef>
                <a:spcPts val="0"/>
              </a:spcBef>
            </a:pPr>
            <a:r>
              <a:rPr lang="en-US" altLang="en-US" dirty="0">
                <a:latin typeface="Arial" charset="0"/>
              </a:rPr>
              <a:t> Can your congregation make it </a:t>
            </a:r>
            <a:r>
              <a:rPr lang="en-US" altLang="en-US">
                <a:latin typeface="Arial" charset="0"/>
              </a:rPr>
              <a:t>happen?</a:t>
            </a:r>
            <a:endParaRPr lang="en-US" altLang="en-US" dirty="0">
              <a:latin typeface="Arial" charset="0"/>
            </a:endParaRPr>
          </a:p>
        </p:txBody>
      </p:sp>
      <p:sp>
        <p:nvSpPr>
          <p:cNvPr id="7" name="TextBox 9">
            <a:extLst>
              <a:ext uri="{FF2B5EF4-FFF2-40B4-BE49-F238E27FC236}">
                <a16:creationId xmlns:a16="http://schemas.microsoft.com/office/drawing/2014/main" id="{D1DDFC90-D8FF-D745-A783-FDC12B76C05D}"/>
              </a:ext>
            </a:extLst>
          </p:cNvPr>
          <p:cNvSpPr txBox="1">
            <a:spLocks noChangeArrowheads="1"/>
          </p:cNvSpPr>
          <p:nvPr/>
        </p:nvSpPr>
        <p:spPr bwMode="auto">
          <a:xfrm>
            <a:off x="2321708" y="170010"/>
            <a:ext cx="73533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6000" b="1" dirty="0">
                <a:solidFill>
                  <a:schemeClr val="bg1"/>
                </a:solidFill>
                <a:latin typeface="Arial" panose="020B0604020202020204" pitchFamily="34" charset="0"/>
                <a:ea typeface="Gotham Book" charset="0"/>
                <a:cs typeface="Arial" panose="020B0604020202020204" pitchFamily="34" charset="0"/>
              </a:rPr>
              <a:t>Vision Review</a:t>
            </a:r>
          </a:p>
        </p:txBody>
      </p:sp>
    </p:spTree>
    <p:extLst>
      <p:ext uri="{BB962C8B-B14F-4D97-AF65-F5344CB8AC3E}">
        <p14:creationId xmlns:p14="http://schemas.microsoft.com/office/powerpoint/2010/main" val="1085264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5" name="TextBox 4"/>
          <p:cNvSpPr txBox="1">
            <a:spLocks noChangeArrowheads="1"/>
          </p:cNvSpPr>
          <p:nvPr/>
        </p:nvSpPr>
        <p:spPr bwMode="auto">
          <a:xfrm>
            <a:off x="1010113" y="2009361"/>
            <a:ext cx="9962687" cy="387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457200" indent="-457200" eaLnBrk="1" hangingPunct="1">
              <a:lnSpc>
                <a:spcPct val="200000"/>
              </a:lnSpc>
              <a:spcBef>
                <a:spcPts val="0"/>
              </a:spcBef>
            </a:pPr>
            <a:r>
              <a:rPr lang="en-US" altLang="en-US" dirty="0">
                <a:latin typeface="Arial" charset="0"/>
              </a:rPr>
              <a:t> Does it contain the biblical functions of Acts 2?</a:t>
            </a:r>
          </a:p>
          <a:p>
            <a:pPr marL="457200" indent="-457200" eaLnBrk="1" hangingPunct="1">
              <a:lnSpc>
                <a:spcPct val="200000"/>
              </a:lnSpc>
              <a:spcBef>
                <a:spcPts val="0"/>
              </a:spcBef>
            </a:pPr>
            <a:r>
              <a:rPr lang="en-US" altLang="en-US" dirty="0">
                <a:latin typeface="Arial" charset="0"/>
              </a:rPr>
              <a:t> Is it clear and understandable?</a:t>
            </a:r>
          </a:p>
          <a:p>
            <a:pPr marL="457200" indent="-457200" eaLnBrk="1" hangingPunct="1">
              <a:lnSpc>
                <a:spcPct val="200000"/>
              </a:lnSpc>
              <a:spcBef>
                <a:spcPts val="0"/>
              </a:spcBef>
            </a:pPr>
            <a:r>
              <a:rPr lang="en-US" altLang="en-US" dirty="0">
                <a:latin typeface="Arial" charset="0"/>
              </a:rPr>
              <a:t> Can your congregation make it happen?</a:t>
            </a:r>
          </a:p>
          <a:p>
            <a:pPr marL="457200" indent="-457200" eaLnBrk="1" hangingPunct="1">
              <a:lnSpc>
                <a:spcPct val="200000"/>
              </a:lnSpc>
              <a:spcBef>
                <a:spcPts val="0"/>
              </a:spcBef>
            </a:pPr>
            <a:r>
              <a:rPr lang="en-US" altLang="en-US" dirty="0">
                <a:latin typeface="Arial" charset="0"/>
              </a:rPr>
              <a:t> Is it vital and urgent to your church?</a:t>
            </a:r>
          </a:p>
        </p:txBody>
      </p:sp>
      <p:sp>
        <p:nvSpPr>
          <p:cNvPr id="7" name="TextBox 9">
            <a:extLst>
              <a:ext uri="{FF2B5EF4-FFF2-40B4-BE49-F238E27FC236}">
                <a16:creationId xmlns:a16="http://schemas.microsoft.com/office/drawing/2014/main" id="{D765EB16-C15E-044E-BD9B-290F9E63D893}"/>
              </a:ext>
            </a:extLst>
          </p:cNvPr>
          <p:cNvSpPr txBox="1">
            <a:spLocks noChangeArrowheads="1"/>
          </p:cNvSpPr>
          <p:nvPr/>
        </p:nvSpPr>
        <p:spPr bwMode="auto">
          <a:xfrm>
            <a:off x="2321708" y="170010"/>
            <a:ext cx="73533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6000" b="1" dirty="0">
                <a:solidFill>
                  <a:schemeClr val="bg1"/>
                </a:solidFill>
                <a:latin typeface="Arial" panose="020B0604020202020204" pitchFamily="34" charset="0"/>
                <a:ea typeface="Gotham Book" charset="0"/>
                <a:cs typeface="Arial" panose="020B0604020202020204" pitchFamily="34" charset="0"/>
              </a:rPr>
              <a:t>Vision Review</a:t>
            </a:r>
          </a:p>
        </p:txBody>
      </p:sp>
    </p:spTree>
    <p:extLst>
      <p:ext uri="{BB962C8B-B14F-4D97-AF65-F5344CB8AC3E}">
        <p14:creationId xmlns:p14="http://schemas.microsoft.com/office/powerpoint/2010/main" val="1860749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8" name="TextBox 7"/>
          <p:cNvSpPr txBox="1">
            <a:spLocks noChangeArrowheads="1"/>
          </p:cNvSpPr>
          <p:nvPr/>
        </p:nvSpPr>
        <p:spPr bwMode="auto">
          <a:xfrm>
            <a:off x="1305913" y="2060009"/>
            <a:ext cx="8369095" cy="92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457200" indent="-457200" eaLnBrk="1" hangingPunct="1">
              <a:lnSpc>
                <a:spcPct val="200000"/>
              </a:lnSpc>
              <a:spcBef>
                <a:spcPts val="0"/>
              </a:spcBef>
            </a:pPr>
            <a:r>
              <a:rPr lang="en-US" altLang="en-US" dirty="0">
                <a:latin typeface="Arial" charset="0"/>
              </a:rPr>
              <a:t> Is it future focused?</a:t>
            </a:r>
          </a:p>
        </p:txBody>
      </p:sp>
      <p:sp>
        <p:nvSpPr>
          <p:cNvPr id="5" name="TextBox 9">
            <a:extLst>
              <a:ext uri="{FF2B5EF4-FFF2-40B4-BE49-F238E27FC236}">
                <a16:creationId xmlns:a16="http://schemas.microsoft.com/office/drawing/2014/main" id="{AB16460F-B586-0348-BDE5-3A906F1A6123}"/>
              </a:ext>
            </a:extLst>
          </p:cNvPr>
          <p:cNvSpPr txBox="1">
            <a:spLocks noChangeArrowheads="1"/>
          </p:cNvSpPr>
          <p:nvPr/>
        </p:nvSpPr>
        <p:spPr bwMode="auto">
          <a:xfrm>
            <a:off x="2321708" y="170010"/>
            <a:ext cx="73533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6000" b="1" dirty="0">
                <a:solidFill>
                  <a:schemeClr val="bg1"/>
                </a:solidFill>
                <a:latin typeface="Arial" panose="020B0604020202020204" pitchFamily="34" charset="0"/>
                <a:ea typeface="Gotham Book" charset="0"/>
                <a:cs typeface="Arial" panose="020B0604020202020204" pitchFamily="34" charset="0"/>
              </a:rPr>
              <a:t>Vision Review</a:t>
            </a:r>
          </a:p>
        </p:txBody>
      </p:sp>
    </p:spTree>
    <p:extLst>
      <p:ext uri="{BB962C8B-B14F-4D97-AF65-F5344CB8AC3E}">
        <p14:creationId xmlns:p14="http://schemas.microsoft.com/office/powerpoint/2010/main" val="835289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8" name="TextBox 7"/>
          <p:cNvSpPr txBox="1">
            <a:spLocks noChangeArrowheads="1"/>
          </p:cNvSpPr>
          <p:nvPr/>
        </p:nvSpPr>
        <p:spPr bwMode="auto">
          <a:xfrm>
            <a:off x="1305913" y="2060009"/>
            <a:ext cx="836909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457200" indent="-457200" eaLnBrk="1" hangingPunct="1">
              <a:lnSpc>
                <a:spcPct val="200000"/>
              </a:lnSpc>
              <a:spcBef>
                <a:spcPts val="0"/>
              </a:spcBef>
            </a:pPr>
            <a:r>
              <a:rPr lang="en-US" altLang="en-US" dirty="0">
                <a:latin typeface="Arial" charset="0"/>
              </a:rPr>
              <a:t> Is it future focused?</a:t>
            </a:r>
          </a:p>
          <a:p>
            <a:pPr marL="457200" indent="-457200" eaLnBrk="1" hangingPunct="1">
              <a:lnSpc>
                <a:spcPct val="200000"/>
              </a:lnSpc>
              <a:spcBef>
                <a:spcPts val="0"/>
              </a:spcBef>
            </a:pPr>
            <a:r>
              <a:rPr lang="en-US" altLang="en-US" dirty="0">
                <a:latin typeface="Arial" charset="0"/>
              </a:rPr>
              <a:t> Does it require faith to </a:t>
            </a:r>
            <a:r>
              <a:rPr lang="en-US" altLang="en-US">
                <a:latin typeface="Arial" charset="0"/>
              </a:rPr>
              <a:t>fulfill?</a:t>
            </a:r>
            <a:endParaRPr lang="en-US" altLang="en-US" dirty="0">
              <a:latin typeface="Arial" charset="0"/>
            </a:endParaRPr>
          </a:p>
        </p:txBody>
      </p:sp>
      <p:sp>
        <p:nvSpPr>
          <p:cNvPr id="5" name="TextBox 9">
            <a:extLst>
              <a:ext uri="{FF2B5EF4-FFF2-40B4-BE49-F238E27FC236}">
                <a16:creationId xmlns:a16="http://schemas.microsoft.com/office/drawing/2014/main" id="{06FDDD65-415E-FB40-91A7-D4AE0AD6ECEE}"/>
              </a:ext>
            </a:extLst>
          </p:cNvPr>
          <p:cNvSpPr txBox="1">
            <a:spLocks noChangeArrowheads="1"/>
          </p:cNvSpPr>
          <p:nvPr/>
        </p:nvSpPr>
        <p:spPr bwMode="auto">
          <a:xfrm>
            <a:off x="2321708" y="170010"/>
            <a:ext cx="73533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6000" b="1" dirty="0">
                <a:solidFill>
                  <a:schemeClr val="bg1"/>
                </a:solidFill>
                <a:latin typeface="Arial" panose="020B0604020202020204" pitchFamily="34" charset="0"/>
                <a:ea typeface="Gotham Book" charset="0"/>
                <a:cs typeface="Arial" panose="020B0604020202020204" pitchFamily="34" charset="0"/>
              </a:rPr>
              <a:t>Vision Review</a:t>
            </a:r>
          </a:p>
        </p:txBody>
      </p:sp>
    </p:spTree>
    <p:extLst>
      <p:ext uri="{BB962C8B-B14F-4D97-AF65-F5344CB8AC3E}">
        <p14:creationId xmlns:p14="http://schemas.microsoft.com/office/powerpoint/2010/main" val="748218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8" name="TextBox 7"/>
          <p:cNvSpPr txBox="1">
            <a:spLocks noChangeArrowheads="1"/>
          </p:cNvSpPr>
          <p:nvPr/>
        </p:nvSpPr>
        <p:spPr bwMode="auto">
          <a:xfrm>
            <a:off x="1305913" y="2060009"/>
            <a:ext cx="836909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457200" indent="-457200" eaLnBrk="1" hangingPunct="1">
              <a:lnSpc>
                <a:spcPct val="200000"/>
              </a:lnSpc>
              <a:spcBef>
                <a:spcPts val="0"/>
              </a:spcBef>
            </a:pPr>
            <a:r>
              <a:rPr lang="en-US" altLang="en-US" dirty="0">
                <a:latin typeface="Arial" charset="0"/>
              </a:rPr>
              <a:t> Is it future focused?</a:t>
            </a:r>
          </a:p>
          <a:p>
            <a:pPr marL="457200" indent="-457200" eaLnBrk="1" hangingPunct="1">
              <a:lnSpc>
                <a:spcPct val="200000"/>
              </a:lnSpc>
              <a:spcBef>
                <a:spcPts val="0"/>
              </a:spcBef>
            </a:pPr>
            <a:r>
              <a:rPr lang="en-US" altLang="en-US" dirty="0">
                <a:latin typeface="Arial" charset="0"/>
              </a:rPr>
              <a:t> Does it require faith to fulfill?</a:t>
            </a:r>
          </a:p>
          <a:p>
            <a:pPr marL="457200" indent="-457200" eaLnBrk="1" hangingPunct="1">
              <a:lnSpc>
                <a:spcPct val="200000"/>
              </a:lnSpc>
              <a:spcBef>
                <a:spcPts val="0"/>
              </a:spcBef>
            </a:pPr>
            <a:r>
              <a:rPr lang="en-US" altLang="en-US" dirty="0">
                <a:latin typeface="Arial" charset="0"/>
              </a:rPr>
              <a:t> Does it </a:t>
            </a:r>
            <a:r>
              <a:rPr lang="en-US" altLang="en-US">
                <a:latin typeface="Arial" charset="0"/>
              </a:rPr>
              <a:t>matter?</a:t>
            </a:r>
            <a:endParaRPr lang="en-US" altLang="en-US" dirty="0">
              <a:latin typeface="Arial" charset="0"/>
            </a:endParaRPr>
          </a:p>
        </p:txBody>
      </p:sp>
      <p:sp>
        <p:nvSpPr>
          <p:cNvPr id="5" name="TextBox 9">
            <a:extLst>
              <a:ext uri="{FF2B5EF4-FFF2-40B4-BE49-F238E27FC236}">
                <a16:creationId xmlns:a16="http://schemas.microsoft.com/office/drawing/2014/main" id="{2918B19D-1D79-7642-B209-46F52C4CEDFC}"/>
              </a:ext>
            </a:extLst>
          </p:cNvPr>
          <p:cNvSpPr txBox="1">
            <a:spLocks noChangeArrowheads="1"/>
          </p:cNvSpPr>
          <p:nvPr/>
        </p:nvSpPr>
        <p:spPr bwMode="auto">
          <a:xfrm>
            <a:off x="2321708" y="170010"/>
            <a:ext cx="73533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6000" b="1" dirty="0">
                <a:solidFill>
                  <a:schemeClr val="bg1"/>
                </a:solidFill>
                <a:latin typeface="Arial" panose="020B0604020202020204" pitchFamily="34" charset="0"/>
                <a:ea typeface="Gotham Book" charset="0"/>
                <a:cs typeface="Arial" panose="020B0604020202020204" pitchFamily="34" charset="0"/>
              </a:rPr>
              <a:t>Vision Review</a:t>
            </a:r>
          </a:p>
        </p:txBody>
      </p:sp>
    </p:spTree>
    <p:extLst>
      <p:ext uri="{BB962C8B-B14F-4D97-AF65-F5344CB8AC3E}">
        <p14:creationId xmlns:p14="http://schemas.microsoft.com/office/powerpoint/2010/main" val="1160168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8" name="TextBox 7"/>
          <p:cNvSpPr txBox="1">
            <a:spLocks noChangeArrowheads="1"/>
          </p:cNvSpPr>
          <p:nvPr/>
        </p:nvSpPr>
        <p:spPr bwMode="auto">
          <a:xfrm>
            <a:off x="1305913" y="2060009"/>
            <a:ext cx="8369095"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457200" indent="-457200" eaLnBrk="1" hangingPunct="1">
              <a:lnSpc>
                <a:spcPct val="200000"/>
              </a:lnSpc>
              <a:spcBef>
                <a:spcPts val="0"/>
              </a:spcBef>
            </a:pPr>
            <a:r>
              <a:rPr lang="en-US" altLang="en-US" dirty="0">
                <a:latin typeface="Arial" charset="0"/>
              </a:rPr>
              <a:t> Is it future focused?</a:t>
            </a:r>
          </a:p>
          <a:p>
            <a:pPr marL="457200" indent="-457200" eaLnBrk="1" hangingPunct="1">
              <a:lnSpc>
                <a:spcPct val="200000"/>
              </a:lnSpc>
              <a:spcBef>
                <a:spcPts val="0"/>
              </a:spcBef>
            </a:pPr>
            <a:r>
              <a:rPr lang="en-US" altLang="en-US" dirty="0">
                <a:latin typeface="Arial" charset="0"/>
              </a:rPr>
              <a:t> Does it require faith to fulfill?</a:t>
            </a:r>
          </a:p>
          <a:p>
            <a:pPr marL="457200" indent="-457200" eaLnBrk="1" hangingPunct="1">
              <a:lnSpc>
                <a:spcPct val="200000"/>
              </a:lnSpc>
              <a:spcBef>
                <a:spcPts val="0"/>
              </a:spcBef>
            </a:pPr>
            <a:r>
              <a:rPr lang="en-US" altLang="en-US" dirty="0">
                <a:latin typeface="Arial" charset="0"/>
              </a:rPr>
              <a:t> Does it matter?</a:t>
            </a:r>
          </a:p>
          <a:p>
            <a:pPr marL="457200" indent="-457200" eaLnBrk="1" hangingPunct="1">
              <a:lnSpc>
                <a:spcPct val="200000"/>
              </a:lnSpc>
              <a:spcBef>
                <a:spcPts val="0"/>
              </a:spcBef>
            </a:pPr>
            <a:r>
              <a:rPr lang="en-US" altLang="en-US" dirty="0">
                <a:latin typeface="Arial" charset="0"/>
              </a:rPr>
              <a:t> Will it take you to the next level?</a:t>
            </a:r>
          </a:p>
        </p:txBody>
      </p:sp>
      <p:sp>
        <p:nvSpPr>
          <p:cNvPr id="5" name="TextBox 9">
            <a:extLst>
              <a:ext uri="{FF2B5EF4-FFF2-40B4-BE49-F238E27FC236}">
                <a16:creationId xmlns:a16="http://schemas.microsoft.com/office/drawing/2014/main" id="{873149F4-0592-4B44-86EA-DA108B817DC4}"/>
              </a:ext>
            </a:extLst>
          </p:cNvPr>
          <p:cNvSpPr txBox="1">
            <a:spLocks noChangeArrowheads="1"/>
          </p:cNvSpPr>
          <p:nvPr/>
        </p:nvSpPr>
        <p:spPr bwMode="auto">
          <a:xfrm>
            <a:off x="2321708" y="170010"/>
            <a:ext cx="73533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6000" b="1" dirty="0">
                <a:solidFill>
                  <a:schemeClr val="bg1"/>
                </a:solidFill>
                <a:latin typeface="Arial" panose="020B0604020202020204" pitchFamily="34" charset="0"/>
                <a:ea typeface="Gotham Book" charset="0"/>
                <a:cs typeface="Arial" panose="020B0604020202020204" pitchFamily="34" charset="0"/>
              </a:rPr>
              <a:t>Vision Review</a:t>
            </a:r>
          </a:p>
        </p:txBody>
      </p:sp>
    </p:spTree>
    <p:extLst>
      <p:ext uri="{BB962C8B-B14F-4D97-AF65-F5344CB8AC3E}">
        <p14:creationId xmlns:p14="http://schemas.microsoft.com/office/powerpoint/2010/main" val="633361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4" name="TextBox 9"/>
          <p:cNvSpPr txBox="1">
            <a:spLocks noChangeArrowheads="1"/>
          </p:cNvSpPr>
          <p:nvPr/>
        </p:nvSpPr>
        <p:spPr bwMode="auto">
          <a:xfrm>
            <a:off x="2161008" y="139868"/>
            <a:ext cx="767469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6000" b="1" dirty="0">
                <a:solidFill>
                  <a:schemeClr val="bg1"/>
                </a:solidFill>
                <a:latin typeface="Arial" panose="020B0604020202020204" pitchFamily="34" charset="0"/>
                <a:ea typeface="Gotham Book" charset="0"/>
                <a:cs typeface="Arial" panose="020B0604020202020204" pitchFamily="34" charset="0"/>
              </a:rPr>
              <a:t>Core Values Review</a:t>
            </a:r>
          </a:p>
        </p:txBody>
      </p:sp>
      <p:sp>
        <p:nvSpPr>
          <p:cNvPr id="5" name="TextBox 4"/>
          <p:cNvSpPr txBox="1">
            <a:spLocks noChangeArrowheads="1"/>
          </p:cNvSpPr>
          <p:nvPr/>
        </p:nvSpPr>
        <p:spPr bwMode="auto">
          <a:xfrm>
            <a:off x="682079" y="1841715"/>
            <a:ext cx="10632558" cy="3449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ts val="900"/>
              </a:spcBef>
              <a:buNone/>
            </a:pPr>
            <a:r>
              <a:rPr lang="en-US" altLang="en-US" sz="4400" dirty="0">
                <a:latin typeface="Arial" charset="0"/>
              </a:rPr>
              <a:t>More than mission or vision, </a:t>
            </a:r>
            <a:r>
              <a:rPr lang="en-US" altLang="en-US" sz="4400" b="1" u="sng" dirty="0">
                <a:latin typeface="Arial" charset="0"/>
              </a:rPr>
              <a:t>core values</a:t>
            </a:r>
            <a:r>
              <a:rPr lang="en-US" altLang="en-US" sz="4400" dirty="0">
                <a:latin typeface="Arial" charset="0"/>
              </a:rPr>
              <a:t> tell those inside and outside the congregation what is distinctive and important.</a:t>
            </a:r>
          </a:p>
          <a:p>
            <a:pPr eaLnBrk="1" hangingPunct="1">
              <a:lnSpc>
                <a:spcPct val="150000"/>
              </a:lnSpc>
              <a:spcBef>
                <a:spcPct val="0"/>
              </a:spcBef>
              <a:buFontTx/>
              <a:buNone/>
            </a:pPr>
            <a:endParaRPr lang="en-US" altLang="en-US" dirty="0">
              <a:latin typeface="Helvetica" charset="0"/>
              <a:ea typeface="Helvetica" charset="0"/>
              <a:cs typeface="Helvetica" charset="0"/>
            </a:endParaRPr>
          </a:p>
        </p:txBody>
      </p:sp>
      <p:pic>
        <p:nvPicPr>
          <p:cNvPr id="7" name="pasted-image.pdf"/>
          <p:cNvPicPr>
            <a:picLocks noChangeAspect="1"/>
          </p:cNvPicPr>
          <p:nvPr/>
        </p:nvPicPr>
        <p:blipFill>
          <a:blip r:embed="rId4"/>
          <a:stretch>
            <a:fillRect/>
          </a:stretch>
        </p:blipFill>
        <p:spPr>
          <a:xfrm>
            <a:off x="9342175" y="5781920"/>
            <a:ext cx="2420993" cy="833047"/>
          </a:xfrm>
          <a:prstGeom prst="rect">
            <a:avLst/>
          </a:prstGeom>
          <a:ln w="12700">
            <a:miter lim="400000"/>
          </a:ln>
        </p:spPr>
      </p:pic>
    </p:spTree>
    <p:extLst>
      <p:ext uri="{BB962C8B-B14F-4D97-AF65-F5344CB8AC3E}">
        <p14:creationId xmlns:p14="http://schemas.microsoft.com/office/powerpoint/2010/main" val="1181769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9219" y="738868"/>
            <a:ext cx="10697630" cy="5857662"/>
          </a:xfrm>
          <a:effectLst/>
        </p:spPr>
        <p:txBody>
          <a:bodyPr>
            <a:normAutofit/>
          </a:bodyPr>
          <a:lstStyle/>
          <a:p>
            <a:pPr marL="0" indent="0" fontAlgn="base">
              <a:lnSpc>
                <a:spcPct val="100000"/>
              </a:lnSpc>
              <a:spcBef>
                <a:spcPct val="0"/>
              </a:spcBef>
              <a:spcAft>
                <a:spcPct val="0"/>
              </a:spcAft>
              <a:buNone/>
              <a:defRPr/>
            </a:pPr>
            <a:r>
              <a:rPr lang="en-US" sz="4000" dirty="0">
                <a:latin typeface="Helvetica" charset="0"/>
                <a:ea typeface="Helvetica" charset="0"/>
                <a:cs typeface="Helvetica" charset="0"/>
              </a:rPr>
              <a:t>Transformation is not a destination. For congregations it is not a place of arrival where the transformation journey can be declared as over. It is an ongoing journey. Congregations do not transform once. They are continually transforming</a:t>
            </a:r>
            <a:r>
              <a:rPr lang="en-US" sz="3600" dirty="0">
                <a:latin typeface="Helvetica" charset="0"/>
                <a:ea typeface="Helvetica" charset="0"/>
                <a:cs typeface="Helvetica" charset="0"/>
              </a:rPr>
              <a:t>. </a:t>
            </a:r>
          </a:p>
          <a:p>
            <a:pPr marL="0" indent="0" fontAlgn="base">
              <a:lnSpc>
                <a:spcPct val="100000"/>
              </a:lnSpc>
              <a:spcBef>
                <a:spcPct val="0"/>
              </a:spcBef>
              <a:spcAft>
                <a:spcPct val="0"/>
              </a:spcAft>
              <a:buNone/>
              <a:defRPr/>
            </a:pPr>
            <a:endParaRPr lang="en-US" sz="1800" i="1" dirty="0">
              <a:latin typeface="Helvetica" charset="0"/>
              <a:ea typeface="Helvetica" charset="0"/>
              <a:cs typeface="Helvetica" charset="0"/>
            </a:endParaRPr>
          </a:p>
          <a:p>
            <a:pPr marL="0" indent="0" fontAlgn="base">
              <a:lnSpc>
                <a:spcPct val="100000"/>
              </a:lnSpc>
              <a:spcBef>
                <a:spcPct val="0"/>
              </a:spcBef>
              <a:spcAft>
                <a:spcPct val="0"/>
              </a:spcAft>
              <a:buNone/>
              <a:defRPr/>
            </a:pPr>
            <a:r>
              <a:rPr lang="en-US" sz="3600" dirty="0">
                <a:latin typeface="Helvetica" charset="0"/>
                <a:ea typeface="Helvetica" charset="0"/>
                <a:cs typeface="Helvetica" charset="0"/>
              </a:rPr>
              <a:t>				George W. Bullard, Jr.</a:t>
            </a:r>
          </a:p>
          <a:p>
            <a:endParaRPr lang="en-US" dirty="0"/>
          </a:p>
        </p:txBody>
      </p:sp>
      <p:pic>
        <p:nvPicPr>
          <p:cNvPr id="4" name="pasted-image.png"/>
          <p:cNvPicPr>
            <a:picLocks noChangeAspect="1"/>
          </p:cNvPicPr>
          <p:nvPr/>
        </p:nvPicPr>
        <p:blipFill>
          <a:blip r:embed="rId2"/>
          <a:stretch>
            <a:fillRect/>
          </a:stretch>
        </p:blipFill>
        <p:spPr>
          <a:xfrm>
            <a:off x="-1" y="5564551"/>
            <a:ext cx="12192001" cy="1295401"/>
          </a:xfrm>
          <a:prstGeom prst="rect">
            <a:avLst/>
          </a:prstGeom>
          <a:ln w="12700">
            <a:miter lim="400000"/>
          </a:ln>
        </p:spPr>
      </p:pic>
      <p:pic>
        <p:nvPicPr>
          <p:cNvPr id="5" name="pasted-image.pdf"/>
          <p:cNvPicPr>
            <a:picLocks noChangeAspect="1"/>
          </p:cNvPicPr>
          <p:nvPr/>
        </p:nvPicPr>
        <p:blipFill>
          <a:blip r:embed="rId3"/>
          <a:stretch>
            <a:fillRect/>
          </a:stretch>
        </p:blipFill>
        <p:spPr>
          <a:xfrm>
            <a:off x="9434547" y="5827974"/>
            <a:ext cx="2222132" cy="768556"/>
          </a:xfrm>
          <a:prstGeom prst="rect">
            <a:avLst/>
          </a:prstGeom>
          <a:ln w="12700">
            <a:miter lim="400000"/>
          </a:ln>
        </p:spPr>
      </p:pic>
    </p:spTree>
    <p:extLst>
      <p:ext uri="{BB962C8B-B14F-4D97-AF65-F5344CB8AC3E}">
        <p14:creationId xmlns:p14="http://schemas.microsoft.com/office/powerpoint/2010/main" val="438914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4" name="TextBox 9"/>
          <p:cNvSpPr txBox="1">
            <a:spLocks noChangeArrowheads="1"/>
          </p:cNvSpPr>
          <p:nvPr/>
        </p:nvSpPr>
        <p:spPr bwMode="auto">
          <a:xfrm>
            <a:off x="639316" y="232201"/>
            <a:ext cx="107180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4800" b="1" dirty="0">
                <a:solidFill>
                  <a:schemeClr val="bg1"/>
                </a:solidFill>
                <a:latin typeface="Arial" panose="020B0604020202020204" pitchFamily="34" charset="0"/>
                <a:ea typeface="Gotham Book" charset="0"/>
                <a:cs typeface="Arial" panose="020B0604020202020204" pitchFamily="34" charset="0"/>
              </a:rPr>
              <a:t>Understanding the Strategic Plan</a:t>
            </a:r>
          </a:p>
        </p:txBody>
      </p:sp>
      <p:sp>
        <p:nvSpPr>
          <p:cNvPr id="5" name="TextBox 4"/>
          <p:cNvSpPr txBox="1">
            <a:spLocks noChangeArrowheads="1"/>
          </p:cNvSpPr>
          <p:nvPr/>
        </p:nvSpPr>
        <p:spPr bwMode="auto">
          <a:xfrm>
            <a:off x="682079" y="1513160"/>
            <a:ext cx="10632558" cy="3153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571500" indent="-571500" eaLnBrk="1" hangingPunct="1">
              <a:spcBef>
                <a:spcPts val="900"/>
              </a:spcBef>
            </a:pPr>
            <a:r>
              <a:rPr lang="en-US" altLang="en-US" sz="3600" dirty="0">
                <a:latin typeface="Arial" charset="0"/>
              </a:rPr>
              <a:t>We need a strategic plan for the leadership team.</a:t>
            </a:r>
          </a:p>
          <a:p>
            <a:pPr marL="571500" indent="-571500" eaLnBrk="1" hangingPunct="1">
              <a:spcBef>
                <a:spcPts val="900"/>
              </a:spcBef>
            </a:pPr>
            <a:r>
              <a:rPr lang="en-US" altLang="en-US" sz="3600" dirty="0">
                <a:latin typeface="Arial" charset="0"/>
              </a:rPr>
              <a:t>We need an understandable plan to build the bridge of hope. </a:t>
            </a:r>
          </a:p>
          <a:p>
            <a:pPr eaLnBrk="1" hangingPunct="1">
              <a:lnSpc>
                <a:spcPct val="150000"/>
              </a:lnSpc>
              <a:spcBef>
                <a:spcPct val="0"/>
              </a:spcBef>
              <a:buFontTx/>
              <a:buNone/>
            </a:pPr>
            <a:endParaRPr lang="en-US" altLang="en-US" sz="3600" dirty="0">
              <a:latin typeface="Helvetica" charset="0"/>
              <a:ea typeface="Helvetica" charset="0"/>
              <a:cs typeface="Helvetica" charset="0"/>
            </a:endParaRPr>
          </a:p>
        </p:txBody>
      </p:sp>
      <p:pic>
        <p:nvPicPr>
          <p:cNvPr id="8" name="pasted-image.png"/>
          <p:cNvPicPr>
            <a:picLocks noChangeAspect="1"/>
          </p:cNvPicPr>
          <p:nvPr/>
        </p:nvPicPr>
        <p:blipFill>
          <a:blip r:embed="rId4"/>
          <a:stretch>
            <a:fillRect/>
          </a:stretch>
        </p:blipFill>
        <p:spPr>
          <a:xfrm>
            <a:off x="932689" y="3321917"/>
            <a:ext cx="9761220" cy="3536083"/>
          </a:xfrm>
          <a:prstGeom prst="rect">
            <a:avLst/>
          </a:prstGeom>
          <a:ln w="12700">
            <a:miter lim="400000"/>
          </a:ln>
        </p:spPr>
      </p:pic>
    </p:spTree>
    <p:extLst>
      <p:ext uri="{BB962C8B-B14F-4D97-AF65-F5344CB8AC3E}">
        <p14:creationId xmlns:p14="http://schemas.microsoft.com/office/powerpoint/2010/main" val="1694506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4" name="TextBox 9"/>
          <p:cNvSpPr txBox="1">
            <a:spLocks noChangeArrowheads="1"/>
          </p:cNvSpPr>
          <p:nvPr/>
        </p:nvSpPr>
        <p:spPr bwMode="auto">
          <a:xfrm>
            <a:off x="639316" y="232201"/>
            <a:ext cx="107180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4800" b="1" dirty="0">
                <a:solidFill>
                  <a:schemeClr val="bg1"/>
                </a:solidFill>
                <a:latin typeface="Arial" panose="020B0604020202020204" pitchFamily="34" charset="0"/>
                <a:ea typeface="Gotham Book" charset="0"/>
                <a:cs typeface="Arial" panose="020B0604020202020204" pitchFamily="34" charset="0"/>
              </a:rPr>
              <a:t>Understanding the Strategic Plan</a:t>
            </a:r>
          </a:p>
        </p:txBody>
      </p:sp>
      <p:sp>
        <p:nvSpPr>
          <p:cNvPr id="5" name="TextBox 4"/>
          <p:cNvSpPr txBox="1">
            <a:spLocks noChangeArrowheads="1"/>
          </p:cNvSpPr>
          <p:nvPr/>
        </p:nvSpPr>
        <p:spPr bwMode="auto">
          <a:xfrm>
            <a:off x="682079" y="1513160"/>
            <a:ext cx="1063255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ts val="1800"/>
              </a:spcBef>
              <a:buNone/>
              <a:defRPr/>
            </a:pPr>
            <a:r>
              <a:rPr lang="en-US" sz="3600" dirty="0">
                <a:latin typeface="Arial" charset="0"/>
                <a:ea typeface="Arial" charset="0"/>
                <a:cs typeface="Arial" charset="0"/>
              </a:rPr>
              <a:t>Psalm 37:23, KJV “The steps of a good man are ordered by the </a:t>
            </a:r>
            <a:r>
              <a:rPr lang="en-US" sz="3600" cap="small" dirty="0">
                <a:latin typeface="Arial" charset="0"/>
                <a:ea typeface="Arial" charset="0"/>
                <a:cs typeface="Arial" charset="0"/>
              </a:rPr>
              <a:t>Lord</a:t>
            </a:r>
            <a:r>
              <a:rPr lang="en-US" sz="3600" dirty="0">
                <a:latin typeface="Arial" charset="0"/>
                <a:ea typeface="Arial" charset="0"/>
                <a:cs typeface="Arial" charset="0"/>
              </a:rPr>
              <a:t>, and he </a:t>
            </a:r>
            <a:r>
              <a:rPr lang="en-US" sz="3600" dirty="0" err="1">
                <a:latin typeface="Arial" charset="0"/>
                <a:ea typeface="Arial" charset="0"/>
                <a:cs typeface="Arial" charset="0"/>
              </a:rPr>
              <a:t>delighteth</a:t>
            </a:r>
            <a:r>
              <a:rPr lang="en-US" sz="3600" dirty="0">
                <a:latin typeface="Arial" charset="0"/>
                <a:ea typeface="Arial" charset="0"/>
                <a:cs typeface="Arial" charset="0"/>
              </a:rPr>
              <a:t> in his way.”</a:t>
            </a:r>
          </a:p>
        </p:txBody>
      </p:sp>
    </p:spTree>
    <p:extLst>
      <p:ext uri="{BB962C8B-B14F-4D97-AF65-F5344CB8AC3E}">
        <p14:creationId xmlns:p14="http://schemas.microsoft.com/office/powerpoint/2010/main" val="2016993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4" name="TextBox 9"/>
          <p:cNvSpPr txBox="1">
            <a:spLocks noChangeArrowheads="1"/>
          </p:cNvSpPr>
          <p:nvPr/>
        </p:nvSpPr>
        <p:spPr bwMode="auto">
          <a:xfrm>
            <a:off x="639316" y="232201"/>
            <a:ext cx="107180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4800" b="1" dirty="0">
                <a:solidFill>
                  <a:schemeClr val="bg1"/>
                </a:solidFill>
                <a:latin typeface="Arial" panose="020B0604020202020204" pitchFamily="34" charset="0"/>
                <a:ea typeface="Gotham Book" charset="0"/>
                <a:cs typeface="Arial" panose="020B0604020202020204" pitchFamily="34" charset="0"/>
              </a:rPr>
              <a:t>Understanding the Strategic Plan</a:t>
            </a:r>
          </a:p>
        </p:txBody>
      </p:sp>
      <p:sp>
        <p:nvSpPr>
          <p:cNvPr id="5" name="TextBox 4"/>
          <p:cNvSpPr txBox="1">
            <a:spLocks noChangeArrowheads="1"/>
          </p:cNvSpPr>
          <p:nvPr/>
        </p:nvSpPr>
        <p:spPr bwMode="auto">
          <a:xfrm>
            <a:off x="682079" y="1513160"/>
            <a:ext cx="10632558" cy="253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ts val="1800"/>
              </a:spcBef>
              <a:buNone/>
              <a:defRPr/>
            </a:pPr>
            <a:r>
              <a:rPr lang="en-US" sz="3600" dirty="0">
                <a:latin typeface="Arial" charset="0"/>
                <a:ea typeface="Arial" charset="0"/>
                <a:cs typeface="Arial" charset="0"/>
              </a:rPr>
              <a:t>Psalm 37:23, KJV “The steps of a good man are ordered by the </a:t>
            </a:r>
            <a:r>
              <a:rPr lang="en-US" sz="3600" cap="small" dirty="0">
                <a:latin typeface="Arial" charset="0"/>
                <a:ea typeface="Arial" charset="0"/>
                <a:cs typeface="Arial" charset="0"/>
              </a:rPr>
              <a:t>Lord</a:t>
            </a:r>
            <a:r>
              <a:rPr lang="en-US" sz="3600" dirty="0">
                <a:latin typeface="Arial" charset="0"/>
                <a:ea typeface="Arial" charset="0"/>
                <a:cs typeface="Arial" charset="0"/>
              </a:rPr>
              <a:t>, and he </a:t>
            </a:r>
            <a:r>
              <a:rPr lang="en-US" sz="3600" dirty="0" err="1">
                <a:latin typeface="Arial" charset="0"/>
                <a:ea typeface="Arial" charset="0"/>
                <a:cs typeface="Arial" charset="0"/>
              </a:rPr>
              <a:t>delighteth</a:t>
            </a:r>
            <a:r>
              <a:rPr lang="en-US" sz="3600" dirty="0">
                <a:latin typeface="Arial" charset="0"/>
                <a:ea typeface="Arial" charset="0"/>
                <a:cs typeface="Arial" charset="0"/>
              </a:rPr>
              <a:t> in his way.”</a:t>
            </a:r>
          </a:p>
          <a:p>
            <a:pPr>
              <a:spcBef>
                <a:spcPts val="1800"/>
              </a:spcBef>
              <a:buNone/>
              <a:defRPr/>
            </a:pPr>
            <a:r>
              <a:rPr lang="en-US" sz="3600" dirty="0">
                <a:latin typeface="Arial" charset="0"/>
                <a:ea typeface="Arial" charset="0"/>
                <a:cs typeface="Arial" charset="0"/>
              </a:rPr>
              <a:t>Proverbs 16:3, ESV “Commit your work to the </a:t>
            </a:r>
            <a:r>
              <a:rPr lang="en-US" sz="3600" cap="small" dirty="0">
                <a:latin typeface="Arial" charset="0"/>
                <a:ea typeface="Arial" charset="0"/>
                <a:cs typeface="Arial" charset="0"/>
              </a:rPr>
              <a:t>Lord</a:t>
            </a:r>
            <a:r>
              <a:rPr lang="en-US" sz="3600" dirty="0">
                <a:latin typeface="Arial" charset="0"/>
                <a:ea typeface="Arial" charset="0"/>
                <a:cs typeface="Arial" charset="0"/>
              </a:rPr>
              <a:t>, and your plans will be </a:t>
            </a:r>
            <a:r>
              <a:rPr lang="en-US" sz="3600">
                <a:latin typeface="Arial" charset="0"/>
                <a:ea typeface="Arial" charset="0"/>
                <a:cs typeface="Arial" charset="0"/>
              </a:rPr>
              <a:t>established.”</a:t>
            </a:r>
            <a:endParaRPr lang="en-US" sz="3600" dirty="0">
              <a:latin typeface="Arial" charset="0"/>
              <a:ea typeface="Arial" charset="0"/>
              <a:cs typeface="Arial" charset="0"/>
            </a:endParaRPr>
          </a:p>
        </p:txBody>
      </p:sp>
    </p:spTree>
    <p:extLst>
      <p:ext uri="{BB962C8B-B14F-4D97-AF65-F5344CB8AC3E}">
        <p14:creationId xmlns:p14="http://schemas.microsoft.com/office/powerpoint/2010/main" val="576987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4" name="TextBox 9"/>
          <p:cNvSpPr txBox="1">
            <a:spLocks noChangeArrowheads="1"/>
          </p:cNvSpPr>
          <p:nvPr/>
        </p:nvSpPr>
        <p:spPr bwMode="auto">
          <a:xfrm>
            <a:off x="639316" y="232201"/>
            <a:ext cx="107180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4800" b="1" dirty="0">
                <a:solidFill>
                  <a:schemeClr val="bg1"/>
                </a:solidFill>
                <a:latin typeface="Arial" panose="020B0604020202020204" pitchFamily="34" charset="0"/>
                <a:ea typeface="Gotham Book" charset="0"/>
                <a:cs typeface="Arial" panose="020B0604020202020204" pitchFamily="34" charset="0"/>
              </a:rPr>
              <a:t>Understanding the Strategic Plan</a:t>
            </a:r>
          </a:p>
        </p:txBody>
      </p:sp>
      <p:sp>
        <p:nvSpPr>
          <p:cNvPr id="5" name="TextBox 4"/>
          <p:cNvSpPr txBox="1">
            <a:spLocks noChangeArrowheads="1"/>
          </p:cNvSpPr>
          <p:nvPr/>
        </p:nvSpPr>
        <p:spPr bwMode="auto">
          <a:xfrm>
            <a:off x="682079" y="1513160"/>
            <a:ext cx="10632558"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ts val="1800"/>
              </a:spcBef>
              <a:buNone/>
              <a:defRPr/>
            </a:pPr>
            <a:r>
              <a:rPr lang="en-US" sz="3600" dirty="0">
                <a:latin typeface="Arial" charset="0"/>
                <a:ea typeface="Arial" charset="0"/>
                <a:cs typeface="Arial" charset="0"/>
              </a:rPr>
              <a:t>Psalm 37:23, KJV “The steps of a good man are ordered by the </a:t>
            </a:r>
            <a:r>
              <a:rPr lang="en-US" sz="3600" cap="small" dirty="0">
                <a:latin typeface="Arial" charset="0"/>
                <a:ea typeface="Arial" charset="0"/>
                <a:cs typeface="Arial" charset="0"/>
              </a:rPr>
              <a:t>Lord</a:t>
            </a:r>
            <a:r>
              <a:rPr lang="en-US" sz="3600" dirty="0">
                <a:latin typeface="Arial" charset="0"/>
                <a:ea typeface="Arial" charset="0"/>
                <a:cs typeface="Arial" charset="0"/>
              </a:rPr>
              <a:t>, and he </a:t>
            </a:r>
            <a:r>
              <a:rPr lang="en-US" sz="3600" dirty="0" err="1">
                <a:latin typeface="Arial" charset="0"/>
                <a:ea typeface="Arial" charset="0"/>
                <a:cs typeface="Arial" charset="0"/>
              </a:rPr>
              <a:t>delighteth</a:t>
            </a:r>
            <a:r>
              <a:rPr lang="en-US" sz="3600" dirty="0">
                <a:latin typeface="Arial" charset="0"/>
                <a:ea typeface="Arial" charset="0"/>
                <a:cs typeface="Arial" charset="0"/>
              </a:rPr>
              <a:t> in his way.”</a:t>
            </a:r>
          </a:p>
          <a:p>
            <a:pPr>
              <a:spcBef>
                <a:spcPts val="1800"/>
              </a:spcBef>
              <a:buNone/>
              <a:defRPr/>
            </a:pPr>
            <a:r>
              <a:rPr lang="en-US" sz="3600" dirty="0">
                <a:latin typeface="Arial" charset="0"/>
                <a:ea typeface="Arial" charset="0"/>
                <a:cs typeface="Arial" charset="0"/>
              </a:rPr>
              <a:t>Proverbs 16:3, ESV “Commit your work to the </a:t>
            </a:r>
            <a:r>
              <a:rPr lang="en-US" sz="3600" cap="small" dirty="0">
                <a:latin typeface="Arial" charset="0"/>
                <a:ea typeface="Arial" charset="0"/>
                <a:cs typeface="Arial" charset="0"/>
              </a:rPr>
              <a:t>Lord</a:t>
            </a:r>
            <a:r>
              <a:rPr lang="en-US" sz="3600" dirty="0">
                <a:latin typeface="Arial" charset="0"/>
                <a:ea typeface="Arial" charset="0"/>
                <a:cs typeface="Arial" charset="0"/>
              </a:rPr>
              <a:t>, and your plans will be established.”</a:t>
            </a:r>
          </a:p>
          <a:p>
            <a:pPr>
              <a:spcBef>
                <a:spcPts val="1800"/>
              </a:spcBef>
              <a:buNone/>
              <a:defRPr/>
            </a:pPr>
            <a:r>
              <a:rPr lang="en-US" sz="3600" dirty="0">
                <a:latin typeface="Arial" charset="0"/>
                <a:ea typeface="Arial" charset="0"/>
                <a:cs typeface="Arial" charset="0"/>
              </a:rPr>
              <a:t>Proverbs 16:9, ESV “The heart of a man plans his way, but the </a:t>
            </a:r>
            <a:r>
              <a:rPr lang="en-US" sz="3600" cap="small" dirty="0">
                <a:latin typeface="Arial" charset="0"/>
                <a:ea typeface="Arial" charset="0"/>
                <a:cs typeface="Arial" charset="0"/>
              </a:rPr>
              <a:t>Lord </a:t>
            </a:r>
            <a:r>
              <a:rPr lang="en-US" sz="3600" dirty="0">
                <a:latin typeface="Arial" charset="0"/>
                <a:ea typeface="Arial" charset="0"/>
                <a:cs typeface="Arial" charset="0"/>
              </a:rPr>
              <a:t>establishes his </a:t>
            </a:r>
            <a:r>
              <a:rPr lang="en-US" sz="3600">
                <a:latin typeface="Arial" charset="0"/>
                <a:ea typeface="Arial" charset="0"/>
                <a:cs typeface="Arial" charset="0"/>
              </a:rPr>
              <a:t>steps.”</a:t>
            </a:r>
            <a:endParaRPr lang="en-US" sz="3600" dirty="0">
              <a:latin typeface="Arial" charset="0"/>
              <a:ea typeface="Arial" charset="0"/>
              <a:cs typeface="Arial" charset="0"/>
            </a:endParaRPr>
          </a:p>
        </p:txBody>
      </p:sp>
    </p:spTree>
    <p:extLst>
      <p:ext uri="{BB962C8B-B14F-4D97-AF65-F5344CB8AC3E}">
        <p14:creationId xmlns:p14="http://schemas.microsoft.com/office/powerpoint/2010/main" val="1533749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4" name="TextBox 9"/>
          <p:cNvSpPr txBox="1">
            <a:spLocks noChangeArrowheads="1"/>
          </p:cNvSpPr>
          <p:nvPr/>
        </p:nvSpPr>
        <p:spPr bwMode="auto">
          <a:xfrm>
            <a:off x="639316" y="232201"/>
            <a:ext cx="107180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4800" b="1" dirty="0">
                <a:solidFill>
                  <a:schemeClr val="bg1"/>
                </a:solidFill>
                <a:latin typeface="Arial" panose="020B0604020202020204" pitchFamily="34" charset="0"/>
                <a:ea typeface="Gotham Book" charset="0"/>
                <a:cs typeface="Arial" panose="020B0604020202020204" pitchFamily="34" charset="0"/>
              </a:rPr>
              <a:t>Understanding the Strategic Plan</a:t>
            </a:r>
          </a:p>
        </p:txBody>
      </p:sp>
      <p:sp>
        <p:nvSpPr>
          <p:cNvPr id="5" name="TextBox 4"/>
          <p:cNvSpPr txBox="1">
            <a:spLocks noChangeArrowheads="1"/>
          </p:cNvSpPr>
          <p:nvPr/>
        </p:nvSpPr>
        <p:spPr bwMode="auto">
          <a:xfrm>
            <a:off x="682079" y="1513160"/>
            <a:ext cx="10632558" cy="521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ts val="1800"/>
              </a:spcBef>
              <a:buNone/>
              <a:defRPr/>
            </a:pPr>
            <a:r>
              <a:rPr lang="en-US" sz="3600" dirty="0">
                <a:latin typeface="Arial" charset="0"/>
                <a:ea typeface="Arial" charset="0"/>
                <a:cs typeface="Arial" charset="0"/>
              </a:rPr>
              <a:t>Psalm 37:23, KJV “The steps of a good man are ordered by the </a:t>
            </a:r>
            <a:r>
              <a:rPr lang="en-US" sz="3600" cap="small" dirty="0">
                <a:latin typeface="Arial" charset="0"/>
                <a:ea typeface="Arial" charset="0"/>
                <a:cs typeface="Arial" charset="0"/>
              </a:rPr>
              <a:t>Lord</a:t>
            </a:r>
            <a:r>
              <a:rPr lang="en-US" sz="3600" dirty="0">
                <a:latin typeface="Arial" charset="0"/>
                <a:ea typeface="Arial" charset="0"/>
                <a:cs typeface="Arial" charset="0"/>
              </a:rPr>
              <a:t>, and he </a:t>
            </a:r>
            <a:r>
              <a:rPr lang="en-US" sz="3600" dirty="0" err="1">
                <a:latin typeface="Arial" charset="0"/>
                <a:ea typeface="Arial" charset="0"/>
                <a:cs typeface="Arial" charset="0"/>
              </a:rPr>
              <a:t>delighteth</a:t>
            </a:r>
            <a:r>
              <a:rPr lang="en-US" sz="3600" dirty="0">
                <a:latin typeface="Arial" charset="0"/>
                <a:ea typeface="Arial" charset="0"/>
                <a:cs typeface="Arial" charset="0"/>
              </a:rPr>
              <a:t> in his way.”</a:t>
            </a:r>
          </a:p>
          <a:p>
            <a:pPr>
              <a:spcBef>
                <a:spcPts val="1800"/>
              </a:spcBef>
              <a:buNone/>
              <a:defRPr/>
            </a:pPr>
            <a:r>
              <a:rPr lang="en-US" sz="3600" dirty="0">
                <a:latin typeface="Arial" charset="0"/>
                <a:ea typeface="Arial" charset="0"/>
                <a:cs typeface="Arial" charset="0"/>
              </a:rPr>
              <a:t>Proverbs 16:3, ESV “Commit your work to the </a:t>
            </a:r>
            <a:r>
              <a:rPr lang="en-US" sz="3600" cap="small" dirty="0">
                <a:latin typeface="Arial" charset="0"/>
                <a:ea typeface="Arial" charset="0"/>
                <a:cs typeface="Arial" charset="0"/>
              </a:rPr>
              <a:t>Lord</a:t>
            </a:r>
            <a:r>
              <a:rPr lang="en-US" sz="3600" dirty="0">
                <a:latin typeface="Arial" charset="0"/>
                <a:ea typeface="Arial" charset="0"/>
                <a:cs typeface="Arial" charset="0"/>
              </a:rPr>
              <a:t>, and your plans will be established.”</a:t>
            </a:r>
          </a:p>
          <a:p>
            <a:pPr>
              <a:spcBef>
                <a:spcPts val="1800"/>
              </a:spcBef>
              <a:buNone/>
              <a:defRPr/>
            </a:pPr>
            <a:r>
              <a:rPr lang="en-US" sz="3600" dirty="0">
                <a:latin typeface="Arial" charset="0"/>
                <a:ea typeface="Arial" charset="0"/>
                <a:cs typeface="Arial" charset="0"/>
              </a:rPr>
              <a:t>Proverbs 16:9, ESV “The heart of a man plans his way, but the </a:t>
            </a:r>
            <a:r>
              <a:rPr lang="en-US" sz="3600" cap="small" dirty="0">
                <a:latin typeface="Arial" charset="0"/>
                <a:ea typeface="Arial" charset="0"/>
                <a:cs typeface="Arial" charset="0"/>
              </a:rPr>
              <a:t>Lord </a:t>
            </a:r>
            <a:r>
              <a:rPr lang="en-US" sz="3600" dirty="0">
                <a:latin typeface="Arial" charset="0"/>
                <a:ea typeface="Arial" charset="0"/>
                <a:cs typeface="Arial" charset="0"/>
              </a:rPr>
              <a:t>establishes his steps.”</a:t>
            </a:r>
          </a:p>
          <a:p>
            <a:pPr>
              <a:spcBef>
                <a:spcPts val="1800"/>
              </a:spcBef>
              <a:buNone/>
              <a:defRPr/>
            </a:pPr>
            <a:r>
              <a:rPr lang="en-US" sz="3600">
                <a:latin typeface="Arial" charset="0"/>
                <a:ea typeface="Arial" charset="0"/>
                <a:cs typeface="Arial" charset="0"/>
              </a:rPr>
              <a:t>Proverbs 15:22, NIV “Plans fail for lack of counsel, but with many advisors they succeed.”</a:t>
            </a:r>
            <a:endParaRPr lang="en-US" altLang="en-US" sz="3600">
              <a:latin typeface="Arial" charset="0"/>
              <a:ea typeface="Arial" charset="0"/>
              <a:cs typeface="Arial" charset="0"/>
            </a:endParaRPr>
          </a:p>
        </p:txBody>
      </p:sp>
    </p:spTree>
    <p:extLst>
      <p:ext uri="{BB962C8B-B14F-4D97-AF65-F5344CB8AC3E}">
        <p14:creationId xmlns:p14="http://schemas.microsoft.com/office/powerpoint/2010/main" val="929525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44B74"/>
            </a:gs>
            <a:gs pos="100000">
              <a:schemeClr val="accent1"/>
            </a:gs>
          </a:gsLst>
          <a:lin ang="5483408" scaled="0"/>
        </a:gradFill>
        <a:effectLst/>
      </p:bgPr>
    </p:bg>
    <p:spTree>
      <p:nvGrpSpPr>
        <p:cNvPr id="1" name=""/>
        <p:cNvGrpSpPr/>
        <p:nvPr/>
      </p:nvGrpSpPr>
      <p:grpSpPr>
        <a:xfrm>
          <a:off x="0" y="0"/>
          <a:ext cx="0" cy="0"/>
          <a:chOff x="0" y="0"/>
          <a:chExt cx="0" cy="0"/>
        </a:xfrm>
      </p:grpSpPr>
      <p:grpSp>
        <p:nvGrpSpPr>
          <p:cNvPr id="2" name="Group 1"/>
          <p:cNvGrpSpPr/>
          <p:nvPr/>
        </p:nvGrpSpPr>
        <p:grpSpPr>
          <a:xfrm>
            <a:off x="1941521" y="1974984"/>
            <a:ext cx="8251032" cy="3021813"/>
            <a:chOff x="0" y="0"/>
            <a:chExt cx="6286500" cy="1995853"/>
          </a:xfrm>
          <a:solidFill>
            <a:srgbClr val="2B986A"/>
          </a:solidFill>
        </p:grpSpPr>
        <p:sp>
          <p:nvSpPr>
            <p:cNvPr id="3" name="Up Arrow 2"/>
            <p:cNvSpPr/>
            <p:nvPr/>
          </p:nvSpPr>
          <p:spPr>
            <a:xfrm>
              <a:off x="0" y="0"/>
              <a:ext cx="1257300" cy="1995853"/>
            </a:xfrm>
            <a:prstGeom prst="upArrow">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34290" rIns="0" bIns="0" numCol="1" spcCol="0" rtlCol="0" fromWordArt="0" anchor="t" anchorCtr="0" forceAA="0" compatLnSpc="1">
              <a:prstTxWarp prst="textNoShape">
                <a:avLst/>
              </a:prstTxWarp>
              <a:noAutofit/>
            </a:bodyPr>
            <a:lstStyle/>
            <a:p>
              <a:pPr algn="ctr"/>
              <a:r>
                <a:rPr lang="en-US" sz="1600" b="1" dirty="0">
                  <a:solidFill>
                    <a:srgbClr val="FFFFFF"/>
                  </a:solidFill>
                  <a:latin typeface="Helvetica" charset="0"/>
                  <a:ea typeface="Helvetica" charset="0"/>
                  <a:cs typeface="Helvetica" charset="0"/>
                </a:rPr>
                <a:t>Worship</a:t>
              </a:r>
              <a:endParaRPr lang="en-US" sz="1600" dirty="0">
                <a:solidFill>
                  <a:srgbClr val="231F20"/>
                </a:solidFill>
                <a:latin typeface="Helvetica" charset="0"/>
                <a:ea typeface="Helvetica" charset="0"/>
                <a:cs typeface="Helvetica" charset="0"/>
              </a:endParaRPr>
            </a:p>
          </p:txBody>
        </p:sp>
        <p:sp>
          <p:nvSpPr>
            <p:cNvPr id="4" name="Up Arrow 3"/>
            <p:cNvSpPr/>
            <p:nvPr/>
          </p:nvSpPr>
          <p:spPr>
            <a:xfrm>
              <a:off x="1257300" y="0"/>
              <a:ext cx="1257300" cy="1995805"/>
            </a:xfrm>
            <a:prstGeom prst="upArrow">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34290" rIns="0" bIns="0" numCol="1" spcCol="0" rtlCol="0" fromWordArt="0" anchor="t" anchorCtr="0" forceAA="0" compatLnSpc="1">
              <a:prstTxWarp prst="textNoShape">
                <a:avLst/>
              </a:prstTxWarp>
              <a:noAutofit/>
            </a:bodyPr>
            <a:lstStyle/>
            <a:p>
              <a:pPr algn="ctr"/>
              <a:r>
                <a:rPr lang="en-US" sz="1600" b="1" dirty="0">
                  <a:solidFill>
                    <a:srgbClr val="FFFFFF"/>
                  </a:solidFill>
                  <a:latin typeface="Helvetica" charset="0"/>
                  <a:ea typeface="Helvetica" charset="0"/>
                  <a:cs typeface="Helvetica" charset="0"/>
                </a:rPr>
                <a:t>Connect</a:t>
              </a:r>
              <a:endParaRPr lang="en-US" sz="1600" dirty="0">
                <a:solidFill>
                  <a:srgbClr val="231F20"/>
                </a:solidFill>
                <a:latin typeface="Helvetica" charset="0"/>
                <a:ea typeface="Helvetica" charset="0"/>
                <a:cs typeface="Helvetica" charset="0"/>
              </a:endParaRPr>
            </a:p>
          </p:txBody>
        </p:sp>
        <p:sp>
          <p:nvSpPr>
            <p:cNvPr id="5" name="Up Arrow 4"/>
            <p:cNvSpPr/>
            <p:nvPr/>
          </p:nvSpPr>
          <p:spPr>
            <a:xfrm>
              <a:off x="2514600" y="0"/>
              <a:ext cx="1257300" cy="1995805"/>
            </a:xfrm>
            <a:prstGeom prst="upArrow">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34290" rIns="0" bIns="0" numCol="1" spcCol="0" rtlCol="0" fromWordArt="0" anchor="t" anchorCtr="0" forceAA="0" compatLnSpc="1">
              <a:prstTxWarp prst="textNoShape">
                <a:avLst/>
              </a:prstTxWarp>
              <a:noAutofit/>
            </a:bodyPr>
            <a:lstStyle/>
            <a:p>
              <a:pPr algn="ctr"/>
              <a:r>
                <a:rPr lang="en-US" sz="1600" b="1" dirty="0">
                  <a:solidFill>
                    <a:srgbClr val="FFFFFF"/>
                  </a:solidFill>
                  <a:latin typeface="Helvetica" charset="0"/>
                  <a:ea typeface="Helvetica" charset="0"/>
                  <a:cs typeface="Helvetica" charset="0"/>
                </a:rPr>
                <a:t>Grow</a:t>
              </a:r>
              <a:endParaRPr lang="en-US" sz="1600" dirty="0">
                <a:solidFill>
                  <a:srgbClr val="231F20"/>
                </a:solidFill>
                <a:latin typeface="Helvetica" charset="0"/>
                <a:ea typeface="Helvetica" charset="0"/>
                <a:cs typeface="Helvetica" charset="0"/>
              </a:endParaRPr>
            </a:p>
          </p:txBody>
        </p:sp>
        <p:sp>
          <p:nvSpPr>
            <p:cNvPr id="6" name="Up Arrow 5"/>
            <p:cNvSpPr/>
            <p:nvPr/>
          </p:nvSpPr>
          <p:spPr>
            <a:xfrm>
              <a:off x="3771900" y="0"/>
              <a:ext cx="1257300" cy="1995805"/>
            </a:xfrm>
            <a:prstGeom prst="upArrow">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34290" rIns="0" bIns="0" numCol="1" spcCol="0" rtlCol="0" fromWordArt="0" anchor="t" anchorCtr="0" forceAA="0" compatLnSpc="1">
              <a:prstTxWarp prst="textNoShape">
                <a:avLst/>
              </a:prstTxWarp>
              <a:noAutofit/>
            </a:bodyPr>
            <a:lstStyle/>
            <a:p>
              <a:pPr algn="ctr"/>
              <a:r>
                <a:rPr lang="en-US" sz="1600" b="1" dirty="0">
                  <a:solidFill>
                    <a:srgbClr val="FFFFFF"/>
                  </a:solidFill>
                  <a:latin typeface="Helvetica" charset="0"/>
                  <a:ea typeface="Helvetica" charset="0"/>
                  <a:cs typeface="Helvetica" charset="0"/>
                </a:rPr>
                <a:t>Serve</a:t>
              </a:r>
              <a:endParaRPr lang="en-US" sz="1600" dirty="0">
                <a:solidFill>
                  <a:srgbClr val="231F20"/>
                </a:solidFill>
                <a:latin typeface="Helvetica" charset="0"/>
                <a:ea typeface="Helvetica" charset="0"/>
                <a:cs typeface="Helvetica" charset="0"/>
              </a:endParaRPr>
            </a:p>
          </p:txBody>
        </p:sp>
        <p:sp>
          <p:nvSpPr>
            <p:cNvPr id="7" name="Up Arrow 6"/>
            <p:cNvSpPr/>
            <p:nvPr/>
          </p:nvSpPr>
          <p:spPr>
            <a:xfrm>
              <a:off x="5029200" y="0"/>
              <a:ext cx="1257300" cy="1995805"/>
            </a:xfrm>
            <a:prstGeom prst="upArrow">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34290" rIns="0" bIns="0" numCol="1" spcCol="0" rtlCol="0" fromWordArt="0" anchor="t" anchorCtr="0" forceAA="0" compatLnSpc="1">
              <a:prstTxWarp prst="textNoShape">
                <a:avLst/>
              </a:prstTxWarp>
              <a:noAutofit/>
            </a:bodyPr>
            <a:lstStyle/>
            <a:p>
              <a:pPr algn="ctr"/>
              <a:r>
                <a:rPr lang="en-US" sz="1600" b="1" dirty="0">
                  <a:solidFill>
                    <a:srgbClr val="FFFFFF"/>
                  </a:solidFill>
                  <a:latin typeface="Helvetica" charset="0"/>
                  <a:ea typeface="Helvetica" charset="0"/>
                  <a:cs typeface="Helvetica" charset="0"/>
                </a:rPr>
                <a:t>Go</a:t>
              </a:r>
              <a:endParaRPr lang="en-US" sz="1600" dirty="0">
                <a:solidFill>
                  <a:srgbClr val="231F20"/>
                </a:solidFill>
                <a:latin typeface="Helvetica" charset="0"/>
                <a:ea typeface="Helvetica" charset="0"/>
                <a:cs typeface="Helvetica" charset="0"/>
              </a:endParaRPr>
            </a:p>
          </p:txBody>
        </p:sp>
      </p:grpSp>
      <p:sp>
        <p:nvSpPr>
          <p:cNvPr id="8" name="TextBox 7"/>
          <p:cNvSpPr txBox="1"/>
          <p:nvPr/>
        </p:nvSpPr>
        <p:spPr>
          <a:xfrm>
            <a:off x="2906279" y="687204"/>
            <a:ext cx="6210418" cy="1138773"/>
          </a:xfrm>
          <a:prstGeom prst="rect">
            <a:avLst/>
          </a:prstGeom>
          <a:noFill/>
        </p:spPr>
        <p:txBody>
          <a:bodyPr wrap="none" rtlCol="0">
            <a:spAutoFit/>
          </a:bodyPr>
          <a:lstStyle/>
          <a:p>
            <a:pPr algn="ctr"/>
            <a:r>
              <a:rPr lang="en-US" sz="4000" dirty="0">
                <a:solidFill>
                  <a:srgbClr val="FFFFFF"/>
                </a:solidFill>
                <a:latin typeface="Helvetica" charset="0"/>
                <a:ea typeface="Helvetica" charset="0"/>
                <a:cs typeface="Helvetica" charset="0"/>
              </a:rPr>
              <a:t>Vision </a:t>
            </a:r>
          </a:p>
          <a:p>
            <a:pPr algn="ctr"/>
            <a:r>
              <a:rPr lang="en-US" sz="2800" dirty="0">
                <a:solidFill>
                  <a:srgbClr val="FFFFFF"/>
                </a:solidFill>
                <a:latin typeface="Helvetica" charset="0"/>
                <a:ea typeface="Helvetica" charset="0"/>
                <a:cs typeface="Helvetica" charset="0"/>
              </a:rPr>
              <a:t>Beliefs, Actions, Where We Are Going</a:t>
            </a:r>
          </a:p>
        </p:txBody>
      </p:sp>
      <p:sp>
        <p:nvSpPr>
          <p:cNvPr id="9" name="TextBox 8"/>
          <p:cNvSpPr txBox="1"/>
          <p:nvPr/>
        </p:nvSpPr>
        <p:spPr>
          <a:xfrm>
            <a:off x="2711760" y="5239761"/>
            <a:ext cx="6710555" cy="1138773"/>
          </a:xfrm>
          <a:prstGeom prst="rect">
            <a:avLst/>
          </a:prstGeom>
          <a:noFill/>
        </p:spPr>
        <p:txBody>
          <a:bodyPr wrap="none" rtlCol="0">
            <a:spAutoFit/>
          </a:bodyPr>
          <a:lstStyle/>
          <a:p>
            <a:pPr algn="ctr"/>
            <a:r>
              <a:rPr lang="en-US" sz="4000" dirty="0">
                <a:solidFill>
                  <a:srgbClr val="FFFFFF"/>
                </a:solidFill>
                <a:latin typeface="Helvetica" charset="0"/>
                <a:ea typeface="Helvetica" charset="0"/>
                <a:cs typeface="Helvetica" charset="0"/>
              </a:rPr>
              <a:t>Values</a:t>
            </a:r>
          </a:p>
          <a:p>
            <a:pPr algn="ctr"/>
            <a:r>
              <a:rPr lang="en-US" sz="2800" dirty="0">
                <a:solidFill>
                  <a:srgbClr val="FFFFFF"/>
                </a:solidFill>
                <a:latin typeface="Helvetica" charset="0"/>
                <a:ea typeface="Helvetica" charset="0"/>
                <a:cs typeface="Helvetica" charset="0"/>
              </a:rPr>
              <a:t>Behaviors, Attitudes, Where We Are Now</a:t>
            </a:r>
          </a:p>
        </p:txBody>
      </p:sp>
    </p:spTree>
    <p:extLst>
      <p:ext uri="{BB962C8B-B14F-4D97-AF65-F5344CB8AC3E}">
        <p14:creationId xmlns:p14="http://schemas.microsoft.com/office/powerpoint/2010/main" val="259761671"/>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30520" y="2025023"/>
            <a:ext cx="7686675" cy="4029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dirty="0"/>
          </a:p>
        </p:txBody>
      </p:sp>
      <p:grpSp>
        <p:nvGrpSpPr>
          <p:cNvPr id="7" name="Group 4"/>
          <p:cNvGrpSpPr>
            <a:grpSpLocks/>
          </p:cNvGrpSpPr>
          <p:nvPr/>
        </p:nvGrpSpPr>
        <p:grpSpPr bwMode="auto">
          <a:xfrm>
            <a:off x="4039071" y="1527869"/>
            <a:ext cx="2857500" cy="1927095"/>
            <a:chOff x="6732" y="7452"/>
            <a:chExt cx="3780" cy="1980"/>
          </a:xfrm>
        </p:grpSpPr>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 y="7452"/>
              <a:ext cx="1224" cy="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6"/>
            <p:cNvSpPr txBox="1">
              <a:spLocks noChangeArrowheads="1"/>
            </p:cNvSpPr>
            <p:nvPr/>
          </p:nvSpPr>
          <p:spPr bwMode="auto">
            <a:xfrm>
              <a:off x="7272" y="8352"/>
              <a:ext cx="32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ea typeface="ヒラギノ角ゴ Pro W3" charset="-128"/>
                </a:defRPr>
              </a:lvl1pPr>
              <a:lvl2pPr marL="742950" indent="-285750">
                <a:spcBef>
                  <a:spcPct val="20000"/>
                </a:spcBef>
                <a:buFont typeface="Arial" charset="0"/>
                <a:buChar char="–"/>
                <a:defRPr sz="2800">
                  <a:solidFill>
                    <a:schemeClr val="tx1"/>
                  </a:solidFill>
                  <a:latin typeface="Calibri" charset="0"/>
                  <a:ea typeface="ヒラギノ角ゴ Pro W3"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spcAft>
                  <a:spcPts val="750"/>
                </a:spcAft>
                <a:buNone/>
              </a:pPr>
              <a:r>
                <a:rPr lang="en-US" altLang="en-US" sz="2000" b="1" dirty="0">
                  <a:latin typeface="Arial" charset="0"/>
                </a:rPr>
                <a:t>BIBLICAL FUNCTIONS</a:t>
              </a:r>
              <a:br>
                <a:rPr lang="en-US" altLang="en-US" sz="2000" b="1" dirty="0">
                  <a:latin typeface="Arial" charset="0"/>
                </a:rPr>
              </a:br>
              <a:r>
                <a:rPr lang="en-US" altLang="en-US" sz="1400" i="1" dirty="0">
                  <a:latin typeface="Arial" charset="0"/>
                </a:rPr>
                <a:t>Worship, Connect, Grow, Serve, Go </a:t>
              </a:r>
            </a:p>
            <a:p>
              <a:pPr eaLnBrk="1" hangingPunct="1">
                <a:spcBef>
                  <a:spcPct val="0"/>
                </a:spcBef>
                <a:buFontTx/>
                <a:buNone/>
              </a:pPr>
              <a:endParaRPr lang="en-US" altLang="en-US" sz="1200" dirty="0">
                <a:latin typeface="Arial" charset="0"/>
              </a:endParaRPr>
            </a:p>
          </p:txBody>
        </p:sp>
        <p:sp>
          <p:nvSpPr>
            <p:cNvPr id="11" name="Oval 7"/>
            <p:cNvSpPr>
              <a:spLocks noChangeAspect="1" noChangeArrowheads="1"/>
            </p:cNvSpPr>
            <p:nvPr/>
          </p:nvSpPr>
          <p:spPr bwMode="auto">
            <a:xfrm>
              <a:off x="7092" y="9166"/>
              <a:ext cx="86" cy="86"/>
            </a:xfrm>
            <a:prstGeom prst="ellipse">
              <a:avLst/>
            </a:prstGeom>
            <a:solidFill>
              <a:srgbClr val="000000"/>
            </a:solidFill>
            <a:ln w="9525">
              <a:solidFill>
                <a:srgbClr val="000000"/>
              </a:solidFill>
              <a:round/>
              <a:headEnd/>
              <a:tailEnd/>
            </a:ln>
          </p:spPr>
          <p:txBody>
            <a:bodyPr/>
            <a:lstStyle>
              <a:lvl1pPr>
                <a:spcBef>
                  <a:spcPct val="20000"/>
                </a:spcBef>
                <a:buFont typeface="Arial" charset="0"/>
                <a:buChar char="•"/>
                <a:defRPr sz="3200">
                  <a:solidFill>
                    <a:schemeClr val="tx1"/>
                  </a:solidFill>
                  <a:latin typeface="Calibri" charset="0"/>
                  <a:ea typeface="ヒラギノ角ゴ Pro W3" charset="-128"/>
                </a:defRPr>
              </a:lvl1pPr>
              <a:lvl2pPr marL="742950" indent="-285750">
                <a:spcBef>
                  <a:spcPct val="20000"/>
                </a:spcBef>
                <a:buFont typeface="Arial" charset="0"/>
                <a:buChar char="–"/>
                <a:defRPr sz="2800">
                  <a:solidFill>
                    <a:schemeClr val="tx1"/>
                  </a:solidFill>
                  <a:latin typeface="Calibri" charset="0"/>
                  <a:ea typeface="ヒラギノ角ゴ Pro W3"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en-US" altLang="en-US" sz="1350">
                <a:latin typeface="Arial" charset="0"/>
              </a:endParaRPr>
            </a:p>
          </p:txBody>
        </p:sp>
        <p:sp>
          <p:nvSpPr>
            <p:cNvPr id="12" name="Oval 8"/>
            <p:cNvSpPr>
              <a:spLocks noChangeAspect="1" noChangeArrowheads="1"/>
            </p:cNvSpPr>
            <p:nvPr/>
          </p:nvSpPr>
          <p:spPr bwMode="auto">
            <a:xfrm>
              <a:off x="6732" y="9346"/>
              <a:ext cx="86" cy="86"/>
            </a:xfrm>
            <a:prstGeom prst="ellipse">
              <a:avLst/>
            </a:prstGeom>
            <a:solidFill>
              <a:srgbClr val="000000"/>
            </a:solidFill>
            <a:ln w="9525">
              <a:solidFill>
                <a:srgbClr val="000000"/>
              </a:solidFill>
              <a:round/>
              <a:headEnd/>
              <a:tailEnd/>
            </a:ln>
          </p:spPr>
          <p:txBody>
            <a:bodyPr/>
            <a:lstStyle>
              <a:lvl1pPr>
                <a:spcBef>
                  <a:spcPct val="20000"/>
                </a:spcBef>
                <a:buFont typeface="Arial" charset="0"/>
                <a:buChar char="•"/>
                <a:defRPr sz="3200">
                  <a:solidFill>
                    <a:schemeClr val="tx1"/>
                  </a:solidFill>
                  <a:latin typeface="Calibri" charset="0"/>
                  <a:ea typeface="ヒラギノ角ゴ Pro W3" charset="-128"/>
                </a:defRPr>
              </a:lvl1pPr>
              <a:lvl2pPr marL="742950" indent="-285750">
                <a:spcBef>
                  <a:spcPct val="20000"/>
                </a:spcBef>
                <a:buFont typeface="Arial" charset="0"/>
                <a:buChar char="–"/>
                <a:defRPr sz="2800">
                  <a:solidFill>
                    <a:schemeClr val="tx1"/>
                  </a:solidFill>
                  <a:latin typeface="Calibri" charset="0"/>
                  <a:ea typeface="ヒラギノ角ゴ Pro W3"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en-US" altLang="en-US" sz="1350">
                <a:latin typeface="Arial" charset="0"/>
              </a:endParaRPr>
            </a:p>
          </p:txBody>
        </p:sp>
        <p:sp>
          <p:nvSpPr>
            <p:cNvPr id="13" name="Oval 9"/>
            <p:cNvSpPr>
              <a:spLocks noChangeAspect="1" noChangeArrowheads="1"/>
            </p:cNvSpPr>
            <p:nvPr/>
          </p:nvSpPr>
          <p:spPr bwMode="auto">
            <a:xfrm>
              <a:off x="7452" y="8986"/>
              <a:ext cx="86" cy="86"/>
            </a:xfrm>
            <a:prstGeom prst="ellipse">
              <a:avLst/>
            </a:prstGeom>
            <a:solidFill>
              <a:srgbClr val="000000"/>
            </a:solidFill>
            <a:ln w="9525">
              <a:solidFill>
                <a:srgbClr val="000000"/>
              </a:solidFill>
              <a:round/>
              <a:headEnd/>
              <a:tailEnd/>
            </a:ln>
          </p:spPr>
          <p:txBody>
            <a:bodyPr/>
            <a:lstStyle>
              <a:lvl1pPr>
                <a:spcBef>
                  <a:spcPct val="20000"/>
                </a:spcBef>
                <a:buFont typeface="Arial" charset="0"/>
                <a:buChar char="•"/>
                <a:defRPr sz="3200">
                  <a:solidFill>
                    <a:schemeClr val="tx1"/>
                  </a:solidFill>
                  <a:latin typeface="Calibri" charset="0"/>
                  <a:ea typeface="ヒラギノ角ゴ Pro W3" charset="-128"/>
                </a:defRPr>
              </a:lvl1pPr>
              <a:lvl2pPr marL="742950" indent="-285750">
                <a:spcBef>
                  <a:spcPct val="20000"/>
                </a:spcBef>
                <a:buFont typeface="Arial" charset="0"/>
                <a:buChar char="–"/>
                <a:defRPr sz="2800">
                  <a:solidFill>
                    <a:schemeClr val="tx1"/>
                  </a:solidFill>
                  <a:latin typeface="Calibri" charset="0"/>
                  <a:ea typeface="ヒラギノ角ゴ Pro W3"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en-US" altLang="en-US" sz="1350">
                <a:latin typeface="Arial" charset="0"/>
              </a:endParaRPr>
            </a:p>
          </p:txBody>
        </p:sp>
      </p:grpSp>
      <p:sp>
        <p:nvSpPr>
          <p:cNvPr id="14" name="Text Box 17"/>
          <p:cNvSpPr txBox="1">
            <a:spLocks noChangeArrowheads="1"/>
          </p:cNvSpPr>
          <p:nvPr/>
        </p:nvSpPr>
        <p:spPr bwMode="auto">
          <a:xfrm>
            <a:off x="8695091" y="4319374"/>
            <a:ext cx="1641309" cy="41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ea typeface="ヒラギノ角ゴ Pro W3" charset="-128"/>
              </a:defRPr>
            </a:lvl1pPr>
            <a:lvl2pPr marL="742950" indent="-285750">
              <a:spcBef>
                <a:spcPct val="20000"/>
              </a:spcBef>
              <a:buFont typeface="Arial" charset="0"/>
              <a:buChar char="–"/>
              <a:defRPr sz="2800">
                <a:solidFill>
                  <a:schemeClr val="tx1"/>
                </a:solidFill>
                <a:latin typeface="Calibri" charset="0"/>
                <a:ea typeface="ヒラギノ角ゴ Pro W3"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buFontTx/>
              <a:buNone/>
            </a:pPr>
            <a:r>
              <a:rPr lang="en-US" altLang="en-US" sz="2000" b="1" dirty="0">
                <a:latin typeface="Arial" charset="0"/>
              </a:rPr>
              <a:t>CORE VALUES</a:t>
            </a:r>
            <a:endParaRPr lang="en-US" altLang="en-US" sz="2000" dirty="0">
              <a:latin typeface="Arial" charset="0"/>
            </a:endParaRPr>
          </a:p>
          <a:p>
            <a:pPr algn="ctr">
              <a:spcBef>
                <a:spcPct val="0"/>
              </a:spcBef>
              <a:buFontTx/>
              <a:buNone/>
            </a:pPr>
            <a:r>
              <a:rPr lang="en-US" altLang="en-US" sz="1400" i="1" dirty="0">
                <a:latin typeface="Arial" charset="0"/>
              </a:rPr>
              <a:t>Priorities, Behaviors</a:t>
            </a:r>
          </a:p>
        </p:txBody>
      </p:sp>
      <p:pic>
        <p:nvPicPr>
          <p:cNvPr id="1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24322" y="3492525"/>
            <a:ext cx="5457825" cy="305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642105">
            <a:off x="6785901" y="2982730"/>
            <a:ext cx="308211" cy="4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351735">
            <a:off x="3184423" y="4321756"/>
            <a:ext cx="279797" cy="41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7"/>
          <p:cNvSpPr txBox="1">
            <a:spLocks noChangeArrowheads="1"/>
          </p:cNvSpPr>
          <p:nvPr/>
        </p:nvSpPr>
        <p:spPr bwMode="auto">
          <a:xfrm>
            <a:off x="7484291" y="2655870"/>
            <a:ext cx="1953751" cy="41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ea typeface="ヒラギノ角ゴ Pro W3" charset="-128"/>
              </a:defRPr>
            </a:lvl1pPr>
            <a:lvl2pPr marL="742950" indent="-285750">
              <a:spcBef>
                <a:spcPct val="20000"/>
              </a:spcBef>
              <a:buFont typeface="Arial" charset="0"/>
              <a:buChar char="–"/>
              <a:defRPr sz="2800">
                <a:solidFill>
                  <a:schemeClr val="tx1"/>
                </a:solidFill>
                <a:latin typeface="Calibri" charset="0"/>
                <a:ea typeface="ヒラギノ角ゴ Pro W3"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buFontTx/>
              <a:buNone/>
            </a:pPr>
            <a:r>
              <a:rPr lang="en-US" altLang="en-US" sz="2000" b="1" dirty="0">
                <a:latin typeface="Arial" charset="0"/>
              </a:rPr>
              <a:t>LEADERSHIP TEAM</a:t>
            </a:r>
            <a:endParaRPr lang="en-US" altLang="en-US" sz="2000" dirty="0">
              <a:latin typeface="Arial" charset="0"/>
            </a:endParaRPr>
          </a:p>
          <a:p>
            <a:pPr algn="ctr">
              <a:spcBef>
                <a:spcPct val="0"/>
              </a:spcBef>
              <a:buFontTx/>
              <a:buNone/>
            </a:pPr>
            <a:r>
              <a:rPr lang="en-US" altLang="en-US" sz="1400" i="1" dirty="0">
                <a:latin typeface="Arial" charset="0"/>
              </a:rPr>
              <a:t>Staff, Board, Ministries Teams</a:t>
            </a:r>
          </a:p>
        </p:txBody>
      </p:sp>
      <p:sp>
        <p:nvSpPr>
          <p:cNvPr id="19" name="Text Box 27"/>
          <p:cNvSpPr txBox="1">
            <a:spLocks noChangeArrowheads="1"/>
          </p:cNvSpPr>
          <p:nvPr/>
        </p:nvSpPr>
        <p:spPr bwMode="auto">
          <a:xfrm>
            <a:off x="1914967" y="3551675"/>
            <a:ext cx="2494475" cy="470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ea typeface="ヒラギノ角ゴ Pro W3" charset="-128"/>
              </a:defRPr>
            </a:lvl1pPr>
            <a:lvl2pPr marL="742950" indent="-285750">
              <a:spcBef>
                <a:spcPct val="20000"/>
              </a:spcBef>
              <a:buFont typeface="Arial" charset="0"/>
              <a:buChar char="–"/>
              <a:defRPr sz="2800">
                <a:solidFill>
                  <a:schemeClr val="tx1"/>
                </a:solidFill>
                <a:latin typeface="Calibri" charset="0"/>
                <a:ea typeface="ヒラギノ角ゴ Pro W3"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buFontTx/>
              <a:buNone/>
            </a:pPr>
            <a:r>
              <a:rPr lang="en-US" altLang="en-US" sz="2000" b="1" dirty="0">
                <a:latin typeface="Arial" charset="0"/>
              </a:rPr>
              <a:t>CONGREGATION</a:t>
            </a:r>
          </a:p>
          <a:p>
            <a:pPr algn="ctr">
              <a:spcBef>
                <a:spcPct val="0"/>
              </a:spcBef>
              <a:buFontTx/>
              <a:buNone/>
            </a:pPr>
            <a:r>
              <a:rPr lang="en-US" altLang="en-US" sz="1400" i="1" dirty="0">
                <a:latin typeface="Arial" charset="0"/>
              </a:rPr>
              <a:t>Body of Christ</a:t>
            </a:r>
            <a:endParaRPr lang="en-US" altLang="en-US" sz="1400" dirty="0">
              <a:latin typeface="Arial" charset="0"/>
            </a:endParaRPr>
          </a:p>
          <a:p>
            <a:pPr>
              <a:spcBef>
                <a:spcPct val="0"/>
              </a:spcBef>
              <a:buFontTx/>
              <a:buNone/>
            </a:pPr>
            <a:endParaRPr lang="en-US" altLang="en-US" sz="2000" dirty="0">
              <a:latin typeface="Arial" charset="0"/>
            </a:endParaRPr>
          </a:p>
        </p:txBody>
      </p:sp>
      <p:sp>
        <p:nvSpPr>
          <p:cNvPr id="20" name="AutoShape 13"/>
          <p:cNvSpPr>
            <a:spLocks noChangeAspect="1" noChangeArrowheads="1"/>
          </p:cNvSpPr>
          <p:nvPr/>
        </p:nvSpPr>
        <p:spPr bwMode="auto">
          <a:xfrm rot="12933100">
            <a:off x="7470567" y="3133499"/>
            <a:ext cx="142875" cy="214313"/>
          </a:xfrm>
          <a:prstGeom prst="triangle">
            <a:avLst>
              <a:gd name="adj" fmla="val 50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ea typeface="ヒラギノ角ゴ Pro W3" charset="-128"/>
              </a:defRPr>
            </a:lvl1pPr>
            <a:lvl2pPr marL="742950" indent="-285750">
              <a:spcBef>
                <a:spcPct val="20000"/>
              </a:spcBef>
              <a:buFont typeface="Arial" charset="0"/>
              <a:buChar char="–"/>
              <a:defRPr sz="2800">
                <a:solidFill>
                  <a:schemeClr val="tx1"/>
                </a:solidFill>
                <a:latin typeface="Calibri" charset="0"/>
                <a:ea typeface="ヒラギノ角ゴ Pro W3"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en-US" altLang="en-US" sz="1350">
              <a:latin typeface="Arial" charset="0"/>
            </a:endParaRPr>
          </a:p>
        </p:txBody>
      </p:sp>
      <p:pic>
        <p:nvPicPr>
          <p:cNvPr id="21" name="pasted-image.png"/>
          <p:cNvPicPr>
            <a:picLocks noChangeAspect="1"/>
          </p:cNvPicPr>
          <p:nvPr/>
        </p:nvPicPr>
        <p:blipFill>
          <a:blip r:embed="rId6"/>
          <a:stretch>
            <a:fillRect/>
          </a:stretch>
        </p:blipFill>
        <p:spPr>
          <a:xfrm>
            <a:off x="0" y="0"/>
            <a:ext cx="12192001" cy="1295401"/>
          </a:xfrm>
          <a:prstGeom prst="rect">
            <a:avLst/>
          </a:prstGeom>
          <a:ln w="12700">
            <a:miter lim="400000"/>
          </a:ln>
        </p:spPr>
      </p:pic>
      <p:sp>
        <p:nvSpPr>
          <p:cNvPr id="22" name="TextBox 9"/>
          <p:cNvSpPr txBox="1">
            <a:spLocks noChangeArrowheads="1"/>
          </p:cNvSpPr>
          <p:nvPr/>
        </p:nvSpPr>
        <p:spPr bwMode="auto">
          <a:xfrm>
            <a:off x="1063212" y="139868"/>
            <a:ext cx="987029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6000" b="1" dirty="0">
                <a:solidFill>
                  <a:schemeClr val="bg1"/>
                </a:solidFill>
                <a:latin typeface="Arial" panose="020B0604020202020204" pitchFamily="34" charset="0"/>
                <a:ea typeface="Gotham Book" charset="0"/>
                <a:cs typeface="Arial" panose="020B0604020202020204" pitchFamily="34" charset="0"/>
              </a:rPr>
              <a:t>Strategic Plan</a:t>
            </a:r>
          </a:p>
        </p:txBody>
      </p:sp>
    </p:spTree>
    <p:extLst>
      <p:ext uri="{BB962C8B-B14F-4D97-AF65-F5344CB8AC3E}">
        <p14:creationId xmlns:p14="http://schemas.microsoft.com/office/powerpoint/2010/main" val="170223118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4" name="TextBox 9"/>
          <p:cNvSpPr txBox="1">
            <a:spLocks noChangeArrowheads="1"/>
          </p:cNvSpPr>
          <p:nvPr/>
        </p:nvSpPr>
        <p:spPr bwMode="auto">
          <a:xfrm>
            <a:off x="462366" y="186035"/>
            <a:ext cx="1126726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5400" b="1" dirty="0">
                <a:solidFill>
                  <a:schemeClr val="bg1"/>
                </a:solidFill>
                <a:latin typeface="Arial" panose="020B0604020202020204" pitchFamily="34" charset="0"/>
                <a:ea typeface="Gotham Book" charset="0"/>
                <a:cs typeface="Arial" panose="020B0604020202020204" pitchFamily="34" charset="0"/>
              </a:rPr>
              <a:t>5 Strategic Questions</a:t>
            </a:r>
          </a:p>
        </p:txBody>
      </p:sp>
      <p:pic>
        <p:nvPicPr>
          <p:cNvPr id="8" name="pasted-image.pdf"/>
          <p:cNvPicPr>
            <a:picLocks noChangeAspect="1"/>
          </p:cNvPicPr>
          <p:nvPr/>
        </p:nvPicPr>
        <p:blipFill>
          <a:blip r:embed="rId4"/>
          <a:stretch>
            <a:fillRect/>
          </a:stretch>
        </p:blipFill>
        <p:spPr>
          <a:xfrm>
            <a:off x="9302856" y="5675191"/>
            <a:ext cx="2200326" cy="757117"/>
          </a:xfrm>
          <a:prstGeom prst="rect">
            <a:avLst/>
          </a:prstGeom>
          <a:ln w="12700">
            <a:miter lim="400000"/>
          </a:ln>
        </p:spPr>
      </p:pic>
      <p:sp>
        <p:nvSpPr>
          <p:cNvPr id="5" name="TextBox 4"/>
          <p:cNvSpPr txBox="1">
            <a:spLocks noChangeArrowheads="1"/>
          </p:cNvSpPr>
          <p:nvPr/>
        </p:nvSpPr>
        <p:spPr bwMode="auto">
          <a:xfrm>
            <a:off x="880515" y="3075057"/>
            <a:ext cx="1043097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682625" indent="-682625" eaLnBrk="1" hangingPunct="1">
              <a:lnSpc>
                <a:spcPts val="4800"/>
              </a:lnSpc>
              <a:spcBef>
                <a:spcPts val="0"/>
              </a:spcBef>
              <a:buAutoNum type="arabicPeriod"/>
            </a:pPr>
            <a:r>
              <a:rPr lang="en-US" sz="4000" b="1" dirty="0">
                <a:latin typeface="Arial" panose="020B0604020202020204" pitchFamily="34" charset="0"/>
                <a:cs typeface="Arial" panose="020B0604020202020204" pitchFamily="34" charset="0"/>
              </a:rPr>
              <a:t>How do we engage new people?</a:t>
            </a:r>
          </a:p>
        </p:txBody>
      </p:sp>
    </p:spTree>
    <p:extLst>
      <p:ext uri="{BB962C8B-B14F-4D97-AF65-F5344CB8AC3E}">
        <p14:creationId xmlns:p14="http://schemas.microsoft.com/office/powerpoint/2010/main" val="1268448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902208" y="1522507"/>
            <a:ext cx="10094976"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0" hangingPunct="0"/>
            <a:r>
              <a:rPr lang="en-US" sz="3200" dirty="0">
                <a:latin typeface="Arial" panose="020B0604020202020204" pitchFamily="34" charset="0"/>
                <a:cs typeface="Arial" panose="020B0604020202020204" pitchFamily="34" charset="0"/>
              </a:rPr>
              <a:t>As we have seen, most churches that have plateaued or declined are in the latter half of the life cycle. They need new life! Not every church experiences a regular flow of guests into its ministries. In fact, most don</a:t>
            </a:r>
            <a:r>
              <a:rPr lang="ja-JP" altLang="en-US" sz="3200" dirty="0">
                <a:latin typeface="Arial" panose="020B0604020202020204" pitchFamily="34" charset="0"/>
                <a:cs typeface="Arial" panose="020B0604020202020204" pitchFamily="34" charset="0"/>
              </a:rPr>
              <a:t>’</a:t>
            </a:r>
            <a:r>
              <a:rPr lang="en-US" altLang="ja-JP" sz="3200" dirty="0">
                <a:latin typeface="Arial" panose="020B0604020202020204" pitchFamily="34" charset="0"/>
                <a:cs typeface="Arial" panose="020B0604020202020204" pitchFamily="34" charset="0"/>
              </a:rPr>
              <a:t>t. We can perfect our assimilation efforts, but this is only half the battle, and it</a:t>
            </a:r>
            <a:r>
              <a:rPr lang="ja-JP" altLang="en-US" sz="3200" dirty="0">
                <a:latin typeface="Arial" panose="020B0604020202020204" pitchFamily="34" charset="0"/>
                <a:cs typeface="Arial" panose="020B0604020202020204" pitchFamily="34" charset="0"/>
              </a:rPr>
              <a:t>’</a:t>
            </a:r>
            <a:r>
              <a:rPr lang="en-US" altLang="ja-JP" sz="3200" dirty="0">
                <a:latin typeface="Arial" panose="020B0604020202020204" pitchFamily="34" charset="0"/>
                <a:cs typeface="Arial" panose="020B0604020202020204" pitchFamily="34" charset="0"/>
              </a:rPr>
              <a:t>s usually the second half. First, we must </a:t>
            </a:r>
            <a:r>
              <a:rPr lang="en-US" altLang="ja-JP" sz="3200" b="1" dirty="0">
                <a:latin typeface="Arial" panose="020B0604020202020204" pitchFamily="34" charset="0"/>
                <a:cs typeface="Arial" panose="020B0604020202020204" pitchFamily="34" charset="0"/>
              </a:rPr>
              <a:t>FIND NEW PEOPLE TO BRING NEW LIFE </a:t>
            </a:r>
            <a:r>
              <a:rPr lang="en-US" altLang="ja-JP" sz="3200" dirty="0">
                <a:latin typeface="Arial" panose="020B0604020202020204" pitchFamily="34" charset="0"/>
                <a:cs typeface="Arial" panose="020B0604020202020204" pitchFamily="34" charset="0"/>
              </a:rPr>
              <a:t>to our church. To do that, every church should identify its </a:t>
            </a:r>
            <a:r>
              <a:rPr lang="ja-JP" altLang="en-US" sz="3200" dirty="0">
                <a:latin typeface="Arial" panose="020B0604020202020204" pitchFamily="34" charset="0"/>
                <a:cs typeface="Arial" panose="020B0604020202020204" pitchFamily="34" charset="0"/>
              </a:rPr>
              <a:t>“</a:t>
            </a:r>
            <a:r>
              <a:rPr lang="en-US" altLang="ja-JP" sz="3200" dirty="0">
                <a:latin typeface="Arial" panose="020B0604020202020204" pitchFamily="34" charset="0"/>
                <a:cs typeface="Arial" panose="020B0604020202020204" pitchFamily="34" charset="0"/>
              </a:rPr>
              <a:t>engines</a:t>
            </a:r>
            <a:r>
              <a:rPr lang="ja-JP" altLang="en-US" sz="3200" dirty="0">
                <a:latin typeface="Arial" panose="020B0604020202020204" pitchFamily="34" charset="0"/>
                <a:cs typeface="Arial" panose="020B0604020202020204" pitchFamily="34" charset="0"/>
              </a:rPr>
              <a:t>”</a:t>
            </a:r>
            <a:r>
              <a:rPr lang="en-US" altLang="ja-JP" sz="3200" dirty="0">
                <a:latin typeface="Arial" panose="020B0604020202020204" pitchFamily="34" charset="0"/>
                <a:cs typeface="Arial" panose="020B0604020202020204" pitchFamily="34" charset="0"/>
              </a:rPr>
              <a:t> (the efforts that draw new people to the church). </a:t>
            </a:r>
            <a:endParaRPr lang="en-US" sz="3200" dirty="0">
              <a:latin typeface="Arial" panose="020B0604020202020204" pitchFamily="34" charset="0"/>
              <a:cs typeface="Arial" panose="020B0604020202020204" pitchFamily="34" charset="0"/>
            </a:endParaRPr>
          </a:p>
        </p:txBody>
      </p:sp>
      <p:pic>
        <p:nvPicPr>
          <p:cNvPr id="7"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11" name="TextBox 10"/>
          <p:cNvSpPr txBox="1">
            <a:spLocks noChangeArrowheads="1"/>
          </p:cNvSpPr>
          <p:nvPr/>
        </p:nvSpPr>
        <p:spPr bwMode="auto">
          <a:xfrm>
            <a:off x="2778885" y="232201"/>
            <a:ext cx="663423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ltLang="ja-JP" sz="4800" b="1" dirty="0">
                <a:solidFill>
                  <a:schemeClr val="bg1"/>
                </a:solidFill>
                <a:latin typeface="Arial" panose="020B0604020202020204" pitchFamily="34" charset="0"/>
                <a:cs typeface="Arial" panose="020B0604020202020204" pitchFamily="34" charset="0"/>
              </a:rPr>
              <a:t>Finding Your </a:t>
            </a:r>
            <a:r>
              <a:rPr lang="ja-JP" altLang="en-US" sz="4800" b="1" dirty="0">
                <a:solidFill>
                  <a:schemeClr val="bg1"/>
                </a:solidFill>
                <a:latin typeface="Arial" panose="020B0604020202020204" pitchFamily="34" charset="0"/>
                <a:cs typeface="Arial" panose="020B0604020202020204" pitchFamily="34" charset="0"/>
              </a:rPr>
              <a:t>“</a:t>
            </a:r>
            <a:r>
              <a:rPr lang="en-US" altLang="ja-JP" sz="4800" b="1" dirty="0">
                <a:solidFill>
                  <a:schemeClr val="bg1"/>
                </a:solidFill>
                <a:latin typeface="Arial" panose="020B0604020202020204" pitchFamily="34" charset="0"/>
                <a:cs typeface="Arial" panose="020B0604020202020204" pitchFamily="34" charset="0"/>
              </a:rPr>
              <a:t>Engine</a:t>
            </a:r>
            <a:r>
              <a:rPr lang="ja-JP" altLang="en-US" sz="4800" b="1" dirty="0">
                <a:solidFill>
                  <a:schemeClr val="bg1"/>
                </a:solidFill>
                <a:latin typeface="Arial" panose="020B0604020202020204" pitchFamily="34" charset="0"/>
                <a:cs typeface="Arial" panose="020B0604020202020204" pitchFamily="34" charset="0"/>
              </a:rPr>
              <a:t>”</a:t>
            </a:r>
            <a:endParaRPr lang="en-US" sz="4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287584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194"/>
          <p:cNvSpPr/>
          <p:nvPr/>
        </p:nvSpPr>
        <p:spPr>
          <a:xfrm rot="18021438">
            <a:off x="-1819380" y="4976630"/>
            <a:ext cx="12213206" cy="327205"/>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defTabSz="457200">
              <a:lnSpc>
                <a:spcPct val="110000"/>
              </a:lnSpc>
              <a:defRPr sz="3400" b="1">
                <a:solidFill>
                  <a:srgbClr val="FFFFFF"/>
                </a:solidFill>
                <a:latin typeface="Helvetica"/>
                <a:ea typeface="Helvetica"/>
                <a:cs typeface="Helvetica"/>
                <a:sym typeface="Helvetica"/>
              </a:defRPr>
            </a:lvl1pPr>
          </a:lstStyle>
          <a:p>
            <a:pPr algn="ctr">
              <a:defRPr b="0"/>
            </a:pPr>
            <a:r>
              <a:rPr sz="1700"/>
              <a:t>GROWTH</a:t>
            </a:r>
          </a:p>
        </p:txBody>
      </p:sp>
      <p:pic>
        <p:nvPicPr>
          <p:cNvPr id="6" name="Picture 5">
            <a:extLst>
              <a:ext uri="{FF2B5EF4-FFF2-40B4-BE49-F238E27FC236}">
                <a16:creationId xmlns:a16="http://schemas.microsoft.com/office/drawing/2014/main" id="{901FA6C5-9B46-9B47-BAC4-8984951842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510" y="1221291"/>
            <a:ext cx="11519603" cy="4338855"/>
          </a:xfrm>
          <a:prstGeom prst="rect">
            <a:avLst/>
          </a:prstGeom>
        </p:spPr>
      </p:pic>
      <p:sp>
        <p:nvSpPr>
          <p:cNvPr id="7" name="TextBox 6">
            <a:extLst>
              <a:ext uri="{FF2B5EF4-FFF2-40B4-BE49-F238E27FC236}">
                <a16:creationId xmlns:a16="http://schemas.microsoft.com/office/drawing/2014/main" id="{270AB731-9993-D940-983B-7D16C1ED85E2}"/>
              </a:ext>
            </a:extLst>
          </p:cNvPr>
          <p:cNvSpPr txBox="1"/>
          <p:nvPr/>
        </p:nvSpPr>
        <p:spPr>
          <a:xfrm>
            <a:off x="2704194" y="2095763"/>
            <a:ext cx="2614863"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Adulthood</a:t>
            </a:r>
            <a:r>
              <a:rPr lang="en-US" dirty="0">
                <a:solidFill>
                  <a:schemeClr val="bg1"/>
                </a:solidFill>
                <a:latin typeface="Arial" panose="020B0604020202020204" pitchFamily="34" charset="0"/>
                <a:cs typeface="Arial" panose="020B0604020202020204" pitchFamily="34" charset="0"/>
              </a:rPr>
              <a:t> (VRPM)</a:t>
            </a:r>
            <a:endParaRPr lang="en-US" u="sng"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4EAB399-6F3E-6641-ABF7-A184CD31E393}"/>
              </a:ext>
            </a:extLst>
          </p:cNvPr>
          <p:cNvSpPr txBox="1"/>
          <p:nvPr/>
        </p:nvSpPr>
        <p:spPr>
          <a:xfrm>
            <a:off x="1863349" y="2802642"/>
            <a:ext cx="2614863"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Adolescence</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VRPm</a:t>
            </a:r>
            <a:r>
              <a:rPr lang="en-US" dirty="0">
                <a:solidFill>
                  <a:schemeClr val="bg1"/>
                </a:solidFill>
                <a:latin typeface="Arial" panose="020B0604020202020204" pitchFamily="34" charset="0"/>
                <a:cs typeface="Arial" panose="020B0604020202020204" pitchFamily="34" charset="0"/>
              </a:rPr>
              <a:t>)</a:t>
            </a:r>
            <a:endParaRPr lang="en-US" u="sng"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E700E54C-ABF7-C540-8983-562A03B7CB7C}"/>
              </a:ext>
            </a:extLst>
          </p:cNvPr>
          <p:cNvSpPr txBox="1"/>
          <p:nvPr/>
        </p:nvSpPr>
        <p:spPr>
          <a:xfrm>
            <a:off x="1396762" y="3508523"/>
            <a:ext cx="2614863"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Childhood</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VrPm</a:t>
            </a:r>
            <a:r>
              <a:rPr lang="en-US" dirty="0">
                <a:solidFill>
                  <a:schemeClr val="bg1"/>
                </a:solidFill>
                <a:latin typeface="Arial" panose="020B0604020202020204" pitchFamily="34" charset="0"/>
                <a:cs typeface="Arial" panose="020B0604020202020204" pitchFamily="34" charset="0"/>
              </a:rPr>
              <a:t>)</a:t>
            </a:r>
            <a:endParaRPr lang="en-US" u="sng"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9F1EAFBE-1412-C140-8A1B-39C6968912AC}"/>
              </a:ext>
            </a:extLst>
          </p:cNvPr>
          <p:cNvSpPr txBox="1"/>
          <p:nvPr/>
        </p:nvSpPr>
        <p:spPr>
          <a:xfrm>
            <a:off x="1059830" y="4205387"/>
            <a:ext cx="2614863" cy="338554"/>
          </a:xfrm>
          <a:prstGeom prst="rect">
            <a:avLst/>
          </a:prstGeom>
          <a:noFill/>
        </p:spPr>
        <p:txBody>
          <a:bodyPr wrap="square" rtlCol="0">
            <a:spAutoFit/>
          </a:bodyPr>
          <a:lstStyle/>
          <a:p>
            <a:r>
              <a:rPr lang="en-US" sz="1600" u="sng" dirty="0">
                <a:solidFill>
                  <a:schemeClr val="bg1"/>
                </a:solidFill>
                <a:latin typeface="Arial" panose="020B0604020202020204" pitchFamily="34" charset="0"/>
                <a:cs typeface="Arial" panose="020B0604020202020204" pitchFamily="34" charset="0"/>
              </a:rPr>
              <a:t>Infancy</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VRpm</a:t>
            </a:r>
            <a:r>
              <a:rPr lang="en-US" sz="1600" u="sng" dirty="0">
                <a:solidFill>
                  <a:schemeClr val="bg1"/>
                </a:solidFill>
                <a:latin typeface="Arial" panose="020B0604020202020204" pitchFamily="34" charset="0"/>
                <a:cs typeface="Arial" panose="020B0604020202020204" pitchFamily="34" charset="0"/>
              </a:rPr>
              <a:t>)</a:t>
            </a:r>
          </a:p>
        </p:txBody>
      </p:sp>
      <p:sp>
        <p:nvSpPr>
          <p:cNvPr id="15" name="TextBox 14">
            <a:extLst>
              <a:ext uri="{FF2B5EF4-FFF2-40B4-BE49-F238E27FC236}">
                <a16:creationId xmlns:a16="http://schemas.microsoft.com/office/drawing/2014/main" id="{72FE9310-632E-FD47-B28D-5087D80DA5B9}"/>
              </a:ext>
            </a:extLst>
          </p:cNvPr>
          <p:cNvSpPr txBox="1"/>
          <p:nvPr/>
        </p:nvSpPr>
        <p:spPr>
          <a:xfrm>
            <a:off x="1059829" y="4867377"/>
            <a:ext cx="2614863"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Birth</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Vrpm</a:t>
            </a:r>
            <a:r>
              <a:rPr lang="en-US" dirty="0">
                <a:solidFill>
                  <a:schemeClr val="bg1"/>
                </a:solidFill>
                <a:latin typeface="Arial" panose="020B0604020202020204" pitchFamily="34" charset="0"/>
                <a:cs typeface="Arial" panose="020B0604020202020204" pitchFamily="34" charset="0"/>
              </a:rPr>
              <a:t>)</a:t>
            </a:r>
            <a:endParaRPr lang="en-US" u="sng"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6426ED03-A8F6-204C-8ABA-3538507A4861}"/>
              </a:ext>
            </a:extLst>
          </p:cNvPr>
          <p:cNvSpPr txBox="1"/>
          <p:nvPr/>
        </p:nvSpPr>
        <p:spPr>
          <a:xfrm>
            <a:off x="9301261" y="4176052"/>
            <a:ext cx="2614863" cy="338554"/>
          </a:xfrm>
          <a:prstGeom prst="rect">
            <a:avLst/>
          </a:prstGeom>
          <a:noFill/>
        </p:spPr>
        <p:txBody>
          <a:bodyPr wrap="square" rtlCol="0">
            <a:spAutoFit/>
          </a:bodyPr>
          <a:lstStyle/>
          <a:p>
            <a:r>
              <a:rPr lang="en-US" sz="1600" u="sng" dirty="0">
                <a:solidFill>
                  <a:schemeClr val="bg1"/>
                </a:solidFill>
                <a:latin typeface="Arial" panose="020B0604020202020204" pitchFamily="34" charset="0"/>
                <a:cs typeface="Arial" panose="020B0604020202020204" pitchFamily="34" charset="0"/>
              </a:rPr>
              <a:t>Old Age</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vrpM</a:t>
            </a:r>
            <a:r>
              <a:rPr lang="en-US" sz="1600" dirty="0">
                <a:solidFill>
                  <a:schemeClr val="bg1"/>
                </a:solidFill>
                <a:latin typeface="Arial" panose="020B0604020202020204" pitchFamily="34" charset="0"/>
                <a:cs typeface="Arial" panose="020B0604020202020204" pitchFamily="34" charset="0"/>
              </a:rPr>
              <a:t>)</a:t>
            </a:r>
            <a:endParaRPr lang="en-US" sz="1600" u="sng" dirty="0">
              <a:solidFill>
                <a:schemeClr val="bg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A97C793A-B04D-F44C-941A-510C1EB3F44B}"/>
              </a:ext>
            </a:extLst>
          </p:cNvPr>
          <p:cNvSpPr txBox="1"/>
          <p:nvPr/>
        </p:nvSpPr>
        <p:spPr>
          <a:xfrm>
            <a:off x="8560769" y="3447057"/>
            <a:ext cx="2614863"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Retirement</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vrPM</a:t>
            </a:r>
            <a:r>
              <a:rPr lang="en-US" dirty="0">
                <a:solidFill>
                  <a:schemeClr val="bg1"/>
                </a:solidFill>
                <a:latin typeface="Arial" panose="020B0604020202020204" pitchFamily="34" charset="0"/>
                <a:cs typeface="Arial" panose="020B0604020202020204" pitchFamily="34" charset="0"/>
              </a:rPr>
              <a:t>)</a:t>
            </a:r>
            <a:endParaRPr lang="en-US" u="sng" dirty="0">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2EFE070E-F51E-E54E-AB97-C58C90547F89}"/>
              </a:ext>
            </a:extLst>
          </p:cNvPr>
          <p:cNvSpPr txBox="1"/>
          <p:nvPr/>
        </p:nvSpPr>
        <p:spPr>
          <a:xfrm>
            <a:off x="7768638" y="2795336"/>
            <a:ext cx="2614863"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Empty Nest</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vRpM</a:t>
            </a:r>
            <a:r>
              <a:rPr lang="en-US" dirty="0">
                <a:solidFill>
                  <a:schemeClr val="bg1"/>
                </a:solidFill>
                <a:latin typeface="Arial" panose="020B0604020202020204" pitchFamily="34" charset="0"/>
                <a:cs typeface="Arial" panose="020B0604020202020204" pitchFamily="34" charset="0"/>
              </a:rPr>
              <a:t>)</a:t>
            </a:r>
            <a:endParaRPr lang="en-US" u="sng" dirty="0">
              <a:solidFill>
                <a:schemeClr val="bg1"/>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6CDCC491-507B-A74F-A3E5-923A6F8143BE}"/>
              </a:ext>
            </a:extLst>
          </p:cNvPr>
          <p:cNvSpPr txBox="1"/>
          <p:nvPr/>
        </p:nvSpPr>
        <p:spPr>
          <a:xfrm>
            <a:off x="6963421" y="2096425"/>
            <a:ext cx="2614863"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Maturity</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vRPM</a:t>
            </a:r>
            <a:r>
              <a:rPr lang="en-US" dirty="0">
                <a:solidFill>
                  <a:schemeClr val="bg1"/>
                </a:solidFill>
                <a:latin typeface="Arial" panose="020B0604020202020204" pitchFamily="34" charset="0"/>
                <a:cs typeface="Arial" panose="020B0604020202020204" pitchFamily="34" charset="0"/>
              </a:rPr>
              <a:t>)</a:t>
            </a:r>
            <a:endParaRPr lang="en-US" u="sng" dirty="0">
              <a:solidFill>
                <a:schemeClr val="bg1"/>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EF9C3846-A747-8746-918C-13E68F579BCE}"/>
              </a:ext>
            </a:extLst>
          </p:cNvPr>
          <p:cNvSpPr txBox="1"/>
          <p:nvPr/>
        </p:nvSpPr>
        <p:spPr>
          <a:xfrm>
            <a:off x="5619472" y="1482370"/>
            <a:ext cx="824721" cy="366293"/>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Prime</a:t>
            </a:r>
          </a:p>
        </p:txBody>
      </p:sp>
      <p:sp>
        <p:nvSpPr>
          <p:cNvPr id="22" name="TextBox 21">
            <a:extLst>
              <a:ext uri="{FF2B5EF4-FFF2-40B4-BE49-F238E27FC236}">
                <a16:creationId xmlns:a16="http://schemas.microsoft.com/office/drawing/2014/main" id="{8FF9A1FE-F5F8-4B42-90AD-EAB6AE8332CE}"/>
              </a:ext>
            </a:extLst>
          </p:cNvPr>
          <p:cNvSpPr txBox="1"/>
          <p:nvPr/>
        </p:nvSpPr>
        <p:spPr>
          <a:xfrm>
            <a:off x="9395077" y="4856735"/>
            <a:ext cx="2614863"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Death</a:t>
            </a:r>
            <a:r>
              <a:rPr lang="en-US" dirty="0">
                <a:solidFill>
                  <a:schemeClr val="bg1"/>
                </a:solidFill>
                <a:latin typeface="Arial" panose="020B0604020202020204" pitchFamily="34" charset="0"/>
                <a:cs typeface="Arial" panose="020B0604020202020204" pitchFamily="34" charset="0"/>
              </a:rPr>
              <a:t> (---m)</a:t>
            </a:r>
            <a:endParaRPr lang="en-US" u="sng"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C0C7407-114A-1A45-BF83-60330BB0B219}"/>
              </a:ext>
            </a:extLst>
          </p:cNvPr>
          <p:cNvSpPr txBox="1"/>
          <p:nvPr/>
        </p:nvSpPr>
        <p:spPr>
          <a:xfrm>
            <a:off x="4499811" y="5193614"/>
            <a:ext cx="3192379" cy="1569660"/>
          </a:xfrm>
          <a:prstGeom prst="rect">
            <a:avLst/>
          </a:prstGeom>
          <a:solidFill>
            <a:srgbClr val="104D74"/>
          </a:solidFill>
        </p:spPr>
        <p:txBody>
          <a:bodyPr wrap="square" rtlCol="0">
            <a:spAutoFit/>
          </a:bodyPr>
          <a:lstStyle/>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V – Vision</a:t>
            </a: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R – Relationships</a:t>
            </a: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P – Programs</a:t>
            </a: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M – Management</a:t>
            </a:r>
          </a:p>
        </p:txBody>
      </p:sp>
      <p:pic>
        <p:nvPicPr>
          <p:cNvPr id="18" name="pasted-image.png">
            <a:extLst>
              <a:ext uri="{FF2B5EF4-FFF2-40B4-BE49-F238E27FC236}">
                <a16:creationId xmlns:a16="http://schemas.microsoft.com/office/drawing/2014/main" id="{C945A340-C66F-AA49-B6C3-070E00CD409B}"/>
              </a:ext>
            </a:extLst>
          </p:cNvPr>
          <p:cNvPicPr>
            <a:picLocks noChangeAspect="1"/>
          </p:cNvPicPr>
          <p:nvPr/>
        </p:nvPicPr>
        <p:blipFill>
          <a:blip r:embed="rId4"/>
          <a:stretch>
            <a:fillRect/>
          </a:stretch>
        </p:blipFill>
        <p:spPr>
          <a:xfrm>
            <a:off x="0" y="-439880"/>
            <a:ext cx="12192000" cy="1606551"/>
          </a:xfrm>
          <a:prstGeom prst="rect">
            <a:avLst/>
          </a:prstGeom>
          <a:ln w="12700">
            <a:miter lim="400000"/>
          </a:ln>
        </p:spPr>
      </p:pic>
      <p:sp>
        <p:nvSpPr>
          <p:cNvPr id="23" name="Shape 186">
            <a:extLst>
              <a:ext uri="{FF2B5EF4-FFF2-40B4-BE49-F238E27FC236}">
                <a16:creationId xmlns:a16="http://schemas.microsoft.com/office/drawing/2014/main" id="{DA584ADB-DC82-4346-924D-59ECC150C934}"/>
              </a:ext>
            </a:extLst>
          </p:cNvPr>
          <p:cNvSpPr/>
          <p:nvPr/>
        </p:nvSpPr>
        <p:spPr>
          <a:xfrm>
            <a:off x="429931" y="12249"/>
            <a:ext cx="11519603" cy="743793"/>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l">
              <a:defRPr sz="9000" b="1">
                <a:solidFill>
                  <a:srgbClr val="FFFFFF"/>
                </a:solidFill>
                <a:latin typeface="Trajan Pro"/>
                <a:ea typeface="Trajan Pro"/>
                <a:cs typeface="Trajan Pro"/>
                <a:sym typeface="Trajan Pro"/>
              </a:defRPr>
            </a:lvl1pPr>
          </a:lstStyle>
          <a:p>
            <a:pPr algn="ctr"/>
            <a:r>
              <a:rPr sz="4500" dirty="0">
                <a:latin typeface="Arial" panose="020B0604020202020204" pitchFamily="34" charset="0"/>
                <a:ea typeface="Gotham Book" charset="0"/>
                <a:cs typeface="Arial" panose="020B0604020202020204" pitchFamily="34" charset="0"/>
              </a:rPr>
              <a:t>LIFE CYCLE STAGES OF A CHURCH</a:t>
            </a:r>
          </a:p>
        </p:txBody>
      </p:sp>
    </p:spTree>
    <p:extLst>
      <p:ext uri="{BB962C8B-B14F-4D97-AF65-F5344CB8AC3E}">
        <p14:creationId xmlns:p14="http://schemas.microsoft.com/office/powerpoint/2010/main" val="3498317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9" name="TextBox 9"/>
          <p:cNvSpPr txBox="1">
            <a:spLocks noChangeArrowheads="1"/>
          </p:cNvSpPr>
          <p:nvPr/>
        </p:nvSpPr>
        <p:spPr bwMode="auto">
          <a:xfrm>
            <a:off x="3420887" y="186035"/>
            <a:ext cx="53502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5400" b="1" dirty="0">
                <a:solidFill>
                  <a:schemeClr val="bg1"/>
                </a:solidFill>
                <a:latin typeface="Arial" panose="020B0604020202020204" pitchFamily="34" charset="0"/>
                <a:ea typeface="Gotham Book" charset="0"/>
                <a:cs typeface="Arial" panose="020B0604020202020204" pitchFamily="34" charset="0"/>
              </a:rPr>
              <a:t>Mission Review</a:t>
            </a:r>
          </a:p>
        </p:txBody>
      </p:sp>
      <p:sp>
        <p:nvSpPr>
          <p:cNvPr id="10" name="TextBox 9"/>
          <p:cNvSpPr txBox="1">
            <a:spLocks noChangeArrowheads="1"/>
          </p:cNvSpPr>
          <p:nvPr/>
        </p:nvSpPr>
        <p:spPr bwMode="auto">
          <a:xfrm>
            <a:off x="1051560" y="2194561"/>
            <a:ext cx="9136380"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571500" indent="-571500" eaLnBrk="1" hangingPunct="1">
              <a:spcBef>
                <a:spcPts val="1200"/>
              </a:spcBef>
            </a:pPr>
            <a:r>
              <a:rPr lang="en-US" altLang="en-US" sz="3600" dirty="0">
                <a:latin typeface="Helvetica" charset="0"/>
                <a:ea typeface="Helvetica" charset="0"/>
                <a:cs typeface="Helvetica" charset="0"/>
              </a:rPr>
              <a:t>The Great Commission focuses on the </a:t>
            </a:r>
            <a:r>
              <a:rPr lang="en-US" altLang="en-US" sz="3600" b="1" u="sng" dirty="0">
                <a:latin typeface="Helvetica" charset="0"/>
                <a:ea typeface="Helvetica" charset="0"/>
                <a:cs typeface="Helvetica" charset="0"/>
              </a:rPr>
              <a:t>belief</a:t>
            </a:r>
            <a:r>
              <a:rPr lang="en-US" altLang="en-US" sz="3600" dirty="0">
                <a:latin typeface="Helvetica" charset="0"/>
                <a:ea typeface="Helvetica" charset="0"/>
                <a:cs typeface="Helvetica" charset="0"/>
              </a:rPr>
              <a:t> system which Christ taught.</a:t>
            </a:r>
          </a:p>
          <a:p>
            <a:pPr marL="571500" indent="-571500" eaLnBrk="1" hangingPunct="1">
              <a:spcBef>
                <a:spcPts val="1200"/>
              </a:spcBef>
            </a:pPr>
            <a:r>
              <a:rPr lang="en-US" altLang="en-US" sz="3600" dirty="0">
                <a:latin typeface="Helvetica" charset="0"/>
                <a:ea typeface="Helvetica" charset="0"/>
                <a:cs typeface="Helvetica" charset="0"/>
              </a:rPr>
              <a:t>The Great Commandment focuses on the </a:t>
            </a:r>
            <a:r>
              <a:rPr lang="en-US" altLang="en-US" sz="3600" b="1" u="sng" dirty="0">
                <a:latin typeface="Helvetica" charset="0"/>
                <a:ea typeface="Helvetica" charset="0"/>
                <a:cs typeface="Helvetica" charset="0"/>
              </a:rPr>
              <a:t>behavior</a:t>
            </a:r>
            <a:r>
              <a:rPr lang="en-US" altLang="en-US" sz="3600" dirty="0">
                <a:latin typeface="Helvetica" charset="0"/>
                <a:ea typeface="Helvetica" charset="0"/>
                <a:cs typeface="Helvetica" charset="0"/>
              </a:rPr>
              <a:t> system which Christ modeled.</a:t>
            </a:r>
          </a:p>
        </p:txBody>
      </p:sp>
      <p:pic>
        <p:nvPicPr>
          <p:cNvPr id="5" name="pasted-image.pdf"/>
          <p:cNvPicPr>
            <a:picLocks noChangeAspect="1"/>
          </p:cNvPicPr>
          <p:nvPr/>
        </p:nvPicPr>
        <p:blipFill>
          <a:blip r:embed="rId4"/>
          <a:stretch>
            <a:fillRect/>
          </a:stretch>
        </p:blipFill>
        <p:spPr>
          <a:xfrm>
            <a:off x="9342175" y="5781920"/>
            <a:ext cx="2420993" cy="833047"/>
          </a:xfrm>
          <a:prstGeom prst="rect">
            <a:avLst/>
          </a:prstGeom>
          <a:ln w="12700">
            <a:miter lim="400000"/>
          </a:ln>
        </p:spPr>
      </p:pic>
    </p:spTree>
    <p:extLst>
      <p:ext uri="{BB962C8B-B14F-4D97-AF65-F5344CB8AC3E}">
        <p14:creationId xmlns:p14="http://schemas.microsoft.com/office/powerpoint/2010/main" val="6939838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5"/>
          <p:cNvSpPr txBox="1">
            <a:spLocks noChangeArrowheads="1"/>
          </p:cNvSpPr>
          <p:nvPr/>
        </p:nvSpPr>
        <p:spPr bwMode="auto">
          <a:xfrm>
            <a:off x="898358" y="1652016"/>
            <a:ext cx="898935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4800" dirty="0">
                <a:latin typeface="Arial" panose="020B0604020202020204" pitchFamily="34" charset="0"/>
                <a:cs typeface="Arial" panose="020B0604020202020204" pitchFamily="34" charset="0"/>
              </a:rPr>
              <a:t>To start a new life cycle, you must have </a:t>
            </a:r>
            <a:r>
              <a:rPr lang="en-US" sz="4800" b="1" u="sng" dirty="0">
                <a:latin typeface="Arial" panose="020B0604020202020204" pitchFamily="34" charset="0"/>
                <a:cs typeface="Arial" panose="020B0604020202020204" pitchFamily="34" charset="0"/>
              </a:rPr>
              <a:t>new life</a:t>
            </a:r>
            <a:r>
              <a:rPr lang="en-US" sz="4800" dirty="0">
                <a:latin typeface="Arial" panose="020B0604020202020204" pitchFamily="34" charset="0"/>
                <a:cs typeface="Arial" panose="020B0604020202020204" pitchFamily="34" charset="0"/>
              </a:rPr>
              <a:t>!</a:t>
            </a:r>
          </a:p>
        </p:txBody>
      </p:sp>
      <p:pic>
        <p:nvPicPr>
          <p:cNvPr id="5"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8" name="TextBox 7">
            <a:extLst>
              <a:ext uri="{FF2B5EF4-FFF2-40B4-BE49-F238E27FC236}">
                <a16:creationId xmlns:a16="http://schemas.microsoft.com/office/drawing/2014/main" id="{EB4174D6-189B-154C-94FB-1D23B69FDA26}"/>
              </a:ext>
            </a:extLst>
          </p:cNvPr>
          <p:cNvSpPr txBox="1">
            <a:spLocks noChangeArrowheads="1"/>
          </p:cNvSpPr>
          <p:nvPr/>
        </p:nvSpPr>
        <p:spPr bwMode="auto">
          <a:xfrm>
            <a:off x="2778885" y="232201"/>
            <a:ext cx="663423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ltLang="ja-JP" sz="4800" b="1" dirty="0">
                <a:solidFill>
                  <a:schemeClr val="bg1"/>
                </a:solidFill>
                <a:latin typeface="Arial" panose="020B0604020202020204" pitchFamily="34" charset="0"/>
                <a:cs typeface="Arial" panose="020B0604020202020204" pitchFamily="34" charset="0"/>
              </a:rPr>
              <a:t>Finding Your </a:t>
            </a:r>
            <a:r>
              <a:rPr lang="ja-JP" altLang="en-US" sz="4800" b="1" dirty="0">
                <a:solidFill>
                  <a:schemeClr val="bg1"/>
                </a:solidFill>
                <a:latin typeface="Arial" panose="020B0604020202020204" pitchFamily="34" charset="0"/>
                <a:cs typeface="Arial" panose="020B0604020202020204" pitchFamily="34" charset="0"/>
              </a:rPr>
              <a:t>“</a:t>
            </a:r>
            <a:r>
              <a:rPr lang="en-US" altLang="ja-JP" sz="4800" b="1" dirty="0">
                <a:solidFill>
                  <a:schemeClr val="bg1"/>
                </a:solidFill>
                <a:latin typeface="Arial" panose="020B0604020202020204" pitchFamily="34" charset="0"/>
                <a:cs typeface="Arial" panose="020B0604020202020204" pitchFamily="34" charset="0"/>
              </a:rPr>
              <a:t>Engine</a:t>
            </a:r>
            <a:r>
              <a:rPr lang="ja-JP" altLang="en-US" sz="4800" b="1" dirty="0">
                <a:solidFill>
                  <a:schemeClr val="bg1"/>
                </a:solidFill>
                <a:latin typeface="Arial" panose="020B0604020202020204" pitchFamily="34" charset="0"/>
                <a:cs typeface="Arial" panose="020B0604020202020204" pitchFamily="34" charset="0"/>
              </a:rPr>
              <a:t>”</a:t>
            </a:r>
            <a:endParaRPr lang="en-US" sz="4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397309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005840" y="1527602"/>
            <a:ext cx="9881616"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Aft>
                <a:spcPts val="1200"/>
              </a:spcAft>
            </a:pPr>
            <a:r>
              <a:rPr lang="en-US" sz="4400" b="1" dirty="0"/>
              <a:t>First, who are your friends</a:t>
            </a:r>
            <a:r>
              <a:rPr lang="en-US" sz="4400" b="1" i="1" dirty="0"/>
              <a:t>?</a:t>
            </a:r>
            <a:r>
              <a:rPr lang="en-US" sz="4400" b="1" dirty="0"/>
              <a:t> </a:t>
            </a:r>
          </a:p>
          <a:p>
            <a:pPr eaLnBrk="1" hangingPunct="1">
              <a:spcAft>
                <a:spcPts val="1200"/>
              </a:spcAft>
            </a:pPr>
            <a:r>
              <a:rPr lang="en-US" sz="2800" dirty="0"/>
              <a:t>The best place to find new friends is among those its </a:t>
            </a:r>
            <a:r>
              <a:rPr lang="en-US" sz="2800" b="1" u="sng" dirty="0"/>
              <a:t>people</a:t>
            </a:r>
            <a:r>
              <a:rPr lang="en-US" sz="2800" b="1" dirty="0"/>
              <a:t> </a:t>
            </a:r>
            <a:r>
              <a:rPr lang="en-US" sz="2800" dirty="0"/>
              <a:t>are meeting and connecting with every day. </a:t>
            </a:r>
          </a:p>
          <a:p>
            <a:pPr eaLnBrk="1" hangingPunct="1">
              <a:spcAft>
                <a:spcPts val="1200"/>
              </a:spcAft>
            </a:pPr>
            <a:endParaRPr lang="en-US" altLang="ja-JP" sz="2800" dirty="0"/>
          </a:p>
        </p:txBody>
      </p:sp>
      <p:pic>
        <p:nvPicPr>
          <p:cNvPr id="7"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9" name="TextBox 8">
            <a:extLst>
              <a:ext uri="{FF2B5EF4-FFF2-40B4-BE49-F238E27FC236}">
                <a16:creationId xmlns:a16="http://schemas.microsoft.com/office/drawing/2014/main" id="{3C03F6E4-792E-BD41-8643-881BA1C40ED1}"/>
              </a:ext>
            </a:extLst>
          </p:cNvPr>
          <p:cNvSpPr txBox="1">
            <a:spLocks noChangeArrowheads="1"/>
          </p:cNvSpPr>
          <p:nvPr/>
        </p:nvSpPr>
        <p:spPr bwMode="auto">
          <a:xfrm>
            <a:off x="2778885" y="232201"/>
            <a:ext cx="663423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ltLang="ja-JP" sz="4800" b="1" dirty="0">
                <a:solidFill>
                  <a:schemeClr val="bg1"/>
                </a:solidFill>
                <a:latin typeface="Arial" panose="020B0604020202020204" pitchFamily="34" charset="0"/>
                <a:cs typeface="Arial" panose="020B0604020202020204" pitchFamily="34" charset="0"/>
              </a:rPr>
              <a:t>Finding Your </a:t>
            </a:r>
            <a:r>
              <a:rPr lang="ja-JP" altLang="en-US" sz="4800" b="1" dirty="0">
                <a:solidFill>
                  <a:schemeClr val="bg1"/>
                </a:solidFill>
                <a:latin typeface="Arial" panose="020B0604020202020204" pitchFamily="34" charset="0"/>
                <a:cs typeface="Arial" panose="020B0604020202020204" pitchFamily="34" charset="0"/>
              </a:rPr>
              <a:t>“</a:t>
            </a:r>
            <a:r>
              <a:rPr lang="en-US" altLang="ja-JP" sz="4800" b="1" dirty="0">
                <a:solidFill>
                  <a:schemeClr val="bg1"/>
                </a:solidFill>
                <a:latin typeface="Arial" panose="020B0604020202020204" pitchFamily="34" charset="0"/>
                <a:cs typeface="Arial" panose="020B0604020202020204" pitchFamily="34" charset="0"/>
              </a:rPr>
              <a:t>Engine</a:t>
            </a:r>
            <a:r>
              <a:rPr lang="ja-JP" altLang="en-US" sz="4800" b="1" dirty="0">
                <a:solidFill>
                  <a:schemeClr val="bg1"/>
                </a:solidFill>
                <a:latin typeface="Arial" panose="020B0604020202020204" pitchFamily="34" charset="0"/>
                <a:cs typeface="Arial" panose="020B0604020202020204" pitchFamily="34" charset="0"/>
              </a:rPr>
              <a:t>”</a:t>
            </a:r>
            <a:endParaRPr lang="en-US" sz="4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589188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005840" y="1527602"/>
            <a:ext cx="9881616" cy="33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Aft>
                <a:spcPts val="1200"/>
              </a:spcAft>
            </a:pPr>
            <a:r>
              <a:rPr lang="en-US" sz="4400" b="1" dirty="0"/>
              <a:t>First, who are your friends</a:t>
            </a:r>
            <a:r>
              <a:rPr lang="en-US" sz="4400" b="1" i="1" dirty="0"/>
              <a:t>?</a:t>
            </a:r>
            <a:r>
              <a:rPr lang="en-US" sz="4400" b="1" dirty="0"/>
              <a:t> </a:t>
            </a:r>
          </a:p>
          <a:p>
            <a:pPr eaLnBrk="1" hangingPunct="1">
              <a:spcAft>
                <a:spcPts val="1200"/>
              </a:spcAft>
            </a:pPr>
            <a:r>
              <a:rPr lang="en-US" sz="2800" dirty="0"/>
              <a:t>The best place to find new friends is among those its </a:t>
            </a:r>
            <a:r>
              <a:rPr lang="en-US" sz="2800" b="1" u="sng" dirty="0"/>
              <a:t>people</a:t>
            </a:r>
            <a:r>
              <a:rPr lang="en-US" sz="2800" b="1" dirty="0"/>
              <a:t> </a:t>
            </a:r>
            <a:r>
              <a:rPr lang="en-US" sz="2800" dirty="0"/>
              <a:t>are meeting and connecting with every day. </a:t>
            </a:r>
          </a:p>
          <a:p>
            <a:pPr eaLnBrk="1" hangingPunct="1">
              <a:spcAft>
                <a:spcPts val="1200"/>
              </a:spcAft>
            </a:pPr>
            <a:r>
              <a:rPr lang="en-US" sz="2800" dirty="0"/>
              <a:t>Reaching people </a:t>
            </a:r>
            <a:r>
              <a:rPr lang="en-US" sz="2800" dirty="0" err="1"/>
              <a:t>isn</a:t>
            </a:r>
            <a:r>
              <a:rPr lang="ja-JP" altLang="en-US" sz="2800" dirty="0"/>
              <a:t>’</a:t>
            </a:r>
            <a:r>
              <a:rPr lang="en-US" altLang="ja-JP" sz="2800" dirty="0"/>
              <a:t>t what your church pays the </a:t>
            </a:r>
            <a:r>
              <a:rPr lang="en-US" altLang="ja-JP" sz="2800" b="1" u="sng" dirty="0"/>
              <a:t>pastor</a:t>
            </a:r>
            <a:r>
              <a:rPr lang="en-US" altLang="ja-JP" sz="2800" dirty="0"/>
              <a:t> to do. </a:t>
            </a:r>
          </a:p>
          <a:p>
            <a:pPr eaLnBrk="1" hangingPunct="1">
              <a:spcAft>
                <a:spcPts val="1200"/>
              </a:spcAft>
            </a:pPr>
            <a:endParaRPr lang="en-US" altLang="ja-JP" sz="2800" dirty="0"/>
          </a:p>
        </p:txBody>
      </p:sp>
      <p:pic>
        <p:nvPicPr>
          <p:cNvPr id="7"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9" name="TextBox 8">
            <a:extLst>
              <a:ext uri="{FF2B5EF4-FFF2-40B4-BE49-F238E27FC236}">
                <a16:creationId xmlns:a16="http://schemas.microsoft.com/office/drawing/2014/main" id="{3C03F6E4-792E-BD41-8643-881BA1C40ED1}"/>
              </a:ext>
            </a:extLst>
          </p:cNvPr>
          <p:cNvSpPr txBox="1">
            <a:spLocks noChangeArrowheads="1"/>
          </p:cNvSpPr>
          <p:nvPr/>
        </p:nvSpPr>
        <p:spPr bwMode="auto">
          <a:xfrm>
            <a:off x="2778885" y="232201"/>
            <a:ext cx="663423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ltLang="ja-JP" sz="4800" b="1" dirty="0">
                <a:solidFill>
                  <a:schemeClr val="bg1"/>
                </a:solidFill>
                <a:latin typeface="Arial" panose="020B0604020202020204" pitchFamily="34" charset="0"/>
                <a:cs typeface="Arial" panose="020B0604020202020204" pitchFamily="34" charset="0"/>
              </a:rPr>
              <a:t>Finding Your </a:t>
            </a:r>
            <a:r>
              <a:rPr lang="ja-JP" altLang="en-US" sz="4800" b="1" dirty="0">
                <a:solidFill>
                  <a:schemeClr val="bg1"/>
                </a:solidFill>
                <a:latin typeface="Arial" panose="020B0604020202020204" pitchFamily="34" charset="0"/>
                <a:cs typeface="Arial" panose="020B0604020202020204" pitchFamily="34" charset="0"/>
              </a:rPr>
              <a:t>“</a:t>
            </a:r>
            <a:r>
              <a:rPr lang="en-US" altLang="ja-JP" sz="4800" b="1" dirty="0">
                <a:solidFill>
                  <a:schemeClr val="bg1"/>
                </a:solidFill>
                <a:latin typeface="Arial" panose="020B0604020202020204" pitchFamily="34" charset="0"/>
                <a:cs typeface="Arial" panose="020B0604020202020204" pitchFamily="34" charset="0"/>
              </a:rPr>
              <a:t>Engine</a:t>
            </a:r>
            <a:r>
              <a:rPr lang="ja-JP" altLang="en-US" sz="4800" b="1" dirty="0">
                <a:solidFill>
                  <a:schemeClr val="bg1"/>
                </a:solidFill>
                <a:latin typeface="Arial" panose="020B0604020202020204" pitchFamily="34" charset="0"/>
                <a:cs typeface="Arial" panose="020B0604020202020204" pitchFamily="34" charset="0"/>
              </a:rPr>
              <a:t>”</a:t>
            </a:r>
            <a:endParaRPr lang="en-US" sz="4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063743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005840" y="1527602"/>
            <a:ext cx="9881616"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Aft>
                <a:spcPts val="1200"/>
              </a:spcAft>
            </a:pPr>
            <a:r>
              <a:rPr lang="en-US" sz="4400" b="1" dirty="0"/>
              <a:t>First, who are your friends</a:t>
            </a:r>
            <a:r>
              <a:rPr lang="en-US" sz="4400" b="1" i="1" dirty="0"/>
              <a:t>?</a:t>
            </a:r>
            <a:r>
              <a:rPr lang="en-US" sz="4400" b="1" dirty="0"/>
              <a:t> </a:t>
            </a:r>
          </a:p>
          <a:p>
            <a:pPr eaLnBrk="1" hangingPunct="1">
              <a:spcAft>
                <a:spcPts val="1200"/>
              </a:spcAft>
            </a:pPr>
            <a:r>
              <a:rPr lang="en-US" sz="2800" dirty="0"/>
              <a:t>The best place to find new friends is among those its </a:t>
            </a:r>
            <a:r>
              <a:rPr lang="en-US" sz="2800" b="1" u="sng" dirty="0"/>
              <a:t>people</a:t>
            </a:r>
            <a:r>
              <a:rPr lang="en-US" sz="2800" b="1" dirty="0"/>
              <a:t> </a:t>
            </a:r>
            <a:r>
              <a:rPr lang="en-US" sz="2800" dirty="0"/>
              <a:t>are meeting and connecting with every day. </a:t>
            </a:r>
          </a:p>
          <a:p>
            <a:pPr eaLnBrk="1" hangingPunct="1">
              <a:spcAft>
                <a:spcPts val="1200"/>
              </a:spcAft>
            </a:pPr>
            <a:r>
              <a:rPr lang="en-US" sz="2800" dirty="0"/>
              <a:t>Reaching people </a:t>
            </a:r>
            <a:r>
              <a:rPr lang="en-US" sz="2800" dirty="0" err="1"/>
              <a:t>isn</a:t>
            </a:r>
            <a:r>
              <a:rPr lang="ja-JP" altLang="en-US" sz="2800" dirty="0"/>
              <a:t>’</a:t>
            </a:r>
            <a:r>
              <a:rPr lang="en-US" altLang="ja-JP" sz="2800" dirty="0"/>
              <a:t>t what your church pays the </a:t>
            </a:r>
            <a:r>
              <a:rPr lang="en-US" altLang="ja-JP" sz="2800" b="1" u="sng" dirty="0"/>
              <a:t>pastor</a:t>
            </a:r>
            <a:r>
              <a:rPr lang="en-US" altLang="ja-JP" sz="2800" dirty="0"/>
              <a:t> to do. </a:t>
            </a:r>
          </a:p>
          <a:p>
            <a:pPr eaLnBrk="1" hangingPunct="1">
              <a:spcAft>
                <a:spcPts val="1200"/>
              </a:spcAft>
            </a:pPr>
            <a:r>
              <a:rPr lang="en-US" sz="2800" dirty="0"/>
              <a:t>It</a:t>
            </a:r>
            <a:r>
              <a:rPr lang="ja-JP" altLang="en-US" sz="2800" dirty="0"/>
              <a:t>’</a:t>
            </a:r>
            <a:r>
              <a:rPr lang="en-US" altLang="ja-JP" sz="2800" dirty="0"/>
              <a:t>s not why your Pastor decided to hire some </a:t>
            </a:r>
            <a:r>
              <a:rPr lang="en-US" altLang="ja-JP" sz="2800" b="1" u="sng" dirty="0"/>
              <a:t>staff</a:t>
            </a:r>
            <a:r>
              <a:rPr lang="en-US" altLang="ja-JP" sz="2800" b="1" dirty="0"/>
              <a:t> </a:t>
            </a:r>
            <a:r>
              <a:rPr lang="en-US" altLang="ja-JP" sz="2800" b="1" u="sng" dirty="0"/>
              <a:t>members</a:t>
            </a:r>
            <a:r>
              <a:rPr lang="en-US" altLang="ja-JP" sz="2800" b="1" dirty="0"/>
              <a:t> </a:t>
            </a:r>
            <a:r>
              <a:rPr lang="en-US" altLang="ja-JP" sz="2800" dirty="0"/>
              <a:t>either.</a:t>
            </a:r>
          </a:p>
        </p:txBody>
      </p:sp>
      <p:pic>
        <p:nvPicPr>
          <p:cNvPr id="7"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9" name="TextBox 8">
            <a:extLst>
              <a:ext uri="{FF2B5EF4-FFF2-40B4-BE49-F238E27FC236}">
                <a16:creationId xmlns:a16="http://schemas.microsoft.com/office/drawing/2014/main" id="{3C03F6E4-792E-BD41-8643-881BA1C40ED1}"/>
              </a:ext>
            </a:extLst>
          </p:cNvPr>
          <p:cNvSpPr txBox="1">
            <a:spLocks noChangeArrowheads="1"/>
          </p:cNvSpPr>
          <p:nvPr/>
        </p:nvSpPr>
        <p:spPr bwMode="auto">
          <a:xfrm>
            <a:off x="2778885" y="232201"/>
            <a:ext cx="663423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ltLang="ja-JP" sz="4800" b="1" dirty="0">
                <a:solidFill>
                  <a:schemeClr val="bg1"/>
                </a:solidFill>
                <a:latin typeface="Arial" panose="020B0604020202020204" pitchFamily="34" charset="0"/>
                <a:cs typeface="Arial" panose="020B0604020202020204" pitchFamily="34" charset="0"/>
              </a:rPr>
              <a:t>Finding Your </a:t>
            </a:r>
            <a:r>
              <a:rPr lang="ja-JP" altLang="en-US" sz="4800" b="1" dirty="0">
                <a:solidFill>
                  <a:schemeClr val="bg1"/>
                </a:solidFill>
                <a:latin typeface="Arial" panose="020B0604020202020204" pitchFamily="34" charset="0"/>
                <a:cs typeface="Arial" panose="020B0604020202020204" pitchFamily="34" charset="0"/>
              </a:rPr>
              <a:t>“</a:t>
            </a:r>
            <a:r>
              <a:rPr lang="en-US" altLang="ja-JP" sz="4800" b="1" dirty="0">
                <a:solidFill>
                  <a:schemeClr val="bg1"/>
                </a:solidFill>
                <a:latin typeface="Arial" panose="020B0604020202020204" pitchFamily="34" charset="0"/>
                <a:cs typeface="Arial" panose="020B0604020202020204" pitchFamily="34" charset="0"/>
              </a:rPr>
              <a:t>Engine</a:t>
            </a:r>
            <a:r>
              <a:rPr lang="ja-JP" altLang="en-US" sz="4800" b="1" dirty="0">
                <a:solidFill>
                  <a:schemeClr val="bg1"/>
                </a:solidFill>
                <a:latin typeface="Arial" panose="020B0604020202020204" pitchFamily="34" charset="0"/>
                <a:cs typeface="Arial" panose="020B0604020202020204" pitchFamily="34" charset="0"/>
              </a:rPr>
              <a:t>”</a:t>
            </a:r>
            <a:endParaRPr lang="en-US" sz="4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153254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005840" y="1527602"/>
            <a:ext cx="9881616"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Aft>
                <a:spcPts val="1200"/>
              </a:spcAft>
            </a:pPr>
            <a:r>
              <a:rPr lang="en-US" sz="4400" b="1" dirty="0"/>
              <a:t>First, who are your friends</a:t>
            </a:r>
            <a:r>
              <a:rPr lang="en-US" sz="4400" b="1" i="1" dirty="0"/>
              <a:t>?</a:t>
            </a:r>
            <a:r>
              <a:rPr lang="en-US" sz="4400" b="1" dirty="0"/>
              <a:t> </a:t>
            </a:r>
          </a:p>
          <a:p>
            <a:pPr eaLnBrk="1" hangingPunct="1">
              <a:spcAft>
                <a:spcPts val="1200"/>
              </a:spcAft>
            </a:pPr>
            <a:r>
              <a:rPr lang="en-US" sz="2800" dirty="0"/>
              <a:t>The best place to find new friends is among those its </a:t>
            </a:r>
            <a:r>
              <a:rPr lang="en-US" sz="2800" b="1" u="sng" dirty="0"/>
              <a:t>people</a:t>
            </a:r>
            <a:r>
              <a:rPr lang="en-US" sz="2800" b="1" dirty="0"/>
              <a:t> </a:t>
            </a:r>
            <a:r>
              <a:rPr lang="en-US" sz="2800" dirty="0"/>
              <a:t>are meeting and connecting with every day. </a:t>
            </a:r>
          </a:p>
          <a:p>
            <a:pPr eaLnBrk="1" hangingPunct="1">
              <a:spcAft>
                <a:spcPts val="1200"/>
              </a:spcAft>
            </a:pPr>
            <a:r>
              <a:rPr lang="en-US" sz="2800" dirty="0"/>
              <a:t>Reaching people </a:t>
            </a:r>
            <a:r>
              <a:rPr lang="en-US" sz="2800" dirty="0" err="1"/>
              <a:t>isn</a:t>
            </a:r>
            <a:r>
              <a:rPr lang="ja-JP" altLang="en-US" sz="2800" dirty="0"/>
              <a:t>’</a:t>
            </a:r>
            <a:r>
              <a:rPr lang="en-US" altLang="ja-JP" sz="2800" dirty="0"/>
              <a:t>t what your church pays the </a:t>
            </a:r>
            <a:r>
              <a:rPr lang="en-US" altLang="ja-JP" sz="2800" b="1" u="sng" dirty="0"/>
              <a:t>pastor</a:t>
            </a:r>
            <a:r>
              <a:rPr lang="en-US" altLang="ja-JP" sz="2800" dirty="0"/>
              <a:t> to do. </a:t>
            </a:r>
          </a:p>
          <a:p>
            <a:pPr eaLnBrk="1" hangingPunct="1">
              <a:spcAft>
                <a:spcPts val="1200"/>
              </a:spcAft>
            </a:pPr>
            <a:r>
              <a:rPr lang="en-US" sz="2800" dirty="0"/>
              <a:t>It</a:t>
            </a:r>
            <a:r>
              <a:rPr lang="ja-JP" altLang="en-US" sz="2800" dirty="0"/>
              <a:t>’</a:t>
            </a:r>
            <a:r>
              <a:rPr lang="en-US" altLang="ja-JP" sz="2800" dirty="0"/>
              <a:t>s not why your Pastor decided to hire some </a:t>
            </a:r>
            <a:r>
              <a:rPr lang="en-US" altLang="ja-JP" sz="2800" b="1" u="sng" dirty="0"/>
              <a:t>staff</a:t>
            </a:r>
            <a:r>
              <a:rPr lang="en-US" altLang="ja-JP" sz="2800" b="1" dirty="0"/>
              <a:t> </a:t>
            </a:r>
            <a:r>
              <a:rPr lang="en-US" altLang="ja-JP" sz="2800" b="1" u="sng" dirty="0"/>
              <a:t>members</a:t>
            </a:r>
            <a:r>
              <a:rPr lang="en-US" altLang="ja-JP" sz="2800" b="1" dirty="0"/>
              <a:t> </a:t>
            </a:r>
            <a:r>
              <a:rPr lang="en-US" altLang="ja-JP" sz="2800" dirty="0"/>
              <a:t>either.</a:t>
            </a:r>
          </a:p>
          <a:p>
            <a:pPr eaLnBrk="1" hangingPunct="1">
              <a:spcAft>
                <a:spcPts val="1200"/>
              </a:spcAft>
            </a:pPr>
            <a:r>
              <a:rPr lang="en-US" sz="2800" dirty="0"/>
              <a:t>Consider Friend Day events or opportunities for the people to </a:t>
            </a:r>
            <a:r>
              <a:rPr lang="en-US" sz="2800" b="1" u="sng" dirty="0"/>
              <a:t>target</a:t>
            </a:r>
            <a:r>
              <a:rPr lang="en-US" sz="2800" dirty="0"/>
              <a:t> their invitations.</a:t>
            </a:r>
          </a:p>
        </p:txBody>
      </p:sp>
      <p:pic>
        <p:nvPicPr>
          <p:cNvPr id="7"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9" name="TextBox 8">
            <a:extLst>
              <a:ext uri="{FF2B5EF4-FFF2-40B4-BE49-F238E27FC236}">
                <a16:creationId xmlns:a16="http://schemas.microsoft.com/office/drawing/2014/main" id="{3C03F6E4-792E-BD41-8643-881BA1C40ED1}"/>
              </a:ext>
            </a:extLst>
          </p:cNvPr>
          <p:cNvSpPr txBox="1">
            <a:spLocks noChangeArrowheads="1"/>
          </p:cNvSpPr>
          <p:nvPr/>
        </p:nvSpPr>
        <p:spPr bwMode="auto">
          <a:xfrm>
            <a:off x="2778885" y="232201"/>
            <a:ext cx="663423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ltLang="ja-JP" sz="4800" b="1" dirty="0">
                <a:solidFill>
                  <a:schemeClr val="bg1"/>
                </a:solidFill>
                <a:latin typeface="Arial" panose="020B0604020202020204" pitchFamily="34" charset="0"/>
                <a:cs typeface="Arial" panose="020B0604020202020204" pitchFamily="34" charset="0"/>
              </a:rPr>
              <a:t>Finding Your </a:t>
            </a:r>
            <a:r>
              <a:rPr lang="ja-JP" altLang="en-US" sz="4800" b="1" dirty="0">
                <a:solidFill>
                  <a:schemeClr val="bg1"/>
                </a:solidFill>
                <a:latin typeface="Arial" panose="020B0604020202020204" pitchFamily="34" charset="0"/>
                <a:cs typeface="Arial" panose="020B0604020202020204" pitchFamily="34" charset="0"/>
              </a:rPr>
              <a:t>“</a:t>
            </a:r>
            <a:r>
              <a:rPr lang="en-US" altLang="ja-JP" sz="4800" b="1" dirty="0">
                <a:solidFill>
                  <a:schemeClr val="bg1"/>
                </a:solidFill>
                <a:latin typeface="Arial" panose="020B0604020202020204" pitchFamily="34" charset="0"/>
                <a:cs typeface="Arial" panose="020B0604020202020204" pitchFamily="34" charset="0"/>
              </a:rPr>
              <a:t>Engine</a:t>
            </a:r>
            <a:r>
              <a:rPr lang="ja-JP" altLang="en-US" sz="4800" b="1" dirty="0">
                <a:solidFill>
                  <a:schemeClr val="bg1"/>
                </a:solidFill>
                <a:latin typeface="Arial" panose="020B0604020202020204" pitchFamily="34" charset="0"/>
                <a:cs typeface="Arial" panose="020B0604020202020204" pitchFamily="34" charset="0"/>
              </a:rPr>
              <a:t>”</a:t>
            </a:r>
            <a:endParaRPr lang="en-US" sz="4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807539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005840" y="1527601"/>
            <a:ext cx="9336024"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Aft>
                <a:spcPts val="1200"/>
              </a:spcAft>
            </a:pPr>
            <a:r>
              <a:rPr lang="en-US" sz="4400" b="1" dirty="0"/>
              <a:t>Next, who are your church</a:t>
            </a:r>
            <a:r>
              <a:rPr lang="ja-JP" altLang="en-US" sz="4400" b="1" dirty="0"/>
              <a:t>’</a:t>
            </a:r>
            <a:r>
              <a:rPr lang="en-US" altLang="ja-JP" sz="4400" b="1" dirty="0"/>
              <a:t>s neighbors? </a:t>
            </a:r>
          </a:p>
          <a:p>
            <a:pPr eaLnBrk="1" hangingPunct="1">
              <a:spcAft>
                <a:spcPts val="1200"/>
              </a:spcAft>
            </a:pPr>
            <a:r>
              <a:rPr lang="en-US" sz="3200" dirty="0"/>
              <a:t>If you</a:t>
            </a:r>
            <a:r>
              <a:rPr lang="ja-JP" altLang="en-US" sz="3200" dirty="0"/>
              <a:t>’</a:t>
            </a:r>
            <a:r>
              <a:rPr lang="en-US" altLang="ja-JP" sz="3200" dirty="0"/>
              <a:t>re looking for people to love, why not start </a:t>
            </a:r>
            <a:r>
              <a:rPr lang="en-US" altLang="ja-JP" sz="3200" b="1" u="sng" dirty="0"/>
              <a:t>next door</a:t>
            </a:r>
            <a:r>
              <a:rPr lang="en-US" altLang="ja-JP" sz="3200" dirty="0"/>
              <a:t>? These folks are right there, just walking distance from your church! </a:t>
            </a:r>
          </a:p>
        </p:txBody>
      </p:sp>
      <p:pic>
        <p:nvPicPr>
          <p:cNvPr id="8"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7" name="TextBox 6">
            <a:extLst>
              <a:ext uri="{FF2B5EF4-FFF2-40B4-BE49-F238E27FC236}">
                <a16:creationId xmlns:a16="http://schemas.microsoft.com/office/drawing/2014/main" id="{2C82350B-0DFA-4F4A-8709-EB4F0AF82A1A}"/>
              </a:ext>
            </a:extLst>
          </p:cNvPr>
          <p:cNvSpPr txBox="1">
            <a:spLocks noChangeArrowheads="1"/>
          </p:cNvSpPr>
          <p:nvPr/>
        </p:nvSpPr>
        <p:spPr bwMode="auto">
          <a:xfrm>
            <a:off x="2778885" y="232201"/>
            <a:ext cx="663423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ltLang="ja-JP" sz="4800" b="1" dirty="0">
                <a:solidFill>
                  <a:schemeClr val="bg1"/>
                </a:solidFill>
                <a:latin typeface="Arial" panose="020B0604020202020204" pitchFamily="34" charset="0"/>
                <a:cs typeface="Arial" panose="020B0604020202020204" pitchFamily="34" charset="0"/>
              </a:rPr>
              <a:t>Finding Your </a:t>
            </a:r>
            <a:r>
              <a:rPr lang="ja-JP" altLang="en-US" sz="4800" b="1" dirty="0">
                <a:solidFill>
                  <a:schemeClr val="bg1"/>
                </a:solidFill>
                <a:latin typeface="Arial" panose="020B0604020202020204" pitchFamily="34" charset="0"/>
                <a:cs typeface="Arial" panose="020B0604020202020204" pitchFamily="34" charset="0"/>
              </a:rPr>
              <a:t>“</a:t>
            </a:r>
            <a:r>
              <a:rPr lang="en-US" altLang="ja-JP" sz="4800" b="1" dirty="0">
                <a:solidFill>
                  <a:schemeClr val="bg1"/>
                </a:solidFill>
                <a:latin typeface="Arial" panose="020B0604020202020204" pitchFamily="34" charset="0"/>
                <a:cs typeface="Arial" panose="020B0604020202020204" pitchFamily="34" charset="0"/>
              </a:rPr>
              <a:t>Engine</a:t>
            </a:r>
            <a:r>
              <a:rPr lang="ja-JP" altLang="en-US" sz="4800" b="1" dirty="0">
                <a:solidFill>
                  <a:schemeClr val="bg1"/>
                </a:solidFill>
                <a:latin typeface="Arial" panose="020B0604020202020204" pitchFamily="34" charset="0"/>
                <a:cs typeface="Arial" panose="020B0604020202020204" pitchFamily="34" charset="0"/>
              </a:rPr>
              <a:t>”</a:t>
            </a:r>
            <a:endParaRPr lang="en-US" sz="4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58596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005840" y="1527601"/>
            <a:ext cx="9336024"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Aft>
                <a:spcPts val="1200"/>
              </a:spcAft>
            </a:pPr>
            <a:r>
              <a:rPr lang="en-US" sz="4400" b="1" dirty="0"/>
              <a:t>Next, who are your church</a:t>
            </a:r>
            <a:r>
              <a:rPr lang="ja-JP" altLang="en-US" sz="4400" b="1" dirty="0"/>
              <a:t>’</a:t>
            </a:r>
            <a:r>
              <a:rPr lang="en-US" altLang="ja-JP" sz="4400" b="1" dirty="0"/>
              <a:t>s neighbors? </a:t>
            </a:r>
          </a:p>
          <a:p>
            <a:pPr eaLnBrk="1" hangingPunct="1">
              <a:spcAft>
                <a:spcPts val="1200"/>
              </a:spcAft>
            </a:pPr>
            <a:r>
              <a:rPr lang="en-US" sz="3200" dirty="0"/>
              <a:t>If you</a:t>
            </a:r>
            <a:r>
              <a:rPr lang="ja-JP" altLang="en-US" sz="3200" dirty="0"/>
              <a:t>’</a:t>
            </a:r>
            <a:r>
              <a:rPr lang="en-US" altLang="ja-JP" sz="3200" dirty="0"/>
              <a:t>re looking for people to love, why not start </a:t>
            </a:r>
            <a:r>
              <a:rPr lang="en-US" altLang="ja-JP" sz="3200" b="1" u="sng" dirty="0"/>
              <a:t>next door</a:t>
            </a:r>
            <a:r>
              <a:rPr lang="en-US" altLang="ja-JP" sz="3200" dirty="0"/>
              <a:t>? These folks are right there, just walking distance from your church! </a:t>
            </a:r>
          </a:p>
          <a:p>
            <a:pPr eaLnBrk="1" hangingPunct="1">
              <a:spcAft>
                <a:spcPts val="1200"/>
              </a:spcAft>
            </a:pPr>
            <a:r>
              <a:rPr lang="en-US" sz="3200" dirty="0"/>
              <a:t>If the church people have little </a:t>
            </a:r>
            <a:r>
              <a:rPr lang="en-US" sz="3200" b="1" u="sng" dirty="0"/>
              <a:t>in common</a:t>
            </a:r>
            <a:r>
              <a:rPr lang="en-US" sz="3200" b="1" dirty="0"/>
              <a:t> </a:t>
            </a:r>
            <a:r>
              <a:rPr lang="en-US" sz="3200" dirty="0"/>
              <a:t>with those who live closest, no one expects to find friends there. </a:t>
            </a:r>
          </a:p>
        </p:txBody>
      </p:sp>
      <p:pic>
        <p:nvPicPr>
          <p:cNvPr id="8"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7" name="TextBox 6">
            <a:extLst>
              <a:ext uri="{FF2B5EF4-FFF2-40B4-BE49-F238E27FC236}">
                <a16:creationId xmlns:a16="http://schemas.microsoft.com/office/drawing/2014/main" id="{2C82350B-0DFA-4F4A-8709-EB4F0AF82A1A}"/>
              </a:ext>
            </a:extLst>
          </p:cNvPr>
          <p:cNvSpPr txBox="1">
            <a:spLocks noChangeArrowheads="1"/>
          </p:cNvSpPr>
          <p:nvPr/>
        </p:nvSpPr>
        <p:spPr bwMode="auto">
          <a:xfrm>
            <a:off x="2778885" y="232201"/>
            <a:ext cx="663423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ltLang="ja-JP" sz="4800" b="1" dirty="0">
                <a:solidFill>
                  <a:schemeClr val="bg1"/>
                </a:solidFill>
                <a:latin typeface="Arial" panose="020B0604020202020204" pitchFamily="34" charset="0"/>
                <a:cs typeface="Arial" panose="020B0604020202020204" pitchFamily="34" charset="0"/>
              </a:rPr>
              <a:t>Finding Your </a:t>
            </a:r>
            <a:r>
              <a:rPr lang="ja-JP" altLang="en-US" sz="4800" b="1" dirty="0">
                <a:solidFill>
                  <a:schemeClr val="bg1"/>
                </a:solidFill>
                <a:latin typeface="Arial" panose="020B0604020202020204" pitchFamily="34" charset="0"/>
                <a:cs typeface="Arial" panose="020B0604020202020204" pitchFamily="34" charset="0"/>
              </a:rPr>
              <a:t>“</a:t>
            </a:r>
            <a:r>
              <a:rPr lang="en-US" altLang="ja-JP" sz="4800" b="1" dirty="0">
                <a:solidFill>
                  <a:schemeClr val="bg1"/>
                </a:solidFill>
                <a:latin typeface="Arial" panose="020B0604020202020204" pitchFamily="34" charset="0"/>
                <a:cs typeface="Arial" panose="020B0604020202020204" pitchFamily="34" charset="0"/>
              </a:rPr>
              <a:t>Engine</a:t>
            </a:r>
            <a:r>
              <a:rPr lang="ja-JP" altLang="en-US" sz="4800" b="1" dirty="0">
                <a:solidFill>
                  <a:schemeClr val="bg1"/>
                </a:solidFill>
                <a:latin typeface="Arial" panose="020B0604020202020204" pitchFamily="34" charset="0"/>
                <a:cs typeface="Arial" panose="020B0604020202020204" pitchFamily="34" charset="0"/>
              </a:rPr>
              <a:t>”</a:t>
            </a:r>
            <a:endParaRPr lang="en-US" sz="4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856371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030224" y="1564178"/>
            <a:ext cx="9336024"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Aft>
                <a:spcPts val="1200"/>
              </a:spcAft>
            </a:pPr>
            <a:r>
              <a:rPr lang="en-US" sz="4400" b="1" dirty="0">
                <a:latin typeface="Arial" panose="020B0604020202020204" pitchFamily="34" charset="0"/>
                <a:cs typeface="Arial" panose="020B0604020202020204" pitchFamily="34" charset="0"/>
              </a:rPr>
              <a:t>Finally, what are your church</a:t>
            </a:r>
            <a:r>
              <a:rPr lang="ja-JP" altLang="en-US" sz="4400" b="1" dirty="0">
                <a:latin typeface="Arial" panose="020B0604020202020204" pitchFamily="34" charset="0"/>
                <a:cs typeface="Arial" panose="020B0604020202020204" pitchFamily="34" charset="0"/>
              </a:rPr>
              <a:t>’</a:t>
            </a:r>
            <a:r>
              <a:rPr lang="en-US" altLang="ja-JP" sz="4400" b="1" dirty="0">
                <a:latin typeface="Arial" panose="020B0604020202020204" pitchFamily="34" charset="0"/>
                <a:cs typeface="Arial" panose="020B0604020202020204" pitchFamily="34" charset="0"/>
              </a:rPr>
              <a:t>s ministry strengths? </a:t>
            </a:r>
          </a:p>
          <a:p>
            <a:pPr eaLnBrk="1" hangingPunct="1">
              <a:spcAft>
                <a:spcPts val="1200"/>
              </a:spcAft>
            </a:pPr>
            <a:r>
              <a:rPr lang="en-US" sz="2800" dirty="0">
                <a:latin typeface="Arial" panose="020B0604020202020204" pitchFamily="34" charset="0"/>
                <a:cs typeface="Arial" panose="020B0604020202020204" pitchFamily="34" charset="0"/>
              </a:rPr>
              <a:t>What a church does </a:t>
            </a:r>
            <a:r>
              <a:rPr lang="en-US" sz="2800" b="1" u="sng" dirty="0">
                <a:latin typeface="Arial" panose="020B0604020202020204" pitchFamily="34" charset="0"/>
                <a:cs typeface="Arial" panose="020B0604020202020204" pitchFamily="34" charset="0"/>
              </a:rPr>
              <a:t>well</a:t>
            </a:r>
            <a:r>
              <a:rPr lang="en-US" sz="2800" dirty="0">
                <a:latin typeface="Arial" panose="020B0604020202020204" pitchFamily="34" charset="0"/>
                <a:cs typeface="Arial" panose="020B0604020202020204" pitchFamily="34" charset="0"/>
              </a:rPr>
              <a:t> needs to be visible to its community! </a:t>
            </a:r>
          </a:p>
        </p:txBody>
      </p:sp>
      <p:pic>
        <p:nvPicPr>
          <p:cNvPr id="8"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7" name="TextBox 6">
            <a:extLst>
              <a:ext uri="{FF2B5EF4-FFF2-40B4-BE49-F238E27FC236}">
                <a16:creationId xmlns:a16="http://schemas.microsoft.com/office/drawing/2014/main" id="{5D7146D7-FFAE-5449-9825-4E8794DD312A}"/>
              </a:ext>
            </a:extLst>
          </p:cNvPr>
          <p:cNvSpPr txBox="1">
            <a:spLocks noChangeArrowheads="1"/>
          </p:cNvSpPr>
          <p:nvPr/>
        </p:nvSpPr>
        <p:spPr bwMode="auto">
          <a:xfrm>
            <a:off x="2778885" y="232201"/>
            <a:ext cx="663423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ltLang="ja-JP" sz="4800" b="1" dirty="0">
                <a:solidFill>
                  <a:schemeClr val="bg1"/>
                </a:solidFill>
                <a:latin typeface="Arial" panose="020B0604020202020204" pitchFamily="34" charset="0"/>
                <a:cs typeface="Arial" panose="020B0604020202020204" pitchFamily="34" charset="0"/>
              </a:rPr>
              <a:t>Finding Your </a:t>
            </a:r>
            <a:r>
              <a:rPr lang="ja-JP" altLang="en-US" sz="4800" b="1" dirty="0">
                <a:solidFill>
                  <a:schemeClr val="bg1"/>
                </a:solidFill>
                <a:latin typeface="Arial" panose="020B0604020202020204" pitchFamily="34" charset="0"/>
                <a:cs typeface="Arial" panose="020B0604020202020204" pitchFamily="34" charset="0"/>
              </a:rPr>
              <a:t>“</a:t>
            </a:r>
            <a:r>
              <a:rPr lang="en-US" altLang="ja-JP" sz="4800" b="1" dirty="0">
                <a:solidFill>
                  <a:schemeClr val="bg1"/>
                </a:solidFill>
                <a:latin typeface="Arial" panose="020B0604020202020204" pitchFamily="34" charset="0"/>
                <a:cs typeface="Arial" panose="020B0604020202020204" pitchFamily="34" charset="0"/>
              </a:rPr>
              <a:t>Engine</a:t>
            </a:r>
            <a:r>
              <a:rPr lang="ja-JP" altLang="en-US" sz="4800" b="1" dirty="0">
                <a:solidFill>
                  <a:schemeClr val="bg1"/>
                </a:solidFill>
                <a:latin typeface="Arial" panose="020B0604020202020204" pitchFamily="34" charset="0"/>
                <a:cs typeface="Arial" panose="020B0604020202020204" pitchFamily="34" charset="0"/>
              </a:rPr>
              <a:t>”</a:t>
            </a:r>
            <a:endParaRPr lang="en-US" sz="4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313719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030224" y="1564178"/>
            <a:ext cx="9336024"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Aft>
                <a:spcPts val="1200"/>
              </a:spcAft>
            </a:pPr>
            <a:r>
              <a:rPr lang="en-US" sz="4400" b="1" dirty="0">
                <a:latin typeface="Arial" panose="020B0604020202020204" pitchFamily="34" charset="0"/>
                <a:cs typeface="Arial" panose="020B0604020202020204" pitchFamily="34" charset="0"/>
              </a:rPr>
              <a:t>Finally, what are your church</a:t>
            </a:r>
            <a:r>
              <a:rPr lang="ja-JP" altLang="en-US" sz="4400" b="1" dirty="0">
                <a:latin typeface="Arial" panose="020B0604020202020204" pitchFamily="34" charset="0"/>
                <a:cs typeface="Arial" panose="020B0604020202020204" pitchFamily="34" charset="0"/>
              </a:rPr>
              <a:t>’</a:t>
            </a:r>
            <a:r>
              <a:rPr lang="en-US" altLang="ja-JP" sz="4400" b="1" dirty="0">
                <a:latin typeface="Arial" panose="020B0604020202020204" pitchFamily="34" charset="0"/>
                <a:cs typeface="Arial" panose="020B0604020202020204" pitchFamily="34" charset="0"/>
              </a:rPr>
              <a:t>s ministry strengths? </a:t>
            </a:r>
          </a:p>
          <a:p>
            <a:pPr eaLnBrk="1" hangingPunct="1">
              <a:spcAft>
                <a:spcPts val="1200"/>
              </a:spcAft>
            </a:pPr>
            <a:r>
              <a:rPr lang="en-US" sz="2800" dirty="0">
                <a:latin typeface="Arial" panose="020B0604020202020204" pitchFamily="34" charset="0"/>
                <a:cs typeface="Arial" panose="020B0604020202020204" pitchFamily="34" charset="0"/>
              </a:rPr>
              <a:t>What a church does </a:t>
            </a:r>
            <a:r>
              <a:rPr lang="en-US" sz="2800" b="1" u="sng" dirty="0">
                <a:latin typeface="Arial" panose="020B0604020202020204" pitchFamily="34" charset="0"/>
                <a:cs typeface="Arial" panose="020B0604020202020204" pitchFamily="34" charset="0"/>
              </a:rPr>
              <a:t>well</a:t>
            </a:r>
            <a:r>
              <a:rPr lang="en-US" sz="2800" dirty="0">
                <a:latin typeface="Arial" panose="020B0604020202020204" pitchFamily="34" charset="0"/>
                <a:cs typeface="Arial" panose="020B0604020202020204" pitchFamily="34" charset="0"/>
              </a:rPr>
              <a:t> needs to be visible to its community! </a:t>
            </a:r>
          </a:p>
          <a:p>
            <a:pPr eaLnBrk="1" hangingPunct="1">
              <a:spcAft>
                <a:spcPts val="1200"/>
              </a:spcAft>
            </a:pPr>
            <a:r>
              <a:rPr lang="en-US" sz="2800" b="1" u="sng" dirty="0">
                <a:latin typeface="Arial" panose="020B0604020202020204" pitchFamily="34" charset="0"/>
                <a:cs typeface="Arial" panose="020B0604020202020204" pitchFamily="34" charset="0"/>
              </a:rPr>
              <a:t>New people</a:t>
            </a:r>
            <a:r>
              <a:rPr lang="en-US" sz="2800" b="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are more likely to show up when you are doing what you do. </a:t>
            </a:r>
          </a:p>
        </p:txBody>
      </p:sp>
      <p:pic>
        <p:nvPicPr>
          <p:cNvPr id="8"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7" name="TextBox 6">
            <a:extLst>
              <a:ext uri="{FF2B5EF4-FFF2-40B4-BE49-F238E27FC236}">
                <a16:creationId xmlns:a16="http://schemas.microsoft.com/office/drawing/2014/main" id="{5D7146D7-FFAE-5449-9825-4E8794DD312A}"/>
              </a:ext>
            </a:extLst>
          </p:cNvPr>
          <p:cNvSpPr txBox="1">
            <a:spLocks noChangeArrowheads="1"/>
          </p:cNvSpPr>
          <p:nvPr/>
        </p:nvSpPr>
        <p:spPr bwMode="auto">
          <a:xfrm>
            <a:off x="2778885" y="232201"/>
            <a:ext cx="663423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ltLang="ja-JP" sz="4800" b="1" dirty="0">
                <a:solidFill>
                  <a:schemeClr val="bg1"/>
                </a:solidFill>
                <a:latin typeface="Arial" panose="020B0604020202020204" pitchFamily="34" charset="0"/>
                <a:cs typeface="Arial" panose="020B0604020202020204" pitchFamily="34" charset="0"/>
              </a:rPr>
              <a:t>Finding Your </a:t>
            </a:r>
            <a:r>
              <a:rPr lang="ja-JP" altLang="en-US" sz="4800" b="1" dirty="0">
                <a:solidFill>
                  <a:schemeClr val="bg1"/>
                </a:solidFill>
                <a:latin typeface="Arial" panose="020B0604020202020204" pitchFamily="34" charset="0"/>
                <a:cs typeface="Arial" panose="020B0604020202020204" pitchFamily="34" charset="0"/>
              </a:rPr>
              <a:t>“</a:t>
            </a:r>
            <a:r>
              <a:rPr lang="en-US" altLang="ja-JP" sz="4800" b="1" dirty="0">
                <a:solidFill>
                  <a:schemeClr val="bg1"/>
                </a:solidFill>
                <a:latin typeface="Arial" panose="020B0604020202020204" pitchFamily="34" charset="0"/>
                <a:cs typeface="Arial" panose="020B0604020202020204" pitchFamily="34" charset="0"/>
              </a:rPr>
              <a:t>Engine</a:t>
            </a:r>
            <a:r>
              <a:rPr lang="ja-JP" altLang="en-US" sz="4800" b="1" dirty="0">
                <a:solidFill>
                  <a:schemeClr val="bg1"/>
                </a:solidFill>
                <a:latin typeface="Arial" panose="020B0604020202020204" pitchFamily="34" charset="0"/>
                <a:cs typeface="Arial" panose="020B0604020202020204" pitchFamily="34" charset="0"/>
              </a:rPr>
              <a:t>”</a:t>
            </a:r>
            <a:endParaRPr lang="en-US" sz="4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20349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030224" y="1564178"/>
            <a:ext cx="9336024"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Aft>
                <a:spcPts val="1200"/>
              </a:spcAft>
            </a:pPr>
            <a:r>
              <a:rPr lang="en-US" sz="4400" b="1" dirty="0">
                <a:latin typeface="Arial" panose="020B0604020202020204" pitchFamily="34" charset="0"/>
                <a:cs typeface="Arial" panose="020B0604020202020204" pitchFamily="34" charset="0"/>
              </a:rPr>
              <a:t>Finally, what are your church</a:t>
            </a:r>
            <a:r>
              <a:rPr lang="ja-JP" altLang="en-US" sz="4400" b="1" dirty="0">
                <a:latin typeface="Arial" panose="020B0604020202020204" pitchFamily="34" charset="0"/>
                <a:cs typeface="Arial" panose="020B0604020202020204" pitchFamily="34" charset="0"/>
              </a:rPr>
              <a:t>’</a:t>
            </a:r>
            <a:r>
              <a:rPr lang="en-US" altLang="ja-JP" sz="4400" b="1" dirty="0">
                <a:latin typeface="Arial" panose="020B0604020202020204" pitchFamily="34" charset="0"/>
                <a:cs typeface="Arial" panose="020B0604020202020204" pitchFamily="34" charset="0"/>
              </a:rPr>
              <a:t>s ministry strengths? </a:t>
            </a:r>
          </a:p>
          <a:p>
            <a:pPr eaLnBrk="1" hangingPunct="1">
              <a:spcAft>
                <a:spcPts val="1200"/>
              </a:spcAft>
            </a:pPr>
            <a:r>
              <a:rPr lang="en-US" sz="2800" dirty="0">
                <a:latin typeface="Arial" panose="020B0604020202020204" pitchFamily="34" charset="0"/>
                <a:cs typeface="Arial" panose="020B0604020202020204" pitchFamily="34" charset="0"/>
              </a:rPr>
              <a:t>What a church does </a:t>
            </a:r>
            <a:r>
              <a:rPr lang="en-US" sz="2800" b="1" u="sng" dirty="0">
                <a:latin typeface="Arial" panose="020B0604020202020204" pitchFamily="34" charset="0"/>
                <a:cs typeface="Arial" panose="020B0604020202020204" pitchFamily="34" charset="0"/>
              </a:rPr>
              <a:t>well</a:t>
            </a:r>
            <a:r>
              <a:rPr lang="en-US" sz="2800" dirty="0">
                <a:latin typeface="Arial" panose="020B0604020202020204" pitchFamily="34" charset="0"/>
                <a:cs typeface="Arial" panose="020B0604020202020204" pitchFamily="34" charset="0"/>
              </a:rPr>
              <a:t> needs to be visible to its community! </a:t>
            </a:r>
          </a:p>
          <a:p>
            <a:pPr eaLnBrk="1" hangingPunct="1">
              <a:spcAft>
                <a:spcPts val="1200"/>
              </a:spcAft>
            </a:pPr>
            <a:r>
              <a:rPr lang="en-US" sz="2800" b="1" u="sng" dirty="0">
                <a:latin typeface="Arial" panose="020B0604020202020204" pitchFamily="34" charset="0"/>
                <a:cs typeface="Arial" panose="020B0604020202020204" pitchFamily="34" charset="0"/>
              </a:rPr>
              <a:t>New people</a:t>
            </a:r>
            <a:r>
              <a:rPr lang="en-US" sz="2800" b="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are more likely to show up when you are doing what you do. </a:t>
            </a:r>
          </a:p>
          <a:p>
            <a:pPr eaLnBrk="1" hangingPunct="1">
              <a:spcAft>
                <a:spcPts val="1200"/>
              </a:spcAft>
            </a:pPr>
            <a:r>
              <a:rPr lang="en-US" sz="2800" dirty="0">
                <a:latin typeface="Arial" panose="020B0604020202020204" pitchFamily="34" charset="0"/>
                <a:cs typeface="Arial" panose="020B0604020202020204" pitchFamily="34" charset="0"/>
              </a:rPr>
              <a:t>At the same time, those who drift in during your </a:t>
            </a:r>
            <a:r>
              <a:rPr lang="en-US" sz="2800" b="1" u="sng" dirty="0">
                <a:latin typeface="Arial" panose="020B0604020202020204" pitchFamily="34" charset="0"/>
                <a:cs typeface="Arial" panose="020B0604020202020204" pitchFamily="34" charset="0"/>
              </a:rPr>
              <a:t>lesser</a:t>
            </a:r>
            <a:r>
              <a:rPr lang="en-US" sz="2800" dirty="0">
                <a:latin typeface="Arial" panose="020B0604020202020204" pitchFamily="34" charset="0"/>
                <a:cs typeface="Arial" panose="020B0604020202020204" pitchFamily="34" charset="0"/>
              </a:rPr>
              <a:t> quality moments seldom choose to come back.</a:t>
            </a:r>
          </a:p>
        </p:txBody>
      </p:sp>
      <p:pic>
        <p:nvPicPr>
          <p:cNvPr id="8"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7" name="TextBox 6">
            <a:extLst>
              <a:ext uri="{FF2B5EF4-FFF2-40B4-BE49-F238E27FC236}">
                <a16:creationId xmlns:a16="http://schemas.microsoft.com/office/drawing/2014/main" id="{5D7146D7-FFAE-5449-9825-4E8794DD312A}"/>
              </a:ext>
            </a:extLst>
          </p:cNvPr>
          <p:cNvSpPr txBox="1">
            <a:spLocks noChangeArrowheads="1"/>
          </p:cNvSpPr>
          <p:nvPr/>
        </p:nvSpPr>
        <p:spPr bwMode="auto">
          <a:xfrm>
            <a:off x="2778885" y="232201"/>
            <a:ext cx="663423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ltLang="ja-JP" sz="4800" b="1" dirty="0">
                <a:solidFill>
                  <a:schemeClr val="bg1"/>
                </a:solidFill>
                <a:latin typeface="Arial" panose="020B0604020202020204" pitchFamily="34" charset="0"/>
                <a:cs typeface="Arial" panose="020B0604020202020204" pitchFamily="34" charset="0"/>
              </a:rPr>
              <a:t>Finding Your </a:t>
            </a:r>
            <a:r>
              <a:rPr lang="ja-JP" altLang="en-US" sz="4800" b="1" dirty="0">
                <a:solidFill>
                  <a:schemeClr val="bg1"/>
                </a:solidFill>
                <a:latin typeface="Arial" panose="020B0604020202020204" pitchFamily="34" charset="0"/>
                <a:cs typeface="Arial" panose="020B0604020202020204" pitchFamily="34" charset="0"/>
              </a:rPr>
              <a:t>“</a:t>
            </a:r>
            <a:r>
              <a:rPr lang="en-US" altLang="ja-JP" sz="4800" b="1" dirty="0">
                <a:solidFill>
                  <a:schemeClr val="bg1"/>
                </a:solidFill>
                <a:latin typeface="Arial" panose="020B0604020202020204" pitchFamily="34" charset="0"/>
                <a:cs typeface="Arial" panose="020B0604020202020204" pitchFamily="34" charset="0"/>
              </a:rPr>
              <a:t>Engine</a:t>
            </a:r>
            <a:r>
              <a:rPr lang="ja-JP" altLang="en-US" sz="4800" b="1" dirty="0">
                <a:solidFill>
                  <a:schemeClr val="bg1"/>
                </a:solidFill>
                <a:latin typeface="Arial" panose="020B0604020202020204" pitchFamily="34" charset="0"/>
                <a:cs typeface="Arial" panose="020B0604020202020204" pitchFamily="34" charset="0"/>
              </a:rPr>
              <a:t>”</a:t>
            </a:r>
            <a:endParaRPr lang="en-US" sz="4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665463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4" name="TextBox 9"/>
          <p:cNvSpPr txBox="1">
            <a:spLocks noChangeArrowheads="1"/>
          </p:cNvSpPr>
          <p:nvPr/>
        </p:nvSpPr>
        <p:spPr bwMode="auto">
          <a:xfrm>
            <a:off x="1643711" y="186035"/>
            <a:ext cx="890457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5400" b="1" dirty="0">
                <a:solidFill>
                  <a:schemeClr val="bg1"/>
                </a:solidFill>
                <a:latin typeface="Arial" panose="020B0604020202020204" pitchFamily="34" charset="0"/>
                <a:ea typeface="Gotham Book" charset="0"/>
                <a:cs typeface="Arial" panose="020B0604020202020204" pitchFamily="34" charset="0"/>
              </a:rPr>
              <a:t>Biblical Functions Review</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0952" y="1780674"/>
            <a:ext cx="4391191" cy="4356660"/>
          </a:xfrm>
          <a:prstGeom prst="rect">
            <a:avLst/>
          </a:prstGeom>
        </p:spPr>
      </p:pic>
      <p:sp>
        <p:nvSpPr>
          <p:cNvPr id="8" name="Shape 162"/>
          <p:cNvSpPr/>
          <p:nvPr/>
        </p:nvSpPr>
        <p:spPr>
          <a:xfrm>
            <a:off x="662858" y="3030847"/>
            <a:ext cx="5047792" cy="284507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defTabSz="457200">
              <a:lnSpc>
                <a:spcPct val="130000"/>
              </a:lnSpc>
              <a:defRPr sz="5300">
                <a:solidFill>
                  <a:srgbClr val="4B4B4B"/>
                </a:solidFill>
                <a:latin typeface="Gotham Bold"/>
                <a:ea typeface="Gotham Bold"/>
                <a:cs typeface="Gotham Bold"/>
                <a:sym typeface="Gotham"/>
              </a:defRPr>
            </a:pPr>
            <a:r>
              <a:rPr sz="2800" dirty="0">
                <a:latin typeface="Arial" panose="020B0604020202020204" pitchFamily="34" charset="0"/>
                <a:cs typeface="Arial" panose="020B0604020202020204" pitchFamily="34" charset="0"/>
              </a:rPr>
              <a:t>Fellowship </a:t>
            </a:r>
            <a:r>
              <a:rPr sz="2800" b="1" dirty="0">
                <a:solidFill>
                  <a:srgbClr val="0B4C75"/>
                </a:solidFill>
                <a:latin typeface="Arial" panose="020B0604020202020204" pitchFamily="34" charset="0"/>
                <a:cs typeface="Arial" panose="020B0604020202020204" pitchFamily="34" charset="0"/>
              </a:rPr>
              <a:t>(CONNECT)</a:t>
            </a:r>
          </a:p>
          <a:p>
            <a:pPr algn="l" defTabSz="457200">
              <a:lnSpc>
                <a:spcPct val="130000"/>
              </a:lnSpc>
              <a:defRPr sz="5300">
                <a:solidFill>
                  <a:srgbClr val="4B4B4B"/>
                </a:solidFill>
                <a:latin typeface="Gotham Bold"/>
                <a:ea typeface="Gotham Bold"/>
                <a:cs typeface="Gotham Bold"/>
                <a:sym typeface="Gotham"/>
              </a:defRPr>
            </a:pPr>
            <a:r>
              <a:rPr sz="2800" dirty="0">
                <a:latin typeface="Arial" panose="020B0604020202020204" pitchFamily="34" charset="0"/>
                <a:cs typeface="Arial" panose="020B0604020202020204" pitchFamily="34" charset="0"/>
              </a:rPr>
              <a:t>Discipleship </a:t>
            </a:r>
            <a:r>
              <a:rPr sz="2800" b="1" dirty="0">
                <a:solidFill>
                  <a:srgbClr val="34AD79"/>
                </a:solidFill>
                <a:latin typeface="Arial" panose="020B0604020202020204" pitchFamily="34" charset="0"/>
                <a:cs typeface="Arial" panose="020B0604020202020204" pitchFamily="34" charset="0"/>
              </a:rPr>
              <a:t>(GROW)</a:t>
            </a:r>
          </a:p>
          <a:p>
            <a:pPr algn="l" defTabSz="457200">
              <a:lnSpc>
                <a:spcPct val="130000"/>
              </a:lnSpc>
              <a:defRPr sz="5300">
                <a:solidFill>
                  <a:srgbClr val="4B4B4B"/>
                </a:solidFill>
                <a:latin typeface="Gotham Bold"/>
                <a:ea typeface="Gotham Bold"/>
                <a:cs typeface="Gotham Bold"/>
                <a:sym typeface="Gotham"/>
              </a:defRPr>
            </a:pPr>
            <a:r>
              <a:rPr sz="2800" dirty="0">
                <a:latin typeface="Arial" panose="020B0604020202020204" pitchFamily="34" charset="0"/>
                <a:cs typeface="Arial" panose="020B0604020202020204" pitchFamily="34" charset="0"/>
              </a:rPr>
              <a:t>Gift-Oriented Ministry </a:t>
            </a:r>
            <a:r>
              <a:rPr sz="2800" b="1" dirty="0">
                <a:solidFill>
                  <a:srgbClr val="1471B9"/>
                </a:solidFill>
                <a:latin typeface="Arial" panose="020B0604020202020204" pitchFamily="34" charset="0"/>
                <a:cs typeface="Arial" panose="020B0604020202020204" pitchFamily="34" charset="0"/>
              </a:rPr>
              <a:t>(SERVE)</a:t>
            </a:r>
            <a:endParaRPr sz="2800" dirty="0">
              <a:solidFill>
                <a:srgbClr val="1471B9"/>
              </a:solidFill>
              <a:latin typeface="Arial" panose="020B0604020202020204" pitchFamily="34" charset="0"/>
              <a:cs typeface="Arial" panose="020B0604020202020204" pitchFamily="34" charset="0"/>
            </a:endParaRPr>
          </a:p>
          <a:p>
            <a:pPr algn="l" defTabSz="457200">
              <a:lnSpc>
                <a:spcPct val="130000"/>
              </a:lnSpc>
              <a:defRPr sz="5300">
                <a:solidFill>
                  <a:srgbClr val="4B4B4B"/>
                </a:solidFill>
                <a:latin typeface="Gotham Bold"/>
                <a:ea typeface="Gotham Bold"/>
                <a:cs typeface="Gotham Bold"/>
                <a:sym typeface="Gotham"/>
              </a:defRPr>
            </a:pPr>
            <a:r>
              <a:rPr sz="2800" dirty="0">
                <a:latin typeface="Arial" panose="020B0604020202020204" pitchFamily="34" charset="0"/>
                <a:cs typeface="Arial" panose="020B0604020202020204" pitchFamily="34" charset="0"/>
              </a:rPr>
              <a:t>Evangelism </a:t>
            </a:r>
            <a:r>
              <a:rPr sz="2800" b="1" dirty="0">
                <a:solidFill>
                  <a:srgbClr val="51B751"/>
                </a:solidFill>
                <a:latin typeface="Arial" panose="020B0604020202020204" pitchFamily="34" charset="0"/>
                <a:cs typeface="Arial" panose="020B0604020202020204" pitchFamily="34" charset="0"/>
              </a:rPr>
              <a:t>(GO)</a:t>
            </a:r>
          </a:p>
          <a:p>
            <a:pPr algn="l" defTabSz="457200">
              <a:lnSpc>
                <a:spcPct val="130000"/>
              </a:lnSpc>
              <a:defRPr sz="5300" b="1">
                <a:solidFill>
                  <a:srgbClr val="828080"/>
                </a:solidFill>
                <a:latin typeface="Gotham Bold"/>
                <a:ea typeface="Gotham Bold"/>
                <a:cs typeface="Gotham Bold"/>
                <a:sym typeface="Gotham"/>
              </a:defRPr>
            </a:pPr>
            <a:r>
              <a:rPr sz="2800" dirty="0">
                <a:latin typeface="Arial" panose="020B0604020202020204" pitchFamily="34" charset="0"/>
                <a:cs typeface="Arial" panose="020B0604020202020204" pitchFamily="34" charset="0"/>
              </a:rPr>
              <a:t>WORSHIP</a:t>
            </a:r>
          </a:p>
        </p:txBody>
      </p:sp>
      <p:sp>
        <p:nvSpPr>
          <p:cNvPr id="2" name="TextBox 1"/>
          <p:cNvSpPr txBox="1"/>
          <p:nvPr/>
        </p:nvSpPr>
        <p:spPr>
          <a:xfrm>
            <a:off x="1074820" y="1784617"/>
            <a:ext cx="4224233" cy="923330"/>
          </a:xfrm>
          <a:prstGeom prst="rect">
            <a:avLst/>
          </a:prstGeom>
          <a:noFill/>
        </p:spPr>
        <p:txBody>
          <a:bodyPr wrap="none" rtlCol="0">
            <a:spAutoFit/>
          </a:bodyPr>
          <a:lstStyle/>
          <a:p>
            <a:r>
              <a:rPr lang="en-US" sz="5400" dirty="0">
                <a:latin typeface="Arial" panose="020B0604020202020204" pitchFamily="34" charset="0"/>
                <a:ea typeface="Gotham Book" charset="0"/>
                <a:cs typeface="Arial" panose="020B0604020202020204" pitchFamily="34" charset="0"/>
              </a:rPr>
              <a:t>Acts 2:42</a:t>
            </a:r>
            <a:r>
              <a:rPr lang="en-US" sz="5400" dirty="0">
                <a:latin typeface="Arial" panose="020B0604020202020204" pitchFamily="34" charset="0"/>
                <a:cs typeface="Arial" panose="020B0604020202020204" pitchFamily="34" charset="0"/>
              </a:rPr>
              <a:t>–</a:t>
            </a:r>
            <a:r>
              <a:rPr lang="en-US" sz="5400" dirty="0">
                <a:latin typeface="Arial" panose="020B0604020202020204" pitchFamily="34" charset="0"/>
                <a:ea typeface="Gotham Book" charset="0"/>
                <a:cs typeface="Arial" panose="020B0604020202020204" pitchFamily="34" charset="0"/>
              </a:rPr>
              <a:t>47</a:t>
            </a:r>
          </a:p>
        </p:txBody>
      </p:sp>
    </p:spTree>
    <p:extLst>
      <p:ext uri="{BB962C8B-B14F-4D97-AF65-F5344CB8AC3E}">
        <p14:creationId xmlns:p14="http://schemas.microsoft.com/office/powerpoint/2010/main" val="11028831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944880" y="1709929"/>
            <a:ext cx="8915400"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Aft>
                <a:spcPts val="1200"/>
              </a:spcAft>
            </a:pPr>
            <a:r>
              <a:rPr lang="en-US" sz="4400" b="1" dirty="0"/>
              <a:t>Finally, what are your church</a:t>
            </a:r>
            <a:r>
              <a:rPr lang="ja-JP" altLang="en-US" sz="4400" b="1" dirty="0"/>
              <a:t>’</a:t>
            </a:r>
            <a:r>
              <a:rPr lang="en-US" altLang="ja-JP" sz="4400" b="1" dirty="0"/>
              <a:t>s ministry strengths? </a:t>
            </a:r>
          </a:p>
          <a:p>
            <a:pPr eaLnBrk="1" hangingPunct="1">
              <a:spcAft>
                <a:spcPts val="1200"/>
              </a:spcAft>
              <a:buFont typeface="Arial" charset="0"/>
              <a:buChar char="•"/>
            </a:pPr>
            <a:r>
              <a:rPr lang="en-US" sz="2800" b="1" dirty="0"/>
              <a:t>  </a:t>
            </a:r>
            <a:r>
              <a:rPr lang="en-US" sz="2800" dirty="0"/>
              <a:t>Evangelistic </a:t>
            </a:r>
            <a:r>
              <a:rPr lang="en-US" sz="2800" b="1" u="sng" dirty="0"/>
              <a:t>outreach events</a:t>
            </a:r>
          </a:p>
          <a:p>
            <a:pPr eaLnBrk="1" hangingPunct="1">
              <a:spcAft>
                <a:spcPts val="1200"/>
              </a:spcAft>
            </a:pPr>
            <a:endParaRPr lang="en-US" sz="2800" b="1" u="sng" dirty="0"/>
          </a:p>
        </p:txBody>
      </p:sp>
      <p:pic>
        <p:nvPicPr>
          <p:cNvPr id="8"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7" name="TextBox 6">
            <a:extLst>
              <a:ext uri="{FF2B5EF4-FFF2-40B4-BE49-F238E27FC236}">
                <a16:creationId xmlns:a16="http://schemas.microsoft.com/office/drawing/2014/main" id="{EEAA5FCC-190C-4C46-9B8A-8681CFE98D73}"/>
              </a:ext>
            </a:extLst>
          </p:cNvPr>
          <p:cNvSpPr txBox="1">
            <a:spLocks noChangeArrowheads="1"/>
          </p:cNvSpPr>
          <p:nvPr/>
        </p:nvSpPr>
        <p:spPr bwMode="auto">
          <a:xfrm>
            <a:off x="2778885" y="232201"/>
            <a:ext cx="663423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ltLang="ja-JP" sz="4800" b="1" dirty="0">
                <a:solidFill>
                  <a:schemeClr val="bg1"/>
                </a:solidFill>
                <a:latin typeface="Arial" panose="020B0604020202020204" pitchFamily="34" charset="0"/>
                <a:cs typeface="Arial" panose="020B0604020202020204" pitchFamily="34" charset="0"/>
              </a:rPr>
              <a:t>Finding Your </a:t>
            </a:r>
            <a:r>
              <a:rPr lang="ja-JP" altLang="en-US" sz="4800" b="1" dirty="0">
                <a:solidFill>
                  <a:schemeClr val="bg1"/>
                </a:solidFill>
                <a:latin typeface="Arial" panose="020B0604020202020204" pitchFamily="34" charset="0"/>
                <a:cs typeface="Arial" panose="020B0604020202020204" pitchFamily="34" charset="0"/>
              </a:rPr>
              <a:t>“</a:t>
            </a:r>
            <a:r>
              <a:rPr lang="en-US" altLang="ja-JP" sz="4800" b="1" dirty="0">
                <a:solidFill>
                  <a:schemeClr val="bg1"/>
                </a:solidFill>
                <a:latin typeface="Arial" panose="020B0604020202020204" pitchFamily="34" charset="0"/>
                <a:cs typeface="Arial" panose="020B0604020202020204" pitchFamily="34" charset="0"/>
              </a:rPr>
              <a:t>Engine</a:t>
            </a:r>
            <a:r>
              <a:rPr lang="ja-JP" altLang="en-US" sz="4800" b="1" dirty="0">
                <a:solidFill>
                  <a:schemeClr val="bg1"/>
                </a:solidFill>
                <a:latin typeface="Arial" panose="020B0604020202020204" pitchFamily="34" charset="0"/>
                <a:cs typeface="Arial" panose="020B0604020202020204" pitchFamily="34" charset="0"/>
              </a:rPr>
              <a:t>”</a:t>
            </a:r>
            <a:endParaRPr lang="en-US" sz="4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644457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944880" y="1709929"/>
            <a:ext cx="8915400" cy="320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Aft>
                <a:spcPts val="1200"/>
              </a:spcAft>
            </a:pPr>
            <a:r>
              <a:rPr lang="en-US" sz="4400" b="1" dirty="0"/>
              <a:t>Finally, what are your church</a:t>
            </a:r>
            <a:r>
              <a:rPr lang="ja-JP" altLang="en-US" sz="4400" b="1" dirty="0"/>
              <a:t>’</a:t>
            </a:r>
            <a:r>
              <a:rPr lang="en-US" altLang="ja-JP" sz="4400" b="1" dirty="0"/>
              <a:t>s ministry strengths? </a:t>
            </a:r>
          </a:p>
          <a:p>
            <a:pPr eaLnBrk="1" hangingPunct="1">
              <a:spcAft>
                <a:spcPts val="1200"/>
              </a:spcAft>
              <a:buFont typeface="Arial" charset="0"/>
              <a:buChar char="•"/>
            </a:pPr>
            <a:r>
              <a:rPr lang="en-US" sz="2800" b="1" dirty="0"/>
              <a:t>  </a:t>
            </a:r>
            <a:r>
              <a:rPr lang="en-US" sz="2800" dirty="0"/>
              <a:t>Evangelistic </a:t>
            </a:r>
            <a:r>
              <a:rPr lang="en-US" sz="2800" b="1" u="sng" dirty="0"/>
              <a:t>outreach events</a:t>
            </a:r>
          </a:p>
          <a:p>
            <a:pPr eaLnBrk="1" hangingPunct="1">
              <a:spcAft>
                <a:spcPts val="1200"/>
              </a:spcAft>
              <a:buFont typeface="Arial" charset="0"/>
              <a:buChar char="•"/>
            </a:pPr>
            <a:r>
              <a:rPr lang="en-US" sz="2800" dirty="0"/>
              <a:t>  </a:t>
            </a:r>
            <a:r>
              <a:rPr lang="en-US" sz="2800" b="1" u="sng" dirty="0"/>
              <a:t>Teaching truth</a:t>
            </a:r>
            <a:endParaRPr lang="en-US" sz="2800" b="1" dirty="0"/>
          </a:p>
          <a:p>
            <a:pPr eaLnBrk="1" hangingPunct="1">
              <a:spcAft>
                <a:spcPts val="1200"/>
              </a:spcAft>
            </a:pPr>
            <a:endParaRPr lang="en-US" sz="2800" b="1" u="sng" dirty="0"/>
          </a:p>
        </p:txBody>
      </p:sp>
      <p:pic>
        <p:nvPicPr>
          <p:cNvPr id="8"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7" name="TextBox 6">
            <a:extLst>
              <a:ext uri="{FF2B5EF4-FFF2-40B4-BE49-F238E27FC236}">
                <a16:creationId xmlns:a16="http://schemas.microsoft.com/office/drawing/2014/main" id="{EEAA5FCC-190C-4C46-9B8A-8681CFE98D73}"/>
              </a:ext>
            </a:extLst>
          </p:cNvPr>
          <p:cNvSpPr txBox="1">
            <a:spLocks noChangeArrowheads="1"/>
          </p:cNvSpPr>
          <p:nvPr/>
        </p:nvSpPr>
        <p:spPr bwMode="auto">
          <a:xfrm>
            <a:off x="2778885" y="232201"/>
            <a:ext cx="663423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ltLang="ja-JP" sz="4800" b="1" dirty="0">
                <a:solidFill>
                  <a:schemeClr val="bg1"/>
                </a:solidFill>
                <a:latin typeface="Arial" panose="020B0604020202020204" pitchFamily="34" charset="0"/>
                <a:cs typeface="Arial" panose="020B0604020202020204" pitchFamily="34" charset="0"/>
              </a:rPr>
              <a:t>Finding Your </a:t>
            </a:r>
            <a:r>
              <a:rPr lang="ja-JP" altLang="en-US" sz="4800" b="1" dirty="0">
                <a:solidFill>
                  <a:schemeClr val="bg1"/>
                </a:solidFill>
                <a:latin typeface="Arial" panose="020B0604020202020204" pitchFamily="34" charset="0"/>
                <a:cs typeface="Arial" panose="020B0604020202020204" pitchFamily="34" charset="0"/>
              </a:rPr>
              <a:t>“</a:t>
            </a:r>
            <a:r>
              <a:rPr lang="en-US" altLang="ja-JP" sz="4800" b="1" dirty="0">
                <a:solidFill>
                  <a:schemeClr val="bg1"/>
                </a:solidFill>
                <a:latin typeface="Arial" panose="020B0604020202020204" pitchFamily="34" charset="0"/>
                <a:cs typeface="Arial" panose="020B0604020202020204" pitchFamily="34" charset="0"/>
              </a:rPr>
              <a:t>Engine</a:t>
            </a:r>
            <a:r>
              <a:rPr lang="ja-JP" altLang="en-US" sz="4800" b="1" dirty="0">
                <a:solidFill>
                  <a:schemeClr val="bg1"/>
                </a:solidFill>
                <a:latin typeface="Arial" panose="020B0604020202020204" pitchFamily="34" charset="0"/>
                <a:cs typeface="Arial" panose="020B0604020202020204" pitchFamily="34" charset="0"/>
              </a:rPr>
              <a:t>”</a:t>
            </a:r>
            <a:endParaRPr lang="en-US" sz="4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531214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944880" y="1709929"/>
            <a:ext cx="89154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Aft>
                <a:spcPts val="1200"/>
              </a:spcAft>
            </a:pPr>
            <a:r>
              <a:rPr lang="en-US" sz="4400" b="1" dirty="0"/>
              <a:t>Finally, what are your church</a:t>
            </a:r>
            <a:r>
              <a:rPr lang="ja-JP" altLang="en-US" sz="4400" b="1" dirty="0"/>
              <a:t>’</a:t>
            </a:r>
            <a:r>
              <a:rPr lang="en-US" altLang="ja-JP" sz="4400" b="1" dirty="0"/>
              <a:t>s ministry strengths? </a:t>
            </a:r>
          </a:p>
          <a:p>
            <a:pPr eaLnBrk="1" hangingPunct="1">
              <a:spcAft>
                <a:spcPts val="1200"/>
              </a:spcAft>
              <a:buFont typeface="Arial" charset="0"/>
              <a:buChar char="•"/>
            </a:pPr>
            <a:r>
              <a:rPr lang="en-US" sz="2800" b="1" dirty="0"/>
              <a:t>  </a:t>
            </a:r>
            <a:r>
              <a:rPr lang="en-US" sz="2800" dirty="0"/>
              <a:t>Evangelistic </a:t>
            </a:r>
            <a:r>
              <a:rPr lang="en-US" sz="2800" b="1" u="sng" dirty="0"/>
              <a:t>outreach events</a:t>
            </a:r>
          </a:p>
          <a:p>
            <a:pPr eaLnBrk="1" hangingPunct="1">
              <a:spcAft>
                <a:spcPts val="1200"/>
              </a:spcAft>
              <a:buFont typeface="Arial" charset="0"/>
              <a:buChar char="•"/>
            </a:pPr>
            <a:r>
              <a:rPr lang="en-US" sz="2800" dirty="0"/>
              <a:t>  </a:t>
            </a:r>
            <a:r>
              <a:rPr lang="en-US" sz="2800" b="1" u="sng" dirty="0"/>
              <a:t>Teaching truth</a:t>
            </a:r>
            <a:endParaRPr lang="en-US" sz="2800" b="1" dirty="0"/>
          </a:p>
          <a:p>
            <a:pPr eaLnBrk="1" hangingPunct="1">
              <a:spcAft>
                <a:spcPts val="1200"/>
              </a:spcAft>
              <a:buFont typeface="Arial" charset="0"/>
              <a:buChar char="•"/>
            </a:pPr>
            <a:r>
              <a:rPr lang="en-US" sz="2800" b="1" dirty="0"/>
              <a:t>  </a:t>
            </a:r>
            <a:r>
              <a:rPr lang="en-US" sz="2800" b="1" u="sng" dirty="0"/>
              <a:t>Serving</a:t>
            </a:r>
            <a:r>
              <a:rPr lang="en-US" sz="2800" b="1" dirty="0"/>
              <a:t> </a:t>
            </a:r>
            <a:r>
              <a:rPr lang="en-US" sz="2800" dirty="0"/>
              <a:t>their communities</a:t>
            </a:r>
          </a:p>
          <a:p>
            <a:pPr eaLnBrk="1" hangingPunct="1">
              <a:spcAft>
                <a:spcPts val="1200"/>
              </a:spcAft>
            </a:pPr>
            <a:endParaRPr lang="en-US" sz="2800" b="1" u="sng" dirty="0"/>
          </a:p>
        </p:txBody>
      </p:sp>
      <p:pic>
        <p:nvPicPr>
          <p:cNvPr id="8"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7" name="TextBox 6">
            <a:extLst>
              <a:ext uri="{FF2B5EF4-FFF2-40B4-BE49-F238E27FC236}">
                <a16:creationId xmlns:a16="http://schemas.microsoft.com/office/drawing/2014/main" id="{EEAA5FCC-190C-4C46-9B8A-8681CFE98D73}"/>
              </a:ext>
            </a:extLst>
          </p:cNvPr>
          <p:cNvSpPr txBox="1">
            <a:spLocks noChangeArrowheads="1"/>
          </p:cNvSpPr>
          <p:nvPr/>
        </p:nvSpPr>
        <p:spPr bwMode="auto">
          <a:xfrm>
            <a:off x="2778885" y="232201"/>
            <a:ext cx="663423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ltLang="ja-JP" sz="4800" b="1" dirty="0">
                <a:solidFill>
                  <a:schemeClr val="bg1"/>
                </a:solidFill>
                <a:latin typeface="Arial" panose="020B0604020202020204" pitchFamily="34" charset="0"/>
                <a:cs typeface="Arial" panose="020B0604020202020204" pitchFamily="34" charset="0"/>
              </a:rPr>
              <a:t>Finding Your </a:t>
            </a:r>
            <a:r>
              <a:rPr lang="ja-JP" altLang="en-US" sz="4800" b="1" dirty="0">
                <a:solidFill>
                  <a:schemeClr val="bg1"/>
                </a:solidFill>
                <a:latin typeface="Arial" panose="020B0604020202020204" pitchFamily="34" charset="0"/>
                <a:cs typeface="Arial" panose="020B0604020202020204" pitchFamily="34" charset="0"/>
              </a:rPr>
              <a:t>“</a:t>
            </a:r>
            <a:r>
              <a:rPr lang="en-US" altLang="ja-JP" sz="4800" b="1" dirty="0">
                <a:solidFill>
                  <a:schemeClr val="bg1"/>
                </a:solidFill>
                <a:latin typeface="Arial" panose="020B0604020202020204" pitchFamily="34" charset="0"/>
                <a:cs typeface="Arial" panose="020B0604020202020204" pitchFamily="34" charset="0"/>
              </a:rPr>
              <a:t>Engine</a:t>
            </a:r>
            <a:r>
              <a:rPr lang="ja-JP" altLang="en-US" sz="4800" b="1" dirty="0">
                <a:solidFill>
                  <a:schemeClr val="bg1"/>
                </a:solidFill>
                <a:latin typeface="Arial" panose="020B0604020202020204" pitchFamily="34" charset="0"/>
                <a:cs typeface="Arial" panose="020B0604020202020204" pitchFamily="34" charset="0"/>
              </a:rPr>
              <a:t>”</a:t>
            </a:r>
            <a:endParaRPr lang="en-US" sz="4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936330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944880" y="1709929"/>
            <a:ext cx="89154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Aft>
                <a:spcPts val="1200"/>
              </a:spcAft>
            </a:pPr>
            <a:r>
              <a:rPr lang="en-US" sz="4400" b="1" dirty="0"/>
              <a:t>Finally, what are your church</a:t>
            </a:r>
            <a:r>
              <a:rPr lang="ja-JP" altLang="en-US" sz="4400" b="1" dirty="0"/>
              <a:t>’</a:t>
            </a:r>
            <a:r>
              <a:rPr lang="en-US" altLang="ja-JP" sz="4400" b="1" dirty="0"/>
              <a:t>s ministry strengths? </a:t>
            </a:r>
          </a:p>
          <a:p>
            <a:pPr eaLnBrk="1" hangingPunct="1">
              <a:spcAft>
                <a:spcPts val="1200"/>
              </a:spcAft>
              <a:buFont typeface="Arial" charset="0"/>
              <a:buChar char="•"/>
            </a:pPr>
            <a:r>
              <a:rPr lang="en-US" sz="2800" b="1" dirty="0"/>
              <a:t>  </a:t>
            </a:r>
            <a:r>
              <a:rPr lang="en-US" sz="2800" dirty="0"/>
              <a:t>Evangelistic </a:t>
            </a:r>
            <a:r>
              <a:rPr lang="en-US" sz="2800" b="1" u="sng" dirty="0"/>
              <a:t>outreach events</a:t>
            </a:r>
          </a:p>
          <a:p>
            <a:pPr eaLnBrk="1" hangingPunct="1">
              <a:spcAft>
                <a:spcPts val="1200"/>
              </a:spcAft>
              <a:buFont typeface="Arial" charset="0"/>
              <a:buChar char="•"/>
            </a:pPr>
            <a:r>
              <a:rPr lang="en-US" sz="2800" dirty="0"/>
              <a:t>  </a:t>
            </a:r>
            <a:r>
              <a:rPr lang="en-US" sz="2800" b="1" u="sng" dirty="0"/>
              <a:t>Teaching truth</a:t>
            </a:r>
            <a:endParaRPr lang="en-US" sz="2800" b="1" dirty="0"/>
          </a:p>
          <a:p>
            <a:pPr eaLnBrk="1" hangingPunct="1">
              <a:spcAft>
                <a:spcPts val="1200"/>
              </a:spcAft>
              <a:buFont typeface="Arial" charset="0"/>
              <a:buChar char="•"/>
            </a:pPr>
            <a:r>
              <a:rPr lang="en-US" sz="2800" b="1" dirty="0"/>
              <a:t>  </a:t>
            </a:r>
            <a:r>
              <a:rPr lang="en-US" sz="2800" b="1" u="sng" dirty="0"/>
              <a:t>Serving</a:t>
            </a:r>
            <a:r>
              <a:rPr lang="en-US" sz="2800" b="1" dirty="0"/>
              <a:t> </a:t>
            </a:r>
            <a:r>
              <a:rPr lang="en-US" sz="2800" dirty="0"/>
              <a:t>their communities</a:t>
            </a:r>
          </a:p>
          <a:p>
            <a:pPr eaLnBrk="1" hangingPunct="1">
              <a:spcAft>
                <a:spcPts val="1200"/>
              </a:spcAft>
              <a:buFont typeface="Arial" charset="0"/>
              <a:buChar char="•"/>
            </a:pPr>
            <a:r>
              <a:rPr lang="en-US" sz="2800" dirty="0"/>
              <a:t>  </a:t>
            </a:r>
            <a:r>
              <a:rPr lang="en-US" sz="2800" b="1" u="sng" dirty="0"/>
              <a:t>Worship</a:t>
            </a:r>
          </a:p>
        </p:txBody>
      </p:sp>
      <p:pic>
        <p:nvPicPr>
          <p:cNvPr id="8"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7" name="TextBox 6">
            <a:extLst>
              <a:ext uri="{FF2B5EF4-FFF2-40B4-BE49-F238E27FC236}">
                <a16:creationId xmlns:a16="http://schemas.microsoft.com/office/drawing/2014/main" id="{EEAA5FCC-190C-4C46-9B8A-8681CFE98D73}"/>
              </a:ext>
            </a:extLst>
          </p:cNvPr>
          <p:cNvSpPr txBox="1">
            <a:spLocks noChangeArrowheads="1"/>
          </p:cNvSpPr>
          <p:nvPr/>
        </p:nvSpPr>
        <p:spPr bwMode="auto">
          <a:xfrm>
            <a:off x="2778885" y="232201"/>
            <a:ext cx="663423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ltLang="ja-JP" sz="4800" b="1" dirty="0">
                <a:solidFill>
                  <a:schemeClr val="bg1"/>
                </a:solidFill>
                <a:latin typeface="Arial" panose="020B0604020202020204" pitchFamily="34" charset="0"/>
                <a:cs typeface="Arial" panose="020B0604020202020204" pitchFamily="34" charset="0"/>
              </a:rPr>
              <a:t>Finding Your </a:t>
            </a:r>
            <a:r>
              <a:rPr lang="ja-JP" altLang="en-US" sz="4800" b="1" dirty="0">
                <a:solidFill>
                  <a:schemeClr val="bg1"/>
                </a:solidFill>
                <a:latin typeface="Arial" panose="020B0604020202020204" pitchFamily="34" charset="0"/>
                <a:cs typeface="Arial" panose="020B0604020202020204" pitchFamily="34" charset="0"/>
              </a:rPr>
              <a:t>“</a:t>
            </a:r>
            <a:r>
              <a:rPr lang="en-US" altLang="ja-JP" sz="4800" b="1" dirty="0">
                <a:solidFill>
                  <a:schemeClr val="bg1"/>
                </a:solidFill>
                <a:latin typeface="Arial" panose="020B0604020202020204" pitchFamily="34" charset="0"/>
                <a:cs typeface="Arial" panose="020B0604020202020204" pitchFamily="34" charset="0"/>
              </a:rPr>
              <a:t>Engine</a:t>
            </a:r>
            <a:r>
              <a:rPr lang="ja-JP" altLang="en-US" sz="4800" b="1" dirty="0">
                <a:solidFill>
                  <a:schemeClr val="bg1"/>
                </a:solidFill>
                <a:latin typeface="Arial" panose="020B0604020202020204" pitchFamily="34" charset="0"/>
                <a:cs typeface="Arial" panose="020B0604020202020204" pitchFamily="34" charset="0"/>
              </a:rPr>
              <a:t>”</a:t>
            </a:r>
            <a:endParaRPr lang="en-US" sz="4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747772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944880" y="1709929"/>
            <a:ext cx="8915400" cy="437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Aft>
                <a:spcPts val="1200"/>
              </a:spcAft>
            </a:pPr>
            <a:r>
              <a:rPr lang="en-US" sz="4400" b="1" dirty="0"/>
              <a:t>Finally, what are your church</a:t>
            </a:r>
            <a:r>
              <a:rPr lang="ja-JP" altLang="en-US" sz="4400" b="1" dirty="0"/>
              <a:t>’</a:t>
            </a:r>
            <a:r>
              <a:rPr lang="en-US" altLang="ja-JP" sz="4400" b="1" dirty="0"/>
              <a:t>s ministry strengths? </a:t>
            </a:r>
          </a:p>
          <a:p>
            <a:pPr eaLnBrk="1" hangingPunct="1">
              <a:spcAft>
                <a:spcPts val="1200"/>
              </a:spcAft>
              <a:buFont typeface="Arial" charset="0"/>
              <a:buChar char="•"/>
            </a:pPr>
            <a:r>
              <a:rPr lang="en-US" sz="2800" b="1" dirty="0"/>
              <a:t>  </a:t>
            </a:r>
            <a:r>
              <a:rPr lang="en-US" sz="2800" dirty="0"/>
              <a:t>Evangelistic </a:t>
            </a:r>
            <a:r>
              <a:rPr lang="en-US" sz="2800" b="1" u="sng" dirty="0"/>
              <a:t>outreach events</a:t>
            </a:r>
          </a:p>
          <a:p>
            <a:pPr eaLnBrk="1" hangingPunct="1">
              <a:spcAft>
                <a:spcPts val="1200"/>
              </a:spcAft>
              <a:buFont typeface="Arial" charset="0"/>
              <a:buChar char="•"/>
            </a:pPr>
            <a:r>
              <a:rPr lang="en-US" sz="2800" dirty="0"/>
              <a:t>  </a:t>
            </a:r>
            <a:r>
              <a:rPr lang="en-US" sz="2800" b="1" u="sng" dirty="0"/>
              <a:t>Teaching truth</a:t>
            </a:r>
            <a:endParaRPr lang="en-US" sz="2800" b="1" dirty="0"/>
          </a:p>
          <a:p>
            <a:pPr eaLnBrk="1" hangingPunct="1">
              <a:spcAft>
                <a:spcPts val="1200"/>
              </a:spcAft>
              <a:buFont typeface="Arial" charset="0"/>
              <a:buChar char="•"/>
            </a:pPr>
            <a:r>
              <a:rPr lang="en-US" sz="2800" b="1" dirty="0"/>
              <a:t>  </a:t>
            </a:r>
            <a:r>
              <a:rPr lang="en-US" sz="2800" b="1" u="sng" dirty="0"/>
              <a:t>Serving</a:t>
            </a:r>
            <a:r>
              <a:rPr lang="en-US" sz="2800" b="1" dirty="0"/>
              <a:t> </a:t>
            </a:r>
            <a:r>
              <a:rPr lang="en-US" sz="2800" dirty="0"/>
              <a:t>their communities</a:t>
            </a:r>
          </a:p>
          <a:p>
            <a:pPr eaLnBrk="1" hangingPunct="1">
              <a:spcAft>
                <a:spcPts val="1200"/>
              </a:spcAft>
              <a:buFont typeface="Arial" charset="0"/>
              <a:buChar char="•"/>
            </a:pPr>
            <a:r>
              <a:rPr lang="en-US" sz="2800" dirty="0"/>
              <a:t>  </a:t>
            </a:r>
            <a:r>
              <a:rPr lang="en-US" sz="2800" b="1" u="sng" dirty="0"/>
              <a:t>Worship</a:t>
            </a:r>
          </a:p>
          <a:p>
            <a:pPr eaLnBrk="1" hangingPunct="1">
              <a:spcAft>
                <a:spcPts val="1200"/>
              </a:spcAft>
              <a:buFont typeface="Arial" charset="0"/>
              <a:buChar char="•"/>
            </a:pPr>
            <a:r>
              <a:rPr lang="en-US" sz="2800" dirty="0"/>
              <a:t>  Relationship building</a:t>
            </a:r>
          </a:p>
        </p:txBody>
      </p:sp>
      <p:pic>
        <p:nvPicPr>
          <p:cNvPr id="8"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7" name="TextBox 6">
            <a:extLst>
              <a:ext uri="{FF2B5EF4-FFF2-40B4-BE49-F238E27FC236}">
                <a16:creationId xmlns:a16="http://schemas.microsoft.com/office/drawing/2014/main" id="{EEAA5FCC-190C-4C46-9B8A-8681CFE98D73}"/>
              </a:ext>
            </a:extLst>
          </p:cNvPr>
          <p:cNvSpPr txBox="1">
            <a:spLocks noChangeArrowheads="1"/>
          </p:cNvSpPr>
          <p:nvPr/>
        </p:nvSpPr>
        <p:spPr bwMode="auto">
          <a:xfrm>
            <a:off x="2778885" y="232201"/>
            <a:ext cx="663423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ltLang="ja-JP" sz="4800" b="1" dirty="0">
                <a:solidFill>
                  <a:schemeClr val="bg1"/>
                </a:solidFill>
                <a:latin typeface="Arial" panose="020B0604020202020204" pitchFamily="34" charset="0"/>
                <a:cs typeface="Arial" panose="020B0604020202020204" pitchFamily="34" charset="0"/>
              </a:rPr>
              <a:t>Finding Your </a:t>
            </a:r>
            <a:r>
              <a:rPr lang="ja-JP" altLang="en-US" sz="4800" b="1" dirty="0">
                <a:solidFill>
                  <a:schemeClr val="bg1"/>
                </a:solidFill>
                <a:latin typeface="Arial" panose="020B0604020202020204" pitchFamily="34" charset="0"/>
                <a:cs typeface="Arial" panose="020B0604020202020204" pitchFamily="34" charset="0"/>
              </a:rPr>
              <a:t>“</a:t>
            </a:r>
            <a:r>
              <a:rPr lang="en-US" altLang="ja-JP" sz="4800" b="1" dirty="0">
                <a:solidFill>
                  <a:schemeClr val="bg1"/>
                </a:solidFill>
                <a:latin typeface="Arial" panose="020B0604020202020204" pitchFamily="34" charset="0"/>
                <a:cs typeface="Arial" panose="020B0604020202020204" pitchFamily="34" charset="0"/>
              </a:rPr>
              <a:t>Engine</a:t>
            </a:r>
            <a:r>
              <a:rPr lang="ja-JP" altLang="en-US" sz="4800" b="1" dirty="0">
                <a:solidFill>
                  <a:schemeClr val="bg1"/>
                </a:solidFill>
                <a:latin typeface="Arial" panose="020B0604020202020204" pitchFamily="34" charset="0"/>
                <a:cs typeface="Arial" panose="020B0604020202020204" pitchFamily="34" charset="0"/>
              </a:rPr>
              <a:t>”</a:t>
            </a:r>
            <a:endParaRPr lang="en-US" sz="4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233498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4" name="TextBox 9"/>
          <p:cNvSpPr txBox="1">
            <a:spLocks noChangeArrowheads="1"/>
          </p:cNvSpPr>
          <p:nvPr/>
        </p:nvSpPr>
        <p:spPr bwMode="auto">
          <a:xfrm>
            <a:off x="2321708" y="139868"/>
            <a:ext cx="73533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6000" b="1" dirty="0">
                <a:solidFill>
                  <a:schemeClr val="bg1"/>
                </a:solidFill>
                <a:latin typeface="Arial" panose="020B0604020202020204" pitchFamily="34" charset="0"/>
                <a:ea typeface="Gotham Book" charset="0"/>
                <a:cs typeface="Arial" panose="020B0604020202020204" pitchFamily="34" charset="0"/>
              </a:rPr>
              <a:t>Go</a:t>
            </a:r>
          </a:p>
        </p:txBody>
      </p:sp>
      <p:sp>
        <p:nvSpPr>
          <p:cNvPr id="5" name="TextBox 4"/>
          <p:cNvSpPr txBox="1">
            <a:spLocks noChangeArrowheads="1"/>
          </p:cNvSpPr>
          <p:nvPr/>
        </p:nvSpPr>
        <p:spPr bwMode="auto">
          <a:xfrm>
            <a:off x="682079" y="1578470"/>
            <a:ext cx="10352714" cy="5193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en-US" sz="3600" dirty="0">
                <a:latin typeface="Arial" charset="0"/>
              </a:rPr>
              <a:t>Strategic Goals for Evangelism/Go: </a:t>
            </a:r>
          </a:p>
          <a:p>
            <a:pPr>
              <a:spcBef>
                <a:spcPct val="0"/>
              </a:spcBef>
              <a:buFontTx/>
              <a:buNone/>
            </a:pPr>
            <a:r>
              <a:rPr lang="en-US" altLang="en-US" sz="3600" dirty="0">
                <a:latin typeface="Arial" charset="0"/>
              </a:rPr>
              <a:t>What steps could we take in the next two to three years to fulfill your strategic plan for Evangelism?</a:t>
            </a:r>
          </a:p>
          <a:p>
            <a:pPr>
              <a:spcBef>
                <a:spcPct val="0"/>
              </a:spcBef>
              <a:buFontTx/>
              <a:buNone/>
            </a:pPr>
            <a:endParaRPr lang="en-US" altLang="en-US" sz="3600" dirty="0">
              <a:latin typeface="Arial" charset="0"/>
            </a:endParaRPr>
          </a:p>
          <a:p>
            <a:pPr marL="742950" indent="-742950">
              <a:spcBef>
                <a:spcPct val="0"/>
              </a:spcBef>
              <a:buFont typeface="+mj-lt"/>
              <a:buAutoNum type="arabicPeriod"/>
            </a:pPr>
            <a:r>
              <a:rPr lang="en-US" altLang="en-US" sz="3600" dirty="0">
                <a:latin typeface="Arial" charset="0"/>
              </a:rPr>
              <a:t>What will you do to empower your church to reach the unchurched in the marketplace?</a:t>
            </a:r>
          </a:p>
          <a:p>
            <a:pPr marL="742950" indent="-742950">
              <a:spcBef>
                <a:spcPts val="900"/>
              </a:spcBef>
              <a:buFont typeface="+mj-lt"/>
              <a:buAutoNum type="arabicPeriod"/>
            </a:pPr>
            <a:r>
              <a:rPr lang="en-US" altLang="en-US" sz="3600" dirty="0">
                <a:latin typeface="Arial" charset="0"/>
              </a:rPr>
              <a:t>Decide how your church will engage with world missions, whether through a trip or through increased support of missionaries.</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2229" y="5021451"/>
            <a:ext cx="2099772" cy="1599808"/>
          </a:xfrm>
          <a:prstGeom prst="rect">
            <a:avLst/>
          </a:prstGeom>
        </p:spPr>
      </p:pic>
    </p:spTree>
    <p:extLst>
      <p:ext uri="{BB962C8B-B14F-4D97-AF65-F5344CB8AC3E}">
        <p14:creationId xmlns:p14="http://schemas.microsoft.com/office/powerpoint/2010/main" val="19388841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4" name="TextBox 9"/>
          <p:cNvSpPr txBox="1">
            <a:spLocks noChangeArrowheads="1"/>
          </p:cNvSpPr>
          <p:nvPr/>
        </p:nvSpPr>
        <p:spPr bwMode="auto">
          <a:xfrm>
            <a:off x="462366" y="186035"/>
            <a:ext cx="1126726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5400" b="1" dirty="0">
                <a:solidFill>
                  <a:schemeClr val="bg1"/>
                </a:solidFill>
                <a:latin typeface="Arial" panose="020B0604020202020204" pitchFamily="34" charset="0"/>
                <a:ea typeface="Gotham Book" charset="0"/>
                <a:cs typeface="Arial" panose="020B0604020202020204" pitchFamily="34" charset="0"/>
              </a:rPr>
              <a:t>5 Strategic Questions</a:t>
            </a:r>
          </a:p>
        </p:txBody>
      </p:sp>
      <p:pic>
        <p:nvPicPr>
          <p:cNvPr id="8" name="pasted-image.pdf"/>
          <p:cNvPicPr>
            <a:picLocks noChangeAspect="1"/>
          </p:cNvPicPr>
          <p:nvPr/>
        </p:nvPicPr>
        <p:blipFill>
          <a:blip r:embed="rId4"/>
          <a:stretch>
            <a:fillRect/>
          </a:stretch>
        </p:blipFill>
        <p:spPr>
          <a:xfrm>
            <a:off x="9302856" y="5675191"/>
            <a:ext cx="2200326" cy="757117"/>
          </a:xfrm>
          <a:prstGeom prst="rect">
            <a:avLst/>
          </a:prstGeom>
          <a:ln w="12700">
            <a:miter lim="400000"/>
          </a:ln>
        </p:spPr>
      </p:pic>
      <p:sp>
        <p:nvSpPr>
          <p:cNvPr id="5" name="TextBox 4"/>
          <p:cNvSpPr txBox="1">
            <a:spLocks noChangeArrowheads="1"/>
          </p:cNvSpPr>
          <p:nvPr/>
        </p:nvSpPr>
        <p:spPr bwMode="auto">
          <a:xfrm>
            <a:off x="880515" y="2459504"/>
            <a:ext cx="1043097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682625" indent="-682625" eaLnBrk="1" hangingPunct="1">
              <a:lnSpc>
                <a:spcPts val="4800"/>
              </a:lnSpc>
              <a:spcBef>
                <a:spcPts val="0"/>
              </a:spcBef>
              <a:buAutoNum type="arabicPeriod"/>
            </a:pPr>
            <a:r>
              <a:rPr lang="en-US" sz="4000" dirty="0">
                <a:latin typeface="Arial" panose="020B0604020202020204" pitchFamily="34" charset="0"/>
                <a:cs typeface="Arial" panose="020B0604020202020204" pitchFamily="34" charset="0"/>
              </a:rPr>
              <a:t>How do we engage new people?</a:t>
            </a:r>
          </a:p>
          <a:p>
            <a:pPr marL="682625" indent="-682625" eaLnBrk="1" hangingPunct="1">
              <a:lnSpc>
                <a:spcPts val="4800"/>
              </a:lnSpc>
              <a:spcBef>
                <a:spcPts val="0"/>
              </a:spcBef>
              <a:buFont typeface="Arial" charset="0"/>
              <a:buAutoNum type="arabicPeriod"/>
            </a:pPr>
            <a:r>
              <a:rPr lang="en-US" sz="4000" b="1" dirty="0">
                <a:latin typeface="Arial" panose="020B0604020202020204" pitchFamily="34" charset="0"/>
                <a:cs typeface="Arial" panose="020B0604020202020204" pitchFamily="34" charset="0"/>
              </a:rPr>
              <a:t>How will we treat them when they walk through our doors?</a:t>
            </a:r>
          </a:p>
        </p:txBody>
      </p:sp>
    </p:spTree>
    <p:extLst>
      <p:ext uri="{BB962C8B-B14F-4D97-AF65-F5344CB8AC3E}">
        <p14:creationId xmlns:p14="http://schemas.microsoft.com/office/powerpoint/2010/main" val="34188106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8" name="TextBox 9"/>
          <p:cNvSpPr txBox="1">
            <a:spLocks noChangeArrowheads="1"/>
          </p:cNvSpPr>
          <p:nvPr/>
        </p:nvSpPr>
        <p:spPr bwMode="auto">
          <a:xfrm>
            <a:off x="2613274" y="232201"/>
            <a:ext cx="69654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4800" b="1" dirty="0">
                <a:solidFill>
                  <a:schemeClr val="bg1"/>
                </a:solidFill>
                <a:latin typeface="Arial" panose="020B0604020202020204" pitchFamily="34" charset="0"/>
                <a:ea typeface="Gotham Book" charset="0"/>
                <a:cs typeface="Arial" panose="020B0604020202020204" pitchFamily="34" charset="0"/>
              </a:rPr>
              <a:t>Guest Assimilation</a:t>
            </a:r>
          </a:p>
        </p:txBody>
      </p:sp>
      <p:sp>
        <p:nvSpPr>
          <p:cNvPr id="7" name="TextBox 6"/>
          <p:cNvSpPr txBox="1">
            <a:spLocks noChangeArrowheads="1"/>
          </p:cNvSpPr>
          <p:nvPr/>
        </p:nvSpPr>
        <p:spPr bwMode="auto">
          <a:xfrm>
            <a:off x="1146874" y="2119001"/>
            <a:ext cx="96373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ts val="900"/>
              </a:spcBef>
              <a:buNone/>
            </a:pPr>
            <a:r>
              <a:rPr lang="en-US" altLang="en-US" sz="4800" dirty="0">
                <a:latin typeface="Arial" charset="0"/>
              </a:rPr>
              <a:t>Guest assimilation is the process of moving new attendees to the level of Christian discipleship.</a:t>
            </a:r>
            <a:endParaRPr lang="is-IS" altLang="en-US" sz="4800" dirty="0">
              <a:latin typeface="Arial" charset="0"/>
            </a:endParaRPr>
          </a:p>
        </p:txBody>
      </p:sp>
      <p:pic>
        <p:nvPicPr>
          <p:cNvPr id="9" name="pasted-image.pdf"/>
          <p:cNvPicPr>
            <a:picLocks noChangeAspect="1"/>
          </p:cNvPicPr>
          <p:nvPr/>
        </p:nvPicPr>
        <p:blipFill>
          <a:blip r:embed="rId4"/>
          <a:stretch>
            <a:fillRect/>
          </a:stretch>
        </p:blipFill>
        <p:spPr>
          <a:xfrm>
            <a:off x="9302856" y="5675191"/>
            <a:ext cx="2200326" cy="757117"/>
          </a:xfrm>
          <a:prstGeom prst="rect">
            <a:avLst/>
          </a:prstGeom>
          <a:ln w="12700">
            <a:miter lim="400000"/>
          </a:ln>
        </p:spPr>
      </p:pic>
    </p:spTree>
    <p:extLst>
      <p:ext uri="{BB962C8B-B14F-4D97-AF65-F5344CB8AC3E}">
        <p14:creationId xmlns:p14="http://schemas.microsoft.com/office/powerpoint/2010/main" val="12293434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8" name="TextBox 9"/>
          <p:cNvSpPr txBox="1">
            <a:spLocks noChangeArrowheads="1"/>
          </p:cNvSpPr>
          <p:nvPr/>
        </p:nvSpPr>
        <p:spPr bwMode="auto">
          <a:xfrm>
            <a:off x="2613274" y="232201"/>
            <a:ext cx="69654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4800" b="1" dirty="0">
                <a:solidFill>
                  <a:schemeClr val="bg1"/>
                </a:solidFill>
                <a:latin typeface="Arial" panose="020B0604020202020204" pitchFamily="34" charset="0"/>
                <a:ea typeface="Gotham Book" charset="0"/>
                <a:cs typeface="Arial" panose="020B0604020202020204" pitchFamily="34" charset="0"/>
              </a:rPr>
              <a:t>Guest Assimilation</a:t>
            </a:r>
          </a:p>
        </p:txBody>
      </p:sp>
      <p:sp>
        <p:nvSpPr>
          <p:cNvPr id="7" name="TextBox 6"/>
          <p:cNvSpPr txBox="1">
            <a:spLocks noChangeArrowheads="1"/>
          </p:cNvSpPr>
          <p:nvPr/>
        </p:nvSpPr>
        <p:spPr bwMode="auto">
          <a:xfrm>
            <a:off x="1146874" y="1874940"/>
            <a:ext cx="963736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None/>
            </a:pPr>
            <a:r>
              <a:rPr lang="en-US" altLang="en-US" sz="4000" dirty="0">
                <a:latin typeface="Arial" charset="0"/>
              </a:rPr>
              <a:t>The guest assimilation process takes people from the front door to strong relationship connection in </a:t>
            </a:r>
            <a:r>
              <a:rPr lang="en-US" altLang="en-US" sz="4000" b="1" dirty="0">
                <a:latin typeface="Arial" charset="0"/>
              </a:rPr>
              <a:t>six weeks</a:t>
            </a:r>
            <a:r>
              <a:rPr lang="en-US" altLang="en-US" sz="4000" dirty="0">
                <a:latin typeface="Arial" charset="0"/>
              </a:rPr>
              <a:t>,</a:t>
            </a:r>
            <a:r>
              <a:rPr lang="en-US" altLang="en-US" sz="4000" b="1" dirty="0">
                <a:latin typeface="Arial" charset="0"/>
              </a:rPr>
              <a:t> </a:t>
            </a:r>
            <a:r>
              <a:rPr lang="en-US" altLang="en-US" sz="4000" dirty="0">
                <a:latin typeface="Arial" charset="0"/>
              </a:rPr>
              <a:t>and to active discipleship through ministry involvement and small group participation within a total of </a:t>
            </a:r>
            <a:r>
              <a:rPr lang="en-US" altLang="en-US" sz="4000" b="1" dirty="0">
                <a:latin typeface="Arial" charset="0"/>
              </a:rPr>
              <a:t>eighteen weeks</a:t>
            </a:r>
            <a:r>
              <a:rPr lang="en-US" altLang="en-US" sz="4000" dirty="0">
                <a:latin typeface="Arial" charset="0"/>
              </a:rPr>
              <a:t>.</a:t>
            </a:r>
          </a:p>
        </p:txBody>
      </p:sp>
      <p:pic>
        <p:nvPicPr>
          <p:cNvPr id="9" name="pasted-image.pdf"/>
          <p:cNvPicPr>
            <a:picLocks noChangeAspect="1"/>
          </p:cNvPicPr>
          <p:nvPr/>
        </p:nvPicPr>
        <p:blipFill>
          <a:blip r:embed="rId4"/>
          <a:stretch>
            <a:fillRect/>
          </a:stretch>
        </p:blipFill>
        <p:spPr>
          <a:xfrm>
            <a:off x="9302856" y="5675191"/>
            <a:ext cx="2200326" cy="757117"/>
          </a:xfrm>
          <a:prstGeom prst="rect">
            <a:avLst/>
          </a:prstGeom>
          <a:ln w="12700">
            <a:miter lim="400000"/>
          </a:ln>
        </p:spPr>
      </p:pic>
    </p:spTree>
    <p:extLst>
      <p:ext uri="{BB962C8B-B14F-4D97-AF65-F5344CB8AC3E}">
        <p14:creationId xmlns:p14="http://schemas.microsoft.com/office/powerpoint/2010/main" val="10012980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8" name="TextBox 9"/>
          <p:cNvSpPr txBox="1">
            <a:spLocks noChangeArrowheads="1"/>
          </p:cNvSpPr>
          <p:nvPr/>
        </p:nvSpPr>
        <p:spPr bwMode="auto">
          <a:xfrm>
            <a:off x="2613274" y="232201"/>
            <a:ext cx="69654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4800" b="1" dirty="0">
                <a:solidFill>
                  <a:schemeClr val="bg1"/>
                </a:solidFill>
                <a:latin typeface="Arial" panose="020B0604020202020204" pitchFamily="34" charset="0"/>
                <a:ea typeface="Gotham Book" charset="0"/>
                <a:cs typeface="Arial" panose="020B0604020202020204" pitchFamily="34" charset="0"/>
              </a:rPr>
              <a:t>Guest Assimilation</a:t>
            </a:r>
          </a:p>
        </p:txBody>
      </p:sp>
      <p:sp>
        <p:nvSpPr>
          <p:cNvPr id="7" name="TextBox 6"/>
          <p:cNvSpPr txBox="1">
            <a:spLocks noChangeArrowheads="1"/>
          </p:cNvSpPr>
          <p:nvPr/>
        </p:nvSpPr>
        <p:spPr bwMode="auto">
          <a:xfrm>
            <a:off x="1146874" y="1855530"/>
            <a:ext cx="963736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342900" indent="-342900">
              <a:spcBef>
                <a:spcPct val="0"/>
              </a:spcBef>
            </a:pPr>
            <a:r>
              <a:rPr lang="en-US" sz="4000" dirty="0">
                <a:latin typeface="Arial" charset="0"/>
                <a:ea typeface="Arial" charset="0"/>
                <a:cs typeface="Arial" charset="0"/>
              </a:rPr>
              <a:t>Parking lot greeters</a:t>
            </a:r>
          </a:p>
          <a:p>
            <a:pPr marL="342900" indent="-342900">
              <a:spcBef>
                <a:spcPct val="0"/>
              </a:spcBef>
            </a:pPr>
            <a:endParaRPr lang="en-US" sz="4000" dirty="0">
              <a:latin typeface="Arial" charset="0"/>
              <a:ea typeface="Arial" charset="0"/>
              <a:cs typeface="Arial" charset="0"/>
            </a:endParaRPr>
          </a:p>
          <a:p>
            <a:pPr marL="342900" indent="-342900">
              <a:spcBef>
                <a:spcPct val="0"/>
              </a:spcBef>
            </a:pPr>
            <a:endParaRPr lang="en-US" altLang="en-US" sz="4000" dirty="0">
              <a:latin typeface="Arial" charset="0"/>
            </a:endParaRPr>
          </a:p>
          <a:p>
            <a:pPr marL="342900" indent="-342900">
              <a:spcBef>
                <a:spcPct val="0"/>
              </a:spcBef>
            </a:pPr>
            <a:endParaRPr lang="en-US" altLang="en-US" sz="4000" dirty="0">
              <a:latin typeface="Arial" charset="0"/>
            </a:endParaRPr>
          </a:p>
        </p:txBody>
      </p:sp>
      <p:pic>
        <p:nvPicPr>
          <p:cNvPr id="9" name="pasted-image.pdf"/>
          <p:cNvPicPr>
            <a:picLocks noChangeAspect="1"/>
          </p:cNvPicPr>
          <p:nvPr/>
        </p:nvPicPr>
        <p:blipFill>
          <a:blip r:embed="rId4"/>
          <a:stretch>
            <a:fillRect/>
          </a:stretch>
        </p:blipFill>
        <p:spPr>
          <a:xfrm>
            <a:off x="9302856" y="5675191"/>
            <a:ext cx="2200326" cy="757117"/>
          </a:xfrm>
          <a:prstGeom prst="rect">
            <a:avLst/>
          </a:prstGeom>
          <a:ln w="12700">
            <a:miter lim="400000"/>
          </a:ln>
        </p:spPr>
      </p:pic>
    </p:spTree>
    <p:extLst>
      <p:ext uri="{BB962C8B-B14F-4D97-AF65-F5344CB8AC3E}">
        <p14:creationId xmlns:p14="http://schemas.microsoft.com/office/powerpoint/2010/main" val="1001801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4" name="TextBox 9"/>
          <p:cNvSpPr txBox="1">
            <a:spLocks noChangeArrowheads="1"/>
          </p:cNvSpPr>
          <p:nvPr/>
        </p:nvSpPr>
        <p:spPr bwMode="auto">
          <a:xfrm>
            <a:off x="2321708" y="170010"/>
            <a:ext cx="73533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6000" b="1" dirty="0">
                <a:solidFill>
                  <a:schemeClr val="bg1"/>
                </a:solidFill>
                <a:latin typeface="Arial" panose="020B0604020202020204" pitchFamily="34" charset="0"/>
                <a:ea typeface="Gotham Book" charset="0"/>
                <a:cs typeface="Arial" panose="020B0604020202020204" pitchFamily="34" charset="0"/>
              </a:rPr>
              <a:t>Vision Review</a:t>
            </a:r>
          </a:p>
        </p:txBody>
      </p:sp>
      <p:sp>
        <p:nvSpPr>
          <p:cNvPr id="5" name="TextBox 4"/>
          <p:cNvSpPr txBox="1">
            <a:spLocks noChangeArrowheads="1"/>
          </p:cNvSpPr>
          <p:nvPr/>
        </p:nvSpPr>
        <p:spPr bwMode="auto">
          <a:xfrm>
            <a:off x="682078" y="1465411"/>
            <a:ext cx="1098566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571500" indent="-571500" eaLnBrk="1" hangingPunct="1">
              <a:spcBef>
                <a:spcPts val="1200"/>
              </a:spcBef>
            </a:pPr>
            <a:r>
              <a:rPr lang="en-US" altLang="en-US" sz="3600" dirty="0">
                <a:latin typeface="Arial" charset="0"/>
              </a:rPr>
              <a:t>Vision is courageously exploring possibilities. </a:t>
            </a:r>
          </a:p>
          <a:p>
            <a:pPr marL="457200" indent="-457200" eaLnBrk="1" hangingPunct="1">
              <a:lnSpc>
                <a:spcPct val="150000"/>
              </a:lnSpc>
              <a:spcBef>
                <a:spcPct val="0"/>
              </a:spcBef>
            </a:pPr>
            <a:endParaRPr lang="en-US" altLang="en-US" dirty="0">
              <a:latin typeface="Helvetica" charset="0"/>
              <a:ea typeface="Helvetica" charset="0"/>
              <a:cs typeface="Helvetica" charset="0"/>
            </a:endParaRPr>
          </a:p>
        </p:txBody>
      </p:sp>
    </p:spTree>
    <p:extLst>
      <p:ext uri="{BB962C8B-B14F-4D97-AF65-F5344CB8AC3E}">
        <p14:creationId xmlns:p14="http://schemas.microsoft.com/office/powerpoint/2010/main" val="7153525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8" name="TextBox 9"/>
          <p:cNvSpPr txBox="1">
            <a:spLocks noChangeArrowheads="1"/>
          </p:cNvSpPr>
          <p:nvPr/>
        </p:nvSpPr>
        <p:spPr bwMode="auto">
          <a:xfrm>
            <a:off x="2613274" y="232201"/>
            <a:ext cx="69654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4800" b="1" dirty="0">
                <a:solidFill>
                  <a:schemeClr val="bg1"/>
                </a:solidFill>
                <a:latin typeface="Arial" panose="020B0604020202020204" pitchFamily="34" charset="0"/>
                <a:ea typeface="Gotham Book" charset="0"/>
                <a:cs typeface="Arial" panose="020B0604020202020204" pitchFamily="34" charset="0"/>
              </a:rPr>
              <a:t>Guest Assimilation</a:t>
            </a:r>
          </a:p>
        </p:txBody>
      </p:sp>
      <p:sp>
        <p:nvSpPr>
          <p:cNvPr id="7" name="TextBox 6"/>
          <p:cNvSpPr txBox="1">
            <a:spLocks noChangeArrowheads="1"/>
          </p:cNvSpPr>
          <p:nvPr/>
        </p:nvSpPr>
        <p:spPr bwMode="auto">
          <a:xfrm>
            <a:off x="1146874" y="1855530"/>
            <a:ext cx="9637362"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342900" indent="-342900">
              <a:spcBef>
                <a:spcPct val="0"/>
              </a:spcBef>
            </a:pPr>
            <a:r>
              <a:rPr lang="en-US" sz="4000" dirty="0">
                <a:latin typeface="Arial" charset="0"/>
                <a:ea typeface="Arial" charset="0"/>
                <a:cs typeface="Arial" charset="0"/>
              </a:rPr>
              <a:t>Parking lot greeters</a:t>
            </a:r>
          </a:p>
          <a:p>
            <a:pPr marL="342900" indent="-342900">
              <a:spcBef>
                <a:spcPct val="0"/>
              </a:spcBef>
            </a:pPr>
            <a:endParaRPr lang="en-US" sz="4000" dirty="0">
              <a:latin typeface="Arial" charset="0"/>
              <a:ea typeface="Arial" charset="0"/>
              <a:cs typeface="Arial" charset="0"/>
            </a:endParaRPr>
          </a:p>
          <a:p>
            <a:pPr marL="342900" indent="-342900">
              <a:spcBef>
                <a:spcPct val="0"/>
              </a:spcBef>
            </a:pPr>
            <a:r>
              <a:rPr lang="en-US" altLang="en-US" sz="4000" dirty="0">
                <a:latin typeface="Arial" charset="0"/>
              </a:rPr>
              <a:t>Entrance greeters </a:t>
            </a:r>
          </a:p>
          <a:p>
            <a:pPr marL="342900" indent="-342900">
              <a:spcBef>
                <a:spcPct val="0"/>
              </a:spcBef>
            </a:pPr>
            <a:endParaRPr lang="en-US" altLang="en-US" sz="4000" dirty="0">
              <a:latin typeface="Arial" charset="0"/>
            </a:endParaRPr>
          </a:p>
          <a:p>
            <a:pPr marL="342900" indent="-342900">
              <a:spcBef>
                <a:spcPct val="0"/>
              </a:spcBef>
            </a:pPr>
            <a:endParaRPr lang="en-US" altLang="en-US" sz="4000" dirty="0">
              <a:latin typeface="Arial" charset="0"/>
            </a:endParaRPr>
          </a:p>
        </p:txBody>
      </p:sp>
      <p:pic>
        <p:nvPicPr>
          <p:cNvPr id="9" name="pasted-image.pdf"/>
          <p:cNvPicPr>
            <a:picLocks noChangeAspect="1"/>
          </p:cNvPicPr>
          <p:nvPr/>
        </p:nvPicPr>
        <p:blipFill>
          <a:blip r:embed="rId4"/>
          <a:stretch>
            <a:fillRect/>
          </a:stretch>
        </p:blipFill>
        <p:spPr>
          <a:xfrm>
            <a:off x="9302856" y="5675191"/>
            <a:ext cx="2200326" cy="757117"/>
          </a:xfrm>
          <a:prstGeom prst="rect">
            <a:avLst/>
          </a:prstGeom>
          <a:ln w="12700">
            <a:miter lim="400000"/>
          </a:ln>
        </p:spPr>
      </p:pic>
    </p:spTree>
    <p:extLst>
      <p:ext uri="{BB962C8B-B14F-4D97-AF65-F5344CB8AC3E}">
        <p14:creationId xmlns:p14="http://schemas.microsoft.com/office/powerpoint/2010/main" val="914593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8" name="TextBox 9"/>
          <p:cNvSpPr txBox="1">
            <a:spLocks noChangeArrowheads="1"/>
          </p:cNvSpPr>
          <p:nvPr/>
        </p:nvSpPr>
        <p:spPr bwMode="auto">
          <a:xfrm>
            <a:off x="2613274" y="232201"/>
            <a:ext cx="69654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4800" b="1" dirty="0">
                <a:solidFill>
                  <a:schemeClr val="bg1"/>
                </a:solidFill>
                <a:latin typeface="Arial" panose="020B0604020202020204" pitchFamily="34" charset="0"/>
                <a:ea typeface="Gotham Book" charset="0"/>
                <a:cs typeface="Arial" panose="020B0604020202020204" pitchFamily="34" charset="0"/>
              </a:rPr>
              <a:t>Guest Assimilation</a:t>
            </a:r>
          </a:p>
        </p:txBody>
      </p:sp>
      <p:sp>
        <p:nvSpPr>
          <p:cNvPr id="7" name="TextBox 6"/>
          <p:cNvSpPr txBox="1">
            <a:spLocks noChangeArrowheads="1"/>
          </p:cNvSpPr>
          <p:nvPr/>
        </p:nvSpPr>
        <p:spPr bwMode="auto">
          <a:xfrm>
            <a:off x="1146874" y="1855530"/>
            <a:ext cx="963736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342900" indent="-342900">
              <a:spcBef>
                <a:spcPct val="0"/>
              </a:spcBef>
            </a:pPr>
            <a:r>
              <a:rPr lang="en-US" sz="4000" dirty="0">
                <a:latin typeface="Arial" charset="0"/>
                <a:ea typeface="Arial" charset="0"/>
                <a:cs typeface="Arial" charset="0"/>
              </a:rPr>
              <a:t>Parking lot greeters</a:t>
            </a:r>
          </a:p>
          <a:p>
            <a:pPr marL="342900" indent="-342900">
              <a:spcBef>
                <a:spcPct val="0"/>
              </a:spcBef>
            </a:pPr>
            <a:endParaRPr lang="en-US" sz="4000" dirty="0">
              <a:latin typeface="Arial" charset="0"/>
              <a:ea typeface="Arial" charset="0"/>
              <a:cs typeface="Arial" charset="0"/>
            </a:endParaRPr>
          </a:p>
          <a:p>
            <a:pPr marL="342900" indent="-342900">
              <a:spcBef>
                <a:spcPct val="0"/>
              </a:spcBef>
            </a:pPr>
            <a:r>
              <a:rPr lang="en-US" altLang="en-US" sz="4000" dirty="0">
                <a:latin typeface="Arial" charset="0"/>
              </a:rPr>
              <a:t>Entrance greeters </a:t>
            </a:r>
          </a:p>
          <a:p>
            <a:pPr marL="342900" indent="-342900">
              <a:spcBef>
                <a:spcPct val="0"/>
              </a:spcBef>
            </a:pPr>
            <a:endParaRPr lang="en-US" altLang="en-US" sz="4000" dirty="0">
              <a:latin typeface="Arial" charset="0"/>
            </a:endParaRPr>
          </a:p>
          <a:p>
            <a:pPr marL="342900" indent="-342900">
              <a:spcBef>
                <a:spcPct val="0"/>
              </a:spcBef>
            </a:pPr>
            <a:r>
              <a:rPr lang="en-US" altLang="en-US" sz="4000" dirty="0">
                <a:latin typeface="Arial" charset="0"/>
              </a:rPr>
              <a:t>Sanctuary greeters</a:t>
            </a:r>
          </a:p>
          <a:p>
            <a:pPr marL="342900" indent="-342900">
              <a:spcBef>
                <a:spcPct val="0"/>
              </a:spcBef>
            </a:pPr>
            <a:endParaRPr lang="en-US" altLang="en-US" sz="4000" dirty="0">
              <a:latin typeface="Arial" charset="0"/>
            </a:endParaRPr>
          </a:p>
        </p:txBody>
      </p:sp>
      <p:pic>
        <p:nvPicPr>
          <p:cNvPr id="9" name="pasted-image.pdf"/>
          <p:cNvPicPr>
            <a:picLocks noChangeAspect="1"/>
          </p:cNvPicPr>
          <p:nvPr/>
        </p:nvPicPr>
        <p:blipFill>
          <a:blip r:embed="rId4"/>
          <a:stretch>
            <a:fillRect/>
          </a:stretch>
        </p:blipFill>
        <p:spPr>
          <a:xfrm>
            <a:off x="9302856" y="5675191"/>
            <a:ext cx="2200326" cy="757117"/>
          </a:xfrm>
          <a:prstGeom prst="rect">
            <a:avLst/>
          </a:prstGeom>
          <a:ln w="12700">
            <a:miter lim="400000"/>
          </a:ln>
        </p:spPr>
      </p:pic>
    </p:spTree>
    <p:extLst>
      <p:ext uri="{BB962C8B-B14F-4D97-AF65-F5344CB8AC3E}">
        <p14:creationId xmlns:p14="http://schemas.microsoft.com/office/powerpoint/2010/main" val="8535413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8" name="TextBox 9"/>
          <p:cNvSpPr txBox="1">
            <a:spLocks noChangeArrowheads="1"/>
          </p:cNvSpPr>
          <p:nvPr/>
        </p:nvSpPr>
        <p:spPr bwMode="auto">
          <a:xfrm>
            <a:off x="2613274" y="232201"/>
            <a:ext cx="69654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4800" b="1" dirty="0">
                <a:solidFill>
                  <a:schemeClr val="bg1"/>
                </a:solidFill>
                <a:latin typeface="Arial" panose="020B0604020202020204" pitchFamily="34" charset="0"/>
                <a:ea typeface="Gotham Book" charset="0"/>
                <a:cs typeface="Arial" panose="020B0604020202020204" pitchFamily="34" charset="0"/>
              </a:rPr>
              <a:t>Guest Assimilation</a:t>
            </a:r>
          </a:p>
        </p:txBody>
      </p:sp>
      <p:sp>
        <p:nvSpPr>
          <p:cNvPr id="7" name="TextBox 6"/>
          <p:cNvSpPr txBox="1">
            <a:spLocks noChangeArrowheads="1"/>
          </p:cNvSpPr>
          <p:nvPr/>
        </p:nvSpPr>
        <p:spPr bwMode="auto">
          <a:xfrm>
            <a:off x="1146874" y="1855530"/>
            <a:ext cx="9637362"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342900" indent="-342900">
              <a:spcBef>
                <a:spcPct val="0"/>
              </a:spcBef>
            </a:pPr>
            <a:r>
              <a:rPr lang="en-US" sz="4000" dirty="0">
                <a:latin typeface="Arial" charset="0"/>
                <a:ea typeface="Arial" charset="0"/>
                <a:cs typeface="Arial" charset="0"/>
              </a:rPr>
              <a:t>Parking lot greeters</a:t>
            </a:r>
          </a:p>
          <a:p>
            <a:pPr marL="342900" indent="-342900">
              <a:spcBef>
                <a:spcPct val="0"/>
              </a:spcBef>
            </a:pPr>
            <a:endParaRPr lang="en-US" sz="4000" dirty="0">
              <a:latin typeface="Arial" charset="0"/>
              <a:ea typeface="Arial" charset="0"/>
              <a:cs typeface="Arial" charset="0"/>
            </a:endParaRPr>
          </a:p>
          <a:p>
            <a:pPr marL="342900" indent="-342900">
              <a:spcBef>
                <a:spcPct val="0"/>
              </a:spcBef>
            </a:pPr>
            <a:r>
              <a:rPr lang="en-US" altLang="en-US" sz="4000" dirty="0">
                <a:latin typeface="Arial" charset="0"/>
              </a:rPr>
              <a:t>Entrance greeters </a:t>
            </a:r>
          </a:p>
          <a:p>
            <a:pPr marL="342900" indent="-342900">
              <a:spcBef>
                <a:spcPct val="0"/>
              </a:spcBef>
            </a:pPr>
            <a:endParaRPr lang="en-US" altLang="en-US" sz="4000" dirty="0">
              <a:latin typeface="Arial" charset="0"/>
            </a:endParaRPr>
          </a:p>
          <a:p>
            <a:pPr marL="342900" indent="-342900">
              <a:spcBef>
                <a:spcPct val="0"/>
              </a:spcBef>
            </a:pPr>
            <a:r>
              <a:rPr lang="en-US" altLang="en-US" sz="4000" dirty="0">
                <a:latin typeface="Arial" charset="0"/>
              </a:rPr>
              <a:t>Sanctuary greeters</a:t>
            </a:r>
          </a:p>
          <a:p>
            <a:pPr marL="342900" indent="-342900">
              <a:spcBef>
                <a:spcPct val="0"/>
              </a:spcBef>
            </a:pPr>
            <a:endParaRPr lang="en-US" altLang="en-US" sz="4000" dirty="0">
              <a:latin typeface="Arial" charset="0"/>
            </a:endParaRPr>
          </a:p>
          <a:p>
            <a:pPr marL="342900" indent="-342900">
              <a:spcBef>
                <a:spcPct val="0"/>
              </a:spcBef>
            </a:pPr>
            <a:r>
              <a:rPr lang="en-US" altLang="en-US" sz="4000" dirty="0">
                <a:latin typeface="Arial" charset="0"/>
              </a:rPr>
              <a:t>Exit greeters</a:t>
            </a:r>
          </a:p>
        </p:txBody>
      </p:sp>
      <p:pic>
        <p:nvPicPr>
          <p:cNvPr id="9" name="pasted-image.pdf"/>
          <p:cNvPicPr>
            <a:picLocks noChangeAspect="1"/>
          </p:cNvPicPr>
          <p:nvPr/>
        </p:nvPicPr>
        <p:blipFill>
          <a:blip r:embed="rId4"/>
          <a:stretch>
            <a:fillRect/>
          </a:stretch>
        </p:blipFill>
        <p:spPr>
          <a:xfrm>
            <a:off x="9302856" y="5675191"/>
            <a:ext cx="2200326" cy="757117"/>
          </a:xfrm>
          <a:prstGeom prst="rect">
            <a:avLst/>
          </a:prstGeom>
          <a:ln w="12700">
            <a:miter lim="400000"/>
          </a:ln>
        </p:spPr>
      </p:pic>
    </p:spTree>
    <p:extLst>
      <p:ext uri="{BB962C8B-B14F-4D97-AF65-F5344CB8AC3E}">
        <p14:creationId xmlns:p14="http://schemas.microsoft.com/office/powerpoint/2010/main" val="17210640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4" name="TextBox 9"/>
          <p:cNvSpPr txBox="1">
            <a:spLocks noChangeArrowheads="1"/>
          </p:cNvSpPr>
          <p:nvPr/>
        </p:nvSpPr>
        <p:spPr bwMode="auto">
          <a:xfrm>
            <a:off x="2321708" y="139868"/>
            <a:ext cx="73533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6000" b="1" dirty="0">
                <a:solidFill>
                  <a:schemeClr val="bg1"/>
                </a:solidFill>
                <a:latin typeface="Arial" panose="020B0604020202020204" pitchFamily="34" charset="0"/>
                <a:ea typeface="Gotham Book" charset="0"/>
                <a:cs typeface="Arial" panose="020B0604020202020204" pitchFamily="34" charset="0"/>
              </a:rPr>
              <a:t>Connect</a:t>
            </a:r>
          </a:p>
        </p:txBody>
      </p:sp>
      <p:sp>
        <p:nvSpPr>
          <p:cNvPr id="5" name="TextBox 4"/>
          <p:cNvSpPr txBox="1">
            <a:spLocks noChangeArrowheads="1"/>
          </p:cNvSpPr>
          <p:nvPr/>
        </p:nvSpPr>
        <p:spPr bwMode="auto">
          <a:xfrm>
            <a:off x="682079" y="1578470"/>
            <a:ext cx="10337216" cy="445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en-US" sz="3600" dirty="0">
                <a:latin typeface="Arial" charset="0"/>
              </a:rPr>
              <a:t>Strategic Goals for Fellowship/Connect: </a:t>
            </a:r>
          </a:p>
          <a:p>
            <a:pPr>
              <a:spcBef>
                <a:spcPct val="0"/>
              </a:spcBef>
              <a:buFontTx/>
              <a:buNone/>
            </a:pPr>
            <a:r>
              <a:rPr lang="en-US" altLang="en-US" sz="3600" dirty="0">
                <a:latin typeface="Arial" charset="0"/>
              </a:rPr>
              <a:t>What steps could you take in the next two to three years to fulfill your strategic plan for Fellowship?</a:t>
            </a:r>
            <a:endParaRPr lang="en-US" altLang="en-US" sz="2400" dirty="0">
              <a:latin typeface="Arial" charset="0"/>
            </a:endParaRPr>
          </a:p>
          <a:p>
            <a:pPr>
              <a:spcBef>
                <a:spcPct val="0"/>
              </a:spcBef>
              <a:buFontTx/>
              <a:buNone/>
            </a:pPr>
            <a:endParaRPr lang="en-US" altLang="en-US" sz="2400" dirty="0">
              <a:latin typeface="Arial" charset="0"/>
            </a:endParaRPr>
          </a:p>
          <a:p>
            <a:pPr marL="742950" indent="-742950">
              <a:spcBef>
                <a:spcPct val="0"/>
              </a:spcBef>
              <a:buFont typeface="+mj-lt"/>
              <a:buAutoNum type="arabicPeriod"/>
            </a:pPr>
            <a:r>
              <a:rPr lang="en-US" altLang="en-US" sz="3600" dirty="0">
                <a:latin typeface="Arial" charset="0"/>
              </a:rPr>
              <a:t>How will we welcome first-time guests?</a:t>
            </a:r>
          </a:p>
          <a:p>
            <a:pPr marL="742950" indent="-742950">
              <a:spcBef>
                <a:spcPts val="900"/>
              </a:spcBef>
              <a:buFont typeface="+mj-lt"/>
              <a:buAutoNum type="arabicPeriod"/>
            </a:pPr>
            <a:r>
              <a:rPr lang="en-US" altLang="en-US" sz="3600" dirty="0">
                <a:latin typeface="Arial" charset="0"/>
              </a:rPr>
              <a:t>How will we follow up with them and 	connect them to the life our church in the first six weeks?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89397" y="5044823"/>
            <a:ext cx="2056109" cy="1566542"/>
          </a:xfrm>
          <a:prstGeom prst="rect">
            <a:avLst/>
          </a:prstGeom>
        </p:spPr>
      </p:pic>
    </p:spTree>
    <p:extLst>
      <p:ext uri="{BB962C8B-B14F-4D97-AF65-F5344CB8AC3E}">
        <p14:creationId xmlns:p14="http://schemas.microsoft.com/office/powerpoint/2010/main" val="11945218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4" name="TextBox 9"/>
          <p:cNvSpPr txBox="1">
            <a:spLocks noChangeArrowheads="1"/>
          </p:cNvSpPr>
          <p:nvPr/>
        </p:nvSpPr>
        <p:spPr bwMode="auto">
          <a:xfrm>
            <a:off x="462366" y="186035"/>
            <a:ext cx="1126726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5400" b="1" dirty="0">
                <a:solidFill>
                  <a:schemeClr val="bg1"/>
                </a:solidFill>
                <a:latin typeface="Arial" panose="020B0604020202020204" pitchFamily="34" charset="0"/>
                <a:ea typeface="Gotham Book" charset="0"/>
                <a:cs typeface="Arial" panose="020B0604020202020204" pitchFamily="34" charset="0"/>
              </a:rPr>
              <a:t>5 Strategic Questions</a:t>
            </a:r>
          </a:p>
        </p:txBody>
      </p:sp>
      <p:pic>
        <p:nvPicPr>
          <p:cNvPr id="8" name="pasted-image.pdf"/>
          <p:cNvPicPr>
            <a:picLocks noChangeAspect="1"/>
          </p:cNvPicPr>
          <p:nvPr/>
        </p:nvPicPr>
        <p:blipFill>
          <a:blip r:embed="rId4"/>
          <a:stretch>
            <a:fillRect/>
          </a:stretch>
        </p:blipFill>
        <p:spPr>
          <a:xfrm>
            <a:off x="9302856" y="5675191"/>
            <a:ext cx="2200326" cy="757117"/>
          </a:xfrm>
          <a:prstGeom prst="rect">
            <a:avLst/>
          </a:prstGeom>
          <a:ln w="12700">
            <a:miter lim="400000"/>
          </a:ln>
        </p:spPr>
      </p:pic>
      <p:sp>
        <p:nvSpPr>
          <p:cNvPr id="5" name="TextBox 4"/>
          <p:cNvSpPr txBox="1">
            <a:spLocks noChangeArrowheads="1"/>
          </p:cNvSpPr>
          <p:nvPr/>
        </p:nvSpPr>
        <p:spPr bwMode="auto">
          <a:xfrm>
            <a:off x="880515" y="1843951"/>
            <a:ext cx="1043097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682625" indent="-682625" eaLnBrk="1" hangingPunct="1">
              <a:lnSpc>
                <a:spcPts val="4800"/>
              </a:lnSpc>
              <a:spcBef>
                <a:spcPts val="0"/>
              </a:spcBef>
              <a:buAutoNum type="arabicPeriod"/>
            </a:pPr>
            <a:r>
              <a:rPr lang="en-US" sz="4000" dirty="0">
                <a:latin typeface="Arial" panose="020B0604020202020204" pitchFamily="34" charset="0"/>
                <a:cs typeface="Arial" panose="020B0604020202020204" pitchFamily="34" charset="0"/>
              </a:rPr>
              <a:t>How do we engage new people?</a:t>
            </a:r>
          </a:p>
          <a:p>
            <a:pPr marL="682625" indent="-682625" eaLnBrk="1" hangingPunct="1">
              <a:lnSpc>
                <a:spcPts val="4800"/>
              </a:lnSpc>
              <a:spcBef>
                <a:spcPts val="0"/>
              </a:spcBef>
              <a:buFont typeface="Arial" charset="0"/>
              <a:buAutoNum type="arabicPeriod"/>
            </a:pPr>
            <a:r>
              <a:rPr lang="en-US" sz="4000" dirty="0">
                <a:latin typeface="Arial" panose="020B0604020202020204" pitchFamily="34" charset="0"/>
                <a:cs typeface="Arial" panose="020B0604020202020204" pitchFamily="34" charset="0"/>
              </a:rPr>
              <a:t>How will we treat them when they walk thru our doors?</a:t>
            </a:r>
          </a:p>
          <a:p>
            <a:pPr marL="682625" indent="-682625" eaLnBrk="1" hangingPunct="1">
              <a:lnSpc>
                <a:spcPts val="4800"/>
              </a:lnSpc>
              <a:spcBef>
                <a:spcPts val="0"/>
              </a:spcBef>
              <a:buFont typeface="Arial" charset="0"/>
              <a:buAutoNum type="arabicPeriod"/>
            </a:pPr>
            <a:r>
              <a:rPr lang="en-US" sz="4000" b="1" dirty="0">
                <a:latin typeface="Arial" panose="020B0604020202020204" pitchFamily="34" charset="0"/>
                <a:cs typeface="Arial" panose="020B0604020202020204" pitchFamily="34" charset="0"/>
              </a:rPr>
              <a:t>How will we teach them how to follow Jesus?</a:t>
            </a:r>
          </a:p>
        </p:txBody>
      </p:sp>
    </p:spTree>
    <p:extLst>
      <p:ext uri="{BB962C8B-B14F-4D97-AF65-F5344CB8AC3E}">
        <p14:creationId xmlns:p14="http://schemas.microsoft.com/office/powerpoint/2010/main" val="27410737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4" name="TextBox 9"/>
          <p:cNvSpPr txBox="1">
            <a:spLocks noChangeArrowheads="1"/>
          </p:cNvSpPr>
          <p:nvPr/>
        </p:nvSpPr>
        <p:spPr bwMode="auto">
          <a:xfrm>
            <a:off x="2321708" y="139868"/>
            <a:ext cx="73533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6000" b="1" dirty="0">
                <a:solidFill>
                  <a:schemeClr val="bg1"/>
                </a:solidFill>
                <a:latin typeface="Arial" panose="020B0604020202020204" pitchFamily="34" charset="0"/>
                <a:ea typeface="Gotham Book" charset="0"/>
                <a:cs typeface="Arial" panose="020B0604020202020204" pitchFamily="34" charset="0"/>
              </a:rPr>
              <a:t>Grow</a:t>
            </a:r>
          </a:p>
        </p:txBody>
      </p:sp>
      <p:sp>
        <p:nvSpPr>
          <p:cNvPr id="5" name="TextBox 4"/>
          <p:cNvSpPr txBox="1">
            <a:spLocks noChangeArrowheads="1"/>
          </p:cNvSpPr>
          <p:nvPr/>
        </p:nvSpPr>
        <p:spPr bwMode="auto">
          <a:xfrm>
            <a:off x="682079" y="1578470"/>
            <a:ext cx="10352714" cy="4639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en-US" sz="3600" dirty="0">
                <a:latin typeface="Arial" charset="0"/>
              </a:rPr>
              <a:t>Strategic Goals for Discipleship/Grow: </a:t>
            </a:r>
          </a:p>
          <a:p>
            <a:pPr>
              <a:spcBef>
                <a:spcPct val="0"/>
              </a:spcBef>
              <a:buFontTx/>
              <a:buNone/>
            </a:pPr>
            <a:r>
              <a:rPr lang="en-US" altLang="en-US" sz="3600" dirty="0">
                <a:latin typeface="Arial" charset="0"/>
              </a:rPr>
              <a:t>What steps could you take in the next two to three years to fulfill your strategic plan for Discipleship?</a:t>
            </a:r>
          </a:p>
          <a:p>
            <a:pPr>
              <a:spcBef>
                <a:spcPct val="0"/>
              </a:spcBef>
              <a:buFontTx/>
              <a:buNone/>
            </a:pPr>
            <a:endParaRPr lang="en-US" altLang="en-US" sz="3600" dirty="0">
              <a:latin typeface="Arial" charset="0"/>
            </a:endParaRPr>
          </a:p>
          <a:p>
            <a:pPr marL="385763" indent="-385763">
              <a:spcBef>
                <a:spcPct val="0"/>
              </a:spcBef>
              <a:buFontTx/>
              <a:buAutoNum type="arabicPeriod"/>
            </a:pPr>
            <a:r>
              <a:rPr lang="en-US" altLang="en-US" sz="3600" dirty="0">
                <a:latin typeface="Arial" charset="0"/>
              </a:rPr>
              <a:t>What classes will we offer for adults, and what will our small group system look like?</a:t>
            </a:r>
          </a:p>
          <a:p>
            <a:pPr marL="385763" indent="-385763">
              <a:spcBef>
                <a:spcPts val="900"/>
              </a:spcBef>
              <a:buFontTx/>
              <a:buAutoNum type="arabicPeriod"/>
            </a:pPr>
            <a:r>
              <a:rPr lang="en-US" altLang="en-US" sz="3600" dirty="0">
                <a:latin typeface="Arial" charset="0"/>
              </a:rPr>
              <a:t>What will we teach our children and students for the next two years?</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5391" y="5067944"/>
            <a:ext cx="2149598" cy="1637770"/>
          </a:xfrm>
          <a:prstGeom prst="rect">
            <a:avLst/>
          </a:prstGeom>
        </p:spPr>
      </p:pic>
    </p:spTree>
    <p:extLst>
      <p:ext uri="{BB962C8B-B14F-4D97-AF65-F5344CB8AC3E}">
        <p14:creationId xmlns:p14="http://schemas.microsoft.com/office/powerpoint/2010/main" val="16658938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4" name="TextBox 9"/>
          <p:cNvSpPr txBox="1">
            <a:spLocks noChangeArrowheads="1"/>
          </p:cNvSpPr>
          <p:nvPr/>
        </p:nvSpPr>
        <p:spPr bwMode="auto">
          <a:xfrm>
            <a:off x="992482" y="183563"/>
            <a:ext cx="1001175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5400" b="1" dirty="0">
                <a:solidFill>
                  <a:schemeClr val="bg1"/>
                </a:solidFill>
                <a:latin typeface="Arial" panose="020B0604020202020204" pitchFamily="34" charset="0"/>
                <a:ea typeface="Gotham Book" charset="0"/>
                <a:cs typeface="Arial" panose="020B0604020202020204" pitchFamily="34" charset="0"/>
              </a:rPr>
              <a:t>Nursery &amp; Children’s Ministry</a:t>
            </a:r>
          </a:p>
        </p:txBody>
      </p:sp>
      <p:sp>
        <p:nvSpPr>
          <p:cNvPr id="5" name="TextBox 4"/>
          <p:cNvSpPr txBox="1">
            <a:spLocks noChangeArrowheads="1"/>
          </p:cNvSpPr>
          <p:nvPr/>
        </p:nvSpPr>
        <p:spPr bwMode="auto">
          <a:xfrm>
            <a:off x="682079" y="1841715"/>
            <a:ext cx="10632558"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en-US" sz="4400" dirty="0">
                <a:latin typeface="Arial" charset="0"/>
              </a:rPr>
              <a:t>The purpose for training up children and youth is to ensure that when they are mature, they will </a:t>
            </a:r>
            <a:r>
              <a:rPr lang="en-US" altLang="en-US" sz="4400" b="1" dirty="0">
                <a:latin typeface="Arial" charset="0"/>
              </a:rPr>
              <a:t>minister to, serve, disciple and reproduce themselves in others.  </a:t>
            </a:r>
          </a:p>
        </p:txBody>
      </p:sp>
      <p:pic>
        <p:nvPicPr>
          <p:cNvPr id="7" name="pasted-image.pdf"/>
          <p:cNvPicPr>
            <a:picLocks noChangeAspect="1"/>
          </p:cNvPicPr>
          <p:nvPr/>
        </p:nvPicPr>
        <p:blipFill>
          <a:blip r:embed="rId4"/>
          <a:stretch>
            <a:fillRect/>
          </a:stretch>
        </p:blipFill>
        <p:spPr>
          <a:xfrm>
            <a:off x="9342175" y="5781920"/>
            <a:ext cx="2420993" cy="833047"/>
          </a:xfrm>
          <a:prstGeom prst="rect">
            <a:avLst/>
          </a:prstGeom>
          <a:ln w="12700">
            <a:miter lim="400000"/>
          </a:ln>
        </p:spPr>
      </p:pic>
    </p:spTree>
    <p:extLst>
      <p:ext uri="{BB962C8B-B14F-4D97-AF65-F5344CB8AC3E}">
        <p14:creationId xmlns:p14="http://schemas.microsoft.com/office/powerpoint/2010/main" val="18825916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4" name="TextBox 9"/>
          <p:cNvSpPr txBox="1">
            <a:spLocks noChangeArrowheads="1"/>
          </p:cNvSpPr>
          <p:nvPr/>
        </p:nvSpPr>
        <p:spPr bwMode="auto">
          <a:xfrm>
            <a:off x="462366" y="186035"/>
            <a:ext cx="1126726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5400" b="1" dirty="0">
                <a:solidFill>
                  <a:schemeClr val="bg1"/>
                </a:solidFill>
                <a:latin typeface="Arial" panose="020B0604020202020204" pitchFamily="34" charset="0"/>
                <a:ea typeface="Gotham Book" charset="0"/>
                <a:cs typeface="Arial" panose="020B0604020202020204" pitchFamily="34" charset="0"/>
              </a:rPr>
              <a:t>5 Strategic Questions</a:t>
            </a:r>
          </a:p>
        </p:txBody>
      </p:sp>
      <p:pic>
        <p:nvPicPr>
          <p:cNvPr id="8" name="pasted-image.pdf"/>
          <p:cNvPicPr>
            <a:picLocks noChangeAspect="1"/>
          </p:cNvPicPr>
          <p:nvPr/>
        </p:nvPicPr>
        <p:blipFill>
          <a:blip r:embed="rId4"/>
          <a:stretch>
            <a:fillRect/>
          </a:stretch>
        </p:blipFill>
        <p:spPr>
          <a:xfrm>
            <a:off x="9302856" y="5675191"/>
            <a:ext cx="2200326" cy="757117"/>
          </a:xfrm>
          <a:prstGeom prst="rect">
            <a:avLst/>
          </a:prstGeom>
          <a:ln w="12700">
            <a:miter lim="400000"/>
          </a:ln>
        </p:spPr>
      </p:pic>
      <p:sp>
        <p:nvSpPr>
          <p:cNvPr id="5" name="TextBox 4"/>
          <p:cNvSpPr txBox="1">
            <a:spLocks noChangeArrowheads="1"/>
          </p:cNvSpPr>
          <p:nvPr/>
        </p:nvSpPr>
        <p:spPr bwMode="auto">
          <a:xfrm>
            <a:off x="880515" y="1536174"/>
            <a:ext cx="1043097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682625" indent="-682625" eaLnBrk="1" hangingPunct="1">
              <a:lnSpc>
                <a:spcPts val="4800"/>
              </a:lnSpc>
              <a:spcBef>
                <a:spcPts val="0"/>
              </a:spcBef>
              <a:buAutoNum type="arabicPeriod"/>
            </a:pPr>
            <a:r>
              <a:rPr lang="en-US" sz="4000" dirty="0">
                <a:latin typeface="Arial" panose="020B0604020202020204" pitchFamily="34" charset="0"/>
                <a:cs typeface="Arial" panose="020B0604020202020204" pitchFamily="34" charset="0"/>
              </a:rPr>
              <a:t>How do we engage new people?</a:t>
            </a:r>
          </a:p>
          <a:p>
            <a:pPr marL="682625" indent="-682625" eaLnBrk="1" hangingPunct="1">
              <a:lnSpc>
                <a:spcPts val="4800"/>
              </a:lnSpc>
              <a:spcBef>
                <a:spcPts val="0"/>
              </a:spcBef>
              <a:buFont typeface="Arial" charset="0"/>
              <a:buAutoNum type="arabicPeriod"/>
            </a:pPr>
            <a:r>
              <a:rPr lang="en-US" sz="4000" dirty="0">
                <a:latin typeface="Arial" panose="020B0604020202020204" pitchFamily="34" charset="0"/>
                <a:cs typeface="Arial" panose="020B0604020202020204" pitchFamily="34" charset="0"/>
              </a:rPr>
              <a:t>How will we treat them when they walk thru our doors?</a:t>
            </a:r>
          </a:p>
          <a:p>
            <a:pPr marL="682625" indent="-682625" eaLnBrk="1" hangingPunct="1">
              <a:lnSpc>
                <a:spcPts val="4800"/>
              </a:lnSpc>
              <a:spcBef>
                <a:spcPts val="0"/>
              </a:spcBef>
              <a:buFont typeface="Arial" charset="0"/>
              <a:buAutoNum type="arabicPeriod"/>
            </a:pPr>
            <a:r>
              <a:rPr lang="en-US" sz="4000" dirty="0">
                <a:latin typeface="Arial" panose="020B0604020202020204" pitchFamily="34" charset="0"/>
                <a:cs typeface="Arial" panose="020B0604020202020204" pitchFamily="34" charset="0"/>
              </a:rPr>
              <a:t>How will we teach them how to follow Jesus?</a:t>
            </a:r>
          </a:p>
          <a:p>
            <a:pPr marL="682625" indent="-682625" eaLnBrk="1" hangingPunct="1">
              <a:lnSpc>
                <a:spcPts val="4800"/>
              </a:lnSpc>
              <a:spcBef>
                <a:spcPts val="0"/>
              </a:spcBef>
              <a:buNone/>
            </a:pPr>
            <a:r>
              <a:rPr lang="en-US" sz="4000" b="1" dirty="0">
                <a:latin typeface="Arial" panose="020B0604020202020204" pitchFamily="34" charset="0"/>
                <a:cs typeface="Arial" panose="020B0604020202020204" pitchFamily="34" charset="0"/>
              </a:rPr>
              <a:t>4. 	How will we help them find a place to serve?</a:t>
            </a:r>
          </a:p>
        </p:txBody>
      </p:sp>
    </p:spTree>
    <p:extLst>
      <p:ext uri="{BB962C8B-B14F-4D97-AF65-F5344CB8AC3E}">
        <p14:creationId xmlns:p14="http://schemas.microsoft.com/office/powerpoint/2010/main" val="12328565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4" name="TextBox 9"/>
          <p:cNvSpPr txBox="1">
            <a:spLocks noChangeArrowheads="1"/>
          </p:cNvSpPr>
          <p:nvPr/>
        </p:nvSpPr>
        <p:spPr bwMode="auto">
          <a:xfrm>
            <a:off x="2321708" y="139868"/>
            <a:ext cx="73533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6000" b="1" dirty="0">
                <a:solidFill>
                  <a:schemeClr val="bg1"/>
                </a:solidFill>
                <a:latin typeface="Arial" panose="020B0604020202020204" pitchFamily="34" charset="0"/>
                <a:ea typeface="Gotham Book" charset="0"/>
                <a:cs typeface="Arial" panose="020B0604020202020204" pitchFamily="34" charset="0"/>
              </a:rPr>
              <a:t>Serve</a:t>
            </a:r>
          </a:p>
        </p:txBody>
      </p:sp>
      <p:sp>
        <p:nvSpPr>
          <p:cNvPr id="5" name="TextBox 4"/>
          <p:cNvSpPr txBox="1">
            <a:spLocks noChangeArrowheads="1"/>
          </p:cNvSpPr>
          <p:nvPr/>
        </p:nvSpPr>
        <p:spPr bwMode="auto">
          <a:xfrm>
            <a:off x="682079" y="1578470"/>
            <a:ext cx="10352714" cy="4885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en-US" sz="3600" dirty="0">
                <a:latin typeface="Arial" charset="0"/>
              </a:rPr>
              <a:t>Strategic Goals for Gift-Oriented Ministry/ Serve:</a:t>
            </a:r>
          </a:p>
          <a:p>
            <a:pPr>
              <a:spcBef>
                <a:spcPct val="0"/>
              </a:spcBef>
              <a:buFontTx/>
              <a:buNone/>
            </a:pPr>
            <a:r>
              <a:rPr lang="en-US" altLang="en-US" dirty="0">
                <a:latin typeface="Arial" charset="0"/>
              </a:rPr>
              <a:t>What steps could you take in the next two to three years to fulfill your strategic plan for Gift-Oriented Ministry?</a:t>
            </a:r>
          </a:p>
          <a:p>
            <a:pPr>
              <a:spcBef>
                <a:spcPct val="0"/>
              </a:spcBef>
              <a:buFontTx/>
              <a:buNone/>
            </a:pPr>
            <a:endParaRPr lang="en-US" altLang="en-US" sz="2400" dirty="0">
              <a:latin typeface="Arial" charset="0"/>
            </a:endParaRPr>
          </a:p>
          <a:p>
            <a:pPr marL="385763" indent="-385763">
              <a:spcBef>
                <a:spcPct val="0"/>
              </a:spcBef>
              <a:buFontTx/>
              <a:buAutoNum type="arabicPeriod"/>
            </a:pPr>
            <a:r>
              <a:rPr lang="en-US" altLang="en-US" sz="3600" dirty="0">
                <a:latin typeface="Arial" charset="0"/>
              </a:rPr>
              <a:t>Decide what spiritual gifts assessment you will use to help team members discover their gifts.</a:t>
            </a:r>
          </a:p>
          <a:p>
            <a:pPr marL="385763" indent="-385763">
              <a:spcBef>
                <a:spcPts val="900"/>
              </a:spcBef>
              <a:buFontTx/>
              <a:buAutoNum type="arabicPeriod"/>
            </a:pPr>
            <a:r>
              <a:rPr lang="en-US" altLang="en-US" sz="3600" dirty="0">
                <a:latin typeface="Arial" charset="0"/>
              </a:rPr>
              <a:t>What training materials should be offered to people who want to be involved in the ministries of our church?</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5778" y="5249434"/>
            <a:ext cx="1966223" cy="1498058"/>
          </a:xfrm>
          <a:prstGeom prst="rect">
            <a:avLst/>
          </a:prstGeom>
        </p:spPr>
      </p:pic>
    </p:spTree>
    <p:extLst>
      <p:ext uri="{BB962C8B-B14F-4D97-AF65-F5344CB8AC3E}">
        <p14:creationId xmlns:p14="http://schemas.microsoft.com/office/powerpoint/2010/main" val="14807146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4" name="TextBox 9"/>
          <p:cNvSpPr txBox="1">
            <a:spLocks noChangeArrowheads="1"/>
          </p:cNvSpPr>
          <p:nvPr/>
        </p:nvSpPr>
        <p:spPr bwMode="auto">
          <a:xfrm>
            <a:off x="462366" y="186035"/>
            <a:ext cx="1126726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5400" b="1" dirty="0">
                <a:solidFill>
                  <a:schemeClr val="bg1"/>
                </a:solidFill>
                <a:latin typeface="Arial" panose="020B0604020202020204" pitchFamily="34" charset="0"/>
                <a:ea typeface="Gotham Book" charset="0"/>
                <a:cs typeface="Arial" panose="020B0604020202020204" pitchFamily="34" charset="0"/>
              </a:rPr>
              <a:t>5 Strategic Questions</a:t>
            </a:r>
          </a:p>
        </p:txBody>
      </p:sp>
      <p:sp>
        <p:nvSpPr>
          <p:cNvPr id="5" name="TextBox 4"/>
          <p:cNvSpPr txBox="1">
            <a:spLocks noChangeArrowheads="1"/>
          </p:cNvSpPr>
          <p:nvPr/>
        </p:nvSpPr>
        <p:spPr bwMode="auto">
          <a:xfrm>
            <a:off x="880514" y="1497765"/>
            <a:ext cx="11186299"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682625" indent="-682625" eaLnBrk="1" hangingPunct="1">
              <a:lnSpc>
                <a:spcPts val="4800"/>
              </a:lnSpc>
              <a:spcBef>
                <a:spcPts val="0"/>
              </a:spcBef>
              <a:buAutoNum type="arabicPeriod"/>
            </a:pPr>
            <a:r>
              <a:rPr lang="en-US" sz="4000" dirty="0">
                <a:latin typeface="Arial" panose="020B0604020202020204" pitchFamily="34" charset="0"/>
                <a:cs typeface="Arial" panose="020B0604020202020204" pitchFamily="34" charset="0"/>
              </a:rPr>
              <a:t>How do we engage new people?</a:t>
            </a:r>
          </a:p>
          <a:p>
            <a:pPr marL="682625" indent="-682625" eaLnBrk="1" hangingPunct="1">
              <a:lnSpc>
                <a:spcPts val="4800"/>
              </a:lnSpc>
              <a:spcBef>
                <a:spcPts val="0"/>
              </a:spcBef>
              <a:buFont typeface="Arial" charset="0"/>
              <a:buAutoNum type="arabicPeriod"/>
            </a:pPr>
            <a:r>
              <a:rPr lang="en-US" sz="4000" dirty="0">
                <a:latin typeface="Arial" panose="020B0604020202020204" pitchFamily="34" charset="0"/>
                <a:cs typeface="Arial" panose="020B0604020202020204" pitchFamily="34" charset="0"/>
              </a:rPr>
              <a:t>How will we treat them when they walk thru our doors?</a:t>
            </a:r>
          </a:p>
          <a:p>
            <a:pPr marL="682625" indent="-682625" eaLnBrk="1" hangingPunct="1">
              <a:lnSpc>
                <a:spcPts val="4800"/>
              </a:lnSpc>
              <a:spcBef>
                <a:spcPts val="0"/>
              </a:spcBef>
              <a:buFont typeface="Arial" charset="0"/>
              <a:buAutoNum type="arabicPeriod"/>
            </a:pPr>
            <a:r>
              <a:rPr lang="en-US" sz="4000" dirty="0">
                <a:latin typeface="Arial" panose="020B0604020202020204" pitchFamily="34" charset="0"/>
                <a:cs typeface="Arial" panose="020B0604020202020204" pitchFamily="34" charset="0"/>
              </a:rPr>
              <a:t>How will we teach them how to follow Jesus?</a:t>
            </a:r>
          </a:p>
          <a:p>
            <a:pPr marL="682625" indent="-682625" eaLnBrk="1" hangingPunct="1">
              <a:lnSpc>
                <a:spcPts val="4800"/>
              </a:lnSpc>
              <a:spcBef>
                <a:spcPts val="0"/>
              </a:spcBef>
              <a:buNone/>
            </a:pPr>
            <a:r>
              <a:rPr lang="en-US" sz="4000" dirty="0">
                <a:latin typeface="Arial" panose="020B0604020202020204" pitchFamily="34" charset="0"/>
                <a:cs typeface="Arial" panose="020B0604020202020204" pitchFamily="34" charset="0"/>
              </a:rPr>
              <a:t>4. 	How will we help them find a place to serve?</a:t>
            </a:r>
          </a:p>
          <a:p>
            <a:pPr marL="682625" indent="-682625" eaLnBrk="1" hangingPunct="1">
              <a:lnSpc>
                <a:spcPts val="4800"/>
              </a:lnSpc>
              <a:spcBef>
                <a:spcPts val="0"/>
              </a:spcBef>
              <a:buNone/>
            </a:pPr>
            <a:r>
              <a:rPr lang="en-US" sz="4000" b="1" dirty="0">
                <a:latin typeface="Arial" panose="020B0604020202020204" pitchFamily="34" charset="0"/>
                <a:cs typeface="Arial" panose="020B0604020202020204" pitchFamily="34" charset="0"/>
              </a:rPr>
              <a:t>5. 	How will we teach them to pursue God?</a:t>
            </a:r>
          </a:p>
        </p:txBody>
      </p:sp>
    </p:spTree>
    <p:extLst>
      <p:ext uri="{BB962C8B-B14F-4D97-AF65-F5344CB8AC3E}">
        <p14:creationId xmlns:p14="http://schemas.microsoft.com/office/powerpoint/2010/main" val="3143797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5" name="TextBox 4"/>
          <p:cNvSpPr txBox="1">
            <a:spLocks noChangeArrowheads="1"/>
          </p:cNvSpPr>
          <p:nvPr/>
        </p:nvSpPr>
        <p:spPr bwMode="auto">
          <a:xfrm>
            <a:off x="682078" y="1465411"/>
            <a:ext cx="10985665"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571500" indent="-571500" eaLnBrk="1" hangingPunct="1">
              <a:spcBef>
                <a:spcPts val="1200"/>
              </a:spcBef>
            </a:pPr>
            <a:r>
              <a:rPr lang="en-US" altLang="en-US" sz="3600" dirty="0">
                <a:latin typeface="Arial" charset="0"/>
              </a:rPr>
              <a:t>Vision is courageously exploring possibilities. </a:t>
            </a:r>
          </a:p>
          <a:p>
            <a:pPr marL="571500" indent="-571500" eaLnBrk="1" hangingPunct="1">
              <a:spcBef>
                <a:spcPts val="1200"/>
              </a:spcBef>
            </a:pPr>
            <a:r>
              <a:rPr lang="en-US" altLang="en-US" sz="3600" dirty="0">
                <a:latin typeface="Arial" charset="0"/>
              </a:rPr>
              <a:t>Vision answers “Where?” and “Why?”</a:t>
            </a:r>
          </a:p>
          <a:p>
            <a:pPr marL="457200" indent="-457200" eaLnBrk="1" hangingPunct="1">
              <a:lnSpc>
                <a:spcPct val="150000"/>
              </a:lnSpc>
              <a:spcBef>
                <a:spcPct val="0"/>
              </a:spcBef>
            </a:pPr>
            <a:endParaRPr lang="en-US" altLang="en-US" dirty="0">
              <a:latin typeface="Helvetica" charset="0"/>
              <a:ea typeface="Helvetica" charset="0"/>
              <a:cs typeface="Helvetica" charset="0"/>
            </a:endParaRPr>
          </a:p>
        </p:txBody>
      </p:sp>
      <p:sp>
        <p:nvSpPr>
          <p:cNvPr id="7" name="TextBox 9">
            <a:extLst>
              <a:ext uri="{FF2B5EF4-FFF2-40B4-BE49-F238E27FC236}">
                <a16:creationId xmlns:a16="http://schemas.microsoft.com/office/drawing/2014/main" id="{E8624029-A369-F146-AD4F-69D72F727902}"/>
              </a:ext>
            </a:extLst>
          </p:cNvPr>
          <p:cNvSpPr txBox="1">
            <a:spLocks noChangeArrowheads="1"/>
          </p:cNvSpPr>
          <p:nvPr/>
        </p:nvSpPr>
        <p:spPr bwMode="auto">
          <a:xfrm>
            <a:off x="2321708" y="170010"/>
            <a:ext cx="73533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6000" b="1" dirty="0">
                <a:solidFill>
                  <a:schemeClr val="bg1"/>
                </a:solidFill>
                <a:latin typeface="Arial" panose="020B0604020202020204" pitchFamily="34" charset="0"/>
                <a:ea typeface="Gotham Book" charset="0"/>
                <a:cs typeface="Arial" panose="020B0604020202020204" pitchFamily="34" charset="0"/>
              </a:rPr>
              <a:t>Vision Review</a:t>
            </a:r>
          </a:p>
        </p:txBody>
      </p:sp>
    </p:spTree>
    <p:extLst>
      <p:ext uri="{BB962C8B-B14F-4D97-AF65-F5344CB8AC3E}">
        <p14:creationId xmlns:p14="http://schemas.microsoft.com/office/powerpoint/2010/main" val="2333337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4" name="TextBox 9"/>
          <p:cNvSpPr txBox="1">
            <a:spLocks noChangeArrowheads="1"/>
          </p:cNvSpPr>
          <p:nvPr/>
        </p:nvSpPr>
        <p:spPr bwMode="auto">
          <a:xfrm>
            <a:off x="2321708" y="139868"/>
            <a:ext cx="73533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6000" b="1" dirty="0">
                <a:solidFill>
                  <a:schemeClr val="bg1"/>
                </a:solidFill>
                <a:latin typeface="Arial" panose="020B0604020202020204" pitchFamily="34" charset="0"/>
                <a:ea typeface="Gotham Book" charset="0"/>
                <a:cs typeface="Arial" panose="020B0604020202020204" pitchFamily="34" charset="0"/>
              </a:rPr>
              <a:t>Worship</a:t>
            </a:r>
          </a:p>
        </p:txBody>
      </p:sp>
      <p:sp>
        <p:nvSpPr>
          <p:cNvPr id="5" name="TextBox 4"/>
          <p:cNvSpPr txBox="1">
            <a:spLocks noChangeArrowheads="1"/>
          </p:cNvSpPr>
          <p:nvPr/>
        </p:nvSpPr>
        <p:spPr bwMode="auto">
          <a:xfrm>
            <a:off x="682079" y="1578470"/>
            <a:ext cx="10352714" cy="4824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en-US" sz="3600" dirty="0">
                <a:latin typeface="Arial" charset="0"/>
              </a:rPr>
              <a:t>Strategic Goals for Worship: </a:t>
            </a:r>
          </a:p>
          <a:p>
            <a:pPr>
              <a:spcBef>
                <a:spcPct val="0"/>
              </a:spcBef>
              <a:buFontTx/>
              <a:buNone/>
            </a:pPr>
            <a:r>
              <a:rPr lang="en-US" altLang="en-US" dirty="0">
                <a:latin typeface="Arial" charset="0"/>
              </a:rPr>
              <a:t>What steps could we take in the next two to three years to move toward our dream statement for Worship?</a:t>
            </a:r>
          </a:p>
          <a:p>
            <a:pPr>
              <a:spcBef>
                <a:spcPct val="0"/>
              </a:spcBef>
              <a:buFontTx/>
              <a:buNone/>
            </a:pPr>
            <a:endParaRPr lang="en-US" altLang="en-US" sz="2000" dirty="0">
              <a:latin typeface="Arial" charset="0"/>
            </a:endParaRPr>
          </a:p>
          <a:p>
            <a:pPr marL="742950" indent="-742950">
              <a:spcBef>
                <a:spcPct val="0"/>
              </a:spcBef>
              <a:buFont typeface="+mj-lt"/>
              <a:buAutoNum type="arabicPeriod"/>
            </a:pPr>
            <a:r>
              <a:rPr lang="en-US" altLang="en-US" sz="3600" dirty="0">
                <a:latin typeface="Arial" charset="0"/>
              </a:rPr>
              <a:t>Include a plan for how your church will pray. What will be the corporate prayer focus?</a:t>
            </a:r>
          </a:p>
          <a:p>
            <a:pPr marL="742950" indent="-742950">
              <a:spcBef>
                <a:spcPts val="900"/>
              </a:spcBef>
              <a:buFont typeface="+mj-lt"/>
              <a:buAutoNum type="arabicPeriod"/>
            </a:pPr>
            <a:r>
              <a:rPr lang="en-US" altLang="en-US" sz="3600" dirty="0">
                <a:latin typeface="Arial" charset="0"/>
              </a:rPr>
              <a:t>Develop a plan for the church to expand the Worship function beyond the four walls of       the church.</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9407" y="5184273"/>
            <a:ext cx="1922593" cy="1464816"/>
          </a:xfrm>
          <a:prstGeom prst="rect">
            <a:avLst/>
          </a:prstGeom>
        </p:spPr>
      </p:pic>
    </p:spTree>
    <p:extLst>
      <p:ext uri="{BB962C8B-B14F-4D97-AF65-F5344CB8AC3E}">
        <p14:creationId xmlns:p14="http://schemas.microsoft.com/office/powerpoint/2010/main" val="16428998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919597190"/>
              </p:ext>
            </p:extLst>
          </p:nvPr>
        </p:nvGraphicFramePr>
        <p:xfrm>
          <a:off x="698508" y="294468"/>
          <a:ext cx="10801233" cy="6214008"/>
        </p:xfrm>
        <a:graphic>
          <a:graphicData uri="http://schemas.openxmlformats.org/drawingml/2006/table">
            <a:tbl>
              <a:tblPr firstRow="1" firstCol="1" bandRow="1"/>
              <a:tblGrid>
                <a:gridCol w="2278388">
                  <a:extLst>
                    <a:ext uri="{9D8B030D-6E8A-4147-A177-3AD203B41FA5}">
                      <a16:colId xmlns:a16="http://schemas.microsoft.com/office/drawing/2014/main" val="20000"/>
                    </a:ext>
                  </a:extLst>
                </a:gridCol>
                <a:gridCol w="1704569">
                  <a:extLst>
                    <a:ext uri="{9D8B030D-6E8A-4147-A177-3AD203B41FA5}">
                      <a16:colId xmlns:a16="http://schemas.microsoft.com/office/drawing/2014/main" val="20001"/>
                    </a:ext>
                  </a:extLst>
                </a:gridCol>
                <a:gridCol w="1704569">
                  <a:extLst>
                    <a:ext uri="{9D8B030D-6E8A-4147-A177-3AD203B41FA5}">
                      <a16:colId xmlns:a16="http://schemas.microsoft.com/office/drawing/2014/main" val="20002"/>
                    </a:ext>
                  </a:extLst>
                </a:gridCol>
                <a:gridCol w="1704569">
                  <a:extLst>
                    <a:ext uri="{9D8B030D-6E8A-4147-A177-3AD203B41FA5}">
                      <a16:colId xmlns:a16="http://schemas.microsoft.com/office/drawing/2014/main" val="20003"/>
                    </a:ext>
                  </a:extLst>
                </a:gridCol>
                <a:gridCol w="1704569">
                  <a:extLst>
                    <a:ext uri="{9D8B030D-6E8A-4147-A177-3AD203B41FA5}">
                      <a16:colId xmlns:a16="http://schemas.microsoft.com/office/drawing/2014/main" val="20004"/>
                    </a:ext>
                  </a:extLst>
                </a:gridCol>
                <a:gridCol w="1704569">
                  <a:extLst>
                    <a:ext uri="{9D8B030D-6E8A-4147-A177-3AD203B41FA5}">
                      <a16:colId xmlns:a16="http://schemas.microsoft.com/office/drawing/2014/main" val="20005"/>
                    </a:ext>
                  </a:extLst>
                </a:gridCol>
              </a:tblGrid>
              <a:tr h="380741">
                <a:tc>
                  <a:txBody>
                    <a:bodyPr/>
                    <a:lstStyle/>
                    <a:p>
                      <a:pPr marL="0" marR="0">
                        <a:spcBef>
                          <a:spcPts val="0"/>
                        </a:spcBef>
                        <a:spcAft>
                          <a:spcPts val="0"/>
                        </a:spcAft>
                      </a:pPr>
                      <a:r>
                        <a:rPr lang="en-US" sz="1800" b="1" baseline="0" dirty="0">
                          <a:effectLst/>
                          <a:latin typeface="Arial" charset="0"/>
                          <a:ea typeface="Times New Roman" charset="0"/>
                          <a:cs typeface="Times New Roman" charset="0"/>
                        </a:rPr>
                        <a:t> </a:t>
                      </a:r>
                      <a:endParaRPr lang="en-US" sz="1800" baseline="0" dirty="0">
                        <a:effectLst/>
                        <a:latin typeface="Arial" charset="0"/>
                        <a:ea typeface="Times New Roman" charset="0"/>
                        <a:cs typeface="Times New Roman" charset="0"/>
                      </a:endParaRPr>
                    </a:p>
                  </a:txBody>
                  <a:tcPr marL="29699" marR="29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800" b="1" baseline="0" dirty="0">
                          <a:effectLst/>
                          <a:latin typeface="Arial" charset="0"/>
                          <a:ea typeface="Times New Roman" charset="0"/>
                          <a:cs typeface="Times New Roman" charset="0"/>
                        </a:rPr>
                        <a:t>1</a:t>
                      </a:r>
                      <a:endParaRPr lang="en-US" sz="1800" baseline="0" dirty="0">
                        <a:effectLst/>
                        <a:latin typeface="Arial" charset="0"/>
                        <a:ea typeface="Times New Roman" charset="0"/>
                        <a:cs typeface="Times New Roman" charset="0"/>
                      </a:endParaRPr>
                    </a:p>
                  </a:txBody>
                  <a:tcPr marL="29699" marR="29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800" b="1" baseline="0" dirty="0">
                          <a:effectLst/>
                          <a:latin typeface="Arial" charset="0"/>
                          <a:ea typeface="Times New Roman" charset="0"/>
                          <a:cs typeface="Times New Roman" charset="0"/>
                        </a:rPr>
                        <a:t>2</a:t>
                      </a:r>
                      <a:endParaRPr lang="en-US" sz="1800" baseline="0" dirty="0">
                        <a:effectLst/>
                        <a:latin typeface="Arial" charset="0"/>
                        <a:ea typeface="Times New Roman" charset="0"/>
                        <a:cs typeface="Times New Roman" charset="0"/>
                      </a:endParaRPr>
                    </a:p>
                  </a:txBody>
                  <a:tcPr marL="29699" marR="29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800" b="1" baseline="0">
                          <a:effectLst/>
                          <a:latin typeface="Arial" charset="0"/>
                          <a:ea typeface="Times New Roman" charset="0"/>
                          <a:cs typeface="Times New Roman" charset="0"/>
                        </a:rPr>
                        <a:t>3</a:t>
                      </a:r>
                      <a:endParaRPr lang="en-US" sz="1800" baseline="0">
                        <a:effectLst/>
                        <a:latin typeface="Arial" charset="0"/>
                        <a:ea typeface="Times New Roman" charset="0"/>
                        <a:cs typeface="Times New Roman" charset="0"/>
                      </a:endParaRPr>
                    </a:p>
                  </a:txBody>
                  <a:tcPr marL="29699" marR="29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800" b="1" baseline="0">
                          <a:effectLst/>
                          <a:latin typeface="Arial" charset="0"/>
                          <a:ea typeface="Times New Roman" charset="0"/>
                          <a:cs typeface="Times New Roman" charset="0"/>
                        </a:rPr>
                        <a:t>4</a:t>
                      </a:r>
                      <a:endParaRPr lang="en-US" sz="1800" baseline="0">
                        <a:effectLst/>
                        <a:latin typeface="Arial" charset="0"/>
                        <a:ea typeface="Times New Roman" charset="0"/>
                        <a:cs typeface="Times New Roman" charset="0"/>
                      </a:endParaRPr>
                    </a:p>
                  </a:txBody>
                  <a:tcPr marL="29699" marR="29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800" b="1" baseline="0">
                          <a:effectLst/>
                          <a:latin typeface="Arial" charset="0"/>
                          <a:ea typeface="Times New Roman" charset="0"/>
                          <a:cs typeface="Times New Roman" charset="0"/>
                        </a:rPr>
                        <a:t>5</a:t>
                      </a:r>
                      <a:endParaRPr lang="en-US" sz="1800" baseline="0">
                        <a:effectLst/>
                        <a:latin typeface="Arial" charset="0"/>
                        <a:ea typeface="Times New Roman" charset="0"/>
                        <a:cs typeface="Times New Roman" charset="0"/>
                      </a:endParaRPr>
                    </a:p>
                  </a:txBody>
                  <a:tcPr marL="29699" marR="29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r h="1103775">
                <a:tc>
                  <a:txBody>
                    <a:bodyPr/>
                    <a:lstStyle/>
                    <a:p>
                      <a:pPr marL="0" marR="0" algn="ctr">
                        <a:spcBef>
                          <a:spcPts val="0"/>
                        </a:spcBef>
                        <a:spcAft>
                          <a:spcPts val="0"/>
                        </a:spcAft>
                      </a:pPr>
                      <a:r>
                        <a:rPr lang="en-US" sz="2000" b="1" baseline="0" dirty="0">
                          <a:effectLst/>
                          <a:latin typeface="Arial" charset="0"/>
                          <a:ea typeface="Times New Roman" charset="0"/>
                          <a:cs typeface="Times New Roman" charset="0"/>
                        </a:rPr>
                        <a:t>Fellowship</a:t>
                      </a:r>
                      <a:endParaRPr lang="en-US" sz="2000" baseline="0" dirty="0">
                        <a:effectLst/>
                        <a:latin typeface="Arial" charset="0"/>
                        <a:ea typeface="Times New Roman" charset="0"/>
                        <a:cs typeface="Times New Roman" charset="0"/>
                      </a:endParaRPr>
                    </a:p>
                  </a:txBody>
                  <a:tcPr marL="29699" marR="29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r>
                        <a:rPr lang="en-US" sz="1800" b="1" kern="1200" dirty="0">
                          <a:solidFill>
                            <a:schemeClr val="tx1"/>
                          </a:solidFill>
                          <a:effectLst/>
                          <a:latin typeface="Franklin Gothic Book" charset="0"/>
                          <a:ea typeface="Franklin Gothic Book" charset="0"/>
                          <a:cs typeface="Franklin Gothic Book" charset="0"/>
                        </a:rPr>
                        <a:t>Initiate exit and sanctuary</a:t>
                      </a:r>
                      <a:endParaRPr lang="en-US" sz="1800" kern="1200" dirty="0">
                        <a:solidFill>
                          <a:schemeClr val="tx1"/>
                        </a:solidFill>
                        <a:effectLst/>
                        <a:latin typeface="Franklin Gothic Book" charset="0"/>
                        <a:ea typeface="Franklin Gothic Book" charset="0"/>
                        <a:cs typeface="Franklin Gothic Book" charset="0"/>
                      </a:endParaRPr>
                    </a:p>
                    <a:p>
                      <a:r>
                        <a:rPr lang="en-US" sz="1800" b="1" kern="1200" dirty="0">
                          <a:solidFill>
                            <a:schemeClr val="tx1"/>
                          </a:solidFill>
                          <a:effectLst/>
                          <a:latin typeface="Franklin Gothic Book" charset="0"/>
                          <a:ea typeface="Franklin Gothic Book" charset="0"/>
                          <a:cs typeface="Franklin Gothic Book" charset="0"/>
                        </a:rPr>
                        <a:t>greeters</a:t>
                      </a:r>
                      <a:r>
                        <a:rPr lang="en-US" dirty="0">
                          <a:effectLst/>
                          <a:latin typeface="Franklin Gothic Book" charset="0"/>
                          <a:ea typeface="Franklin Gothic Book" charset="0"/>
                          <a:cs typeface="Franklin Gothic Book" charset="0"/>
                        </a:rPr>
                        <a:t> </a:t>
                      </a:r>
                      <a:endParaRPr lang="en-US" sz="1800" baseline="0" dirty="0">
                        <a:effectLst/>
                        <a:latin typeface="Franklin Gothic Book" charset="0"/>
                        <a:ea typeface="Franklin Gothic Book" charset="0"/>
                        <a:cs typeface="Franklin Gothic Book" charset="0"/>
                      </a:endParaRPr>
                    </a:p>
                  </a:txBody>
                  <a:tcPr marL="29699" marR="29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b="1" kern="1200" dirty="0">
                          <a:solidFill>
                            <a:schemeClr val="tx1"/>
                          </a:solidFill>
                          <a:effectLst/>
                          <a:latin typeface="Franklin Gothic Book" charset="0"/>
                          <a:ea typeface="Franklin Gothic Book" charset="0"/>
                          <a:cs typeface="Franklin Gothic Book" charset="0"/>
                        </a:rPr>
                        <a:t>Create a new assimilation plan</a:t>
                      </a:r>
                      <a:r>
                        <a:rPr lang="en-US" dirty="0">
                          <a:effectLst/>
                          <a:latin typeface="Franklin Gothic Book" charset="0"/>
                          <a:ea typeface="Franklin Gothic Book" charset="0"/>
                          <a:cs typeface="Franklin Gothic Book" charset="0"/>
                        </a:rPr>
                        <a:t> </a:t>
                      </a:r>
                      <a:endParaRPr lang="en-US" sz="1800" baseline="0" dirty="0">
                        <a:effectLst/>
                        <a:latin typeface="Franklin Gothic Book" charset="0"/>
                        <a:ea typeface="Franklin Gothic Book" charset="0"/>
                        <a:cs typeface="Franklin Gothic Book" charset="0"/>
                      </a:endParaRPr>
                    </a:p>
                  </a:txBody>
                  <a:tcPr marL="29699" marR="29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800" b="1" kern="1200" dirty="0">
                          <a:solidFill>
                            <a:schemeClr val="tx1"/>
                          </a:solidFill>
                          <a:effectLst/>
                          <a:latin typeface="Franklin Gothic Book" charset="0"/>
                          <a:ea typeface="Franklin Gothic Book" charset="0"/>
                          <a:cs typeface="Franklin Gothic Book" charset="0"/>
                        </a:rPr>
                        <a:t>Designate</a:t>
                      </a:r>
                      <a:r>
                        <a:rPr lang="en-US" sz="1800" b="1" kern="1200" baseline="0" dirty="0">
                          <a:solidFill>
                            <a:schemeClr val="tx1"/>
                          </a:solidFill>
                          <a:effectLst/>
                          <a:latin typeface="Franklin Gothic Book" charset="0"/>
                          <a:ea typeface="Franklin Gothic Book" charset="0"/>
                          <a:cs typeface="Franklin Gothic Book" charset="0"/>
                        </a:rPr>
                        <a:t> a</a:t>
                      </a:r>
                      <a:endParaRPr lang="en-US" sz="1800" kern="1200" dirty="0">
                        <a:solidFill>
                          <a:schemeClr val="tx1"/>
                        </a:solidFill>
                        <a:effectLst/>
                        <a:latin typeface="Franklin Gothic Book" charset="0"/>
                        <a:ea typeface="Franklin Gothic Book" charset="0"/>
                        <a:cs typeface="Franklin Gothic Book" charset="0"/>
                      </a:endParaRPr>
                    </a:p>
                    <a:p>
                      <a:r>
                        <a:rPr lang="en-US" sz="1800" b="1" kern="1200" dirty="0">
                          <a:solidFill>
                            <a:schemeClr val="tx1"/>
                          </a:solidFill>
                          <a:effectLst/>
                          <a:latin typeface="Franklin Gothic Book" charset="0"/>
                          <a:ea typeface="Franklin Gothic Book" charset="0"/>
                          <a:cs typeface="Franklin Gothic Book" charset="0"/>
                        </a:rPr>
                        <a:t>Sunday to display</a:t>
                      </a:r>
                      <a:endParaRPr lang="en-US" sz="1800" kern="1200" dirty="0">
                        <a:solidFill>
                          <a:schemeClr val="tx1"/>
                        </a:solidFill>
                        <a:effectLst/>
                        <a:latin typeface="Franklin Gothic Book" charset="0"/>
                        <a:ea typeface="Franklin Gothic Book" charset="0"/>
                        <a:cs typeface="Franklin Gothic Book" charset="0"/>
                      </a:endParaRPr>
                    </a:p>
                    <a:p>
                      <a:r>
                        <a:rPr lang="en-US" sz="1800" b="1" kern="1200" dirty="0">
                          <a:solidFill>
                            <a:schemeClr val="tx1"/>
                          </a:solidFill>
                          <a:effectLst/>
                          <a:latin typeface="Franklin Gothic Book" charset="0"/>
                          <a:ea typeface="Franklin Gothic Book" charset="0"/>
                          <a:cs typeface="Franklin Gothic Book" charset="0"/>
                        </a:rPr>
                        <a:t>opportunities.</a:t>
                      </a:r>
                      <a:r>
                        <a:rPr lang="en-US" dirty="0">
                          <a:effectLst/>
                          <a:latin typeface="Franklin Gothic Book" charset="0"/>
                          <a:ea typeface="Franklin Gothic Book" charset="0"/>
                          <a:cs typeface="Franklin Gothic Book" charset="0"/>
                        </a:rPr>
                        <a:t> </a:t>
                      </a:r>
                      <a:endParaRPr lang="en-US" sz="1800" baseline="0" dirty="0">
                        <a:effectLst/>
                        <a:latin typeface="Franklin Gothic Book" charset="0"/>
                        <a:ea typeface="Franklin Gothic Book" charset="0"/>
                        <a:cs typeface="Franklin Gothic Book" charset="0"/>
                      </a:endParaRPr>
                    </a:p>
                  </a:txBody>
                  <a:tcPr marL="29699" marR="29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b="1" baseline="0" dirty="0">
                          <a:effectLst/>
                          <a:latin typeface="Franklin Gothic Book" charset="0"/>
                          <a:ea typeface="Franklin Gothic Book" charset="0"/>
                          <a:cs typeface="Franklin Gothic Book" charset="0"/>
                        </a:rPr>
                        <a:t> </a:t>
                      </a:r>
                      <a:endParaRPr lang="en-US" sz="1800" baseline="0" dirty="0">
                        <a:effectLst/>
                        <a:latin typeface="Franklin Gothic Book" charset="0"/>
                        <a:ea typeface="Franklin Gothic Book" charset="0"/>
                        <a:cs typeface="Franklin Gothic Book" charset="0"/>
                      </a:endParaRPr>
                    </a:p>
                  </a:txBody>
                  <a:tcPr marL="29699" marR="29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b="1" baseline="0" dirty="0">
                          <a:effectLst/>
                          <a:latin typeface="Franklin Gothic Book" charset="0"/>
                          <a:ea typeface="Franklin Gothic Book" charset="0"/>
                          <a:cs typeface="Franklin Gothic Book" charset="0"/>
                        </a:rPr>
                        <a:t> </a:t>
                      </a:r>
                      <a:endParaRPr lang="en-US" sz="1800" baseline="0" dirty="0">
                        <a:effectLst/>
                        <a:latin typeface="Franklin Gothic Book" charset="0"/>
                        <a:ea typeface="Franklin Gothic Book" charset="0"/>
                        <a:cs typeface="Franklin Gothic Book" charset="0"/>
                      </a:endParaRPr>
                    </a:p>
                  </a:txBody>
                  <a:tcPr marL="29699" marR="29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103775">
                <a:tc>
                  <a:txBody>
                    <a:bodyPr/>
                    <a:lstStyle/>
                    <a:p>
                      <a:pPr marL="0" marR="0" algn="ctr">
                        <a:spcBef>
                          <a:spcPts val="0"/>
                        </a:spcBef>
                        <a:spcAft>
                          <a:spcPts val="0"/>
                        </a:spcAft>
                      </a:pPr>
                      <a:r>
                        <a:rPr lang="en-US" sz="2000" b="1" baseline="0" dirty="0">
                          <a:effectLst/>
                          <a:latin typeface="Arial" charset="0"/>
                          <a:ea typeface="Times New Roman" charset="0"/>
                          <a:cs typeface="Times New Roman" charset="0"/>
                        </a:rPr>
                        <a:t>Discipleship</a:t>
                      </a:r>
                      <a:endParaRPr lang="en-US" sz="2000" baseline="0" dirty="0">
                        <a:effectLst/>
                        <a:latin typeface="Arial" charset="0"/>
                        <a:ea typeface="Times New Roman" charset="0"/>
                        <a:cs typeface="Times New Roman" charset="0"/>
                      </a:endParaRPr>
                    </a:p>
                  </a:txBody>
                  <a:tcPr marL="29699" marR="29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r>
                        <a:rPr lang="en-US" sz="1800" b="1" i="0" kern="1200" baseline="0" dirty="0">
                          <a:solidFill>
                            <a:schemeClr val="tx1"/>
                          </a:solidFill>
                          <a:effectLst/>
                          <a:latin typeface="Franklin Gothic Book" charset="0"/>
                          <a:ea typeface="Franklin Gothic Book" charset="0"/>
                          <a:cs typeface="Franklin Gothic Book" charset="0"/>
                        </a:rPr>
                        <a:t>Bible Engagement Project</a:t>
                      </a:r>
                      <a:r>
                        <a:rPr lang="en-US" sz="1800" b="1" kern="1200" baseline="0" dirty="0">
                          <a:solidFill>
                            <a:schemeClr val="tx1"/>
                          </a:solidFill>
                          <a:effectLst/>
                          <a:latin typeface="Franklin Gothic Book" charset="0"/>
                          <a:ea typeface="Franklin Gothic Book" charset="0"/>
                          <a:cs typeface="Franklin Gothic Book" charset="0"/>
                        </a:rPr>
                        <a:t> (MHC)</a:t>
                      </a:r>
                      <a:endParaRPr lang="en-US" sz="1800" baseline="0" dirty="0">
                        <a:effectLst/>
                        <a:latin typeface="Franklin Gothic Book" charset="0"/>
                        <a:ea typeface="Franklin Gothic Book" charset="0"/>
                        <a:cs typeface="Franklin Gothic Book" charset="0"/>
                      </a:endParaRPr>
                    </a:p>
                  </a:txBody>
                  <a:tcPr marL="29699" marR="29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800" b="1" kern="1200" dirty="0">
                          <a:solidFill>
                            <a:schemeClr val="tx1"/>
                          </a:solidFill>
                          <a:effectLst/>
                          <a:latin typeface="Franklin Gothic Book" charset="0"/>
                          <a:ea typeface="Franklin Gothic Book" charset="0"/>
                          <a:cs typeface="Franklin Gothic Book" charset="0"/>
                        </a:rPr>
                        <a:t>Develop one-to-one discipleship </a:t>
                      </a:r>
                      <a:endParaRPr lang="en-US" sz="1800" kern="1200" dirty="0">
                        <a:solidFill>
                          <a:schemeClr val="tx1"/>
                        </a:solidFill>
                        <a:effectLst/>
                        <a:latin typeface="Franklin Gothic Book" charset="0"/>
                        <a:ea typeface="Franklin Gothic Book" charset="0"/>
                        <a:cs typeface="Franklin Gothic Book" charset="0"/>
                      </a:endParaRPr>
                    </a:p>
                    <a:p>
                      <a:r>
                        <a:rPr lang="en-US" sz="1800" b="1" kern="1200" dirty="0">
                          <a:solidFill>
                            <a:schemeClr val="tx1"/>
                          </a:solidFill>
                          <a:effectLst/>
                          <a:latin typeface="Franklin Gothic Book" charset="0"/>
                          <a:ea typeface="Franklin Gothic Book" charset="0"/>
                          <a:cs typeface="Franklin Gothic Book" charset="0"/>
                        </a:rPr>
                        <a:t>(THRIVE)</a:t>
                      </a:r>
                      <a:endParaRPr lang="en-US" sz="1800" baseline="0" dirty="0">
                        <a:effectLst/>
                        <a:latin typeface="Franklin Gothic Book" charset="0"/>
                        <a:ea typeface="Franklin Gothic Book" charset="0"/>
                        <a:cs typeface="Franklin Gothic Book" charset="0"/>
                      </a:endParaRPr>
                    </a:p>
                  </a:txBody>
                  <a:tcPr marL="29699" marR="29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800" b="1" baseline="0" dirty="0">
                          <a:effectLst/>
                          <a:latin typeface="Franklin Gothic Book" charset="0"/>
                          <a:ea typeface="Franklin Gothic Book" charset="0"/>
                          <a:cs typeface="Franklin Gothic Book" charset="0"/>
                        </a:rPr>
                        <a:t> </a:t>
                      </a:r>
                      <a:r>
                        <a:rPr lang="en-US" sz="1800" b="1" kern="1200" dirty="0">
                          <a:solidFill>
                            <a:schemeClr val="tx1"/>
                          </a:solidFill>
                          <a:effectLst/>
                          <a:latin typeface="Franklin Gothic Book" charset="0"/>
                          <a:ea typeface="Franklin Gothic Book" charset="0"/>
                          <a:cs typeface="Franklin Gothic Book" charset="0"/>
                        </a:rPr>
                        <a:t>Scripture </a:t>
                      </a:r>
                      <a:endParaRPr lang="en-US" sz="1800" kern="1200" dirty="0">
                        <a:solidFill>
                          <a:schemeClr val="tx1"/>
                        </a:solidFill>
                        <a:effectLst/>
                        <a:latin typeface="Franklin Gothic Book" charset="0"/>
                        <a:ea typeface="Franklin Gothic Book" charset="0"/>
                        <a:cs typeface="Franklin Gothic Book" charset="0"/>
                      </a:endParaRPr>
                    </a:p>
                    <a:p>
                      <a:r>
                        <a:rPr lang="en-US" sz="1800" b="1" kern="1200" dirty="0">
                          <a:solidFill>
                            <a:schemeClr val="tx1"/>
                          </a:solidFill>
                          <a:effectLst/>
                          <a:latin typeface="Franklin Gothic Book" charset="0"/>
                          <a:ea typeface="Franklin Gothic Book" charset="0"/>
                          <a:cs typeface="Franklin Gothic Book" charset="0"/>
                        </a:rPr>
                        <a:t>memorization</a:t>
                      </a:r>
                      <a:r>
                        <a:rPr lang="en-US" dirty="0">
                          <a:effectLst/>
                          <a:latin typeface="Franklin Gothic Book" charset="0"/>
                          <a:ea typeface="Franklin Gothic Book" charset="0"/>
                          <a:cs typeface="Franklin Gothic Book" charset="0"/>
                        </a:rPr>
                        <a:t> </a:t>
                      </a:r>
                      <a:endParaRPr lang="en-US" sz="1800" baseline="0" dirty="0">
                        <a:effectLst/>
                        <a:latin typeface="Franklin Gothic Book" charset="0"/>
                        <a:ea typeface="Franklin Gothic Book" charset="0"/>
                        <a:cs typeface="Franklin Gothic Book" charset="0"/>
                      </a:endParaRPr>
                    </a:p>
                  </a:txBody>
                  <a:tcPr marL="29699" marR="29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b="1" baseline="0" dirty="0">
                          <a:effectLst/>
                          <a:latin typeface="Franklin Gothic Book" charset="0"/>
                          <a:ea typeface="Franklin Gothic Book" charset="0"/>
                          <a:cs typeface="Franklin Gothic Book" charset="0"/>
                        </a:rPr>
                        <a:t> </a:t>
                      </a:r>
                      <a:r>
                        <a:rPr lang="en-US" sz="1800" b="1" kern="1200" dirty="0">
                          <a:solidFill>
                            <a:schemeClr val="tx1"/>
                          </a:solidFill>
                          <a:effectLst/>
                          <a:latin typeface="Franklin Gothic Book" charset="0"/>
                          <a:ea typeface="Franklin Gothic Book" charset="0"/>
                          <a:cs typeface="Franklin Gothic Book" charset="0"/>
                        </a:rPr>
                        <a:t>Personal growth plan</a:t>
                      </a:r>
                      <a:r>
                        <a:rPr lang="en-US" dirty="0">
                          <a:effectLst/>
                          <a:latin typeface="Franklin Gothic Book" charset="0"/>
                          <a:ea typeface="Franklin Gothic Book" charset="0"/>
                          <a:cs typeface="Franklin Gothic Book" charset="0"/>
                        </a:rPr>
                        <a:t> </a:t>
                      </a:r>
                      <a:endParaRPr lang="en-US" sz="1800" baseline="0" dirty="0">
                        <a:effectLst/>
                        <a:latin typeface="Franklin Gothic Book" charset="0"/>
                        <a:ea typeface="Franklin Gothic Book" charset="0"/>
                        <a:cs typeface="Franklin Gothic Book" charset="0"/>
                      </a:endParaRPr>
                    </a:p>
                  </a:txBody>
                  <a:tcPr marL="29699" marR="29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b="1" baseline="0" dirty="0">
                          <a:effectLst/>
                          <a:latin typeface="Franklin Gothic Book" charset="0"/>
                          <a:ea typeface="Franklin Gothic Book" charset="0"/>
                          <a:cs typeface="Franklin Gothic Book" charset="0"/>
                        </a:rPr>
                        <a:t> </a:t>
                      </a:r>
                      <a:endParaRPr lang="en-US" sz="1800" baseline="0" dirty="0">
                        <a:effectLst/>
                        <a:latin typeface="Franklin Gothic Book" charset="0"/>
                        <a:ea typeface="Franklin Gothic Book" charset="0"/>
                        <a:cs typeface="Franklin Gothic Book" charset="0"/>
                      </a:endParaRPr>
                    </a:p>
                  </a:txBody>
                  <a:tcPr marL="29699" marR="29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142223">
                <a:tc>
                  <a:txBody>
                    <a:bodyPr/>
                    <a:lstStyle/>
                    <a:p>
                      <a:pPr marL="0" marR="0" algn="ctr">
                        <a:spcBef>
                          <a:spcPts val="0"/>
                        </a:spcBef>
                        <a:spcAft>
                          <a:spcPts val="0"/>
                        </a:spcAft>
                      </a:pPr>
                      <a:r>
                        <a:rPr lang="en-US" sz="2000" b="1" baseline="0" dirty="0">
                          <a:effectLst/>
                          <a:latin typeface="Arial" charset="0"/>
                          <a:ea typeface="Times New Roman" charset="0"/>
                          <a:cs typeface="Times New Roman" charset="0"/>
                        </a:rPr>
                        <a:t>Gift-Oriented Ministry</a:t>
                      </a:r>
                      <a:endParaRPr lang="en-US" sz="2000" baseline="0" dirty="0">
                        <a:effectLst/>
                        <a:latin typeface="Arial" charset="0"/>
                        <a:ea typeface="Times New Roman" charset="0"/>
                        <a:cs typeface="Times New Roman" charset="0"/>
                      </a:endParaRPr>
                    </a:p>
                  </a:txBody>
                  <a:tcPr marL="29699" marR="29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1800" b="1" baseline="0" dirty="0">
                          <a:effectLst/>
                          <a:latin typeface="Franklin Gothic Book" charset="0"/>
                          <a:ea typeface="Franklin Gothic Book" charset="0"/>
                          <a:cs typeface="Franklin Gothic Book" charset="0"/>
                        </a:rPr>
                        <a:t> </a:t>
                      </a:r>
                      <a:r>
                        <a:rPr lang="en-US" sz="1800" b="1" kern="1200" dirty="0">
                          <a:solidFill>
                            <a:schemeClr val="tx1"/>
                          </a:solidFill>
                          <a:effectLst/>
                          <a:latin typeface="Franklin Gothic Book" charset="0"/>
                          <a:ea typeface="Franklin Gothic Book" charset="0"/>
                          <a:cs typeface="Franklin Gothic Book" charset="0"/>
                        </a:rPr>
                        <a:t>Gift assessment survey</a:t>
                      </a:r>
                      <a:r>
                        <a:rPr lang="en-US" dirty="0">
                          <a:effectLst/>
                          <a:latin typeface="Franklin Gothic Book" charset="0"/>
                          <a:ea typeface="Franklin Gothic Book" charset="0"/>
                          <a:cs typeface="Franklin Gothic Book" charset="0"/>
                        </a:rPr>
                        <a:t> </a:t>
                      </a:r>
                      <a:endParaRPr lang="en-US" sz="1800" baseline="0" dirty="0">
                        <a:effectLst/>
                        <a:latin typeface="Franklin Gothic Book" charset="0"/>
                        <a:ea typeface="Franklin Gothic Book" charset="0"/>
                        <a:cs typeface="Franklin Gothic Book" charset="0"/>
                      </a:endParaRPr>
                    </a:p>
                  </a:txBody>
                  <a:tcPr marL="29699" marR="29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b="1" baseline="0" dirty="0">
                          <a:effectLst/>
                          <a:latin typeface="Franklin Gothic Book" charset="0"/>
                          <a:ea typeface="Franklin Gothic Book" charset="0"/>
                          <a:cs typeface="Franklin Gothic Book" charset="0"/>
                        </a:rPr>
                        <a:t> </a:t>
                      </a:r>
                      <a:r>
                        <a:rPr lang="en-US" sz="1800" b="1" kern="1200" dirty="0">
                          <a:solidFill>
                            <a:schemeClr val="tx1"/>
                          </a:solidFill>
                          <a:effectLst/>
                          <a:latin typeface="Franklin Gothic Book" charset="0"/>
                          <a:ea typeface="Franklin Gothic Book" charset="0"/>
                          <a:cs typeface="Franklin Gothic Book" charset="0"/>
                        </a:rPr>
                        <a:t>Use Acts 2 Survey</a:t>
                      </a:r>
                      <a:r>
                        <a:rPr lang="en-US" dirty="0">
                          <a:effectLst/>
                          <a:latin typeface="Franklin Gothic Book" charset="0"/>
                          <a:ea typeface="Franklin Gothic Book" charset="0"/>
                          <a:cs typeface="Franklin Gothic Book" charset="0"/>
                        </a:rPr>
                        <a:t> </a:t>
                      </a:r>
                      <a:endParaRPr lang="en-US" sz="1800" baseline="0" dirty="0">
                        <a:effectLst/>
                        <a:latin typeface="Franklin Gothic Book" charset="0"/>
                        <a:ea typeface="Franklin Gothic Book" charset="0"/>
                        <a:cs typeface="Franklin Gothic Book" charset="0"/>
                      </a:endParaRPr>
                    </a:p>
                  </a:txBody>
                  <a:tcPr marL="29699" marR="29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b="1" baseline="0" dirty="0">
                          <a:effectLst/>
                          <a:latin typeface="Franklin Gothic Book" charset="0"/>
                          <a:ea typeface="Franklin Gothic Book" charset="0"/>
                          <a:cs typeface="Franklin Gothic Book" charset="0"/>
                        </a:rPr>
                        <a:t> </a:t>
                      </a:r>
                      <a:r>
                        <a:rPr lang="en-US" sz="1800" b="1" kern="1200" dirty="0">
                          <a:solidFill>
                            <a:schemeClr val="tx1"/>
                          </a:solidFill>
                          <a:effectLst/>
                          <a:latin typeface="Franklin Gothic Book" charset="0"/>
                          <a:ea typeface="Franklin Gothic Book" charset="0"/>
                          <a:cs typeface="Franklin Gothic Book" charset="0"/>
                        </a:rPr>
                        <a:t>Create teams to implement each of the five functions</a:t>
                      </a:r>
                      <a:r>
                        <a:rPr lang="en-US" dirty="0">
                          <a:effectLst/>
                          <a:latin typeface="Franklin Gothic Book" charset="0"/>
                          <a:ea typeface="Franklin Gothic Book" charset="0"/>
                          <a:cs typeface="Franklin Gothic Book" charset="0"/>
                        </a:rPr>
                        <a:t> </a:t>
                      </a:r>
                      <a:endParaRPr lang="en-US" sz="1800" baseline="0" dirty="0">
                        <a:effectLst/>
                        <a:latin typeface="Franklin Gothic Book" charset="0"/>
                        <a:ea typeface="Franklin Gothic Book" charset="0"/>
                        <a:cs typeface="Franklin Gothic Book" charset="0"/>
                      </a:endParaRPr>
                    </a:p>
                  </a:txBody>
                  <a:tcPr marL="29699" marR="29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b="1" baseline="0" dirty="0">
                          <a:effectLst/>
                          <a:latin typeface="Franklin Gothic Book" charset="0"/>
                          <a:ea typeface="Franklin Gothic Book" charset="0"/>
                          <a:cs typeface="Franklin Gothic Book" charset="0"/>
                        </a:rPr>
                        <a:t> </a:t>
                      </a:r>
                      <a:endParaRPr lang="en-US" sz="1800" baseline="0" dirty="0">
                        <a:effectLst/>
                        <a:latin typeface="Franklin Gothic Book" charset="0"/>
                        <a:ea typeface="Franklin Gothic Book" charset="0"/>
                        <a:cs typeface="Franklin Gothic Book" charset="0"/>
                      </a:endParaRPr>
                    </a:p>
                  </a:txBody>
                  <a:tcPr marL="29699" marR="29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b="1" baseline="0" dirty="0">
                          <a:effectLst/>
                          <a:latin typeface="Franklin Gothic Book" charset="0"/>
                          <a:ea typeface="Franklin Gothic Book" charset="0"/>
                          <a:cs typeface="Franklin Gothic Book" charset="0"/>
                        </a:rPr>
                        <a:t> </a:t>
                      </a:r>
                      <a:endParaRPr lang="en-US" sz="1800" baseline="0" dirty="0">
                        <a:effectLst/>
                        <a:latin typeface="Franklin Gothic Book" charset="0"/>
                        <a:ea typeface="Franklin Gothic Book" charset="0"/>
                        <a:cs typeface="Franklin Gothic Book" charset="0"/>
                      </a:endParaRPr>
                    </a:p>
                  </a:txBody>
                  <a:tcPr marL="29699" marR="29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103775">
                <a:tc>
                  <a:txBody>
                    <a:bodyPr/>
                    <a:lstStyle/>
                    <a:p>
                      <a:pPr marL="0" marR="0" algn="ctr">
                        <a:spcBef>
                          <a:spcPts val="0"/>
                        </a:spcBef>
                        <a:spcAft>
                          <a:spcPts val="0"/>
                        </a:spcAft>
                      </a:pPr>
                      <a:r>
                        <a:rPr lang="en-US" sz="2000" b="1" baseline="0">
                          <a:effectLst/>
                          <a:latin typeface="Arial" charset="0"/>
                          <a:ea typeface="Times New Roman" charset="0"/>
                          <a:cs typeface="Times New Roman" charset="0"/>
                        </a:rPr>
                        <a:t>Evangelism</a:t>
                      </a:r>
                      <a:endParaRPr lang="en-US" sz="2000" baseline="0">
                        <a:effectLst/>
                        <a:latin typeface="Arial" charset="0"/>
                        <a:ea typeface="Times New Roman" charset="0"/>
                        <a:cs typeface="Times New Roman" charset="0"/>
                      </a:endParaRPr>
                    </a:p>
                  </a:txBody>
                  <a:tcPr marL="29699" marR="29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r>
                        <a:rPr lang="en-US" sz="1800" b="1" kern="1200" dirty="0">
                          <a:solidFill>
                            <a:schemeClr val="tx1"/>
                          </a:solidFill>
                          <a:effectLst/>
                          <a:latin typeface="Franklin Gothic Book" charset="0"/>
                          <a:ea typeface="Franklin Gothic Book" charset="0"/>
                          <a:cs typeface="Franklin Gothic Book" charset="0"/>
                        </a:rPr>
                        <a:t>Prayer walk in </a:t>
                      </a:r>
                      <a:endParaRPr lang="en-US" sz="1800" kern="1200" dirty="0">
                        <a:solidFill>
                          <a:schemeClr val="tx1"/>
                        </a:solidFill>
                        <a:effectLst/>
                        <a:latin typeface="Franklin Gothic Book" charset="0"/>
                        <a:ea typeface="Franklin Gothic Book" charset="0"/>
                        <a:cs typeface="Franklin Gothic Book" charset="0"/>
                      </a:endParaRPr>
                    </a:p>
                    <a:p>
                      <a:r>
                        <a:rPr lang="en-US" sz="1800" b="1" kern="1200" dirty="0">
                          <a:solidFill>
                            <a:schemeClr val="tx1"/>
                          </a:solidFill>
                          <a:effectLst/>
                          <a:latin typeface="Franklin Gothic Book" charset="0"/>
                          <a:ea typeface="Franklin Gothic Book" charset="0"/>
                          <a:cs typeface="Franklin Gothic Book" charset="0"/>
                        </a:rPr>
                        <a:t>community </a:t>
                      </a:r>
                      <a:endParaRPr lang="en-US" sz="1800" baseline="0" dirty="0">
                        <a:effectLst/>
                        <a:latin typeface="Franklin Gothic Book" charset="0"/>
                        <a:ea typeface="Franklin Gothic Book" charset="0"/>
                        <a:cs typeface="Franklin Gothic Book" charset="0"/>
                      </a:endParaRPr>
                    </a:p>
                  </a:txBody>
                  <a:tcPr marL="29699" marR="29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b="1" baseline="0" dirty="0">
                          <a:effectLst/>
                          <a:latin typeface="Franklin Gothic Book" charset="0"/>
                          <a:ea typeface="Franklin Gothic Book" charset="0"/>
                          <a:cs typeface="Franklin Gothic Book" charset="0"/>
                        </a:rPr>
                        <a:t> </a:t>
                      </a:r>
                      <a:r>
                        <a:rPr lang="en-US" sz="1800" b="1" kern="1200" dirty="0">
                          <a:solidFill>
                            <a:schemeClr val="tx1"/>
                          </a:solidFill>
                          <a:effectLst/>
                          <a:latin typeface="Franklin Gothic Book" charset="0"/>
                          <a:ea typeface="Franklin Gothic Book" charset="0"/>
                          <a:cs typeface="Franklin Gothic Book" charset="0"/>
                        </a:rPr>
                        <a:t>Rural Compassion </a:t>
                      </a:r>
                      <a:endParaRPr lang="en-US" sz="1800" baseline="0" dirty="0">
                        <a:effectLst/>
                        <a:latin typeface="Franklin Gothic Book" charset="0"/>
                        <a:ea typeface="Franklin Gothic Book" charset="0"/>
                        <a:cs typeface="Franklin Gothic Book" charset="0"/>
                      </a:endParaRPr>
                    </a:p>
                  </a:txBody>
                  <a:tcPr marL="29699" marR="29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b="1" baseline="0">
                          <a:effectLst/>
                          <a:latin typeface="Franklin Gothic Book" charset="0"/>
                          <a:ea typeface="Franklin Gothic Book" charset="0"/>
                          <a:cs typeface="Franklin Gothic Book" charset="0"/>
                        </a:rPr>
                        <a:t> </a:t>
                      </a:r>
                      <a:r>
                        <a:rPr lang="en-US" sz="1800" b="1" kern="1200">
                          <a:solidFill>
                            <a:schemeClr val="tx1"/>
                          </a:solidFill>
                          <a:effectLst/>
                          <a:latin typeface="Franklin Gothic Book" charset="0"/>
                          <a:ea typeface="Franklin Gothic Book" charset="0"/>
                          <a:cs typeface="Franklin Gothic Book" charset="0"/>
                        </a:rPr>
                        <a:t>Schedule </a:t>
                      </a:r>
                      <a:r>
                        <a:rPr lang="en-US" sz="1800" b="1" kern="1200" dirty="0">
                          <a:solidFill>
                            <a:schemeClr val="tx1"/>
                          </a:solidFill>
                          <a:effectLst/>
                          <a:latin typeface="Franklin Gothic Book" charset="0"/>
                          <a:ea typeface="Franklin Gothic Book" charset="0"/>
                          <a:cs typeface="Franklin Gothic Book" charset="0"/>
                        </a:rPr>
                        <a:t>a missions trip</a:t>
                      </a:r>
                      <a:r>
                        <a:rPr lang="en-US" dirty="0">
                          <a:effectLst/>
                          <a:latin typeface="Franklin Gothic Book" charset="0"/>
                          <a:ea typeface="Franklin Gothic Book" charset="0"/>
                          <a:cs typeface="Franklin Gothic Book" charset="0"/>
                        </a:rPr>
                        <a:t> </a:t>
                      </a:r>
                      <a:endParaRPr lang="en-US" sz="1800" baseline="0" dirty="0">
                        <a:effectLst/>
                        <a:latin typeface="Franklin Gothic Book" charset="0"/>
                        <a:ea typeface="Franklin Gothic Book" charset="0"/>
                        <a:cs typeface="Franklin Gothic Book" charset="0"/>
                      </a:endParaRPr>
                    </a:p>
                  </a:txBody>
                  <a:tcPr marL="29699" marR="29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b="1" baseline="0" dirty="0">
                          <a:effectLst/>
                          <a:latin typeface="Franklin Gothic Book" charset="0"/>
                          <a:ea typeface="Franklin Gothic Book" charset="0"/>
                          <a:cs typeface="Franklin Gothic Book" charset="0"/>
                        </a:rPr>
                        <a:t> </a:t>
                      </a:r>
                      <a:r>
                        <a:rPr lang="en-US" sz="1800" b="1" kern="1200" dirty="0">
                          <a:solidFill>
                            <a:schemeClr val="tx1"/>
                          </a:solidFill>
                          <a:effectLst/>
                          <a:latin typeface="Franklin Gothic Book" charset="0"/>
                          <a:ea typeface="Franklin Gothic Book" charset="0"/>
                          <a:cs typeface="Franklin Gothic Book" charset="0"/>
                        </a:rPr>
                        <a:t>One Minute Witness (Personal evangelism)</a:t>
                      </a:r>
                      <a:r>
                        <a:rPr lang="en-US" dirty="0">
                          <a:effectLst/>
                          <a:latin typeface="Franklin Gothic Book" charset="0"/>
                          <a:ea typeface="Franklin Gothic Book" charset="0"/>
                          <a:cs typeface="Franklin Gothic Book" charset="0"/>
                        </a:rPr>
                        <a:t> </a:t>
                      </a:r>
                      <a:endParaRPr lang="en-US" sz="1800" baseline="0" dirty="0">
                        <a:effectLst/>
                        <a:latin typeface="Franklin Gothic Book" charset="0"/>
                        <a:ea typeface="Franklin Gothic Book" charset="0"/>
                        <a:cs typeface="Franklin Gothic Book" charset="0"/>
                      </a:endParaRPr>
                    </a:p>
                  </a:txBody>
                  <a:tcPr marL="29699" marR="29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b="1" baseline="0" dirty="0">
                          <a:effectLst/>
                          <a:latin typeface="Franklin Gothic Book" charset="0"/>
                          <a:ea typeface="Franklin Gothic Book" charset="0"/>
                          <a:cs typeface="Franklin Gothic Book" charset="0"/>
                        </a:rPr>
                        <a:t> </a:t>
                      </a:r>
                      <a:r>
                        <a:rPr lang="en-US" sz="1800" b="1" kern="1200" dirty="0">
                          <a:solidFill>
                            <a:schemeClr val="tx1"/>
                          </a:solidFill>
                          <a:effectLst/>
                          <a:latin typeface="Franklin Gothic Book" charset="0"/>
                          <a:ea typeface="Franklin Gothic Book" charset="0"/>
                          <a:cs typeface="Franklin Gothic Book" charset="0"/>
                        </a:rPr>
                        <a:t>Marketplace evangelism</a:t>
                      </a:r>
                      <a:r>
                        <a:rPr lang="en-US" dirty="0">
                          <a:effectLst/>
                          <a:latin typeface="Franklin Gothic Book" charset="0"/>
                          <a:ea typeface="Franklin Gothic Book" charset="0"/>
                          <a:cs typeface="Franklin Gothic Book" charset="0"/>
                        </a:rPr>
                        <a:t> </a:t>
                      </a:r>
                      <a:endParaRPr lang="en-US" sz="1800" baseline="0" dirty="0">
                        <a:effectLst/>
                        <a:latin typeface="Franklin Gothic Book" charset="0"/>
                        <a:ea typeface="Franklin Gothic Book" charset="0"/>
                        <a:cs typeface="Franklin Gothic Book" charset="0"/>
                      </a:endParaRPr>
                    </a:p>
                  </a:txBody>
                  <a:tcPr marL="29699" marR="29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379719">
                <a:tc>
                  <a:txBody>
                    <a:bodyPr/>
                    <a:lstStyle/>
                    <a:p>
                      <a:pPr marL="0" marR="0" algn="ctr">
                        <a:spcBef>
                          <a:spcPts val="0"/>
                        </a:spcBef>
                        <a:spcAft>
                          <a:spcPts val="0"/>
                        </a:spcAft>
                      </a:pPr>
                      <a:r>
                        <a:rPr lang="en-US" sz="2000" b="1" baseline="0" dirty="0">
                          <a:effectLst/>
                          <a:latin typeface="Arial" charset="0"/>
                          <a:ea typeface="Times New Roman" charset="0"/>
                          <a:cs typeface="Times New Roman" charset="0"/>
                        </a:rPr>
                        <a:t>Worship</a:t>
                      </a:r>
                      <a:endParaRPr lang="en-US" sz="2000" baseline="0" dirty="0">
                        <a:effectLst/>
                        <a:latin typeface="Arial" charset="0"/>
                        <a:ea typeface="Times New Roman" charset="0"/>
                        <a:cs typeface="Times New Roman" charset="0"/>
                      </a:endParaRPr>
                    </a:p>
                  </a:txBody>
                  <a:tcPr marL="29699" marR="29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r>
                        <a:rPr lang="en-US" sz="1800" b="1" baseline="0" dirty="0">
                          <a:effectLst/>
                          <a:latin typeface="Franklin Gothic Book" charset="0"/>
                          <a:ea typeface="Franklin Gothic Book" charset="0"/>
                          <a:cs typeface="Franklin Gothic Book" charset="0"/>
                        </a:rPr>
                        <a:t> </a:t>
                      </a:r>
                      <a:r>
                        <a:rPr lang="en-US" sz="1800" b="1" kern="1200" dirty="0">
                          <a:solidFill>
                            <a:schemeClr val="tx1"/>
                          </a:solidFill>
                          <a:effectLst/>
                          <a:latin typeface="Franklin Gothic Book" charset="0"/>
                          <a:ea typeface="Franklin Gothic Book" charset="0"/>
                          <a:cs typeface="Franklin Gothic Book" charset="0"/>
                        </a:rPr>
                        <a:t>Annual </a:t>
                      </a:r>
                      <a:r>
                        <a:rPr lang="en-US" sz="1800" b="1" kern="1200" dirty="0" err="1">
                          <a:solidFill>
                            <a:schemeClr val="tx1"/>
                          </a:solidFill>
                          <a:effectLst/>
                          <a:latin typeface="Franklin Gothic Book" charset="0"/>
                          <a:ea typeface="Franklin Gothic Book" charset="0"/>
                          <a:cs typeface="Franklin Gothic Book" charset="0"/>
                        </a:rPr>
                        <a:t>churchwide</a:t>
                      </a:r>
                      <a:endParaRPr lang="en-US" sz="1800" kern="1200" dirty="0">
                        <a:solidFill>
                          <a:schemeClr val="tx1"/>
                        </a:solidFill>
                        <a:effectLst/>
                        <a:latin typeface="Franklin Gothic Book" charset="0"/>
                        <a:ea typeface="Franklin Gothic Book" charset="0"/>
                        <a:cs typeface="Franklin Gothic Book" charset="0"/>
                      </a:endParaRPr>
                    </a:p>
                    <a:p>
                      <a:r>
                        <a:rPr lang="en-US" sz="1800" b="1" kern="1200" dirty="0">
                          <a:solidFill>
                            <a:schemeClr val="tx1"/>
                          </a:solidFill>
                          <a:effectLst/>
                          <a:latin typeface="Franklin Gothic Book" charset="0"/>
                          <a:ea typeface="Franklin Gothic Book" charset="0"/>
                          <a:cs typeface="Franklin Gothic Book" charset="0"/>
                        </a:rPr>
                        <a:t>Bible reading</a:t>
                      </a:r>
                      <a:r>
                        <a:rPr lang="en-US" dirty="0">
                          <a:effectLst/>
                          <a:latin typeface="Franklin Gothic Book" charset="0"/>
                          <a:ea typeface="Franklin Gothic Book" charset="0"/>
                          <a:cs typeface="Franklin Gothic Book" charset="0"/>
                        </a:rPr>
                        <a:t> </a:t>
                      </a:r>
                      <a:endParaRPr lang="en-US" sz="1800" baseline="0" dirty="0">
                        <a:effectLst/>
                        <a:latin typeface="Franklin Gothic Book" charset="0"/>
                        <a:ea typeface="Franklin Gothic Book" charset="0"/>
                        <a:cs typeface="Franklin Gothic Book" charset="0"/>
                      </a:endParaRPr>
                    </a:p>
                  </a:txBody>
                  <a:tcPr marL="29699" marR="29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b="1" kern="1200" dirty="0">
                          <a:solidFill>
                            <a:schemeClr val="tx1"/>
                          </a:solidFill>
                          <a:effectLst/>
                          <a:latin typeface="Franklin Gothic Book" charset="0"/>
                          <a:ea typeface="Franklin Gothic Book" charset="0"/>
                          <a:cs typeface="Franklin Gothic Book" charset="0"/>
                        </a:rPr>
                        <a:t>Have a solemn assembly/ prayer and fasting</a:t>
                      </a:r>
                      <a:r>
                        <a:rPr lang="en-US" dirty="0">
                          <a:effectLst/>
                          <a:latin typeface="Franklin Gothic Book" charset="0"/>
                          <a:ea typeface="Franklin Gothic Book" charset="0"/>
                          <a:cs typeface="Franklin Gothic Book" charset="0"/>
                        </a:rPr>
                        <a:t> </a:t>
                      </a:r>
                      <a:endParaRPr lang="en-US" sz="1800" baseline="0" dirty="0">
                        <a:effectLst/>
                        <a:latin typeface="Franklin Gothic Book" charset="0"/>
                        <a:ea typeface="Franklin Gothic Book" charset="0"/>
                        <a:cs typeface="Franklin Gothic Book" charset="0"/>
                      </a:endParaRPr>
                    </a:p>
                  </a:txBody>
                  <a:tcPr marL="29699" marR="29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b="1" baseline="0" dirty="0">
                          <a:effectLst/>
                          <a:latin typeface="Franklin Gothic Book" charset="0"/>
                          <a:ea typeface="Franklin Gothic Book" charset="0"/>
                          <a:cs typeface="Franklin Gothic Book" charset="0"/>
                        </a:rPr>
                        <a:t> </a:t>
                      </a:r>
                      <a:endParaRPr lang="en-US" sz="1800" baseline="0" dirty="0">
                        <a:effectLst/>
                        <a:latin typeface="Franklin Gothic Book" charset="0"/>
                        <a:ea typeface="Franklin Gothic Book" charset="0"/>
                        <a:cs typeface="Franklin Gothic Book" charset="0"/>
                      </a:endParaRPr>
                    </a:p>
                  </a:txBody>
                  <a:tcPr marL="29699" marR="29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b="1" baseline="0" dirty="0">
                          <a:effectLst/>
                          <a:latin typeface="Franklin Gothic Book" charset="0"/>
                          <a:ea typeface="Franklin Gothic Book" charset="0"/>
                          <a:cs typeface="Franklin Gothic Book" charset="0"/>
                        </a:rPr>
                        <a:t> </a:t>
                      </a:r>
                      <a:endParaRPr lang="en-US" sz="1800" baseline="0" dirty="0">
                        <a:effectLst/>
                        <a:latin typeface="Franklin Gothic Book" charset="0"/>
                        <a:ea typeface="Franklin Gothic Book" charset="0"/>
                        <a:cs typeface="Franklin Gothic Book" charset="0"/>
                      </a:endParaRPr>
                    </a:p>
                  </a:txBody>
                  <a:tcPr marL="29699" marR="29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b="1" baseline="0" dirty="0">
                          <a:effectLst/>
                          <a:latin typeface="Franklin Gothic Book" charset="0"/>
                          <a:ea typeface="Franklin Gothic Book" charset="0"/>
                          <a:cs typeface="Franklin Gothic Book" charset="0"/>
                        </a:rPr>
                        <a:t> </a:t>
                      </a:r>
                      <a:endParaRPr lang="en-US" sz="1800" baseline="0" dirty="0">
                        <a:effectLst/>
                        <a:latin typeface="Franklin Gothic Book" charset="0"/>
                        <a:ea typeface="Franklin Gothic Book" charset="0"/>
                        <a:cs typeface="Franklin Gothic Book" charset="0"/>
                      </a:endParaRPr>
                    </a:p>
                  </a:txBody>
                  <a:tcPr marL="29699" marR="29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00919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0211867"/>
              </p:ext>
            </p:extLst>
          </p:nvPr>
        </p:nvGraphicFramePr>
        <p:xfrm>
          <a:off x="698505" y="294469"/>
          <a:ext cx="10506769" cy="6028839"/>
        </p:xfrm>
        <a:graphic>
          <a:graphicData uri="http://schemas.openxmlformats.org/drawingml/2006/table">
            <a:tbl>
              <a:tblPr firstRow="1" firstCol="1" bandRow="1"/>
              <a:tblGrid>
                <a:gridCol w="2216274">
                  <a:extLst>
                    <a:ext uri="{9D8B030D-6E8A-4147-A177-3AD203B41FA5}">
                      <a16:colId xmlns:a16="http://schemas.microsoft.com/office/drawing/2014/main" val="20000"/>
                    </a:ext>
                  </a:extLst>
                </a:gridCol>
                <a:gridCol w="1658099">
                  <a:extLst>
                    <a:ext uri="{9D8B030D-6E8A-4147-A177-3AD203B41FA5}">
                      <a16:colId xmlns:a16="http://schemas.microsoft.com/office/drawing/2014/main" val="20001"/>
                    </a:ext>
                  </a:extLst>
                </a:gridCol>
                <a:gridCol w="1658099">
                  <a:extLst>
                    <a:ext uri="{9D8B030D-6E8A-4147-A177-3AD203B41FA5}">
                      <a16:colId xmlns:a16="http://schemas.microsoft.com/office/drawing/2014/main" val="20002"/>
                    </a:ext>
                  </a:extLst>
                </a:gridCol>
                <a:gridCol w="1658099">
                  <a:extLst>
                    <a:ext uri="{9D8B030D-6E8A-4147-A177-3AD203B41FA5}">
                      <a16:colId xmlns:a16="http://schemas.microsoft.com/office/drawing/2014/main" val="20003"/>
                    </a:ext>
                  </a:extLst>
                </a:gridCol>
                <a:gridCol w="1658099">
                  <a:extLst>
                    <a:ext uri="{9D8B030D-6E8A-4147-A177-3AD203B41FA5}">
                      <a16:colId xmlns:a16="http://schemas.microsoft.com/office/drawing/2014/main" val="20004"/>
                    </a:ext>
                  </a:extLst>
                </a:gridCol>
                <a:gridCol w="1658099">
                  <a:extLst>
                    <a:ext uri="{9D8B030D-6E8A-4147-A177-3AD203B41FA5}">
                      <a16:colId xmlns:a16="http://schemas.microsoft.com/office/drawing/2014/main" val="20005"/>
                    </a:ext>
                  </a:extLst>
                </a:gridCol>
              </a:tblGrid>
              <a:tr h="313677">
                <a:tc>
                  <a:txBody>
                    <a:bodyPr/>
                    <a:lstStyle/>
                    <a:p>
                      <a:pPr marL="0" marR="0">
                        <a:spcBef>
                          <a:spcPts val="0"/>
                        </a:spcBef>
                        <a:spcAft>
                          <a:spcPts val="0"/>
                        </a:spcAft>
                      </a:pPr>
                      <a:r>
                        <a:rPr lang="en-US" sz="1800" b="1" baseline="0" dirty="0">
                          <a:effectLst/>
                          <a:latin typeface="Arial" charset="0"/>
                          <a:ea typeface="Times New Roman" charset="0"/>
                          <a:cs typeface="Times New Roman" charset="0"/>
                        </a:rPr>
                        <a:t> </a:t>
                      </a:r>
                      <a:endParaRPr lang="en-US" sz="1800" baseline="0" dirty="0">
                        <a:effectLst/>
                        <a:latin typeface="Arial" charset="0"/>
                        <a:ea typeface="Times New Roman" charset="0"/>
                        <a:cs typeface="Times New Roman" charset="0"/>
                      </a:endParaRPr>
                    </a:p>
                  </a:txBody>
                  <a:tcPr marL="29699" marR="29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800" b="1" baseline="0" dirty="0">
                          <a:effectLst/>
                          <a:latin typeface="Arial" charset="0"/>
                          <a:ea typeface="Times New Roman" charset="0"/>
                          <a:cs typeface="Times New Roman" charset="0"/>
                        </a:rPr>
                        <a:t>1</a:t>
                      </a:r>
                      <a:endParaRPr lang="en-US" sz="1800" baseline="0" dirty="0">
                        <a:effectLst/>
                        <a:latin typeface="Arial" charset="0"/>
                        <a:ea typeface="Times New Roman" charset="0"/>
                        <a:cs typeface="Times New Roman" charset="0"/>
                      </a:endParaRPr>
                    </a:p>
                  </a:txBody>
                  <a:tcPr marL="29699" marR="29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800" b="1" baseline="0" dirty="0">
                          <a:effectLst/>
                          <a:latin typeface="Arial" charset="0"/>
                          <a:ea typeface="Times New Roman" charset="0"/>
                          <a:cs typeface="Times New Roman" charset="0"/>
                        </a:rPr>
                        <a:t>2</a:t>
                      </a:r>
                      <a:endParaRPr lang="en-US" sz="1800" baseline="0" dirty="0">
                        <a:effectLst/>
                        <a:latin typeface="Arial" charset="0"/>
                        <a:ea typeface="Times New Roman" charset="0"/>
                        <a:cs typeface="Times New Roman" charset="0"/>
                      </a:endParaRPr>
                    </a:p>
                  </a:txBody>
                  <a:tcPr marL="29699" marR="29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800" b="1" baseline="0">
                          <a:effectLst/>
                          <a:latin typeface="Arial" charset="0"/>
                          <a:ea typeface="Times New Roman" charset="0"/>
                          <a:cs typeface="Times New Roman" charset="0"/>
                        </a:rPr>
                        <a:t>3</a:t>
                      </a:r>
                      <a:endParaRPr lang="en-US" sz="1800" baseline="0">
                        <a:effectLst/>
                        <a:latin typeface="Arial" charset="0"/>
                        <a:ea typeface="Times New Roman" charset="0"/>
                        <a:cs typeface="Times New Roman" charset="0"/>
                      </a:endParaRPr>
                    </a:p>
                  </a:txBody>
                  <a:tcPr marL="29699" marR="29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800" b="1" baseline="0">
                          <a:effectLst/>
                          <a:latin typeface="Arial" charset="0"/>
                          <a:ea typeface="Times New Roman" charset="0"/>
                          <a:cs typeface="Times New Roman" charset="0"/>
                        </a:rPr>
                        <a:t>4</a:t>
                      </a:r>
                      <a:endParaRPr lang="en-US" sz="1800" baseline="0">
                        <a:effectLst/>
                        <a:latin typeface="Arial" charset="0"/>
                        <a:ea typeface="Times New Roman" charset="0"/>
                        <a:cs typeface="Times New Roman" charset="0"/>
                      </a:endParaRPr>
                    </a:p>
                  </a:txBody>
                  <a:tcPr marL="29699" marR="29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800" b="1" baseline="0">
                          <a:effectLst/>
                          <a:latin typeface="Arial" charset="0"/>
                          <a:ea typeface="Times New Roman" charset="0"/>
                          <a:cs typeface="Times New Roman" charset="0"/>
                        </a:rPr>
                        <a:t>5</a:t>
                      </a:r>
                      <a:endParaRPr lang="en-US" sz="1800" baseline="0">
                        <a:effectLst/>
                        <a:latin typeface="Arial" charset="0"/>
                        <a:ea typeface="Times New Roman" charset="0"/>
                        <a:cs typeface="Times New Roman" charset="0"/>
                      </a:endParaRPr>
                    </a:p>
                  </a:txBody>
                  <a:tcPr marL="29699" marR="29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r h="909358">
                <a:tc>
                  <a:txBody>
                    <a:bodyPr/>
                    <a:lstStyle/>
                    <a:p>
                      <a:pPr marL="0" marR="0">
                        <a:spcBef>
                          <a:spcPts val="0"/>
                        </a:spcBef>
                        <a:spcAft>
                          <a:spcPts val="0"/>
                        </a:spcAft>
                      </a:pPr>
                      <a:r>
                        <a:rPr lang="en-US" sz="1800" b="1" dirty="0">
                          <a:effectLst/>
                          <a:latin typeface="Arial" charset="0"/>
                          <a:ea typeface="Arial" charset="0"/>
                          <a:cs typeface="Arial" charset="0"/>
                        </a:rPr>
                        <a:t> </a:t>
                      </a:r>
                      <a:endParaRPr lang="en-US" sz="1800" dirty="0">
                        <a:effectLst/>
                        <a:latin typeface="Arial" charset="0"/>
                        <a:ea typeface="Arial" charset="0"/>
                        <a:cs typeface="Arial" charset="0"/>
                      </a:endParaRPr>
                    </a:p>
                  </a:txBody>
                  <a:tcPr marL="28994" marR="2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2000" b="1" dirty="0">
                          <a:effectLst/>
                          <a:latin typeface="Arial" charset="0"/>
                          <a:ea typeface="Arial" charset="0"/>
                          <a:cs typeface="Arial" charset="0"/>
                        </a:rPr>
                        <a:t>Fellowship</a:t>
                      </a:r>
                      <a:endParaRPr lang="en-US" sz="2000" dirty="0">
                        <a:effectLst/>
                        <a:latin typeface="Arial" charset="0"/>
                        <a:ea typeface="Arial" charset="0"/>
                        <a:cs typeface="Arial" charset="0"/>
                      </a:endParaRPr>
                    </a:p>
                  </a:txBody>
                  <a:tcPr marL="28994" marR="289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2000" b="1" dirty="0">
                        <a:effectLst/>
                        <a:latin typeface="Arial" charset="0"/>
                        <a:ea typeface="Arial" charset="0"/>
                        <a:cs typeface="Arial" charset="0"/>
                      </a:endParaRPr>
                    </a:p>
                    <a:p>
                      <a:pPr marL="0" marR="0" algn="ctr">
                        <a:spcBef>
                          <a:spcPts val="0"/>
                        </a:spcBef>
                        <a:spcAft>
                          <a:spcPts val="0"/>
                        </a:spcAft>
                      </a:pPr>
                      <a:r>
                        <a:rPr lang="en-US" sz="2000" b="1" dirty="0">
                          <a:effectLst/>
                          <a:latin typeface="Arial" charset="0"/>
                          <a:ea typeface="Arial" charset="0"/>
                          <a:cs typeface="Arial" charset="0"/>
                        </a:rPr>
                        <a:t>Discipleship</a:t>
                      </a:r>
                    </a:p>
                  </a:txBody>
                  <a:tcPr marL="28994" marR="289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000" b="1" dirty="0">
                          <a:effectLst/>
                          <a:latin typeface="Arial" charset="0"/>
                          <a:ea typeface="Arial" charset="0"/>
                          <a:cs typeface="Arial" charset="0"/>
                        </a:rPr>
                        <a:t>Gift-Oriented Ministry</a:t>
                      </a:r>
                      <a:endParaRPr lang="en-US" sz="2000" dirty="0">
                        <a:effectLst/>
                        <a:latin typeface="Arial" charset="0"/>
                        <a:ea typeface="Arial" charset="0"/>
                        <a:cs typeface="Arial" charset="0"/>
                      </a:endParaRPr>
                    </a:p>
                  </a:txBody>
                  <a:tcPr marL="28994" marR="289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000" b="1" dirty="0">
                          <a:effectLst/>
                          <a:latin typeface="Arial" charset="0"/>
                          <a:ea typeface="Arial" charset="0"/>
                          <a:cs typeface="Arial" charset="0"/>
                        </a:rPr>
                        <a:t>Evangelism</a:t>
                      </a:r>
                      <a:endParaRPr lang="en-US" sz="2000" dirty="0">
                        <a:effectLst/>
                        <a:latin typeface="Arial" charset="0"/>
                        <a:ea typeface="Arial" charset="0"/>
                        <a:cs typeface="Arial" charset="0"/>
                      </a:endParaRPr>
                    </a:p>
                  </a:txBody>
                  <a:tcPr marL="28994" marR="289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000" b="1" dirty="0">
                          <a:effectLst/>
                          <a:latin typeface="Arial" charset="0"/>
                          <a:ea typeface="Arial" charset="0"/>
                          <a:cs typeface="Arial" charset="0"/>
                        </a:rPr>
                        <a:t>Worship</a:t>
                      </a:r>
                      <a:endParaRPr lang="en-US" sz="2000" dirty="0">
                        <a:effectLst/>
                        <a:latin typeface="Arial" charset="0"/>
                        <a:ea typeface="Arial" charset="0"/>
                        <a:cs typeface="Arial" charset="0"/>
                      </a:endParaRPr>
                    </a:p>
                  </a:txBody>
                  <a:tcPr marL="28994" marR="289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09358">
                <a:tc>
                  <a:txBody>
                    <a:bodyPr/>
                    <a:lstStyle/>
                    <a:p>
                      <a:pPr marL="0" marR="0" algn="ctr">
                        <a:spcBef>
                          <a:spcPts val="0"/>
                        </a:spcBef>
                        <a:spcAft>
                          <a:spcPts val="0"/>
                        </a:spcAft>
                      </a:pPr>
                      <a:r>
                        <a:rPr lang="en-US" sz="1800" b="1">
                          <a:effectLst/>
                          <a:latin typeface="Arial" charset="0"/>
                          <a:ea typeface="Arial" charset="0"/>
                          <a:cs typeface="Arial" charset="0"/>
                        </a:rPr>
                        <a:t>1</a:t>
                      </a:r>
                      <a:endParaRPr lang="en-US" sz="1800">
                        <a:effectLst/>
                        <a:latin typeface="Arial" charset="0"/>
                        <a:ea typeface="Arial" charset="0"/>
                        <a:cs typeface="Arial" charset="0"/>
                      </a:endParaRPr>
                    </a:p>
                  </a:txBody>
                  <a:tcPr marL="28994" marR="289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1800" b="1" dirty="0">
                          <a:effectLst/>
                          <a:latin typeface="Arial" charset="0"/>
                          <a:ea typeface="Arial" charset="0"/>
                          <a:cs typeface="Arial" charset="0"/>
                        </a:rPr>
                        <a:t> </a:t>
                      </a:r>
                      <a:endParaRPr lang="en-US" sz="1800" dirty="0">
                        <a:effectLst/>
                        <a:latin typeface="Arial" charset="0"/>
                        <a:ea typeface="Arial" charset="0"/>
                        <a:cs typeface="Arial" charset="0"/>
                      </a:endParaRPr>
                    </a:p>
                  </a:txBody>
                  <a:tcPr marL="28994" marR="2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b="1" dirty="0">
                          <a:effectLst/>
                          <a:latin typeface="Arial" charset="0"/>
                          <a:ea typeface="Arial" charset="0"/>
                          <a:cs typeface="Arial" charset="0"/>
                        </a:rPr>
                        <a:t> </a:t>
                      </a:r>
                      <a:endParaRPr lang="en-US" sz="1800" dirty="0">
                        <a:effectLst/>
                        <a:latin typeface="Arial" charset="0"/>
                        <a:ea typeface="Arial" charset="0"/>
                        <a:cs typeface="Arial" charset="0"/>
                      </a:endParaRPr>
                    </a:p>
                  </a:txBody>
                  <a:tcPr marL="28994" marR="2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b="1" dirty="0">
                          <a:effectLst/>
                          <a:latin typeface="Arial" charset="0"/>
                          <a:ea typeface="Arial" charset="0"/>
                          <a:cs typeface="Arial" charset="0"/>
                        </a:rPr>
                        <a:t> </a:t>
                      </a:r>
                      <a:endParaRPr lang="en-US" sz="1800" dirty="0">
                        <a:effectLst/>
                        <a:latin typeface="Arial" charset="0"/>
                        <a:ea typeface="Arial" charset="0"/>
                        <a:cs typeface="Arial" charset="0"/>
                      </a:endParaRPr>
                    </a:p>
                  </a:txBody>
                  <a:tcPr marL="28994" marR="2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b="1">
                          <a:effectLst/>
                          <a:latin typeface="Arial" charset="0"/>
                          <a:ea typeface="Arial" charset="0"/>
                          <a:cs typeface="Arial" charset="0"/>
                        </a:rPr>
                        <a:t> </a:t>
                      </a:r>
                      <a:endParaRPr lang="en-US" sz="1800">
                        <a:effectLst/>
                        <a:latin typeface="Arial" charset="0"/>
                        <a:ea typeface="Arial" charset="0"/>
                        <a:cs typeface="Arial" charset="0"/>
                      </a:endParaRPr>
                    </a:p>
                  </a:txBody>
                  <a:tcPr marL="28994" marR="2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b="1">
                          <a:effectLst/>
                          <a:latin typeface="Arial" charset="0"/>
                          <a:ea typeface="Arial" charset="0"/>
                          <a:cs typeface="Arial" charset="0"/>
                        </a:rPr>
                        <a:t> </a:t>
                      </a:r>
                      <a:endParaRPr lang="en-US" sz="1800">
                        <a:effectLst/>
                        <a:latin typeface="Arial" charset="0"/>
                        <a:ea typeface="Arial" charset="0"/>
                        <a:cs typeface="Arial" charset="0"/>
                      </a:endParaRPr>
                    </a:p>
                  </a:txBody>
                  <a:tcPr marL="28994" marR="2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909358">
                <a:tc>
                  <a:txBody>
                    <a:bodyPr/>
                    <a:lstStyle/>
                    <a:p>
                      <a:pPr marL="0" marR="0" algn="ctr">
                        <a:spcBef>
                          <a:spcPts val="0"/>
                        </a:spcBef>
                        <a:spcAft>
                          <a:spcPts val="0"/>
                        </a:spcAft>
                      </a:pPr>
                      <a:r>
                        <a:rPr lang="en-US" sz="1800" b="1">
                          <a:effectLst/>
                          <a:latin typeface="Arial" charset="0"/>
                          <a:ea typeface="Arial" charset="0"/>
                          <a:cs typeface="Arial" charset="0"/>
                        </a:rPr>
                        <a:t>2</a:t>
                      </a:r>
                      <a:endParaRPr lang="en-US" sz="1800">
                        <a:effectLst/>
                        <a:latin typeface="Arial" charset="0"/>
                        <a:ea typeface="Arial" charset="0"/>
                        <a:cs typeface="Arial" charset="0"/>
                      </a:endParaRPr>
                    </a:p>
                  </a:txBody>
                  <a:tcPr marL="28994" marR="289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1800" b="1">
                          <a:effectLst/>
                          <a:latin typeface="Arial" charset="0"/>
                          <a:ea typeface="Arial" charset="0"/>
                          <a:cs typeface="Arial" charset="0"/>
                        </a:rPr>
                        <a:t> </a:t>
                      </a:r>
                      <a:endParaRPr lang="en-US" sz="1800">
                        <a:effectLst/>
                        <a:latin typeface="Arial" charset="0"/>
                        <a:ea typeface="Arial" charset="0"/>
                        <a:cs typeface="Arial" charset="0"/>
                      </a:endParaRPr>
                    </a:p>
                  </a:txBody>
                  <a:tcPr marL="28994" marR="2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b="1">
                          <a:effectLst/>
                          <a:latin typeface="Arial" charset="0"/>
                          <a:ea typeface="Arial" charset="0"/>
                          <a:cs typeface="Arial" charset="0"/>
                        </a:rPr>
                        <a:t> </a:t>
                      </a:r>
                      <a:endParaRPr lang="en-US" sz="1800">
                        <a:effectLst/>
                        <a:latin typeface="Arial" charset="0"/>
                        <a:ea typeface="Arial" charset="0"/>
                        <a:cs typeface="Arial" charset="0"/>
                      </a:endParaRPr>
                    </a:p>
                  </a:txBody>
                  <a:tcPr marL="28994" marR="2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b="1">
                          <a:effectLst/>
                          <a:latin typeface="Arial" charset="0"/>
                          <a:ea typeface="Arial" charset="0"/>
                          <a:cs typeface="Arial" charset="0"/>
                        </a:rPr>
                        <a:t> </a:t>
                      </a:r>
                      <a:endParaRPr lang="en-US" sz="1800">
                        <a:effectLst/>
                        <a:latin typeface="Arial" charset="0"/>
                        <a:ea typeface="Arial" charset="0"/>
                        <a:cs typeface="Arial" charset="0"/>
                      </a:endParaRPr>
                    </a:p>
                  </a:txBody>
                  <a:tcPr marL="28994" marR="2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b="1">
                          <a:effectLst/>
                          <a:latin typeface="Arial" charset="0"/>
                          <a:ea typeface="Arial" charset="0"/>
                          <a:cs typeface="Arial" charset="0"/>
                        </a:rPr>
                        <a:t> </a:t>
                      </a:r>
                      <a:endParaRPr lang="en-US" sz="1800">
                        <a:effectLst/>
                        <a:latin typeface="Arial" charset="0"/>
                        <a:ea typeface="Arial" charset="0"/>
                        <a:cs typeface="Arial" charset="0"/>
                      </a:endParaRPr>
                    </a:p>
                  </a:txBody>
                  <a:tcPr marL="28994" marR="2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b="1">
                          <a:effectLst/>
                          <a:latin typeface="Arial" charset="0"/>
                          <a:ea typeface="Arial" charset="0"/>
                          <a:cs typeface="Arial" charset="0"/>
                        </a:rPr>
                        <a:t> </a:t>
                      </a:r>
                      <a:endParaRPr lang="en-US" sz="1800">
                        <a:effectLst/>
                        <a:latin typeface="Arial" charset="0"/>
                        <a:ea typeface="Arial" charset="0"/>
                        <a:cs typeface="Arial" charset="0"/>
                      </a:endParaRPr>
                    </a:p>
                  </a:txBody>
                  <a:tcPr marL="28994" marR="2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941033">
                <a:tc>
                  <a:txBody>
                    <a:bodyPr/>
                    <a:lstStyle/>
                    <a:p>
                      <a:pPr marL="0" marR="0" algn="ctr">
                        <a:spcBef>
                          <a:spcPts val="0"/>
                        </a:spcBef>
                        <a:spcAft>
                          <a:spcPts val="0"/>
                        </a:spcAft>
                      </a:pPr>
                      <a:r>
                        <a:rPr lang="en-US" sz="1800" b="1">
                          <a:effectLst/>
                          <a:latin typeface="Arial" charset="0"/>
                          <a:ea typeface="Arial" charset="0"/>
                          <a:cs typeface="Arial" charset="0"/>
                        </a:rPr>
                        <a:t>3</a:t>
                      </a:r>
                      <a:endParaRPr lang="en-US" sz="1800">
                        <a:effectLst/>
                        <a:latin typeface="Arial" charset="0"/>
                        <a:ea typeface="Arial" charset="0"/>
                        <a:cs typeface="Arial" charset="0"/>
                      </a:endParaRPr>
                    </a:p>
                  </a:txBody>
                  <a:tcPr marL="28994" marR="289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1800" b="1" dirty="0">
                          <a:effectLst/>
                          <a:latin typeface="Arial" charset="0"/>
                          <a:ea typeface="Arial" charset="0"/>
                          <a:cs typeface="Arial" charset="0"/>
                        </a:rPr>
                        <a:t> </a:t>
                      </a:r>
                      <a:endParaRPr lang="en-US" sz="1800" dirty="0">
                        <a:effectLst/>
                        <a:latin typeface="Arial" charset="0"/>
                        <a:ea typeface="Arial" charset="0"/>
                        <a:cs typeface="Arial" charset="0"/>
                      </a:endParaRPr>
                    </a:p>
                  </a:txBody>
                  <a:tcPr marL="28994" marR="2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b="1">
                          <a:effectLst/>
                          <a:latin typeface="Arial" charset="0"/>
                          <a:ea typeface="Arial" charset="0"/>
                          <a:cs typeface="Arial" charset="0"/>
                        </a:rPr>
                        <a:t> </a:t>
                      </a:r>
                      <a:endParaRPr lang="en-US" sz="1800">
                        <a:effectLst/>
                        <a:latin typeface="Arial" charset="0"/>
                        <a:ea typeface="Arial" charset="0"/>
                        <a:cs typeface="Arial" charset="0"/>
                      </a:endParaRPr>
                    </a:p>
                  </a:txBody>
                  <a:tcPr marL="28994" marR="2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b="1" dirty="0">
                          <a:effectLst/>
                          <a:latin typeface="Arial" charset="0"/>
                          <a:ea typeface="Arial" charset="0"/>
                          <a:cs typeface="Arial" charset="0"/>
                        </a:rPr>
                        <a:t> </a:t>
                      </a:r>
                      <a:endParaRPr lang="en-US" sz="1800" dirty="0">
                        <a:effectLst/>
                        <a:latin typeface="Arial" charset="0"/>
                        <a:ea typeface="Arial" charset="0"/>
                        <a:cs typeface="Arial" charset="0"/>
                      </a:endParaRPr>
                    </a:p>
                  </a:txBody>
                  <a:tcPr marL="28994" marR="2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b="1">
                          <a:effectLst/>
                          <a:latin typeface="Arial" charset="0"/>
                          <a:ea typeface="Arial" charset="0"/>
                          <a:cs typeface="Arial" charset="0"/>
                        </a:rPr>
                        <a:t> </a:t>
                      </a:r>
                      <a:endParaRPr lang="en-US" sz="1800">
                        <a:effectLst/>
                        <a:latin typeface="Arial" charset="0"/>
                        <a:ea typeface="Arial" charset="0"/>
                        <a:cs typeface="Arial" charset="0"/>
                      </a:endParaRPr>
                    </a:p>
                  </a:txBody>
                  <a:tcPr marL="28994" marR="2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b="1">
                          <a:effectLst/>
                          <a:latin typeface="Arial" charset="0"/>
                          <a:ea typeface="Arial" charset="0"/>
                          <a:cs typeface="Arial" charset="0"/>
                        </a:rPr>
                        <a:t> </a:t>
                      </a:r>
                      <a:endParaRPr lang="en-US" sz="1800">
                        <a:effectLst/>
                        <a:latin typeface="Arial" charset="0"/>
                        <a:ea typeface="Arial" charset="0"/>
                        <a:cs typeface="Arial" charset="0"/>
                      </a:endParaRPr>
                    </a:p>
                  </a:txBody>
                  <a:tcPr marL="28994" marR="2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909358">
                <a:tc>
                  <a:txBody>
                    <a:bodyPr/>
                    <a:lstStyle/>
                    <a:p>
                      <a:pPr marL="0" marR="0" algn="ctr">
                        <a:spcBef>
                          <a:spcPts val="0"/>
                        </a:spcBef>
                        <a:spcAft>
                          <a:spcPts val="0"/>
                        </a:spcAft>
                      </a:pPr>
                      <a:r>
                        <a:rPr lang="en-US" sz="1800" b="1">
                          <a:effectLst/>
                          <a:latin typeface="Arial" charset="0"/>
                          <a:ea typeface="Arial" charset="0"/>
                          <a:cs typeface="Arial" charset="0"/>
                        </a:rPr>
                        <a:t>4</a:t>
                      </a:r>
                      <a:endParaRPr lang="en-US" sz="1800">
                        <a:effectLst/>
                        <a:latin typeface="Arial" charset="0"/>
                        <a:ea typeface="Arial" charset="0"/>
                        <a:cs typeface="Arial" charset="0"/>
                      </a:endParaRPr>
                    </a:p>
                  </a:txBody>
                  <a:tcPr marL="28994" marR="289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1800" b="1">
                          <a:effectLst/>
                          <a:latin typeface="Arial" charset="0"/>
                          <a:ea typeface="Arial" charset="0"/>
                          <a:cs typeface="Arial" charset="0"/>
                        </a:rPr>
                        <a:t> </a:t>
                      </a:r>
                      <a:endParaRPr lang="en-US" sz="1800">
                        <a:effectLst/>
                        <a:latin typeface="Arial" charset="0"/>
                        <a:ea typeface="Arial" charset="0"/>
                        <a:cs typeface="Arial" charset="0"/>
                      </a:endParaRPr>
                    </a:p>
                  </a:txBody>
                  <a:tcPr marL="28994" marR="2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b="1">
                          <a:effectLst/>
                          <a:latin typeface="Arial" charset="0"/>
                          <a:ea typeface="Arial" charset="0"/>
                          <a:cs typeface="Arial" charset="0"/>
                        </a:rPr>
                        <a:t> </a:t>
                      </a:r>
                      <a:endParaRPr lang="en-US" sz="1800">
                        <a:effectLst/>
                        <a:latin typeface="Arial" charset="0"/>
                        <a:ea typeface="Arial" charset="0"/>
                        <a:cs typeface="Arial" charset="0"/>
                      </a:endParaRPr>
                    </a:p>
                  </a:txBody>
                  <a:tcPr marL="28994" marR="2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b="1">
                          <a:effectLst/>
                          <a:latin typeface="Arial" charset="0"/>
                          <a:ea typeface="Arial" charset="0"/>
                          <a:cs typeface="Arial" charset="0"/>
                        </a:rPr>
                        <a:t> </a:t>
                      </a:r>
                      <a:endParaRPr lang="en-US" sz="1800">
                        <a:effectLst/>
                        <a:latin typeface="Arial" charset="0"/>
                        <a:ea typeface="Arial" charset="0"/>
                        <a:cs typeface="Arial" charset="0"/>
                      </a:endParaRPr>
                    </a:p>
                  </a:txBody>
                  <a:tcPr marL="28994" marR="2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b="1">
                          <a:effectLst/>
                          <a:latin typeface="Arial" charset="0"/>
                          <a:ea typeface="Arial" charset="0"/>
                          <a:cs typeface="Arial" charset="0"/>
                        </a:rPr>
                        <a:t> </a:t>
                      </a:r>
                      <a:endParaRPr lang="en-US" sz="1800">
                        <a:effectLst/>
                        <a:latin typeface="Arial" charset="0"/>
                        <a:ea typeface="Arial" charset="0"/>
                        <a:cs typeface="Arial" charset="0"/>
                      </a:endParaRPr>
                    </a:p>
                  </a:txBody>
                  <a:tcPr marL="28994" marR="2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b="1">
                          <a:effectLst/>
                          <a:latin typeface="Arial" charset="0"/>
                          <a:ea typeface="Arial" charset="0"/>
                          <a:cs typeface="Arial" charset="0"/>
                        </a:rPr>
                        <a:t> </a:t>
                      </a:r>
                      <a:endParaRPr lang="en-US" sz="1800">
                        <a:effectLst/>
                        <a:latin typeface="Arial" charset="0"/>
                        <a:ea typeface="Arial" charset="0"/>
                        <a:cs typeface="Arial" charset="0"/>
                      </a:endParaRPr>
                    </a:p>
                  </a:txBody>
                  <a:tcPr marL="28994" marR="2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136697">
                <a:tc>
                  <a:txBody>
                    <a:bodyPr/>
                    <a:lstStyle/>
                    <a:p>
                      <a:pPr marL="0" marR="0" algn="ctr">
                        <a:spcBef>
                          <a:spcPts val="0"/>
                        </a:spcBef>
                        <a:spcAft>
                          <a:spcPts val="0"/>
                        </a:spcAft>
                      </a:pPr>
                      <a:r>
                        <a:rPr lang="en-US" sz="1800" b="1">
                          <a:effectLst/>
                          <a:latin typeface="Arial" charset="0"/>
                          <a:ea typeface="Arial" charset="0"/>
                          <a:cs typeface="Arial" charset="0"/>
                        </a:rPr>
                        <a:t>5</a:t>
                      </a:r>
                      <a:endParaRPr lang="en-US" sz="1800">
                        <a:effectLst/>
                        <a:latin typeface="Arial" charset="0"/>
                        <a:ea typeface="Arial" charset="0"/>
                        <a:cs typeface="Arial" charset="0"/>
                      </a:endParaRPr>
                    </a:p>
                  </a:txBody>
                  <a:tcPr marL="28994" marR="289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1800" b="1">
                          <a:effectLst/>
                          <a:latin typeface="Arial" charset="0"/>
                          <a:ea typeface="Arial" charset="0"/>
                          <a:cs typeface="Arial" charset="0"/>
                        </a:rPr>
                        <a:t> </a:t>
                      </a:r>
                      <a:endParaRPr lang="en-US" sz="1800">
                        <a:effectLst/>
                        <a:latin typeface="Arial" charset="0"/>
                        <a:ea typeface="Arial" charset="0"/>
                        <a:cs typeface="Arial" charset="0"/>
                      </a:endParaRPr>
                    </a:p>
                  </a:txBody>
                  <a:tcPr marL="28994" marR="2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b="1">
                          <a:effectLst/>
                          <a:latin typeface="Arial" charset="0"/>
                          <a:ea typeface="Arial" charset="0"/>
                          <a:cs typeface="Arial" charset="0"/>
                        </a:rPr>
                        <a:t> </a:t>
                      </a:r>
                      <a:endParaRPr lang="en-US" sz="1800">
                        <a:effectLst/>
                        <a:latin typeface="Arial" charset="0"/>
                        <a:ea typeface="Arial" charset="0"/>
                        <a:cs typeface="Arial" charset="0"/>
                      </a:endParaRPr>
                    </a:p>
                  </a:txBody>
                  <a:tcPr marL="28994" marR="2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b="1">
                          <a:effectLst/>
                          <a:latin typeface="Arial" charset="0"/>
                          <a:ea typeface="Arial" charset="0"/>
                          <a:cs typeface="Arial" charset="0"/>
                        </a:rPr>
                        <a:t> </a:t>
                      </a:r>
                      <a:endParaRPr lang="en-US" sz="1800">
                        <a:effectLst/>
                        <a:latin typeface="Arial" charset="0"/>
                        <a:ea typeface="Arial" charset="0"/>
                        <a:cs typeface="Arial" charset="0"/>
                      </a:endParaRPr>
                    </a:p>
                  </a:txBody>
                  <a:tcPr marL="28994" marR="2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b="1">
                          <a:effectLst/>
                          <a:latin typeface="Arial" charset="0"/>
                          <a:ea typeface="Arial" charset="0"/>
                          <a:cs typeface="Arial" charset="0"/>
                        </a:rPr>
                        <a:t> </a:t>
                      </a:r>
                      <a:endParaRPr lang="en-US" sz="1800">
                        <a:effectLst/>
                        <a:latin typeface="Arial" charset="0"/>
                        <a:ea typeface="Arial" charset="0"/>
                        <a:cs typeface="Arial" charset="0"/>
                      </a:endParaRPr>
                    </a:p>
                  </a:txBody>
                  <a:tcPr marL="28994" marR="2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b="1" dirty="0">
                          <a:effectLst/>
                          <a:latin typeface="Arial" charset="0"/>
                          <a:ea typeface="Arial" charset="0"/>
                          <a:cs typeface="Arial" charset="0"/>
                        </a:rPr>
                        <a:t> </a:t>
                      </a:r>
                      <a:endParaRPr lang="en-US" sz="1800" dirty="0">
                        <a:effectLst/>
                        <a:latin typeface="Arial" charset="0"/>
                        <a:ea typeface="Arial" charset="0"/>
                        <a:cs typeface="Arial" charset="0"/>
                      </a:endParaRPr>
                    </a:p>
                  </a:txBody>
                  <a:tcPr marL="28994" marR="2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215391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4" name="TextBox 9"/>
          <p:cNvSpPr txBox="1">
            <a:spLocks noChangeArrowheads="1"/>
          </p:cNvSpPr>
          <p:nvPr/>
        </p:nvSpPr>
        <p:spPr bwMode="auto">
          <a:xfrm>
            <a:off x="1370080" y="232201"/>
            <a:ext cx="925655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4800" b="1" dirty="0">
                <a:solidFill>
                  <a:schemeClr val="bg1"/>
                </a:solidFill>
                <a:latin typeface="Arial" panose="020B0604020202020204" pitchFamily="34" charset="0"/>
                <a:ea typeface="Gotham Book" charset="0"/>
                <a:cs typeface="Arial" panose="020B0604020202020204" pitchFamily="34" charset="0"/>
              </a:rPr>
              <a:t>Planning Your New Initiatives</a:t>
            </a:r>
          </a:p>
        </p:txBody>
      </p:sp>
      <p:sp>
        <p:nvSpPr>
          <p:cNvPr id="5" name="TextBox 4"/>
          <p:cNvSpPr txBox="1">
            <a:spLocks noChangeArrowheads="1"/>
          </p:cNvSpPr>
          <p:nvPr/>
        </p:nvSpPr>
        <p:spPr bwMode="auto">
          <a:xfrm>
            <a:off x="1580981" y="2041064"/>
            <a:ext cx="8043467"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ts val="1200"/>
              </a:spcBef>
              <a:buNone/>
            </a:pPr>
            <a:r>
              <a:rPr lang="en-US" altLang="en-US" sz="4800" dirty="0">
                <a:latin typeface="Arial" charset="0"/>
              </a:rPr>
              <a:t>Include time for</a:t>
            </a:r>
          </a:p>
          <a:p>
            <a:pPr marL="914400" indent="-914400" eaLnBrk="1" hangingPunct="1">
              <a:spcBef>
                <a:spcPts val="1200"/>
              </a:spcBef>
              <a:buAutoNum type="arabicPeriod"/>
            </a:pPr>
            <a:r>
              <a:rPr lang="en-US" altLang="en-US" sz="4800" dirty="0">
                <a:latin typeface="Arial" charset="0"/>
              </a:rPr>
              <a:t>Planning</a:t>
            </a:r>
          </a:p>
          <a:p>
            <a:pPr marL="914400" indent="-914400" eaLnBrk="1" hangingPunct="1">
              <a:spcBef>
                <a:spcPts val="1200"/>
              </a:spcBef>
              <a:buAutoNum type="arabicPeriod"/>
            </a:pPr>
            <a:r>
              <a:rPr lang="en-US" altLang="en-US" sz="4800" dirty="0">
                <a:latin typeface="Arial" charset="0"/>
              </a:rPr>
              <a:t>Adjustment</a:t>
            </a:r>
          </a:p>
          <a:p>
            <a:pPr marL="914400" indent="-914400" eaLnBrk="1" hangingPunct="1">
              <a:spcBef>
                <a:spcPts val="1200"/>
              </a:spcBef>
              <a:buAutoNum type="arabicPeriod"/>
            </a:pPr>
            <a:r>
              <a:rPr lang="en-US" altLang="en-US" sz="4800" dirty="0">
                <a:latin typeface="Arial" charset="0"/>
              </a:rPr>
              <a:t>Celebration</a:t>
            </a:r>
          </a:p>
        </p:txBody>
      </p:sp>
      <p:pic>
        <p:nvPicPr>
          <p:cNvPr id="7" name="pasted-image.pdf"/>
          <p:cNvPicPr>
            <a:picLocks noChangeAspect="1"/>
          </p:cNvPicPr>
          <p:nvPr/>
        </p:nvPicPr>
        <p:blipFill>
          <a:blip r:embed="rId4"/>
          <a:stretch>
            <a:fillRect/>
          </a:stretch>
        </p:blipFill>
        <p:spPr>
          <a:xfrm>
            <a:off x="9342175" y="5781920"/>
            <a:ext cx="2420993" cy="833047"/>
          </a:xfrm>
          <a:prstGeom prst="rect">
            <a:avLst/>
          </a:prstGeom>
          <a:ln w="12700">
            <a:miter lim="400000"/>
          </a:ln>
        </p:spPr>
      </p:pic>
    </p:spTree>
    <p:extLst>
      <p:ext uri="{BB962C8B-B14F-4D97-AF65-F5344CB8AC3E}">
        <p14:creationId xmlns:p14="http://schemas.microsoft.com/office/powerpoint/2010/main" val="5541428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1" y="0"/>
            <a:ext cx="12192001" cy="1295401"/>
          </a:xfrm>
          <a:prstGeom prst="rect">
            <a:avLst/>
          </a:prstGeom>
          <a:ln w="12700">
            <a:miter lim="400000"/>
          </a:ln>
        </p:spPr>
      </p:pic>
      <p:sp>
        <p:nvSpPr>
          <p:cNvPr id="4" name="TextBox 9"/>
          <p:cNvSpPr txBox="1">
            <a:spLocks noChangeArrowheads="1"/>
          </p:cNvSpPr>
          <p:nvPr/>
        </p:nvSpPr>
        <p:spPr bwMode="auto">
          <a:xfrm>
            <a:off x="2165604" y="139868"/>
            <a:ext cx="786079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6000" b="1" dirty="0">
                <a:solidFill>
                  <a:schemeClr val="bg1"/>
                </a:solidFill>
                <a:latin typeface="Arial" panose="020B0604020202020204" pitchFamily="34" charset="0"/>
                <a:ea typeface="Gotham Book" charset="0"/>
                <a:cs typeface="Arial" panose="020B0604020202020204" pitchFamily="34" charset="0"/>
              </a:rPr>
              <a:t>Group Assignment</a:t>
            </a:r>
          </a:p>
        </p:txBody>
      </p:sp>
      <p:sp>
        <p:nvSpPr>
          <p:cNvPr id="7" name="TextBox 6"/>
          <p:cNvSpPr txBox="1">
            <a:spLocks noChangeArrowheads="1"/>
          </p:cNvSpPr>
          <p:nvPr/>
        </p:nvSpPr>
        <p:spPr bwMode="auto">
          <a:xfrm>
            <a:off x="361007" y="1541789"/>
            <a:ext cx="11148807"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742950" indent="-742950">
              <a:spcBef>
                <a:spcPts val="0"/>
              </a:spcBef>
              <a:buFont typeface="+mj-lt"/>
              <a:buAutoNum type="arabicPeriod"/>
            </a:pPr>
            <a:r>
              <a:rPr lang="en-US" sz="4000" dirty="0">
                <a:latin typeface="Arial" charset="0"/>
                <a:ea typeface="Arial" charset="0"/>
                <a:cs typeface="Arial" charset="0"/>
              </a:rPr>
              <a:t>Meet as a Vision Team to discuss the timing for publicly communicating the church’s vision and strategic plan to the congregation. (Strategic communication should begin soon after Retreat 4.)</a:t>
            </a:r>
          </a:p>
        </p:txBody>
      </p:sp>
    </p:spTree>
    <p:extLst>
      <p:ext uri="{BB962C8B-B14F-4D97-AF65-F5344CB8AC3E}">
        <p14:creationId xmlns:p14="http://schemas.microsoft.com/office/powerpoint/2010/main" val="8361014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1" y="0"/>
            <a:ext cx="12192001" cy="1295401"/>
          </a:xfrm>
          <a:prstGeom prst="rect">
            <a:avLst/>
          </a:prstGeom>
          <a:ln w="12700">
            <a:miter lim="400000"/>
          </a:ln>
        </p:spPr>
      </p:pic>
      <p:sp>
        <p:nvSpPr>
          <p:cNvPr id="4" name="TextBox 9"/>
          <p:cNvSpPr txBox="1">
            <a:spLocks noChangeArrowheads="1"/>
          </p:cNvSpPr>
          <p:nvPr/>
        </p:nvSpPr>
        <p:spPr bwMode="auto">
          <a:xfrm>
            <a:off x="2165604" y="139868"/>
            <a:ext cx="786079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6000" b="1" dirty="0">
                <a:solidFill>
                  <a:schemeClr val="bg1"/>
                </a:solidFill>
                <a:latin typeface="Arial" panose="020B0604020202020204" pitchFamily="34" charset="0"/>
                <a:ea typeface="Gotham Book" charset="0"/>
                <a:cs typeface="Arial" panose="020B0604020202020204" pitchFamily="34" charset="0"/>
              </a:rPr>
              <a:t>Group Assignment</a:t>
            </a:r>
          </a:p>
        </p:txBody>
      </p:sp>
      <p:sp>
        <p:nvSpPr>
          <p:cNvPr id="7" name="TextBox 6"/>
          <p:cNvSpPr txBox="1">
            <a:spLocks noChangeArrowheads="1"/>
          </p:cNvSpPr>
          <p:nvPr/>
        </p:nvSpPr>
        <p:spPr bwMode="auto">
          <a:xfrm>
            <a:off x="263471" y="1606350"/>
            <a:ext cx="1134476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742950" indent="-742950">
              <a:buFont typeface="+mj-lt"/>
              <a:buAutoNum type="arabicPeriod" startAt="2"/>
            </a:pPr>
            <a:r>
              <a:rPr lang="en-US" sz="4000" dirty="0">
                <a:latin typeface="Arial" charset="0"/>
                <a:ea typeface="Arial" charset="0"/>
                <a:cs typeface="Arial" charset="0"/>
              </a:rPr>
              <a:t>Review notes from Retreat Three. Over the next 90 days, begin to write, in detail, your church’s strategic plan for the next two to three years. (This will be comprised of the strategies for implementing the biblical functions—worship, connect, serve, grow, and go.) Bring your strategic plan to Retreat 4.</a:t>
            </a:r>
          </a:p>
        </p:txBody>
      </p:sp>
    </p:spTree>
    <p:extLst>
      <p:ext uri="{BB962C8B-B14F-4D97-AF65-F5344CB8AC3E}">
        <p14:creationId xmlns:p14="http://schemas.microsoft.com/office/powerpoint/2010/main" val="8440400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1" y="0"/>
            <a:ext cx="12192001" cy="1295401"/>
          </a:xfrm>
          <a:prstGeom prst="rect">
            <a:avLst/>
          </a:prstGeom>
          <a:ln w="12700">
            <a:miter lim="400000"/>
          </a:ln>
        </p:spPr>
      </p:pic>
      <p:sp>
        <p:nvSpPr>
          <p:cNvPr id="4" name="TextBox 9"/>
          <p:cNvSpPr txBox="1">
            <a:spLocks noChangeArrowheads="1"/>
          </p:cNvSpPr>
          <p:nvPr/>
        </p:nvSpPr>
        <p:spPr bwMode="auto">
          <a:xfrm>
            <a:off x="2165604" y="139868"/>
            <a:ext cx="786079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6000" b="1" dirty="0">
                <a:solidFill>
                  <a:schemeClr val="bg1"/>
                </a:solidFill>
                <a:latin typeface="Arial" panose="020B0604020202020204" pitchFamily="34" charset="0"/>
                <a:ea typeface="Gotham Book" charset="0"/>
                <a:cs typeface="Arial" panose="020B0604020202020204" pitchFamily="34" charset="0"/>
              </a:rPr>
              <a:t>Group Assignment</a:t>
            </a:r>
          </a:p>
        </p:txBody>
      </p:sp>
      <p:sp>
        <p:nvSpPr>
          <p:cNvPr id="7" name="TextBox 6"/>
          <p:cNvSpPr txBox="1">
            <a:spLocks noChangeArrowheads="1"/>
          </p:cNvSpPr>
          <p:nvPr/>
        </p:nvSpPr>
        <p:spPr bwMode="auto">
          <a:xfrm>
            <a:off x="263471" y="1570964"/>
            <a:ext cx="1134476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742950" indent="-742950">
              <a:buFont typeface="+mj-lt"/>
              <a:buAutoNum type="arabicPeriod" startAt="3"/>
            </a:pPr>
            <a:r>
              <a:rPr lang="en-US" sz="4000" dirty="0">
                <a:latin typeface="Arial" charset="0"/>
                <a:ea typeface="Arial" charset="0"/>
                <a:cs typeface="Arial" charset="0"/>
              </a:rPr>
              <a:t>Prepare to present your strategic plan at Retreat Four using PowerPoint</a:t>
            </a:r>
            <a:r>
              <a:rPr lang="en-US" sz="4000" baseline="30000" dirty="0">
                <a:latin typeface="Arial" charset="0"/>
                <a:ea typeface="Arial" charset="0"/>
                <a:cs typeface="Arial" charset="0"/>
              </a:rPr>
              <a:t>®</a:t>
            </a:r>
            <a:r>
              <a:rPr lang="en-US" sz="4000" dirty="0">
                <a:latin typeface="Arial" charset="0"/>
                <a:ea typeface="Arial" charset="0"/>
                <a:cs typeface="Arial" charset="0"/>
              </a:rPr>
              <a:t>, video, or any other communication tool. Each group will have five to eight minutes to present their strategic plan. Bring a copy of your strategic plan for the presenter.</a:t>
            </a:r>
          </a:p>
        </p:txBody>
      </p:sp>
    </p:spTree>
    <p:extLst>
      <p:ext uri="{BB962C8B-B14F-4D97-AF65-F5344CB8AC3E}">
        <p14:creationId xmlns:p14="http://schemas.microsoft.com/office/powerpoint/2010/main" val="15856305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1" y="0"/>
            <a:ext cx="12192001" cy="1295401"/>
          </a:xfrm>
          <a:prstGeom prst="rect">
            <a:avLst/>
          </a:prstGeom>
          <a:ln w="12700">
            <a:miter lim="400000"/>
          </a:ln>
        </p:spPr>
      </p:pic>
      <p:sp>
        <p:nvSpPr>
          <p:cNvPr id="4" name="TextBox 9"/>
          <p:cNvSpPr txBox="1">
            <a:spLocks noChangeArrowheads="1"/>
          </p:cNvSpPr>
          <p:nvPr/>
        </p:nvSpPr>
        <p:spPr bwMode="auto">
          <a:xfrm>
            <a:off x="2165604" y="139868"/>
            <a:ext cx="786079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6000" b="1" dirty="0">
                <a:solidFill>
                  <a:schemeClr val="bg1"/>
                </a:solidFill>
                <a:latin typeface="Arial" panose="020B0604020202020204" pitchFamily="34" charset="0"/>
                <a:ea typeface="Gotham Book" charset="0"/>
                <a:cs typeface="Arial" panose="020B0604020202020204" pitchFamily="34" charset="0"/>
              </a:rPr>
              <a:t>Group Assignment</a:t>
            </a:r>
          </a:p>
        </p:txBody>
      </p:sp>
      <p:sp>
        <p:nvSpPr>
          <p:cNvPr id="7" name="TextBox 6"/>
          <p:cNvSpPr txBox="1">
            <a:spLocks noChangeArrowheads="1"/>
          </p:cNvSpPr>
          <p:nvPr/>
        </p:nvSpPr>
        <p:spPr bwMode="auto">
          <a:xfrm>
            <a:off x="263471" y="1618149"/>
            <a:ext cx="11148807"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742950" indent="-742950">
              <a:spcBef>
                <a:spcPts val="0"/>
              </a:spcBef>
              <a:buFont typeface="+mj-lt"/>
              <a:buAutoNum type="arabicPeriod" startAt="4"/>
            </a:pPr>
            <a:r>
              <a:rPr lang="en-US" sz="4000" dirty="0">
                <a:latin typeface="Arial" charset="0"/>
                <a:ea typeface="Arial" charset="0"/>
                <a:cs typeface="Arial" charset="0"/>
              </a:rPr>
              <a:t>Before the next Vision Team meeting, have each team member tour the church’s facilities as if they were guests/visitors. Make notes about observations, including issues that require immediate attention and ideas for improving the guest experience—restrooms, cleanliness of décor and furniture, ease of access, etc.</a:t>
            </a:r>
            <a:endParaRPr lang="en-US" sz="4800" dirty="0">
              <a:latin typeface="Arial" charset="0"/>
              <a:ea typeface="Arial" charset="0"/>
              <a:cs typeface="Arial" charset="0"/>
            </a:endParaRPr>
          </a:p>
        </p:txBody>
      </p:sp>
    </p:spTree>
    <p:extLst>
      <p:ext uri="{BB962C8B-B14F-4D97-AF65-F5344CB8AC3E}">
        <p14:creationId xmlns:p14="http://schemas.microsoft.com/office/powerpoint/2010/main" val="35811874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1" y="0"/>
            <a:ext cx="12192001" cy="1295401"/>
          </a:xfrm>
          <a:prstGeom prst="rect">
            <a:avLst/>
          </a:prstGeom>
          <a:ln w="12700">
            <a:miter lim="400000"/>
          </a:ln>
        </p:spPr>
      </p:pic>
      <p:sp>
        <p:nvSpPr>
          <p:cNvPr id="4" name="TextBox 9"/>
          <p:cNvSpPr txBox="1">
            <a:spLocks noChangeArrowheads="1"/>
          </p:cNvSpPr>
          <p:nvPr/>
        </p:nvSpPr>
        <p:spPr bwMode="auto">
          <a:xfrm>
            <a:off x="2165604" y="139868"/>
            <a:ext cx="786079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6000" b="1" dirty="0">
                <a:solidFill>
                  <a:schemeClr val="bg1"/>
                </a:solidFill>
                <a:latin typeface="Arial" panose="020B0604020202020204" pitchFamily="34" charset="0"/>
                <a:ea typeface="Gotham Book" charset="0"/>
                <a:cs typeface="Arial" panose="020B0604020202020204" pitchFamily="34" charset="0"/>
              </a:rPr>
              <a:t>Group Assignment</a:t>
            </a:r>
          </a:p>
        </p:txBody>
      </p:sp>
      <p:sp>
        <p:nvSpPr>
          <p:cNvPr id="7" name="TextBox 6"/>
          <p:cNvSpPr txBox="1">
            <a:spLocks noChangeArrowheads="1"/>
          </p:cNvSpPr>
          <p:nvPr/>
        </p:nvSpPr>
        <p:spPr bwMode="auto">
          <a:xfrm>
            <a:off x="421967" y="1621179"/>
            <a:ext cx="11148807"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742950" indent="-742950">
              <a:spcBef>
                <a:spcPts val="0"/>
              </a:spcBef>
              <a:buFont typeface="+mj-lt"/>
              <a:buAutoNum type="arabicPeriod" startAt="5"/>
            </a:pPr>
            <a:r>
              <a:rPr lang="en-US" sz="4000" dirty="0">
                <a:latin typeface="Arial" charset="0"/>
                <a:ea typeface="Arial" charset="0"/>
                <a:cs typeface="Arial" charset="0"/>
              </a:rPr>
              <a:t>Begin assessing your church facilities and ministries and be realistic about the transformation necessary to accomplish the goals in your strategic plan. </a:t>
            </a:r>
          </a:p>
        </p:txBody>
      </p:sp>
    </p:spTree>
    <p:extLst>
      <p:ext uri="{BB962C8B-B14F-4D97-AF65-F5344CB8AC3E}">
        <p14:creationId xmlns:p14="http://schemas.microsoft.com/office/powerpoint/2010/main" val="2706027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1" y="0"/>
            <a:ext cx="12192001" cy="1295401"/>
          </a:xfrm>
          <a:prstGeom prst="rect">
            <a:avLst/>
          </a:prstGeom>
          <a:ln w="12700">
            <a:miter lim="400000"/>
          </a:ln>
        </p:spPr>
      </p:pic>
      <p:sp>
        <p:nvSpPr>
          <p:cNvPr id="4" name="TextBox 9"/>
          <p:cNvSpPr txBox="1">
            <a:spLocks noChangeArrowheads="1"/>
          </p:cNvSpPr>
          <p:nvPr/>
        </p:nvSpPr>
        <p:spPr bwMode="auto">
          <a:xfrm>
            <a:off x="2165604" y="139868"/>
            <a:ext cx="786079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6000" b="1" dirty="0">
                <a:solidFill>
                  <a:schemeClr val="bg1"/>
                </a:solidFill>
                <a:latin typeface="Arial" panose="020B0604020202020204" pitchFamily="34" charset="0"/>
                <a:ea typeface="Gotham Book" charset="0"/>
                <a:cs typeface="Arial" panose="020B0604020202020204" pitchFamily="34" charset="0"/>
              </a:rPr>
              <a:t>Group Assignment</a:t>
            </a:r>
          </a:p>
        </p:txBody>
      </p:sp>
      <p:sp>
        <p:nvSpPr>
          <p:cNvPr id="7" name="TextBox 6"/>
          <p:cNvSpPr txBox="1">
            <a:spLocks noChangeArrowheads="1"/>
          </p:cNvSpPr>
          <p:nvPr/>
        </p:nvSpPr>
        <p:spPr bwMode="auto">
          <a:xfrm>
            <a:off x="326083" y="1619391"/>
            <a:ext cx="1134476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914400" indent="-854075">
              <a:buFont typeface="+mj-lt"/>
              <a:buAutoNum type="arabicPeriod" startAt="6"/>
            </a:pPr>
            <a:r>
              <a:rPr lang="en-US" sz="4000" dirty="0">
                <a:latin typeface="Arial" charset="0"/>
                <a:ea typeface="Arial" charset="0"/>
                <a:cs typeface="Arial" charset="0"/>
              </a:rPr>
              <a:t>Between now and Retreat 4, have each member of the Vision Team read the book of Acts and identify the transitions the Early Church made to minister to the people. (Examples of ministry by the church in Acts include healing, caretaking, inclusion, etc.)</a:t>
            </a:r>
          </a:p>
        </p:txBody>
      </p:sp>
    </p:spTree>
    <p:extLst>
      <p:ext uri="{BB962C8B-B14F-4D97-AF65-F5344CB8AC3E}">
        <p14:creationId xmlns:p14="http://schemas.microsoft.com/office/powerpoint/2010/main" val="3705328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5" name="TextBox 4"/>
          <p:cNvSpPr txBox="1">
            <a:spLocks noChangeArrowheads="1"/>
          </p:cNvSpPr>
          <p:nvPr/>
        </p:nvSpPr>
        <p:spPr bwMode="auto">
          <a:xfrm>
            <a:off x="682078" y="1465411"/>
            <a:ext cx="1098566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571500" indent="-571500" eaLnBrk="1" hangingPunct="1">
              <a:spcBef>
                <a:spcPts val="1200"/>
              </a:spcBef>
            </a:pPr>
            <a:r>
              <a:rPr lang="en-US" altLang="en-US" sz="3600" dirty="0">
                <a:latin typeface="Arial" charset="0"/>
              </a:rPr>
              <a:t>Vision is courageously exploring possibilities. </a:t>
            </a:r>
          </a:p>
          <a:p>
            <a:pPr marL="571500" indent="-571500" eaLnBrk="1" hangingPunct="1">
              <a:spcBef>
                <a:spcPts val="1200"/>
              </a:spcBef>
            </a:pPr>
            <a:r>
              <a:rPr lang="en-US" altLang="en-US" sz="3600" dirty="0">
                <a:latin typeface="Arial" charset="0"/>
              </a:rPr>
              <a:t>Vision answers “Where?” and “Why?”</a:t>
            </a:r>
          </a:p>
          <a:p>
            <a:pPr marL="571500" indent="-571500" eaLnBrk="1" hangingPunct="1">
              <a:spcBef>
                <a:spcPts val="1200"/>
              </a:spcBef>
            </a:pPr>
            <a:r>
              <a:rPr lang="en-US" altLang="en-US" sz="3600" dirty="0">
                <a:latin typeface="Arial" charset="0"/>
              </a:rPr>
              <a:t>Vision unites people around a common cause.</a:t>
            </a:r>
          </a:p>
          <a:p>
            <a:pPr marL="457200" indent="-457200" eaLnBrk="1" hangingPunct="1">
              <a:lnSpc>
                <a:spcPct val="150000"/>
              </a:lnSpc>
              <a:spcBef>
                <a:spcPct val="0"/>
              </a:spcBef>
            </a:pPr>
            <a:endParaRPr lang="en-US" altLang="en-US" dirty="0">
              <a:latin typeface="Helvetica" charset="0"/>
              <a:ea typeface="Helvetica" charset="0"/>
              <a:cs typeface="Helvetica" charset="0"/>
            </a:endParaRPr>
          </a:p>
        </p:txBody>
      </p:sp>
      <p:sp>
        <p:nvSpPr>
          <p:cNvPr id="7" name="TextBox 9">
            <a:extLst>
              <a:ext uri="{FF2B5EF4-FFF2-40B4-BE49-F238E27FC236}">
                <a16:creationId xmlns:a16="http://schemas.microsoft.com/office/drawing/2014/main" id="{FBCE9D4A-51B9-5A4E-8F9F-5CA865742F9E}"/>
              </a:ext>
            </a:extLst>
          </p:cNvPr>
          <p:cNvSpPr txBox="1">
            <a:spLocks noChangeArrowheads="1"/>
          </p:cNvSpPr>
          <p:nvPr/>
        </p:nvSpPr>
        <p:spPr bwMode="auto">
          <a:xfrm>
            <a:off x="2321708" y="170010"/>
            <a:ext cx="73533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6000" b="1" dirty="0">
                <a:solidFill>
                  <a:schemeClr val="bg1"/>
                </a:solidFill>
                <a:latin typeface="Arial" panose="020B0604020202020204" pitchFamily="34" charset="0"/>
                <a:ea typeface="Gotham Book" charset="0"/>
                <a:cs typeface="Arial" panose="020B0604020202020204" pitchFamily="34" charset="0"/>
              </a:rPr>
              <a:t>Vision Review</a:t>
            </a:r>
          </a:p>
        </p:txBody>
      </p:sp>
    </p:spTree>
    <p:extLst>
      <p:ext uri="{BB962C8B-B14F-4D97-AF65-F5344CB8AC3E}">
        <p14:creationId xmlns:p14="http://schemas.microsoft.com/office/powerpoint/2010/main" val="1732653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5" name="TextBox 4"/>
          <p:cNvSpPr txBox="1">
            <a:spLocks noChangeArrowheads="1"/>
          </p:cNvSpPr>
          <p:nvPr/>
        </p:nvSpPr>
        <p:spPr bwMode="auto">
          <a:xfrm>
            <a:off x="682078" y="1465411"/>
            <a:ext cx="11150258"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571500" indent="-571500" eaLnBrk="1" hangingPunct="1">
              <a:spcBef>
                <a:spcPts val="1200"/>
              </a:spcBef>
            </a:pPr>
            <a:r>
              <a:rPr lang="en-US" altLang="en-US" sz="3600" dirty="0">
                <a:latin typeface="Arial" charset="0"/>
              </a:rPr>
              <a:t>Vision is courageously exploring possibilities. </a:t>
            </a:r>
          </a:p>
          <a:p>
            <a:pPr marL="571500" indent="-571500" eaLnBrk="1" hangingPunct="1">
              <a:spcBef>
                <a:spcPts val="1200"/>
              </a:spcBef>
            </a:pPr>
            <a:r>
              <a:rPr lang="en-US" altLang="en-US" sz="3600" dirty="0">
                <a:latin typeface="Arial" charset="0"/>
              </a:rPr>
              <a:t>Vision answers “Where?” and “Why?”</a:t>
            </a:r>
          </a:p>
          <a:p>
            <a:pPr marL="571500" indent="-571500" eaLnBrk="1" hangingPunct="1">
              <a:spcBef>
                <a:spcPts val="1200"/>
              </a:spcBef>
            </a:pPr>
            <a:r>
              <a:rPr lang="en-US" altLang="en-US" sz="3600" dirty="0">
                <a:latin typeface="Arial" charset="0"/>
              </a:rPr>
              <a:t>Vision unites people around a common cause.</a:t>
            </a:r>
          </a:p>
          <a:p>
            <a:pPr marL="571500" indent="-571500" eaLnBrk="1" hangingPunct="1">
              <a:spcBef>
                <a:spcPts val="1200"/>
              </a:spcBef>
            </a:pPr>
            <a:r>
              <a:rPr lang="en-US" altLang="en-US" sz="3600" dirty="0">
                <a:latin typeface="Arial" charset="0"/>
              </a:rPr>
              <a:t>Vision gives clear focus on an intended destination.</a:t>
            </a:r>
          </a:p>
          <a:p>
            <a:pPr marL="457200" indent="-457200" eaLnBrk="1" hangingPunct="1">
              <a:lnSpc>
                <a:spcPct val="150000"/>
              </a:lnSpc>
              <a:spcBef>
                <a:spcPct val="0"/>
              </a:spcBef>
            </a:pPr>
            <a:endParaRPr lang="en-US" altLang="en-US" dirty="0">
              <a:latin typeface="Helvetica" charset="0"/>
              <a:ea typeface="Helvetica" charset="0"/>
              <a:cs typeface="Helvetica" charset="0"/>
            </a:endParaRPr>
          </a:p>
        </p:txBody>
      </p:sp>
      <p:sp>
        <p:nvSpPr>
          <p:cNvPr id="7" name="TextBox 9">
            <a:extLst>
              <a:ext uri="{FF2B5EF4-FFF2-40B4-BE49-F238E27FC236}">
                <a16:creationId xmlns:a16="http://schemas.microsoft.com/office/drawing/2014/main" id="{580E342F-210C-F446-BC04-BAA3DA4E7310}"/>
              </a:ext>
            </a:extLst>
          </p:cNvPr>
          <p:cNvSpPr txBox="1">
            <a:spLocks noChangeArrowheads="1"/>
          </p:cNvSpPr>
          <p:nvPr/>
        </p:nvSpPr>
        <p:spPr bwMode="auto">
          <a:xfrm>
            <a:off x="2321708" y="170010"/>
            <a:ext cx="73533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6000" b="1" dirty="0">
                <a:solidFill>
                  <a:schemeClr val="bg1"/>
                </a:solidFill>
                <a:latin typeface="Arial" panose="020B0604020202020204" pitchFamily="34" charset="0"/>
                <a:ea typeface="Gotham Book" charset="0"/>
                <a:cs typeface="Arial" panose="020B0604020202020204" pitchFamily="34" charset="0"/>
              </a:rPr>
              <a:t>Vision Review</a:t>
            </a:r>
          </a:p>
        </p:txBody>
      </p:sp>
    </p:spTree>
    <p:extLst>
      <p:ext uri="{BB962C8B-B14F-4D97-AF65-F5344CB8AC3E}">
        <p14:creationId xmlns:p14="http://schemas.microsoft.com/office/powerpoint/2010/main" val="1096504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5" name="TextBox 4"/>
          <p:cNvSpPr txBox="1">
            <a:spLocks noChangeArrowheads="1"/>
          </p:cNvSpPr>
          <p:nvPr/>
        </p:nvSpPr>
        <p:spPr bwMode="auto">
          <a:xfrm>
            <a:off x="682078" y="1465411"/>
            <a:ext cx="11150258"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571500" indent="-571500" eaLnBrk="1" hangingPunct="1">
              <a:spcBef>
                <a:spcPts val="1200"/>
              </a:spcBef>
            </a:pPr>
            <a:r>
              <a:rPr lang="en-US" altLang="en-US" sz="3600" dirty="0">
                <a:latin typeface="Arial" charset="0"/>
              </a:rPr>
              <a:t>Vision is courageously exploring possibilities. </a:t>
            </a:r>
          </a:p>
          <a:p>
            <a:pPr marL="571500" indent="-571500" eaLnBrk="1" hangingPunct="1">
              <a:spcBef>
                <a:spcPts val="1200"/>
              </a:spcBef>
            </a:pPr>
            <a:r>
              <a:rPr lang="en-US" altLang="en-US" sz="3600" dirty="0">
                <a:latin typeface="Arial" charset="0"/>
              </a:rPr>
              <a:t>Vision answers “Where?” and “Why?”</a:t>
            </a:r>
          </a:p>
          <a:p>
            <a:pPr marL="571500" indent="-571500" eaLnBrk="1" hangingPunct="1">
              <a:spcBef>
                <a:spcPts val="1200"/>
              </a:spcBef>
            </a:pPr>
            <a:r>
              <a:rPr lang="en-US" altLang="en-US" sz="3600" dirty="0">
                <a:latin typeface="Arial" charset="0"/>
              </a:rPr>
              <a:t>Vision unites people around a common cause.</a:t>
            </a:r>
          </a:p>
          <a:p>
            <a:pPr marL="571500" indent="-571500" eaLnBrk="1" hangingPunct="1">
              <a:spcBef>
                <a:spcPts val="1200"/>
              </a:spcBef>
            </a:pPr>
            <a:r>
              <a:rPr lang="en-US" altLang="en-US" sz="3600" dirty="0">
                <a:latin typeface="Arial" charset="0"/>
              </a:rPr>
              <a:t>Vision gives clear focus on an intended destination.</a:t>
            </a:r>
          </a:p>
          <a:p>
            <a:pPr marL="571500" indent="-571500" eaLnBrk="1" hangingPunct="1">
              <a:spcBef>
                <a:spcPts val="1200"/>
              </a:spcBef>
            </a:pPr>
            <a:r>
              <a:rPr lang="en-US" altLang="en-US" sz="3600" dirty="0">
                <a:latin typeface="Arial" charset="0"/>
              </a:rPr>
              <a:t>Vision is memorable, inspiring, ambitious, and relevant.</a:t>
            </a:r>
          </a:p>
          <a:p>
            <a:pPr marL="457200" indent="-457200" eaLnBrk="1" hangingPunct="1">
              <a:lnSpc>
                <a:spcPct val="150000"/>
              </a:lnSpc>
              <a:spcBef>
                <a:spcPct val="0"/>
              </a:spcBef>
            </a:pPr>
            <a:endParaRPr lang="en-US" altLang="en-US" dirty="0">
              <a:latin typeface="Helvetica" charset="0"/>
              <a:ea typeface="Helvetica" charset="0"/>
              <a:cs typeface="Helvetica" charset="0"/>
            </a:endParaRPr>
          </a:p>
        </p:txBody>
      </p:sp>
      <p:sp>
        <p:nvSpPr>
          <p:cNvPr id="7" name="TextBox 9">
            <a:extLst>
              <a:ext uri="{FF2B5EF4-FFF2-40B4-BE49-F238E27FC236}">
                <a16:creationId xmlns:a16="http://schemas.microsoft.com/office/drawing/2014/main" id="{BEDB2733-FD67-4547-B5A2-806093781C9B}"/>
              </a:ext>
            </a:extLst>
          </p:cNvPr>
          <p:cNvSpPr txBox="1">
            <a:spLocks noChangeArrowheads="1"/>
          </p:cNvSpPr>
          <p:nvPr/>
        </p:nvSpPr>
        <p:spPr bwMode="auto">
          <a:xfrm>
            <a:off x="2321708" y="170010"/>
            <a:ext cx="73533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6000" b="1" dirty="0">
                <a:solidFill>
                  <a:schemeClr val="bg1"/>
                </a:solidFill>
                <a:latin typeface="Arial" panose="020B0604020202020204" pitchFamily="34" charset="0"/>
                <a:ea typeface="Gotham Book" charset="0"/>
                <a:cs typeface="Arial" panose="020B0604020202020204" pitchFamily="34" charset="0"/>
              </a:rPr>
              <a:t>Vision Review</a:t>
            </a:r>
          </a:p>
        </p:txBody>
      </p:sp>
    </p:spTree>
    <p:extLst>
      <p:ext uri="{BB962C8B-B14F-4D97-AF65-F5344CB8AC3E}">
        <p14:creationId xmlns:p14="http://schemas.microsoft.com/office/powerpoint/2010/main" val="36505575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13eb124-f3cf-4dfe-80be-a340c7bdd2c6">
      <Terms xmlns="http://schemas.microsoft.com/office/infopath/2007/PartnerControls"/>
    </lcf76f155ced4ddcb4097134ff3c332f>
    <_ip_UnifiedCompliancePolicyUIAction xmlns="http://schemas.microsoft.com/sharepoint/v3" xsi:nil="true"/>
    <TaxCatchAll xmlns="f528fb65-b9d9-452f-a175-3d4b140a4018"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77A19375BE18A4D87A01136DE27B421" ma:contentTypeVersion="20" ma:contentTypeDescription="Create a new document." ma:contentTypeScope="" ma:versionID="03ba467b10b5bfbd8f38e4e3ff0f5708">
  <xsd:schema xmlns:xsd="http://www.w3.org/2001/XMLSchema" xmlns:xs="http://www.w3.org/2001/XMLSchema" xmlns:p="http://schemas.microsoft.com/office/2006/metadata/properties" xmlns:ns1="http://schemas.microsoft.com/sharepoint/v3" xmlns:ns2="413eb124-f3cf-4dfe-80be-a340c7bdd2c6" xmlns:ns3="f528fb65-b9d9-452f-a175-3d4b140a4018" targetNamespace="http://schemas.microsoft.com/office/2006/metadata/properties" ma:root="true" ma:fieldsID="f9ff3cc98b85e207a4ec7e7e60dae99b" ns1:_="" ns2:_="" ns3:_="">
    <xsd:import namespace="http://schemas.microsoft.com/sharepoint/v3"/>
    <xsd:import namespace="413eb124-f3cf-4dfe-80be-a340c7bdd2c6"/>
    <xsd:import namespace="f528fb65-b9d9-452f-a175-3d4b140a401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1:_ip_UnifiedCompliancePolicyProperties" minOccurs="0"/>
                <xsd:element ref="ns1:_ip_UnifiedCompliancePolicyUIAc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3eb124-f3cf-4dfe-80be-a340c7bdd2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06591e76-5095-4440-adcc-28880e49ef4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528fb65-b9d9-452f-a175-3d4b140a4018"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47bd121f-72ec-4f8e-83e9-6d83ddcc3c9c}" ma:internalName="TaxCatchAll" ma:showField="CatchAllData" ma:web="f528fb65-b9d9-452f-a175-3d4b140a40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3B6DF5-FE1B-43E5-BAA0-193E0B0D8E8C}">
  <ds:schemaRefs>
    <ds:schemaRef ds:uri="http://schemas.microsoft.com/sharepoint/v3/contenttype/forms"/>
  </ds:schemaRefs>
</ds:datastoreItem>
</file>

<file path=customXml/itemProps2.xml><?xml version="1.0" encoding="utf-8"?>
<ds:datastoreItem xmlns:ds="http://schemas.openxmlformats.org/officeDocument/2006/customXml" ds:itemID="{4352B896-7201-42C8-AAA0-DFEC2ACCF158}">
  <ds:schemaRefs>
    <ds:schemaRef ds:uri="http://purl.org/dc/elements/1.1/"/>
    <ds:schemaRef ds:uri="http://schemas.openxmlformats.org/package/2006/metadata/core-properties"/>
    <ds:schemaRef ds:uri="http://schemas.microsoft.com/office/infopath/2007/PartnerControls"/>
    <ds:schemaRef ds:uri="413eb124-f3cf-4dfe-80be-a340c7bdd2c6"/>
    <ds:schemaRef ds:uri="http://purl.org/dc/dcmitype/"/>
    <ds:schemaRef ds:uri="f528fb65-b9d9-452f-a175-3d4b140a4018"/>
    <ds:schemaRef ds:uri="http://schemas.microsoft.com/sharepoint/v3"/>
    <ds:schemaRef ds:uri="http://www.w3.org/XML/1998/namespace"/>
    <ds:schemaRef ds:uri="http://schemas.microsoft.com/office/2006/documentManagement/typ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E98757F9-96F4-4FFC-81EC-6A97A335AD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13eb124-f3cf-4dfe-80be-a340c7bdd2c6"/>
    <ds:schemaRef ds:uri="f528fb65-b9d9-452f-a175-3d4b140a40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2231</TotalTime>
  <Words>2702</Words>
  <Application>Microsoft Macintosh PowerPoint</Application>
  <PresentationFormat>Widescreen</PresentationFormat>
  <Paragraphs>435</Paragraphs>
  <Slides>69</Slides>
  <Notes>66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69</vt:i4>
      </vt:variant>
    </vt:vector>
  </HeadingPairs>
  <TitlesOfParts>
    <vt:vector size="78" baseType="lpstr">
      <vt:lpstr>Arial</vt:lpstr>
      <vt:lpstr>Calibri</vt:lpstr>
      <vt:lpstr>Calibri Light</vt:lpstr>
      <vt:lpstr>Franklin Gothic Book</vt:lpstr>
      <vt:lpstr>Helvetica</vt:lpstr>
      <vt:lpstr>Helvetica Light</vt:lpstr>
      <vt:lpstr>Office Theme</vt:lpstr>
      <vt:lpstr>2_White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Jacobs, Austin</dc:creator>
  <cp:lastModifiedBy>Jacobs, Austin</cp:lastModifiedBy>
  <cp:revision>94</cp:revision>
  <dcterms:created xsi:type="dcterms:W3CDTF">2017-02-15T19:52:55Z</dcterms:created>
  <dcterms:modified xsi:type="dcterms:W3CDTF">2024-04-16T18:16:28Z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0x010100177A19375BE18A4D87A01136DE27B421</vt:lpwstr>
  </property>
  <property fmtid="{D5CDD505-2E9C-101B-9397-08002B2CF9AE}" pid="3" name="MediaServiceImageTags">
    <vt:lpwstr/>
  </property>
</Properties>
</file>