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84" r:id="rId5"/>
    <p:sldMasterId id="2147483697" r:id="rId6"/>
  </p:sldMasterIdLst>
  <p:notesMasterIdLst>
    <p:notesMasterId r:id="rId71"/>
  </p:notesMasterIdLst>
  <p:sldIdLst>
    <p:sldId id="373" r:id="rId7"/>
    <p:sldId id="302" r:id="rId8"/>
    <p:sldId id="303" r:id="rId9"/>
    <p:sldId id="304" r:id="rId10"/>
    <p:sldId id="305" r:id="rId11"/>
    <p:sldId id="306" r:id="rId12"/>
    <p:sldId id="333" r:id="rId13"/>
    <p:sldId id="332" r:id="rId14"/>
    <p:sldId id="330" r:id="rId15"/>
    <p:sldId id="331" r:id="rId16"/>
    <p:sldId id="329" r:id="rId17"/>
    <p:sldId id="374" r:id="rId18"/>
    <p:sldId id="336" r:id="rId19"/>
    <p:sldId id="335" r:id="rId20"/>
    <p:sldId id="334" r:id="rId21"/>
    <p:sldId id="459" r:id="rId22"/>
    <p:sldId id="463" r:id="rId23"/>
    <p:sldId id="462" r:id="rId24"/>
    <p:sldId id="461" r:id="rId25"/>
    <p:sldId id="460" r:id="rId26"/>
    <p:sldId id="309" r:id="rId27"/>
    <p:sldId id="310" r:id="rId28"/>
    <p:sldId id="312" r:id="rId29"/>
    <p:sldId id="327" r:id="rId30"/>
    <p:sldId id="375" r:id="rId31"/>
    <p:sldId id="350" r:id="rId32"/>
    <p:sldId id="349" r:id="rId33"/>
    <p:sldId id="348" r:id="rId34"/>
    <p:sldId id="347" r:id="rId35"/>
    <p:sldId id="346" r:id="rId36"/>
    <p:sldId id="328" r:id="rId37"/>
    <p:sldId id="355" r:id="rId38"/>
    <p:sldId id="354" r:id="rId39"/>
    <p:sldId id="353" r:id="rId40"/>
    <p:sldId id="352" r:id="rId41"/>
    <p:sldId id="351" r:id="rId42"/>
    <p:sldId id="311" r:id="rId43"/>
    <p:sldId id="326" r:id="rId44"/>
    <p:sldId id="358" r:id="rId45"/>
    <p:sldId id="357" r:id="rId46"/>
    <p:sldId id="356" r:id="rId47"/>
    <p:sldId id="313" r:id="rId48"/>
    <p:sldId id="361" r:id="rId49"/>
    <p:sldId id="360" r:id="rId50"/>
    <p:sldId id="359" r:id="rId51"/>
    <p:sldId id="315" r:id="rId52"/>
    <p:sldId id="364" r:id="rId53"/>
    <p:sldId id="363" r:id="rId54"/>
    <p:sldId id="362" r:id="rId55"/>
    <p:sldId id="317" r:id="rId56"/>
    <p:sldId id="366" r:id="rId57"/>
    <p:sldId id="365" r:id="rId58"/>
    <p:sldId id="318" r:id="rId59"/>
    <p:sldId id="368" r:id="rId60"/>
    <p:sldId id="325" r:id="rId61"/>
    <p:sldId id="367" r:id="rId62"/>
    <p:sldId id="321" r:id="rId63"/>
    <p:sldId id="322" r:id="rId64"/>
    <p:sldId id="370" r:id="rId65"/>
    <p:sldId id="369" r:id="rId66"/>
    <p:sldId id="372" r:id="rId67"/>
    <p:sldId id="323" r:id="rId68"/>
    <p:sldId id="371" r:id="rId69"/>
    <p:sldId id="324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86"/>
    <p:restoredTop sz="91278"/>
  </p:normalViewPr>
  <p:slideViewPr>
    <p:cSldViewPr snapToGrid="0" snapToObjects="1">
      <p:cViewPr varScale="1">
        <p:scale>
          <a:sx n="105" d="100"/>
          <a:sy n="105" d="100"/>
        </p:scale>
        <p:origin x="1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microsoft.com/office/2016/11/relationships/changesInfo" Target="changesInfos/changesInfo1.xml"/><Relationship Id="rId7" Type="http://schemas.openxmlformats.org/officeDocument/2006/relationships/slide" Target="slides/slide1.xml"/><Relationship Id="rId7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s, Austin" userId="cc7fd86b-cd19-4272-8670-e8b47a456a09" providerId="ADAL" clId="{4BC9AD62-6BD7-2F45-BFAE-C9BDCF4B6105}"/>
    <pc:docChg chg="modSld">
      <pc:chgData name="Jacobs, Austin" userId="cc7fd86b-cd19-4272-8670-e8b47a456a09" providerId="ADAL" clId="{4BC9AD62-6BD7-2F45-BFAE-C9BDCF4B6105}" dt="2024-04-11T14:17:09.407" v="0" actId="20577"/>
      <pc:docMkLst>
        <pc:docMk/>
      </pc:docMkLst>
      <pc:sldChg chg="modSp mod">
        <pc:chgData name="Jacobs, Austin" userId="cc7fd86b-cd19-4272-8670-e8b47a456a09" providerId="ADAL" clId="{4BC9AD62-6BD7-2F45-BFAE-C9BDCF4B6105}" dt="2024-04-11T14:17:09.407" v="0" actId="20577"/>
        <pc:sldMkLst>
          <pc:docMk/>
          <pc:sldMk cId="359245750" sldId="362"/>
        </pc:sldMkLst>
        <pc:spChg chg="mod">
          <ac:chgData name="Jacobs, Austin" userId="cc7fd86b-cd19-4272-8670-e8b47a456a09" providerId="ADAL" clId="{4BC9AD62-6BD7-2F45-BFAE-C9BDCF4B6105}" dt="2024-04-11T14:17:09.407" v="0" actId="20577"/>
          <ac:spMkLst>
            <pc:docMk/>
            <pc:sldMk cId="359245750" sldId="362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31803-7454-BE4D-AF9D-CD56B4B3EB5F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32D5E-44B8-9848-9C22-21AAE6D25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5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27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25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62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73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29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56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19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07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07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7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00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64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6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17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3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08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50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041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707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74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63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805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437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69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543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319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071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839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282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714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271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8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14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031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656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439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839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900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563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885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682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379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18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396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9049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75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36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019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0956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367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2301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512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87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83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4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29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3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2" algn="ctr">
              <a:spcBef>
                <a:spcPts val="0"/>
              </a:spcBef>
              <a:buSzTx/>
              <a:buNone/>
              <a:defRPr sz="1650"/>
            </a:lvl2pPr>
            <a:lvl3pPr marL="0" indent="171443" algn="ctr">
              <a:spcBef>
                <a:spcPts val="0"/>
              </a:spcBef>
              <a:buSzTx/>
              <a:buNone/>
              <a:defRPr sz="1650"/>
            </a:lvl3pPr>
            <a:lvl4pPr marL="0" indent="257165" algn="ctr">
              <a:spcBef>
                <a:spcPts val="0"/>
              </a:spcBef>
              <a:buSzTx/>
              <a:buNone/>
              <a:defRPr sz="1650"/>
            </a:lvl4pPr>
            <a:lvl5pPr marL="0" indent="342886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562984" y="336550"/>
            <a:ext cx="906780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17500" y="472440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17500" y="57594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2" algn="ctr">
              <a:spcBef>
                <a:spcPts val="0"/>
              </a:spcBef>
              <a:buSzTx/>
              <a:buNone/>
              <a:defRPr sz="1650"/>
            </a:lvl2pPr>
            <a:lvl3pPr marL="0" indent="171443" algn="ctr">
              <a:spcBef>
                <a:spcPts val="0"/>
              </a:spcBef>
              <a:buSzTx/>
              <a:buNone/>
              <a:defRPr sz="1650"/>
            </a:lvl3pPr>
            <a:lvl4pPr marL="0" indent="257165" algn="ctr">
              <a:spcBef>
                <a:spcPts val="0"/>
              </a:spcBef>
              <a:buSzTx/>
              <a:buNone/>
              <a:defRPr sz="1650"/>
            </a:lvl4pPr>
            <a:lvl5pPr marL="0" indent="342886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582990" y="552450"/>
            <a:ext cx="4762500" cy="5753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825501" y="552450"/>
            <a:ext cx="5111751" cy="2806700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825501" y="3422650"/>
            <a:ext cx="5111751" cy="2882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2" algn="ctr">
              <a:spcBef>
                <a:spcPts val="0"/>
              </a:spcBef>
              <a:buSzTx/>
              <a:buNone/>
              <a:defRPr sz="1650"/>
            </a:lvl2pPr>
            <a:lvl3pPr marL="0" indent="171443" algn="ctr">
              <a:spcBef>
                <a:spcPts val="0"/>
              </a:spcBef>
              <a:buSzTx/>
              <a:buNone/>
              <a:defRPr sz="1650"/>
            </a:lvl3pPr>
            <a:lvl4pPr marL="0" indent="257165" algn="ctr">
              <a:spcBef>
                <a:spcPts val="0"/>
              </a:spcBef>
              <a:buSzTx/>
              <a:buNone/>
              <a:defRPr sz="1650"/>
            </a:lvl4pPr>
            <a:lvl5pPr marL="0" indent="342886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584951" y="1619250"/>
            <a:ext cx="4762500" cy="46037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844551" y="1619250"/>
            <a:ext cx="5003800" cy="4603750"/>
          </a:xfrm>
          <a:prstGeom prst="rect">
            <a:avLst/>
          </a:prstGeom>
        </p:spPr>
        <p:txBody>
          <a:bodyPr/>
          <a:lstStyle>
            <a:lvl1pPr marL="209542" indent="-209542">
              <a:spcBef>
                <a:spcPts val="1687"/>
              </a:spcBef>
              <a:defRPr sz="1687"/>
            </a:lvl1pPr>
            <a:lvl2pPr marL="419083" indent="-209542">
              <a:spcBef>
                <a:spcPts val="1687"/>
              </a:spcBef>
              <a:defRPr sz="1687"/>
            </a:lvl2pPr>
            <a:lvl3pPr marL="628625" indent="-209542">
              <a:spcBef>
                <a:spcPts val="1687"/>
              </a:spcBef>
              <a:defRPr sz="1687"/>
            </a:lvl3pPr>
            <a:lvl4pPr marL="838166" indent="-209542">
              <a:spcBef>
                <a:spcPts val="1687"/>
              </a:spcBef>
              <a:defRPr sz="1687"/>
            </a:lvl4pPr>
            <a:lvl5pPr marL="1047708" indent="-209542">
              <a:spcBef>
                <a:spcPts val="1687"/>
              </a:spcBef>
              <a:defRPr sz="168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844551" y="889000"/>
            <a:ext cx="10502900" cy="50736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880351" y="3524250"/>
            <a:ext cx="3702051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880351" y="565150"/>
            <a:ext cx="3702051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603251" y="565150"/>
            <a:ext cx="708660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193801" y="4476752"/>
            <a:ext cx="9810751" cy="32188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425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193801" y="3043513"/>
            <a:ext cx="9810751" cy="4026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2" algn="ctr">
              <a:spcBef>
                <a:spcPts val="0"/>
              </a:spcBef>
              <a:buSzTx/>
              <a:buNone/>
              <a:defRPr sz="1650"/>
            </a:lvl2pPr>
            <a:lvl3pPr marL="0" indent="171443" algn="ctr">
              <a:spcBef>
                <a:spcPts val="0"/>
              </a:spcBef>
              <a:buSzTx/>
              <a:buNone/>
              <a:defRPr sz="1650"/>
            </a:lvl3pPr>
            <a:lvl4pPr marL="0" indent="257165" algn="ctr">
              <a:spcBef>
                <a:spcPts val="0"/>
              </a:spcBef>
              <a:buSzTx/>
              <a:buNone/>
              <a:defRPr sz="1650"/>
            </a:lvl4pPr>
            <a:lvl5pPr marL="0" indent="342886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562984" y="336550"/>
            <a:ext cx="906780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17500" y="472440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17500" y="57594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2" algn="ctr">
              <a:spcBef>
                <a:spcPts val="0"/>
              </a:spcBef>
              <a:buSzTx/>
              <a:buNone/>
              <a:defRPr sz="1650"/>
            </a:lvl2pPr>
            <a:lvl3pPr marL="0" indent="171443" algn="ctr">
              <a:spcBef>
                <a:spcPts val="0"/>
              </a:spcBef>
              <a:buSzTx/>
              <a:buNone/>
              <a:defRPr sz="1650"/>
            </a:lvl3pPr>
            <a:lvl4pPr marL="0" indent="257165" algn="ctr">
              <a:spcBef>
                <a:spcPts val="0"/>
              </a:spcBef>
              <a:buSzTx/>
              <a:buNone/>
              <a:defRPr sz="1650"/>
            </a:lvl4pPr>
            <a:lvl5pPr marL="0" indent="342886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582990" y="552450"/>
            <a:ext cx="4762500" cy="5753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825501" y="552450"/>
            <a:ext cx="5111751" cy="2806700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825501" y="3422650"/>
            <a:ext cx="5111751" cy="2882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2" algn="ctr">
              <a:spcBef>
                <a:spcPts val="0"/>
              </a:spcBef>
              <a:buSzTx/>
              <a:buNone/>
              <a:defRPr sz="1650"/>
            </a:lvl2pPr>
            <a:lvl3pPr marL="0" indent="171443" algn="ctr">
              <a:spcBef>
                <a:spcPts val="0"/>
              </a:spcBef>
              <a:buSzTx/>
              <a:buNone/>
              <a:defRPr sz="1650"/>
            </a:lvl3pPr>
            <a:lvl4pPr marL="0" indent="257165" algn="ctr">
              <a:spcBef>
                <a:spcPts val="0"/>
              </a:spcBef>
              <a:buSzTx/>
              <a:buNone/>
              <a:defRPr sz="1650"/>
            </a:lvl4pPr>
            <a:lvl5pPr marL="0" indent="342886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584951" y="1619250"/>
            <a:ext cx="4762500" cy="46037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844551" y="1619250"/>
            <a:ext cx="5003800" cy="4603750"/>
          </a:xfrm>
          <a:prstGeom prst="rect">
            <a:avLst/>
          </a:prstGeom>
        </p:spPr>
        <p:txBody>
          <a:bodyPr/>
          <a:lstStyle>
            <a:lvl1pPr marL="209542" indent="-209542">
              <a:spcBef>
                <a:spcPts val="1687"/>
              </a:spcBef>
              <a:defRPr sz="1687"/>
            </a:lvl1pPr>
            <a:lvl2pPr marL="419083" indent="-209542">
              <a:spcBef>
                <a:spcPts val="1687"/>
              </a:spcBef>
              <a:defRPr sz="1687"/>
            </a:lvl2pPr>
            <a:lvl3pPr marL="628625" indent="-209542">
              <a:spcBef>
                <a:spcPts val="1687"/>
              </a:spcBef>
              <a:defRPr sz="1687"/>
            </a:lvl3pPr>
            <a:lvl4pPr marL="838166" indent="-209542">
              <a:spcBef>
                <a:spcPts val="1687"/>
              </a:spcBef>
              <a:defRPr sz="1687"/>
            </a:lvl4pPr>
            <a:lvl5pPr marL="1047708" indent="-209542">
              <a:spcBef>
                <a:spcPts val="1687"/>
              </a:spcBef>
              <a:defRPr sz="168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844551" y="889000"/>
            <a:ext cx="10502900" cy="50736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880351" y="3524250"/>
            <a:ext cx="3702051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880351" y="565150"/>
            <a:ext cx="3702051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603251" y="565150"/>
            <a:ext cx="708660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193801" y="4476752"/>
            <a:ext cx="9810751" cy="32188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425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193801" y="3043513"/>
            <a:ext cx="9810751" cy="4026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2C2A6-79E6-F240-8298-48D86AAE2663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7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44551" y="47625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44551" y="1619250"/>
            <a:ext cx="10502900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64586" y="6540500"/>
            <a:ext cx="25648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/>
            </a:lvl1pPr>
          </a:lstStyle>
          <a:p>
            <a:pPr algn="ctr" defTabSz="309550" hangingPunct="0"/>
            <a:fld id="{86CB4B4D-7CA3-9044-876B-883B54F8677D}" type="slidenum">
              <a:rPr lang="uk-UA" kern="0" smtClean="0">
                <a:solidFill>
                  <a:srgbClr val="000000"/>
                </a:solidFill>
                <a:sym typeface="Helvetica Light"/>
              </a:rPr>
              <a:pPr algn="ctr" defTabSz="309550" hangingPunct="0"/>
              <a:t>‹#›</a:t>
            </a:fld>
            <a:endParaRPr lang="uk-UA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364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/>
  <p:txStyles>
    <p:titleStyle>
      <a:lvl1pPr marL="0" marR="0" indent="0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2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5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86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08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29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51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7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8115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476231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14346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52462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90577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28693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66808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904924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143039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2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5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86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08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29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51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7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44551" y="47625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44551" y="1619250"/>
            <a:ext cx="10502900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64586" y="6540500"/>
            <a:ext cx="25648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/>
            </a:lvl1pPr>
          </a:lstStyle>
          <a:p>
            <a:pPr algn="ctr" defTabSz="309550" hangingPunct="0"/>
            <a:fld id="{86CB4B4D-7CA3-9044-876B-883B54F8677D}" type="slidenum">
              <a:rPr lang="uk-UA" kern="0" smtClean="0">
                <a:solidFill>
                  <a:srgbClr val="000000"/>
                </a:solidFill>
                <a:sym typeface="Helvetica Light"/>
              </a:rPr>
              <a:pPr algn="ctr" defTabSz="309550" hangingPunct="0"/>
              <a:t>‹#›</a:t>
            </a:fld>
            <a:endParaRPr lang="uk-UA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5845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med"/>
  <p:txStyles>
    <p:titleStyle>
      <a:lvl1pPr marL="0" marR="0" indent="0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2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5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86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08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29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51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7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8115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476231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14346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52462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90577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28693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66808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904924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143039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2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5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86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08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29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51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7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4B74"/>
            </a:gs>
            <a:gs pos="100000">
              <a:schemeClr val="accent1"/>
            </a:gs>
          </a:gsLst>
          <a:lin ang="54834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2216" y="1195970"/>
            <a:ext cx="7258612" cy="2267697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 defTabSz="682724">
              <a:defRPr/>
            </a:pPr>
            <a:r>
              <a:rPr lang="en-US" sz="72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Welcome to </a:t>
            </a:r>
          </a:p>
          <a:p>
            <a:pPr algn="ctr" defTabSz="682724">
              <a:defRPr/>
            </a:pPr>
            <a:r>
              <a:rPr lang="en-US" sz="72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Retreat 2</a:t>
            </a:r>
          </a:p>
        </p:txBody>
      </p:sp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89" y="3321917"/>
            <a:ext cx="9761220" cy="3536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09" y="452124"/>
            <a:ext cx="2150688" cy="7438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381176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8" y="1465411"/>
            <a:ext cx="11150258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Vision is courageously exploring possibilities. 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Vision answers “Where?” and “Why?”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Vision unites people around a common cause.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Vision gives clear focus on an intended destination.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Vision is memorable, inspiring, ambitious, and relevant.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FA67E971-F86F-7F49-B896-23FE95B1E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708" y="170010"/>
            <a:ext cx="7353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Vision Review</a:t>
            </a:r>
            <a:endParaRPr lang="en-US" altLang="en-US" sz="60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5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8" y="1465411"/>
            <a:ext cx="11150258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Vision is courageously exploring possibilities. 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Vision answers “Where?” and “Why?”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Vision unites people around a common cause.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Vision gives clear focus on an intended destination.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Vision is memorable, inspiring, ambitious, and relevant.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Vision is bigger than your ability to achieve.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F71ACE7E-715A-C945-92BB-3EC79E696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708" y="170010"/>
            <a:ext cx="7353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Vision Review</a:t>
            </a:r>
            <a:endParaRPr lang="en-US" altLang="en-US" sz="60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83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0161" y="1611715"/>
            <a:ext cx="9151677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457200" indent="-457200" eaLnBrk="1" hangingPunct="1">
              <a:spcBef>
                <a:spcPts val="1200"/>
              </a:spcBef>
            </a:pPr>
            <a:r>
              <a:rPr lang="en-US" altLang="en-US" sz="3000" dirty="0">
                <a:latin typeface="Arial" charset="0"/>
              </a:rPr>
              <a:t>Does it contain the biblical functions from Acts 2?</a:t>
            </a:r>
          </a:p>
          <a:p>
            <a:pPr marL="457200" indent="-457200" eaLnBrk="1" hangingPunct="1">
              <a:spcBef>
                <a:spcPts val="1200"/>
              </a:spcBef>
            </a:pPr>
            <a:r>
              <a:rPr lang="en-US" altLang="en-US" sz="3000" dirty="0">
                <a:latin typeface="Arial" charset="0"/>
              </a:rPr>
              <a:t>Is it clear and understandable?</a:t>
            </a:r>
          </a:p>
          <a:p>
            <a:pPr marL="457200" indent="-457200" eaLnBrk="1" hangingPunct="1">
              <a:spcBef>
                <a:spcPts val="1200"/>
              </a:spcBef>
            </a:pPr>
            <a:r>
              <a:rPr lang="en-US" altLang="en-US" sz="3000" dirty="0">
                <a:latin typeface="Arial" charset="0"/>
              </a:rPr>
              <a:t>Can your congregation make it happen?</a:t>
            </a:r>
          </a:p>
          <a:p>
            <a:pPr marL="457200" indent="-457200" eaLnBrk="1" hangingPunct="1">
              <a:spcBef>
                <a:spcPts val="1200"/>
              </a:spcBef>
            </a:pPr>
            <a:r>
              <a:rPr lang="en-US" altLang="en-US" sz="3000" dirty="0">
                <a:latin typeface="Arial" charset="0"/>
              </a:rPr>
              <a:t>Is it vital and urgent to your church?</a:t>
            </a:r>
          </a:p>
          <a:p>
            <a:pPr marL="457200" indent="-457200" eaLnBrk="1" hangingPunct="1">
              <a:spcBef>
                <a:spcPts val="1200"/>
              </a:spcBef>
            </a:pPr>
            <a:r>
              <a:rPr lang="en-US" altLang="en-US" sz="3000" dirty="0">
                <a:latin typeface="Arial" charset="0"/>
              </a:rPr>
              <a:t>Is it future focused?</a:t>
            </a:r>
          </a:p>
          <a:p>
            <a:pPr marL="457200" indent="-457200" eaLnBrk="1" hangingPunct="1">
              <a:spcBef>
                <a:spcPts val="1200"/>
              </a:spcBef>
            </a:pPr>
            <a:r>
              <a:rPr lang="en-US" altLang="en-US" sz="3000" dirty="0">
                <a:latin typeface="Arial" charset="0"/>
              </a:rPr>
              <a:t>Does it require faith to fulfill?</a:t>
            </a:r>
          </a:p>
          <a:p>
            <a:pPr marL="457200" indent="-457200" eaLnBrk="1" hangingPunct="1">
              <a:spcBef>
                <a:spcPts val="1200"/>
              </a:spcBef>
            </a:pPr>
            <a:r>
              <a:rPr lang="en-US" altLang="en-US" sz="3000" dirty="0">
                <a:latin typeface="Arial" charset="0"/>
              </a:rPr>
              <a:t>Does it matter?</a:t>
            </a:r>
          </a:p>
          <a:p>
            <a:pPr marL="457200" indent="-457200" eaLnBrk="1" hangingPunct="1">
              <a:spcBef>
                <a:spcPts val="1200"/>
              </a:spcBef>
            </a:pPr>
            <a:r>
              <a:rPr lang="en-US" altLang="en-US" sz="3000" dirty="0">
                <a:latin typeface="Arial" charset="0"/>
              </a:rPr>
              <a:t>Will it take you to the next level?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E5D35DDB-7B64-CE45-8BDB-937D410AD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708" y="170010"/>
            <a:ext cx="7353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Vision Review</a:t>
            </a:r>
            <a:endParaRPr lang="en-US" altLang="en-US" sz="60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640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9" y="1841715"/>
            <a:ext cx="10632558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en-US" altLang="en-US" sz="4400" dirty="0">
                <a:latin typeface="Arial" charset="0"/>
              </a:rPr>
              <a:t>Three reasons why vision fails:</a:t>
            </a:r>
          </a:p>
          <a:p>
            <a:pPr marL="742950" indent="-74295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4400" dirty="0">
                <a:latin typeface="Arial" charset="0"/>
              </a:rPr>
              <a:t>Poor communication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C69766DF-893E-5743-A736-0E185502F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708" y="170010"/>
            <a:ext cx="7353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Vision Review</a:t>
            </a:r>
            <a:endParaRPr lang="en-US" altLang="en-US" sz="60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69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9" y="1841715"/>
            <a:ext cx="1063255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en-US" altLang="en-US" sz="4400" dirty="0">
                <a:latin typeface="Arial" charset="0"/>
              </a:rPr>
              <a:t>Three reasons why vision fails:</a:t>
            </a:r>
          </a:p>
          <a:p>
            <a:pPr marL="742950" indent="-74295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4400" dirty="0">
                <a:latin typeface="Arial" charset="0"/>
              </a:rPr>
              <a:t>Poor communication</a:t>
            </a:r>
          </a:p>
          <a:p>
            <a:pPr marL="742950" indent="-74295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4400" dirty="0">
                <a:latin typeface="Arial" charset="0"/>
              </a:rPr>
              <a:t>No strategic plan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1773D444-5ED2-C546-B5F4-F04F184D9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708" y="170010"/>
            <a:ext cx="7353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Vision Review</a:t>
            </a:r>
            <a:endParaRPr lang="en-US" altLang="en-US" sz="60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7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9" y="1841715"/>
            <a:ext cx="10632558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en-US" altLang="en-US" sz="4400" dirty="0">
                <a:latin typeface="Arial" charset="0"/>
              </a:rPr>
              <a:t>Three reasons why vision fails:</a:t>
            </a:r>
          </a:p>
          <a:p>
            <a:pPr marL="742950" indent="-74295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4400" dirty="0">
                <a:latin typeface="Arial" charset="0"/>
              </a:rPr>
              <a:t>Poor communication</a:t>
            </a:r>
          </a:p>
          <a:p>
            <a:pPr marL="742950" indent="-74295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4400" dirty="0">
                <a:latin typeface="Arial" charset="0"/>
              </a:rPr>
              <a:t>No strategic plan</a:t>
            </a:r>
          </a:p>
          <a:p>
            <a:pPr marL="742950" indent="-74295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4400" dirty="0">
                <a:latin typeface="Arial" charset="0"/>
              </a:rPr>
              <a:t>No implementation process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FBF43F6C-A18A-F64F-9AED-47FA71DBE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708" y="170010"/>
            <a:ext cx="7353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Vision Review</a:t>
            </a:r>
            <a:endParaRPr lang="en-US" altLang="en-US" sz="60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1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011E04F3-957A-B397-CE08-888BC66C5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00" y="1554067"/>
            <a:ext cx="11354877" cy="47035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4B6036-0607-79BF-B702-571A27B91A0C}"/>
              </a:ext>
            </a:extLst>
          </p:cNvPr>
          <p:cNvSpPr/>
          <p:nvPr/>
        </p:nvSpPr>
        <p:spPr>
          <a:xfrm>
            <a:off x="0" y="1396053"/>
            <a:ext cx="3853458" cy="157992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825500" hangingPunct="0"/>
            <a:r>
              <a:rPr lang="en-US" sz="3200" dirty="0">
                <a:solidFill>
                  <a:srgbClr val="FFFFFF"/>
                </a:solidFill>
                <a:sym typeface="Helvetica Light"/>
              </a:rPr>
              <a:t>\</a:t>
            </a:r>
          </a:p>
          <a:p>
            <a:pPr algn="ctr" defTabSz="825500" hangingPunct="0"/>
            <a:endParaRPr lang="en-US" sz="3200" dirty="0">
              <a:solidFill>
                <a:srgbClr val="FFFFFF"/>
              </a:solidFill>
              <a:sym typeface="Helvetica Light"/>
            </a:endParaRPr>
          </a:p>
          <a:p>
            <a:pPr algn="ctr" defTabSz="825500" hangingPunct="0"/>
            <a:endParaRPr lang="en-US" sz="320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911B6C61-2C40-4533-2AE7-D7D88BCB2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883" y="5709601"/>
            <a:ext cx="911732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1: Position		      	   			 	       Rights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D43DC50A-37AF-DB44-3FE1-EB2F0A3CA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873" y="105241"/>
            <a:ext cx="72264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Five Levels of Leadership</a:t>
            </a:r>
          </a:p>
        </p:txBody>
      </p:sp>
      <p:pic>
        <p:nvPicPr>
          <p:cNvPr id="2" name="pasted-image.png">
            <a:extLst>
              <a:ext uri="{FF2B5EF4-FFF2-40B4-BE49-F238E27FC236}">
                <a16:creationId xmlns:a16="http://schemas.microsoft.com/office/drawing/2014/main" id="{315DADFF-9E20-FBD4-C2DA-E16D7F3A4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28E89C35-D2C6-A459-B9DD-D284C1480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757" y="142514"/>
            <a:ext cx="102744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Five Levels of Leadership</a:t>
            </a:r>
          </a:p>
        </p:txBody>
      </p:sp>
    </p:spTree>
    <p:extLst>
      <p:ext uri="{BB962C8B-B14F-4D97-AF65-F5344CB8AC3E}">
        <p14:creationId xmlns:p14="http://schemas.microsoft.com/office/powerpoint/2010/main" val="3510394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011E04F3-957A-B397-CE08-888BC66C5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00" y="1554067"/>
            <a:ext cx="11354877" cy="47035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4B6036-0607-79BF-B702-571A27B91A0C}"/>
              </a:ext>
            </a:extLst>
          </p:cNvPr>
          <p:cNvSpPr/>
          <p:nvPr/>
        </p:nvSpPr>
        <p:spPr>
          <a:xfrm>
            <a:off x="0" y="1396053"/>
            <a:ext cx="3853458" cy="157992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825500" hangingPunct="0"/>
            <a:r>
              <a:rPr lang="en-US" sz="3200" dirty="0">
                <a:solidFill>
                  <a:srgbClr val="FFFFFF"/>
                </a:solidFill>
                <a:sym typeface="Helvetica Light"/>
              </a:rPr>
              <a:t>\</a:t>
            </a:r>
          </a:p>
          <a:p>
            <a:pPr algn="ctr" defTabSz="825500" hangingPunct="0"/>
            <a:endParaRPr lang="en-US" sz="3200" dirty="0">
              <a:solidFill>
                <a:srgbClr val="FFFFFF"/>
              </a:solidFill>
              <a:sym typeface="Helvetica Light"/>
            </a:endParaRPr>
          </a:p>
          <a:p>
            <a:pPr algn="ctr" defTabSz="825500" hangingPunct="0"/>
            <a:endParaRPr lang="en-US" sz="320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AC3FB2E8-2762-3301-B20F-7D091CA55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890" y="4821268"/>
            <a:ext cx="83393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2: Permission		      	    	       Relationships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911B6C61-2C40-4533-2AE7-D7D88BCB2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883" y="5709601"/>
            <a:ext cx="911732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1: Position		      	   			 	       Rights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D43DC50A-37AF-DB44-3FE1-EB2F0A3CA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873" y="105241"/>
            <a:ext cx="72264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Five Levels of Leadership</a:t>
            </a:r>
          </a:p>
        </p:txBody>
      </p:sp>
      <p:pic>
        <p:nvPicPr>
          <p:cNvPr id="2" name="pasted-image.png">
            <a:extLst>
              <a:ext uri="{FF2B5EF4-FFF2-40B4-BE49-F238E27FC236}">
                <a16:creationId xmlns:a16="http://schemas.microsoft.com/office/drawing/2014/main" id="{315DADFF-9E20-FBD4-C2DA-E16D7F3A4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28E89C35-D2C6-A459-B9DD-D284C1480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757" y="142514"/>
            <a:ext cx="102744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Five Levels of Leadership</a:t>
            </a:r>
          </a:p>
        </p:txBody>
      </p:sp>
    </p:spTree>
    <p:extLst>
      <p:ext uri="{BB962C8B-B14F-4D97-AF65-F5344CB8AC3E}">
        <p14:creationId xmlns:p14="http://schemas.microsoft.com/office/powerpoint/2010/main" val="3083834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011E04F3-957A-B397-CE08-888BC66C5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00" y="1554067"/>
            <a:ext cx="11354877" cy="47035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4B6036-0607-79BF-B702-571A27B91A0C}"/>
              </a:ext>
            </a:extLst>
          </p:cNvPr>
          <p:cNvSpPr/>
          <p:nvPr/>
        </p:nvSpPr>
        <p:spPr>
          <a:xfrm>
            <a:off x="0" y="1396053"/>
            <a:ext cx="3853458" cy="157992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825500" hangingPunct="0"/>
            <a:r>
              <a:rPr lang="en-US" sz="3200" dirty="0">
                <a:solidFill>
                  <a:srgbClr val="FFFFFF"/>
                </a:solidFill>
                <a:sym typeface="Helvetica Light"/>
              </a:rPr>
              <a:t>\</a:t>
            </a:r>
          </a:p>
          <a:p>
            <a:pPr algn="ctr" defTabSz="825500" hangingPunct="0"/>
            <a:endParaRPr lang="en-US" sz="3200" dirty="0">
              <a:solidFill>
                <a:srgbClr val="FFFFFF"/>
              </a:solidFill>
              <a:sym typeface="Helvetica Light"/>
            </a:endParaRPr>
          </a:p>
          <a:p>
            <a:pPr algn="ctr" defTabSz="825500" hangingPunct="0"/>
            <a:endParaRPr lang="en-US" sz="320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E71458B1-9FEF-02BA-01D1-3980C0775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3151" y="3924279"/>
            <a:ext cx="75140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3: Production				        Results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AC3FB2E8-2762-3301-B20F-7D091CA55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890" y="4821268"/>
            <a:ext cx="83393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2: Permission		      	    	       Relationships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911B6C61-2C40-4533-2AE7-D7D88BCB2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883" y="5709601"/>
            <a:ext cx="911732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1: Position		      	   			 	       Rights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D43DC50A-37AF-DB44-3FE1-EB2F0A3CA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873" y="105241"/>
            <a:ext cx="72264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Five Levels of Leadership</a:t>
            </a:r>
          </a:p>
        </p:txBody>
      </p:sp>
      <p:pic>
        <p:nvPicPr>
          <p:cNvPr id="2" name="pasted-image.png">
            <a:extLst>
              <a:ext uri="{FF2B5EF4-FFF2-40B4-BE49-F238E27FC236}">
                <a16:creationId xmlns:a16="http://schemas.microsoft.com/office/drawing/2014/main" id="{315DADFF-9E20-FBD4-C2DA-E16D7F3A4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28E89C35-D2C6-A459-B9DD-D284C1480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757" y="142514"/>
            <a:ext cx="102744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Five Levels of Leadership</a:t>
            </a:r>
          </a:p>
        </p:txBody>
      </p:sp>
    </p:spTree>
    <p:extLst>
      <p:ext uri="{BB962C8B-B14F-4D97-AF65-F5344CB8AC3E}">
        <p14:creationId xmlns:p14="http://schemas.microsoft.com/office/powerpoint/2010/main" val="1816820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011E04F3-957A-B397-CE08-888BC66C5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00" y="1554067"/>
            <a:ext cx="11354877" cy="47035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4B6036-0607-79BF-B702-571A27B91A0C}"/>
              </a:ext>
            </a:extLst>
          </p:cNvPr>
          <p:cNvSpPr/>
          <p:nvPr/>
        </p:nvSpPr>
        <p:spPr>
          <a:xfrm>
            <a:off x="0" y="1396053"/>
            <a:ext cx="3853458" cy="157992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825500" hangingPunct="0"/>
            <a:r>
              <a:rPr lang="en-US" sz="3200" dirty="0">
                <a:solidFill>
                  <a:srgbClr val="FFFFFF"/>
                </a:solidFill>
                <a:sym typeface="Helvetica Light"/>
              </a:rPr>
              <a:t>\</a:t>
            </a:r>
          </a:p>
          <a:p>
            <a:pPr algn="ctr" defTabSz="825500" hangingPunct="0"/>
            <a:endParaRPr lang="en-US" sz="3200" dirty="0">
              <a:solidFill>
                <a:srgbClr val="FFFFFF"/>
              </a:solidFill>
              <a:sym typeface="Helvetica Light"/>
            </a:endParaRPr>
          </a:p>
          <a:p>
            <a:pPr algn="ctr" defTabSz="825500" hangingPunct="0"/>
            <a:endParaRPr lang="en-US" sz="320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FB2DC0FB-BD16-4FFC-725B-AD25CFAFB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817" y="3108557"/>
            <a:ext cx="66003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4: People Development	        Reproduction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E71458B1-9FEF-02BA-01D1-3980C0775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3151" y="3924279"/>
            <a:ext cx="75140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3: Production				        Results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AC3FB2E8-2762-3301-B20F-7D091CA55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890" y="4821268"/>
            <a:ext cx="83393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2: Permission		      	    	       Relationships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911B6C61-2C40-4533-2AE7-D7D88BCB2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883" y="5709601"/>
            <a:ext cx="911732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1: Position		      	   			 	       Rights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D43DC50A-37AF-DB44-3FE1-EB2F0A3CA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873" y="105241"/>
            <a:ext cx="72264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Five Levels of Leadership</a:t>
            </a:r>
          </a:p>
        </p:txBody>
      </p:sp>
      <p:pic>
        <p:nvPicPr>
          <p:cNvPr id="2" name="pasted-image.png">
            <a:extLst>
              <a:ext uri="{FF2B5EF4-FFF2-40B4-BE49-F238E27FC236}">
                <a16:creationId xmlns:a16="http://schemas.microsoft.com/office/drawing/2014/main" id="{315DADFF-9E20-FBD4-C2DA-E16D7F3A4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28E89C35-D2C6-A459-B9DD-D284C1480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757" y="142514"/>
            <a:ext cx="102744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Five Levels of Leadership</a:t>
            </a:r>
          </a:p>
        </p:txBody>
      </p:sp>
    </p:spTree>
    <p:extLst>
      <p:ext uri="{BB962C8B-B14F-4D97-AF65-F5344CB8AC3E}">
        <p14:creationId xmlns:p14="http://schemas.microsoft.com/office/powerpoint/2010/main" val="404477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19" y="738868"/>
            <a:ext cx="10697630" cy="5857662"/>
          </a:xfrm>
          <a:effectLst/>
        </p:spPr>
        <p:txBody>
          <a:bodyPr>
            <a:normAutofit/>
          </a:bodyPr>
          <a:lstStyle/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4000" dirty="0">
                <a:latin typeface="Helvetica" charset="0"/>
                <a:ea typeface="Helvetica" charset="0"/>
                <a:cs typeface="Helvetica" charset="0"/>
              </a:rPr>
              <a:t>Transformation is not a destination. For congregations it is not a place of arrival where the transformation journey can be declared as over. It is an ongoing journey. Congregations do not transform once. They are continually transforming</a:t>
            </a:r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. 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1800" i="1" dirty="0">
              <a:latin typeface="Helvetica" charset="0"/>
              <a:ea typeface="Helvetica" charset="0"/>
              <a:cs typeface="Helvetica" charset="0"/>
            </a:endParaRP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				George W. Bullard</a:t>
            </a:r>
          </a:p>
          <a:p>
            <a:endParaRPr lang="en-US" dirty="0"/>
          </a:p>
        </p:txBody>
      </p:sp>
      <p:pic>
        <p:nvPicPr>
          <p:cNvPr id="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564551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38914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011E04F3-957A-B397-CE08-888BC66C5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00" y="1554067"/>
            <a:ext cx="11354877" cy="4703514"/>
          </a:xfrm>
          <a:prstGeom prst="rect">
            <a:avLst/>
          </a:prstGeom>
        </p:spPr>
      </p:pic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5427569" y="2238750"/>
            <a:ext cx="58096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5: Personhood		        Respect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4B6036-0607-79BF-B702-571A27B91A0C}"/>
              </a:ext>
            </a:extLst>
          </p:cNvPr>
          <p:cNvSpPr/>
          <p:nvPr/>
        </p:nvSpPr>
        <p:spPr>
          <a:xfrm>
            <a:off x="0" y="1396053"/>
            <a:ext cx="3853458" cy="157992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825500" hangingPunct="0"/>
            <a:r>
              <a:rPr lang="en-US" sz="3200" dirty="0">
                <a:solidFill>
                  <a:srgbClr val="FFFFFF"/>
                </a:solidFill>
                <a:sym typeface="Helvetica Light"/>
              </a:rPr>
              <a:t>\</a:t>
            </a:r>
          </a:p>
          <a:p>
            <a:pPr algn="ctr" defTabSz="825500" hangingPunct="0"/>
            <a:endParaRPr lang="en-US" sz="3200" dirty="0">
              <a:solidFill>
                <a:srgbClr val="FFFFFF"/>
              </a:solidFill>
              <a:sym typeface="Helvetica Light"/>
            </a:endParaRPr>
          </a:p>
          <a:p>
            <a:pPr algn="ctr" defTabSz="825500" hangingPunct="0"/>
            <a:endParaRPr lang="en-US" sz="320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FB2DC0FB-BD16-4FFC-725B-AD25CFAFB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817" y="3108557"/>
            <a:ext cx="66003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4: People Development	        Reproduction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E71458B1-9FEF-02BA-01D1-3980C0775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3151" y="3924279"/>
            <a:ext cx="75140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3: Production				        Results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AC3FB2E8-2762-3301-B20F-7D091CA55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890" y="4821268"/>
            <a:ext cx="83393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2: Permission		      	    	       Relationships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911B6C61-2C40-4533-2AE7-D7D88BCB2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883" y="5709601"/>
            <a:ext cx="911732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1: Position		      	   			 	       Rights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D43DC50A-37AF-DB44-3FE1-EB2F0A3CA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873" y="105241"/>
            <a:ext cx="72264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Five Levels of Leadership</a:t>
            </a:r>
          </a:p>
        </p:txBody>
      </p:sp>
      <p:pic>
        <p:nvPicPr>
          <p:cNvPr id="2" name="pasted-image.png">
            <a:extLst>
              <a:ext uri="{FF2B5EF4-FFF2-40B4-BE49-F238E27FC236}">
                <a16:creationId xmlns:a16="http://schemas.microsoft.com/office/drawing/2014/main" id="{315DADFF-9E20-FBD4-C2DA-E16D7F3A4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28E89C35-D2C6-A459-B9DD-D284C1480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757" y="142514"/>
            <a:ext cx="102744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Five Levels of Leadership</a:t>
            </a:r>
          </a:p>
        </p:txBody>
      </p:sp>
    </p:spTree>
    <p:extLst>
      <p:ext uri="{BB962C8B-B14F-4D97-AF65-F5344CB8AC3E}">
        <p14:creationId xmlns:p14="http://schemas.microsoft.com/office/powerpoint/2010/main" val="2530624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752222"/>
              </p:ext>
            </p:extLst>
          </p:nvPr>
        </p:nvGraphicFramePr>
        <p:xfrm>
          <a:off x="402336" y="237747"/>
          <a:ext cx="11320272" cy="6221409"/>
        </p:xfrm>
        <a:graphic>
          <a:graphicData uri="http://schemas.openxmlformats.org/drawingml/2006/table">
            <a:tbl>
              <a:tblPr/>
              <a:tblGrid>
                <a:gridCol w="2060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1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2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5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340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Gary McIntosh’s Typology of Church Sizes</a:t>
                      </a:r>
                      <a:endParaRPr kumimoji="0" lang="en-US" altLang="x-non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One Size Doesn’t Fit All</a:t>
                      </a:r>
                      <a:endParaRPr kumimoji="0" lang="en-US" altLang="x-none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3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FACTORS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SMALL CHURCH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MEDIUM CHURCH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LARGE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CHURCH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6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6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Size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15–200 worshipers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201–400 worshipers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401+ worshipers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6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Orientation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Relational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Programmatical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Organizational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6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Structure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Single cell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Stretched cell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Multiple cell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4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Leadership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Resides in key families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Resides in committees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Resides in select leaders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6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Pastor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Lover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Administrator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Leader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57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Decisions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Made by congregation; driven by history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Made by committees; driven by changing need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Made by staff and leaders; driven by vision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73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Staff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Bivocational 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single pastor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Pastor and small staff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Multiple staff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73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Change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Bottom up through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key people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Middle out through key committees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Top down through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key leaders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73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Growth Patterns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Attraction model through relationships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Program model through key ministry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Proclamation model through word of mouth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259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214867"/>
              </p:ext>
            </p:extLst>
          </p:nvPr>
        </p:nvGraphicFramePr>
        <p:xfrm>
          <a:off x="621792" y="493775"/>
          <a:ext cx="11082528" cy="5888736"/>
        </p:xfrm>
        <a:graphic>
          <a:graphicData uri="http://schemas.openxmlformats.org/drawingml/2006/table">
            <a:tbl>
              <a:tblPr/>
              <a:tblGrid>
                <a:gridCol w="2366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7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0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7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FACTORS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SMALL CHURCH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MEDIUM CHURCH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LARGE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CHURCH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95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Growth Obstacles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Small-church image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Ineffective evangelism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Inadequate programming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Downward momentum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Ingrown fellowship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Inadequate facilities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Inadequate staff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Inadequate finances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Poor administration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Increasing complexity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Poor assimilation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Increased bureaucracy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Loss of vision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Lack of member care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Growth Strategies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Renew a sense of purpose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Begin new ministries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Cultivate evangelism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Celebrate victories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Start new groups/classes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Involve new people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Develop distinct identity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Add additional staff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Use facilities multiple times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Offer multiple worship services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Write a long-range plan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Improve quality of ministry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Renew the vision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Design assimilation plan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Streamline procedures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Offer need-based events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Adjust leadership roles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Increase the number of small groups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887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501893" y="155910"/>
            <a:ext cx="89929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 Definition of Culture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9" y="1903935"/>
            <a:ext cx="10632558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1200"/>
              </a:spcBef>
              <a:buNone/>
            </a:pPr>
            <a:r>
              <a:rPr lang="en-US" altLang="en-US" sz="3600" dirty="0">
                <a:latin typeface="Arial" charset="0"/>
              </a:rPr>
              <a:t>Culture can be defined as the style, substance, and shadows of a people group.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b="1" dirty="0">
                <a:latin typeface="Arial" charset="0"/>
              </a:rPr>
              <a:t>Style</a:t>
            </a:r>
            <a:r>
              <a:rPr lang="en-US" altLang="en-US" sz="3600" dirty="0">
                <a:latin typeface="Arial" charset="0"/>
              </a:rPr>
              <a:t>: how the church thinks and acts</a:t>
            </a:r>
            <a:endParaRPr lang="en-US" altLang="en-US" sz="3600" b="1" dirty="0">
              <a:latin typeface="Arial" charset="0"/>
            </a:endParaRP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b="1" dirty="0">
                <a:latin typeface="Arial" charset="0"/>
              </a:rPr>
              <a:t>Substance</a:t>
            </a:r>
            <a:r>
              <a:rPr lang="en-US" altLang="en-US" sz="3600" dirty="0">
                <a:latin typeface="Arial" charset="0"/>
              </a:rPr>
              <a:t>: the priorities and behaviors that the church’s leaders model to the congregation.</a:t>
            </a:r>
            <a:endParaRPr lang="en-US" altLang="en-US" sz="3600" b="1" dirty="0">
              <a:latin typeface="Arial" charset="0"/>
            </a:endParaRP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b="1" dirty="0">
                <a:latin typeface="Arial" charset="0"/>
              </a:rPr>
              <a:t>Shadows</a:t>
            </a:r>
            <a:r>
              <a:rPr lang="en-US" altLang="en-US" sz="3600" dirty="0">
                <a:latin typeface="Arial" charset="0"/>
              </a:rPr>
              <a:t>: The priorities and behaviors that a church’s leaders exhibit behind closed doors.</a:t>
            </a:r>
            <a:endParaRPr lang="en-US" altLang="en-US" sz="36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090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613274" y="232201"/>
            <a:ext cx="69654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Values-Based Culture</a:t>
            </a:r>
            <a:endParaRPr lang="en-US" alt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81199" y="2197248"/>
            <a:ext cx="82296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600"/>
              </a:spcBef>
              <a:buNone/>
            </a:pPr>
            <a:r>
              <a:rPr lang="en-US" altLang="en-US" sz="6000" dirty="0">
                <a:latin typeface="Arial" charset="0"/>
              </a:rPr>
              <a:t>“Culture eats strategy for breakfast.”</a:t>
            </a:r>
          </a:p>
          <a:p>
            <a:pPr eaLnBrk="1" hangingPunct="1">
              <a:spcBef>
                <a:spcPts val="600"/>
              </a:spcBef>
              <a:buNone/>
            </a:pPr>
            <a:endParaRPr lang="en-US" altLang="en-US" sz="2800" dirty="0">
              <a:latin typeface="Arial" charset="0"/>
            </a:endParaRPr>
          </a:p>
          <a:p>
            <a:pPr algn="ctr" eaLnBrk="1" hangingPunct="1">
              <a:spcBef>
                <a:spcPts val="600"/>
              </a:spcBef>
              <a:buNone/>
            </a:pPr>
            <a:r>
              <a:rPr lang="en-US" altLang="en-US" sz="2800" dirty="0">
                <a:latin typeface="Arial" charset="0"/>
              </a:rPr>
              <a:t>— Peter Drucker </a:t>
            </a: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856" y="5675191"/>
            <a:ext cx="2200326" cy="7571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9343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8" y="1574751"/>
            <a:ext cx="106325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Multiple </a:t>
            </a:r>
            <a:r>
              <a:rPr lang="en-US" altLang="en-US" sz="3600" b="1" u="sng" dirty="0">
                <a:latin typeface="Arial" charset="0"/>
              </a:rPr>
              <a:t>intangibles</a:t>
            </a:r>
            <a:r>
              <a:rPr lang="en-US" altLang="en-US" sz="3600" dirty="0">
                <a:latin typeface="Arial" charset="0"/>
              </a:rPr>
              <a:t> create culture.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613274" y="-44798"/>
            <a:ext cx="69654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Values-Based Culture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Insights from Craig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Groeschel</a:t>
            </a:r>
            <a:endParaRPr lang="en-US" altLang="en-US" sz="36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69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8" y="1574751"/>
            <a:ext cx="1063255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Multiple </a:t>
            </a:r>
            <a:r>
              <a:rPr lang="en-US" altLang="en-US" sz="3600" b="1" u="sng" dirty="0">
                <a:latin typeface="Arial" charset="0"/>
              </a:rPr>
              <a:t>intangibles</a:t>
            </a:r>
            <a:r>
              <a:rPr lang="en-US" altLang="en-US" sz="3600" dirty="0">
                <a:latin typeface="Arial" charset="0"/>
              </a:rPr>
              <a:t> create culture.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More than environment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49C1B8C4-5D54-7F43-91D6-F607AB2BD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274" y="-44798"/>
            <a:ext cx="69654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Values-Based Culture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Insights from Craig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Groeschel</a:t>
            </a:r>
            <a:endParaRPr lang="en-US" altLang="en-US" sz="36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88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8" y="1574751"/>
            <a:ext cx="1063255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Multiple </a:t>
            </a:r>
            <a:r>
              <a:rPr lang="en-US" altLang="en-US" sz="3600" b="1" u="sng" dirty="0">
                <a:latin typeface="Arial" charset="0"/>
              </a:rPr>
              <a:t>intangibles</a:t>
            </a:r>
            <a:r>
              <a:rPr lang="en-US" altLang="en-US" sz="3600" u="sng" dirty="0">
                <a:latin typeface="Arial" charset="0"/>
              </a:rPr>
              <a:t> </a:t>
            </a:r>
            <a:r>
              <a:rPr lang="en-US" altLang="en-US" sz="3600" dirty="0">
                <a:latin typeface="Arial" charset="0"/>
              </a:rPr>
              <a:t>create culture.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More than environment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More than a feeling/atmosphere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83CB13A5-38C9-7845-A590-12B834612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274" y="-44798"/>
            <a:ext cx="69654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Values-Based Culture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Insights from Craig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Groeschel</a:t>
            </a:r>
            <a:endParaRPr lang="en-US" altLang="en-US" sz="36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24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8" y="1574751"/>
            <a:ext cx="10632558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Multiple </a:t>
            </a:r>
            <a:r>
              <a:rPr lang="en-US" altLang="en-US" sz="3600" b="1" u="sng" dirty="0">
                <a:latin typeface="Arial" charset="0"/>
              </a:rPr>
              <a:t>intangibles</a:t>
            </a:r>
            <a:r>
              <a:rPr lang="en-US" altLang="en-US" sz="3600" dirty="0">
                <a:latin typeface="Arial" charset="0"/>
              </a:rPr>
              <a:t> create culture.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More than environment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More than a feeling/atmosphere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Healthy culture never happens by </a:t>
            </a:r>
            <a:r>
              <a:rPr lang="en-US" altLang="en-US" sz="3600" b="1" u="sng" dirty="0">
                <a:latin typeface="Arial" charset="0"/>
              </a:rPr>
              <a:t>accident</a:t>
            </a:r>
            <a:r>
              <a:rPr lang="en-US" altLang="en-US" sz="3600" dirty="0">
                <a:latin typeface="Arial" charset="0"/>
              </a:rPr>
              <a:t>.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99772D7A-FA35-8B44-A0FF-684E5B13F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274" y="-44798"/>
            <a:ext cx="69654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Values-Based Culture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Insights from Craig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Groeschel</a:t>
            </a:r>
            <a:endParaRPr lang="en-US" altLang="en-US" sz="36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80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8" y="1574751"/>
            <a:ext cx="1063255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Multiple </a:t>
            </a:r>
            <a:r>
              <a:rPr lang="en-US" altLang="en-US" sz="3600" b="1" u="sng" dirty="0">
                <a:latin typeface="Arial" charset="0"/>
              </a:rPr>
              <a:t>intangibles</a:t>
            </a:r>
            <a:r>
              <a:rPr lang="en-US" altLang="en-US" sz="3600" dirty="0">
                <a:latin typeface="Arial" charset="0"/>
              </a:rPr>
              <a:t> create culture.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More than environment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More than a feeling/atmosphere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Healthy culture never happens by </a:t>
            </a:r>
            <a:r>
              <a:rPr lang="en-US" altLang="en-US" sz="3600" b="1" u="sng" dirty="0">
                <a:latin typeface="Arial" charset="0"/>
              </a:rPr>
              <a:t>accident</a:t>
            </a:r>
            <a:r>
              <a:rPr lang="en-US" altLang="en-US" sz="3600" dirty="0">
                <a:latin typeface="Arial" charset="0"/>
              </a:rPr>
              <a:t>.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Culture is a combination of what you </a:t>
            </a:r>
            <a:r>
              <a:rPr lang="en-US" altLang="en-US" sz="3600" b="1" u="sng" dirty="0">
                <a:latin typeface="Arial" charset="0"/>
              </a:rPr>
              <a:t>create</a:t>
            </a:r>
            <a:r>
              <a:rPr lang="en-US" altLang="en-US" sz="3600" dirty="0">
                <a:latin typeface="Arial" charset="0"/>
              </a:rPr>
              <a:t> and what you </a:t>
            </a:r>
            <a:r>
              <a:rPr lang="en-US" altLang="en-US" sz="3600" b="1" u="sng" dirty="0">
                <a:latin typeface="Arial" charset="0"/>
              </a:rPr>
              <a:t>allow</a:t>
            </a:r>
            <a:r>
              <a:rPr lang="en-US" altLang="en-US" sz="3600" dirty="0">
                <a:latin typeface="Arial" charset="0"/>
              </a:rPr>
              <a:t>.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6FA500A0-280D-6243-83F3-7E596083D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274" y="-44798"/>
            <a:ext cx="69654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Values-Based Culture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Insights from Craig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Groeschel</a:t>
            </a:r>
            <a:endParaRPr lang="en-US" altLang="en-US" sz="36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4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18" y="738868"/>
            <a:ext cx="10802679" cy="4351338"/>
          </a:xfrm>
          <a:effectLst/>
        </p:spPr>
        <p:txBody>
          <a:bodyPr>
            <a:normAutofit/>
          </a:bodyPr>
          <a:lstStyle/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4000" dirty="0">
                <a:latin typeface="Arial" charset="0"/>
                <a:ea typeface="Arial" charset="0"/>
                <a:cs typeface="Arial" charset="0"/>
              </a:rPr>
              <a:t>While a compelling vision can certainly get the flywheel going, it takes successful progress toward the realization of the vision to keep it turning, and at an ever-increasing pace. 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2000" i="1" dirty="0">
              <a:latin typeface="Arial" charset="0"/>
              <a:ea typeface="Arial" charset="0"/>
              <a:cs typeface="Arial" charset="0"/>
            </a:endParaRP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4000" dirty="0">
                <a:latin typeface="Arial" charset="0"/>
                <a:ea typeface="Arial" charset="0"/>
                <a:cs typeface="Arial" charset="0"/>
              </a:rPr>
              <a:t>					Bud </a:t>
            </a:r>
            <a:r>
              <a:rPr lang="en-US" sz="4000" dirty="0" err="1">
                <a:latin typeface="Arial" charset="0"/>
                <a:ea typeface="Arial" charset="0"/>
                <a:cs typeface="Arial" charset="0"/>
              </a:rPr>
              <a:t>Wrenn</a:t>
            </a:r>
            <a:r>
              <a:rPr lang="en-US" sz="4000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3600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/>
          </a:p>
        </p:txBody>
      </p:sp>
      <p:pic>
        <p:nvPicPr>
          <p:cNvPr id="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564551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18289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8" y="1574751"/>
            <a:ext cx="10632558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Multiple </a:t>
            </a:r>
            <a:r>
              <a:rPr lang="en-US" altLang="en-US" sz="3600" b="1" u="sng" dirty="0">
                <a:latin typeface="Arial" charset="0"/>
              </a:rPr>
              <a:t>intangibles</a:t>
            </a:r>
            <a:r>
              <a:rPr lang="en-US" altLang="en-US" sz="3600" dirty="0">
                <a:latin typeface="Arial" charset="0"/>
              </a:rPr>
              <a:t> create culture.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More than environment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More than a feeling/atmosphere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Healthy culture never happens by </a:t>
            </a:r>
            <a:r>
              <a:rPr lang="en-US" altLang="en-US" sz="3600" b="1" u="sng" dirty="0">
                <a:latin typeface="Arial" charset="0"/>
              </a:rPr>
              <a:t>accident</a:t>
            </a:r>
            <a:r>
              <a:rPr lang="en-US" altLang="en-US" sz="3600" dirty="0">
                <a:latin typeface="Arial" charset="0"/>
              </a:rPr>
              <a:t>.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Culture is a combination of what you </a:t>
            </a:r>
            <a:r>
              <a:rPr lang="en-US" altLang="en-US" sz="3600" b="1" u="sng" dirty="0">
                <a:latin typeface="Arial" charset="0"/>
              </a:rPr>
              <a:t>create</a:t>
            </a:r>
            <a:r>
              <a:rPr lang="en-US" altLang="en-US" sz="3600" dirty="0">
                <a:latin typeface="Arial" charset="0"/>
              </a:rPr>
              <a:t> and what you </a:t>
            </a:r>
            <a:r>
              <a:rPr lang="en-US" altLang="en-US" sz="3600" b="1" u="sng" dirty="0">
                <a:latin typeface="Arial" charset="0"/>
              </a:rPr>
              <a:t>allow</a:t>
            </a:r>
            <a:r>
              <a:rPr lang="en-US" altLang="en-US" sz="3600" dirty="0">
                <a:latin typeface="Arial" charset="0"/>
              </a:rPr>
              <a:t>.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Culture is created and </a:t>
            </a:r>
            <a:r>
              <a:rPr lang="en-US" altLang="en-US" sz="3600" b="1" u="sng" dirty="0">
                <a:latin typeface="Arial" charset="0"/>
              </a:rPr>
              <a:t>guarded</a:t>
            </a:r>
            <a:r>
              <a:rPr lang="en-US" altLang="en-US" sz="3600" dirty="0">
                <a:latin typeface="Arial" charset="0"/>
              </a:rPr>
              <a:t> by leaders.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9CDF3578-8078-334C-8ECB-0A08F42EE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274" y="-44798"/>
            <a:ext cx="69654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Values-Based Culture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Insights from Craig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Groeschel</a:t>
            </a:r>
            <a:endParaRPr lang="en-US" altLang="en-US" sz="36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65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911206" y="-44798"/>
            <a:ext cx="83695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Values-Based Culture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Insights from Curt Coffman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3295" y="1570115"/>
            <a:ext cx="112654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457200" indent="-457200" eaLnBrk="1" hangingPunct="1">
              <a:spcBef>
                <a:spcPts val="600"/>
              </a:spcBef>
            </a:pPr>
            <a:r>
              <a:rPr lang="en-US" altLang="en-US" dirty="0">
                <a:latin typeface="Arial" charset="0"/>
              </a:rPr>
              <a:t>People are loyal to culture, not to </a:t>
            </a:r>
            <a:r>
              <a:rPr lang="en-US" altLang="en-US" b="1" u="sng" dirty="0">
                <a:latin typeface="Arial" charset="0"/>
              </a:rPr>
              <a:t>strategy</a:t>
            </a:r>
            <a:r>
              <a:rPr lang="en-US" altLang="en-US" dirty="0">
                <a:latin typeface="Arial" charset="0"/>
              </a:rPr>
              <a:t>.</a:t>
            </a:r>
          </a:p>
        </p:txBody>
      </p:sp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38244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3295" y="1570115"/>
            <a:ext cx="1126541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457200" indent="-457200" eaLnBrk="1" hangingPunct="1">
              <a:spcBef>
                <a:spcPts val="600"/>
              </a:spcBef>
            </a:pPr>
            <a:r>
              <a:rPr lang="en-US" altLang="en-US" dirty="0">
                <a:latin typeface="Arial" charset="0"/>
              </a:rPr>
              <a:t>People are loyal to culture, not to </a:t>
            </a:r>
            <a:r>
              <a:rPr lang="en-US" altLang="en-US" b="1" u="sng" dirty="0">
                <a:latin typeface="Arial" charset="0"/>
              </a:rPr>
              <a:t>strategy</a:t>
            </a:r>
            <a:r>
              <a:rPr lang="en-US" altLang="en-US" dirty="0">
                <a:latin typeface="Arial" charset="0"/>
              </a:rPr>
              <a:t>.</a:t>
            </a:r>
          </a:p>
          <a:p>
            <a:pPr marL="457200" indent="-457200" eaLnBrk="1" hangingPunct="1">
              <a:spcBef>
                <a:spcPts val="600"/>
              </a:spcBef>
            </a:pPr>
            <a:r>
              <a:rPr lang="en-US" altLang="en-US" dirty="0">
                <a:latin typeface="Arial" charset="0"/>
              </a:rPr>
              <a:t>Culture is more </a:t>
            </a:r>
            <a:r>
              <a:rPr lang="en-US" altLang="en-US" b="1" u="sng" dirty="0">
                <a:latin typeface="Arial" charset="0"/>
              </a:rPr>
              <a:t>efficient</a:t>
            </a:r>
            <a:r>
              <a:rPr lang="en-US" altLang="en-US" dirty="0">
                <a:latin typeface="Arial" charset="0"/>
              </a:rPr>
              <a:t> than </a:t>
            </a:r>
            <a:r>
              <a:rPr lang="en-US" altLang="en-US">
                <a:latin typeface="Arial" charset="0"/>
              </a:rPr>
              <a:t>strategy.</a:t>
            </a:r>
            <a:endParaRPr lang="en-US" altLang="en-US" dirty="0">
              <a:latin typeface="Arial" charset="0"/>
            </a:endParaRPr>
          </a:p>
        </p:txBody>
      </p:sp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82853DFC-02AC-9649-BDBF-44612CCA8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206" y="-44798"/>
            <a:ext cx="83695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Values-Based Culture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Insights from Curt Coffman</a:t>
            </a:r>
          </a:p>
        </p:txBody>
      </p:sp>
    </p:spTree>
    <p:extLst>
      <p:ext uri="{BB962C8B-B14F-4D97-AF65-F5344CB8AC3E}">
        <p14:creationId xmlns:p14="http://schemas.microsoft.com/office/powerpoint/2010/main" val="1650841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3295" y="1570115"/>
            <a:ext cx="1126541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457200" indent="-457200" eaLnBrk="1" hangingPunct="1">
              <a:spcBef>
                <a:spcPts val="600"/>
              </a:spcBef>
            </a:pPr>
            <a:r>
              <a:rPr lang="en-US" altLang="en-US" dirty="0">
                <a:latin typeface="Arial" charset="0"/>
              </a:rPr>
              <a:t>People are loyal to culture, not to </a:t>
            </a:r>
            <a:r>
              <a:rPr lang="en-US" altLang="en-US" b="1" u="sng" dirty="0">
                <a:latin typeface="Arial" charset="0"/>
              </a:rPr>
              <a:t>strategy</a:t>
            </a:r>
            <a:r>
              <a:rPr lang="en-US" altLang="en-US" dirty="0">
                <a:latin typeface="Arial" charset="0"/>
              </a:rPr>
              <a:t>.</a:t>
            </a:r>
          </a:p>
          <a:p>
            <a:pPr marL="457200" indent="-457200" eaLnBrk="1" hangingPunct="1">
              <a:spcBef>
                <a:spcPts val="600"/>
              </a:spcBef>
            </a:pPr>
            <a:r>
              <a:rPr lang="en-US" altLang="en-US" dirty="0">
                <a:latin typeface="Arial" charset="0"/>
              </a:rPr>
              <a:t>Culture is more </a:t>
            </a:r>
            <a:r>
              <a:rPr lang="en-US" altLang="en-US" b="1" u="sng" dirty="0">
                <a:latin typeface="Arial" charset="0"/>
              </a:rPr>
              <a:t>efficient</a:t>
            </a:r>
            <a:r>
              <a:rPr lang="en-US" altLang="en-US" dirty="0">
                <a:latin typeface="Arial" charset="0"/>
              </a:rPr>
              <a:t> than strategy.</a:t>
            </a:r>
          </a:p>
          <a:p>
            <a:pPr marL="457200" indent="-457200" eaLnBrk="1" hangingPunct="1">
              <a:spcBef>
                <a:spcPts val="600"/>
              </a:spcBef>
            </a:pPr>
            <a:r>
              <a:rPr lang="en-US" altLang="en-US" dirty="0">
                <a:latin typeface="Arial" charset="0"/>
              </a:rPr>
              <a:t>A brittle culture can doom even a great </a:t>
            </a:r>
            <a:r>
              <a:rPr lang="en-US" altLang="en-US">
                <a:latin typeface="Arial" charset="0"/>
              </a:rPr>
              <a:t>organization.</a:t>
            </a:r>
            <a:endParaRPr lang="en-US" altLang="en-US" dirty="0">
              <a:latin typeface="Arial" charset="0"/>
            </a:endParaRPr>
          </a:p>
        </p:txBody>
      </p:sp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8E2E6C53-2D84-044B-BF66-FCB861B1B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206" y="-44798"/>
            <a:ext cx="83695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Values-Based Culture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Insights from Curt Coffman</a:t>
            </a:r>
          </a:p>
        </p:txBody>
      </p:sp>
    </p:spTree>
    <p:extLst>
      <p:ext uri="{BB962C8B-B14F-4D97-AF65-F5344CB8AC3E}">
        <p14:creationId xmlns:p14="http://schemas.microsoft.com/office/powerpoint/2010/main" val="1534128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3295" y="1570115"/>
            <a:ext cx="11265410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457200" indent="-457200" eaLnBrk="1" hangingPunct="1">
              <a:spcBef>
                <a:spcPts val="600"/>
              </a:spcBef>
            </a:pPr>
            <a:r>
              <a:rPr lang="en-US" altLang="en-US" dirty="0">
                <a:latin typeface="Arial" charset="0"/>
              </a:rPr>
              <a:t>People are loyal to culture, not to </a:t>
            </a:r>
            <a:r>
              <a:rPr lang="en-US" altLang="en-US" b="1" u="sng" dirty="0">
                <a:latin typeface="Arial" charset="0"/>
              </a:rPr>
              <a:t>strategy</a:t>
            </a:r>
            <a:r>
              <a:rPr lang="en-US" altLang="en-US" dirty="0">
                <a:latin typeface="Arial" charset="0"/>
              </a:rPr>
              <a:t>.</a:t>
            </a:r>
          </a:p>
          <a:p>
            <a:pPr marL="457200" indent="-457200" eaLnBrk="1" hangingPunct="1">
              <a:spcBef>
                <a:spcPts val="600"/>
              </a:spcBef>
            </a:pPr>
            <a:r>
              <a:rPr lang="en-US" altLang="en-US" dirty="0">
                <a:latin typeface="Arial" charset="0"/>
              </a:rPr>
              <a:t>Culture is more </a:t>
            </a:r>
            <a:r>
              <a:rPr lang="en-US" altLang="en-US" b="1" u="sng" dirty="0">
                <a:latin typeface="Arial" charset="0"/>
              </a:rPr>
              <a:t>efficient</a:t>
            </a:r>
            <a:r>
              <a:rPr lang="en-US" altLang="en-US" dirty="0">
                <a:latin typeface="Arial" charset="0"/>
              </a:rPr>
              <a:t> than strategy.</a:t>
            </a:r>
          </a:p>
          <a:p>
            <a:pPr marL="457200" indent="-457200" eaLnBrk="1" hangingPunct="1">
              <a:spcBef>
                <a:spcPts val="600"/>
              </a:spcBef>
            </a:pPr>
            <a:r>
              <a:rPr lang="en-US" altLang="en-US" dirty="0">
                <a:latin typeface="Arial" charset="0"/>
              </a:rPr>
              <a:t>A brittle culture can doom even a great organization.</a:t>
            </a:r>
          </a:p>
          <a:p>
            <a:pPr marL="457200" indent="-457200" eaLnBrk="1" hangingPunct="1">
              <a:spcBef>
                <a:spcPts val="600"/>
              </a:spcBef>
            </a:pPr>
            <a:r>
              <a:rPr lang="en-US" altLang="en-US" dirty="0">
                <a:latin typeface="Arial" charset="0"/>
              </a:rPr>
              <a:t>When strategy and culture collide, </a:t>
            </a:r>
            <a:r>
              <a:rPr lang="en-US" altLang="en-US" b="1" u="sng" dirty="0">
                <a:latin typeface="Arial" charset="0"/>
              </a:rPr>
              <a:t>culture </a:t>
            </a:r>
            <a:r>
              <a:rPr lang="en-US" altLang="en-US" dirty="0">
                <a:latin typeface="Arial" charset="0"/>
              </a:rPr>
              <a:t>will always </a:t>
            </a:r>
            <a:r>
              <a:rPr lang="en-US" altLang="en-US">
                <a:latin typeface="Arial" charset="0"/>
              </a:rPr>
              <a:t>win.</a:t>
            </a:r>
            <a:endParaRPr lang="en-US" altLang="en-US" dirty="0">
              <a:latin typeface="Arial" charset="0"/>
            </a:endParaRPr>
          </a:p>
        </p:txBody>
      </p:sp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877FB711-D070-9E41-885E-E79A66FA3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206" y="-44798"/>
            <a:ext cx="83695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Values-Based Culture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Insights from Curt Coffman</a:t>
            </a:r>
          </a:p>
        </p:txBody>
      </p:sp>
    </p:spTree>
    <p:extLst>
      <p:ext uri="{BB962C8B-B14F-4D97-AF65-F5344CB8AC3E}">
        <p14:creationId xmlns:p14="http://schemas.microsoft.com/office/powerpoint/2010/main" val="172897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3295" y="1570115"/>
            <a:ext cx="1126541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457200" indent="-457200" eaLnBrk="1" hangingPunct="1">
              <a:spcBef>
                <a:spcPts val="600"/>
              </a:spcBef>
            </a:pPr>
            <a:r>
              <a:rPr lang="en-US" altLang="en-US" dirty="0">
                <a:latin typeface="Arial" charset="0"/>
              </a:rPr>
              <a:t>People are loyal to culture, not to </a:t>
            </a:r>
            <a:r>
              <a:rPr lang="en-US" altLang="en-US" b="1" u="sng" dirty="0">
                <a:latin typeface="Arial" charset="0"/>
              </a:rPr>
              <a:t>strategy</a:t>
            </a:r>
            <a:r>
              <a:rPr lang="en-US" altLang="en-US" dirty="0">
                <a:latin typeface="Arial" charset="0"/>
              </a:rPr>
              <a:t>.</a:t>
            </a:r>
          </a:p>
          <a:p>
            <a:pPr marL="457200" indent="-457200" eaLnBrk="1" hangingPunct="1">
              <a:spcBef>
                <a:spcPts val="600"/>
              </a:spcBef>
            </a:pPr>
            <a:r>
              <a:rPr lang="en-US" altLang="en-US" dirty="0">
                <a:latin typeface="Arial" charset="0"/>
              </a:rPr>
              <a:t>Culture is more </a:t>
            </a:r>
            <a:r>
              <a:rPr lang="en-US" altLang="en-US" b="1" u="sng" dirty="0">
                <a:latin typeface="Arial" charset="0"/>
              </a:rPr>
              <a:t>efficient</a:t>
            </a:r>
            <a:r>
              <a:rPr lang="en-US" altLang="en-US" dirty="0">
                <a:latin typeface="Arial" charset="0"/>
              </a:rPr>
              <a:t> than strategy.</a:t>
            </a:r>
          </a:p>
          <a:p>
            <a:pPr marL="457200" indent="-457200" eaLnBrk="1" hangingPunct="1">
              <a:spcBef>
                <a:spcPts val="600"/>
              </a:spcBef>
            </a:pPr>
            <a:r>
              <a:rPr lang="en-US" altLang="en-US" dirty="0">
                <a:latin typeface="Arial" charset="0"/>
              </a:rPr>
              <a:t>A brittle culture can doom even a great organization.</a:t>
            </a:r>
          </a:p>
          <a:p>
            <a:pPr marL="457200" indent="-457200" eaLnBrk="1" hangingPunct="1">
              <a:spcBef>
                <a:spcPts val="600"/>
              </a:spcBef>
            </a:pPr>
            <a:r>
              <a:rPr lang="en-US" altLang="en-US" dirty="0">
                <a:latin typeface="Arial" charset="0"/>
              </a:rPr>
              <a:t>When strategy and culture collide, </a:t>
            </a:r>
            <a:r>
              <a:rPr lang="en-US" altLang="en-US" b="1" u="sng" dirty="0">
                <a:latin typeface="Arial" charset="0"/>
              </a:rPr>
              <a:t>culture </a:t>
            </a:r>
            <a:r>
              <a:rPr lang="en-US" altLang="en-US" dirty="0">
                <a:latin typeface="Arial" charset="0"/>
              </a:rPr>
              <a:t>will always win.</a:t>
            </a:r>
          </a:p>
          <a:p>
            <a:pPr marL="457200" indent="-457200" eaLnBrk="1" hangingPunct="1">
              <a:spcBef>
                <a:spcPts val="600"/>
              </a:spcBef>
            </a:pPr>
            <a:r>
              <a:rPr lang="en-US" altLang="en-US" dirty="0">
                <a:latin typeface="Arial" charset="0"/>
              </a:rPr>
              <a:t>Cultural miscues are more damaging than strategic </a:t>
            </a:r>
            <a:r>
              <a:rPr lang="en-US" altLang="en-US">
                <a:latin typeface="Arial" charset="0"/>
              </a:rPr>
              <a:t>miscues.</a:t>
            </a:r>
            <a:endParaRPr lang="en-US" altLang="en-US" dirty="0">
              <a:latin typeface="Arial" charset="0"/>
            </a:endParaRPr>
          </a:p>
        </p:txBody>
      </p:sp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F1972E-F4B0-014C-88E8-CC9B95B32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206" y="-44798"/>
            <a:ext cx="83695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Values-Based Culture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Insights from Curt Coffman</a:t>
            </a:r>
          </a:p>
        </p:txBody>
      </p:sp>
    </p:spTree>
    <p:extLst>
      <p:ext uri="{BB962C8B-B14F-4D97-AF65-F5344CB8AC3E}">
        <p14:creationId xmlns:p14="http://schemas.microsoft.com/office/powerpoint/2010/main" val="1785535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3295" y="1570115"/>
            <a:ext cx="11265410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457200" indent="-457200" eaLnBrk="1" hangingPunct="1">
              <a:spcBef>
                <a:spcPts val="600"/>
              </a:spcBef>
            </a:pPr>
            <a:r>
              <a:rPr lang="en-US" altLang="en-US" dirty="0">
                <a:latin typeface="Arial" charset="0"/>
              </a:rPr>
              <a:t>People are loyal to culture, not to </a:t>
            </a:r>
            <a:r>
              <a:rPr lang="en-US" altLang="en-US" b="1" u="sng" dirty="0">
                <a:latin typeface="Arial" charset="0"/>
              </a:rPr>
              <a:t>strategy</a:t>
            </a:r>
            <a:r>
              <a:rPr lang="en-US" altLang="en-US" dirty="0">
                <a:latin typeface="Arial" charset="0"/>
              </a:rPr>
              <a:t>.</a:t>
            </a:r>
          </a:p>
          <a:p>
            <a:pPr marL="457200" indent="-457200" eaLnBrk="1" hangingPunct="1">
              <a:spcBef>
                <a:spcPts val="600"/>
              </a:spcBef>
            </a:pPr>
            <a:r>
              <a:rPr lang="en-US" altLang="en-US" dirty="0">
                <a:latin typeface="Arial" charset="0"/>
              </a:rPr>
              <a:t>Culture is more </a:t>
            </a:r>
            <a:r>
              <a:rPr lang="en-US" altLang="en-US" b="1" u="sng" dirty="0">
                <a:latin typeface="Arial" charset="0"/>
              </a:rPr>
              <a:t>efficient</a:t>
            </a:r>
            <a:r>
              <a:rPr lang="en-US" altLang="en-US" dirty="0">
                <a:latin typeface="Arial" charset="0"/>
              </a:rPr>
              <a:t> than strategy.</a:t>
            </a:r>
          </a:p>
          <a:p>
            <a:pPr marL="457200" indent="-457200" eaLnBrk="1" hangingPunct="1">
              <a:spcBef>
                <a:spcPts val="600"/>
              </a:spcBef>
            </a:pPr>
            <a:r>
              <a:rPr lang="en-US" altLang="en-US" dirty="0">
                <a:latin typeface="Arial" charset="0"/>
              </a:rPr>
              <a:t>A brittle culture can doom even a great organization.</a:t>
            </a:r>
          </a:p>
          <a:p>
            <a:pPr marL="457200" indent="-457200" eaLnBrk="1" hangingPunct="1">
              <a:spcBef>
                <a:spcPts val="600"/>
              </a:spcBef>
            </a:pPr>
            <a:r>
              <a:rPr lang="en-US" altLang="en-US" dirty="0">
                <a:latin typeface="Arial" charset="0"/>
              </a:rPr>
              <a:t>When strategy and culture collide, </a:t>
            </a:r>
            <a:r>
              <a:rPr lang="en-US" altLang="en-US" b="1" u="sng" dirty="0">
                <a:latin typeface="Arial" charset="0"/>
              </a:rPr>
              <a:t>culture </a:t>
            </a:r>
            <a:r>
              <a:rPr lang="en-US" altLang="en-US" dirty="0">
                <a:latin typeface="Arial" charset="0"/>
              </a:rPr>
              <a:t>will always win.</a:t>
            </a:r>
          </a:p>
          <a:p>
            <a:pPr marL="457200" indent="-457200" eaLnBrk="1" hangingPunct="1">
              <a:spcBef>
                <a:spcPts val="600"/>
              </a:spcBef>
            </a:pPr>
            <a:r>
              <a:rPr lang="en-US" altLang="en-US" dirty="0">
                <a:latin typeface="Arial" charset="0"/>
              </a:rPr>
              <a:t>Cultural miscues are more damaging than strategic miscues.</a:t>
            </a:r>
          </a:p>
          <a:p>
            <a:pPr marL="457200" indent="-457200" eaLnBrk="1" hangingPunct="1">
              <a:spcBef>
                <a:spcPts val="600"/>
              </a:spcBef>
            </a:pPr>
            <a:r>
              <a:rPr lang="en-US" altLang="en-US" dirty="0">
                <a:latin typeface="Arial" charset="0"/>
              </a:rPr>
              <a:t>Culture will have a significant impact on your future bottom line.</a:t>
            </a:r>
          </a:p>
        </p:txBody>
      </p:sp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DE70D1CB-B01B-1149-93C7-107A9BACE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206" y="-44798"/>
            <a:ext cx="83695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Values-Based Culture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Insights from Curt Coffman</a:t>
            </a:r>
          </a:p>
        </p:txBody>
      </p:sp>
    </p:spTree>
    <p:extLst>
      <p:ext uri="{BB962C8B-B14F-4D97-AF65-F5344CB8AC3E}">
        <p14:creationId xmlns:p14="http://schemas.microsoft.com/office/powerpoint/2010/main" val="1241227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2321708" y="139868"/>
            <a:ext cx="7353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Core Values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9" y="1841715"/>
            <a:ext cx="1063255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charset="0"/>
              </a:rPr>
              <a:t>Core </a:t>
            </a:r>
            <a:r>
              <a:rPr lang="en-US" altLang="en-US" sz="3600" b="1" dirty="0">
                <a:latin typeface="Arial" charset="0"/>
              </a:rPr>
              <a:t>values are fundamental to all that the organization does. They are ministry defining and have everything to do with a ministry’s distinctiveness</a:t>
            </a:r>
            <a:r>
              <a:rPr lang="en-US" altLang="en-US" sz="3600" dirty="0">
                <a:latin typeface="Arial" charset="0"/>
              </a:rPr>
              <a:t>. . . . Values communicate what is important—the organization’s bottom line. Thus, core values define what you believe is God’s heart for your ministry or </a:t>
            </a:r>
            <a:r>
              <a:rPr lang="en-US" altLang="en-US" sz="3600">
                <a:latin typeface="Arial" charset="0"/>
              </a:rPr>
              <a:t>church. </a:t>
            </a:r>
            <a:endParaRPr lang="is-IS" altLang="en-US" sz="36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s-IS" altLang="en-US" sz="3600" dirty="0">
                <a:latin typeface="Arial" charset="0"/>
              </a:rPr>
              <a:t>Aubrey Malphurs</a:t>
            </a:r>
            <a:endParaRPr lang="en-US" altLang="en-US" sz="3600" dirty="0">
              <a:latin typeface="Arial" charset="0"/>
            </a:endParaRPr>
          </a:p>
        </p:txBody>
      </p:sp>
      <p:pic>
        <p:nvPicPr>
          <p:cNvPr id="7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2591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9" y="1903935"/>
            <a:ext cx="106325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Core values are the </a:t>
            </a:r>
            <a:r>
              <a:rPr lang="en-US" altLang="en-US" sz="3600" b="1" u="sng" dirty="0">
                <a:latin typeface="Arial" charset="0"/>
              </a:rPr>
              <a:t>DNA </a:t>
            </a:r>
            <a:r>
              <a:rPr lang="en-US" altLang="en-US" sz="3600" dirty="0">
                <a:latin typeface="Arial" charset="0"/>
              </a:rPr>
              <a:t>of the church.</a:t>
            </a:r>
          </a:p>
        </p:txBody>
      </p:sp>
      <p:pic>
        <p:nvPicPr>
          <p:cNvPr id="7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60CDA96D-44F9-8E42-9741-9CC3E9284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708" y="139868"/>
            <a:ext cx="7353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Core Values</a:t>
            </a:r>
          </a:p>
        </p:txBody>
      </p:sp>
    </p:spTree>
    <p:extLst>
      <p:ext uri="{BB962C8B-B14F-4D97-AF65-F5344CB8AC3E}">
        <p14:creationId xmlns:p14="http://schemas.microsoft.com/office/powerpoint/2010/main" val="1194521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9" y="1903935"/>
            <a:ext cx="1063255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Core values are the </a:t>
            </a:r>
            <a:r>
              <a:rPr lang="en-US" altLang="en-US" sz="3600" b="1" u="sng" dirty="0">
                <a:latin typeface="Arial" charset="0"/>
              </a:rPr>
              <a:t>DNA </a:t>
            </a:r>
            <a:r>
              <a:rPr lang="en-US" altLang="en-US" sz="3600" dirty="0">
                <a:latin typeface="Arial" charset="0"/>
              </a:rPr>
              <a:t>of the church.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Core values </a:t>
            </a:r>
            <a:r>
              <a:rPr lang="en-US" altLang="en-US" sz="3600" b="1" u="sng" dirty="0">
                <a:latin typeface="Arial" charset="0"/>
              </a:rPr>
              <a:t>influence</a:t>
            </a:r>
            <a:r>
              <a:rPr lang="en-US" altLang="en-US" sz="3600" dirty="0">
                <a:latin typeface="Arial" charset="0"/>
              </a:rPr>
              <a:t> </a:t>
            </a:r>
            <a:r>
              <a:rPr lang="en-US" altLang="en-US" sz="3600">
                <a:latin typeface="Arial" charset="0"/>
              </a:rPr>
              <a:t>behavior.</a:t>
            </a:r>
            <a:endParaRPr lang="en-US" altLang="en-US" sz="3600" dirty="0">
              <a:latin typeface="Arial" charset="0"/>
            </a:endParaRPr>
          </a:p>
        </p:txBody>
      </p:sp>
      <p:pic>
        <p:nvPicPr>
          <p:cNvPr id="7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949F6F54-BA06-0D40-9045-185D5691C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708" y="139868"/>
            <a:ext cx="7353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Core Values</a:t>
            </a:r>
          </a:p>
        </p:txBody>
      </p:sp>
    </p:spTree>
    <p:extLst>
      <p:ext uri="{BB962C8B-B14F-4D97-AF65-F5344CB8AC3E}">
        <p14:creationId xmlns:p14="http://schemas.microsoft.com/office/powerpoint/2010/main" val="6009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358449" y="186035"/>
            <a:ext cx="54751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Mission Review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51560" y="2194561"/>
            <a:ext cx="9136380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Helvetica" charset="0"/>
                <a:ea typeface="Helvetica" charset="0"/>
                <a:cs typeface="Helvetica" charset="0"/>
              </a:rPr>
              <a:t>The Great Commission focuses on the </a:t>
            </a:r>
            <a:r>
              <a:rPr lang="en-US" altLang="en-US" sz="3600" b="1" u="sng" dirty="0">
                <a:latin typeface="Helvetica" charset="0"/>
                <a:ea typeface="Helvetica" charset="0"/>
                <a:cs typeface="Helvetica" charset="0"/>
              </a:rPr>
              <a:t>belief</a:t>
            </a:r>
            <a:r>
              <a:rPr lang="en-US" altLang="en-US" sz="3600" dirty="0">
                <a:latin typeface="Helvetica" charset="0"/>
                <a:ea typeface="Helvetica" charset="0"/>
                <a:cs typeface="Helvetica" charset="0"/>
              </a:rPr>
              <a:t> system which Christ taught.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Helvetica" charset="0"/>
                <a:ea typeface="Helvetica" charset="0"/>
                <a:cs typeface="Helvetica" charset="0"/>
              </a:rPr>
              <a:t>The Great Commandment focuses on the </a:t>
            </a:r>
            <a:r>
              <a:rPr lang="en-US" altLang="en-US" sz="3600" b="1" u="sng" dirty="0">
                <a:latin typeface="Helvetica" charset="0"/>
                <a:ea typeface="Helvetica" charset="0"/>
                <a:cs typeface="Helvetica" charset="0"/>
              </a:rPr>
              <a:t>behavior</a:t>
            </a:r>
            <a:r>
              <a:rPr lang="en-US" altLang="en-US" sz="3600" dirty="0">
                <a:latin typeface="Helvetica" charset="0"/>
                <a:ea typeface="Helvetica" charset="0"/>
                <a:cs typeface="Helvetica" charset="0"/>
              </a:rPr>
              <a:t> system which Christ modeled.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93983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9" y="1903935"/>
            <a:ext cx="1063255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Core values are the </a:t>
            </a:r>
            <a:r>
              <a:rPr lang="en-US" altLang="en-US" sz="3600" b="1" u="sng" dirty="0">
                <a:latin typeface="Arial" charset="0"/>
              </a:rPr>
              <a:t>DNA </a:t>
            </a:r>
            <a:r>
              <a:rPr lang="en-US" altLang="en-US" sz="3600" dirty="0">
                <a:latin typeface="Arial" charset="0"/>
              </a:rPr>
              <a:t>of the church.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Core values </a:t>
            </a:r>
            <a:r>
              <a:rPr lang="en-US" altLang="en-US" sz="3600" b="1" u="sng" dirty="0">
                <a:latin typeface="Arial" charset="0"/>
              </a:rPr>
              <a:t>influence</a:t>
            </a:r>
            <a:r>
              <a:rPr lang="en-US" altLang="en-US" sz="3600" dirty="0">
                <a:latin typeface="Arial" charset="0"/>
              </a:rPr>
              <a:t> behavior.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Core values determine </a:t>
            </a:r>
            <a:r>
              <a:rPr lang="en-US" altLang="en-US" sz="3600" b="1" u="sng" dirty="0">
                <a:latin typeface="Arial" charset="0"/>
              </a:rPr>
              <a:t>attitudes</a:t>
            </a:r>
            <a:r>
              <a:rPr lang="en-US" altLang="en-US" sz="3600" dirty="0">
                <a:latin typeface="Arial" charset="0"/>
              </a:rPr>
              <a:t> and actions on a daily basis and in times of celebration and conflict. </a:t>
            </a:r>
          </a:p>
        </p:txBody>
      </p:sp>
      <p:pic>
        <p:nvPicPr>
          <p:cNvPr id="7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FED78A34-E210-1B44-B863-9FBAF2BB5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708" y="139868"/>
            <a:ext cx="7353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Core Values</a:t>
            </a:r>
          </a:p>
        </p:txBody>
      </p:sp>
    </p:spTree>
    <p:extLst>
      <p:ext uri="{BB962C8B-B14F-4D97-AF65-F5344CB8AC3E}">
        <p14:creationId xmlns:p14="http://schemas.microsoft.com/office/powerpoint/2010/main" val="5541428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9" y="1903935"/>
            <a:ext cx="10632558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Core values are the </a:t>
            </a:r>
            <a:r>
              <a:rPr lang="en-US" altLang="en-US" sz="3600" b="1" u="sng" dirty="0">
                <a:latin typeface="Arial" charset="0"/>
              </a:rPr>
              <a:t>DNA </a:t>
            </a:r>
            <a:r>
              <a:rPr lang="en-US" altLang="en-US" sz="3600" dirty="0">
                <a:latin typeface="Arial" charset="0"/>
              </a:rPr>
              <a:t>of the church.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Core values </a:t>
            </a:r>
            <a:r>
              <a:rPr lang="en-US" altLang="en-US" sz="3600" b="1" u="sng" dirty="0">
                <a:latin typeface="Arial" charset="0"/>
              </a:rPr>
              <a:t>influence</a:t>
            </a:r>
            <a:r>
              <a:rPr lang="en-US" altLang="en-US" sz="3600" dirty="0">
                <a:latin typeface="Arial" charset="0"/>
              </a:rPr>
              <a:t> behavior.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Core values determine </a:t>
            </a:r>
            <a:r>
              <a:rPr lang="en-US" altLang="en-US" sz="3600" b="1" u="sng" dirty="0">
                <a:latin typeface="Arial" charset="0"/>
              </a:rPr>
              <a:t>attitudes</a:t>
            </a:r>
            <a:r>
              <a:rPr lang="en-US" altLang="en-US" sz="3600" dirty="0">
                <a:latin typeface="Arial" charset="0"/>
              </a:rPr>
              <a:t> and actions on a daily basis and in times of celebration and conflict. 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Core values are the </a:t>
            </a:r>
            <a:r>
              <a:rPr lang="en-US" altLang="en-US" sz="3600" b="1" u="sng" dirty="0">
                <a:latin typeface="Arial" charset="0"/>
              </a:rPr>
              <a:t>priorities</a:t>
            </a:r>
            <a:r>
              <a:rPr lang="en-US" altLang="en-US" sz="3600" dirty="0">
                <a:latin typeface="Arial" charset="0"/>
              </a:rPr>
              <a:t> in the ministry programming for the future vision.</a:t>
            </a:r>
          </a:p>
        </p:txBody>
      </p:sp>
      <p:pic>
        <p:nvPicPr>
          <p:cNvPr id="7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C2556143-10BC-8D42-A996-14BD4502B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708" y="139868"/>
            <a:ext cx="7353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Core Values</a:t>
            </a:r>
          </a:p>
        </p:txBody>
      </p:sp>
    </p:spTree>
    <p:extLst>
      <p:ext uri="{BB962C8B-B14F-4D97-AF65-F5344CB8AC3E}">
        <p14:creationId xmlns:p14="http://schemas.microsoft.com/office/powerpoint/2010/main" val="16645755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8" y="1603971"/>
            <a:ext cx="111136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Core values are to be shared and </a:t>
            </a:r>
            <a:r>
              <a:rPr lang="en-US" altLang="en-US" sz="3600" b="1" u="sng" dirty="0">
                <a:latin typeface="Arial" charset="0"/>
              </a:rPr>
              <a:t>modeled</a:t>
            </a:r>
            <a:r>
              <a:rPr lang="en-US" altLang="en-US" sz="3600" dirty="0">
                <a:latin typeface="Arial" charset="0"/>
              </a:rPr>
              <a:t> to new members.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45E31447-FB13-0C41-92E3-4DC77B5FF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708" y="139868"/>
            <a:ext cx="7353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Core Values</a:t>
            </a:r>
          </a:p>
        </p:txBody>
      </p:sp>
    </p:spTree>
    <p:extLst>
      <p:ext uri="{BB962C8B-B14F-4D97-AF65-F5344CB8AC3E}">
        <p14:creationId xmlns:p14="http://schemas.microsoft.com/office/powerpoint/2010/main" val="18492880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8" y="1603971"/>
            <a:ext cx="1131485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Core values are to be shared and </a:t>
            </a:r>
            <a:r>
              <a:rPr lang="en-US" altLang="en-US" sz="3600" b="1" u="sng" dirty="0">
                <a:latin typeface="Arial" charset="0"/>
              </a:rPr>
              <a:t>modeled</a:t>
            </a:r>
            <a:r>
              <a:rPr lang="en-US" altLang="en-US" sz="3600" dirty="0">
                <a:latin typeface="Arial" charset="0"/>
              </a:rPr>
              <a:t> to new members.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Core values are protected by staff and key leaders.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5B20C346-5F37-D243-B09D-E1B30E6BB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708" y="139868"/>
            <a:ext cx="7353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Core Values</a:t>
            </a:r>
          </a:p>
        </p:txBody>
      </p:sp>
    </p:spTree>
    <p:extLst>
      <p:ext uri="{BB962C8B-B14F-4D97-AF65-F5344CB8AC3E}">
        <p14:creationId xmlns:p14="http://schemas.microsoft.com/office/powerpoint/2010/main" val="13035228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8" y="1603971"/>
            <a:ext cx="11351425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Core values are to be shared and </a:t>
            </a:r>
            <a:r>
              <a:rPr lang="en-US" altLang="en-US" sz="3600" b="1" u="sng" dirty="0">
                <a:latin typeface="Arial" charset="0"/>
              </a:rPr>
              <a:t>modeled</a:t>
            </a:r>
            <a:r>
              <a:rPr lang="en-US" altLang="en-US" sz="3600" dirty="0">
                <a:latin typeface="Arial" charset="0"/>
              </a:rPr>
              <a:t> to new members.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Core values are protected by staff and key leaders.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Core values are used to </a:t>
            </a:r>
            <a:r>
              <a:rPr lang="en-US" altLang="en-US" sz="3600" b="1" u="sng" dirty="0">
                <a:latin typeface="Arial" charset="0"/>
              </a:rPr>
              <a:t>measure</a:t>
            </a:r>
            <a:r>
              <a:rPr lang="en-US" altLang="en-US" sz="3600" dirty="0">
                <a:latin typeface="Arial" charset="0"/>
              </a:rPr>
              <a:t> all ministry programs for spiritual effectiveness, financial commitment, and achievement of purpose.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43AB7228-7F12-114C-8FD3-4E493974C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708" y="139868"/>
            <a:ext cx="7353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Core Values</a:t>
            </a:r>
          </a:p>
        </p:txBody>
      </p:sp>
    </p:spTree>
    <p:extLst>
      <p:ext uri="{BB962C8B-B14F-4D97-AF65-F5344CB8AC3E}">
        <p14:creationId xmlns:p14="http://schemas.microsoft.com/office/powerpoint/2010/main" val="6153860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8" y="1603971"/>
            <a:ext cx="1133313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Core values are to be shared and </a:t>
            </a:r>
            <a:r>
              <a:rPr lang="en-US" altLang="en-US" sz="3600" b="1" u="sng" dirty="0">
                <a:latin typeface="Arial" charset="0"/>
              </a:rPr>
              <a:t>modeled</a:t>
            </a:r>
            <a:r>
              <a:rPr lang="en-US" altLang="en-US" sz="3600" dirty="0">
                <a:latin typeface="Arial" charset="0"/>
              </a:rPr>
              <a:t> to new members.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Core values are protected by staff and key leaders.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Core values are used to </a:t>
            </a:r>
            <a:r>
              <a:rPr lang="en-US" altLang="en-US" sz="3600" b="1" u="sng" dirty="0">
                <a:latin typeface="Arial" charset="0"/>
              </a:rPr>
              <a:t>measure</a:t>
            </a:r>
            <a:r>
              <a:rPr lang="en-US" altLang="en-US" sz="3600" dirty="0">
                <a:latin typeface="Arial" charset="0"/>
              </a:rPr>
              <a:t> all ministry programs for spiritual effectiveness, financial commitment, and achievement of purpose.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Core values are to be lived out in the </a:t>
            </a:r>
            <a:r>
              <a:rPr lang="en-US" altLang="en-US" sz="3600" b="1" u="sng" dirty="0">
                <a:latin typeface="Arial" charset="0"/>
              </a:rPr>
              <a:t>daily lives</a:t>
            </a:r>
            <a:r>
              <a:rPr lang="en-US" altLang="en-US" sz="3600" dirty="0">
                <a:latin typeface="Arial" charset="0"/>
              </a:rPr>
              <a:t> of the congregation.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7006A123-23B9-D748-BF81-EAF2279B7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708" y="139868"/>
            <a:ext cx="7353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Core Values</a:t>
            </a:r>
          </a:p>
        </p:txBody>
      </p:sp>
    </p:spTree>
    <p:extLst>
      <p:ext uri="{BB962C8B-B14F-4D97-AF65-F5344CB8AC3E}">
        <p14:creationId xmlns:p14="http://schemas.microsoft.com/office/powerpoint/2010/main" val="11017138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9" y="1914867"/>
            <a:ext cx="106325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914400" indent="-914400" eaLnBrk="1" hangingPunct="1">
              <a:spcBef>
                <a:spcPts val="2400"/>
              </a:spcBef>
              <a:buFontTx/>
              <a:buAutoNum type="arabicPeriod"/>
            </a:pPr>
            <a:r>
              <a:rPr lang="en-US" altLang="en-US" sz="4400" dirty="0">
                <a:latin typeface="Arial" charset="0"/>
              </a:rPr>
              <a:t>Biblical absolutes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82079" y="262979"/>
            <a:ext cx="104981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Core Values vs. Personal Preferences</a:t>
            </a:r>
          </a:p>
        </p:txBody>
      </p:sp>
    </p:spTree>
    <p:extLst>
      <p:ext uri="{BB962C8B-B14F-4D97-AF65-F5344CB8AC3E}">
        <p14:creationId xmlns:p14="http://schemas.microsoft.com/office/powerpoint/2010/main" val="122126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9" y="1914867"/>
            <a:ext cx="1063255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914400" indent="-914400" eaLnBrk="1" hangingPunct="1">
              <a:spcBef>
                <a:spcPts val="2400"/>
              </a:spcBef>
              <a:buFontTx/>
              <a:buAutoNum type="arabicPeriod"/>
            </a:pPr>
            <a:r>
              <a:rPr lang="en-US" altLang="en-US" sz="4400" dirty="0">
                <a:latin typeface="Arial" charset="0"/>
              </a:rPr>
              <a:t>Biblical absolutes</a:t>
            </a:r>
          </a:p>
          <a:p>
            <a:pPr marL="914400" indent="-914400" eaLnBrk="1" hangingPunct="1">
              <a:spcBef>
                <a:spcPts val="2400"/>
              </a:spcBef>
              <a:buFontTx/>
              <a:buAutoNum type="arabicPeriod"/>
            </a:pPr>
            <a:r>
              <a:rPr lang="en-US" altLang="en-US" sz="4400" dirty="0">
                <a:latin typeface="Arial" charset="0"/>
              </a:rPr>
              <a:t>Community standards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82079" y="262979"/>
            <a:ext cx="104981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Core Values vs. Personal Preferences</a:t>
            </a:r>
          </a:p>
        </p:txBody>
      </p:sp>
    </p:spTree>
    <p:extLst>
      <p:ext uri="{BB962C8B-B14F-4D97-AF65-F5344CB8AC3E}">
        <p14:creationId xmlns:p14="http://schemas.microsoft.com/office/powerpoint/2010/main" val="2401414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9" y="1914867"/>
            <a:ext cx="1063255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914400" indent="-914400" eaLnBrk="1" hangingPunct="1">
              <a:spcBef>
                <a:spcPts val="2400"/>
              </a:spcBef>
              <a:buFontTx/>
              <a:buAutoNum type="arabicPeriod"/>
            </a:pPr>
            <a:r>
              <a:rPr lang="en-US" altLang="en-US" sz="4400" dirty="0">
                <a:latin typeface="Arial" charset="0"/>
              </a:rPr>
              <a:t>Biblical absolutes</a:t>
            </a:r>
          </a:p>
          <a:p>
            <a:pPr marL="914400" indent="-914400" eaLnBrk="1" hangingPunct="1">
              <a:spcBef>
                <a:spcPts val="2400"/>
              </a:spcBef>
              <a:buFontTx/>
              <a:buAutoNum type="arabicPeriod"/>
            </a:pPr>
            <a:r>
              <a:rPr lang="en-US" altLang="en-US" sz="4400" dirty="0">
                <a:latin typeface="Arial" charset="0"/>
              </a:rPr>
              <a:t>Community standards</a:t>
            </a:r>
          </a:p>
          <a:p>
            <a:pPr marL="914400" indent="-914400" eaLnBrk="1" hangingPunct="1">
              <a:spcBef>
                <a:spcPts val="2400"/>
              </a:spcBef>
              <a:buFontTx/>
              <a:buAutoNum type="arabicPeriod"/>
            </a:pPr>
            <a:r>
              <a:rPr lang="en-US" altLang="en-US" sz="4400" dirty="0">
                <a:latin typeface="Arial" charset="0"/>
              </a:rPr>
              <a:t>Personal convictions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749268" y="262979"/>
            <a:ext cx="104981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Core Values vs. Personal Preferences</a:t>
            </a:r>
          </a:p>
        </p:txBody>
      </p:sp>
    </p:spTree>
    <p:extLst>
      <p:ext uri="{BB962C8B-B14F-4D97-AF65-F5344CB8AC3E}">
        <p14:creationId xmlns:p14="http://schemas.microsoft.com/office/powerpoint/2010/main" val="14515837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9" y="1914867"/>
            <a:ext cx="10632558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914400" indent="-914400" eaLnBrk="1" hangingPunct="1">
              <a:spcBef>
                <a:spcPts val="2400"/>
              </a:spcBef>
              <a:buFontTx/>
              <a:buAutoNum type="arabicPeriod"/>
            </a:pPr>
            <a:r>
              <a:rPr lang="en-US" altLang="en-US" sz="4400" dirty="0">
                <a:latin typeface="Arial" charset="0"/>
              </a:rPr>
              <a:t>Biblical absolutes</a:t>
            </a:r>
          </a:p>
          <a:p>
            <a:pPr marL="914400" indent="-914400" eaLnBrk="1" hangingPunct="1">
              <a:spcBef>
                <a:spcPts val="2400"/>
              </a:spcBef>
              <a:buFontTx/>
              <a:buAutoNum type="arabicPeriod"/>
            </a:pPr>
            <a:r>
              <a:rPr lang="en-US" altLang="en-US" sz="4400" dirty="0">
                <a:latin typeface="Arial" charset="0"/>
              </a:rPr>
              <a:t>Community standards</a:t>
            </a:r>
          </a:p>
          <a:p>
            <a:pPr marL="914400" indent="-914400" eaLnBrk="1" hangingPunct="1">
              <a:spcBef>
                <a:spcPts val="2400"/>
              </a:spcBef>
              <a:buFontTx/>
              <a:buAutoNum type="arabicPeriod"/>
            </a:pPr>
            <a:r>
              <a:rPr lang="en-US" altLang="en-US" sz="4400">
                <a:latin typeface="Arial" charset="0"/>
              </a:rPr>
              <a:t>Personal convictions</a:t>
            </a:r>
            <a:endParaRPr lang="en-US" altLang="en-US" sz="4400" dirty="0">
              <a:latin typeface="Arial" charset="0"/>
            </a:endParaRPr>
          </a:p>
          <a:p>
            <a:pPr marL="914400" indent="-914400" eaLnBrk="1" hangingPunct="1">
              <a:spcBef>
                <a:spcPts val="2400"/>
              </a:spcBef>
              <a:buFontTx/>
              <a:buAutoNum type="arabicPeriod"/>
            </a:pPr>
            <a:r>
              <a:rPr lang="en-US" altLang="en-US" sz="4400" dirty="0">
                <a:latin typeface="Arial" charset="0"/>
              </a:rPr>
              <a:t>Personal preferences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82079" y="262979"/>
            <a:ext cx="104981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Core Values vs. Personal Preferences</a:t>
            </a:r>
          </a:p>
        </p:txBody>
      </p:sp>
    </p:spTree>
    <p:extLst>
      <p:ext uri="{BB962C8B-B14F-4D97-AF65-F5344CB8AC3E}">
        <p14:creationId xmlns:p14="http://schemas.microsoft.com/office/powerpoint/2010/main" val="35924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643711" y="202077"/>
            <a:ext cx="89045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Biblical </a:t>
            </a:r>
            <a:r>
              <a:rPr lang="en-US" altLang="en-US" sz="5400" b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Functions Review</a:t>
            </a:r>
            <a:endParaRPr lang="en-US" altLang="en-US" sz="54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52" y="1780674"/>
            <a:ext cx="4391191" cy="4356660"/>
          </a:xfrm>
          <a:prstGeom prst="rect">
            <a:avLst/>
          </a:prstGeom>
        </p:spPr>
      </p:pic>
      <p:sp>
        <p:nvSpPr>
          <p:cNvPr id="8" name="Shape 162"/>
          <p:cNvSpPr/>
          <p:nvPr/>
        </p:nvSpPr>
        <p:spPr>
          <a:xfrm>
            <a:off x="662858" y="3001705"/>
            <a:ext cx="5637634" cy="2903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30000"/>
              </a:lnSpc>
              <a:defRPr sz="5300">
                <a:solidFill>
                  <a:srgbClr val="4B4B4B"/>
                </a:solidFill>
                <a:latin typeface="Gotham Bold"/>
                <a:ea typeface="Gotham Bold"/>
                <a:cs typeface="Gotham Bold"/>
                <a:sym typeface="Gotham"/>
              </a:defRPr>
            </a:pPr>
            <a:r>
              <a:rPr sz="2800" dirty="0"/>
              <a:t>Fellowship </a:t>
            </a:r>
            <a:r>
              <a:rPr sz="2800" b="1" dirty="0">
                <a:solidFill>
                  <a:srgbClr val="0B4C75"/>
                </a:solidFill>
              </a:rPr>
              <a:t>(CONNECT)</a:t>
            </a:r>
          </a:p>
          <a:p>
            <a:pPr algn="l" defTabSz="457200">
              <a:lnSpc>
                <a:spcPct val="130000"/>
              </a:lnSpc>
              <a:defRPr sz="5300">
                <a:solidFill>
                  <a:srgbClr val="4B4B4B"/>
                </a:solidFill>
                <a:latin typeface="Gotham Bold"/>
                <a:ea typeface="Gotham Bold"/>
                <a:cs typeface="Gotham Bold"/>
                <a:sym typeface="Gotham"/>
              </a:defRPr>
            </a:pPr>
            <a:r>
              <a:rPr sz="2800" dirty="0"/>
              <a:t>Discipleship </a:t>
            </a:r>
            <a:r>
              <a:rPr sz="2800" b="1" dirty="0">
                <a:solidFill>
                  <a:srgbClr val="34AD79"/>
                </a:solidFill>
              </a:rPr>
              <a:t>(GROW)</a:t>
            </a:r>
          </a:p>
          <a:p>
            <a:pPr algn="l" defTabSz="457200">
              <a:lnSpc>
                <a:spcPct val="130000"/>
              </a:lnSpc>
              <a:defRPr sz="5300">
                <a:solidFill>
                  <a:srgbClr val="4B4B4B"/>
                </a:solidFill>
                <a:latin typeface="Gotham Bold"/>
                <a:ea typeface="Gotham Bold"/>
                <a:cs typeface="Gotham Bold"/>
                <a:sym typeface="Gotham"/>
              </a:defRPr>
            </a:pPr>
            <a:r>
              <a:rPr sz="2800" dirty="0"/>
              <a:t>Gift-Oriented Ministry </a:t>
            </a:r>
            <a:r>
              <a:rPr sz="2800" b="1" dirty="0">
                <a:solidFill>
                  <a:srgbClr val="1471B9"/>
                </a:solidFill>
              </a:rPr>
              <a:t>(SERVE)</a:t>
            </a:r>
            <a:endParaRPr sz="2800" dirty="0">
              <a:solidFill>
                <a:srgbClr val="1471B9"/>
              </a:solidFill>
            </a:endParaRPr>
          </a:p>
          <a:p>
            <a:pPr algn="l" defTabSz="457200">
              <a:lnSpc>
                <a:spcPct val="130000"/>
              </a:lnSpc>
              <a:defRPr sz="5300">
                <a:solidFill>
                  <a:srgbClr val="4B4B4B"/>
                </a:solidFill>
                <a:latin typeface="Gotham Bold"/>
                <a:ea typeface="Gotham Bold"/>
                <a:cs typeface="Gotham Bold"/>
                <a:sym typeface="Gotham"/>
              </a:defRPr>
            </a:pPr>
            <a:r>
              <a:rPr sz="2800" dirty="0"/>
              <a:t>Evangelism </a:t>
            </a:r>
            <a:r>
              <a:rPr sz="2800" b="1" dirty="0">
                <a:solidFill>
                  <a:srgbClr val="51B751"/>
                </a:solidFill>
              </a:rPr>
              <a:t>(GO)</a:t>
            </a:r>
          </a:p>
          <a:p>
            <a:pPr algn="l" defTabSz="457200">
              <a:lnSpc>
                <a:spcPct val="130000"/>
              </a:lnSpc>
              <a:defRPr sz="5300" b="1">
                <a:solidFill>
                  <a:srgbClr val="828080"/>
                </a:solidFill>
                <a:latin typeface="Gotham Bold"/>
                <a:ea typeface="Gotham Bold"/>
                <a:cs typeface="Gotham Bold"/>
                <a:sym typeface="Gotham"/>
              </a:defRPr>
            </a:pPr>
            <a:r>
              <a:rPr sz="2800" dirty="0"/>
              <a:t>WORSHIP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4820" y="1784617"/>
            <a:ext cx="4767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Gotham Book" charset="0"/>
                <a:ea typeface="Gotham Book" charset="0"/>
                <a:cs typeface="Gotham Book" charset="0"/>
              </a:rPr>
              <a:t>Acts 2:42</a:t>
            </a:r>
            <a:r>
              <a:rPr lang="en-US" sz="5400" dirty="0"/>
              <a:t>–</a:t>
            </a:r>
            <a:r>
              <a:rPr lang="en-US" sz="5400" dirty="0">
                <a:latin typeface="Gotham Book" charset="0"/>
                <a:ea typeface="Gotham Book" charset="0"/>
                <a:cs typeface="Gotham Book" charset="0"/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11028831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2321708" y="155910"/>
            <a:ext cx="7353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Present Behaviors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8" y="2690319"/>
            <a:ext cx="108393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71500" indent="-571500" eaLnBrk="1" hangingPunct="1">
              <a:spcBef>
                <a:spcPts val="2400"/>
              </a:spcBef>
            </a:pPr>
            <a:r>
              <a:rPr lang="en-US" altLang="en-US" sz="3600" b="1" dirty="0">
                <a:latin typeface="Arial" charset="0"/>
              </a:rPr>
              <a:t> </a:t>
            </a:r>
            <a:r>
              <a:rPr lang="en-US" altLang="en-US" sz="3600" b="1" u="sng" dirty="0">
                <a:latin typeface="Arial" charset="0"/>
              </a:rPr>
              <a:t>Faithfulness</a:t>
            </a:r>
            <a:r>
              <a:rPr lang="en-US" altLang="en-US" sz="3600" dirty="0">
                <a:latin typeface="Arial" charset="0"/>
              </a:rPr>
              <a:t> is more important than fruitfulness.</a:t>
            </a:r>
          </a:p>
        </p:txBody>
      </p:sp>
      <p:pic>
        <p:nvPicPr>
          <p:cNvPr id="7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834048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8" y="2690319"/>
            <a:ext cx="1083936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71500" indent="-571500" eaLnBrk="1" hangingPunct="1">
              <a:spcBef>
                <a:spcPts val="2400"/>
              </a:spcBef>
            </a:pPr>
            <a:r>
              <a:rPr lang="en-US" altLang="en-US" sz="3600" b="1" dirty="0">
                <a:latin typeface="Arial" charset="0"/>
              </a:rPr>
              <a:t> </a:t>
            </a:r>
            <a:r>
              <a:rPr lang="en-US" altLang="en-US" sz="3600" b="1" u="sng" dirty="0">
                <a:latin typeface="Arial" charset="0"/>
              </a:rPr>
              <a:t>Faithfulness</a:t>
            </a:r>
            <a:r>
              <a:rPr lang="en-US" altLang="en-US" sz="3600" dirty="0">
                <a:latin typeface="Arial" charset="0"/>
              </a:rPr>
              <a:t> is more important than fruitfulness.</a:t>
            </a:r>
          </a:p>
          <a:p>
            <a:pPr marL="571500" indent="-571500" eaLnBrk="1" hangingPunct="1">
              <a:spcBef>
                <a:spcPts val="2400"/>
              </a:spcBef>
            </a:pPr>
            <a:r>
              <a:rPr lang="en-US" altLang="en-US" sz="3600" dirty="0">
                <a:latin typeface="Arial" charset="0"/>
              </a:rPr>
              <a:t> New people should fit into our </a:t>
            </a:r>
            <a:r>
              <a:rPr lang="en-US" altLang="en-US" sz="3600">
                <a:latin typeface="Arial" charset="0"/>
              </a:rPr>
              <a:t>ways.</a:t>
            </a:r>
            <a:endParaRPr lang="en-US" altLang="en-US" sz="3600" dirty="0">
              <a:latin typeface="Arial" charset="0"/>
            </a:endParaRPr>
          </a:p>
        </p:txBody>
      </p:sp>
      <p:pic>
        <p:nvPicPr>
          <p:cNvPr id="7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4AB4DB72-5090-5C4F-9CA9-899A6CA11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708" y="155910"/>
            <a:ext cx="7353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Present Behaviors</a:t>
            </a:r>
          </a:p>
        </p:txBody>
      </p:sp>
    </p:spTree>
    <p:extLst>
      <p:ext uri="{BB962C8B-B14F-4D97-AF65-F5344CB8AC3E}">
        <p14:creationId xmlns:p14="http://schemas.microsoft.com/office/powerpoint/2010/main" val="4935679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8" y="2690319"/>
            <a:ext cx="10839361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71500" indent="-571500" eaLnBrk="1" hangingPunct="1">
              <a:spcBef>
                <a:spcPts val="2400"/>
              </a:spcBef>
            </a:pPr>
            <a:r>
              <a:rPr lang="en-US" altLang="en-US" sz="3600" b="1" dirty="0">
                <a:latin typeface="Arial" charset="0"/>
              </a:rPr>
              <a:t> </a:t>
            </a:r>
            <a:r>
              <a:rPr lang="en-US" altLang="en-US" sz="3600" b="1" u="sng" dirty="0">
                <a:latin typeface="Arial" charset="0"/>
              </a:rPr>
              <a:t>Faithfulness</a:t>
            </a:r>
            <a:r>
              <a:rPr lang="en-US" altLang="en-US" sz="3600" dirty="0">
                <a:latin typeface="Arial" charset="0"/>
              </a:rPr>
              <a:t> is more important than fruitfulness.</a:t>
            </a:r>
          </a:p>
          <a:p>
            <a:pPr marL="571500" indent="-571500" eaLnBrk="1" hangingPunct="1">
              <a:spcBef>
                <a:spcPts val="2400"/>
              </a:spcBef>
            </a:pPr>
            <a:r>
              <a:rPr lang="en-US" altLang="en-US" sz="3600" dirty="0">
                <a:latin typeface="Arial" charset="0"/>
              </a:rPr>
              <a:t> New people should fit into our ways.</a:t>
            </a:r>
          </a:p>
          <a:p>
            <a:pPr marL="571500" indent="-571500" eaLnBrk="1" hangingPunct="1">
              <a:spcBef>
                <a:spcPts val="2400"/>
              </a:spcBef>
            </a:pPr>
            <a:r>
              <a:rPr lang="en-US" altLang="en-US" sz="3600" dirty="0">
                <a:latin typeface="Arial" charset="0"/>
              </a:rPr>
              <a:t> Our memories are bigger than our dreams.</a:t>
            </a:r>
          </a:p>
        </p:txBody>
      </p:sp>
      <p:pic>
        <p:nvPicPr>
          <p:cNvPr id="7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E309003D-AC1C-0A4D-9FD7-882D611F0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708" y="155910"/>
            <a:ext cx="7353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Present Behaviors</a:t>
            </a:r>
          </a:p>
        </p:txBody>
      </p:sp>
    </p:spTree>
    <p:extLst>
      <p:ext uri="{BB962C8B-B14F-4D97-AF65-F5344CB8AC3E}">
        <p14:creationId xmlns:p14="http://schemas.microsoft.com/office/powerpoint/2010/main" val="21220281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69137"/>
              </p:ext>
            </p:extLst>
          </p:nvPr>
        </p:nvGraphicFramePr>
        <p:xfrm>
          <a:off x="847344" y="1731415"/>
          <a:ext cx="10497312" cy="4526280"/>
        </p:xfrm>
        <a:graphic>
          <a:graphicData uri="http://schemas.openxmlformats.org/drawingml/2006/table">
            <a:tbl>
              <a:tblPr firstRow="1" firstCol="1" bandRow="1"/>
              <a:tblGrid>
                <a:gridCol w="10497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67200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What behaviors</a:t>
                      </a:r>
                      <a:r>
                        <a:rPr lang="en-US" sz="3200" baseline="0" dirty="0"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is your church embracing today that hinder growth</a:t>
                      </a:r>
                      <a:r>
                        <a:rPr lang="en-US" sz="3200" baseline="0" dirty="0"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and health?</a:t>
                      </a:r>
                      <a:endParaRPr lang="en-US" sz="3200" dirty="0">
                        <a:solidFill>
                          <a:srgbClr val="231F2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These are often unwritten and unspoken.</a:t>
                      </a:r>
                    </a:p>
                    <a:p>
                      <a:pPr marL="34290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Cambria" charset="0"/>
                        <a:buChar char="•"/>
                      </a:pPr>
                      <a:r>
                        <a:rPr lang="en-US" sz="2800" u="sng" baseline="0" dirty="0"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______________________________________</a:t>
                      </a:r>
                      <a:r>
                        <a:rPr lang="en-US" sz="2800" u="sng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                                              </a:t>
                      </a:r>
                      <a:endParaRPr lang="en-US" sz="280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Cambria" charset="0"/>
                      </a:endParaRPr>
                    </a:p>
                    <a:p>
                      <a:pPr marL="34290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Cambria" charset="0"/>
                        <a:buChar char="•"/>
                      </a:pPr>
                      <a:r>
                        <a:rPr lang="en-US" sz="2800" u="sng" baseline="0" dirty="0"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______________________________________</a:t>
                      </a:r>
                      <a:r>
                        <a:rPr lang="en-US" sz="2800" u="sng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                                              </a:t>
                      </a:r>
                      <a:endParaRPr lang="en-US" sz="280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Cambria" charset="0"/>
                      </a:endParaRPr>
                    </a:p>
                    <a:p>
                      <a:pPr marL="34290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Cambria" charset="0"/>
                        <a:buChar char="•"/>
                      </a:pPr>
                      <a:r>
                        <a:rPr lang="en-US" sz="2800" u="sng" baseline="0" dirty="0"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______________________________________</a:t>
                      </a:r>
                      <a:r>
                        <a:rPr lang="en-US" sz="2800" u="sng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                                              </a:t>
                      </a:r>
                      <a:endParaRPr lang="en-US" sz="280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Cambria" charset="0"/>
                      </a:endParaRPr>
                    </a:p>
                    <a:p>
                      <a:pPr marL="34290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Cambria" charset="0"/>
                        <a:buChar char="•"/>
                      </a:pPr>
                      <a:r>
                        <a:rPr lang="en-US" sz="2800" u="sng" baseline="0" dirty="0"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______________________________________</a:t>
                      </a:r>
                      <a:r>
                        <a:rPr lang="en-US" sz="2800" u="sng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                                              </a:t>
                      </a:r>
                      <a:endParaRPr lang="en-US" sz="280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Cambria" charset="0"/>
                      </a:endParaRPr>
                    </a:p>
                    <a:p>
                      <a:pPr marL="34290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Cambria" charset="0"/>
                        <a:buChar char="•"/>
                      </a:pPr>
                      <a:r>
                        <a:rPr lang="en-US" sz="2800" b="1" u="sng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</a:t>
                      </a:r>
                      <a:r>
                        <a:rPr lang="en-US" sz="2800" u="sng" baseline="0" dirty="0"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_____________________________________</a:t>
                      </a:r>
                      <a:r>
                        <a:rPr lang="en-US" sz="2800" u="sng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                                             </a:t>
                      </a:r>
                      <a:endParaRPr lang="en-US" sz="280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Cambria" charset="0"/>
                      </a:endParaRPr>
                    </a:p>
                    <a:p>
                      <a:pPr marL="34290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Cambria" charset="0"/>
                        <a:buChar char="•"/>
                      </a:pPr>
                      <a:r>
                        <a:rPr lang="en-US" sz="2800" u="sng" baseline="0" dirty="0"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______________________________________</a:t>
                      </a:r>
                      <a:r>
                        <a:rPr lang="en-US" sz="2800" u="sng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                                              </a:t>
                      </a:r>
                      <a:endParaRPr lang="en-US" sz="280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Cambria" charset="0"/>
                      </a:endParaRPr>
                    </a:p>
                    <a:p>
                      <a:pPr marL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9">
            <a:extLst>
              <a:ext uri="{FF2B5EF4-FFF2-40B4-BE49-F238E27FC236}">
                <a16:creationId xmlns:a16="http://schemas.microsoft.com/office/drawing/2014/main" id="{CEE7AE93-58EE-904C-B35A-4EE26730D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708" y="155910"/>
            <a:ext cx="7353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Present Behaviors</a:t>
            </a:r>
          </a:p>
        </p:txBody>
      </p:sp>
    </p:spTree>
    <p:extLst>
      <p:ext uri="{BB962C8B-B14F-4D97-AF65-F5344CB8AC3E}">
        <p14:creationId xmlns:p14="http://schemas.microsoft.com/office/powerpoint/2010/main" val="3783861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4B74"/>
            </a:gs>
            <a:gs pos="100000">
              <a:schemeClr val="accent1"/>
            </a:gs>
          </a:gsLst>
          <a:lin ang="54834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80" y="490728"/>
            <a:ext cx="2150688" cy="74384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27108" y="1723793"/>
            <a:ext cx="87010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2400"/>
              </a:spcBef>
              <a:buNone/>
            </a:pPr>
            <a:r>
              <a:rPr lang="en-US" altLang="en-US" sz="7200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PRIORITIES</a:t>
            </a:r>
            <a:r>
              <a:rPr lang="en-US" altLang="en-US" sz="72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7169418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4B74"/>
            </a:gs>
            <a:gs pos="100000">
              <a:schemeClr val="accent1"/>
            </a:gs>
          </a:gsLst>
          <a:lin ang="54834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80" y="490728"/>
            <a:ext cx="2150688" cy="74384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27108" y="1723793"/>
            <a:ext cx="87010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2400"/>
              </a:spcBef>
              <a:buNone/>
            </a:pPr>
            <a:r>
              <a:rPr lang="en-US" altLang="en-US" sz="7200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PRIORITIES</a:t>
            </a:r>
            <a:r>
              <a:rPr lang="en-US" altLang="en-US" sz="72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ts val="2400"/>
              </a:spcBef>
              <a:buNone/>
            </a:pPr>
            <a:r>
              <a:rPr lang="en-US" altLang="en-US" sz="72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+ </a:t>
            </a:r>
            <a:r>
              <a:rPr lang="en-US" altLang="en-US" sz="7200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BEHAVIORS</a:t>
            </a:r>
          </a:p>
        </p:txBody>
      </p:sp>
    </p:spTree>
    <p:extLst>
      <p:ext uri="{BB962C8B-B14F-4D97-AF65-F5344CB8AC3E}">
        <p14:creationId xmlns:p14="http://schemas.microsoft.com/office/powerpoint/2010/main" val="1866003613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4B74"/>
            </a:gs>
            <a:gs pos="100000">
              <a:schemeClr val="accent1"/>
            </a:gs>
          </a:gsLst>
          <a:lin ang="54834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80" y="490728"/>
            <a:ext cx="2150688" cy="74384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27108" y="1723793"/>
            <a:ext cx="870108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2400"/>
              </a:spcBef>
              <a:buNone/>
            </a:pPr>
            <a:r>
              <a:rPr lang="en-US" altLang="en-US" sz="7200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PRIORITIES</a:t>
            </a:r>
            <a:r>
              <a:rPr lang="en-US" altLang="en-US" sz="72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ts val="2400"/>
              </a:spcBef>
              <a:buNone/>
            </a:pPr>
            <a:r>
              <a:rPr lang="en-US" altLang="en-US" sz="72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+ </a:t>
            </a:r>
            <a:r>
              <a:rPr lang="en-US" altLang="en-US" sz="7200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BEHAVIORS</a:t>
            </a:r>
          </a:p>
          <a:p>
            <a:pPr algn="ctr" eaLnBrk="1" hangingPunct="1">
              <a:spcBef>
                <a:spcPts val="2400"/>
              </a:spcBef>
              <a:buNone/>
            </a:pPr>
            <a:r>
              <a:rPr lang="en-US" altLang="en-US" sz="72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= </a:t>
            </a:r>
            <a:r>
              <a:rPr lang="en-US" altLang="en-US" sz="7200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CORE</a:t>
            </a:r>
            <a:r>
              <a:rPr lang="en-US" altLang="en-US" sz="72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7200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VALUES</a:t>
            </a:r>
          </a:p>
        </p:txBody>
      </p:sp>
    </p:spTree>
    <p:extLst>
      <p:ext uri="{BB962C8B-B14F-4D97-AF65-F5344CB8AC3E}">
        <p14:creationId xmlns:p14="http://schemas.microsoft.com/office/powerpoint/2010/main" val="282352584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101721"/>
              </p:ext>
            </p:extLst>
          </p:nvPr>
        </p:nvGraphicFramePr>
        <p:xfrm>
          <a:off x="1790700" y="1435269"/>
          <a:ext cx="8610600" cy="5229225"/>
        </p:xfrm>
        <a:graphic>
          <a:graphicData uri="http://schemas.openxmlformats.org/drawingml/2006/table">
            <a:tbl>
              <a:tblPr firstRow="1" firstCol="1" bandRow="1"/>
              <a:tblGrid>
                <a:gridCol w="4304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6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769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Priorities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Behaviors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3456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Cambria" charset="0"/>
                        <a:buChar char="•"/>
                      </a:pP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</a:t>
                      </a:r>
                      <a:r>
                        <a:rPr lang="en-US" sz="2800" u="sng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Discipleship</a:t>
                      </a: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                                              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Cambria" charset="0"/>
                        <a:buChar char="•"/>
                      </a:pP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</a:t>
                      </a:r>
                      <a:r>
                        <a:rPr lang="en-US" sz="2800" u="sng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Worship</a:t>
                      </a: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                                              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Cambria" charset="0"/>
                        <a:buChar char="•"/>
                      </a:pP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</a:t>
                      </a:r>
                      <a:r>
                        <a:rPr lang="en-US" sz="2800" u="sng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Children’s Ministry</a:t>
                      </a: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                                             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Cambria" charset="0"/>
                        <a:buChar char="•"/>
                      </a:pP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</a:t>
                      </a:r>
                      <a:r>
                        <a:rPr lang="en-US" sz="2800" u="sng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Youth Ministry</a:t>
                      </a: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                                              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Cambria" charset="0"/>
                        <a:buChar char="•"/>
                      </a:pP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</a:t>
                      </a:r>
                      <a:r>
                        <a:rPr lang="en-US" sz="2800" u="sng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Prayer</a:t>
                      </a: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                                              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Cambria" charset="0"/>
                        <a:buChar char="•"/>
                      </a:pP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</a:t>
                      </a:r>
                      <a:r>
                        <a:rPr lang="en-US" sz="2800" u="sng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Bible Study</a:t>
                      </a: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                                              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Cambria" charset="0"/>
                        <a:buChar char="•"/>
                      </a:pP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</a:t>
                      </a:r>
                      <a:r>
                        <a:rPr lang="en-US" sz="2800" u="sng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Outreach</a:t>
                      </a: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                                              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Cambria" charset="0"/>
                        <a:buChar char="•"/>
                      </a:pP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</a:t>
                      </a:r>
                      <a:r>
                        <a:rPr lang="en-US" sz="2800" u="sng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Evangelism</a:t>
                      </a: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                                             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Cambria" charset="0"/>
                        <a:buChar char="•"/>
                      </a:pP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</a:t>
                      </a:r>
                      <a:r>
                        <a:rPr lang="en-US" sz="2800" u="sng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Small Groups</a:t>
                      </a: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                                              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Cambria" charset="0"/>
                        <a:buChar char="•"/>
                      </a:pP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______________                                                </a:t>
                      </a:r>
                    </a:p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none" strike="noStrik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  <a:endParaRPr lang="en-US" sz="280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Cambria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Cambria" charset="0"/>
                        <a:buChar char="•"/>
                      </a:pP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</a:t>
                      </a:r>
                      <a:r>
                        <a:rPr lang="en-US" sz="2800" u="sng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Welcoming</a:t>
                      </a: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                                              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Cambria" charset="0"/>
                        <a:buChar char="•"/>
                      </a:pP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</a:t>
                      </a:r>
                      <a:r>
                        <a:rPr lang="en-US" sz="2800" u="sng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Kind</a:t>
                      </a: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                                             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Cambria" charset="0"/>
                        <a:buChar char="•"/>
                      </a:pP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</a:t>
                      </a:r>
                      <a:r>
                        <a:rPr lang="en-US" sz="2800" u="sng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Spirit-Empowered</a:t>
                      </a: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                                             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Cambria" charset="0"/>
                        <a:buChar char="•"/>
                      </a:pP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</a:t>
                      </a:r>
                      <a:r>
                        <a:rPr lang="en-US" sz="2800" u="sng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Expressive</a:t>
                      </a: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                                             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Cambria" charset="0"/>
                        <a:buChar char="•"/>
                      </a:pP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</a:t>
                      </a:r>
                      <a:r>
                        <a:rPr lang="en-US" sz="2800" u="sng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Dedicated</a:t>
                      </a: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                                             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Cambria" charset="0"/>
                        <a:buChar char="•"/>
                      </a:pP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</a:t>
                      </a:r>
                      <a:r>
                        <a:rPr lang="en-US" sz="2800" u="sng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Joyful</a:t>
                      </a: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                                             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Cambria" charset="0"/>
                        <a:buChar char="•"/>
                      </a:pP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</a:t>
                      </a:r>
                      <a:r>
                        <a:rPr lang="en-US" sz="2800" u="sng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Servant-Hearted</a:t>
                      </a: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                                             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Cambria" charset="0"/>
                        <a:buChar char="•"/>
                      </a:pP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</a:t>
                      </a:r>
                      <a:r>
                        <a:rPr lang="en-US" sz="2800" u="sng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Loving</a:t>
                      </a: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                                            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Cambria" charset="0"/>
                        <a:buChar char="•"/>
                      </a:pP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</a:t>
                      </a:r>
                      <a:r>
                        <a:rPr lang="en-US" sz="2800" b="0" u="sng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Bold</a:t>
                      </a:r>
                      <a:r>
                        <a:rPr lang="en-US" sz="2800" u="sng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</a:t>
                      </a: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                                           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Cambria" charset="0"/>
                        <a:buChar char="•"/>
                      </a:pPr>
                      <a:r>
                        <a:rPr lang="en-US" sz="2800" u="none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  ______________                                               </a:t>
                      </a:r>
                    </a:p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1318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366160" y="139868"/>
            <a:ext cx="9035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Core Values Examples</a:t>
            </a:r>
            <a:endParaRPr lang="en-US" altLang="en-US" sz="60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79721" y="1849071"/>
            <a:ext cx="106325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800"/>
              </a:spcBef>
              <a:buNone/>
            </a:pPr>
            <a:r>
              <a:rPr lang="en-US" altLang="en-US" sz="3600" b="1" dirty="0">
                <a:latin typeface="Arial" charset="0"/>
              </a:rPr>
              <a:t>One Word</a:t>
            </a:r>
            <a:r>
              <a:rPr lang="en-US" altLang="en-US" sz="3600" dirty="0">
                <a:latin typeface="Arial" charset="0"/>
              </a:rPr>
              <a:t>: Integrity; Forgiving; Relevant; Serving</a:t>
            </a:r>
          </a:p>
        </p:txBody>
      </p:sp>
    </p:spTree>
    <p:extLst>
      <p:ext uri="{BB962C8B-B14F-4D97-AF65-F5344CB8AC3E}">
        <p14:creationId xmlns:p14="http://schemas.microsoft.com/office/powerpoint/2010/main" val="13984977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366160" y="139868"/>
            <a:ext cx="9035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Core Values Examples</a:t>
            </a:r>
            <a:endParaRPr lang="en-US" altLang="en-US" sz="60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79721" y="1849071"/>
            <a:ext cx="10632558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800"/>
              </a:spcBef>
              <a:buNone/>
            </a:pPr>
            <a:r>
              <a:rPr lang="en-US" altLang="en-US" sz="3600" b="1" dirty="0">
                <a:latin typeface="Arial" charset="0"/>
              </a:rPr>
              <a:t>One Word</a:t>
            </a:r>
            <a:r>
              <a:rPr lang="en-US" altLang="en-US" sz="3600" dirty="0">
                <a:latin typeface="Arial" charset="0"/>
              </a:rPr>
              <a:t>: Integrity; Forgiving; Relevant; Serving</a:t>
            </a:r>
          </a:p>
          <a:p>
            <a:pPr eaLnBrk="1" hangingPunct="1">
              <a:spcBef>
                <a:spcPts val="1800"/>
              </a:spcBef>
              <a:buNone/>
            </a:pPr>
            <a:r>
              <a:rPr lang="en-US" altLang="en-US" sz="3600" b="1" dirty="0">
                <a:latin typeface="Arial" charset="0"/>
              </a:rPr>
              <a:t>Two Words</a:t>
            </a:r>
            <a:r>
              <a:rPr lang="en-US" altLang="en-US" sz="3600" dirty="0">
                <a:latin typeface="Arial" charset="0"/>
              </a:rPr>
              <a:t>: Intentional Discipleship; Global Missions Passionate Worship; </a:t>
            </a:r>
            <a:r>
              <a:rPr lang="en-US" altLang="en-US" sz="3600">
                <a:latin typeface="Arial" charset="0"/>
              </a:rPr>
              <a:t>Scriptural Fluency</a:t>
            </a:r>
            <a:endParaRPr lang="en-US" altLang="en-US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74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2321708" y="279738"/>
            <a:ext cx="7353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Vision Review</a:t>
            </a:r>
            <a:endParaRPr lang="en-US" altLang="en-US" sz="60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8" y="1465411"/>
            <a:ext cx="1098566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Vision is courageously exploring possibilities. 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525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366160" y="139868"/>
            <a:ext cx="9035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Core Values Examples</a:t>
            </a:r>
            <a:endParaRPr lang="en-US" altLang="en-US" sz="60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79721" y="1849071"/>
            <a:ext cx="10632558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800"/>
              </a:spcBef>
              <a:buNone/>
            </a:pPr>
            <a:r>
              <a:rPr lang="en-US" altLang="en-US" sz="3600" b="1" dirty="0">
                <a:latin typeface="Arial" charset="0"/>
              </a:rPr>
              <a:t>One Word</a:t>
            </a:r>
            <a:r>
              <a:rPr lang="en-US" altLang="en-US" sz="3600" dirty="0">
                <a:latin typeface="Arial" charset="0"/>
              </a:rPr>
              <a:t>: Integrity; Forgiving; Relevant; Serving</a:t>
            </a:r>
          </a:p>
          <a:p>
            <a:pPr eaLnBrk="1" hangingPunct="1">
              <a:spcBef>
                <a:spcPts val="1800"/>
              </a:spcBef>
              <a:buNone/>
            </a:pPr>
            <a:r>
              <a:rPr lang="en-US" altLang="en-US" sz="3600" b="1" dirty="0">
                <a:latin typeface="Arial" charset="0"/>
              </a:rPr>
              <a:t>Two Words</a:t>
            </a:r>
            <a:r>
              <a:rPr lang="en-US" altLang="en-US" sz="3600" dirty="0">
                <a:latin typeface="Arial" charset="0"/>
              </a:rPr>
              <a:t>: Intentional Discipleship; Global Missions Passionate Worship; Scriptural Fluency</a:t>
            </a:r>
          </a:p>
          <a:p>
            <a:pPr eaLnBrk="1" hangingPunct="1">
              <a:spcBef>
                <a:spcPts val="1800"/>
              </a:spcBef>
              <a:buNone/>
            </a:pPr>
            <a:r>
              <a:rPr lang="en-US" altLang="en-US" sz="3600" b="1" dirty="0">
                <a:latin typeface="Arial" charset="0"/>
              </a:rPr>
              <a:t>Short, memorable statement</a:t>
            </a:r>
            <a:r>
              <a:rPr lang="en-US" altLang="en-US" sz="3600" dirty="0">
                <a:latin typeface="Arial" charset="0"/>
              </a:rPr>
              <a:t>: Culture of honor; Every soul matters; The Bible is our guidebook to living; Equipping and empowering people; Committed to excellence</a:t>
            </a:r>
          </a:p>
        </p:txBody>
      </p:sp>
    </p:spTree>
    <p:extLst>
      <p:ext uri="{BB962C8B-B14F-4D97-AF65-F5344CB8AC3E}">
        <p14:creationId xmlns:p14="http://schemas.microsoft.com/office/powerpoint/2010/main" val="21350244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679447" y="309800"/>
            <a:ext cx="88331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Core Values Description Examples</a:t>
            </a:r>
            <a:endParaRPr lang="en-US" altLang="en-US" sz="40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79720" y="1589158"/>
            <a:ext cx="10632558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600"/>
              </a:spcBef>
              <a:buNone/>
            </a:pPr>
            <a:r>
              <a:rPr lang="en-US" altLang="en-US" b="1" dirty="0">
                <a:latin typeface="Arial" charset="0"/>
              </a:rPr>
              <a:t>Intentional Discipleship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en-US" altLang="en-US" dirty="0">
                <a:latin typeface="Arial" charset="0"/>
              </a:rPr>
              <a:t>To help all ages grow in their knowledge of the Bible and in their relationship with Jesus Christ</a:t>
            </a:r>
          </a:p>
        </p:txBody>
      </p:sp>
    </p:spTree>
    <p:extLst>
      <p:ext uri="{BB962C8B-B14F-4D97-AF65-F5344CB8AC3E}">
        <p14:creationId xmlns:p14="http://schemas.microsoft.com/office/powerpoint/2010/main" val="10387539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679447" y="293757"/>
            <a:ext cx="88331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Core Values Description Examples</a:t>
            </a:r>
            <a:endParaRPr lang="en-US" altLang="en-US" sz="40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79720" y="1589158"/>
            <a:ext cx="10632558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600"/>
              </a:spcBef>
              <a:buNone/>
            </a:pPr>
            <a:r>
              <a:rPr lang="en-US" altLang="en-US" b="1" dirty="0">
                <a:latin typeface="Arial" charset="0"/>
              </a:rPr>
              <a:t>Intentional Discipleship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en-US" altLang="en-US" dirty="0">
                <a:latin typeface="Arial" charset="0"/>
              </a:rPr>
              <a:t>To help all ages grow in their knowledge of the Bible and in their relationship with Jesus Christ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en-US" altLang="en-US" b="1" dirty="0">
                <a:latin typeface="Arial" charset="0"/>
              </a:rPr>
              <a:t>A Welcoming Culture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en-US" altLang="en-US" dirty="0">
                <a:latin typeface="Arial" charset="0"/>
              </a:rPr>
              <a:t>To help all feel valued and to connect people quickly into our church family</a:t>
            </a:r>
          </a:p>
        </p:txBody>
      </p:sp>
    </p:spTree>
    <p:extLst>
      <p:ext uri="{BB962C8B-B14F-4D97-AF65-F5344CB8AC3E}">
        <p14:creationId xmlns:p14="http://schemas.microsoft.com/office/powerpoint/2010/main" val="1453978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679447" y="309799"/>
            <a:ext cx="88331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Core Values Description Examples</a:t>
            </a:r>
            <a:endParaRPr lang="en-US" altLang="en-US" sz="40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79720" y="1589158"/>
            <a:ext cx="10632558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600"/>
              </a:spcBef>
              <a:buNone/>
            </a:pPr>
            <a:r>
              <a:rPr lang="en-US" altLang="en-US" b="1" dirty="0">
                <a:latin typeface="Arial" charset="0"/>
              </a:rPr>
              <a:t>Intentional Discipleship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en-US" altLang="en-US" dirty="0">
                <a:latin typeface="Arial" charset="0"/>
              </a:rPr>
              <a:t>To help all ages grow in their knowledge of the Bible and in their relationship with Jesus Christ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en-US" altLang="en-US" b="1" dirty="0">
                <a:latin typeface="Arial" charset="0"/>
              </a:rPr>
              <a:t>A Welcoming Culture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en-US" altLang="en-US" dirty="0">
                <a:latin typeface="Arial" charset="0"/>
              </a:rPr>
              <a:t>To help all feel valued and to connect people quickly into our church family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en-US" altLang="en-US" b="1" dirty="0">
                <a:latin typeface="Arial" charset="0"/>
              </a:rPr>
              <a:t>Relevant</a:t>
            </a:r>
            <a:endParaRPr lang="en-US" altLang="en-US" dirty="0">
              <a:latin typeface="Arial" charset="0"/>
            </a:endParaRPr>
          </a:p>
          <a:p>
            <a:pPr eaLnBrk="1" hangingPunct="1">
              <a:spcBef>
                <a:spcPts val="600"/>
              </a:spcBef>
              <a:buNone/>
            </a:pPr>
            <a:r>
              <a:rPr lang="en-US" altLang="en-US" dirty="0">
                <a:latin typeface="Arial" charset="0"/>
              </a:rPr>
              <a:t>We strive to communicate biblical truth in a simple, understandable way</a:t>
            </a:r>
          </a:p>
        </p:txBody>
      </p:sp>
    </p:spTree>
    <p:extLst>
      <p:ext uri="{BB962C8B-B14F-4D97-AF65-F5344CB8AC3E}">
        <p14:creationId xmlns:p14="http://schemas.microsoft.com/office/powerpoint/2010/main" val="18129439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2165604" y="155910"/>
            <a:ext cx="78607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Group Assignment</a:t>
            </a:r>
            <a:endParaRPr lang="en-US" altLang="en-US" sz="60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79720" y="1589158"/>
            <a:ext cx="10632558" cy="426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14350" indent="-514350" eaLnBrk="1" hangingPunct="1">
              <a:spcBef>
                <a:spcPts val="600"/>
              </a:spcBef>
              <a:buAutoNum type="arabicPeriod"/>
            </a:pPr>
            <a:r>
              <a:rPr lang="en-US" altLang="en-US" dirty="0">
                <a:latin typeface="Arial" charset="0"/>
              </a:rPr>
              <a:t>Meet as a vision team to finalize your vision statement and clarify your 5</a:t>
            </a:r>
            <a:r>
              <a:rPr lang="en-US" dirty="0"/>
              <a:t>–</a:t>
            </a:r>
            <a:r>
              <a:rPr lang="en-US" altLang="en-US" dirty="0">
                <a:latin typeface="Arial" charset="0"/>
              </a:rPr>
              <a:t>7 core values.</a:t>
            </a:r>
          </a:p>
          <a:p>
            <a:pPr marL="514350" indent="-514350" eaLnBrk="1" hangingPunct="1">
              <a:spcBef>
                <a:spcPts val="600"/>
              </a:spcBef>
              <a:buAutoNum type="arabicPeriod"/>
            </a:pPr>
            <a:r>
              <a:rPr lang="en-US" altLang="en-US" dirty="0">
                <a:latin typeface="Arial" charset="0"/>
              </a:rPr>
              <a:t>Finish writing a one-sentence explanation of each of your core values.</a:t>
            </a:r>
          </a:p>
          <a:p>
            <a:pPr marL="514350" indent="-514350" eaLnBrk="1" hangingPunct="1">
              <a:spcBef>
                <a:spcPts val="600"/>
              </a:spcBef>
              <a:buAutoNum type="arabicPeriod"/>
            </a:pPr>
            <a:r>
              <a:rPr lang="en-US" altLang="en-US" dirty="0">
                <a:latin typeface="Arial" charset="0"/>
              </a:rPr>
              <a:t>Read and discuss </a:t>
            </a:r>
            <a:r>
              <a:rPr lang="en-US" altLang="en-US">
                <a:latin typeface="Arial" charset="0"/>
              </a:rPr>
              <a:t>chapters 10</a:t>
            </a:r>
            <a:r>
              <a:rPr lang="en-US"/>
              <a:t>–</a:t>
            </a:r>
            <a:r>
              <a:rPr lang="en-US" altLang="en-US">
                <a:latin typeface="Arial" charset="0"/>
              </a:rPr>
              <a:t>11 </a:t>
            </a:r>
            <a:r>
              <a:rPr lang="en-US" altLang="en-US" dirty="0">
                <a:latin typeface="Arial" charset="0"/>
              </a:rPr>
              <a:t>in </a:t>
            </a:r>
            <a:r>
              <a:rPr lang="en-US" altLang="en-US" i="1" dirty="0">
                <a:latin typeface="Arial" charset="0"/>
              </a:rPr>
              <a:t>A Spirit-Empowered Church</a:t>
            </a:r>
            <a:r>
              <a:rPr lang="en-US" altLang="en-US" dirty="0">
                <a:latin typeface="Arial" charset="0"/>
              </a:rPr>
              <a:t>. </a:t>
            </a:r>
          </a:p>
          <a:p>
            <a:pPr marL="514350" indent="-514350" eaLnBrk="1" hangingPunct="1">
              <a:spcBef>
                <a:spcPts val="600"/>
              </a:spcBef>
              <a:buAutoNum type="arabicPeriod"/>
            </a:pPr>
            <a:r>
              <a:rPr lang="en-US" altLang="en-US" dirty="0">
                <a:latin typeface="Arial" charset="0"/>
              </a:rPr>
              <a:t>As a vision team, commit to fast and pray for wisdom and discernment.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44040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2321708" y="170010"/>
            <a:ext cx="7353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Vision Review</a:t>
            </a:r>
            <a:endParaRPr lang="en-US" altLang="en-US" sz="60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8" y="1465411"/>
            <a:ext cx="10985665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Vision is courageously exploring possibilities. 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Vision answers “Where?” and “Why?”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33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8" y="1465411"/>
            <a:ext cx="1098566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Vision is courageously exploring possibilities. 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Vision answers “Where?” and “Why?”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Vision unites people around a common cause.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16FA74BA-BBB9-DA41-AEE4-D13672BA3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708" y="170010"/>
            <a:ext cx="7353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Vision Review</a:t>
            </a:r>
            <a:endParaRPr lang="en-US" altLang="en-US" sz="60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5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078" y="1465411"/>
            <a:ext cx="11150258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Vision is courageously exploring possibilities. 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Vision answers “Where?” and “Why?”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Vision unites people around a common cause.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Arial" charset="0"/>
              </a:rPr>
              <a:t>Vision gives clear focus on an intended destination.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826CFDC7-1C32-984F-9761-7A5A1FA94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708" y="170010"/>
            <a:ext cx="7353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Vision Review</a:t>
            </a:r>
            <a:endParaRPr lang="en-US" altLang="en-US" sz="60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0457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3eb124-f3cf-4dfe-80be-a340c7bdd2c6">
      <Terms xmlns="http://schemas.microsoft.com/office/infopath/2007/PartnerControls"/>
    </lcf76f155ced4ddcb4097134ff3c332f>
    <_ip_UnifiedCompliancePolicyUIAction xmlns="http://schemas.microsoft.com/sharepoint/v3" xsi:nil="true"/>
    <TaxCatchAll xmlns="f528fb65-b9d9-452f-a175-3d4b140a4018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A19375BE18A4D87A01136DE27B421" ma:contentTypeVersion="20" ma:contentTypeDescription="Create a new document." ma:contentTypeScope="" ma:versionID="03ba467b10b5bfbd8f38e4e3ff0f5708">
  <xsd:schema xmlns:xsd="http://www.w3.org/2001/XMLSchema" xmlns:xs="http://www.w3.org/2001/XMLSchema" xmlns:p="http://schemas.microsoft.com/office/2006/metadata/properties" xmlns:ns1="http://schemas.microsoft.com/sharepoint/v3" xmlns:ns2="413eb124-f3cf-4dfe-80be-a340c7bdd2c6" xmlns:ns3="f528fb65-b9d9-452f-a175-3d4b140a4018" targetNamespace="http://schemas.microsoft.com/office/2006/metadata/properties" ma:root="true" ma:fieldsID="f9ff3cc98b85e207a4ec7e7e60dae99b" ns1:_="" ns2:_="" ns3:_="">
    <xsd:import namespace="http://schemas.microsoft.com/sharepoint/v3"/>
    <xsd:import namespace="413eb124-f3cf-4dfe-80be-a340c7bdd2c6"/>
    <xsd:import namespace="f528fb65-b9d9-452f-a175-3d4b140a4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3eb124-f3cf-4dfe-80be-a340c7bdd2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06591e76-5095-4440-adcc-28880e49ef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8fb65-b9d9-452f-a175-3d4b140a4018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7bd121f-72ec-4f8e-83e9-6d83ddcc3c9c}" ma:internalName="TaxCatchAll" ma:showField="CatchAllData" ma:web="f528fb65-b9d9-452f-a175-3d4b140a4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B60CB7-8408-44CB-9E53-1A275A9A63FA}">
  <ds:schemaRefs>
    <ds:schemaRef ds:uri="413eb124-f3cf-4dfe-80be-a340c7bdd2c6"/>
    <ds:schemaRef ds:uri="http://schemas.openxmlformats.org/package/2006/metadata/core-properties"/>
    <ds:schemaRef ds:uri="http://schemas.microsoft.com/office/2006/metadata/properties"/>
    <ds:schemaRef ds:uri="http://purl.org/dc/terms/"/>
    <ds:schemaRef ds:uri="f528fb65-b9d9-452f-a175-3d4b140a4018"/>
    <ds:schemaRef ds:uri="http://schemas.microsoft.com/office/2006/documentManagement/types"/>
    <ds:schemaRef ds:uri="http://schemas.microsoft.com/sharepoint/v3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BF3ABF4-5F32-4ADF-A77A-378F744631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13eb124-f3cf-4dfe-80be-a340c7bdd2c6"/>
    <ds:schemaRef ds:uri="f528fb65-b9d9-452f-a175-3d4b140a40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12FC4D-DD84-428E-8F83-78907DF055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2138</TotalTime>
  <Words>2159</Words>
  <Application>Microsoft Macintosh PowerPoint</Application>
  <PresentationFormat>Widescreen</PresentationFormat>
  <Paragraphs>441</Paragraphs>
  <Slides>64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76" baseType="lpstr">
      <vt:lpstr>Arial</vt:lpstr>
      <vt:lpstr>Calibri</vt:lpstr>
      <vt:lpstr>Calibri Light</vt:lpstr>
      <vt:lpstr>Cambria</vt:lpstr>
      <vt:lpstr>Franklin Gothic Book</vt:lpstr>
      <vt:lpstr>Gotham Book</vt:lpstr>
      <vt:lpstr>Helvetica</vt:lpstr>
      <vt:lpstr>Helvetica Light</vt:lpstr>
      <vt:lpstr>Symbol</vt:lpstr>
      <vt:lpstr>Office Theme</vt:lpstr>
      <vt:lpstr>1_White</vt:lpstr>
      <vt:lpstr>2_White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Jacobs, Austin</dc:creator>
  <cp:lastModifiedBy>Jacobs, Austin</cp:lastModifiedBy>
  <cp:revision>77</cp:revision>
  <dcterms:created xsi:type="dcterms:W3CDTF">2017-02-15T19:52:55Z</dcterms:created>
  <dcterms:modified xsi:type="dcterms:W3CDTF">2024-04-11T14:17:10Z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0x010100177A19375BE18A4D87A01136DE27B421</vt:lpwstr>
  </property>
  <property fmtid="{D5CDD505-2E9C-101B-9397-08002B2CF9AE}" pid="3" name="MediaServiceImageTags">
    <vt:lpwstr/>
  </property>
</Properties>
</file>