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97.xml" ContentType="application/vnd.openxmlformats-officedocument.presentationml.slide+xml"/>
  <Override PartName="/ppt/presentation.xml" ContentType="application/vnd.openxmlformats-officedocument.presentationml.presentation.main+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notesSlides/notesSlide72.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slideLayouts/slideLayout89.xml" ContentType="application/vnd.openxmlformats-officedocument.presentationml.slideLayou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6.xml" ContentType="application/vnd.openxmlformats-officedocument.theme+xml"/>
  <Override PartName="/ppt/theme/theme7.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754" r:id="rId3"/>
    <p:sldMasterId id="2147483767" r:id="rId4"/>
    <p:sldMasterId id="2147483780" r:id="rId5"/>
    <p:sldMasterId id="2147483806" r:id="rId6"/>
  </p:sldMasterIdLst>
  <p:notesMasterIdLst>
    <p:notesMasterId r:id="rId109"/>
  </p:notesMasterIdLst>
  <p:sldIdLst>
    <p:sldId id="375" r:id="rId7"/>
    <p:sldId id="376" r:id="rId8"/>
    <p:sldId id="377" r:id="rId9"/>
    <p:sldId id="378" r:id="rId10"/>
    <p:sldId id="298" r:id="rId11"/>
    <p:sldId id="311" r:id="rId12"/>
    <p:sldId id="291" r:id="rId13"/>
    <p:sldId id="290" r:id="rId14"/>
    <p:sldId id="257" r:id="rId15"/>
    <p:sldId id="258" r:id="rId16"/>
    <p:sldId id="259" r:id="rId17"/>
    <p:sldId id="316" r:id="rId18"/>
    <p:sldId id="260" r:id="rId19"/>
    <p:sldId id="320" r:id="rId20"/>
    <p:sldId id="324" r:id="rId21"/>
    <p:sldId id="323" r:id="rId22"/>
    <p:sldId id="322" r:id="rId23"/>
    <p:sldId id="321" r:id="rId24"/>
    <p:sldId id="261" r:id="rId25"/>
    <p:sldId id="302" r:id="rId26"/>
    <p:sldId id="413" r:id="rId27"/>
    <p:sldId id="414" r:id="rId28"/>
    <p:sldId id="300" r:id="rId29"/>
    <p:sldId id="374" r:id="rId30"/>
    <p:sldId id="373" r:id="rId31"/>
    <p:sldId id="372" r:id="rId32"/>
    <p:sldId id="400" r:id="rId33"/>
    <p:sldId id="410" r:id="rId34"/>
    <p:sldId id="409" r:id="rId35"/>
    <p:sldId id="408" r:id="rId36"/>
    <p:sldId id="406" r:id="rId37"/>
    <p:sldId id="412" r:id="rId38"/>
    <p:sldId id="405" r:id="rId39"/>
    <p:sldId id="404" r:id="rId40"/>
    <p:sldId id="403" r:id="rId41"/>
    <p:sldId id="402" r:id="rId42"/>
    <p:sldId id="401" r:id="rId43"/>
    <p:sldId id="415" r:id="rId44"/>
    <p:sldId id="417" r:id="rId45"/>
    <p:sldId id="411" r:id="rId46"/>
    <p:sldId id="386" r:id="rId47"/>
    <p:sldId id="387" r:id="rId48"/>
    <p:sldId id="388" r:id="rId49"/>
    <p:sldId id="389" r:id="rId50"/>
    <p:sldId id="306" r:id="rId51"/>
    <p:sldId id="339" r:id="rId52"/>
    <p:sldId id="338" r:id="rId53"/>
    <p:sldId id="337" r:id="rId54"/>
    <p:sldId id="314" r:id="rId55"/>
    <p:sldId id="268" r:id="rId56"/>
    <p:sldId id="340" r:id="rId57"/>
    <p:sldId id="269" r:id="rId58"/>
    <p:sldId id="342" r:id="rId59"/>
    <p:sldId id="341" r:id="rId60"/>
    <p:sldId id="379" r:id="rId61"/>
    <p:sldId id="270" r:id="rId62"/>
    <p:sldId id="344" r:id="rId63"/>
    <p:sldId id="343" r:id="rId64"/>
    <p:sldId id="273" r:id="rId65"/>
    <p:sldId id="347" r:id="rId66"/>
    <p:sldId id="346" r:id="rId67"/>
    <p:sldId id="345" r:id="rId68"/>
    <p:sldId id="274" r:id="rId69"/>
    <p:sldId id="351" r:id="rId70"/>
    <p:sldId id="350" r:id="rId71"/>
    <p:sldId id="349" r:id="rId72"/>
    <p:sldId id="348" r:id="rId73"/>
    <p:sldId id="275" r:id="rId74"/>
    <p:sldId id="354" r:id="rId75"/>
    <p:sldId id="353" r:id="rId76"/>
    <p:sldId id="352" r:id="rId77"/>
    <p:sldId id="276" r:id="rId78"/>
    <p:sldId id="361" r:id="rId79"/>
    <p:sldId id="360" r:id="rId80"/>
    <p:sldId id="359" r:id="rId81"/>
    <p:sldId id="358" r:id="rId82"/>
    <p:sldId id="357" r:id="rId83"/>
    <p:sldId id="356" r:id="rId84"/>
    <p:sldId id="355" r:id="rId85"/>
    <p:sldId id="363" r:id="rId86"/>
    <p:sldId id="369" r:id="rId87"/>
    <p:sldId id="368" r:id="rId88"/>
    <p:sldId id="367" r:id="rId89"/>
    <p:sldId id="366" r:id="rId90"/>
    <p:sldId id="365" r:id="rId91"/>
    <p:sldId id="364" r:id="rId92"/>
    <p:sldId id="277" r:id="rId93"/>
    <p:sldId id="362" r:id="rId94"/>
    <p:sldId id="278" r:id="rId95"/>
    <p:sldId id="318" r:id="rId96"/>
    <p:sldId id="381" r:id="rId97"/>
    <p:sldId id="382" r:id="rId98"/>
    <p:sldId id="383" r:id="rId99"/>
    <p:sldId id="281" r:id="rId100"/>
    <p:sldId id="384" r:id="rId101"/>
    <p:sldId id="282" r:id="rId102"/>
    <p:sldId id="283" r:id="rId103"/>
    <p:sldId id="284" r:id="rId104"/>
    <p:sldId id="385" r:id="rId105"/>
    <p:sldId id="285" r:id="rId106"/>
    <p:sldId id="286" r:id="rId107"/>
    <p:sldId id="287"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4A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1"/>
    <p:restoredTop sz="91353"/>
  </p:normalViewPr>
  <p:slideViewPr>
    <p:cSldViewPr snapToGrid="0" snapToObjects="1">
      <p:cViewPr varScale="1">
        <p:scale>
          <a:sx n="105" d="100"/>
          <a:sy n="105" d="100"/>
        </p:scale>
        <p:origin x="11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theme" Target="theme/theme1.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tableStyles" Target="tableStyle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customXml" Target="../customXml/item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notesMaster" Target="notesMasters/notesMaster1.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presProps" Target="presProps.xml"/><Relationship Id="rId115" Type="http://schemas.openxmlformats.org/officeDocument/2006/relationships/customXml" Target="../customXml/item2.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customXml" Target="../customXml/item3.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31803-7454-BE4D-AF9D-CD56B4B3EB5F}" type="datetimeFigureOut">
              <a:rPr lang="en-US" smtClean="0"/>
              <a:t>10/11/22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32D5E-44B8-9848-9C22-21AAE6D25CF9}" type="slidenum">
              <a:rPr lang="en-US" smtClean="0"/>
              <a:t>‹#›</a:t>
            </a:fld>
            <a:endParaRPr lang="en-US"/>
          </a:p>
        </p:txBody>
      </p:sp>
    </p:spTree>
    <p:extLst>
      <p:ext uri="{BB962C8B-B14F-4D97-AF65-F5344CB8AC3E}">
        <p14:creationId xmlns:p14="http://schemas.microsoft.com/office/powerpoint/2010/main" val="916450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14</a:t>
            </a:fld>
            <a:endParaRPr lang="en-US"/>
          </a:p>
        </p:txBody>
      </p:sp>
    </p:spTree>
    <p:extLst>
      <p:ext uri="{BB962C8B-B14F-4D97-AF65-F5344CB8AC3E}">
        <p14:creationId xmlns:p14="http://schemas.microsoft.com/office/powerpoint/2010/main" val="1889960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28</a:t>
            </a:fld>
            <a:endParaRPr lang="en-US"/>
          </a:p>
        </p:txBody>
      </p:sp>
    </p:spTree>
    <p:extLst>
      <p:ext uri="{BB962C8B-B14F-4D97-AF65-F5344CB8AC3E}">
        <p14:creationId xmlns:p14="http://schemas.microsoft.com/office/powerpoint/2010/main" val="1306198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29</a:t>
            </a:fld>
            <a:endParaRPr lang="en-US"/>
          </a:p>
        </p:txBody>
      </p:sp>
    </p:spTree>
    <p:extLst>
      <p:ext uri="{BB962C8B-B14F-4D97-AF65-F5344CB8AC3E}">
        <p14:creationId xmlns:p14="http://schemas.microsoft.com/office/powerpoint/2010/main" val="864693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30</a:t>
            </a:fld>
            <a:endParaRPr lang="en-US"/>
          </a:p>
        </p:txBody>
      </p:sp>
    </p:spTree>
    <p:extLst>
      <p:ext uri="{BB962C8B-B14F-4D97-AF65-F5344CB8AC3E}">
        <p14:creationId xmlns:p14="http://schemas.microsoft.com/office/powerpoint/2010/main" val="846267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31</a:t>
            </a:fld>
            <a:endParaRPr lang="en-US"/>
          </a:p>
        </p:txBody>
      </p:sp>
    </p:spTree>
    <p:extLst>
      <p:ext uri="{BB962C8B-B14F-4D97-AF65-F5344CB8AC3E}">
        <p14:creationId xmlns:p14="http://schemas.microsoft.com/office/powerpoint/2010/main" val="2330557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32</a:t>
            </a:fld>
            <a:endParaRPr lang="en-US"/>
          </a:p>
        </p:txBody>
      </p:sp>
    </p:spTree>
    <p:extLst>
      <p:ext uri="{BB962C8B-B14F-4D97-AF65-F5344CB8AC3E}">
        <p14:creationId xmlns:p14="http://schemas.microsoft.com/office/powerpoint/2010/main" val="1264028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33</a:t>
            </a:fld>
            <a:endParaRPr lang="en-US"/>
          </a:p>
        </p:txBody>
      </p:sp>
    </p:spTree>
    <p:extLst>
      <p:ext uri="{BB962C8B-B14F-4D97-AF65-F5344CB8AC3E}">
        <p14:creationId xmlns:p14="http://schemas.microsoft.com/office/powerpoint/2010/main" val="3494219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34</a:t>
            </a:fld>
            <a:endParaRPr lang="en-US"/>
          </a:p>
        </p:txBody>
      </p:sp>
    </p:spTree>
    <p:extLst>
      <p:ext uri="{BB962C8B-B14F-4D97-AF65-F5344CB8AC3E}">
        <p14:creationId xmlns:p14="http://schemas.microsoft.com/office/powerpoint/2010/main" val="3914565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35</a:t>
            </a:fld>
            <a:endParaRPr lang="en-US"/>
          </a:p>
        </p:txBody>
      </p:sp>
    </p:spTree>
    <p:extLst>
      <p:ext uri="{BB962C8B-B14F-4D97-AF65-F5344CB8AC3E}">
        <p14:creationId xmlns:p14="http://schemas.microsoft.com/office/powerpoint/2010/main" val="3681897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36</a:t>
            </a:fld>
            <a:endParaRPr lang="en-US"/>
          </a:p>
        </p:txBody>
      </p:sp>
    </p:spTree>
    <p:extLst>
      <p:ext uri="{BB962C8B-B14F-4D97-AF65-F5344CB8AC3E}">
        <p14:creationId xmlns:p14="http://schemas.microsoft.com/office/powerpoint/2010/main" val="4055932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37</a:t>
            </a:fld>
            <a:endParaRPr lang="en-US"/>
          </a:p>
        </p:txBody>
      </p:sp>
    </p:spTree>
    <p:extLst>
      <p:ext uri="{BB962C8B-B14F-4D97-AF65-F5344CB8AC3E}">
        <p14:creationId xmlns:p14="http://schemas.microsoft.com/office/powerpoint/2010/main" val="3283604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15</a:t>
            </a:fld>
            <a:endParaRPr lang="en-US"/>
          </a:p>
        </p:txBody>
      </p:sp>
    </p:spTree>
    <p:extLst>
      <p:ext uri="{BB962C8B-B14F-4D97-AF65-F5344CB8AC3E}">
        <p14:creationId xmlns:p14="http://schemas.microsoft.com/office/powerpoint/2010/main" val="1637533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32D5E-44B8-9848-9C22-21AAE6D25CF9}" type="slidenum">
              <a:rPr lang="en-US" smtClean="0"/>
              <a:t>38</a:t>
            </a:fld>
            <a:endParaRPr lang="en-US"/>
          </a:p>
        </p:txBody>
      </p:sp>
    </p:spTree>
    <p:extLst>
      <p:ext uri="{BB962C8B-B14F-4D97-AF65-F5344CB8AC3E}">
        <p14:creationId xmlns:p14="http://schemas.microsoft.com/office/powerpoint/2010/main" val="2418421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40</a:t>
            </a:fld>
            <a:endParaRPr lang="en-US"/>
          </a:p>
        </p:txBody>
      </p:sp>
    </p:spTree>
    <p:extLst>
      <p:ext uri="{BB962C8B-B14F-4D97-AF65-F5344CB8AC3E}">
        <p14:creationId xmlns:p14="http://schemas.microsoft.com/office/powerpoint/2010/main" val="2891343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41</a:t>
            </a:fld>
            <a:endParaRPr lang="en-US"/>
          </a:p>
        </p:txBody>
      </p:sp>
    </p:spTree>
    <p:extLst>
      <p:ext uri="{BB962C8B-B14F-4D97-AF65-F5344CB8AC3E}">
        <p14:creationId xmlns:p14="http://schemas.microsoft.com/office/powerpoint/2010/main" val="1682570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42</a:t>
            </a:fld>
            <a:endParaRPr lang="en-US"/>
          </a:p>
        </p:txBody>
      </p:sp>
    </p:spTree>
    <p:extLst>
      <p:ext uri="{BB962C8B-B14F-4D97-AF65-F5344CB8AC3E}">
        <p14:creationId xmlns:p14="http://schemas.microsoft.com/office/powerpoint/2010/main" val="2612044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43</a:t>
            </a:fld>
            <a:endParaRPr lang="en-US"/>
          </a:p>
        </p:txBody>
      </p:sp>
    </p:spTree>
    <p:extLst>
      <p:ext uri="{BB962C8B-B14F-4D97-AF65-F5344CB8AC3E}">
        <p14:creationId xmlns:p14="http://schemas.microsoft.com/office/powerpoint/2010/main" val="2585914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44</a:t>
            </a:fld>
            <a:endParaRPr lang="en-US"/>
          </a:p>
        </p:txBody>
      </p:sp>
    </p:spTree>
    <p:extLst>
      <p:ext uri="{BB962C8B-B14F-4D97-AF65-F5344CB8AC3E}">
        <p14:creationId xmlns:p14="http://schemas.microsoft.com/office/powerpoint/2010/main" val="1181933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50</a:t>
            </a:fld>
            <a:endParaRPr lang="en-US"/>
          </a:p>
        </p:txBody>
      </p:sp>
    </p:spTree>
    <p:extLst>
      <p:ext uri="{BB962C8B-B14F-4D97-AF65-F5344CB8AC3E}">
        <p14:creationId xmlns:p14="http://schemas.microsoft.com/office/powerpoint/2010/main" val="1831681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51</a:t>
            </a:fld>
            <a:endParaRPr lang="en-US"/>
          </a:p>
        </p:txBody>
      </p:sp>
    </p:spTree>
    <p:extLst>
      <p:ext uri="{BB962C8B-B14F-4D97-AF65-F5344CB8AC3E}">
        <p14:creationId xmlns:p14="http://schemas.microsoft.com/office/powerpoint/2010/main" val="627315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52</a:t>
            </a:fld>
            <a:endParaRPr lang="en-US"/>
          </a:p>
        </p:txBody>
      </p:sp>
    </p:spTree>
    <p:extLst>
      <p:ext uri="{BB962C8B-B14F-4D97-AF65-F5344CB8AC3E}">
        <p14:creationId xmlns:p14="http://schemas.microsoft.com/office/powerpoint/2010/main" val="139544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53</a:t>
            </a:fld>
            <a:endParaRPr lang="en-US"/>
          </a:p>
        </p:txBody>
      </p:sp>
    </p:spTree>
    <p:extLst>
      <p:ext uri="{BB962C8B-B14F-4D97-AF65-F5344CB8AC3E}">
        <p14:creationId xmlns:p14="http://schemas.microsoft.com/office/powerpoint/2010/main" val="730688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16</a:t>
            </a:fld>
            <a:endParaRPr lang="en-US"/>
          </a:p>
        </p:txBody>
      </p:sp>
    </p:spTree>
    <p:extLst>
      <p:ext uri="{BB962C8B-B14F-4D97-AF65-F5344CB8AC3E}">
        <p14:creationId xmlns:p14="http://schemas.microsoft.com/office/powerpoint/2010/main" val="1357206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54</a:t>
            </a:fld>
            <a:endParaRPr lang="en-US"/>
          </a:p>
        </p:txBody>
      </p:sp>
    </p:spTree>
    <p:extLst>
      <p:ext uri="{BB962C8B-B14F-4D97-AF65-F5344CB8AC3E}">
        <p14:creationId xmlns:p14="http://schemas.microsoft.com/office/powerpoint/2010/main" val="13779790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55</a:t>
            </a:fld>
            <a:endParaRPr lang="en-US"/>
          </a:p>
        </p:txBody>
      </p:sp>
    </p:spTree>
    <p:extLst>
      <p:ext uri="{BB962C8B-B14F-4D97-AF65-F5344CB8AC3E}">
        <p14:creationId xmlns:p14="http://schemas.microsoft.com/office/powerpoint/2010/main" val="1604984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56</a:t>
            </a:fld>
            <a:endParaRPr lang="en-US"/>
          </a:p>
        </p:txBody>
      </p:sp>
    </p:spTree>
    <p:extLst>
      <p:ext uri="{BB962C8B-B14F-4D97-AF65-F5344CB8AC3E}">
        <p14:creationId xmlns:p14="http://schemas.microsoft.com/office/powerpoint/2010/main" val="10171345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57</a:t>
            </a:fld>
            <a:endParaRPr lang="en-US"/>
          </a:p>
        </p:txBody>
      </p:sp>
    </p:spTree>
    <p:extLst>
      <p:ext uri="{BB962C8B-B14F-4D97-AF65-F5344CB8AC3E}">
        <p14:creationId xmlns:p14="http://schemas.microsoft.com/office/powerpoint/2010/main" val="18026492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58</a:t>
            </a:fld>
            <a:endParaRPr lang="en-US"/>
          </a:p>
        </p:txBody>
      </p:sp>
    </p:spTree>
    <p:extLst>
      <p:ext uri="{BB962C8B-B14F-4D97-AF65-F5344CB8AC3E}">
        <p14:creationId xmlns:p14="http://schemas.microsoft.com/office/powerpoint/2010/main" val="17864183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59</a:t>
            </a:fld>
            <a:endParaRPr lang="en-US"/>
          </a:p>
        </p:txBody>
      </p:sp>
    </p:spTree>
    <p:extLst>
      <p:ext uri="{BB962C8B-B14F-4D97-AF65-F5344CB8AC3E}">
        <p14:creationId xmlns:p14="http://schemas.microsoft.com/office/powerpoint/2010/main" val="379968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60</a:t>
            </a:fld>
            <a:endParaRPr lang="en-US"/>
          </a:p>
        </p:txBody>
      </p:sp>
    </p:spTree>
    <p:extLst>
      <p:ext uri="{BB962C8B-B14F-4D97-AF65-F5344CB8AC3E}">
        <p14:creationId xmlns:p14="http://schemas.microsoft.com/office/powerpoint/2010/main" val="1389586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61</a:t>
            </a:fld>
            <a:endParaRPr lang="en-US"/>
          </a:p>
        </p:txBody>
      </p:sp>
    </p:spTree>
    <p:extLst>
      <p:ext uri="{BB962C8B-B14F-4D97-AF65-F5344CB8AC3E}">
        <p14:creationId xmlns:p14="http://schemas.microsoft.com/office/powerpoint/2010/main" val="13154778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62</a:t>
            </a:fld>
            <a:endParaRPr lang="en-US"/>
          </a:p>
        </p:txBody>
      </p:sp>
    </p:spTree>
    <p:extLst>
      <p:ext uri="{BB962C8B-B14F-4D97-AF65-F5344CB8AC3E}">
        <p14:creationId xmlns:p14="http://schemas.microsoft.com/office/powerpoint/2010/main" val="146450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63</a:t>
            </a:fld>
            <a:endParaRPr lang="en-US"/>
          </a:p>
        </p:txBody>
      </p:sp>
    </p:spTree>
    <p:extLst>
      <p:ext uri="{BB962C8B-B14F-4D97-AF65-F5344CB8AC3E}">
        <p14:creationId xmlns:p14="http://schemas.microsoft.com/office/powerpoint/2010/main" val="39464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17</a:t>
            </a:fld>
            <a:endParaRPr lang="en-US"/>
          </a:p>
        </p:txBody>
      </p:sp>
    </p:spTree>
    <p:extLst>
      <p:ext uri="{BB962C8B-B14F-4D97-AF65-F5344CB8AC3E}">
        <p14:creationId xmlns:p14="http://schemas.microsoft.com/office/powerpoint/2010/main" val="3096507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64</a:t>
            </a:fld>
            <a:endParaRPr lang="en-US"/>
          </a:p>
        </p:txBody>
      </p:sp>
    </p:spTree>
    <p:extLst>
      <p:ext uri="{BB962C8B-B14F-4D97-AF65-F5344CB8AC3E}">
        <p14:creationId xmlns:p14="http://schemas.microsoft.com/office/powerpoint/2010/main" val="2099790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65</a:t>
            </a:fld>
            <a:endParaRPr lang="en-US"/>
          </a:p>
        </p:txBody>
      </p:sp>
    </p:spTree>
    <p:extLst>
      <p:ext uri="{BB962C8B-B14F-4D97-AF65-F5344CB8AC3E}">
        <p14:creationId xmlns:p14="http://schemas.microsoft.com/office/powerpoint/2010/main" val="1546856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66</a:t>
            </a:fld>
            <a:endParaRPr lang="en-US"/>
          </a:p>
        </p:txBody>
      </p:sp>
    </p:spTree>
    <p:extLst>
      <p:ext uri="{BB962C8B-B14F-4D97-AF65-F5344CB8AC3E}">
        <p14:creationId xmlns:p14="http://schemas.microsoft.com/office/powerpoint/2010/main" val="14476579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67</a:t>
            </a:fld>
            <a:endParaRPr lang="en-US"/>
          </a:p>
        </p:txBody>
      </p:sp>
    </p:spTree>
    <p:extLst>
      <p:ext uri="{BB962C8B-B14F-4D97-AF65-F5344CB8AC3E}">
        <p14:creationId xmlns:p14="http://schemas.microsoft.com/office/powerpoint/2010/main" val="16023466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68</a:t>
            </a:fld>
            <a:endParaRPr lang="en-US"/>
          </a:p>
        </p:txBody>
      </p:sp>
    </p:spTree>
    <p:extLst>
      <p:ext uri="{BB962C8B-B14F-4D97-AF65-F5344CB8AC3E}">
        <p14:creationId xmlns:p14="http://schemas.microsoft.com/office/powerpoint/2010/main" val="16788940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69</a:t>
            </a:fld>
            <a:endParaRPr lang="en-US"/>
          </a:p>
        </p:txBody>
      </p:sp>
    </p:spTree>
    <p:extLst>
      <p:ext uri="{BB962C8B-B14F-4D97-AF65-F5344CB8AC3E}">
        <p14:creationId xmlns:p14="http://schemas.microsoft.com/office/powerpoint/2010/main" val="11642946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70</a:t>
            </a:fld>
            <a:endParaRPr lang="en-US"/>
          </a:p>
        </p:txBody>
      </p:sp>
    </p:spTree>
    <p:extLst>
      <p:ext uri="{BB962C8B-B14F-4D97-AF65-F5344CB8AC3E}">
        <p14:creationId xmlns:p14="http://schemas.microsoft.com/office/powerpoint/2010/main" val="12117476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71</a:t>
            </a:fld>
            <a:endParaRPr lang="en-US"/>
          </a:p>
        </p:txBody>
      </p:sp>
    </p:spTree>
    <p:extLst>
      <p:ext uri="{BB962C8B-B14F-4D97-AF65-F5344CB8AC3E}">
        <p14:creationId xmlns:p14="http://schemas.microsoft.com/office/powerpoint/2010/main" val="3692381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72</a:t>
            </a:fld>
            <a:endParaRPr lang="en-US"/>
          </a:p>
        </p:txBody>
      </p:sp>
    </p:spTree>
    <p:extLst>
      <p:ext uri="{BB962C8B-B14F-4D97-AF65-F5344CB8AC3E}">
        <p14:creationId xmlns:p14="http://schemas.microsoft.com/office/powerpoint/2010/main" val="2686252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73</a:t>
            </a:fld>
            <a:endParaRPr lang="en-US"/>
          </a:p>
        </p:txBody>
      </p:sp>
    </p:spTree>
    <p:extLst>
      <p:ext uri="{BB962C8B-B14F-4D97-AF65-F5344CB8AC3E}">
        <p14:creationId xmlns:p14="http://schemas.microsoft.com/office/powerpoint/2010/main" val="187749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18</a:t>
            </a:fld>
            <a:endParaRPr lang="en-US"/>
          </a:p>
        </p:txBody>
      </p:sp>
    </p:spTree>
    <p:extLst>
      <p:ext uri="{BB962C8B-B14F-4D97-AF65-F5344CB8AC3E}">
        <p14:creationId xmlns:p14="http://schemas.microsoft.com/office/powerpoint/2010/main" val="6821291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74</a:t>
            </a:fld>
            <a:endParaRPr lang="en-US"/>
          </a:p>
        </p:txBody>
      </p:sp>
    </p:spTree>
    <p:extLst>
      <p:ext uri="{BB962C8B-B14F-4D97-AF65-F5344CB8AC3E}">
        <p14:creationId xmlns:p14="http://schemas.microsoft.com/office/powerpoint/2010/main" val="18273061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75</a:t>
            </a:fld>
            <a:endParaRPr lang="en-US"/>
          </a:p>
        </p:txBody>
      </p:sp>
    </p:spTree>
    <p:extLst>
      <p:ext uri="{BB962C8B-B14F-4D97-AF65-F5344CB8AC3E}">
        <p14:creationId xmlns:p14="http://schemas.microsoft.com/office/powerpoint/2010/main" val="16774826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76</a:t>
            </a:fld>
            <a:endParaRPr lang="en-US"/>
          </a:p>
        </p:txBody>
      </p:sp>
    </p:spTree>
    <p:extLst>
      <p:ext uri="{BB962C8B-B14F-4D97-AF65-F5344CB8AC3E}">
        <p14:creationId xmlns:p14="http://schemas.microsoft.com/office/powerpoint/2010/main" val="18098773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77</a:t>
            </a:fld>
            <a:endParaRPr lang="en-US"/>
          </a:p>
        </p:txBody>
      </p:sp>
    </p:spTree>
    <p:extLst>
      <p:ext uri="{BB962C8B-B14F-4D97-AF65-F5344CB8AC3E}">
        <p14:creationId xmlns:p14="http://schemas.microsoft.com/office/powerpoint/2010/main" val="15376636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78</a:t>
            </a:fld>
            <a:endParaRPr lang="en-US"/>
          </a:p>
        </p:txBody>
      </p:sp>
    </p:spTree>
    <p:extLst>
      <p:ext uri="{BB962C8B-B14F-4D97-AF65-F5344CB8AC3E}">
        <p14:creationId xmlns:p14="http://schemas.microsoft.com/office/powerpoint/2010/main" val="661818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79</a:t>
            </a:fld>
            <a:endParaRPr lang="en-US"/>
          </a:p>
        </p:txBody>
      </p:sp>
    </p:spTree>
    <p:extLst>
      <p:ext uri="{BB962C8B-B14F-4D97-AF65-F5344CB8AC3E}">
        <p14:creationId xmlns:p14="http://schemas.microsoft.com/office/powerpoint/2010/main" val="13003777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80</a:t>
            </a:fld>
            <a:endParaRPr lang="en-US"/>
          </a:p>
        </p:txBody>
      </p:sp>
    </p:spTree>
    <p:extLst>
      <p:ext uri="{BB962C8B-B14F-4D97-AF65-F5344CB8AC3E}">
        <p14:creationId xmlns:p14="http://schemas.microsoft.com/office/powerpoint/2010/main" val="3632185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81</a:t>
            </a:fld>
            <a:endParaRPr lang="en-US"/>
          </a:p>
        </p:txBody>
      </p:sp>
    </p:spTree>
    <p:extLst>
      <p:ext uri="{BB962C8B-B14F-4D97-AF65-F5344CB8AC3E}">
        <p14:creationId xmlns:p14="http://schemas.microsoft.com/office/powerpoint/2010/main" val="20204916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82</a:t>
            </a:fld>
            <a:endParaRPr lang="en-US"/>
          </a:p>
        </p:txBody>
      </p:sp>
    </p:spTree>
    <p:extLst>
      <p:ext uri="{BB962C8B-B14F-4D97-AF65-F5344CB8AC3E}">
        <p14:creationId xmlns:p14="http://schemas.microsoft.com/office/powerpoint/2010/main" val="19756033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83</a:t>
            </a:fld>
            <a:endParaRPr lang="en-US"/>
          </a:p>
        </p:txBody>
      </p:sp>
    </p:spTree>
    <p:extLst>
      <p:ext uri="{BB962C8B-B14F-4D97-AF65-F5344CB8AC3E}">
        <p14:creationId xmlns:p14="http://schemas.microsoft.com/office/powerpoint/2010/main" val="592246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19</a:t>
            </a:fld>
            <a:endParaRPr lang="en-US"/>
          </a:p>
        </p:txBody>
      </p:sp>
    </p:spTree>
    <p:extLst>
      <p:ext uri="{BB962C8B-B14F-4D97-AF65-F5344CB8AC3E}">
        <p14:creationId xmlns:p14="http://schemas.microsoft.com/office/powerpoint/2010/main" val="10266354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84</a:t>
            </a:fld>
            <a:endParaRPr lang="en-US"/>
          </a:p>
        </p:txBody>
      </p:sp>
    </p:spTree>
    <p:extLst>
      <p:ext uri="{BB962C8B-B14F-4D97-AF65-F5344CB8AC3E}">
        <p14:creationId xmlns:p14="http://schemas.microsoft.com/office/powerpoint/2010/main" val="8517541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85</a:t>
            </a:fld>
            <a:endParaRPr lang="en-US"/>
          </a:p>
        </p:txBody>
      </p:sp>
    </p:spTree>
    <p:extLst>
      <p:ext uri="{BB962C8B-B14F-4D97-AF65-F5344CB8AC3E}">
        <p14:creationId xmlns:p14="http://schemas.microsoft.com/office/powerpoint/2010/main" val="11591226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86</a:t>
            </a:fld>
            <a:endParaRPr lang="en-US"/>
          </a:p>
        </p:txBody>
      </p:sp>
    </p:spTree>
    <p:extLst>
      <p:ext uri="{BB962C8B-B14F-4D97-AF65-F5344CB8AC3E}">
        <p14:creationId xmlns:p14="http://schemas.microsoft.com/office/powerpoint/2010/main" val="9292138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87</a:t>
            </a:fld>
            <a:endParaRPr lang="en-US"/>
          </a:p>
        </p:txBody>
      </p:sp>
    </p:spTree>
    <p:extLst>
      <p:ext uri="{BB962C8B-B14F-4D97-AF65-F5344CB8AC3E}">
        <p14:creationId xmlns:p14="http://schemas.microsoft.com/office/powerpoint/2010/main" val="12852367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88</a:t>
            </a:fld>
            <a:endParaRPr lang="en-US"/>
          </a:p>
        </p:txBody>
      </p:sp>
    </p:spTree>
    <p:extLst>
      <p:ext uri="{BB962C8B-B14F-4D97-AF65-F5344CB8AC3E}">
        <p14:creationId xmlns:p14="http://schemas.microsoft.com/office/powerpoint/2010/main" val="19570541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89</a:t>
            </a:fld>
            <a:endParaRPr lang="en-US"/>
          </a:p>
        </p:txBody>
      </p:sp>
    </p:spTree>
    <p:extLst>
      <p:ext uri="{BB962C8B-B14F-4D97-AF65-F5344CB8AC3E}">
        <p14:creationId xmlns:p14="http://schemas.microsoft.com/office/powerpoint/2010/main" val="18430721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91</a:t>
            </a:fld>
            <a:endParaRPr lang="en-US"/>
          </a:p>
        </p:txBody>
      </p:sp>
    </p:spTree>
    <p:extLst>
      <p:ext uri="{BB962C8B-B14F-4D97-AF65-F5344CB8AC3E}">
        <p14:creationId xmlns:p14="http://schemas.microsoft.com/office/powerpoint/2010/main" val="18318067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92</a:t>
            </a:fld>
            <a:endParaRPr lang="en-US"/>
          </a:p>
        </p:txBody>
      </p:sp>
    </p:spTree>
    <p:extLst>
      <p:ext uri="{BB962C8B-B14F-4D97-AF65-F5344CB8AC3E}">
        <p14:creationId xmlns:p14="http://schemas.microsoft.com/office/powerpoint/2010/main" val="4282524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93</a:t>
            </a:fld>
            <a:endParaRPr lang="en-US"/>
          </a:p>
        </p:txBody>
      </p:sp>
    </p:spTree>
    <p:extLst>
      <p:ext uri="{BB962C8B-B14F-4D97-AF65-F5344CB8AC3E}">
        <p14:creationId xmlns:p14="http://schemas.microsoft.com/office/powerpoint/2010/main" val="15924735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94</a:t>
            </a:fld>
            <a:endParaRPr lang="en-US"/>
          </a:p>
        </p:txBody>
      </p:sp>
    </p:spTree>
    <p:extLst>
      <p:ext uri="{BB962C8B-B14F-4D97-AF65-F5344CB8AC3E}">
        <p14:creationId xmlns:p14="http://schemas.microsoft.com/office/powerpoint/2010/main" val="2136450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20</a:t>
            </a:fld>
            <a:endParaRPr lang="en-US"/>
          </a:p>
        </p:txBody>
      </p:sp>
    </p:spTree>
    <p:extLst>
      <p:ext uri="{BB962C8B-B14F-4D97-AF65-F5344CB8AC3E}">
        <p14:creationId xmlns:p14="http://schemas.microsoft.com/office/powerpoint/2010/main" val="1312513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95</a:t>
            </a:fld>
            <a:endParaRPr lang="en-US"/>
          </a:p>
        </p:txBody>
      </p:sp>
    </p:spTree>
    <p:extLst>
      <p:ext uri="{BB962C8B-B14F-4D97-AF65-F5344CB8AC3E}">
        <p14:creationId xmlns:p14="http://schemas.microsoft.com/office/powerpoint/2010/main" val="10035080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96</a:t>
            </a:fld>
            <a:endParaRPr lang="en-US"/>
          </a:p>
        </p:txBody>
      </p:sp>
    </p:spTree>
    <p:extLst>
      <p:ext uri="{BB962C8B-B14F-4D97-AF65-F5344CB8AC3E}">
        <p14:creationId xmlns:p14="http://schemas.microsoft.com/office/powerpoint/2010/main" val="2063599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97</a:t>
            </a:fld>
            <a:endParaRPr lang="en-US"/>
          </a:p>
        </p:txBody>
      </p:sp>
    </p:spTree>
    <p:extLst>
      <p:ext uri="{BB962C8B-B14F-4D97-AF65-F5344CB8AC3E}">
        <p14:creationId xmlns:p14="http://schemas.microsoft.com/office/powerpoint/2010/main" val="231349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98</a:t>
            </a:fld>
            <a:endParaRPr lang="en-US"/>
          </a:p>
        </p:txBody>
      </p:sp>
    </p:spTree>
    <p:extLst>
      <p:ext uri="{BB962C8B-B14F-4D97-AF65-F5344CB8AC3E}">
        <p14:creationId xmlns:p14="http://schemas.microsoft.com/office/powerpoint/2010/main" val="12886802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99</a:t>
            </a:fld>
            <a:endParaRPr lang="en-US"/>
          </a:p>
        </p:txBody>
      </p:sp>
    </p:spTree>
    <p:extLst>
      <p:ext uri="{BB962C8B-B14F-4D97-AF65-F5344CB8AC3E}">
        <p14:creationId xmlns:p14="http://schemas.microsoft.com/office/powerpoint/2010/main" val="6911178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100</a:t>
            </a:fld>
            <a:endParaRPr lang="en-US"/>
          </a:p>
        </p:txBody>
      </p:sp>
    </p:spTree>
    <p:extLst>
      <p:ext uri="{BB962C8B-B14F-4D97-AF65-F5344CB8AC3E}">
        <p14:creationId xmlns:p14="http://schemas.microsoft.com/office/powerpoint/2010/main" val="18927142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101</a:t>
            </a:fld>
            <a:endParaRPr lang="en-US"/>
          </a:p>
        </p:txBody>
      </p:sp>
    </p:spTree>
    <p:extLst>
      <p:ext uri="{BB962C8B-B14F-4D97-AF65-F5344CB8AC3E}">
        <p14:creationId xmlns:p14="http://schemas.microsoft.com/office/powerpoint/2010/main" val="17235563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102</a:t>
            </a:fld>
            <a:endParaRPr lang="en-US"/>
          </a:p>
        </p:txBody>
      </p:sp>
    </p:spTree>
    <p:extLst>
      <p:ext uri="{BB962C8B-B14F-4D97-AF65-F5344CB8AC3E}">
        <p14:creationId xmlns:p14="http://schemas.microsoft.com/office/powerpoint/2010/main" val="371536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32D5E-44B8-9848-9C22-21AAE6D25CF9}" type="slidenum">
              <a:rPr lang="en-US" smtClean="0"/>
              <a:t>21</a:t>
            </a:fld>
            <a:endParaRPr lang="en-US"/>
          </a:p>
        </p:txBody>
      </p:sp>
    </p:spTree>
    <p:extLst>
      <p:ext uri="{BB962C8B-B14F-4D97-AF65-F5344CB8AC3E}">
        <p14:creationId xmlns:p14="http://schemas.microsoft.com/office/powerpoint/2010/main" val="2899529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32D5E-44B8-9848-9C22-21AAE6D25CF9}" type="slidenum">
              <a:rPr lang="en-US" smtClean="0"/>
              <a:t>27</a:t>
            </a:fld>
            <a:endParaRPr lang="en-US"/>
          </a:p>
        </p:txBody>
      </p:sp>
    </p:spTree>
    <p:extLst>
      <p:ext uri="{BB962C8B-B14F-4D97-AF65-F5344CB8AC3E}">
        <p14:creationId xmlns:p14="http://schemas.microsoft.com/office/powerpoint/2010/main" val="2807927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72C2A6-79E6-F240-8298-48D86AAE2663}" type="datetimeFigureOut">
              <a:rPr lang="en-US" smtClean="0"/>
              <a:t>10/11/22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2C2A6-79E6-F240-8298-48D86AAE2663}" type="datetimeFigureOut">
              <a:rPr lang="en-US" smtClean="0"/>
              <a:t>10/11/22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2C2A6-79E6-F240-8298-48D86AAE2663}" type="datetimeFigureOut">
              <a:rPr lang="en-US" smtClean="0"/>
              <a:t>10/11/22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10/11/22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10/11/22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10/11/22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10/11/22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10/11/22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10/11/22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10/11/22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10/11/22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2C2A6-79E6-F240-8298-48D86AAE2663}" type="datetimeFigureOut">
              <a:rPr lang="en-US" smtClean="0"/>
              <a:t>10/11/22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10/11/22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10/11/22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10/11/22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72C2A6-79E6-F240-8298-48D86AAE2663}" type="datetimeFigureOut">
              <a:rPr lang="en-US" smtClean="0"/>
              <a:t>10/11/22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72C2A6-79E6-F240-8298-48D86AAE2663}" type="datetimeFigureOut">
              <a:rPr lang="en-US" smtClean="0"/>
              <a:t>10/11/22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72C2A6-79E6-F240-8298-48D86AAE2663}" type="datetimeFigureOut">
              <a:rPr lang="en-US" smtClean="0">
                <a:solidFill>
                  <a:prstClr val="black">
                    <a:tint val="75000"/>
                  </a:prstClr>
                </a:solidFill>
              </a:rPr>
              <a:pPr/>
              <a:t>10/11/22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B0FDE-A0B7-824E-AE12-42BF7F57DDD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2C2A6-79E6-F240-8298-48D86AAE2663}" type="datetimeFigureOut">
              <a:rPr lang="en-US" smtClean="0">
                <a:solidFill>
                  <a:prstClr val="black">
                    <a:tint val="75000"/>
                  </a:prstClr>
                </a:solidFill>
              </a:rPr>
              <a:pPr/>
              <a:t>10/11/22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B0FDE-A0B7-824E-AE12-42BF7F57DDD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72C2A6-79E6-F240-8298-48D86AAE2663}" type="datetimeFigureOut">
              <a:rPr lang="en-US" smtClean="0">
                <a:solidFill>
                  <a:prstClr val="black">
                    <a:tint val="75000"/>
                  </a:prstClr>
                </a:solidFill>
              </a:rPr>
              <a:pPr/>
              <a:t>10/11/22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B0FDE-A0B7-824E-AE12-42BF7F57DDD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72C2A6-79E6-F240-8298-48D86AAE2663}" type="datetimeFigureOut">
              <a:rPr lang="en-US" smtClean="0">
                <a:solidFill>
                  <a:prstClr val="black">
                    <a:tint val="75000"/>
                  </a:prstClr>
                </a:solidFill>
              </a:rPr>
              <a:pPr/>
              <a:t>10/11/22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B0FDE-A0B7-824E-AE12-42BF7F57DDD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72C2A6-79E6-F240-8298-48D86AAE2663}" type="datetimeFigureOut">
              <a:rPr lang="en-US" smtClean="0"/>
              <a:t>10/11/22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72C2A6-79E6-F240-8298-48D86AAE2663}" type="datetimeFigureOut">
              <a:rPr lang="en-US" smtClean="0">
                <a:solidFill>
                  <a:prstClr val="black">
                    <a:tint val="75000"/>
                  </a:prstClr>
                </a:solidFill>
              </a:rPr>
              <a:pPr/>
              <a:t>10/11/22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AB0FDE-A0B7-824E-AE12-42BF7F57DDD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72C2A6-79E6-F240-8298-48D86AAE2663}" type="datetimeFigureOut">
              <a:rPr lang="en-US" smtClean="0">
                <a:solidFill>
                  <a:prstClr val="black">
                    <a:tint val="75000"/>
                  </a:prstClr>
                </a:solidFill>
              </a:rPr>
              <a:pPr/>
              <a:t>10/11/22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AB0FDE-A0B7-824E-AE12-42BF7F57DDD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2C2A6-79E6-F240-8298-48D86AAE2663}" type="datetimeFigureOut">
              <a:rPr lang="en-US" smtClean="0">
                <a:solidFill>
                  <a:prstClr val="black">
                    <a:tint val="75000"/>
                  </a:prstClr>
                </a:solidFill>
              </a:rPr>
              <a:pPr/>
              <a:t>10/11/22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AB0FDE-A0B7-824E-AE12-42BF7F57DDD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72C2A6-79E6-F240-8298-48D86AAE2663}" type="datetimeFigureOut">
              <a:rPr lang="en-US" smtClean="0">
                <a:solidFill>
                  <a:prstClr val="black">
                    <a:tint val="75000"/>
                  </a:prstClr>
                </a:solidFill>
              </a:rPr>
              <a:pPr/>
              <a:t>10/11/22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B0FDE-A0B7-824E-AE12-42BF7F57DDD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72C2A6-79E6-F240-8298-48D86AAE2663}" type="datetimeFigureOut">
              <a:rPr lang="en-US" smtClean="0">
                <a:solidFill>
                  <a:prstClr val="black">
                    <a:tint val="75000"/>
                  </a:prstClr>
                </a:solidFill>
              </a:rPr>
              <a:pPr/>
              <a:t>10/11/22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AB0FDE-A0B7-824E-AE12-42BF7F57DDD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2C2A6-79E6-F240-8298-48D86AAE2663}" type="datetimeFigureOut">
              <a:rPr lang="en-US" smtClean="0">
                <a:solidFill>
                  <a:prstClr val="black">
                    <a:tint val="75000"/>
                  </a:prstClr>
                </a:solidFill>
              </a:rPr>
              <a:pPr/>
              <a:t>10/11/22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B0FDE-A0B7-824E-AE12-42BF7F57DDD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2C2A6-79E6-F240-8298-48D86AAE2663}" type="datetimeFigureOut">
              <a:rPr lang="en-US" smtClean="0">
                <a:solidFill>
                  <a:prstClr val="black">
                    <a:tint val="75000"/>
                  </a:prstClr>
                </a:solidFill>
              </a:rPr>
              <a:pPr/>
              <a:t>10/11/22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AB0FDE-A0B7-824E-AE12-42BF7F57DDD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89000" y="1149350"/>
            <a:ext cx="10414000" cy="2324100"/>
          </a:xfrm>
          <a:prstGeom prst="rect">
            <a:avLst/>
          </a:prstGeom>
        </p:spPr>
        <p:txBody>
          <a:bodyPr anchor="b"/>
          <a:lstStyle/>
          <a:p>
            <a:r>
              <a:t>Title Text</a:t>
            </a:r>
          </a:p>
        </p:txBody>
      </p:sp>
      <p:sp>
        <p:nvSpPr>
          <p:cNvPr id="12" name="Shape 12"/>
          <p:cNvSpPr>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2200"/>
            </a:lvl1pPr>
            <a:lvl2pPr marL="0" indent="114300" algn="ctr">
              <a:spcBef>
                <a:spcPts val="0"/>
              </a:spcBef>
              <a:buSzTx/>
              <a:buNone/>
              <a:defRPr sz="2200"/>
            </a:lvl2pPr>
            <a:lvl3pPr marL="0" indent="228600" algn="ctr">
              <a:spcBef>
                <a:spcPts val="0"/>
              </a:spcBef>
              <a:buSzTx/>
              <a:buNone/>
              <a:defRPr sz="2200"/>
            </a:lvl3pPr>
            <a:lvl4pPr marL="0" indent="342900" algn="ctr">
              <a:spcBef>
                <a:spcPts val="0"/>
              </a:spcBef>
              <a:buSzTx/>
              <a:buNone/>
              <a:defRPr sz="2200"/>
            </a:lvl4pPr>
            <a:lvl5pPr marL="0" indent="457200" algn="ctr">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562984" y="336550"/>
            <a:ext cx="9067801" cy="43688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317500" y="4724400"/>
            <a:ext cx="11557000" cy="1003300"/>
          </a:xfrm>
          <a:prstGeom prst="rect">
            <a:avLst/>
          </a:prstGeom>
        </p:spPr>
        <p:txBody>
          <a:bodyPr anchor="b"/>
          <a:lstStyle/>
          <a:p>
            <a:r>
              <a:t>Title Text</a:t>
            </a:r>
          </a:p>
        </p:txBody>
      </p:sp>
      <p:sp>
        <p:nvSpPr>
          <p:cNvPr id="22" name="Shape 22"/>
          <p:cNvSpPr>
            <a:spLocks noGrp="1"/>
          </p:cNvSpPr>
          <p:nvPr>
            <p:ph type="body" sz="quarter" idx="1"/>
          </p:nvPr>
        </p:nvSpPr>
        <p:spPr>
          <a:xfrm>
            <a:off x="317500" y="5759450"/>
            <a:ext cx="11557000" cy="793750"/>
          </a:xfrm>
          <a:prstGeom prst="rect">
            <a:avLst/>
          </a:prstGeom>
        </p:spPr>
        <p:txBody>
          <a:bodyPr anchor="t"/>
          <a:lstStyle>
            <a:lvl1pPr marL="0" indent="0" algn="ctr">
              <a:spcBef>
                <a:spcPts val="0"/>
              </a:spcBef>
              <a:buSzTx/>
              <a:buNone/>
              <a:defRPr sz="2200"/>
            </a:lvl1pPr>
            <a:lvl2pPr marL="0" indent="114300" algn="ctr">
              <a:spcBef>
                <a:spcPts val="0"/>
              </a:spcBef>
              <a:buSzTx/>
              <a:buNone/>
              <a:defRPr sz="2200"/>
            </a:lvl2pPr>
            <a:lvl3pPr marL="0" indent="228600" algn="ctr">
              <a:spcBef>
                <a:spcPts val="0"/>
              </a:spcBef>
              <a:buSzTx/>
              <a:buNone/>
              <a:defRPr sz="2200"/>
            </a:lvl3pPr>
            <a:lvl4pPr marL="0" indent="342900" algn="ctr">
              <a:spcBef>
                <a:spcPts val="0"/>
              </a:spcBef>
              <a:buSzTx/>
              <a:buNone/>
              <a:defRPr sz="2200"/>
            </a:lvl4pPr>
            <a:lvl5pPr marL="0" indent="457200" algn="ctr">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889000" y="2266950"/>
            <a:ext cx="10414000" cy="23241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72C2A6-79E6-F240-8298-48D86AAE2663}" type="datetimeFigureOut">
              <a:rPr lang="en-US" smtClean="0"/>
              <a:t>10/11/22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582990" y="552450"/>
            <a:ext cx="4762501" cy="57531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825500" y="552450"/>
            <a:ext cx="5111750" cy="2806700"/>
          </a:xfrm>
          <a:prstGeom prst="rect">
            <a:avLst/>
          </a:prstGeom>
        </p:spPr>
        <p:txBody>
          <a:bodyPr anchor="b"/>
          <a:lstStyle>
            <a:lvl1pPr>
              <a:defRPr sz="4200"/>
            </a:lvl1pPr>
          </a:lstStyle>
          <a:p>
            <a:r>
              <a:t>Title Text</a:t>
            </a:r>
          </a:p>
        </p:txBody>
      </p:sp>
      <p:sp>
        <p:nvSpPr>
          <p:cNvPr id="40" name="Shape 40"/>
          <p:cNvSpPr>
            <a:spLocks noGrp="1"/>
          </p:cNvSpPr>
          <p:nvPr>
            <p:ph type="body" sz="quarter" idx="1"/>
          </p:nvPr>
        </p:nvSpPr>
        <p:spPr>
          <a:xfrm>
            <a:off x="825500" y="3422650"/>
            <a:ext cx="5111750" cy="2882900"/>
          </a:xfrm>
          <a:prstGeom prst="rect">
            <a:avLst/>
          </a:prstGeom>
        </p:spPr>
        <p:txBody>
          <a:bodyPr anchor="t"/>
          <a:lstStyle>
            <a:lvl1pPr marL="0" indent="0" algn="ctr">
              <a:spcBef>
                <a:spcPts val="0"/>
              </a:spcBef>
              <a:buSzTx/>
              <a:buNone/>
              <a:defRPr sz="2200"/>
            </a:lvl1pPr>
            <a:lvl2pPr marL="0" indent="114300" algn="ctr">
              <a:spcBef>
                <a:spcPts val="0"/>
              </a:spcBef>
              <a:buSzTx/>
              <a:buNone/>
              <a:defRPr sz="2200"/>
            </a:lvl2pPr>
            <a:lvl3pPr marL="0" indent="228600" algn="ctr">
              <a:spcBef>
                <a:spcPts val="0"/>
              </a:spcBef>
              <a:buSzTx/>
              <a:buNone/>
              <a:defRPr sz="2200"/>
            </a:lvl3pPr>
            <a:lvl4pPr marL="0" indent="342900" algn="ctr">
              <a:spcBef>
                <a:spcPts val="0"/>
              </a:spcBef>
              <a:buSzTx/>
              <a:buNone/>
              <a:defRPr sz="2200"/>
            </a:lvl4pPr>
            <a:lvl5pPr marL="0" indent="457200" algn="ctr">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584950" y="1619250"/>
            <a:ext cx="4762500" cy="460375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844550" y="1619250"/>
            <a:ext cx="5003800" cy="4603750"/>
          </a:xfrm>
          <a:prstGeom prst="rect">
            <a:avLst/>
          </a:prstGeom>
        </p:spPr>
        <p:txBody>
          <a:bodyPr/>
          <a:lstStyle>
            <a:lvl1pPr marL="279400" indent="-279400">
              <a:spcBef>
                <a:spcPts val="2250"/>
              </a:spcBef>
              <a:defRPr sz="2250"/>
            </a:lvl1pPr>
            <a:lvl2pPr marL="558800" indent="-279400">
              <a:spcBef>
                <a:spcPts val="2250"/>
              </a:spcBef>
              <a:defRPr sz="2250"/>
            </a:lvl2pPr>
            <a:lvl3pPr marL="838200" indent="-279400">
              <a:spcBef>
                <a:spcPts val="2250"/>
              </a:spcBef>
              <a:defRPr sz="2250"/>
            </a:lvl3pPr>
            <a:lvl4pPr marL="1117600" indent="-279400">
              <a:spcBef>
                <a:spcPts val="2250"/>
              </a:spcBef>
              <a:defRPr sz="2250"/>
            </a:lvl4pPr>
            <a:lvl5pPr marL="1397000" indent="-279400">
              <a:spcBef>
                <a:spcPts val="2250"/>
              </a:spcBef>
              <a:defRPr sz="225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844550" y="889000"/>
            <a:ext cx="10502900" cy="50736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7880350" y="3524250"/>
            <a:ext cx="3702050" cy="277495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7880350" y="565150"/>
            <a:ext cx="3702050" cy="277495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603250" y="565150"/>
            <a:ext cx="7086600" cy="573405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193800" y="4476750"/>
            <a:ext cx="9810750" cy="394980"/>
          </a:xfrm>
          <a:prstGeom prst="rect">
            <a:avLst/>
          </a:prstGeom>
        </p:spPr>
        <p:txBody>
          <a:bodyPr anchor="t">
            <a:spAutoFit/>
          </a:bodyPr>
          <a:lstStyle>
            <a:lvl1pPr marL="0" indent="0" algn="ctr">
              <a:spcBef>
                <a:spcPts val="0"/>
              </a:spcBef>
              <a:buSzTx/>
              <a:buNone/>
              <a:defRPr sz="1900"/>
            </a:lvl1pPr>
          </a:lstStyle>
          <a:p>
            <a:r>
              <a:t>–Johnny Appleseed</a:t>
            </a:r>
          </a:p>
        </p:txBody>
      </p:sp>
      <p:sp>
        <p:nvSpPr>
          <p:cNvPr id="94" name="Shape 94"/>
          <p:cNvSpPr>
            <a:spLocks noGrp="1"/>
          </p:cNvSpPr>
          <p:nvPr>
            <p:ph type="body" sz="quarter" idx="14"/>
          </p:nvPr>
        </p:nvSpPr>
        <p:spPr>
          <a:xfrm>
            <a:off x="1193800" y="2993499"/>
            <a:ext cx="9810750" cy="502702"/>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89000" y="1149350"/>
            <a:ext cx="10414000" cy="2324100"/>
          </a:xfrm>
          <a:prstGeom prst="rect">
            <a:avLst/>
          </a:prstGeom>
        </p:spPr>
        <p:txBody>
          <a:bodyPr anchor="b"/>
          <a:lstStyle/>
          <a:p>
            <a:r>
              <a:t>Title Text</a:t>
            </a:r>
          </a:p>
        </p:txBody>
      </p:sp>
      <p:sp>
        <p:nvSpPr>
          <p:cNvPr id="12" name="Shape 12"/>
          <p:cNvSpPr>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2200"/>
            </a:lvl1pPr>
            <a:lvl2pPr marL="0" indent="114300" algn="ctr">
              <a:spcBef>
                <a:spcPts val="0"/>
              </a:spcBef>
              <a:buSzTx/>
              <a:buNone/>
              <a:defRPr sz="2200"/>
            </a:lvl2pPr>
            <a:lvl3pPr marL="0" indent="228600" algn="ctr">
              <a:spcBef>
                <a:spcPts val="0"/>
              </a:spcBef>
              <a:buSzTx/>
              <a:buNone/>
              <a:defRPr sz="2200"/>
            </a:lvl3pPr>
            <a:lvl4pPr marL="0" indent="342900" algn="ctr">
              <a:spcBef>
                <a:spcPts val="0"/>
              </a:spcBef>
              <a:buSzTx/>
              <a:buNone/>
              <a:defRPr sz="2200"/>
            </a:lvl4pPr>
            <a:lvl5pPr marL="0" indent="457200" algn="ctr">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2C2A6-79E6-F240-8298-48D86AAE2663}" type="datetimeFigureOut">
              <a:rPr lang="en-US" smtClean="0"/>
              <a:t>10/11/22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562984" y="336550"/>
            <a:ext cx="9067801" cy="43688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317500" y="4724400"/>
            <a:ext cx="11557000" cy="1003300"/>
          </a:xfrm>
          <a:prstGeom prst="rect">
            <a:avLst/>
          </a:prstGeom>
        </p:spPr>
        <p:txBody>
          <a:bodyPr anchor="b"/>
          <a:lstStyle/>
          <a:p>
            <a:r>
              <a:t>Title Text</a:t>
            </a:r>
          </a:p>
        </p:txBody>
      </p:sp>
      <p:sp>
        <p:nvSpPr>
          <p:cNvPr id="22" name="Shape 22"/>
          <p:cNvSpPr>
            <a:spLocks noGrp="1"/>
          </p:cNvSpPr>
          <p:nvPr>
            <p:ph type="body" sz="quarter" idx="1"/>
          </p:nvPr>
        </p:nvSpPr>
        <p:spPr>
          <a:xfrm>
            <a:off x="317500" y="5759450"/>
            <a:ext cx="11557000" cy="793750"/>
          </a:xfrm>
          <a:prstGeom prst="rect">
            <a:avLst/>
          </a:prstGeom>
        </p:spPr>
        <p:txBody>
          <a:bodyPr anchor="t"/>
          <a:lstStyle>
            <a:lvl1pPr marL="0" indent="0" algn="ctr">
              <a:spcBef>
                <a:spcPts val="0"/>
              </a:spcBef>
              <a:buSzTx/>
              <a:buNone/>
              <a:defRPr sz="2200"/>
            </a:lvl1pPr>
            <a:lvl2pPr marL="0" indent="114300" algn="ctr">
              <a:spcBef>
                <a:spcPts val="0"/>
              </a:spcBef>
              <a:buSzTx/>
              <a:buNone/>
              <a:defRPr sz="2200"/>
            </a:lvl2pPr>
            <a:lvl3pPr marL="0" indent="228600" algn="ctr">
              <a:spcBef>
                <a:spcPts val="0"/>
              </a:spcBef>
              <a:buSzTx/>
              <a:buNone/>
              <a:defRPr sz="2200"/>
            </a:lvl3pPr>
            <a:lvl4pPr marL="0" indent="342900" algn="ctr">
              <a:spcBef>
                <a:spcPts val="0"/>
              </a:spcBef>
              <a:buSzTx/>
              <a:buNone/>
              <a:defRPr sz="2200"/>
            </a:lvl4pPr>
            <a:lvl5pPr marL="0" indent="457200" algn="ctr">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889000" y="2266950"/>
            <a:ext cx="10414000" cy="23241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582990" y="552450"/>
            <a:ext cx="4762501" cy="57531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825500" y="552450"/>
            <a:ext cx="5111750" cy="2806700"/>
          </a:xfrm>
          <a:prstGeom prst="rect">
            <a:avLst/>
          </a:prstGeom>
        </p:spPr>
        <p:txBody>
          <a:bodyPr anchor="b"/>
          <a:lstStyle>
            <a:lvl1pPr>
              <a:defRPr sz="4200"/>
            </a:lvl1pPr>
          </a:lstStyle>
          <a:p>
            <a:r>
              <a:t>Title Text</a:t>
            </a:r>
          </a:p>
        </p:txBody>
      </p:sp>
      <p:sp>
        <p:nvSpPr>
          <p:cNvPr id="40" name="Shape 40"/>
          <p:cNvSpPr>
            <a:spLocks noGrp="1"/>
          </p:cNvSpPr>
          <p:nvPr>
            <p:ph type="body" sz="quarter" idx="1"/>
          </p:nvPr>
        </p:nvSpPr>
        <p:spPr>
          <a:xfrm>
            <a:off x="825500" y="3422650"/>
            <a:ext cx="5111750" cy="2882900"/>
          </a:xfrm>
          <a:prstGeom prst="rect">
            <a:avLst/>
          </a:prstGeom>
        </p:spPr>
        <p:txBody>
          <a:bodyPr anchor="t"/>
          <a:lstStyle>
            <a:lvl1pPr marL="0" indent="0" algn="ctr">
              <a:spcBef>
                <a:spcPts val="0"/>
              </a:spcBef>
              <a:buSzTx/>
              <a:buNone/>
              <a:defRPr sz="2200"/>
            </a:lvl1pPr>
            <a:lvl2pPr marL="0" indent="114300" algn="ctr">
              <a:spcBef>
                <a:spcPts val="0"/>
              </a:spcBef>
              <a:buSzTx/>
              <a:buNone/>
              <a:defRPr sz="2200"/>
            </a:lvl2pPr>
            <a:lvl3pPr marL="0" indent="228600" algn="ctr">
              <a:spcBef>
                <a:spcPts val="0"/>
              </a:spcBef>
              <a:buSzTx/>
              <a:buNone/>
              <a:defRPr sz="2200"/>
            </a:lvl3pPr>
            <a:lvl4pPr marL="0" indent="342900" algn="ctr">
              <a:spcBef>
                <a:spcPts val="0"/>
              </a:spcBef>
              <a:buSzTx/>
              <a:buNone/>
              <a:defRPr sz="2200"/>
            </a:lvl4pPr>
            <a:lvl5pPr marL="0" indent="457200" algn="ctr">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584950" y="1619250"/>
            <a:ext cx="4762500" cy="460375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844550" y="1619250"/>
            <a:ext cx="5003800" cy="4603750"/>
          </a:xfrm>
          <a:prstGeom prst="rect">
            <a:avLst/>
          </a:prstGeom>
        </p:spPr>
        <p:txBody>
          <a:bodyPr/>
          <a:lstStyle>
            <a:lvl1pPr marL="279400" indent="-279400">
              <a:spcBef>
                <a:spcPts val="2250"/>
              </a:spcBef>
              <a:defRPr sz="2250"/>
            </a:lvl1pPr>
            <a:lvl2pPr marL="558800" indent="-279400">
              <a:spcBef>
                <a:spcPts val="2250"/>
              </a:spcBef>
              <a:defRPr sz="2250"/>
            </a:lvl2pPr>
            <a:lvl3pPr marL="838200" indent="-279400">
              <a:spcBef>
                <a:spcPts val="2250"/>
              </a:spcBef>
              <a:defRPr sz="2250"/>
            </a:lvl3pPr>
            <a:lvl4pPr marL="1117600" indent="-279400">
              <a:spcBef>
                <a:spcPts val="2250"/>
              </a:spcBef>
              <a:defRPr sz="2250"/>
            </a:lvl4pPr>
            <a:lvl5pPr marL="1397000" indent="-279400">
              <a:spcBef>
                <a:spcPts val="2250"/>
              </a:spcBef>
              <a:defRPr sz="225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844550" y="889000"/>
            <a:ext cx="10502900" cy="50736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7880350" y="3524250"/>
            <a:ext cx="3702050" cy="277495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7880350" y="565150"/>
            <a:ext cx="3702050" cy="277495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603250" y="565150"/>
            <a:ext cx="7086600" cy="573405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193800" y="4476750"/>
            <a:ext cx="9810750" cy="394980"/>
          </a:xfrm>
          <a:prstGeom prst="rect">
            <a:avLst/>
          </a:prstGeom>
        </p:spPr>
        <p:txBody>
          <a:bodyPr anchor="t">
            <a:spAutoFit/>
          </a:bodyPr>
          <a:lstStyle>
            <a:lvl1pPr marL="0" indent="0" algn="ctr">
              <a:spcBef>
                <a:spcPts val="0"/>
              </a:spcBef>
              <a:buSzTx/>
              <a:buNone/>
              <a:defRPr sz="1900"/>
            </a:lvl1pPr>
          </a:lstStyle>
          <a:p>
            <a:r>
              <a:t>–Johnny Appleseed</a:t>
            </a:r>
          </a:p>
        </p:txBody>
      </p:sp>
      <p:sp>
        <p:nvSpPr>
          <p:cNvPr id="94" name="Shape 94"/>
          <p:cNvSpPr>
            <a:spLocks noGrp="1"/>
          </p:cNvSpPr>
          <p:nvPr>
            <p:ph type="body" sz="quarter" idx="14"/>
          </p:nvPr>
        </p:nvSpPr>
        <p:spPr>
          <a:xfrm>
            <a:off x="1193800" y="2993499"/>
            <a:ext cx="9810750" cy="502702"/>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72C2A6-79E6-F240-8298-48D86AAE2663}" type="datetimeFigureOut">
              <a:rPr lang="en-US" smtClean="0"/>
              <a:t>10/11/22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89000" y="1149350"/>
            <a:ext cx="10414000" cy="2324100"/>
          </a:xfrm>
          <a:prstGeom prst="rect">
            <a:avLst/>
          </a:prstGeom>
        </p:spPr>
        <p:txBody>
          <a:bodyPr anchor="b"/>
          <a:lstStyle/>
          <a:p>
            <a:r>
              <a:t>Title Text</a:t>
            </a:r>
          </a:p>
        </p:txBody>
      </p:sp>
      <p:sp>
        <p:nvSpPr>
          <p:cNvPr id="12" name="Shape 12"/>
          <p:cNvSpPr>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1650"/>
            </a:lvl1pPr>
            <a:lvl2pPr marL="0" indent="85722" algn="ctr">
              <a:spcBef>
                <a:spcPts val="0"/>
              </a:spcBef>
              <a:buSzTx/>
              <a:buNone/>
              <a:defRPr sz="1650"/>
            </a:lvl2pPr>
            <a:lvl3pPr marL="0" indent="171443" algn="ctr">
              <a:spcBef>
                <a:spcPts val="0"/>
              </a:spcBef>
              <a:buSzTx/>
              <a:buNone/>
              <a:defRPr sz="1650"/>
            </a:lvl3pPr>
            <a:lvl4pPr marL="0" indent="257165" algn="ctr">
              <a:spcBef>
                <a:spcPts val="0"/>
              </a:spcBef>
              <a:buSzTx/>
              <a:buNone/>
              <a:defRPr sz="1650"/>
            </a:lvl4pPr>
            <a:lvl5pPr marL="0" indent="342886" algn="ctr">
              <a:spcBef>
                <a:spcPts val="0"/>
              </a:spcBef>
              <a:buSzTx/>
              <a:buNone/>
              <a:defRPr sz="165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562984" y="336550"/>
            <a:ext cx="9067800" cy="43688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317500" y="4724400"/>
            <a:ext cx="11557000" cy="1003300"/>
          </a:xfrm>
          <a:prstGeom prst="rect">
            <a:avLst/>
          </a:prstGeom>
        </p:spPr>
        <p:txBody>
          <a:bodyPr anchor="b"/>
          <a:lstStyle/>
          <a:p>
            <a:r>
              <a:t>Title Text</a:t>
            </a:r>
          </a:p>
        </p:txBody>
      </p:sp>
      <p:sp>
        <p:nvSpPr>
          <p:cNvPr id="22" name="Shape 22"/>
          <p:cNvSpPr>
            <a:spLocks noGrp="1"/>
          </p:cNvSpPr>
          <p:nvPr>
            <p:ph type="body" sz="quarter" idx="1"/>
          </p:nvPr>
        </p:nvSpPr>
        <p:spPr>
          <a:xfrm>
            <a:off x="317500" y="5759450"/>
            <a:ext cx="11557000" cy="793750"/>
          </a:xfrm>
          <a:prstGeom prst="rect">
            <a:avLst/>
          </a:prstGeom>
        </p:spPr>
        <p:txBody>
          <a:bodyPr anchor="t"/>
          <a:lstStyle>
            <a:lvl1pPr marL="0" indent="0" algn="ctr">
              <a:spcBef>
                <a:spcPts val="0"/>
              </a:spcBef>
              <a:buSzTx/>
              <a:buNone/>
              <a:defRPr sz="1650"/>
            </a:lvl1pPr>
            <a:lvl2pPr marL="0" indent="85722" algn="ctr">
              <a:spcBef>
                <a:spcPts val="0"/>
              </a:spcBef>
              <a:buSzTx/>
              <a:buNone/>
              <a:defRPr sz="1650"/>
            </a:lvl2pPr>
            <a:lvl3pPr marL="0" indent="171443" algn="ctr">
              <a:spcBef>
                <a:spcPts val="0"/>
              </a:spcBef>
              <a:buSzTx/>
              <a:buNone/>
              <a:defRPr sz="1650"/>
            </a:lvl3pPr>
            <a:lvl4pPr marL="0" indent="257165" algn="ctr">
              <a:spcBef>
                <a:spcPts val="0"/>
              </a:spcBef>
              <a:buSzTx/>
              <a:buNone/>
              <a:defRPr sz="1650"/>
            </a:lvl4pPr>
            <a:lvl5pPr marL="0" indent="342886" algn="ctr">
              <a:spcBef>
                <a:spcPts val="0"/>
              </a:spcBef>
              <a:buSzTx/>
              <a:buNone/>
              <a:defRPr sz="165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889000" y="2266950"/>
            <a:ext cx="10414000" cy="23241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582990" y="552450"/>
            <a:ext cx="4762500" cy="57531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825501" y="552450"/>
            <a:ext cx="5111751" cy="2806700"/>
          </a:xfrm>
          <a:prstGeom prst="rect">
            <a:avLst/>
          </a:prstGeom>
        </p:spPr>
        <p:txBody>
          <a:bodyPr anchor="b"/>
          <a:lstStyle>
            <a:lvl1pPr>
              <a:defRPr sz="3150"/>
            </a:lvl1pPr>
          </a:lstStyle>
          <a:p>
            <a:r>
              <a:t>Title Text</a:t>
            </a:r>
          </a:p>
        </p:txBody>
      </p:sp>
      <p:sp>
        <p:nvSpPr>
          <p:cNvPr id="40" name="Shape 40"/>
          <p:cNvSpPr>
            <a:spLocks noGrp="1"/>
          </p:cNvSpPr>
          <p:nvPr>
            <p:ph type="body" sz="quarter" idx="1"/>
          </p:nvPr>
        </p:nvSpPr>
        <p:spPr>
          <a:xfrm>
            <a:off x="825501" y="3422650"/>
            <a:ext cx="5111751" cy="2882900"/>
          </a:xfrm>
          <a:prstGeom prst="rect">
            <a:avLst/>
          </a:prstGeom>
        </p:spPr>
        <p:txBody>
          <a:bodyPr anchor="t"/>
          <a:lstStyle>
            <a:lvl1pPr marL="0" indent="0" algn="ctr">
              <a:spcBef>
                <a:spcPts val="0"/>
              </a:spcBef>
              <a:buSzTx/>
              <a:buNone/>
              <a:defRPr sz="1650"/>
            </a:lvl1pPr>
            <a:lvl2pPr marL="0" indent="85722" algn="ctr">
              <a:spcBef>
                <a:spcPts val="0"/>
              </a:spcBef>
              <a:buSzTx/>
              <a:buNone/>
              <a:defRPr sz="1650"/>
            </a:lvl2pPr>
            <a:lvl3pPr marL="0" indent="171443" algn="ctr">
              <a:spcBef>
                <a:spcPts val="0"/>
              </a:spcBef>
              <a:buSzTx/>
              <a:buNone/>
              <a:defRPr sz="1650"/>
            </a:lvl3pPr>
            <a:lvl4pPr marL="0" indent="257165" algn="ctr">
              <a:spcBef>
                <a:spcPts val="0"/>
              </a:spcBef>
              <a:buSzTx/>
              <a:buNone/>
              <a:defRPr sz="1650"/>
            </a:lvl4pPr>
            <a:lvl5pPr marL="0" indent="342886" algn="ctr">
              <a:spcBef>
                <a:spcPts val="0"/>
              </a:spcBef>
              <a:buSzTx/>
              <a:buNone/>
              <a:defRPr sz="165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584951" y="1619250"/>
            <a:ext cx="4762500" cy="460375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844551" y="1619250"/>
            <a:ext cx="5003800" cy="4603750"/>
          </a:xfrm>
          <a:prstGeom prst="rect">
            <a:avLst/>
          </a:prstGeom>
        </p:spPr>
        <p:txBody>
          <a:bodyPr/>
          <a:lstStyle>
            <a:lvl1pPr marL="209542" indent="-209542">
              <a:spcBef>
                <a:spcPts val="1687"/>
              </a:spcBef>
              <a:defRPr sz="1687"/>
            </a:lvl1pPr>
            <a:lvl2pPr marL="419083" indent="-209542">
              <a:spcBef>
                <a:spcPts val="1687"/>
              </a:spcBef>
              <a:defRPr sz="1687"/>
            </a:lvl2pPr>
            <a:lvl3pPr marL="628625" indent="-209542">
              <a:spcBef>
                <a:spcPts val="1687"/>
              </a:spcBef>
              <a:defRPr sz="1687"/>
            </a:lvl3pPr>
            <a:lvl4pPr marL="838166" indent="-209542">
              <a:spcBef>
                <a:spcPts val="1687"/>
              </a:spcBef>
              <a:defRPr sz="1687"/>
            </a:lvl4pPr>
            <a:lvl5pPr marL="1047708" indent="-209542">
              <a:spcBef>
                <a:spcPts val="1687"/>
              </a:spcBef>
              <a:defRPr sz="1687"/>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844551" y="889000"/>
            <a:ext cx="10502900" cy="50736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7880351" y="3524250"/>
            <a:ext cx="3702051" cy="277495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7880351" y="565150"/>
            <a:ext cx="3702051" cy="277495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603251" y="565150"/>
            <a:ext cx="7086600" cy="573405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72C2A6-79E6-F240-8298-48D86AAE2663}" type="datetimeFigureOut">
              <a:rPr lang="en-US" smtClean="0"/>
              <a:t>10/11/22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AB0FDE-A0B7-824E-AE12-42BF7F57DDD7}"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193801" y="4476752"/>
            <a:ext cx="9810751" cy="321883"/>
          </a:xfrm>
          <a:prstGeom prst="rect">
            <a:avLst/>
          </a:prstGeom>
        </p:spPr>
        <p:txBody>
          <a:bodyPr anchor="t">
            <a:spAutoFit/>
          </a:bodyPr>
          <a:lstStyle>
            <a:lvl1pPr marL="0" indent="0" algn="ctr">
              <a:spcBef>
                <a:spcPts val="0"/>
              </a:spcBef>
              <a:buSzTx/>
              <a:buNone/>
              <a:defRPr sz="1425"/>
            </a:lvl1pPr>
          </a:lstStyle>
          <a:p>
            <a:r>
              <a:t>–Johnny Appleseed</a:t>
            </a:r>
          </a:p>
        </p:txBody>
      </p:sp>
      <p:sp>
        <p:nvSpPr>
          <p:cNvPr id="94" name="Shape 94"/>
          <p:cNvSpPr>
            <a:spLocks noGrp="1"/>
          </p:cNvSpPr>
          <p:nvPr>
            <p:ph type="body" sz="quarter" idx="14"/>
          </p:nvPr>
        </p:nvSpPr>
        <p:spPr>
          <a:xfrm>
            <a:off x="1193801" y="3043513"/>
            <a:ext cx="9810751" cy="402674"/>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heme" Target="../theme/theme2.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3.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5.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6.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2C2A6-79E6-F240-8298-48D86AAE2663}" type="datetimeFigureOut">
              <a:rPr lang="en-US" smtClean="0"/>
              <a:t>10/11/22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B0FDE-A0B7-824E-AE12-42BF7F57DDD7}" type="slidenum">
              <a:rPr lang="en-US" smtClean="0"/>
              <a:t>‹#›</a:t>
            </a:fld>
            <a:endParaRPr lang="en-US"/>
          </a:p>
        </p:txBody>
      </p:sp>
    </p:spTree>
    <p:extLst>
      <p:ext uri="{BB962C8B-B14F-4D97-AF65-F5344CB8AC3E}">
        <p14:creationId xmlns:p14="http://schemas.microsoft.com/office/powerpoint/2010/main" val="21250988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5"/>
            <a:fld id="{C764DE79-268F-4C1A-8933-263129D2AF90}" type="datetimeFigureOut">
              <a:rPr lang="en-US" smtClean="0">
                <a:solidFill>
                  <a:prstClr val="black">
                    <a:tint val="75000"/>
                  </a:prstClr>
                </a:solidFill>
              </a:rPr>
              <a:pPr defTabSz="914355"/>
              <a:t>10/11/22</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5"/>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5"/>
            <a:fld id="{48F63A3B-78C7-47BE-AE5E-E10140E04643}" type="slidenum">
              <a:rPr lang="en-US" smtClean="0">
                <a:solidFill>
                  <a:prstClr val="black">
                    <a:tint val="75000"/>
                  </a:prstClr>
                </a:solidFill>
              </a:rPr>
              <a:pPr defTabSz="914355"/>
              <a:t>‹#›</a:t>
            </a:fld>
            <a:endParaRPr lang="en-US" dirty="0">
              <a:solidFill>
                <a:prstClr val="black">
                  <a:tint val="75000"/>
                </a:prstClr>
              </a:solidFill>
            </a:endParaRPr>
          </a:p>
        </p:txBody>
      </p:sp>
    </p:spTree>
    <p:extLst>
      <p:ext uri="{BB962C8B-B14F-4D97-AF65-F5344CB8AC3E}">
        <p14:creationId xmlns:p14="http://schemas.microsoft.com/office/powerpoint/2010/main" val="16885517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2C2A6-79E6-F240-8298-48D86AAE2663}" type="datetimeFigureOut">
              <a:rPr lang="en-US" smtClean="0">
                <a:solidFill>
                  <a:prstClr val="black">
                    <a:tint val="75000"/>
                  </a:prstClr>
                </a:solidFill>
              </a:rPr>
              <a:pPr/>
              <a:t>10/11/22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B0FDE-A0B7-824E-AE12-42BF7F57DD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07560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44550" y="476250"/>
            <a:ext cx="10502900" cy="1143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844550" y="1619250"/>
            <a:ext cx="10502900" cy="46037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5939739" y="6540500"/>
            <a:ext cx="306174" cy="287258"/>
          </a:xfrm>
          <a:prstGeom prst="rect">
            <a:avLst/>
          </a:prstGeom>
          <a:ln w="12700">
            <a:miter lim="400000"/>
          </a:ln>
        </p:spPr>
        <p:txBody>
          <a:bodyPr wrap="none" lIns="50800" tIns="50800" rIns="50800" bIns="50800">
            <a:spAutoFit/>
          </a:bodyPr>
          <a:lstStyle>
            <a:lvl1pPr>
              <a:defRPr sz="1200"/>
            </a:lvl1pPr>
          </a:lstStyle>
          <a:p>
            <a:pPr algn="ctr" defTabSz="412750" hangingPunct="0"/>
            <a:fld id="{86CB4B4D-7CA3-9044-876B-883B54F8677D}" type="slidenum">
              <a:rPr lang="uk-UA" kern="0" smtClean="0">
                <a:solidFill>
                  <a:srgbClr val="000000"/>
                </a:solidFill>
                <a:sym typeface="Helvetica Light"/>
              </a:rPr>
              <a:pPr algn="ctr" defTabSz="412750" hangingPunct="0"/>
              <a:t>‹#›</a:t>
            </a:fld>
            <a:endParaRPr lang="uk-UA" kern="0">
              <a:solidFill>
                <a:srgbClr val="000000"/>
              </a:solidFill>
              <a:sym typeface="Helvetica Light"/>
            </a:endParaRPr>
          </a:p>
        </p:txBody>
      </p:sp>
    </p:spTree>
    <p:extLst>
      <p:ext uri="{BB962C8B-B14F-4D97-AF65-F5344CB8AC3E}">
        <p14:creationId xmlns:p14="http://schemas.microsoft.com/office/powerpoint/2010/main" val="20535090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transition spd="med"/>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1pPr>
      <a:lvl2pPr marL="0" marR="0" indent="1143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p:titleStyle>
    <p:bodyStyle>
      <a:lvl1pPr marL="31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1143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2286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3429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4572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5715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6858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8001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9144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44550" y="476250"/>
            <a:ext cx="10502900" cy="1143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844550" y="1619250"/>
            <a:ext cx="10502900" cy="46037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5939739" y="6540500"/>
            <a:ext cx="306174" cy="287258"/>
          </a:xfrm>
          <a:prstGeom prst="rect">
            <a:avLst/>
          </a:prstGeom>
          <a:ln w="12700">
            <a:miter lim="400000"/>
          </a:ln>
        </p:spPr>
        <p:txBody>
          <a:bodyPr wrap="none" lIns="50800" tIns="50800" rIns="50800" bIns="50800">
            <a:spAutoFit/>
          </a:bodyPr>
          <a:lstStyle>
            <a:lvl1pPr>
              <a:defRPr sz="1200"/>
            </a:lvl1pPr>
          </a:lstStyle>
          <a:p>
            <a:pPr algn="ctr" defTabSz="412750" hangingPunct="0"/>
            <a:fld id="{86CB4B4D-7CA3-9044-876B-883B54F8677D}" type="slidenum">
              <a:rPr lang="uk-UA" kern="0" smtClean="0">
                <a:solidFill>
                  <a:srgbClr val="000000"/>
                </a:solidFill>
                <a:sym typeface="Helvetica Light"/>
              </a:rPr>
              <a:pPr algn="ctr" defTabSz="412750" hangingPunct="0"/>
              <a:t>‹#›</a:t>
            </a:fld>
            <a:endParaRPr lang="uk-UA" kern="0">
              <a:solidFill>
                <a:srgbClr val="000000"/>
              </a:solidFill>
              <a:sym typeface="Helvetica Light"/>
            </a:endParaRPr>
          </a:p>
        </p:txBody>
      </p:sp>
    </p:spTree>
    <p:extLst>
      <p:ext uri="{BB962C8B-B14F-4D97-AF65-F5344CB8AC3E}">
        <p14:creationId xmlns:p14="http://schemas.microsoft.com/office/powerpoint/2010/main" val="82458994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ransition spd="med"/>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1pPr>
      <a:lvl2pPr marL="0" marR="0" indent="1143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6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9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2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5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8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1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4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p:titleStyle>
    <p:bodyStyle>
      <a:lvl1pPr marL="31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1pPr>
      <a:lvl2pPr marL="63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rtl="0" latinLnBrk="0">
        <a:lnSpc>
          <a:spcPct val="100000"/>
        </a:lnSpc>
        <a:spcBef>
          <a:spcPts val="295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1143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2286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3429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4572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5715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6858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8001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9144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44551" y="476250"/>
            <a:ext cx="10502900" cy="1143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844551" y="1619250"/>
            <a:ext cx="10502900" cy="46037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5964586" y="6540500"/>
            <a:ext cx="256480" cy="241092"/>
          </a:xfrm>
          <a:prstGeom prst="rect">
            <a:avLst/>
          </a:prstGeom>
          <a:ln w="12700">
            <a:miter lim="400000"/>
          </a:ln>
        </p:spPr>
        <p:txBody>
          <a:bodyPr wrap="none" lIns="50800" tIns="50800" rIns="50800" bIns="50800">
            <a:spAutoFit/>
          </a:bodyPr>
          <a:lstStyle>
            <a:lvl1pPr>
              <a:defRPr sz="900"/>
            </a:lvl1pPr>
          </a:lstStyle>
          <a:p>
            <a:pPr algn="ctr" defTabSz="309550" hangingPunct="0"/>
            <a:fld id="{86CB4B4D-7CA3-9044-876B-883B54F8677D}" type="slidenum">
              <a:rPr lang="uk-UA" kern="0" smtClean="0">
                <a:solidFill>
                  <a:srgbClr val="000000"/>
                </a:solidFill>
                <a:sym typeface="Helvetica Light"/>
              </a:rPr>
              <a:pPr algn="ctr" defTabSz="309550" hangingPunct="0"/>
              <a:t>‹#›</a:t>
            </a:fld>
            <a:endParaRPr lang="uk-UA" kern="0">
              <a:solidFill>
                <a:srgbClr val="000000"/>
              </a:solidFill>
              <a:sym typeface="Helvetica Light"/>
            </a:endParaRPr>
          </a:p>
        </p:txBody>
      </p:sp>
    </p:spTree>
    <p:extLst>
      <p:ext uri="{BB962C8B-B14F-4D97-AF65-F5344CB8AC3E}">
        <p14:creationId xmlns:p14="http://schemas.microsoft.com/office/powerpoint/2010/main" val="1111956186"/>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ransition spd="med"/>
  <p:txStyles>
    <p:titleStyle>
      <a:lvl1pPr marL="0" marR="0" indent="0"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1pPr>
      <a:lvl2pPr marL="0" marR="0" indent="85722"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43"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65"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886"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08"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29"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51"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773"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238115"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1pPr>
      <a:lvl2pPr marL="476231"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2pPr>
      <a:lvl3pPr marL="714346"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3pPr>
      <a:lvl4pPr marL="952462"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4pPr>
      <a:lvl5pPr marL="1190577"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5pPr>
      <a:lvl6pPr marL="1428693"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6pPr>
      <a:lvl7pPr marL="1666808"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7pPr>
      <a:lvl8pPr marL="1904924"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8pPr>
      <a:lvl9pPr marL="2143039"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2"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43"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65"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886"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08"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29"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51"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773"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9.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9.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9.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9.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44B74"/>
            </a:gs>
            <a:gs pos="100000">
              <a:schemeClr val="accent1"/>
            </a:gs>
          </a:gsLst>
          <a:lin ang="5483408" scaled="0"/>
        </a:gradFill>
        <a:effectLst/>
      </p:bgPr>
    </p:bg>
    <p:spTree>
      <p:nvGrpSpPr>
        <p:cNvPr id="1" name=""/>
        <p:cNvGrpSpPr/>
        <p:nvPr/>
      </p:nvGrpSpPr>
      <p:grpSpPr>
        <a:xfrm>
          <a:off x="0" y="0"/>
          <a:ext cx="0" cy="0"/>
          <a:chOff x="0" y="0"/>
          <a:chExt cx="0" cy="0"/>
        </a:xfrm>
      </p:grpSpPr>
      <p:sp>
        <p:nvSpPr>
          <p:cNvPr id="2" name="TextBox 1"/>
          <p:cNvSpPr txBox="1"/>
          <p:nvPr/>
        </p:nvSpPr>
        <p:spPr>
          <a:xfrm>
            <a:off x="2482152" y="869068"/>
            <a:ext cx="7258612" cy="2267697"/>
          </a:xfrm>
          <a:prstGeom prst="rect">
            <a:avLst/>
          </a:prstGeom>
          <a:noFill/>
        </p:spPr>
        <p:txBody>
          <a:bodyPr wrap="square" lIns="51207" tIns="25603" rIns="51207" bIns="25603" rtlCol="0">
            <a:spAutoFit/>
          </a:bodyPr>
          <a:lstStyle/>
          <a:p>
            <a:pPr algn="ctr" defTabSz="682724">
              <a:defRPr/>
            </a:pPr>
            <a:r>
              <a:rPr lang="en-US" sz="7200" b="1" dirty="0">
                <a:solidFill>
                  <a:srgbClr val="FFFFFF"/>
                </a:solidFill>
                <a:latin typeface="Arial" panose="020B0604020202020204" pitchFamily="34" charset="0"/>
                <a:ea typeface="Gotham Book" charset="0"/>
                <a:cs typeface="Arial" panose="020B0604020202020204" pitchFamily="34" charset="0"/>
              </a:rPr>
              <a:t>Welcome to </a:t>
            </a:r>
          </a:p>
          <a:p>
            <a:pPr algn="ctr" defTabSz="682724">
              <a:defRPr/>
            </a:pPr>
            <a:r>
              <a:rPr lang="en-US" sz="7200" b="1" dirty="0">
                <a:solidFill>
                  <a:srgbClr val="FFFFFF"/>
                </a:solidFill>
                <a:latin typeface="Arial" panose="020B0604020202020204" pitchFamily="34" charset="0"/>
                <a:ea typeface="Gotham Book" charset="0"/>
                <a:cs typeface="Arial" panose="020B0604020202020204" pitchFamily="34" charset="0"/>
              </a:rPr>
              <a:t>Retreat 1</a:t>
            </a:r>
          </a:p>
        </p:txBody>
      </p:sp>
      <p:pic>
        <p:nvPicPr>
          <p:cNvPr id="6" name="pasted-image.png"/>
          <p:cNvPicPr>
            <a:picLocks noChangeAspect="1"/>
          </p:cNvPicPr>
          <p:nvPr/>
        </p:nvPicPr>
        <p:blipFill>
          <a:blip r:embed="rId2"/>
          <a:stretch>
            <a:fillRect/>
          </a:stretch>
        </p:blipFill>
        <p:spPr>
          <a:xfrm>
            <a:off x="865415" y="3057154"/>
            <a:ext cx="10492087" cy="3800846"/>
          </a:xfrm>
          <a:prstGeom prst="rect">
            <a:avLst/>
          </a:prstGeom>
          <a:ln w="12700">
            <a:miter lim="400000"/>
          </a:ln>
        </p:spPr>
      </p:pic>
      <p:pic>
        <p:nvPicPr>
          <p:cNvPr id="8" name="pasted-image.pdf"/>
          <p:cNvPicPr>
            <a:picLocks noChangeAspect="1"/>
          </p:cNvPicPr>
          <p:nvPr/>
        </p:nvPicPr>
        <p:blipFill>
          <a:blip r:embed="rId3"/>
          <a:stretch>
            <a:fillRect/>
          </a:stretch>
        </p:blipFill>
        <p:spPr>
          <a:xfrm>
            <a:off x="596900" y="593215"/>
            <a:ext cx="2150688" cy="743846"/>
          </a:xfrm>
          <a:prstGeom prst="rect">
            <a:avLst/>
          </a:prstGeom>
          <a:ln w="12700">
            <a:miter lim="400000"/>
          </a:ln>
        </p:spPr>
      </p:pic>
    </p:spTree>
    <p:extLst>
      <p:ext uri="{BB962C8B-B14F-4D97-AF65-F5344CB8AC3E}">
        <p14:creationId xmlns:p14="http://schemas.microsoft.com/office/powerpoint/2010/main" val="1244921908"/>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423" y="1376449"/>
            <a:ext cx="11057861" cy="5040394"/>
          </a:xfrm>
        </p:spPr>
        <p:txBody>
          <a:bodyPr>
            <a:noAutofit/>
          </a:bodyPr>
          <a:lstStyle/>
          <a:p>
            <a:pPr marL="0" indent="0">
              <a:spcBef>
                <a:spcPts val="600"/>
              </a:spcBef>
              <a:buNone/>
            </a:pPr>
            <a:r>
              <a:rPr lang="en-US" sz="2400" dirty="0">
                <a:latin typeface="Helvetica" charset="0"/>
                <a:ea typeface="Helvetica" charset="0"/>
                <a:cs typeface="Helvetica" charset="0"/>
              </a:rPr>
              <a:t>Disturb us, Lord, when we are too well pleased with ourselves, when our dreams have come true because we have dreamed too little, when we arrive safely because we have sailed too close to the shore.</a:t>
            </a:r>
          </a:p>
          <a:p>
            <a:pPr marL="0" indent="0">
              <a:spcBef>
                <a:spcPts val="600"/>
              </a:spcBef>
              <a:buNone/>
            </a:pPr>
            <a:r>
              <a:rPr lang="en-US" sz="2400" dirty="0">
                <a:latin typeface="Helvetica" charset="0"/>
                <a:ea typeface="Helvetica" charset="0"/>
                <a:cs typeface="Helvetica" charset="0"/>
              </a:rPr>
              <a:t> </a:t>
            </a:r>
          </a:p>
          <a:p>
            <a:pPr marL="0" indent="0">
              <a:spcBef>
                <a:spcPts val="600"/>
              </a:spcBef>
              <a:buNone/>
            </a:pPr>
            <a:r>
              <a:rPr lang="en-US" sz="2400" dirty="0">
                <a:latin typeface="Helvetica" charset="0"/>
                <a:ea typeface="Helvetica" charset="0"/>
                <a:cs typeface="Helvetica" charset="0"/>
              </a:rPr>
              <a:t>Disturb us, Lord, when with the abundance of things we possess, we have lost our thirst for the waters of life; having fallen in love with life, we have ceased to dream of eternity; and in our efforts to build a new earth, we have allowed our vision of the new Heaven to dim.</a:t>
            </a:r>
          </a:p>
          <a:p>
            <a:pPr marL="0" indent="0">
              <a:spcBef>
                <a:spcPts val="600"/>
              </a:spcBef>
              <a:buNone/>
            </a:pPr>
            <a:r>
              <a:rPr lang="en-US" sz="2400" dirty="0">
                <a:latin typeface="Helvetica" charset="0"/>
                <a:ea typeface="Helvetica" charset="0"/>
                <a:cs typeface="Helvetica" charset="0"/>
              </a:rPr>
              <a:t> </a:t>
            </a:r>
          </a:p>
          <a:p>
            <a:pPr marL="0" indent="0">
              <a:spcBef>
                <a:spcPts val="600"/>
              </a:spcBef>
              <a:buNone/>
            </a:pPr>
            <a:r>
              <a:rPr lang="en-US" sz="2400" dirty="0">
                <a:latin typeface="Helvetica" charset="0"/>
                <a:ea typeface="Helvetica" charset="0"/>
                <a:cs typeface="Helvetica" charset="0"/>
              </a:rPr>
              <a:t>Disturb us, Lord, to dare more boldly, to venture on wider seas where storms will show your mastery; where losing sight of land, we shall find the stars. We ask you to push back the horizons of our hopes; and to push into the future in strength, courage, hope, and love.</a:t>
            </a:r>
          </a:p>
          <a:p>
            <a:pPr marL="0" indent="0">
              <a:spcBef>
                <a:spcPts val="600"/>
              </a:spcBef>
              <a:buNone/>
            </a:pPr>
            <a:r>
              <a:rPr lang="en-US" sz="2400" dirty="0">
                <a:latin typeface="Helvetica" charset="0"/>
                <a:ea typeface="Helvetica" charset="0"/>
                <a:cs typeface="Helvetica" charset="0"/>
              </a:rPr>
              <a:t>Attributed to Sir Francis Drake (1540-1596)</a:t>
            </a:r>
          </a:p>
          <a:p>
            <a:endParaRPr lang="en-US" dirty="0"/>
          </a:p>
        </p:txBody>
      </p:sp>
      <p:pic>
        <p:nvPicPr>
          <p:cNvPr id="4" name="pasted-image.png"/>
          <p:cNvPicPr>
            <a:picLocks noChangeAspect="1"/>
          </p:cNvPicPr>
          <p:nvPr/>
        </p:nvPicPr>
        <p:blipFill>
          <a:blip r:embed="rId2"/>
          <a:stretch>
            <a:fillRect/>
          </a:stretch>
        </p:blipFill>
        <p:spPr>
          <a:xfrm>
            <a:off x="-3938" y="0"/>
            <a:ext cx="12192001" cy="1295401"/>
          </a:xfrm>
          <a:prstGeom prst="rect">
            <a:avLst/>
          </a:prstGeom>
          <a:ln w="12700">
            <a:miter lim="400000"/>
          </a:ln>
        </p:spPr>
      </p:pic>
      <p:sp>
        <p:nvSpPr>
          <p:cNvPr id="2" name="TextBox 1"/>
          <p:cNvSpPr txBox="1"/>
          <p:nvPr/>
        </p:nvSpPr>
        <p:spPr>
          <a:xfrm>
            <a:off x="3436437" y="274096"/>
            <a:ext cx="5753691" cy="707886"/>
          </a:xfrm>
          <a:prstGeom prst="rect">
            <a:avLst/>
          </a:prstGeom>
          <a:noFill/>
        </p:spPr>
        <p:txBody>
          <a:bodyPr wrap="none" rtlCol="0">
            <a:spAutoFit/>
          </a:bodyPr>
          <a:lstStyle/>
          <a:p>
            <a:r>
              <a:rPr lang="en-US" sz="4000" b="1" dirty="0">
                <a:solidFill>
                  <a:schemeClr val="bg1"/>
                </a:solidFill>
                <a:latin typeface="Arial" panose="020B0604020202020204" pitchFamily="34" charset="0"/>
                <a:ea typeface="Gotham Book" charset="0"/>
                <a:cs typeface="Arial" panose="020B0604020202020204" pitchFamily="34" charset="0"/>
              </a:rPr>
              <a:t>A Prayer for the Future</a:t>
            </a:r>
          </a:p>
        </p:txBody>
      </p:sp>
      <p:pic>
        <p:nvPicPr>
          <p:cNvPr id="5" name="pasted-image.pdf"/>
          <p:cNvPicPr>
            <a:picLocks noChangeAspect="1"/>
          </p:cNvPicPr>
          <p:nvPr/>
        </p:nvPicPr>
        <p:blipFill>
          <a:blip r:embed="rId3"/>
          <a:stretch>
            <a:fillRect/>
          </a:stretch>
        </p:blipFill>
        <p:spPr>
          <a:xfrm>
            <a:off x="9342175" y="5781920"/>
            <a:ext cx="2420993" cy="833047"/>
          </a:xfrm>
          <a:prstGeom prst="rect">
            <a:avLst/>
          </a:prstGeom>
          <a:ln w="12700">
            <a:miter lim="400000"/>
          </a:ln>
        </p:spPr>
      </p:pic>
    </p:spTree>
    <p:extLst>
      <p:ext uri="{BB962C8B-B14F-4D97-AF65-F5344CB8AC3E}">
        <p14:creationId xmlns:p14="http://schemas.microsoft.com/office/powerpoint/2010/main" val="8285392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1706059" y="262979"/>
            <a:ext cx="877988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4400" b="1" dirty="0">
                <a:solidFill>
                  <a:schemeClr val="bg1"/>
                </a:solidFill>
                <a:latin typeface="Arial" panose="020B0604020202020204" pitchFamily="34" charset="0"/>
                <a:ea typeface="Gotham Book" charset="0"/>
                <a:cs typeface="Arial" panose="020B0604020202020204" pitchFamily="34" charset="0"/>
              </a:rPr>
              <a:t>Creating the Vision Statement</a:t>
            </a:r>
          </a:p>
        </p:txBody>
      </p:sp>
      <p:sp>
        <p:nvSpPr>
          <p:cNvPr id="5" name="TextBox 4"/>
          <p:cNvSpPr txBox="1">
            <a:spLocks noChangeArrowheads="1"/>
          </p:cNvSpPr>
          <p:nvPr/>
        </p:nvSpPr>
        <p:spPr bwMode="auto">
          <a:xfrm>
            <a:off x="829340" y="2152641"/>
            <a:ext cx="10419907"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ts val="1200"/>
              </a:spcBef>
              <a:buNone/>
            </a:pPr>
            <a:r>
              <a:rPr lang="en-US" altLang="en-US" sz="3600" dirty="0">
                <a:latin typeface="Helvetica" charset="0"/>
                <a:ea typeface="Helvetica" charset="0"/>
                <a:cs typeface="Helvetica" charset="0"/>
              </a:rPr>
              <a:t>Your vision statement should address three areas:</a:t>
            </a:r>
          </a:p>
          <a:p>
            <a:pPr marL="742950" indent="-742950" eaLnBrk="1" hangingPunct="1">
              <a:spcBef>
                <a:spcPts val="1200"/>
              </a:spcBef>
              <a:buAutoNum type="arabicPeriod"/>
            </a:pPr>
            <a:r>
              <a:rPr lang="en-US" altLang="en-US" sz="3600" dirty="0">
                <a:latin typeface="Helvetica" charset="0"/>
                <a:ea typeface="Helvetica" charset="0"/>
                <a:cs typeface="Helvetica" charset="0"/>
              </a:rPr>
              <a:t>Vertical to God</a:t>
            </a:r>
          </a:p>
          <a:p>
            <a:pPr marL="742950" indent="-742950" eaLnBrk="1" hangingPunct="1">
              <a:spcBef>
                <a:spcPts val="1200"/>
              </a:spcBef>
              <a:buAutoNum type="arabicPeriod"/>
            </a:pPr>
            <a:r>
              <a:rPr lang="en-US" altLang="en-US" sz="3600" dirty="0">
                <a:latin typeface="Helvetica" charset="0"/>
                <a:ea typeface="Helvetica" charset="0"/>
                <a:cs typeface="Helvetica" charset="0"/>
              </a:rPr>
              <a:t>Horizontal to the church</a:t>
            </a:r>
          </a:p>
          <a:p>
            <a:pPr marL="742950" indent="-742950" eaLnBrk="1" hangingPunct="1">
              <a:spcBef>
                <a:spcPts val="1200"/>
              </a:spcBef>
              <a:buAutoNum type="arabicPeriod"/>
            </a:pPr>
            <a:r>
              <a:rPr lang="en-US" altLang="en-US" sz="3600" dirty="0">
                <a:latin typeface="Helvetica" charset="0"/>
                <a:ea typeface="Helvetica" charset="0"/>
                <a:cs typeface="Helvetica" charset="0"/>
              </a:rPr>
              <a:t>Horizontal to the lost</a:t>
            </a:r>
          </a:p>
          <a:p>
            <a:pPr eaLnBrk="1" hangingPunct="1">
              <a:lnSpc>
                <a:spcPct val="150000"/>
              </a:lnSpc>
              <a:spcBef>
                <a:spcPct val="0"/>
              </a:spcBef>
              <a:buFontTx/>
              <a:buNone/>
            </a:pPr>
            <a:endParaRPr lang="en-US" altLang="en-US" dirty="0">
              <a:latin typeface="Helvetica" charset="0"/>
              <a:ea typeface="Helvetica" charset="0"/>
              <a:cs typeface="Helvetica" charset="0"/>
            </a:endParaRPr>
          </a:p>
        </p:txBody>
      </p:sp>
      <p:pic>
        <p:nvPicPr>
          <p:cNvPr id="7" name="pasted-image.pdf"/>
          <p:cNvPicPr>
            <a:picLocks noChangeAspect="1"/>
          </p:cNvPicPr>
          <p:nvPr/>
        </p:nvPicPr>
        <p:blipFill>
          <a:blip r:embed="rId4"/>
          <a:stretch>
            <a:fillRect/>
          </a:stretch>
        </p:blipFill>
        <p:spPr>
          <a:xfrm>
            <a:off x="9326133" y="5493164"/>
            <a:ext cx="2420993" cy="833047"/>
          </a:xfrm>
          <a:prstGeom prst="rect">
            <a:avLst/>
          </a:prstGeom>
          <a:ln w="12700">
            <a:miter lim="400000"/>
          </a:ln>
        </p:spPr>
      </p:pic>
    </p:spTree>
    <p:extLst>
      <p:ext uri="{BB962C8B-B14F-4D97-AF65-F5344CB8AC3E}">
        <p14:creationId xmlns:p14="http://schemas.microsoft.com/office/powerpoint/2010/main" val="3305340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2379122" y="262979"/>
            <a:ext cx="74337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4400" b="1" dirty="0">
                <a:solidFill>
                  <a:schemeClr val="bg1"/>
                </a:solidFill>
                <a:latin typeface="Arial" panose="020B0604020202020204" pitchFamily="34" charset="0"/>
                <a:ea typeface="Gotham Book" charset="0"/>
                <a:cs typeface="Arial" panose="020B0604020202020204" pitchFamily="34" charset="0"/>
              </a:rPr>
              <a:t>Sample Vision Statements</a:t>
            </a:r>
          </a:p>
        </p:txBody>
      </p:sp>
      <p:sp>
        <p:nvSpPr>
          <p:cNvPr id="5" name="TextBox 4"/>
          <p:cNvSpPr txBox="1">
            <a:spLocks noChangeArrowheads="1"/>
          </p:cNvSpPr>
          <p:nvPr/>
        </p:nvSpPr>
        <p:spPr bwMode="auto">
          <a:xfrm>
            <a:off x="723014" y="2439739"/>
            <a:ext cx="10745972" cy="2790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571500" indent="-571500" eaLnBrk="1" hangingPunct="1">
              <a:spcBef>
                <a:spcPts val="1200"/>
              </a:spcBef>
            </a:pPr>
            <a:r>
              <a:rPr lang="en-US" altLang="en-US" sz="3600" dirty="0">
                <a:latin typeface="Helvetica" charset="0"/>
                <a:ea typeface="Helvetica" charset="0"/>
                <a:cs typeface="Helvetica" charset="0"/>
              </a:rPr>
              <a:t>“Love God, Love People, Share Hope”</a:t>
            </a:r>
          </a:p>
          <a:p>
            <a:pPr marL="571500" indent="-571500" eaLnBrk="1" hangingPunct="1">
              <a:spcBef>
                <a:spcPts val="1200"/>
              </a:spcBef>
            </a:pPr>
            <a:r>
              <a:rPr lang="en-US" altLang="en-US" sz="3600" dirty="0">
                <a:latin typeface="Helvetica" charset="0"/>
                <a:ea typeface="Helvetica" charset="0"/>
                <a:cs typeface="Helvetica" charset="0"/>
              </a:rPr>
              <a:t>“Honor God, Live the Faith, Reach the World.”</a:t>
            </a:r>
          </a:p>
          <a:p>
            <a:pPr marL="571500" indent="-571500" eaLnBrk="1" hangingPunct="1">
              <a:spcBef>
                <a:spcPts val="1200"/>
              </a:spcBef>
            </a:pPr>
            <a:r>
              <a:rPr lang="en-US" altLang="en-US" sz="3600" dirty="0">
                <a:latin typeface="Helvetica" charset="0"/>
                <a:ea typeface="Helvetica" charset="0"/>
                <a:cs typeface="Helvetica" charset="0"/>
              </a:rPr>
              <a:t>“Love God, Live the Life, Share Christ”</a:t>
            </a:r>
          </a:p>
          <a:p>
            <a:pPr eaLnBrk="1" hangingPunct="1">
              <a:lnSpc>
                <a:spcPct val="150000"/>
              </a:lnSpc>
              <a:spcBef>
                <a:spcPct val="0"/>
              </a:spcBef>
              <a:buFontTx/>
              <a:buNone/>
            </a:pPr>
            <a:endParaRPr lang="en-US" altLang="en-US" sz="3600" dirty="0">
              <a:latin typeface="Helvetica" charset="0"/>
              <a:ea typeface="Helvetica" charset="0"/>
              <a:cs typeface="Helvetica" charset="0"/>
            </a:endParaRPr>
          </a:p>
        </p:txBody>
      </p:sp>
      <p:pic>
        <p:nvPicPr>
          <p:cNvPr id="7" name="pasted-image.pdf"/>
          <p:cNvPicPr>
            <a:picLocks noChangeAspect="1"/>
          </p:cNvPicPr>
          <p:nvPr/>
        </p:nvPicPr>
        <p:blipFill>
          <a:blip r:embed="rId4"/>
          <a:stretch>
            <a:fillRect/>
          </a:stretch>
        </p:blipFill>
        <p:spPr>
          <a:xfrm>
            <a:off x="9326133" y="5493164"/>
            <a:ext cx="2420993" cy="833047"/>
          </a:xfrm>
          <a:prstGeom prst="rect">
            <a:avLst/>
          </a:prstGeom>
          <a:ln w="12700">
            <a:miter lim="400000"/>
          </a:ln>
        </p:spPr>
      </p:pic>
    </p:spTree>
    <p:extLst>
      <p:ext uri="{BB962C8B-B14F-4D97-AF65-F5344CB8AC3E}">
        <p14:creationId xmlns:p14="http://schemas.microsoft.com/office/powerpoint/2010/main" val="16600037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3218495" y="262979"/>
            <a:ext cx="56628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4400" b="1" dirty="0">
                <a:solidFill>
                  <a:schemeClr val="bg1"/>
                </a:solidFill>
                <a:latin typeface="Arial" panose="020B0604020202020204" pitchFamily="34" charset="0"/>
                <a:ea typeface="Gotham Book" charset="0"/>
                <a:cs typeface="Arial" panose="020B0604020202020204" pitchFamily="34" charset="0"/>
              </a:rPr>
              <a:t>Group Assignments</a:t>
            </a:r>
          </a:p>
        </p:txBody>
      </p:sp>
      <p:sp>
        <p:nvSpPr>
          <p:cNvPr id="5" name="TextBox 4"/>
          <p:cNvSpPr txBox="1">
            <a:spLocks noChangeArrowheads="1"/>
          </p:cNvSpPr>
          <p:nvPr/>
        </p:nvSpPr>
        <p:spPr bwMode="auto">
          <a:xfrm>
            <a:off x="765545" y="2055628"/>
            <a:ext cx="10568762"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514350" indent="-514350" eaLnBrk="1" hangingPunct="1">
              <a:spcBef>
                <a:spcPts val="1200"/>
              </a:spcBef>
              <a:buFontTx/>
              <a:buAutoNum type="arabicPeriod"/>
            </a:pPr>
            <a:r>
              <a:rPr lang="en-US" altLang="en-US" sz="3600" dirty="0">
                <a:latin typeface="Helvetica" charset="0"/>
                <a:ea typeface="Helvetica" charset="0"/>
                <a:cs typeface="Helvetica" charset="0"/>
              </a:rPr>
              <a:t>As a group, join together in 13 Weeks of Prayer.</a:t>
            </a:r>
          </a:p>
          <a:p>
            <a:pPr marL="514350" indent="-514350" eaLnBrk="1" hangingPunct="1">
              <a:spcBef>
                <a:spcPts val="1200"/>
              </a:spcBef>
              <a:buFontTx/>
              <a:buAutoNum type="arabicPeriod"/>
            </a:pPr>
            <a:r>
              <a:rPr lang="en-US" altLang="en-US" sz="3600" dirty="0">
                <a:latin typeface="Helvetica" charset="0"/>
                <a:ea typeface="Helvetica" charset="0"/>
                <a:cs typeface="Helvetica" charset="0"/>
              </a:rPr>
              <a:t>Bring your “I dream of a church” statements for the five functions of the church to Retreat 2.</a:t>
            </a:r>
          </a:p>
          <a:p>
            <a:pPr marL="514350" indent="-514350" eaLnBrk="1" hangingPunct="1">
              <a:spcBef>
                <a:spcPts val="1200"/>
              </a:spcBef>
              <a:buFontTx/>
              <a:buAutoNum type="arabicPeriod"/>
            </a:pPr>
            <a:r>
              <a:rPr lang="en-US" altLang="en-US" sz="3600" dirty="0">
                <a:latin typeface="Helvetica" charset="0"/>
                <a:ea typeface="Helvetica" charset="0"/>
                <a:cs typeface="Helvetica" charset="0"/>
              </a:rPr>
              <a:t>Bring your vision statement to Retreat 2.</a:t>
            </a:r>
          </a:p>
          <a:p>
            <a:pPr marL="514350" indent="-514350" eaLnBrk="1" hangingPunct="1">
              <a:spcBef>
                <a:spcPts val="1200"/>
              </a:spcBef>
              <a:buFontTx/>
              <a:buAutoNum type="arabicPeriod"/>
            </a:pPr>
            <a:r>
              <a:rPr lang="en-US" altLang="en-US" sz="3600" dirty="0">
                <a:latin typeface="Helvetica" charset="0"/>
                <a:ea typeface="Helvetica" charset="0"/>
                <a:cs typeface="Helvetica" charset="0"/>
              </a:rPr>
              <a:t>Read and discuss chapters 1-9 in </a:t>
            </a:r>
            <a:r>
              <a:rPr lang="en-US" altLang="en-US" sz="3600" i="1" dirty="0">
                <a:latin typeface="Helvetica" charset="0"/>
                <a:ea typeface="Helvetica" charset="0"/>
                <a:cs typeface="Helvetica" charset="0"/>
              </a:rPr>
              <a:t>A Spirit-Empowered Church: An Acts 2 Ministry Model</a:t>
            </a:r>
            <a:endParaRPr lang="en-US" altLang="en-US" sz="3600" dirty="0">
              <a:latin typeface="Helvetica" charset="0"/>
              <a:ea typeface="Helvetica" charset="0"/>
              <a:cs typeface="Helvetica" charset="0"/>
            </a:endParaRPr>
          </a:p>
        </p:txBody>
      </p:sp>
    </p:spTree>
    <p:extLst>
      <p:ext uri="{BB962C8B-B14F-4D97-AF65-F5344CB8AC3E}">
        <p14:creationId xmlns:p14="http://schemas.microsoft.com/office/powerpoint/2010/main" val="6794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828" y="1817606"/>
            <a:ext cx="10951535" cy="5040394"/>
          </a:xfrm>
        </p:spPr>
        <p:txBody>
          <a:bodyPr>
            <a:noAutofit/>
          </a:bodyPr>
          <a:lstStyle/>
          <a:p>
            <a:pPr marL="0" indent="0" algn="ctr">
              <a:buNone/>
            </a:pPr>
            <a:endParaRPr lang="en-US" sz="4000" dirty="0">
              <a:latin typeface="Arial" charset="0"/>
              <a:ea typeface="Arial" charset="0"/>
              <a:cs typeface="Arial" charset="0"/>
            </a:endParaRPr>
          </a:p>
          <a:p>
            <a:pPr marL="0" indent="0" algn="ctr">
              <a:lnSpc>
                <a:spcPct val="100000"/>
              </a:lnSpc>
              <a:buNone/>
            </a:pPr>
            <a:r>
              <a:rPr lang="en-US" sz="4000" dirty="0">
                <a:latin typeface="Helvetica" charset="0"/>
                <a:ea typeface="Helvetica" charset="0"/>
                <a:cs typeface="Helvetica" charset="0"/>
              </a:rPr>
              <a:t>The Acts 2 Journey is a year-long process of discovery, discernment, and development that builds on the strengths of a congregation to learn from the past and envision the future.</a:t>
            </a:r>
          </a:p>
          <a:p>
            <a:pPr marL="0" indent="0" algn="ctr">
              <a:buNone/>
            </a:pPr>
            <a:r>
              <a:rPr lang="en-US" dirty="0">
                <a:latin typeface="Arial" charset="0"/>
                <a:ea typeface="Arial" charset="0"/>
                <a:cs typeface="Arial" charset="0"/>
              </a:rPr>
              <a:t> </a:t>
            </a:r>
          </a:p>
          <a:p>
            <a:pPr marL="0" indent="0" algn="ctr">
              <a:buNone/>
            </a:pPr>
            <a:endParaRPr lang="en-US" dirty="0"/>
          </a:p>
          <a:p>
            <a:endParaRPr lang="en-US" dirty="0"/>
          </a:p>
        </p:txBody>
      </p:sp>
      <p:pic>
        <p:nvPicPr>
          <p:cNvPr id="6"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sp>
        <p:nvSpPr>
          <p:cNvPr id="7" name="TextBox 6"/>
          <p:cNvSpPr txBox="1"/>
          <p:nvPr/>
        </p:nvSpPr>
        <p:spPr>
          <a:xfrm>
            <a:off x="658486" y="293757"/>
            <a:ext cx="10336676" cy="707886"/>
          </a:xfrm>
          <a:prstGeom prst="rect">
            <a:avLst/>
          </a:prstGeom>
          <a:noFill/>
        </p:spPr>
        <p:txBody>
          <a:bodyPr wrap="none" rtlCol="0">
            <a:spAutoFit/>
          </a:bodyPr>
          <a:lstStyle/>
          <a:p>
            <a:r>
              <a:rPr lang="en-US" sz="4000" b="1" dirty="0">
                <a:solidFill>
                  <a:schemeClr val="bg1"/>
                </a:solidFill>
                <a:latin typeface="Arial" panose="020B0604020202020204" pitchFamily="34" charset="0"/>
                <a:ea typeface="Gotham Book" charset="0"/>
                <a:cs typeface="Arial" panose="020B0604020202020204" pitchFamily="34" charset="0"/>
              </a:rPr>
              <a:t>Introduction to the Acts 2 Journey Cohort</a:t>
            </a:r>
          </a:p>
        </p:txBody>
      </p:sp>
      <p:pic>
        <p:nvPicPr>
          <p:cNvPr id="8" name="pasted-image.pdf"/>
          <p:cNvPicPr>
            <a:picLocks noChangeAspect="1"/>
          </p:cNvPicPr>
          <p:nvPr/>
        </p:nvPicPr>
        <p:blipFill>
          <a:blip r:embed="rId3"/>
          <a:stretch>
            <a:fillRect/>
          </a:stretch>
        </p:blipFill>
        <p:spPr>
          <a:xfrm>
            <a:off x="9342175" y="5781920"/>
            <a:ext cx="2420993" cy="833047"/>
          </a:xfrm>
          <a:prstGeom prst="rect">
            <a:avLst/>
          </a:prstGeom>
          <a:ln w="12700">
            <a:miter lim="400000"/>
          </a:ln>
        </p:spPr>
      </p:pic>
    </p:spTree>
    <p:extLst>
      <p:ext uri="{BB962C8B-B14F-4D97-AF65-F5344CB8AC3E}">
        <p14:creationId xmlns:p14="http://schemas.microsoft.com/office/powerpoint/2010/main" val="556829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155" y="1817606"/>
            <a:ext cx="10951535" cy="5040394"/>
          </a:xfrm>
        </p:spPr>
        <p:txBody>
          <a:bodyPr>
            <a:noAutofit/>
          </a:bodyPr>
          <a:lstStyle/>
          <a:p>
            <a:pPr marL="0" indent="0" algn="ctr">
              <a:lnSpc>
                <a:spcPct val="100000"/>
              </a:lnSpc>
              <a:buNone/>
            </a:pPr>
            <a:r>
              <a:rPr lang="en-US" dirty="0">
                <a:latin typeface="Arial" charset="0"/>
                <a:ea typeface="Arial" charset="0"/>
                <a:cs typeface="Arial" charset="0"/>
              </a:rPr>
              <a:t> </a:t>
            </a:r>
          </a:p>
          <a:p>
            <a:pPr marL="0" indent="0" algn="ctr">
              <a:lnSpc>
                <a:spcPct val="100000"/>
              </a:lnSpc>
              <a:buNone/>
            </a:pPr>
            <a:r>
              <a:rPr lang="en-US" sz="3200" dirty="0">
                <a:latin typeface="Arial" charset="0"/>
                <a:ea typeface="Arial" charset="0"/>
                <a:cs typeface="Arial" charset="0"/>
              </a:rPr>
              <a:t>“Congregational transformation is an ongoing spiritual and strategic journey that empowers congregations to travel in the direction of their unique full kingdom potential in response to God's call that is expressed through a captivating vision for future ministry championed by an enduring visionary leadership community.”</a:t>
            </a:r>
          </a:p>
          <a:p>
            <a:pPr marL="0" indent="0" algn="ctr">
              <a:lnSpc>
                <a:spcPct val="100000"/>
              </a:lnSpc>
              <a:buNone/>
            </a:pPr>
            <a:r>
              <a:rPr lang="en-US" sz="2400" dirty="0">
                <a:latin typeface="Arial" charset="0"/>
                <a:ea typeface="Arial" charset="0"/>
                <a:cs typeface="Arial" charset="0"/>
              </a:rPr>
              <a:t>George W. Bullard</a:t>
            </a:r>
          </a:p>
          <a:p>
            <a:pPr marL="0" indent="0" algn="ctr">
              <a:lnSpc>
                <a:spcPct val="100000"/>
              </a:lnSpc>
              <a:buNone/>
            </a:pPr>
            <a:endParaRPr lang="en-US" dirty="0"/>
          </a:p>
          <a:p>
            <a:pPr>
              <a:lnSpc>
                <a:spcPct val="100000"/>
              </a:lnSpc>
            </a:pPr>
            <a:endParaRPr lang="en-US" dirty="0"/>
          </a:p>
        </p:txBody>
      </p:sp>
      <p:pic>
        <p:nvPicPr>
          <p:cNvPr id="4" name="pasted-image.png"/>
          <p:cNvPicPr>
            <a:picLocks noChangeAspect="1"/>
          </p:cNvPicPr>
          <p:nvPr/>
        </p:nvPicPr>
        <p:blipFill>
          <a:blip r:embed="rId2"/>
          <a:stretch>
            <a:fillRect/>
          </a:stretch>
        </p:blipFill>
        <p:spPr>
          <a:xfrm>
            <a:off x="-46077" y="0"/>
            <a:ext cx="12192001" cy="1295401"/>
          </a:xfrm>
          <a:prstGeom prst="rect">
            <a:avLst/>
          </a:prstGeom>
          <a:ln w="12700">
            <a:miter lim="400000"/>
          </a:ln>
        </p:spPr>
      </p:pic>
      <p:sp>
        <p:nvSpPr>
          <p:cNvPr id="6" name="TextBox 5"/>
          <p:cNvSpPr txBox="1"/>
          <p:nvPr/>
        </p:nvSpPr>
        <p:spPr>
          <a:xfrm>
            <a:off x="141227" y="293757"/>
            <a:ext cx="12004697" cy="707886"/>
          </a:xfrm>
          <a:prstGeom prst="rect">
            <a:avLst/>
          </a:prstGeom>
          <a:noFill/>
        </p:spPr>
        <p:txBody>
          <a:bodyPr wrap="none" rtlCol="0">
            <a:spAutoFit/>
          </a:bodyPr>
          <a:lstStyle/>
          <a:p>
            <a:r>
              <a:rPr lang="en-US" sz="4000" b="1" dirty="0">
                <a:solidFill>
                  <a:schemeClr val="bg1"/>
                </a:solidFill>
                <a:latin typeface="Arial" panose="020B0604020202020204" pitchFamily="34" charset="0"/>
                <a:ea typeface="Gotham Book" charset="0"/>
                <a:cs typeface="Arial" panose="020B0604020202020204" pitchFamily="34" charset="0"/>
              </a:rPr>
              <a:t>Understanding Congregational Transformation</a:t>
            </a:r>
          </a:p>
        </p:txBody>
      </p:sp>
      <p:pic>
        <p:nvPicPr>
          <p:cNvPr id="7" name="pasted-image.pdf"/>
          <p:cNvPicPr>
            <a:picLocks noChangeAspect="1"/>
          </p:cNvPicPr>
          <p:nvPr/>
        </p:nvPicPr>
        <p:blipFill>
          <a:blip r:embed="rId3"/>
          <a:stretch>
            <a:fillRect/>
          </a:stretch>
        </p:blipFill>
        <p:spPr>
          <a:xfrm>
            <a:off x="9342175" y="5781920"/>
            <a:ext cx="2420993" cy="833047"/>
          </a:xfrm>
          <a:prstGeom prst="rect">
            <a:avLst/>
          </a:prstGeom>
          <a:ln w="12700">
            <a:miter lim="400000"/>
          </a:ln>
        </p:spPr>
      </p:pic>
    </p:spTree>
    <p:extLst>
      <p:ext uri="{BB962C8B-B14F-4D97-AF65-F5344CB8AC3E}">
        <p14:creationId xmlns:p14="http://schemas.microsoft.com/office/powerpoint/2010/main" val="531218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7953" y="1173686"/>
            <a:ext cx="10802679" cy="4780548"/>
          </a:xfrm>
        </p:spPr>
        <p:txBody>
          <a:bodyPr>
            <a:noAutofit/>
          </a:bodyPr>
          <a:lstStyle/>
          <a:p>
            <a:pPr marL="0" indent="0" algn="ctr">
              <a:lnSpc>
                <a:spcPct val="80000"/>
              </a:lnSpc>
              <a:buNone/>
              <a:tabLst>
                <a:tab pos="819150" algn="l"/>
                <a:tab pos="1595438" algn="l"/>
              </a:tabLst>
            </a:pPr>
            <a:endParaRPr lang="en-US" sz="3200" dirty="0">
              <a:latin typeface="Helvetica" charset="0"/>
              <a:ea typeface="Helvetica" charset="0"/>
              <a:cs typeface="Helvetica" charset="0"/>
            </a:endParaRPr>
          </a:p>
          <a:p>
            <a:pPr marL="0" indent="0" algn="ctr">
              <a:lnSpc>
                <a:spcPct val="100000"/>
              </a:lnSpc>
              <a:buNone/>
              <a:tabLst>
                <a:tab pos="819150" algn="l"/>
                <a:tab pos="1595438" algn="l"/>
              </a:tabLst>
            </a:pPr>
            <a:r>
              <a:rPr lang="en-US" sz="3400" dirty="0">
                <a:latin typeface="Helvetica" charset="0"/>
                <a:ea typeface="Helvetica" charset="0"/>
                <a:cs typeface="Helvetica" charset="0"/>
              </a:rPr>
              <a:t>“For Christians there is a strong theological grounding for change. </a:t>
            </a:r>
            <a:r>
              <a:rPr lang="en-US" sz="3400" b="1" dirty="0">
                <a:latin typeface="Helvetica" charset="0"/>
                <a:ea typeface="Helvetica" charset="0"/>
                <a:cs typeface="Helvetica" charset="0"/>
              </a:rPr>
              <a:t>We must change. The way things are in the world at any moment is never synonymous with God’s ultimate will. </a:t>
            </a:r>
            <a:r>
              <a:rPr lang="en-US" sz="3400" dirty="0">
                <a:latin typeface="Helvetica" charset="0"/>
                <a:ea typeface="Helvetica" charset="0"/>
                <a:cs typeface="Helvetica" charset="0"/>
              </a:rPr>
              <a:t>There is always a ‘not yet’ quality and an incompleteness about things as they are. God is always pulling us into the future with a call for an order far different from the current state of things.” </a:t>
            </a:r>
            <a:endParaRPr lang="en-US" sz="3400" i="1" dirty="0">
              <a:latin typeface="Helvetica" charset="0"/>
              <a:ea typeface="Helvetica" charset="0"/>
              <a:cs typeface="Helvetica" charset="0"/>
            </a:endParaRPr>
          </a:p>
          <a:p>
            <a:pPr marL="0" indent="0" algn="ctr">
              <a:lnSpc>
                <a:spcPct val="80000"/>
              </a:lnSpc>
              <a:buNone/>
              <a:tabLst>
                <a:tab pos="819150" algn="l"/>
                <a:tab pos="1595438" algn="l"/>
              </a:tabLst>
            </a:pPr>
            <a:r>
              <a:rPr lang="en-US" sz="3400" dirty="0">
                <a:latin typeface="Helvetica" charset="0"/>
                <a:ea typeface="Helvetica" charset="0"/>
                <a:cs typeface="Helvetica" charset="0"/>
              </a:rPr>
              <a:t>Lovett H. Weems, Jr.</a:t>
            </a:r>
          </a:p>
          <a:p>
            <a:endParaRPr lang="en-US" dirty="0">
              <a:latin typeface="Helvetica" charset="0"/>
              <a:ea typeface="Helvetica" charset="0"/>
              <a:cs typeface="Helvetica" charset="0"/>
            </a:endParaRPr>
          </a:p>
        </p:txBody>
      </p:sp>
      <p:pic>
        <p:nvPicPr>
          <p:cNvPr id="6" name="pasted-image.png"/>
          <p:cNvPicPr>
            <a:picLocks noChangeAspect="1"/>
          </p:cNvPicPr>
          <p:nvPr/>
        </p:nvPicPr>
        <p:blipFill>
          <a:blip r:embed="rId2"/>
          <a:stretch>
            <a:fillRect/>
          </a:stretch>
        </p:blipFill>
        <p:spPr>
          <a:xfrm>
            <a:off x="8020" y="-11045"/>
            <a:ext cx="12192001" cy="1295401"/>
          </a:xfrm>
          <a:prstGeom prst="rect">
            <a:avLst/>
          </a:prstGeom>
          <a:ln w="12700">
            <a:miter lim="400000"/>
          </a:ln>
        </p:spPr>
      </p:pic>
      <p:sp>
        <p:nvSpPr>
          <p:cNvPr id="2" name="TextBox 1"/>
          <p:cNvSpPr txBox="1"/>
          <p:nvPr/>
        </p:nvSpPr>
        <p:spPr>
          <a:xfrm>
            <a:off x="748774" y="435023"/>
            <a:ext cx="10710496" cy="707886"/>
          </a:xfrm>
          <a:prstGeom prst="rect">
            <a:avLst/>
          </a:prstGeom>
          <a:noFill/>
        </p:spPr>
        <p:txBody>
          <a:bodyPr wrap="none" rtlCol="0">
            <a:spAutoFit/>
          </a:bodyPr>
          <a:lstStyle/>
          <a:p>
            <a:pPr algn="ctr"/>
            <a:r>
              <a:rPr lang="en-US" sz="4000" dirty="0">
                <a:solidFill>
                  <a:schemeClr val="bg1"/>
                </a:solidFill>
                <a:latin typeface="Arial" panose="020B0604020202020204" pitchFamily="34" charset="0"/>
                <a:ea typeface="Gotham Book" charset="0"/>
                <a:cs typeface="Arial" panose="020B0604020202020204" pitchFamily="34" charset="0"/>
              </a:rPr>
              <a:t>Understanding Congregational Transformation</a:t>
            </a:r>
          </a:p>
        </p:txBody>
      </p:sp>
      <p:pic>
        <p:nvPicPr>
          <p:cNvPr id="5" name="pasted-image.pdf"/>
          <p:cNvPicPr>
            <a:picLocks noChangeAspect="1"/>
          </p:cNvPicPr>
          <p:nvPr/>
        </p:nvPicPr>
        <p:blipFill>
          <a:blip r:embed="rId3"/>
          <a:stretch>
            <a:fillRect/>
          </a:stretch>
        </p:blipFill>
        <p:spPr>
          <a:xfrm>
            <a:off x="9434547" y="5827974"/>
            <a:ext cx="2222132" cy="768556"/>
          </a:xfrm>
          <a:prstGeom prst="rect">
            <a:avLst/>
          </a:prstGeom>
          <a:ln w="12700">
            <a:miter lim="400000"/>
          </a:ln>
        </p:spPr>
      </p:pic>
      <p:pic>
        <p:nvPicPr>
          <p:cNvPr id="7" name="pasted-image.pdf"/>
          <p:cNvPicPr>
            <a:picLocks noChangeAspect="1"/>
          </p:cNvPicPr>
          <p:nvPr/>
        </p:nvPicPr>
        <p:blipFill>
          <a:blip r:embed="rId4"/>
          <a:stretch>
            <a:fillRect/>
          </a:stretch>
        </p:blipFill>
        <p:spPr>
          <a:xfrm>
            <a:off x="9342175" y="5781920"/>
            <a:ext cx="2420993" cy="833047"/>
          </a:xfrm>
          <a:prstGeom prst="rect">
            <a:avLst/>
          </a:prstGeom>
          <a:ln w="12700">
            <a:miter lim="400000"/>
          </a:ln>
        </p:spPr>
      </p:pic>
    </p:spTree>
    <p:extLst>
      <p:ext uri="{BB962C8B-B14F-4D97-AF65-F5344CB8AC3E}">
        <p14:creationId xmlns:p14="http://schemas.microsoft.com/office/powerpoint/2010/main" val="1404860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1"/>
          <p:cNvSpPr txBox="1">
            <a:spLocks noChangeArrowheads="1"/>
          </p:cNvSpPr>
          <p:nvPr/>
        </p:nvSpPr>
        <p:spPr bwMode="auto">
          <a:xfrm>
            <a:off x="1171074" y="530592"/>
            <a:ext cx="10485605" cy="584775"/>
          </a:xfrm>
          <a:prstGeom prst="rect">
            <a:avLst/>
          </a:prstGeom>
          <a:noFill/>
          <a:ln w="9525">
            <a:noFill/>
            <a:miter lim="800000"/>
            <a:headEnd/>
            <a:tailEnd/>
          </a:ln>
        </p:spPr>
        <p:txBody>
          <a:bodyPr wrap="square">
            <a:spAutoFit/>
          </a:bodyPr>
          <a:lstStyle/>
          <a:p>
            <a:pPr>
              <a:spcBef>
                <a:spcPct val="50000"/>
              </a:spcBef>
            </a:pPr>
            <a:r>
              <a:rPr lang="en-US" sz="3200" dirty="0">
                <a:latin typeface="Helvetica" charset="0"/>
                <a:ea typeface="Helvetica" charset="0"/>
                <a:cs typeface="Helvetica" charset="0"/>
              </a:rPr>
              <a:t>Transformation is a </a:t>
            </a:r>
            <a:r>
              <a:rPr lang="en-US" sz="3200" b="1" u="sng" dirty="0">
                <a:latin typeface="Helvetica" charset="0"/>
                <a:ea typeface="Helvetica" charset="0"/>
                <a:cs typeface="Helvetica" charset="0"/>
              </a:rPr>
              <a:t>Biblical principle.</a:t>
            </a:r>
          </a:p>
        </p:txBody>
      </p:sp>
      <p:pic>
        <p:nvPicPr>
          <p:cNvPr id="8" name="pasted-image.png"/>
          <p:cNvPicPr>
            <a:picLocks noChangeAspect="1"/>
          </p:cNvPicPr>
          <p:nvPr/>
        </p:nvPicPr>
        <p:blipFill>
          <a:blip r:embed="rId3"/>
          <a:stretch>
            <a:fillRect/>
          </a:stretch>
        </p:blipFill>
        <p:spPr>
          <a:xfrm>
            <a:off x="-1" y="5562599"/>
            <a:ext cx="12192001" cy="1295401"/>
          </a:xfrm>
          <a:prstGeom prst="rect">
            <a:avLst/>
          </a:prstGeom>
          <a:ln w="12700">
            <a:miter lim="400000"/>
          </a:ln>
        </p:spPr>
      </p:pic>
      <p:pic>
        <p:nvPicPr>
          <p:cNvPr id="9" name="pasted-image.pdf"/>
          <p:cNvPicPr>
            <a:picLocks noChangeAspect="1"/>
          </p:cNvPicPr>
          <p:nvPr/>
        </p:nvPicPr>
        <p:blipFill>
          <a:blip r:embed="rId4"/>
          <a:stretch>
            <a:fillRect/>
          </a:stretch>
        </p:blipFill>
        <p:spPr>
          <a:xfrm>
            <a:off x="9434547" y="5827974"/>
            <a:ext cx="2222132" cy="768556"/>
          </a:xfrm>
          <a:prstGeom prst="rect">
            <a:avLst/>
          </a:prstGeom>
          <a:ln w="12700">
            <a:miter lim="400000"/>
          </a:ln>
        </p:spPr>
      </p:pic>
    </p:spTree>
    <p:extLst>
      <p:ext uri="{BB962C8B-B14F-4D97-AF65-F5344CB8AC3E}">
        <p14:creationId xmlns:p14="http://schemas.microsoft.com/office/powerpoint/2010/main" val="1738083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1"/>
          <p:cNvSpPr txBox="1">
            <a:spLocks noChangeArrowheads="1"/>
          </p:cNvSpPr>
          <p:nvPr/>
        </p:nvSpPr>
        <p:spPr bwMode="auto">
          <a:xfrm>
            <a:off x="1171074" y="530592"/>
            <a:ext cx="10485605" cy="1815882"/>
          </a:xfrm>
          <a:prstGeom prst="rect">
            <a:avLst/>
          </a:prstGeom>
          <a:noFill/>
          <a:ln w="9525">
            <a:noFill/>
            <a:miter lim="800000"/>
            <a:headEnd/>
            <a:tailEnd/>
          </a:ln>
        </p:spPr>
        <p:txBody>
          <a:bodyPr wrap="square">
            <a:spAutoFit/>
          </a:bodyPr>
          <a:lstStyle/>
          <a:p>
            <a:pPr>
              <a:spcBef>
                <a:spcPct val="50000"/>
              </a:spcBef>
            </a:pPr>
            <a:r>
              <a:rPr lang="en-US" sz="3200" dirty="0">
                <a:latin typeface="Helvetica" charset="0"/>
                <a:ea typeface="Helvetica" charset="0"/>
                <a:cs typeface="Helvetica" charset="0"/>
              </a:rPr>
              <a:t>Transformation is a </a:t>
            </a:r>
            <a:r>
              <a:rPr lang="en-US" sz="3200" b="1" u="sng" dirty="0">
                <a:latin typeface="Helvetica" charset="0"/>
                <a:ea typeface="Helvetica" charset="0"/>
                <a:cs typeface="Helvetica" charset="0"/>
              </a:rPr>
              <a:t>Biblical principle.</a:t>
            </a:r>
          </a:p>
          <a:p>
            <a:pPr>
              <a:spcBef>
                <a:spcPct val="50000"/>
              </a:spcBef>
            </a:pPr>
            <a:r>
              <a:rPr lang="en-US" sz="3200" dirty="0">
                <a:latin typeface="Helvetica" charset="0"/>
                <a:ea typeface="Helvetica" charset="0"/>
                <a:cs typeface="Helvetica" charset="0"/>
              </a:rPr>
              <a:t>Transformation is </a:t>
            </a:r>
            <a:r>
              <a:rPr lang="en-US" sz="3200" b="1" u="sng" dirty="0">
                <a:latin typeface="Helvetica" charset="0"/>
                <a:ea typeface="Helvetica" charset="0"/>
                <a:cs typeface="Helvetica" charset="0"/>
              </a:rPr>
              <a:t>produced by the empowering work of the Holy Spirit.</a:t>
            </a:r>
            <a:endParaRPr lang="en-US" sz="3200" dirty="0">
              <a:latin typeface="Helvetica" charset="0"/>
              <a:ea typeface="Helvetica" charset="0"/>
              <a:cs typeface="Helvetica" charset="0"/>
            </a:endParaRPr>
          </a:p>
        </p:txBody>
      </p:sp>
      <p:pic>
        <p:nvPicPr>
          <p:cNvPr id="8" name="pasted-image.png"/>
          <p:cNvPicPr>
            <a:picLocks noChangeAspect="1"/>
          </p:cNvPicPr>
          <p:nvPr/>
        </p:nvPicPr>
        <p:blipFill>
          <a:blip r:embed="rId3"/>
          <a:stretch>
            <a:fillRect/>
          </a:stretch>
        </p:blipFill>
        <p:spPr>
          <a:xfrm>
            <a:off x="-1" y="5562599"/>
            <a:ext cx="12192001" cy="1295401"/>
          </a:xfrm>
          <a:prstGeom prst="rect">
            <a:avLst/>
          </a:prstGeom>
          <a:ln w="12700">
            <a:miter lim="400000"/>
          </a:ln>
        </p:spPr>
      </p:pic>
      <p:pic>
        <p:nvPicPr>
          <p:cNvPr id="9" name="pasted-image.pdf"/>
          <p:cNvPicPr>
            <a:picLocks noChangeAspect="1"/>
          </p:cNvPicPr>
          <p:nvPr/>
        </p:nvPicPr>
        <p:blipFill>
          <a:blip r:embed="rId4"/>
          <a:stretch>
            <a:fillRect/>
          </a:stretch>
        </p:blipFill>
        <p:spPr>
          <a:xfrm>
            <a:off x="9434547" y="5827974"/>
            <a:ext cx="2222132" cy="768556"/>
          </a:xfrm>
          <a:prstGeom prst="rect">
            <a:avLst/>
          </a:prstGeom>
          <a:ln w="12700">
            <a:miter lim="400000"/>
          </a:ln>
        </p:spPr>
      </p:pic>
    </p:spTree>
    <p:extLst>
      <p:ext uri="{BB962C8B-B14F-4D97-AF65-F5344CB8AC3E}">
        <p14:creationId xmlns:p14="http://schemas.microsoft.com/office/powerpoint/2010/main" val="248744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1"/>
          <p:cNvSpPr txBox="1">
            <a:spLocks noChangeArrowheads="1"/>
          </p:cNvSpPr>
          <p:nvPr/>
        </p:nvSpPr>
        <p:spPr bwMode="auto">
          <a:xfrm>
            <a:off x="1171074" y="530592"/>
            <a:ext cx="10485605" cy="2554545"/>
          </a:xfrm>
          <a:prstGeom prst="rect">
            <a:avLst/>
          </a:prstGeom>
          <a:noFill/>
          <a:ln w="9525">
            <a:noFill/>
            <a:miter lim="800000"/>
            <a:headEnd/>
            <a:tailEnd/>
          </a:ln>
        </p:spPr>
        <p:txBody>
          <a:bodyPr wrap="square">
            <a:spAutoFit/>
          </a:bodyPr>
          <a:lstStyle/>
          <a:p>
            <a:pPr>
              <a:spcBef>
                <a:spcPct val="50000"/>
              </a:spcBef>
            </a:pPr>
            <a:r>
              <a:rPr lang="en-US" sz="3200" dirty="0">
                <a:latin typeface="Helvetica" charset="0"/>
                <a:ea typeface="Helvetica" charset="0"/>
                <a:cs typeface="Helvetica" charset="0"/>
              </a:rPr>
              <a:t>Transformation is a </a:t>
            </a:r>
            <a:r>
              <a:rPr lang="en-US" sz="3200" b="1" u="sng" dirty="0">
                <a:latin typeface="Helvetica" charset="0"/>
                <a:ea typeface="Helvetica" charset="0"/>
                <a:cs typeface="Helvetica" charset="0"/>
              </a:rPr>
              <a:t>Biblical principle.</a:t>
            </a:r>
          </a:p>
          <a:p>
            <a:pPr>
              <a:spcBef>
                <a:spcPct val="50000"/>
              </a:spcBef>
            </a:pPr>
            <a:r>
              <a:rPr lang="en-US" sz="3200" dirty="0">
                <a:latin typeface="Helvetica" charset="0"/>
                <a:ea typeface="Helvetica" charset="0"/>
                <a:cs typeface="Helvetica" charset="0"/>
              </a:rPr>
              <a:t>Transformation is </a:t>
            </a:r>
            <a:r>
              <a:rPr lang="en-US" sz="3200" b="1" u="sng" dirty="0">
                <a:latin typeface="Helvetica" charset="0"/>
                <a:ea typeface="Helvetica" charset="0"/>
                <a:cs typeface="Helvetica" charset="0"/>
              </a:rPr>
              <a:t>produced by the empowering work of the Holy Spirit.</a:t>
            </a:r>
            <a:endParaRPr lang="en-US" sz="3200" dirty="0">
              <a:latin typeface="Helvetica" charset="0"/>
              <a:ea typeface="Helvetica" charset="0"/>
              <a:cs typeface="Helvetica" charset="0"/>
            </a:endParaRPr>
          </a:p>
          <a:p>
            <a:pPr>
              <a:spcBef>
                <a:spcPct val="50000"/>
              </a:spcBef>
            </a:pPr>
            <a:r>
              <a:rPr lang="en-US" sz="3200" dirty="0">
                <a:latin typeface="Helvetica" charset="0"/>
                <a:ea typeface="Helvetica" charset="0"/>
                <a:cs typeface="Helvetica" charset="0"/>
              </a:rPr>
              <a:t>Transformation is </a:t>
            </a:r>
            <a:r>
              <a:rPr lang="en-US" sz="3200" b="1" u="sng">
                <a:latin typeface="Helvetica" charset="0"/>
                <a:ea typeface="Helvetica" charset="0"/>
                <a:cs typeface="Helvetica" charset="0"/>
              </a:rPr>
              <a:t>possible.</a:t>
            </a:r>
            <a:endParaRPr lang="en-US" sz="3200" b="1" u="sng" dirty="0">
              <a:latin typeface="Helvetica" charset="0"/>
              <a:ea typeface="Helvetica" charset="0"/>
              <a:cs typeface="Helvetica" charset="0"/>
            </a:endParaRPr>
          </a:p>
        </p:txBody>
      </p:sp>
      <p:pic>
        <p:nvPicPr>
          <p:cNvPr id="8" name="pasted-image.png"/>
          <p:cNvPicPr>
            <a:picLocks noChangeAspect="1"/>
          </p:cNvPicPr>
          <p:nvPr/>
        </p:nvPicPr>
        <p:blipFill>
          <a:blip r:embed="rId3"/>
          <a:stretch>
            <a:fillRect/>
          </a:stretch>
        </p:blipFill>
        <p:spPr>
          <a:xfrm>
            <a:off x="-1" y="5562599"/>
            <a:ext cx="12192001" cy="1295401"/>
          </a:xfrm>
          <a:prstGeom prst="rect">
            <a:avLst/>
          </a:prstGeom>
          <a:ln w="12700">
            <a:miter lim="400000"/>
          </a:ln>
        </p:spPr>
      </p:pic>
      <p:pic>
        <p:nvPicPr>
          <p:cNvPr id="9" name="pasted-image.pdf"/>
          <p:cNvPicPr>
            <a:picLocks noChangeAspect="1"/>
          </p:cNvPicPr>
          <p:nvPr/>
        </p:nvPicPr>
        <p:blipFill>
          <a:blip r:embed="rId4"/>
          <a:stretch>
            <a:fillRect/>
          </a:stretch>
        </p:blipFill>
        <p:spPr>
          <a:xfrm>
            <a:off x="9434547" y="5827974"/>
            <a:ext cx="2222132" cy="768556"/>
          </a:xfrm>
          <a:prstGeom prst="rect">
            <a:avLst/>
          </a:prstGeom>
          <a:ln w="12700">
            <a:miter lim="400000"/>
          </a:ln>
        </p:spPr>
      </p:pic>
    </p:spTree>
    <p:extLst>
      <p:ext uri="{BB962C8B-B14F-4D97-AF65-F5344CB8AC3E}">
        <p14:creationId xmlns:p14="http://schemas.microsoft.com/office/powerpoint/2010/main" val="1389997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1"/>
          <p:cNvSpPr txBox="1">
            <a:spLocks noChangeArrowheads="1"/>
          </p:cNvSpPr>
          <p:nvPr/>
        </p:nvSpPr>
        <p:spPr bwMode="auto">
          <a:xfrm>
            <a:off x="1171074" y="530592"/>
            <a:ext cx="10485605" cy="3293209"/>
          </a:xfrm>
          <a:prstGeom prst="rect">
            <a:avLst/>
          </a:prstGeom>
          <a:noFill/>
          <a:ln w="9525">
            <a:noFill/>
            <a:miter lim="800000"/>
            <a:headEnd/>
            <a:tailEnd/>
          </a:ln>
        </p:spPr>
        <p:txBody>
          <a:bodyPr wrap="square">
            <a:spAutoFit/>
          </a:bodyPr>
          <a:lstStyle/>
          <a:p>
            <a:pPr>
              <a:spcBef>
                <a:spcPct val="50000"/>
              </a:spcBef>
            </a:pPr>
            <a:r>
              <a:rPr lang="en-US" sz="3200" dirty="0">
                <a:latin typeface="Helvetica" charset="0"/>
                <a:ea typeface="Helvetica" charset="0"/>
                <a:cs typeface="Helvetica" charset="0"/>
              </a:rPr>
              <a:t>Transformation is a </a:t>
            </a:r>
            <a:r>
              <a:rPr lang="en-US" sz="3200" b="1" u="sng" dirty="0">
                <a:latin typeface="Helvetica" charset="0"/>
                <a:ea typeface="Helvetica" charset="0"/>
                <a:cs typeface="Helvetica" charset="0"/>
              </a:rPr>
              <a:t>Biblical principle.</a:t>
            </a:r>
          </a:p>
          <a:p>
            <a:pPr>
              <a:spcBef>
                <a:spcPct val="50000"/>
              </a:spcBef>
            </a:pPr>
            <a:r>
              <a:rPr lang="en-US" sz="3200" dirty="0">
                <a:latin typeface="Helvetica" charset="0"/>
                <a:ea typeface="Helvetica" charset="0"/>
                <a:cs typeface="Helvetica" charset="0"/>
              </a:rPr>
              <a:t>Transformation is </a:t>
            </a:r>
            <a:r>
              <a:rPr lang="en-US" sz="3200" b="1" u="sng" dirty="0">
                <a:latin typeface="Helvetica" charset="0"/>
                <a:ea typeface="Helvetica" charset="0"/>
                <a:cs typeface="Helvetica" charset="0"/>
              </a:rPr>
              <a:t>produced by the empowering work of the Holy Spirit.</a:t>
            </a:r>
            <a:endParaRPr lang="en-US" sz="3200" dirty="0">
              <a:latin typeface="Helvetica" charset="0"/>
              <a:ea typeface="Helvetica" charset="0"/>
              <a:cs typeface="Helvetica" charset="0"/>
            </a:endParaRPr>
          </a:p>
          <a:p>
            <a:pPr>
              <a:spcBef>
                <a:spcPct val="50000"/>
              </a:spcBef>
            </a:pPr>
            <a:r>
              <a:rPr lang="en-US" sz="3200" dirty="0">
                <a:latin typeface="Helvetica" charset="0"/>
                <a:ea typeface="Helvetica" charset="0"/>
                <a:cs typeface="Helvetica" charset="0"/>
              </a:rPr>
              <a:t>Transformation is </a:t>
            </a:r>
            <a:r>
              <a:rPr lang="en-US" sz="3200" b="1" u="sng" dirty="0">
                <a:latin typeface="Helvetica" charset="0"/>
                <a:ea typeface="Helvetica" charset="0"/>
                <a:cs typeface="Helvetica" charset="0"/>
              </a:rPr>
              <a:t>possible.</a:t>
            </a:r>
          </a:p>
          <a:p>
            <a:pPr>
              <a:spcBef>
                <a:spcPct val="50000"/>
              </a:spcBef>
            </a:pPr>
            <a:r>
              <a:rPr lang="en-US" sz="3200" dirty="0">
                <a:latin typeface="Helvetica" charset="0"/>
                <a:ea typeface="Helvetica" charset="0"/>
                <a:cs typeface="Helvetica" charset="0"/>
              </a:rPr>
              <a:t>Transformation begins </a:t>
            </a:r>
            <a:r>
              <a:rPr lang="en-US" sz="3200" b="1" u="sng" dirty="0">
                <a:latin typeface="Helvetica" charset="0"/>
                <a:ea typeface="Helvetica" charset="0"/>
                <a:cs typeface="Helvetica" charset="0"/>
              </a:rPr>
              <a:t>in the hearts of </a:t>
            </a:r>
            <a:r>
              <a:rPr lang="en-US" sz="3200" b="1" u="sng">
                <a:latin typeface="Helvetica" charset="0"/>
                <a:ea typeface="Helvetica" charset="0"/>
                <a:cs typeface="Helvetica" charset="0"/>
              </a:rPr>
              <a:t>people.</a:t>
            </a:r>
            <a:endParaRPr lang="en-US" sz="3200" b="1" u="sng" dirty="0">
              <a:latin typeface="Helvetica" charset="0"/>
              <a:ea typeface="Helvetica" charset="0"/>
              <a:cs typeface="Helvetica" charset="0"/>
            </a:endParaRPr>
          </a:p>
        </p:txBody>
      </p:sp>
      <p:pic>
        <p:nvPicPr>
          <p:cNvPr id="8" name="pasted-image.png"/>
          <p:cNvPicPr>
            <a:picLocks noChangeAspect="1"/>
          </p:cNvPicPr>
          <p:nvPr/>
        </p:nvPicPr>
        <p:blipFill>
          <a:blip r:embed="rId3"/>
          <a:stretch>
            <a:fillRect/>
          </a:stretch>
        </p:blipFill>
        <p:spPr>
          <a:xfrm>
            <a:off x="-1" y="5562599"/>
            <a:ext cx="12192001" cy="1295401"/>
          </a:xfrm>
          <a:prstGeom prst="rect">
            <a:avLst/>
          </a:prstGeom>
          <a:ln w="12700">
            <a:miter lim="400000"/>
          </a:ln>
        </p:spPr>
      </p:pic>
      <p:pic>
        <p:nvPicPr>
          <p:cNvPr id="9" name="pasted-image.pdf"/>
          <p:cNvPicPr>
            <a:picLocks noChangeAspect="1"/>
          </p:cNvPicPr>
          <p:nvPr/>
        </p:nvPicPr>
        <p:blipFill>
          <a:blip r:embed="rId4"/>
          <a:stretch>
            <a:fillRect/>
          </a:stretch>
        </p:blipFill>
        <p:spPr>
          <a:xfrm>
            <a:off x="9434547" y="5827974"/>
            <a:ext cx="2222132" cy="768556"/>
          </a:xfrm>
          <a:prstGeom prst="rect">
            <a:avLst/>
          </a:prstGeom>
          <a:ln w="12700">
            <a:miter lim="400000"/>
          </a:ln>
        </p:spPr>
      </p:pic>
    </p:spTree>
    <p:extLst>
      <p:ext uri="{BB962C8B-B14F-4D97-AF65-F5344CB8AC3E}">
        <p14:creationId xmlns:p14="http://schemas.microsoft.com/office/powerpoint/2010/main" val="25828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1"/>
          <p:cNvSpPr txBox="1">
            <a:spLocks noChangeArrowheads="1"/>
          </p:cNvSpPr>
          <p:nvPr/>
        </p:nvSpPr>
        <p:spPr bwMode="auto">
          <a:xfrm>
            <a:off x="1171074" y="530592"/>
            <a:ext cx="10485605" cy="4031873"/>
          </a:xfrm>
          <a:prstGeom prst="rect">
            <a:avLst/>
          </a:prstGeom>
          <a:noFill/>
          <a:ln w="9525">
            <a:noFill/>
            <a:miter lim="800000"/>
            <a:headEnd/>
            <a:tailEnd/>
          </a:ln>
        </p:spPr>
        <p:txBody>
          <a:bodyPr wrap="square">
            <a:spAutoFit/>
          </a:bodyPr>
          <a:lstStyle/>
          <a:p>
            <a:pPr>
              <a:spcBef>
                <a:spcPct val="50000"/>
              </a:spcBef>
            </a:pPr>
            <a:r>
              <a:rPr lang="en-US" sz="3200" dirty="0">
                <a:latin typeface="Helvetica" charset="0"/>
                <a:ea typeface="Helvetica" charset="0"/>
                <a:cs typeface="Helvetica" charset="0"/>
              </a:rPr>
              <a:t>Transformation is a </a:t>
            </a:r>
            <a:r>
              <a:rPr lang="en-US" sz="3200" b="1" u="sng" dirty="0">
                <a:latin typeface="Helvetica" charset="0"/>
                <a:ea typeface="Helvetica" charset="0"/>
                <a:cs typeface="Helvetica" charset="0"/>
              </a:rPr>
              <a:t>Biblical principle.</a:t>
            </a:r>
          </a:p>
          <a:p>
            <a:pPr>
              <a:spcBef>
                <a:spcPct val="50000"/>
              </a:spcBef>
            </a:pPr>
            <a:r>
              <a:rPr lang="en-US" sz="3200" dirty="0">
                <a:latin typeface="Helvetica" charset="0"/>
                <a:ea typeface="Helvetica" charset="0"/>
                <a:cs typeface="Helvetica" charset="0"/>
              </a:rPr>
              <a:t>Transformation is </a:t>
            </a:r>
            <a:r>
              <a:rPr lang="en-US" sz="3200" b="1" u="sng" dirty="0">
                <a:latin typeface="Helvetica" charset="0"/>
                <a:ea typeface="Helvetica" charset="0"/>
                <a:cs typeface="Helvetica" charset="0"/>
              </a:rPr>
              <a:t>produced by the empowering work of the Holy Spirit.</a:t>
            </a:r>
            <a:endParaRPr lang="en-US" sz="3200" dirty="0">
              <a:latin typeface="Helvetica" charset="0"/>
              <a:ea typeface="Helvetica" charset="0"/>
              <a:cs typeface="Helvetica" charset="0"/>
            </a:endParaRPr>
          </a:p>
          <a:p>
            <a:pPr>
              <a:spcBef>
                <a:spcPct val="50000"/>
              </a:spcBef>
            </a:pPr>
            <a:r>
              <a:rPr lang="en-US" sz="3200" dirty="0">
                <a:latin typeface="Helvetica" charset="0"/>
                <a:ea typeface="Helvetica" charset="0"/>
                <a:cs typeface="Helvetica" charset="0"/>
              </a:rPr>
              <a:t>Transformation is </a:t>
            </a:r>
            <a:r>
              <a:rPr lang="en-US" sz="3200" b="1" u="sng" dirty="0">
                <a:latin typeface="Helvetica" charset="0"/>
                <a:ea typeface="Helvetica" charset="0"/>
                <a:cs typeface="Helvetica" charset="0"/>
              </a:rPr>
              <a:t>possible.</a:t>
            </a:r>
          </a:p>
          <a:p>
            <a:pPr>
              <a:spcBef>
                <a:spcPct val="50000"/>
              </a:spcBef>
            </a:pPr>
            <a:r>
              <a:rPr lang="en-US" sz="3200" dirty="0">
                <a:latin typeface="Helvetica" charset="0"/>
                <a:ea typeface="Helvetica" charset="0"/>
                <a:cs typeface="Helvetica" charset="0"/>
              </a:rPr>
              <a:t>Transformation begins </a:t>
            </a:r>
            <a:r>
              <a:rPr lang="en-US" sz="3200" b="1" u="sng" dirty="0">
                <a:latin typeface="Helvetica" charset="0"/>
                <a:ea typeface="Helvetica" charset="0"/>
                <a:cs typeface="Helvetica" charset="0"/>
              </a:rPr>
              <a:t>in the hearts of people.</a:t>
            </a:r>
          </a:p>
          <a:p>
            <a:pPr>
              <a:spcBef>
                <a:spcPct val="50000"/>
              </a:spcBef>
            </a:pPr>
            <a:r>
              <a:rPr lang="en-US" sz="3200" dirty="0">
                <a:latin typeface="Helvetica" charset="0"/>
                <a:ea typeface="Helvetica" charset="0"/>
                <a:cs typeface="Helvetica" charset="0"/>
              </a:rPr>
              <a:t>Transformation is </a:t>
            </a:r>
            <a:r>
              <a:rPr lang="en-US" sz="3200" b="1" u="sng" dirty="0">
                <a:latin typeface="Helvetica" charset="0"/>
                <a:ea typeface="Helvetica" charset="0"/>
                <a:cs typeface="Helvetica" charset="0"/>
              </a:rPr>
              <a:t>strategic.</a:t>
            </a:r>
          </a:p>
        </p:txBody>
      </p:sp>
      <p:pic>
        <p:nvPicPr>
          <p:cNvPr id="8" name="pasted-image.png"/>
          <p:cNvPicPr>
            <a:picLocks noChangeAspect="1"/>
          </p:cNvPicPr>
          <p:nvPr/>
        </p:nvPicPr>
        <p:blipFill>
          <a:blip r:embed="rId3"/>
          <a:stretch>
            <a:fillRect/>
          </a:stretch>
        </p:blipFill>
        <p:spPr>
          <a:xfrm>
            <a:off x="-1" y="5562599"/>
            <a:ext cx="12192001" cy="1295401"/>
          </a:xfrm>
          <a:prstGeom prst="rect">
            <a:avLst/>
          </a:prstGeom>
          <a:ln w="12700">
            <a:miter lim="400000"/>
          </a:ln>
        </p:spPr>
      </p:pic>
      <p:pic>
        <p:nvPicPr>
          <p:cNvPr id="9" name="pasted-image.pdf"/>
          <p:cNvPicPr>
            <a:picLocks noChangeAspect="1"/>
          </p:cNvPicPr>
          <p:nvPr/>
        </p:nvPicPr>
        <p:blipFill>
          <a:blip r:embed="rId4"/>
          <a:stretch>
            <a:fillRect/>
          </a:stretch>
        </p:blipFill>
        <p:spPr>
          <a:xfrm>
            <a:off x="9434547" y="5827974"/>
            <a:ext cx="2222132" cy="768556"/>
          </a:xfrm>
          <a:prstGeom prst="rect">
            <a:avLst/>
          </a:prstGeom>
          <a:ln w="12700">
            <a:miter lim="400000"/>
          </a:ln>
        </p:spPr>
      </p:pic>
    </p:spTree>
    <p:extLst>
      <p:ext uri="{BB962C8B-B14F-4D97-AF65-F5344CB8AC3E}">
        <p14:creationId xmlns:p14="http://schemas.microsoft.com/office/powerpoint/2010/main" val="944284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1"/>
          <p:cNvSpPr txBox="1">
            <a:spLocks noChangeArrowheads="1"/>
          </p:cNvSpPr>
          <p:nvPr/>
        </p:nvSpPr>
        <p:spPr bwMode="auto">
          <a:xfrm>
            <a:off x="1171074" y="530592"/>
            <a:ext cx="10485605" cy="4770537"/>
          </a:xfrm>
          <a:prstGeom prst="rect">
            <a:avLst/>
          </a:prstGeom>
          <a:noFill/>
          <a:ln w="9525">
            <a:noFill/>
            <a:miter lim="800000"/>
            <a:headEnd/>
            <a:tailEnd/>
          </a:ln>
        </p:spPr>
        <p:txBody>
          <a:bodyPr wrap="square">
            <a:spAutoFit/>
          </a:bodyPr>
          <a:lstStyle/>
          <a:p>
            <a:pPr>
              <a:spcBef>
                <a:spcPct val="50000"/>
              </a:spcBef>
            </a:pPr>
            <a:r>
              <a:rPr lang="en-US" sz="3200" dirty="0">
                <a:latin typeface="Helvetica" charset="0"/>
                <a:ea typeface="Helvetica" charset="0"/>
                <a:cs typeface="Helvetica" charset="0"/>
              </a:rPr>
              <a:t>Transformation is a </a:t>
            </a:r>
            <a:r>
              <a:rPr lang="en-US" sz="3200" b="1" u="sng" dirty="0">
                <a:latin typeface="Helvetica" charset="0"/>
                <a:ea typeface="Helvetica" charset="0"/>
                <a:cs typeface="Helvetica" charset="0"/>
              </a:rPr>
              <a:t>Biblical principle.</a:t>
            </a:r>
          </a:p>
          <a:p>
            <a:pPr>
              <a:spcBef>
                <a:spcPct val="50000"/>
              </a:spcBef>
            </a:pPr>
            <a:r>
              <a:rPr lang="en-US" sz="3200" dirty="0">
                <a:latin typeface="Helvetica" charset="0"/>
                <a:ea typeface="Helvetica" charset="0"/>
                <a:cs typeface="Helvetica" charset="0"/>
              </a:rPr>
              <a:t>Transformation is </a:t>
            </a:r>
            <a:r>
              <a:rPr lang="en-US" sz="3200" b="1" u="sng" dirty="0">
                <a:latin typeface="Helvetica" charset="0"/>
                <a:ea typeface="Helvetica" charset="0"/>
                <a:cs typeface="Helvetica" charset="0"/>
              </a:rPr>
              <a:t>produced by the empowering work of the Holy Spirit.</a:t>
            </a:r>
            <a:endParaRPr lang="en-US" sz="3200" dirty="0">
              <a:latin typeface="Helvetica" charset="0"/>
              <a:ea typeface="Helvetica" charset="0"/>
              <a:cs typeface="Helvetica" charset="0"/>
            </a:endParaRPr>
          </a:p>
          <a:p>
            <a:pPr>
              <a:spcBef>
                <a:spcPct val="50000"/>
              </a:spcBef>
            </a:pPr>
            <a:r>
              <a:rPr lang="en-US" sz="3200" dirty="0">
                <a:latin typeface="Helvetica" charset="0"/>
                <a:ea typeface="Helvetica" charset="0"/>
                <a:cs typeface="Helvetica" charset="0"/>
              </a:rPr>
              <a:t>Transformation is </a:t>
            </a:r>
            <a:r>
              <a:rPr lang="en-US" sz="3200" b="1" u="sng" dirty="0">
                <a:latin typeface="Helvetica" charset="0"/>
                <a:ea typeface="Helvetica" charset="0"/>
                <a:cs typeface="Helvetica" charset="0"/>
              </a:rPr>
              <a:t>possible.</a:t>
            </a:r>
          </a:p>
          <a:p>
            <a:pPr>
              <a:spcBef>
                <a:spcPct val="50000"/>
              </a:spcBef>
            </a:pPr>
            <a:r>
              <a:rPr lang="en-US" sz="3200" dirty="0">
                <a:latin typeface="Helvetica" charset="0"/>
                <a:ea typeface="Helvetica" charset="0"/>
                <a:cs typeface="Helvetica" charset="0"/>
              </a:rPr>
              <a:t>Transformation begins </a:t>
            </a:r>
            <a:r>
              <a:rPr lang="en-US" sz="3200" b="1" u="sng" dirty="0">
                <a:latin typeface="Helvetica" charset="0"/>
                <a:ea typeface="Helvetica" charset="0"/>
                <a:cs typeface="Helvetica" charset="0"/>
              </a:rPr>
              <a:t>in the hearts of people.</a:t>
            </a:r>
          </a:p>
          <a:p>
            <a:pPr>
              <a:spcBef>
                <a:spcPct val="50000"/>
              </a:spcBef>
            </a:pPr>
            <a:r>
              <a:rPr lang="en-US" sz="3200" dirty="0">
                <a:latin typeface="Helvetica" charset="0"/>
                <a:ea typeface="Helvetica" charset="0"/>
                <a:cs typeface="Helvetica" charset="0"/>
              </a:rPr>
              <a:t>Transformation is </a:t>
            </a:r>
            <a:r>
              <a:rPr lang="en-US" sz="3200" b="1" u="sng" dirty="0">
                <a:latin typeface="Helvetica" charset="0"/>
                <a:ea typeface="Helvetica" charset="0"/>
                <a:cs typeface="Helvetica" charset="0"/>
              </a:rPr>
              <a:t>strategic.</a:t>
            </a:r>
          </a:p>
          <a:p>
            <a:pPr>
              <a:spcBef>
                <a:spcPct val="50000"/>
              </a:spcBef>
            </a:pPr>
            <a:r>
              <a:rPr lang="en-US" sz="3200" dirty="0">
                <a:latin typeface="Helvetica" charset="0"/>
                <a:ea typeface="Helvetica" charset="0"/>
                <a:cs typeface="Helvetica" charset="0"/>
              </a:rPr>
              <a:t>Transformation is a </a:t>
            </a:r>
            <a:r>
              <a:rPr lang="en-US" sz="3200" b="1" u="sng" dirty="0">
                <a:latin typeface="Helvetica" charset="0"/>
                <a:ea typeface="Helvetica" charset="0"/>
                <a:cs typeface="Helvetica" charset="0"/>
              </a:rPr>
              <a:t>process.</a:t>
            </a:r>
          </a:p>
        </p:txBody>
      </p:sp>
      <p:pic>
        <p:nvPicPr>
          <p:cNvPr id="8" name="pasted-image.png"/>
          <p:cNvPicPr>
            <a:picLocks noChangeAspect="1"/>
          </p:cNvPicPr>
          <p:nvPr/>
        </p:nvPicPr>
        <p:blipFill>
          <a:blip r:embed="rId3"/>
          <a:stretch>
            <a:fillRect/>
          </a:stretch>
        </p:blipFill>
        <p:spPr>
          <a:xfrm>
            <a:off x="-1" y="5562599"/>
            <a:ext cx="12192001" cy="1295401"/>
          </a:xfrm>
          <a:prstGeom prst="rect">
            <a:avLst/>
          </a:prstGeom>
          <a:ln w="12700">
            <a:miter lim="400000"/>
          </a:ln>
        </p:spPr>
      </p:pic>
      <p:pic>
        <p:nvPicPr>
          <p:cNvPr id="9" name="pasted-image.pdf"/>
          <p:cNvPicPr>
            <a:picLocks noChangeAspect="1"/>
          </p:cNvPicPr>
          <p:nvPr/>
        </p:nvPicPr>
        <p:blipFill>
          <a:blip r:embed="rId4"/>
          <a:stretch>
            <a:fillRect/>
          </a:stretch>
        </p:blipFill>
        <p:spPr>
          <a:xfrm>
            <a:off x="9434547" y="5827974"/>
            <a:ext cx="2222132" cy="768556"/>
          </a:xfrm>
          <a:prstGeom prst="rect">
            <a:avLst/>
          </a:prstGeom>
          <a:ln w="12700">
            <a:miter lim="400000"/>
          </a:ln>
        </p:spPr>
      </p:pic>
    </p:spTree>
    <p:extLst>
      <p:ext uri="{BB962C8B-B14F-4D97-AF65-F5344CB8AC3E}">
        <p14:creationId xmlns:p14="http://schemas.microsoft.com/office/powerpoint/2010/main" val="968823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2"/>
          <a:stretch>
            <a:fillRect/>
          </a:stretch>
        </p:blipFill>
        <p:spPr>
          <a:xfrm>
            <a:off x="8020" y="-11045"/>
            <a:ext cx="12192001" cy="1295401"/>
          </a:xfrm>
          <a:prstGeom prst="rect">
            <a:avLst/>
          </a:prstGeom>
          <a:ln w="12700">
            <a:miter lim="400000"/>
          </a:ln>
        </p:spPr>
      </p:pic>
      <p:sp>
        <p:nvSpPr>
          <p:cNvPr id="2" name="TextBox 1"/>
          <p:cNvSpPr txBox="1"/>
          <p:nvPr/>
        </p:nvSpPr>
        <p:spPr>
          <a:xfrm>
            <a:off x="4162238" y="221156"/>
            <a:ext cx="3883564" cy="830997"/>
          </a:xfrm>
          <a:prstGeom prst="rect">
            <a:avLst/>
          </a:prstGeom>
          <a:noFill/>
        </p:spPr>
        <p:txBody>
          <a:bodyPr wrap="none" rtlCol="0">
            <a:spAutoFit/>
          </a:bodyPr>
          <a:lstStyle/>
          <a:p>
            <a:pPr algn="ctr"/>
            <a:r>
              <a:rPr lang="en-US" sz="4800" b="1" dirty="0">
                <a:solidFill>
                  <a:schemeClr val="bg1"/>
                </a:solidFill>
                <a:latin typeface="Arial" panose="020B0604020202020204" pitchFamily="34" charset="0"/>
                <a:ea typeface="Gotham Book" charset="0"/>
                <a:cs typeface="Arial" panose="020B0604020202020204" pitchFamily="34" charset="0"/>
              </a:rPr>
              <a:t>1. Encounter</a:t>
            </a:r>
          </a:p>
        </p:txBody>
      </p:sp>
      <p:pic>
        <p:nvPicPr>
          <p:cNvPr id="5" name="pasted-image.pdf"/>
          <p:cNvPicPr>
            <a:picLocks noChangeAspect="1"/>
          </p:cNvPicPr>
          <p:nvPr/>
        </p:nvPicPr>
        <p:blipFill>
          <a:blip r:embed="rId3"/>
          <a:stretch>
            <a:fillRect/>
          </a:stretch>
        </p:blipFill>
        <p:spPr>
          <a:xfrm>
            <a:off x="9434547" y="5827974"/>
            <a:ext cx="2222132" cy="768556"/>
          </a:xfrm>
          <a:prstGeom prst="rect">
            <a:avLst/>
          </a:prstGeom>
          <a:ln w="12700">
            <a:miter lim="400000"/>
          </a:ln>
        </p:spPr>
      </p:pic>
      <p:sp>
        <p:nvSpPr>
          <p:cNvPr id="8" name="TextBox 7"/>
          <p:cNvSpPr txBox="1"/>
          <p:nvPr/>
        </p:nvSpPr>
        <p:spPr>
          <a:xfrm>
            <a:off x="831766" y="2032671"/>
            <a:ext cx="10544508" cy="3046988"/>
          </a:xfrm>
          <a:prstGeom prst="rect">
            <a:avLst/>
          </a:prstGeom>
          <a:noFill/>
        </p:spPr>
        <p:txBody>
          <a:bodyPr wrap="square" rtlCol="0">
            <a:spAutoFit/>
          </a:bodyPr>
          <a:lstStyle/>
          <a:p>
            <a:pPr indent="-342884" defTabSz="914355"/>
            <a:r>
              <a:rPr lang="en-US" sz="4800" dirty="0">
                <a:latin typeface="Arial" charset="0"/>
                <a:ea typeface="Arial" charset="0"/>
                <a:cs typeface="Arial" charset="0"/>
              </a:rPr>
              <a:t>“And they were all filled with the Holy Spirit and began to speak in other tongues as the Spirit gave them utterance” (Acts 2:4, NKJV).</a:t>
            </a:r>
          </a:p>
        </p:txBody>
      </p:sp>
      <p:pic>
        <p:nvPicPr>
          <p:cNvPr id="9" name="pasted-image.pdf"/>
          <p:cNvPicPr>
            <a:picLocks noChangeAspect="1"/>
          </p:cNvPicPr>
          <p:nvPr/>
        </p:nvPicPr>
        <p:blipFill>
          <a:blip r:embed="rId4"/>
          <a:stretch>
            <a:fillRect/>
          </a:stretch>
        </p:blipFill>
        <p:spPr>
          <a:xfrm>
            <a:off x="9342175" y="5781920"/>
            <a:ext cx="2420993" cy="833047"/>
          </a:xfrm>
          <a:prstGeom prst="rect">
            <a:avLst/>
          </a:prstGeom>
          <a:ln w="12700">
            <a:miter lim="400000"/>
          </a:ln>
        </p:spPr>
      </p:pic>
    </p:spTree>
    <p:extLst>
      <p:ext uri="{BB962C8B-B14F-4D97-AF65-F5344CB8AC3E}">
        <p14:creationId xmlns:p14="http://schemas.microsoft.com/office/powerpoint/2010/main" val="352373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680484" y="1425689"/>
            <a:ext cx="10760149" cy="4010527"/>
          </a:xfrm>
        </p:spPr>
        <p:txBody>
          <a:bodyPr>
            <a:noAutofit/>
          </a:bodyPr>
          <a:lstStyle/>
          <a:p>
            <a:pPr marL="0" indent="0" algn="ctr">
              <a:lnSpc>
                <a:spcPct val="80000"/>
              </a:lnSpc>
              <a:buNone/>
              <a:tabLst>
                <a:tab pos="819150" algn="l"/>
                <a:tab pos="1595438" algn="l"/>
              </a:tabLst>
            </a:pPr>
            <a:endParaRPr lang="en-US" sz="3200" dirty="0">
              <a:latin typeface="Arial" charset="0"/>
              <a:ea typeface="Arial" charset="0"/>
              <a:cs typeface="Arial" charset="0"/>
            </a:endParaRPr>
          </a:p>
          <a:p>
            <a:pPr marL="0" indent="0" algn="ctr">
              <a:lnSpc>
                <a:spcPct val="80000"/>
              </a:lnSpc>
              <a:buNone/>
              <a:tabLst>
                <a:tab pos="819150" algn="l"/>
                <a:tab pos="1595438" algn="l"/>
              </a:tabLst>
            </a:pPr>
            <a:r>
              <a:rPr lang="en-US" sz="3600" dirty="0">
                <a:latin typeface="Arial" charset="0"/>
                <a:ea typeface="Arial" charset="0"/>
                <a:cs typeface="Arial" charset="0"/>
              </a:rPr>
              <a:t>Culture can be defined as the </a:t>
            </a:r>
            <a:r>
              <a:rPr lang="en-US" sz="3600" i="1" dirty="0">
                <a:latin typeface="Arial" charset="0"/>
                <a:ea typeface="Arial" charset="0"/>
                <a:cs typeface="Arial" charset="0"/>
              </a:rPr>
              <a:t>style</a:t>
            </a:r>
            <a:r>
              <a:rPr lang="en-US" sz="3600" dirty="0">
                <a:latin typeface="Arial" charset="0"/>
                <a:ea typeface="Arial" charset="0"/>
                <a:cs typeface="Arial" charset="0"/>
              </a:rPr>
              <a:t>, </a:t>
            </a:r>
            <a:r>
              <a:rPr lang="en-US" sz="3600" i="1" dirty="0">
                <a:latin typeface="Arial" charset="0"/>
                <a:ea typeface="Arial" charset="0"/>
                <a:cs typeface="Arial" charset="0"/>
              </a:rPr>
              <a:t>substance</a:t>
            </a:r>
            <a:r>
              <a:rPr lang="en-US" sz="3600" dirty="0">
                <a:latin typeface="Arial" charset="0"/>
                <a:ea typeface="Arial" charset="0"/>
                <a:cs typeface="Arial" charset="0"/>
              </a:rPr>
              <a:t>, and </a:t>
            </a:r>
            <a:r>
              <a:rPr lang="en-US" sz="3600" i="1" dirty="0">
                <a:latin typeface="Arial" charset="0"/>
                <a:ea typeface="Arial" charset="0"/>
                <a:cs typeface="Arial" charset="0"/>
              </a:rPr>
              <a:t>shadows</a:t>
            </a:r>
            <a:r>
              <a:rPr lang="en-US" sz="3600" dirty="0">
                <a:latin typeface="Arial" charset="0"/>
                <a:ea typeface="Arial" charset="0"/>
                <a:cs typeface="Arial" charset="0"/>
              </a:rPr>
              <a:t> of a people group.</a:t>
            </a:r>
          </a:p>
          <a:p>
            <a:pPr>
              <a:lnSpc>
                <a:spcPct val="100000"/>
              </a:lnSpc>
              <a:tabLst>
                <a:tab pos="819150" algn="l"/>
                <a:tab pos="1595438" algn="l"/>
              </a:tabLst>
            </a:pPr>
            <a:r>
              <a:rPr lang="en-US" sz="3600" b="1" dirty="0">
                <a:latin typeface="Arial" charset="0"/>
                <a:ea typeface="Arial" charset="0"/>
                <a:cs typeface="Arial" charset="0"/>
              </a:rPr>
              <a:t>Style</a:t>
            </a:r>
            <a:r>
              <a:rPr lang="en-US" sz="3600" dirty="0">
                <a:latin typeface="Arial" charset="0"/>
                <a:ea typeface="Arial" charset="0"/>
                <a:cs typeface="Arial" charset="0"/>
              </a:rPr>
              <a:t>: how the church thinks and acts</a:t>
            </a:r>
          </a:p>
          <a:p>
            <a:pPr>
              <a:lnSpc>
                <a:spcPct val="100000"/>
              </a:lnSpc>
              <a:tabLst>
                <a:tab pos="819150" algn="l"/>
                <a:tab pos="1595438" algn="l"/>
              </a:tabLst>
            </a:pPr>
            <a:r>
              <a:rPr lang="en-US" sz="3600" b="1" dirty="0">
                <a:latin typeface="Arial" charset="0"/>
                <a:ea typeface="Arial" charset="0"/>
                <a:cs typeface="Arial" charset="0"/>
              </a:rPr>
              <a:t>Substance</a:t>
            </a:r>
            <a:r>
              <a:rPr lang="en-US" sz="3600" dirty="0">
                <a:latin typeface="Arial" charset="0"/>
                <a:ea typeface="Arial" charset="0"/>
                <a:cs typeface="Arial" charset="0"/>
              </a:rPr>
              <a:t>: the priorities and behaviors that the church’s leaders model to the congregation</a:t>
            </a:r>
          </a:p>
          <a:p>
            <a:pPr>
              <a:lnSpc>
                <a:spcPct val="100000"/>
              </a:lnSpc>
              <a:tabLst>
                <a:tab pos="819150" algn="l"/>
                <a:tab pos="1595438" algn="l"/>
              </a:tabLst>
            </a:pPr>
            <a:r>
              <a:rPr lang="en-US" sz="3600" b="1" dirty="0">
                <a:latin typeface="Arial" charset="0"/>
                <a:ea typeface="Arial" charset="0"/>
                <a:cs typeface="Arial" charset="0"/>
              </a:rPr>
              <a:t>Shadows</a:t>
            </a:r>
            <a:r>
              <a:rPr lang="en-US" sz="3600" dirty="0">
                <a:latin typeface="Arial" charset="0"/>
                <a:ea typeface="Arial" charset="0"/>
                <a:cs typeface="Arial" charset="0"/>
              </a:rPr>
              <a:t>: the priorities and behaviors that the church’s leaders exhibit behind closed doors.</a:t>
            </a:r>
            <a:endParaRPr lang="en-US" sz="3600" b="1" dirty="0">
              <a:latin typeface="Arial" charset="0"/>
              <a:ea typeface="Arial" charset="0"/>
              <a:cs typeface="Arial" charset="0"/>
            </a:endParaRPr>
          </a:p>
          <a:p>
            <a:pPr marL="0" indent="0" algn="ctr">
              <a:lnSpc>
                <a:spcPct val="80000"/>
              </a:lnSpc>
              <a:buNone/>
              <a:tabLst>
                <a:tab pos="819150" algn="l"/>
                <a:tab pos="1595438" algn="l"/>
              </a:tabLst>
            </a:pPr>
            <a:endParaRPr lang="en-US" sz="3600" i="1" dirty="0">
              <a:latin typeface="Arial" charset="0"/>
              <a:ea typeface="Arial" charset="0"/>
              <a:cs typeface="Arial" charset="0"/>
            </a:endParaRPr>
          </a:p>
          <a:p>
            <a:endParaRPr lang="en-US" dirty="0"/>
          </a:p>
        </p:txBody>
      </p:sp>
      <p:pic>
        <p:nvPicPr>
          <p:cNvPr id="4" name="pasted-image.png"/>
          <p:cNvPicPr>
            <a:picLocks noChangeAspect="1"/>
          </p:cNvPicPr>
          <p:nvPr/>
        </p:nvPicPr>
        <p:blipFill>
          <a:blip r:embed="rId3"/>
          <a:stretch>
            <a:fillRect/>
          </a:stretch>
        </p:blipFill>
        <p:spPr>
          <a:xfrm>
            <a:off x="-45826" y="0"/>
            <a:ext cx="12192001" cy="1295401"/>
          </a:xfrm>
          <a:prstGeom prst="rect">
            <a:avLst/>
          </a:prstGeom>
          <a:ln w="12700">
            <a:miter lim="400000"/>
          </a:ln>
        </p:spPr>
      </p:pic>
      <p:sp>
        <p:nvSpPr>
          <p:cNvPr id="9" name="TextBox 8"/>
          <p:cNvSpPr txBox="1"/>
          <p:nvPr/>
        </p:nvSpPr>
        <p:spPr>
          <a:xfrm>
            <a:off x="2400968" y="232201"/>
            <a:ext cx="7298412"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ea typeface="Gotham Book" charset="0"/>
                <a:cs typeface="Arial" panose="020B0604020202020204" pitchFamily="34" charset="0"/>
              </a:rPr>
              <a:t>A Definition of Culture</a:t>
            </a:r>
          </a:p>
        </p:txBody>
      </p:sp>
    </p:spTree>
    <p:extLst>
      <p:ext uri="{BB962C8B-B14F-4D97-AF65-F5344CB8AC3E}">
        <p14:creationId xmlns:p14="http://schemas.microsoft.com/office/powerpoint/2010/main" val="596452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51486" y="1169165"/>
          <a:ext cx="11689024" cy="5236849"/>
        </p:xfrm>
        <a:graphic>
          <a:graphicData uri="http://schemas.openxmlformats.org/drawingml/2006/table">
            <a:tbl>
              <a:tblPr firstRow="1" firstCol="1" bandRow="1"/>
              <a:tblGrid>
                <a:gridCol w="724398">
                  <a:extLst>
                    <a:ext uri="{9D8B030D-6E8A-4147-A177-3AD203B41FA5}">
                      <a16:colId xmlns:a16="http://schemas.microsoft.com/office/drawing/2014/main" val="20000"/>
                    </a:ext>
                  </a:extLst>
                </a:gridCol>
                <a:gridCol w="2271990">
                  <a:extLst>
                    <a:ext uri="{9D8B030D-6E8A-4147-A177-3AD203B41FA5}">
                      <a16:colId xmlns:a16="http://schemas.microsoft.com/office/drawing/2014/main" val="20001"/>
                    </a:ext>
                  </a:extLst>
                </a:gridCol>
                <a:gridCol w="2173159">
                  <a:extLst>
                    <a:ext uri="{9D8B030D-6E8A-4147-A177-3AD203B41FA5}">
                      <a16:colId xmlns:a16="http://schemas.microsoft.com/office/drawing/2014/main" val="20002"/>
                    </a:ext>
                  </a:extLst>
                </a:gridCol>
                <a:gridCol w="2173159">
                  <a:extLst>
                    <a:ext uri="{9D8B030D-6E8A-4147-A177-3AD203B41FA5}">
                      <a16:colId xmlns:a16="http://schemas.microsoft.com/office/drawing/2014/main" val="20003"/>
                    </a:ext>
                  </a:extLst>
                </a:gridCol>
                <a:gridCol w="2173159">
                  <a:extLst>
                    <a:ext uri="{9D8B030D-6E8A-4147-A177-3AD203B41FA5}">
                      <a16:colId xmlns:a16="http://schemas.microsoft.com/office/drawing/2014/main" val="20004"/>
                    </a:ext>
                  </a:extLst>
                </a:gridCol>
                <a:gridCol w="2173159">
                  <a:extLst>
                    <a:ext uri="{9D8B030D-6E8A-4147-A177-3AD203B41FA5}">
                      <a16:colId xmlns:a16="http://schemas.microsoft.com/office/drawing/2014/main" val="20005"/>
                    </a:ext>
                  </a:extLst>
                </a:gridCol>
              </a:tblGrid>
              <a:tr h="1016947">
                <a:tc>
                  <a:txBody>
                    <a:bodyPr/>
                    <a:lstStyle/>
                    <a:p>
                      <a:pPr marL="0" indent="0">
                        <a:spcBef>
                          <a:spcPts val="0"/>
                        </a:spcBef>
                        <a:spcAft>
                          <a:spcPts val="0"/>
                        </a:spcAft>
                        <a:buFont typeface="Arial" charset="0"/>
                        <a:buNone/>
                      </a:pPr>
                      <a:r>
                        <a:rPr lang="en-US" sz="1100" b="1" dirty="0">
                          <a:solidFill>
                            <a:srgbClr val="231F20"/>
                          </a:solidFill>
                          <a:effectLst/>
                          <a:latin typeface="Arial" charset="0"/>
                          <a:ea typeface="Arial" charset="0"/>
                          <a:cs typeface="Arial" charset="0"/>
                        </a:rPr>
                        <a:t>ROW 1</a:t>
                      </a:r>
                      <a:endParaRPr lang="en-US" sz="1100" dirty="0">
                        <a:solidFill>
                          <a:srgbClr val="231F20"/>
                        </a:solidFill>
                        <a:effectLst/>
                        <a:latin typeface="Arial" charset="0"/>
                        <a:ea typeface="Arial" charset="0"/>
                        <a:cs typeface="Arial" charset="0"/>
                      </a:endParaRP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Positive, supportive attitude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Vision is always in focus and the highest priority</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High commitment level</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Strong sense of mission and purpose among every member</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High level of “ownership”</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Everybody is finding their place</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High visibility and understanding of mission and vision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Ministries share a common purpose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Ministry leaders feel well trained for their assignments</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Clarity of mission and vision seems in decline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New members do not sense church’s purpose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Focus has shifted to the needs and likes of members</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Mission / Vision are unclear</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We’re looking for that “magic bullet” that can turn things around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We talk more about the “good old days” than about our hopes or plans for the future</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016947">
                <a:tc>
                  <a:txBody>
                    <a:bodyPr/>
                    <a:lstStyle/>
                    <a:p>
                      <a:pPr marL="0" indent="0">
                        <a:spcBef>
                          <a:spcPts val="0"/>
                        </a:spcBef>
                        <a:spcAft>
                          <a:spcPts val="0"/>
                        </a:spcAft>
                        <a:buFont typeface="Arial" charset="0"/>
                        <a:buNone/>
                      </a:pPr>
                      <a:r>
                        <a:rPr lang="en-US" sz="1100" b="1">
                          <a:solidFill>
                            <a:srgbClr val="231F20"/>
                          </a:solidFill>
                          <a:effectLst/>
                          <a:latin typeface="Arial" charset="0"/>
                          <a:ea typeface="Arial" charset="0"/>
                          <a:cs typeface="Arial" charset="0"/>
                        </a:rPr>
                        <a:t>ROW 2</a:t>
                      </a:r>
                      <a:endParaRPr lang="en-US" sz="1100">
                        <a:solidFill>
                          <a:srgbClr val="231F20"/>
                        </a:solidFill>
                        <a:effectLst/>
                        <a:latin typeface="Arial" charset="0"/>
                        <a:ea typeface="Arial" charset="0"/>
                        <a:cs typeface="Arial" charset="0"/>
                      </a:endParaRP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Mutual dependency requires everyone to be involved or leave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Nearly all members are actively serving</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Strong sense of team throughout</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High percentage of individuals’ time and identity committed to the church</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Volunteers are easy to find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Lots of congregational energy</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New members quickly find a place to become involved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Good level of enthusiasm among membership for participation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Clear system for discovering my gifts</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Some members assume others can get the job done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More paid staff hired to lead or do ministry</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Original members feel “We have done our part.”</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Programs eliminated for lack of participation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Difficult to find volunteers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Seems like10 percent of members do 90 percent of work</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16947">
                <a:tc>
                  <a:txBody>
                    <a:bodyPr/>
                    <a:lstStyle/>
                    <a:p>
                      <a:pPr marL="0" indent="0">
                        <a:spcBef>
                          <a:spcPts val="0"/>
                        </a:spcBef>
                        <a:spcAft>
                          <a:spcPts val="0"/>
                        </a:spcAft>
                        <a:buFont typeface="Arial" charset="0"/>
                        <a:buNone/>
                      </a:pPr>
                      <a:r>
                        <a:rPr lang="en-US" sz="1100" b="1">
                          <a:solidFill>
                            <a:srgbClr val="231F20"/>
                          </a:solidFill>
                          <a:effectLst/>
                          <a:latin typeface="Arial" charset="0"/>
                          <a:ea typeface="Arial" charset="0"/>
                          <a:cs typeface="Arial" charset="0"/>
                        </a:rPr>
                        <a:t>ROW 3</a:t>
                      </a:r>
                      <a:endParaRPr lang="en-US" sz="1100">
                        <a:solidFill>
                          <a:srgbClr val="231F20"/>
                        </a:solidFill>
                        <a:effectLst/>
                        <a:latin typeface="Arial" charset="0"/>
                        <a:ea typeface="Arial" charset="0"/>
                        <a:cs typeface="Arial" charset="0"/>
                      </a:endParaRP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Minimal organization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Communication is very strong—everyone knows what and why of all we do</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Spontaneity in decision making</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The “why” of ministry always determines the “how”</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Structure is fluid and created in response to needs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Meaningful traditions are beginning to form</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New programs created to respond to new needs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Delegation of leadership responsibility is evident</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New roles and responsibilities have been created</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Few new programs added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The “how” of ministry has become more important than the “why”</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We’re a bit too busy to consider new ideas</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Programs eliminated due to lack of leaders or funds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Very few new ministries but more focus on those we’ve been doing for several years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Primary goal is preservation/survival</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57058">
                <a:tc>
                  <a:txBody>
                    <a:bodyPr/>
                    <a:lstStyle/>
                    <a:p>
                      <a:pPr marL="0" indent="0">
                        <a:spcBef>
                          <a:spcPts val="0"/>
                        </a:spcBef>
                        <a:spcAft>
                          <a:spcPts val="0"/>
                        </a:spcAft>
                        <a:buFont typeface="Arial" charset="0"/>
                        <a:buNone/>
                      </a:pPr>
                      <a:r>
                        <a:rPr lang="en-US" sz="1100" b="1">
                          <a:solidFill>
                            <a:srgbClr val="231F20"/>
                          </a:solidFill>
                          <a:effectLst/>
                          <a:latin typeface="Arial" charset="0"/>
                          <a:ea typeface="Arial" charset="0"/>
                          <a:cs typeface="Arial" charset="0"/>
                        </a:rPr>
                        <a:t>ROW 4</a:t>
                      </a:r>
                      <a:endParaRPr lang="en-US" sz="1100">
                        <a:solidFill>
                          <a:srgbClr val="231F20"/>
                        </a:solidFill>
                        <a:effectLst/>
                        <a:latin typeface="Arial" charset="0"/>
                        <a:ea typeface="Arial" charset="0"/>
                        <a:cs typeface="Arial" charset="0"/>
                      </a:endParaRP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Members are receptive to new ideas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Objectives are quickly accomplished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Everything we do aligns with mission/vision</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Change is easily adopted and integrated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Suggestions from all levels of membership</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It seems we’re getting better at everything we do</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New proposals given serious consideration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Church leaders responsible for initiating and implementing</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A team of leaders makes most decisions</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Few changes proposed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Few changes considered that radically depart from status quo</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Most people prefer to keep things the same</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“We’ve never done it that way before”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Rationalizations often made for why things can’t be done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Many think we can’t do some of the things other churches do</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69334">
                <a:tc>
                  <a:txBody>
                    <a:bodyPr/>
                    <a:lstStyle/>
                    <a:p>
                      <a:pPr marL="0" indent="0">
                        <a:spcBef>
                          <a:spcPts val="0"/>
                        </a:spcBef>
                        <a:spcAft>
                          <a:spcPts val="0"/>
                        </a:spcAft>
                        <a:buFont typeface="Arial" charset="0"/>
                        <a:buNone/>
                      </a:pPr>
                      <a:r>
                        <a:rPr lang="en-US" sz="1100" b="1">
                          <a:solidFill>
                            <a:srgbClr val="231F20"/>
                          </a:solidFill>
                          <a:effectLst/>
                          <a:latin typeface="Arial" charset="0"/>
                          <a:ea typeface="Arial" charset="0"/>
                          <a:cs typeface="Arial" charset="0"/>
                        </a:rPr>
                        <a:t>ROW 5</a:t>
                      </a:r>
                      <a:endParaRPr lang="en-US" sz="1100">
                        <a:solidFill>
                          <a:srgbClr val="231F20"/>
                        </a:solidFill>
                        <a:effectLst/>
                        <a:latin typeface="Arial" charset="0"/>
                        <a:ea typeface="Arial" charset="0"/>
                        <a:cs typeface="Arial" charset="0"/>
                      </a:endParaRP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Morale is high</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People are finding great value in their participation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Solutions to conflict seem easy to find</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Morale is higher</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Lots of energy and ideas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Everyone pulls together to help us be successful</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Morale is highest</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Our greatest goals are being achieved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Confidence is contagious that goals can be reached</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Insiders don’t always share everything with everyone else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People are getting weary in their ministry efforts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Commitment levels declining</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People attend more out of habit than expectation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Most efforts aren’t as strong as they once were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Most of our efforts feel like a struggle</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59616">
                <a:tc>
                  <a:txBody>
                    <a:bodyPr/>
                    <a:lstStyle/>
                    <a:p>
                      <a:pPr marL="0">
                        <a:spcBef>
                          <a:spcPts val="0"/>
                        </a:spcBef>
                        <a:spcAft>
                          <a:spcPts val="0"/>
                        </a:spcAft>
                      </a:pPr>
                      <a:r>
                        <a:rPr lang="en-US" sz="1100" b="1" dirty="0">
                          <a:solidFill>
                            <a:srgbClr val="231F20"/>
                          </a:solidFill>
                          <a:effectLst/>
                          <a:latin typeface="Franklin Gothic Book" charset="0"/>
                          <a:ea typeface="Cambria" charset="0"/>
                          <a:cs typeface="Cambria" charset="0"/>
                        </a:rPr>
                        <a:t>TOTAL</a:t>
                      </a:r>
                      <a:endParaRPr lang="en-US" sz="1100" dirty="0">
                        <a:solidFill>
                          <a:srgbClr val="231F20"/>
                        </a:solidFill>
                        <a:effectLst/>
                        <a:latin typeface="Franklin Gothic Book" charset="0"/>
                        <a:ea typeface="Cambria" charset="0"/>
                        <a:cs typeface="Cambria" charset="0"/>
                      </a:endParaRPr>
                    </a:p>
                  </a:txBody>
                  <a:tcPr marL="23088" marR="17117" marT="28660" marB="171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600" dirty="0">
                          <a:solidFill>
                            <a:srgbClr val="231F20"/>
                          </a:solidFill>
                          <a:effectLst/>
                          <a:latin typeface="Franklin Gothic Book" charset="0"/>
                          <a:ea typeface="Cambria" charset="0"/>
                          <a:cs typeface="Cambria" charset="0"/>
                        </a:rPr>
                        <a:t> </a:t>
                      </a:r>
                      <a:endParaRPr lang="en-US" sz="700" dirty="0">
                        <a:solidFill>
                          <a:srgbClr val="231F20"/>
                        </a:solidFill>
                        <a:effectLst/>
                        <a:latin typeface="Franklin Gothic Book" charset="0"/>
                        <a:ea typeface="Cambria" charset="0"/>
                        <a:cs typeface="Cambria" charset="0"/>
                      </a:endParaRPr>
                    </a:p>
                  </a:txBody>
                  <a:tcPr marL="23088" marR="17117" marT="28660" marB="171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600" dirty="0">
                          <a:solidFill>
                            <a:srgbClr val="231F20"/>
                          </a:solidFill>
                          <a:effectLst/>
                          <a:latin typeface="Franklin Gothic Book" charset="0"/>
                          <a:ea typeface="Cambria" charset="0"/>
                          <a:cs typeface="Cambria" charset="0"/>
                        </a:rPr>
                        <a:t> </a:t>
                      </a:r>
                      <a:endParaRPr lang="en-US" sz="700" dirty="0">
                        <a:solidFill>
                          <a:srgbClr val="231F20"/>
                        </a:solidFill>
                        <a:effectLst/>
                        <a:latin typeface="Franklin Gothic Book" charset="0"/>
                        <a:ea typeface="Cambria" charset="0"/>
                        <a:cs typeface="Cambria" charset="0"/>
                      </a:endParaRPr>
                    </a:p>
                  </a:txBody>
                  <a:tcPr marL="23088" marR="17117" marT="28660" marB="171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600">
                          <a:solidFill>
                            <a:srgbClr val="231F20"/>
                          </a:solidFill>
                          <a:effectLst/>
                          <a:latin typeface="Franklin Gothic Book" charset="0"/>
                          <a:ea typeface="Cambria" charset="0"/>
                          <a:cs typeface="Cambria" charset="0"/>
                        </a:rPr>
                        <a:t> </a:t>
                      </a:r>
                      <a:endParaRPr lang="en-US" sz="700">
                        <a:solidFill>
                          <a:srgbClr val="231F20"/>
                        </a:solidFill>
                        <a:effectLst/>
                        <a:latin typeface="Franklin Gothic Book" charset="0"/>
                        <a:ea typeface="Cambria" charset="0"/>
                        <a:cs typeface="Cambria" charset="0"/>
                      </a:endParaRPr>
                    </a:p>
                  </a:txBody>
                  <a:tcPr marL="23088" marR="17117" marT="28660" marB="171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600" dirty="0">
                          <a:solidFill>
                            <a:srgbClr val="231F20"/>
                          </a:solidFill>
                          <a:effectLst/>
                          <a:latin typeface="Franklin Gothic Book" charset="0"/>
                          <a:ea typeface="Cambria" charset="0"/>
                          <a:cs typeface="Cambria" charset="0"/>
                        </a:rPr>
                        <a:t> </a:t>
                      </a:r>
                      <a:endParaRPr lang="en-US" sz="700" dirty="0">
                        <a:solidFill>
                          <a:srgbClr val="231F20"/>
                        </a:solidFill>
                        <a:effectLst/>
                        <a:latin typeface="Franklin Gothic Book" charset="0"/>
                        <a:ea typeface="Cambria" charset="0"/>
                        <a:cs typeface="Cambria" charset="0"/>
                      </a:endParaRPr>
                    </a:p>
                  </a:txBody>
                  <a:tcPr marL="23088" marR="17117" marT="28660" marB="171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600" dirty="0">
                          <a:solidFill>
                            <a:srgbClr val="231F20"/>
                          </a:solidFill>
                          <a:effectLst/>
                          <a:latin typeface="Franklin Gothic Book" charset="0"/>
                          <a:ea typeface="Cambria" charset="0"/>
                          <a:cs typeface="Cambria" charset="0"/>
                        </a:rPr>
                        <a:t> </a:t>
                      </a:r>
                      <a:endParaRPr lang="en-US" sz="700" dirty="0">
                        <a:solidFill>
                          <a:srgbClr val="231F20"/>
                        </a:solidFill>
                        <a:effectLst/>
                        <a:latin typeface="Franklin Gothic Book" charset="0"/>
                        <a:ea typeface="Cambria" charset="0"/>
                        <a:cs typeface="Cambria" charset="0"/>
                      </a:endParaRPr>
                    </a:p>
                  </a:txBody>
                  <a:tcPr marL="23088" marR="17117" marT="28660" marB="171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2" name="Shape 171">
            <a:extLst>
              <a:ext uri="{FF2B5EF4-FFF2-40B4-BE49-F238E27FC236}">
                <a16:creationId xmlns:a16="http://schemas.microsoft.com/office/drawing/2014/main" id="{FA7AFE60-E741-1AF4-CB2E-3F5906A0EDB8}"/>
              </a:ext>
            </a:extLst>
          </p:cNvPr>
          <p:cNvSpPr/>
          <p:nvPr/>
        </p:nvSpPr>
        <p:spPr>
          <a:xfrm>
            <a:off x="0" y="309729"/>
            <a:ext cx="12192000" cy="728405"/>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gn="l">
              <a:defRPr sz="9000" b="1">
                <a:solidFill>
                  <a:srgbClr val="FFFFFF"/>
                </a:solidFill>
                <a:latin typeface="Trajan Pro"/>
                <a:ea typeface="Trajan Pro"/>
                <a:cs typeface="Trajan Pro"/>
                <a:sym typeface="Trajan Pro"/>
              </a:defRPr>
            </a:lvl1pPr>
          </a:lstStyle>
          <a:p>
            <a:pPr algn="ctr"/>
            <a:r>
              <a:rPr lang="en-US" sz="4400" dirty="0">
                <a:solidFill>
                  <a:srgbClr val="144A74"/>
                </a:solidFill>
                <a:latin typeface="Trajan Pro" panose="02020502050506020301" pitchFamily="18" charset="77"/>
                <a:ea typeface="Gotham Book" charset="0"/>
                <a:cs typeface="Arial" panose="020B0604020202020204" pitchFamily="34" charset="0"/>
              </a:rPr>
              <a:t>ASSESSING CURRENT REALITY</a:t>
            </a:r>
          </a:p>
        </p:txBody>
      </p:sp>
    </p:spTree>
    <p:extLst>
      <p:ext uri="{BB962C8B-B14F-4D97-AF65-F5344CB8AC3E}">
        <p14:creationId xmlns:p14="http://schemas.microsoft.com/office/powerpoint/2010/main" val="65894816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CF9825D3-1699-08C4-C1D9-9BA45D4EADC9}"/>
              </a:ext>
            </a:extLst>
          </p:cNvPr>
          <p:cNvGraphicFramePr>
            <a:graphicFrameLocks noGrp="1"/>
          </p:cNvGraphicFramePr>
          <p:nvPr/>
        </p:nvGraphicFramePr>
        <p:xfrm>
          <a:off x="251486" y="1048659"/>
          <a:ext cx="11689024" cy="5357355"/>
        </p:xfrm>
        <a:graphic>
          <a:graphicData uri="http://schemas.openxmlformats.org/drawingml/2006/table">
            <a:tbl>
              <a:tblPr firstRow="1" firstCol="1" bandRow="1"/>
              <a:tblGrid>
                <a:gridCol w="724398">
                  <a:extLst>
                    <a:ext uri="{9D8B030D-6E8A-4147-A177-3AD203B41FA5}">
                      <a16:colId xmlns:a16="http://schemas.microsoft.com/office/drawing/2014/main" val="20000"/>
                    </a:ext>
                  </a:extLst>
                </a:gridCol>
                <a:gridCol w="2271990">
                  <a:extLst>
                    <a:ext uri="{9D8B030D-6E8A-4147-A177-3AD203B41FA5}">
                      <a16:colId xmlns:a16="http://schemas.microsoft.com/office/drawing/2014/main" val="20001"/>
                    </a:ext>
                  </a:extLst>
                </a:gridCol>
                <a:gridCol w="2173159">
                  <a:extLst>
                    <a:ext uri="{9D8B030D-6E8A-4147-A177-3AD203B41FA5}">
                      <a16:colId xmlns:a16="http://schemas.microsoft.com/office/drawing/2014/main" val="20002"/>
                    </a:ext>
                  </a:extLst>
                </a:gridCol>
                <a:gridCol w="2173159">
                  <a:extLst>
                    <a:ext uri="{9D8B030D-6E8A-4147-A177-3AD203B41FA5}">
                      <a16:colId xmlns:a16="http://schemas.microsoft.com/office/drawing/2014/main" val="20003"/>
                    </a:ext>
                  </a:extLst>
                </a:gridCol>
                <a:gridCol w="2173159">
                  <a:extLst>
                    <a:ext uri="{9D8B030D-6E8A-4147-A177-3AD203B41FA5}">
                      <a16:colId xmlns:a16="http://schemas.microsoft.com/office/drawing/2014/main" val="20004"/>
                    </a:ext>
                  </a:extLst>
                </a:gridCol>
                <a:gridCol w="2173159">
                  <a:extLst>
                    <a:ext uri="{9D8B030D-6E8A-4147-A177-3AD203B41FA5}">
                      <a16:colId xmlns:a16="http://schemas.microsoft.com/office/drawing/2014/main" val="20005"/>
                    </a:ext>
                  </a:extLst>
                </a:gridCol>
              </a:tblGrid>
              <a:tr h="1040348">
                <a:tc>
                  <a:txBody>
                    <a:bodyPr/>
                    <a:lstStyle/>
                    <a:p>
                      <a:pPr marL="0" indent="0">
                        <a:spcBef>
                          <a:spcPts val="0"/>
                        </a:spcBef>
                        <a:spcAft>
                          <a:spcPts val="0"/>
                        </a:spcAft>
                        <a:buFont typeface="Arial" charset="0"/>
                        <a:buNone/>
                      </a:pPr>
                      <a:r>
                        <a:rPr lang="en-US" sz="1100" b="1" dirty="0">
                          <a:solidFill>
                            <a:srgbClr val="231F20"/>
                          </a:solidFill>
                          <a:effectLst/>
                          <a:latin typeface="Arial" charset="0"/>
                          <a:ea typeface="Arial" charset="0"/>
                          <a:cs typeface="Arial" charset="0"/>
                        </a:rPr>
                        <a:t>ROW 1</a:t>
                      </a:r>
                      <a:endParaRPr lang="en-US" sz="1100" dirty="0">
                        <a:solidFill>
                          <a:srgbClr val="231F20"/>
                        </a:solidFill>
                        <a:effectLst/>
                        <a:latin typeface="Arial" charset="0"/>
                        <a:ea typeface="Arial" charset="0"/>
                        <a:cs typeface="Arial" charset="0"/>
                      </a:endParaRP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Positive, supportive attitude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Vision is always in focus and the highest priority</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High commitment level</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Strong sense of mission and purpose among every member</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High level of “ownership”</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Everybody is finding their place</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High visibility and understanding of mission and vision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Ministries share a common purpose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Ministry leaders feel well trained for their assignments</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Clarity of mission and vision seems in decline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New members do not sense church’s purpose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Focus has shifted to the needs and likes of members</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Mission / Vision are unclear</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We’re looking for that “magic bullet” that can turn things around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We talk more about the “good old days” than about our hopes or plans for the future</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040348">
                <a:tc>
                  <a:txBody>
                    <a:bodyPr/>
                    <a:lstStyle/>
                    <a:p>
                      <a:pPr marL="0" indent="0">
                        <a:spcBef>
                          <a:spcPts val="0"/>
                        </a:spcBef>
                        <a:spcAft>
                          <a:spcPts val="0"/>
                        </a:spcAft>
                        <a:buFont typeface="Arial" charset="0"/>
                        <a:buNone/>
                      </a:pPr>
                      <a:r>
                        <a:rPr lang="en-US" sz="1100" b="1">
                          <a:solidFill>
                            <a:srgbClr val="231F20"/>
                          </a:solidFill>
                          <a:effectLst/>
                          <a:latin typeface="Arial" charset="0"/>
                          <a:ea typeface="Arial" charset="0"/>
                          <a:cs typeface="Arial" charset="0"/>
                        </a:rPr>
                        <a:t>ROW 2</a:t>
                      </a:r>
                      <a:endParaRPr lang="en-US" sz="1100">
                        <a:solidFill>
                          <a:srgbClr val="231F20"/>
                        </a:solidFill>
                        <a:effectLst/>
                        <a:latin typeface="Arial" charset="0"/>
                        <a:ea typeface="Arial" charset="0"/>
                        <a:cs typeface="Arial" charset="0"/>
                      </a:endParaRP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Mutual dependency requires everyone to be involved or leave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Nearly all members are actively serving</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Strong sense of team throughout</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High percentage of individuals’ time and identity committed to the church</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Volunteers are easy to find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Lots of congregational energy</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New members quickly find a place to become involved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Good level of enthusiasm among membership for participation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Clear system for discovering my gifts</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Some members assume others can get the job done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More paid staff hired to lead or do ministry</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Original members feel “We have done our part.”</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Programs eliminated for lack of participation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Difficult to find volunteers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Seems like10 percent of members do 90 percent of work</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1040348">
                <a:tc>
                  <a:txBody>
                    <a:bodyPr/>
                    <a:lstStyle/>
                    <a:p>
                      <a:pPr marL="0" indent="0">
                        <a:spcBef>
                          <a:spcPts val="0"/>
                        </a:spcBef>
                        <a:spcAft>
                          <a:spcPts val="0"/>
                        </a:spcAft>
                        <a:buFont typeface="Arial" charset="0"/>
                        <a:buNone/>
                      </a:pPr>
                      <a:r>
                        <a:rPr lang="en-US" sz="1100" b="1">
                          <a:solidFill>
                            <a:srgbClr val="231F20"/>
                          </a:solidFill>
                          <a:effectLst/>
                          <a:latin typeface="Arial" charset="0"/>
                          <a:ea typeface="Arial" charset="0"/>
                          <a:cs typeface="Arial" charset="0"/>
                        </a:rPr>
                        <a:t>ROW 3</a:t>
                      </a:r>
                      <a:endParaRPr lang="en-US" sz="1100">
                        <a:solidFill>
                          <a:srgbClr val="231F20"/>
                        </a:solidFill>
                        <a:effectLst/>
                        <a:latin typeface="Arial" charset="0"/>
                        <a:ea typeface="Arial" charset="0"/>
                        <a:cs typeface="Arial" charset="0"/>
                      </a:endParaRP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Minimal organization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Communication is very strong—everyone knows what and why of all we do</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Spontaneity in decision making</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The “why” of ministry always determines the “how”</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Structure is fluid and created in response to needs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Meaningful traditions are beginning to form</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New programs created to respond to new needs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Delegation of leadership responsibility is evident</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New roles and responsibilities have been created</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Few new programs added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The “how” of ministry has become more important than the “why”</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We’re a bit too busy to consider new ideas</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Programs eliminated due to lack of leaders or funds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Very few new ministries but more focus on those we’ve been doing for several years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Primary goal is preservation/survival</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1081382">
                <a:tc>
                  <a:txBody>
                    <a:bodyPr/>
                    <a:lstStyle/>
                    <a:p>
                      <a:pPr marL="0" indent="0">
                        <a:spcBef>
                          <a:spcPts val="0"/>
                        </a:spcBef>
                        <a:spcAft>
                          <a:spcPts val="0"/>
                        </a:spcAft>
                        <a:buFont typeface="Arial" charset="0"/>
                        <a:buNone/>
                      </a:pPr>
                      <a:r>
                        <a:rPr lang="en-US" sz="1100" b="1">
                          <a:solidFill>
                            <a:srgbClr val="231F20"/>
                          </a:solidFill>
                          <a:effectLst/>
                          <a:latin typeface="Arial" charset="0"/>
                          <a:ea typeface="Arial" charset="0"/>
                          <a:cs typeface="Arial" charset="0"/>
                        </a:rPr>
                        <a:t>ROW 4</a:t>
                      </a:r>
                      <a:endParaRPr lang="en-US" sz="1100">
                        <a:solidFill>
                          <a:srgbClr val="231F20"/>
                        </a:solidFill>
                        <a:effectLst/>
                        <a:latin typeface="Arial" charset="0"/>
                        <a:ea typeface="Arial" charset="0"/>
                        <a:cs typeface="Arial" charset="0"/>
                      </a:endParaRP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Members are receptive to new ideas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Objectives are quickly accomplished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Everything we do aligns with mission/vision</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Change is easily adopted and integrated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Suggestions from all levels of membership</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It seems we’re getting better at everything we do</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New proposals given serious consideration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Church leaders responsible for initiating and implementing</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A team of leaders makes most decisions</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Few changes proposed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Few changes considered that radically depart from status quo</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Most people prefer to keep things the same</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“We’ve never done it that way before”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Rationalizations often made for why things can’t be done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Many think we can’t do some of the things other churches do</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889339">
                <a:tc>
                  <a:txBody>
                    <a:bodyPr/>
                    <a:lstStyle/>
                    <a:p>
                      <a:pPr marL="0" indent="0">
                        <a:spcBef>
                          <a:spcPts val="0"/>
                        </a:spcBef>
                        <a:spcAft>
                          <a:spcPts val="0"/>
                        </a:spcAft>
                        <a:buFont typeface="Arial" charset="0"/>
                        <a:buNone/>
                      </a:pPr>
                      <a:r>
                        <a:rPr lang="en-US" sz="1100" b="1">
                          <a:solidFill>
                            <a:srgbClr val="231F20"/>
                          </a:solidFill>
                          <a:effectLst/>
                          <a:latin typeface="Arial" charset="0"/>
                          <a:ea typeface="Arial" charset="0"/>
                          <a:cs typeface="Arial" charset="0"/>
                        </a:rPr>
                        <a:t>ROW 5</a:t>
                      </a:r>
                      <a:endParaRPr lang="en-US" sz="1100">
                        <a:solidFill>
                          <a:srgbClr val="231F20"/>
                        </a:solidFill>
                        <a:effectLst/>
                        <a:latin typeface="Arial" charset="0"/>
                        <a:ea typeface="Arial" charset="0"/>
                        <a:cs typeface="Arial" charset="0"/>
                      </a:endParaRP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Morale is high</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People are finding great value in their participation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Solutions to conflict seem easy to find</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Morale is higher</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Lots of energy and ideas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Everyone pulls together to help us be successful</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Morale is highest</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Our greatest goals are being achieved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Confidence is contagious that goals can be reached</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Insiders don’t always share everything with everyone else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People are getting weary in their ministry efforts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Commitment levels declining</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People attend more out of habit than expectation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Most efforts aren’t as strong as they once were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Most of our efforts feel like a struggle</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265590">
                <a:tc>
                  <a:txBody>
                    <a:bodyPr/>
                    <a:lstStyle/>
                    <a:p>
                      <a:pPr marL="0">
                        <a:spcBef>
                          <a:spcPts val="0"/>
                        </a:spcBef>
                        <a:spcAft>
                          <a:spcPts val="0"/>
                        </a:spcAft>
                      </a:pPr>
                      <a:r>
                        <a:rPr lang="en-US" sz="1100" b="1" dirty="0">
                          <a:solidFill>
                            <a:srgbClr val="231F20"/>
                          </a:solidFill>
                          <a:effectLst/>
                          <a:latin typeface="Franklin Gothic Book" charset="0"/>
                          <a:ea typeface="Cambria" charset="0"/>
                          <a:cs typeface="Cambria" charset="0"/>
                        </a:rPr>
                        <a:t>TOTAL</a:t>
                      </a:r>
                      <a:endParaRPr lang="en-US" sz="1100" dirty="0">
                        <a:solidFill>
                          <a:srgbClr val="231F20"/>
                        </a:solidFill>
                        <a:effectLst/>
                        <a:latin typeface="Franklin Gothic Book" charset="0"/>
                        <a:ea typeface="Cambria" charset="0"/>
                        <a:cs typeface="Cambria" charset="0"/>
                      </a:endParaRPr>
                    </a:p>
                  </a:txBody>
                  <a:tcPr marL="23088" marR="17117" marT="28660" marB="171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spcBef>
                          <a:spcPts val="0"/>
                        </a:spcBef>
                        <a:spcAft>
                          <a:spcPts val="0"/>
                        </a:spcAft>
                      </a:pPr>
                      <a:r>
                        <a:rPr lang="en-US" sz="600" dirty="0">
                          <a:solidFill>
                            <a:srgbClr val="231F20"/>
                          </a:solidFill>
                          <a:effectLst/>
                          <a:latin typeface="Franklin Gothic Book" charset="0"/>
                          <a:ea typeface="Cambria" charset="0"/>
                          <a:cs typeface="Cambria" charset="0"/>
                        </a:rPr>
                        <a:t> </a:t>
                      </a:r>
                      <a:endParaRPr lang="en-US" sz="700" dirty="0">
                        <a:solidFill>
                          <a:srgbClr val="231F20"/>
                        </a:solidFill>
                        <a:effectLst/>
                        <a:latin typeface="Franklin Gothic Book" charset="0"/>
                        <a:ea typeface="Cambria" charset="0"/>
                        <a:cs typeface="Cambria" charset="0"/>
                      </a:endParaRPr>
                    </a:p>
                  </a:txBody>
                  <a:tcPr marL="23088" marR="17117" marT="28660" marB="171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spcBef>
                          <a:spcPts val="0"/>
                        </a:spcBef>
                        <a:spcAft>
                          <a:spcPts val="0"/>
                        </a:spcAft>
                      </a:pPr>
                      <a:r>
                        <a:rPr lang="en-US" sz="600" dirty="0">
                          <a:solidFill>
                            <a:srgbClr val="231F20"/>
                          </a:solidFill>
                          <a:effectLst/>
                          <a:latin typeface="Franklin Gothic Book" charset="0"/>
                          <a:ea typeface="Cambria" charset="0"/>
                          <a:cs typeface="Cambria" charset="0"/>
                        </a:rPr>
                        <a:t> </a:t>
                      </a:r>
                      <a:endParaRPr lang="en-US" sz="700" dirty="0">
                        <a:solidFill>
                          <a:srgbClr val="231F20"/>
                        </a:solidFill>
                        <a:effectLst/>
                        <a:latin typeface="Franklin Gothic Book" charset="0"/>
                        <a:ea typeface="Cambria" charset="0"/>
                        <a:cs typeface="Cambria" charset="0"/>
                      </a:endParaRPr>
                    </a:p>
                  </a:txBody>
                  <a:tcPr marL="23088" marR="17117" marT="28660" marB="171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spcBef>
                          <a:spcPts val="0"/>
                        </a:spcBef>
                        <a:spcAft>
                          <a:spcPts val="0"/>
                        </a:spcAft>
                      </a:pPr>
                      <a:r>
                        <a:rPr lang="en-US" sz="600">
                          <a:solidFill>
                            <a:srgbClr val="231F20"/>
                          </a:solidFill>
                          <a:effectLst/>
                          <a:latin typeface="Franklin Gothic Book" charset="0"/>
                          <a:ea typeface="Cambria" charset="0"/>
                          <a:cs typeface="Cambria" charset="0"/>
                        </a:rPr>
                        <a:t> </a:t>
                      </a:r>
                      <a:endParaRPr lang="en-US" sz="700">
                        <a:solidFill>
                          <a:srgbClr val="231F20"/>
                        </a:solidFill>
                        <a:effectLst/>
                        <a:latin typeface="Franklin Gothic Book" charset="0"/>
                        <a:ea typeface="Cambria" charset="0"/>
                        <a:cs typeface="Cambria" charset="0"/>
                      </a:endParaRPr>
                    </a:p>
                  </a:txBody>
                  <a:tcPr marL="23088" marR="17117" marT="28660" marB="171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spcBef>
                          <a:spcPts val="0"/>
                        </a:spcBef>
                        <a:spcAft>
                          <a:spcPts val="0"/>
                        </a:spcAft>
                      </a:pPr>
                      <a:r>
                        <a:rPr lang="en-US" sz="600" dirty="0">
                          <a:solidFill>
                            <a:srgbClr val="231F20"/>
                          </a:solidFill>
                          <a:effectLst/>
                          <a:latin typeface="Franklin Gothic Book" charset="0"/>
                          <a:ea typeface="Cambria" charset="0"/>
                          <a:cs typeface="Cambria" charset="0"/>
                        </a:rPr>
                        <a:t> </a:t>
                      </a:r>
                      <a:endParaRPr lang="en-US" sz="700" dirty="0">
                        <a:solidFill>
                          <a:srgbClr val="231F20"/>
                        </a:solidFill>
                        <a:effectLst/>
                        <a:latin typeface="Franklin Gothic Book" charset="0"/>
                        <a:ea typeface="Cambria" charset="0"/>
                        <a:cs typeface="Cambria" charset="0"/>
                      </a:endParaRPr>
                    </a:p>
                  </a:txBody>
                  <a:tcPr marL="23088" marR="17117" marT="28660" marB="171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spcBef>
                          <a:spcPts val="0"/>
                        </a:spcBef>
                        <a:spcAft>
                          <a:spcPts val="0"/>
                        </a:spcAft>
                      </a:pPr>
                      <a:r>
                        <a:rPr lang="en-US" sz="600" dirty="0">
                          <a:solidFill>
                            <a:srgbClr val="231F20"/>
                          </a:solidFill>
                          <a:effectLst/>
                          <a:latin typeface="Franklin Gothic Book" charset="0"/>
                          <a:ea typeface="Cambria" charset="0"/>
                          <a:cs typeface="Cambria" charset="0"/>
                        </a:rPr>
                        <a:t> </a:t>
                      </a:r>
                      <a:endParaRPr lang="en-US" sz="700" dirty="0">
                        <a:solidFill>
                          <a:srgbClr val="231F20"/>
                        </a:solidFill>
                        <a:effectLst/>
                        <a:latin typeface="Franklin Gothic Book" charset="0"/>
                        <a:ea typeface="Cambria" charset="0"/>
                        <a:cs typeface="Cambria" charset="0"/>
                      </a:endParaRPr>
                    </a:p>
                  </a:txBody>
                  <a:tcPr marL="23088" marR="17117" marT="28660" marB="171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sp>
        <p:nvSpPr>
          <p:cNvPr id="3" name="Oval 2">
            <a:extLst>
              <a:ext uri="{FF2B5EF4-FFF2-40B4-BE49-F238E27FC236}">
                <a16:creationId xmlns:a16="http://schemas.microsoft.com/office/drawing/2014/main" id="{D802F88C-AFE8-AE1A-8B53-A78C498FFEBE}"/>
              </a:ext>
            </a:extLst>
          </p:cNvPr>
          <p:cNvSpPr/>
          <p:nvPr/>
        </p:nvSpPr>
        <p:spPr>
          <a:xfrm>
            <a:off x="7459579" y="1303742"/>
            <a:ext cx="2261937" cy="385011"/>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21C2007-1ECF-E036-BD4E-01E623D787DB}"/>
              </a:ext>
            </a:extLst>
          </p:cNvPr>
          <p:cNvSpPr/>
          <p:nvPr/>
        </p:nvSpPr>
        <p:spPr>
          <a:xfrm>
            <a:off x="9657100" y="987578"/>
            <a:ext cx="2261937" cy="268839"/>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F8EF3F9-E15C-7509-6693-DC2476CA4156}"/>
              </a:ext>
            </a:extLst>
          </p:cNvPr>
          <p:cNvSpPr/>
          <p:nvPr/>
        </p:nvSpPr>
        <p:spPr>
          <a:xfrm>
            <a:off x="809881" y="2550713"/>
            <a:ext cx="2261937" cy="258784"/>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309EB20-8923-C41A-BFF6-44074A7513B4}"/>
              </a:ext>
            </a:extLst>
          </p:cNvPr>
          <p:cNvSpPr/>
          <p:nvPr/>
        </p:nvSpPr>
        <p:spPr>
          <a:xfrm>
            <a:off x="9657101" y="2045767"/>
            <a:ext cx="2261937" cy="385011"/>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2A870C7-E387-92CA-35EE-B8729470EB73}"/>
              </a:ext>
            </a:extLst>
          </p:cNvPr>
          <p:cNvSpPr/>
          <p:nvPr/>
        </p:nvSpPr>
        <p:spPr>
          <a:xfrm>
            <a:off x="7459579" y="3136184"/>
            <a:ext cx="2261937" cy="218573"/>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E5C8BF1-BAEE-546C-F9CE-8B86341383FA}"/>
              </a:ext>
            </a:extLst>
          </p:cNvPr>
          <p:cNvSpPr/>
          <p:nvPr/>
        </p:nvSpPr>
        <p:spPr>
          <a:xfrm>
            <a:off x="9721515" y="3874428"/>
            <a:ext cx="2261937" cy="268839"/>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696C551-D1E2-E26A-7584-CD8FFF66CAD0}"/>
              </a:ext>
            </a:extLst>
          </p:cNvPr>
          <p:cNvSpPr/>
          <p:nvPr/>
        </p:nvSpPr>
        <p:spPr>
          <a:xfrm>
            <a:off x="7395163" y="4140752"/>
            <a:ext cx="2261937" cy="258784"/>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EDACD24-742A-C6E6-4D06-744348454786}"/>
              </a:ext>
            </a:extLst>
          </p:cNvPr>
          <p:cNvSpPr/>
          <p:nvPr/>
        </p:nvSpPr>
        <p:spPr>
          <a:xfrm>
            <a:off x="7459578" y="5556944"/>
            <a:ext cx="2261937" cy="336520"/>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1A17B1E-9371-2200-8FDC-DF224945C7D3}"/>
              </a:ext>
            </a:extLst>
          </p:cNvPr>
          <p:cNvSpPr/>
          <p:nvPr/>
        </p:nvSpPr>
        <p:spPr>
          <a:xfrm>
            <a:off x="3071817" y="5585199"/>
            <a:ext cx="2261937" cy="359347"/>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7064DA3-8EAB-F750-E9B4-67C840F11A2B}"/>
              </a:ext>
            </a:extLst>
          </p:cNvPr>
          <p:cNvSpPr/>
          <p:nvPr/>
        </p:nvSpPr>
        <p:spPr>
          <a:xfrm>
            <a:off x="809880" y="4310743"/>
            <a:ext cx="2261937" cy="258783"/>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hape 171">
            <a:extLst>
              <a:ext uri="{FF2B5EF4-FFF2-40B4-BE49-F238E27FC236}">
                <a16:creationId xmlns:a16="http://schemas.microsoft.com/office/drawing/2014/main" id="{FA7AFE60-E741-1AF4-CB2E-3F5906A0EDB8}"/>
              </a:ext>
            </a:extLst>
          </p:cNvPr>
          <p:cNvSpPr/>
          <p:nvPr/>
        </p:nvSpPr>
        <p:spPr>
          <a:xfrm>
            <a:off x="0" y="309729"/>
            <a:ext cx="12192000" cy="728405"/>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9000" b="1">
                <a:solidFill>
                  <a:srgbClr val="FFFFFF"/>
                </a:solidFill>
                <a:latin typeface="Trajan Pro"/>
                <a:ea typeface="Trajan Pro"/>
                <a:cs typeface="Trajan Pro"/>
                <a:sym typeface="Trajan Pro"/>
              </a:defRPr>
            </a:lvl1pPr>
          </a:lstStyle>
          <a:p>
            <a:pPr algn="ctr"/>
            <a:endParaRPr lang="en-US" sz="4400" dirty="0">
              <a:solidFill>
                <a:srgbClr val="144A74"/>
              </a:solidFill>
              <a:latin typeface="Trajan Pro" panose="02020502050506020301" pitchFamily="18" charset="77"/>
              <a:ea typeface="Gotham Book" charset="0"/>
              <a:cs typeface="Arial" panose="020B0604020202020204" pitchFamily="34" charset="0"/>
            </a:endParaRPr>
          </a:p>
        </p:txBody>
      </p:sp>
      <p:sp>
        <p:nvSpPr>
          <p:cNvPr id="15" name="TextBox 14">
            <a:extLst>
              <a:ext uri="{FF2B5EF4-FFF2-40B4-BE49-F238E27FC236}">
                <a16:creationId xmlns:a16="http://schemas.microsoft.com/office/drawing/2014/main" id="{6DFA2D59-90CE-29B8-5834-AEF0E2C4F0A3}"/>
              </a:ext>
            </a:extLst>
          </p:cNvPr>
          <p:cNvSpPr txBox="1"/>
          <p:nvPr/>
        </p:nvSpPr>
        <p:spPr>
          <a:xfrm>
            <a:off x="0" y="320253"/>
            <a:ext cx="12192000" cy="523220"/>
          </a:xfrm>
          <a:prstGeom prst="rect">
            <a:avLst/>
          </a:prstGeom>
          <a:noFill/>
        </p:spPr>
        <p:txBody>
          <a:bodyPr wrap="square" rtlCol="0">
            <a:spAutoFit/>
          </a:bodyPr>
          <a:lstStyle/>
          <a:p>
            <a:pPr algn="ctr"/>
            <a:r>
              <a:rPr lang="en-US" sz="2800" dirty="0">
                <a:latin typeface="Gotham Medium" pitchFamily="2" charset="0"/>
                <a:cs typeface="Gotham Medium" pitchFamily="2" charset="0"/>
              </a:rPr>
              <a:t>EXAMPLE</a:t>
            </a:r>
          </a:p>
        </p:txBody>
      </p:sp>
    </p:spTree>
    <p:extLst>
      <p:ext uri="{BB962C8B-B14F-4D97-AF65-F5344CB8AC3E}">
        <p14:creationId xmlns:p14="http://schemas.microsoft.com/office/powerpoint/2010/main" val="242972608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44B74"/>
            </a:gs>
            <a:gs pos="100000">
              <a:schemeClr val="accent1"/>
            </a:gs>
          </a:gsLst>
          <a:lin ang="5483408" scaled="0"/>
        </a:gradFill>
        <a:effectLst/>
      </p:bgPr>
    </p:bg>
    <p:spTree>
      <p:nvGrpSpPr>
        <p:cNvPr id="1" name=""/>
        <p:cNvGrpSpPr/>
        <p:nvPr/>
      </p:nvGrpSpPr>
      <p:grpSpPr>
        <a:xfrm>
          <a:off x="0" y="0"/>
          <a:ext cx="0" cy="0"/>
          <a:chOff x="0" y="0"/>
          <a:chExt cx="0" cy="0"/>
        </a:xfrm>
      </p:grpSpPr>
      <p:sp>
        <p:nvSpPr>
          <p:cNvPr id="2" name="Rectangle 1"/>
          <p:cNvSpPr/>
          <p:nvPr/>
        </p:nvSpPr>
        <p:spPr>
          <a:xfrm>
            <a:off x="744279" y="671513"/>
            <a:ext cx="10738884" cy="1569660"/>
          </a:xfrm>
          <a:prstGeom prst="rect">
            <a:avLst/>
          </a:prstGeom>
        </p:spPr>
        <p:txBody>
          <a:bodyPr wrap="square">
            <a:spAutoFit/>
          </a:bodyPr>
          <a:lstStyle/>
          <a:p>
            <a:pPr algn="ctr"/>
            <a:r>
              <a:rPr lang="en-US" sz="3200" b="1" dirty="0">
                <a:solidFill>
                  <a:schemeClr val="bg1"/>
                </a:solidFill>
                <a:latin typeface="Helvetica" charset="0"/>
                <a:ea typeface="Helvetica" charset="0"/>
                <a:cs typeface="Helvetica" charset="0"/>
              </a:rPr>
              <a:t>V</a:t>
            </a:r>
            <a:r>
              <a:rPr lang="en-US" sz="3200" dirty="0">
                <a:solidFill>
                  <a:schemeClr val="bg1"/>
                </a:solidFill>
                <a:latin typeface="Helvetica" charset="0"/>
                <a:ea typeface="Helvetica" charset="0"/>
                <a:cs typeface="Helvetica" charset="0"/>
              </a:rPr>
              <a:t>ISION</a:t>
            </a:r>
            <a:r>
              <a:rPr lang="en-US" sz="3200" b="1" dirty="0">
                <a:solidFill>
                  <a:schemeClr val="bg1"/>
                </a:solidFill>
                <a:latin typeface="Helvetica" charset="0"/>
                <a:ea typeface="Helvetica" charset="0"/>
                <a:cs typeface="Helvetica" charset="0"/>
              </a:rPr>
              <a:t> </a:t>
            </a:r>
          </a:p>
          <a:p>
            <a:pPr algn="ctr"/>
            <a:r>
              <a:rPr lang="en-US" sz="2000" b="1" dirty="0">
                <a:solidFill>
                  <a:schemeClr val="bg1"/>
                </a:solidFill>
                <a:latin typeface="Helvetica" charset="0"/>
                <a:ea typeface="Helvetica" charset="0"/>
                <a:cs typeface="Helvetica" charset="0"/>
              </a:rPr>
              <a:t>Vision</a:t>
            </a:r>
            <a:r>
              <a:rPr lang="en-US" sz="2000" dirty="0">
                <a:solidFill>
                  <a:schemeClr val="bg1"/>
                </a:solidFill>
                <a:latin typeface="Helvetica" charset="0"/>
                <a:ea typeface="Helvetica" charset="0"/>
                <a:cs typeface="Helvetica" charset="0"/>
              </a:rPr>
              <a:t> is the current understanding of God’s preferred future for a congregation that is cast by leadership and owned by membership.</a:t>
            </a:r>
          </a:p>
          <a:p>
            <a:pPr algn="ctr"/>
            <a:endParaRPr lang="en-US" sz="1200" i="1" dirty="0">
              <a:solidFill>
                <a:schemeClr val="bg1"/>
              </a:solidFill>
              <a:latin typeface="Helvetica" charset="0"/>
              <a:ea typeface="Helvetica" charset="0"/>
              <a:cs typeface="Helvetica" charset="0"/>
            </a:endParaRPr>
          </a:p>
          <a:p>
            <a:pPr algn="ctr"/>
            <a:endParaRPr lang="en-US" sz="1200" i="1"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32638918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44B74"/>
            </a:gs>
            <a:gs pos="100000">
              <a:schemeClr val="accent1"/>
            </a:gs>
          </a:gsLst>
          <a:lin ang="5483408" scaled="0"/>
        </a:gradFill>
        <a:effectLst/>
      </p:bgPr>
    </p:bg>
    <p:spTree>
      <p:nvGrpSpPr>
        <p:cNvPr id="1" name=""/>
        <p:cNvGrpSpPr/>
        <p:nvPr/>
      </p:nvGrpSpPr>
      <p:grpSpPr>
        <a:xfrm>
          <a:off x="0" y="0"/>
          <a:ext cx="0" cy="0"/>
          <a:chOff x="0" y="0"/>
          <a:chExt cx="0" cy="0"/>
        </a:xfrm>
      </p:grpSpPr>
      <p:sp>
        <p:nvSpPr>
          <p:cNvPr id="2" name="Rectangle 1"/>
          <p:cNvSpPr/>
          <p:nvPr/>
        </p:nvSpPr>
        <p:spPr>
          <a:xfrm>
            <a:off x="744279" y="671513"/>
            <a:ext cx="10738884" cy="2677656"/>
          </a:xfrm>
          <a:prstGeom prst="rect">
            <a:avLst/>
          </a:prstGeom>
        </p:spPr>
        <p:txBody>
          <a:bodyPr wrap="square">
            <a:spAutoFit/>
          </a:bodyPr>
          <a:lstStyle/>
          <a:p>
            <a:pPr algn="ctr"/>
            <a:r>
              <a:rPr lang="en-US" sz="3200" b="1" dirty="0">
                <a:solidFill>
                  <a:schemeClr val="bg1"/>
                </a:solidFill>
                <a:latin typeface="Helvetica" charset="0"/>
                <a:ea typeface="Helvetica" charset="0"/>
                <a:cs typeface="Helvetica" charset="0"/>
              </a:rPr>
              <a:t>V</a:t>
            </a:r>
            <a:r>
              <a:rPr lang="en-US" sz="3200" dirty="0">
                <a:solidFill>
                  <a:schemeClr val="bg1"/>
                </a:solidFill>
                <a:latin typeface="Helvetica" charset="0"/>
                <a:ea typeface="Helvetica" charset="0"/>
                <a:cs typeface="Helvetica" charset="0"/>
              </a:rPr>
              <a:t>ISION</a:t>
            </a:r>
            <a:r>
              <a:rPr lang="en-US" sz="3200" b="1" dirty="0">
                <a:solidFill>
                  <a:schemeClr val="bg1"/>
                </a:solidFill>
                <a:latin typeface="Helvetica" charset="0"/>
                <a:ea typeface="Helvetica" charset="0"/>
                <a:cs typeface="Helvetica" charset="0"/>
              </a:rPr>
              <a:t> </a:t>
            </a:r>
          </a:p>
          <a:p>
            <a:pPr algn="ctr"/>
            <a:r>
              <a:rPr lang="en-US" sz="2000" b="1" dirty="0">
                <a:solidFill>
                  <a:schemeClr val="bg1"/>
                </a:solidFill>
                <a:latin typeface="Helvetica" charset="0"/>
                <a:ea typeface="Helvetica" charset="0"/>
                <a:cs typeface="Helvetica" charset="0"/>
              </a:rPr>
              <a:t>Vision</a:t>
            </a:r>
            <a:r>
              <a:rPr lang="en-US" sz="2000" dirty="0">
                <a:solidFill>
                  <a:schemeClr val="bg1"/>
                </a:solidFill>
                <a:latin typeface="Helvetica" charset="0"/>
                <a:ea typeface="Helvetica" charset="0"/>
                <a:cs typeface="Helvetica" charset="0"/>
              </a:rPr>
              <a:t> is the current understanding of God’s preferred future for a congregation that is cast by leadership and owned by membership.</a:t>
            </a:r>
          </a:p>
          <a:p>
            <a:pPr algn="ctr"/>
            <a:endParaRPr lang="en-US" sz="1200" i="1" dirty="0">
              <a:solidFill>
                <a:schemeClr val="bg1"/>
              </a:solidFill>
              <a:latin typeface="Helvetica" charset="0"/>
              <a:ea typeface="Helvetica" charset="0"/>
              <a:cs typeface="Helvetica" charset="0"/>
            </a:endParaRPr>
          </a:p>
          <a:p>
            <a:pPr algn="ctr"/>
            <a:r>
              <a:rPr lang="en-US" sz="3200" b="1" dirty="0">
                <a:solidFill>
                  <a:schemeClr val="bg1"/>
                </a:solidFill>
                <a:latin typeface="Helvetica" charset="0"/>
                <a:ea typeface="Helvetica" charset="0"/>
                <a:cs typeface="Helvetica" charset="0"/>
              </a:rPr>
              <a:t>R</a:t>
            </a:r>
            <a:r>
              <a:rPr lang="en-US" sz="3200" dirty="0">
                <a:solidFill>
                  <a:schemeClr val="bg1"/>
                </a:solidFill>
                <a:latin typeface="Helvetica" charset="0"/>
                <a:ea typeface="Helvetica" charset="0"/>
                <a:cs typeface="Helvetica" charset="0"/>
              </a:rPr>
              <a:t>ELATIONSHIPS</a:t>
            </a:r>
          </a:p>
          <a:p>
            <a:pPr algn="ctr"/>
            <a:r>
              <a:rPr lang="en-US" sz="2000" b="1" dirty="0">
                <a:solidFill>
                  <a:schemeClr val="bg1"/>
                </a:solidFill>
                <a:latin typeface="Helvetica" charset="0"/>
                <a:ea typeface="Helvetica" charset="0"/>
                <a:cs typeface="Helvetica" charset="0"/>
              </a:rPr>
              <a:t>Relationships</a:t>
            </a:r>
            <a:r>
              <a:rPr lang="en-US" sz="2000" dirty="0">
                <a:solidFill>
                  <a:schemeClr val="bg1"/>
                </a:solidFill>
                <a:latin typeface="Helvetica" charset="0"/>
                <a:ea typeface="Helvetica" charset="0"/>
                <a:cs typeface="Helvetica" charset="0"/>
              </a:rPr>
              <a:t> refers to activities to include people in the life of the church such as evangelism, outreach, assimilation, and discipleship.</a:t>
            </a:r>
          </a:p>
          <a:p>
            <a:pPr algn="ctr"/>
            <a:endParaRPr lang="en-US" sz="1200" i="1"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122253730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44B74"/>
            </a:gs>
            <a:gs pos="100000">
              <a:schemeClr val="accent1"/>
            </a:gs>
          </a:gsLst>
          <a:lin ang="5483408" scaled="0"/>
        </a:gradFill>
        <a:effectLst/>
      </p:bgPr>
    </p:bg>
    <p:spTree>
      <p:nvGrpSpPr>
        <p:cNvPr id="1" name=""/>
        <p:cNvGrpSpPr/>
        <p:nvPr/>
      </p:nvGrpSpPr>
      <p:grpSpPr>
        <a:xfrm>
          <a:off x="0" y="0"/>
          <a:ext cx="0" cy="0"/>
          <a:chOff x="0" y="0"/>
          <a:chExt cx="0" cy="0"/>
        </a:xfrm>
      </p:grpSpPr>
      <p:sp>
        <p:nvSpPr>
          <p:cNvPr id="2" name="Rectangle 1"/>
          <p:cNvSpPr/>
          <p:nvPr/>
        </p:nvSpPr>
        <p:spPr>
          <a:xfrm>
            <a:off x="744279" y="671513"/>
            <a:ext cx="10738884" cy="3970318"/>
          </a:xfrm>
          <a:prstGeom prst="rect">
            <a:avLst/>
          </a:prstGeom>
        </p:spPr>
        <p:txBody>
          <a:bodyPr wrap="square">
            <a:spAutoFit/>
          </a:bodyPr>
          <a:lstStyle/>
          <a:p>
            <a:pPr algn="ctr"/>
            <a:r>
              <a:rPr lang="en-US" sz="3200" b="1" dirty="0">
                <a:solidFill>
                  <a:schemeClr val="bg1"/>
                </a:solidFill>
                <a:latin typeface="Helvetica" charset="0"/>
                <a:ea typeface="Helvetica" charset="0"/>
                <a:cs typeface="Helvetica" charset="0"/>
              </a:rPr>
              <a:t>V</a:t>
            </a:r>
            <a:r>
              <a:rPr lang="en-US" sz="3200" dirty="0">
                <a:solidFill>
                  <a:schemeClr val="bg1"/>
                </a:solidFill>
                <a:latin typeface="Helvetica" charset="0"/>
                <a:ea typeface="Helvetica" charset="0"/>
                <a:cs typeface="Helvetica" charset="0"/>
              </a:rPr>
              <a:t>ISION</a:t>
            </a:r>
            <a:r>
              <a:rPr lang="en-US" sz="3200" b="1" dirty="0">
                <a:solidFill>
                  <a:schemeClr val="bg1"/>
                </a:solidFill>
                <a:latin typeface="Helvetica" charset="0"/>
                <a:ea typeface="Helvetica" charset="0"/>
                <a:cs typeface="Helvetica" charset="0"/>
              </a:rPr>
              <a:t> </a:t>
            </a:r>
          </a:p>
          <a:p>
            <a:pPr algn="ctr"/>
            <a:r>
              <a:rPr lang="en-US" sz="2000" b="1" dirty="0">
                <a:solidFill>
                  <a:schemeClr val="bg1"/>
                </a:solidFill>
                <a:latin typeface="Helvetica" charset="0"/>
                <a:ea typeface="Helvetica" charset="0"/>
                <a:cs typeface="Helvetica" charset="0"/>
              </a:rPr>
              <a:t>Vision</a:t>
            </a:r>
            <a:r>
              <a:rPr lang="en-US" sz="2000" dirty="0">
                <a:solidFill>
                  <a:schemeClr val="bg1"/>
                </a:solidFill>
                <a:latin typeface="Helvetica" charset="0"/>
                <a:ea typeface="Helvetica" charset="0"/>
                <a:cs typeface="Helvetica" charset="0"/>
              </a:rPr>
              <a:t> is the current understanding of God’s preferred future for a congregation that is cast by leadership and owned by membership.</a:t>
            </a:r>
          </a:p>
          <a:p>
            <a:pPr algn="ctr"/>
            <a:endParaRPr lang="en-US" sz="1200" i="1" dirty="0">
              <a:solidFill>
                <a:schemeClr val="bg1"/>
              </a:solidFill>
              <a:latin typeface="Helvetica" charset="0"/>
              <a:ea typeface="Helvetica" charset="0"/>
              <a:cs typeface="Helvetica" charset="0"/>
            </a:endParaRPr>
          </a:p>
          <a:p>
            <a:pPr algn="ctr"/>
            <a:r>
              <a:rPr lang="en-US" sz="3200" b="1" dirty="0">
                <a:solidFill>
                  <a:schemeClr val="bg1"/>
                </a:solidFill>
                <a:latin typeface="Helvetica" charset="0"/>
                <a:ea typeface="Helvetica" charset="0"/>
                <a:cs typeface="Helvetica" charset="0"/>
              </a:rPr>
              <a:t>R</a:t>
            </a:r>
            <a:r>
              <a:rPr lang="en-US" sz="3200" dirty="0">
                <a:solidFill>
                  <a:schemeClr val="bg1"/>
                </a:solidFill>
                <a:latin typeface="Helvetica" charset="0"/>
                <a:ea typeface="Helvetica" charset="0"/>
                <a:cs typeface="Helvetica" charset="0"/>
              </a:rPr>
              <a:t>ELATIONSHIPS</a:t>
            </a:r>
          </a:p>
          <a:p>
            <a:pPr algn="ctr"/>
            <a:r>
              <a:rPr lang="en-US" sz="2000" b="1" dirty="0">
                <a:solidFill>
                  <a:schemeClr val="bg1"/>
                </a:solidFill>
                <a:latin typeface="Helvetica" charset="0"/>
                <a:ea typeface="Helvetica" charset="0"/>
                <a:cs typeface="Helvetica" charset="0"/>
              </a:rPr>
              <a:t>Relationships</a:t>
            </a:r>
            <a:r>
              <a:rPr lang="en-US" sz="2000" dirty="0">
                <a:solidFill>
                  <a:schemeClr val="bg1"/>
                </a:solidFill>
                <a:latin typeface="Helvetica" charset="0"/>
                <a:ea typeface="Helvetica" charset="0"/>
                <a:cs typeface="Helvetica" charset="0"/>
              </a:rPr>
              <a:t> refers to activities to include people in the life of the church such as evangelism, outreach, assimilation, and discipleship.</a:t>
            </a:r>
          </a:p>
          <a:p>
            <a:pPr algn="ctr"/>
            <a:endParaRPr lang="en-US" sz="1200" i="1" dirty="0">
              <a:solidFill>
                <a:schemeClr val="bg1"/>
              </a:solidFill>
              <a:latin typeface="Helvetica" charset="0"/>
              <a:ea typeface="Helvetica" charset="0"/>
              <a:cs typeface="Helvetica" charset="0"/>
            </a:endParaRPr>
          </a:p>
          <a:p>
            <a:pPr algn="ctr"/>
            <a:r>
              <a:rPr lang="en-US" sz="3200" b="1" dirty="0">
                <a:solidFill>
                  <a:schemeClr val="bg1"/>
                </a:solidFill>
                <a:latin typeface="Helvetica" charset="0"/>
                <a:ea typeface="Helvetica" charset="0"/>
                <a:cs typeface="Helvetica" charset="0"/>
              </a:rPr>
              <a:t>P</a:t>
            </a:r>
            <a:r>
              <a:rPr lang="en-US" sz="3200" dirty="0">
                <a:solidFill>
                  <a:schemeClr val="bg1"/>
                </a:solidFill>
                <a:latin typeface="Helvetica" charset="0"/>
                <a:ea typeface="Helvetica" charset="0"/>
                <a:cs typeface="Helvetica" charset="0"/>
              </a:rPr>
              <a:t>ROGRAMS</a:t>
            </a:r>
          </a:p>
          <a:p>
            <a:pPr algn="ctr"/>
            <a:r>
              <a:rPr lang="en-US" sz="2000" b="1" dirty="0">
                <a:solidFill>
                  <a:schemeClr val="bg1"/>
                </a:solidFill>
                <a:latin typeface="Helvetica" charset="0"/>
                <a:ea typeface="Helvetica" charset="0"/>
                <a:cs typeface="Helvetica" charset="0"/>
              </a:rPr>
              <a:t>Programs</a:t>
            </a:r>
            <a:r>
              <a:rPr lang="en-US" sz="2000" dirty="0">
                <a:solidFill>
                  <a:schemeClr val="bg1"/>
                </a:solidFill>
                <a:latin typeface="Helvetica" charset="0"/>
                <a:ea typeface="Helvetica" charset="0"/>
                <a:cs typeface="Helvetica" charset="0"/>
              </a:rPr>
              <a:t> are the functional attempts to provide projects, ministries, services, activities, and training for people connected to the congregation.</a:t>
            </a:r>
          </a:p>
          <a:p>
            <a:pPr algn="ctr"/>
            <a:endParaRPr lang="en-US" sz="1200" i="1"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115582348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44B74"/>
            </a:gs>
            <a:gs pos="100000">
              <a:schemeClr val="accent1"/>
            </a:gs>
          </a:gsLst>
          <a:lin ang="5483408" scaled="0"/>
        </a:gradFill>
        <a:effectLst/>
      </p:bgPr>
    </p:bg>
    <p:spTree>
      <p:nvGrpSpPr>
        <p:cNvPr id="1" name=""/>
        <p:cNvGrpSpPr/>
        <p:nvPr/>
      </p:nvGrpSpPr>
      <p:grpSpPr>
        <a:xfrm>
          <a:off x="0" y="0"/>
          <a:ext cx="0" cy="0"/>
          <a:chOff x="0" y="0"/>
          <a:chExt cx="0" cy="0"/>
        </a:xfrm>
      </p:grpSpPr>
      <p:sp>
        <p:nvSpPr>
          <p:cNvPr id="2" name="Rectangle 1"/>
          <p:cNvSpPr/>
          <p:nvPr/>
        </p:nvSpPr>
        <p:spPr>
          <a:xfrm>
            <a:off x="744279" y="671513"/>
            <a:ext cx="10738884" cy="5386090"/>
          </a:xfrm>
          <a:prstGeom prst="rect">
            <a:avLst/>
          </a:prstGeom>
        </p:spPr>
        <p:txBody>
          <a:bodyPr wrap="square">
            <a:spAutoFit/>
          </a:bodyPr>
          <a:lstStyle/>
          <a:p>
            <a:pPr algn="ctr"/>
            <a:r>
              <a:rPr lang="en-US" sz="3200" b="1" dirty="0">
                <a:solidFill>
                  <a:schemeClr val="bg1"/>
                </a:solidFill>
                <a:latin typeface="Helvetica" charset="0"/>
                <a:ea typeface="Helvetica" charset="0"/>
                <a:cs typeface="Helvetica" charset="0"/>
              </a:rPr>
              <a:t>V</a:t>
            </a:r>
            <a:r>
              <a:rPr lang="en-US" sz="3200" dirty="0">
                <a:solidFill>
                  <a:schemeClr val="bg1"/>
                </a:solidFill>
                <a:latin typeface="Helvetica" charset="0"/>
                <a:ea typeface="Helvetica" charset="0"/>
                <a:cs typeface="Helvetica" charset="0"/>
              </a:rPr>
              <a:t>ISION</a:t>
            </a:r>
            <a:r>
              <a:rPr lang="en-US" sz="3200" b="1" dirty="0">
                <a:solidFill>
                  <a:schemeClr val="bg1"/>
                </a:solidFill>
                <a:latin typeface="Helvetica" charset="0"/>
                <a:ea typeface="Helvetica" charset="0"/>
                <a:cs typeface="Helvetica" charset="0"/>
              </a:rPr>
              <a:t> </a:t>
            </a:r>
          </a:p>
          <a:p>
            <a:pPr algn="ctr"/>
            <a:r>
              <a:rPr lang="en-US" sz="2000" b="1" dirty="0">
                <a:solidFill>
                  <a:schemeClr val="bg1"/>
                </a:solidFill>
                <a:latin typeface="Helvetica" charset="0"/>
                <a:ea typeface="Helvetica" charset="0"/>
                <a:cs typeface="Helvetica" charset="0"/>
              </a:rPr>
              <a:t>Vision</a:t>
            </a:r>
            <a:r>
              <a:rPr lang="en-US" sz="2000" dirty="0">
                <a:solidFill>
                  <a:schemeClr val="bg1"/>
                </a:solidFill>
                <a:latin typeface="Helvetica" charset="0"/>
                <a:ea typeface="Helvetica" charset="0"/>
                <a:cs typeface="Helvetica" charset="0"/>
              </a:rPr>
              <a:t> is the current understanding of God’s preferred future for a congregation that is cast by leadership and owned by membership.</a:t>
            </a:r>
          </a:p>
          <a:p>
            <a:pPr algn="ctr"/>
            <a:endParaRPr lang="en-US" sz="1200" i="1" dirty="0">
              <a:solidFill>
                <a:schemeClr val="bg1"/>
              </a:solidFill>
              <a:latin typeface="Helvetica" charset="0"/>
              <a:ea typeface="Helvetica" charset="0"/>
              <a:cs typeface="Helvetica" charset="0"/>
            </a:endParaRPr>
          </a:p>
          <a:p>
            <a:pPr algn="ctr"/>
            <a:r>
              <a:rPr lang="en-US" sz="3200" b="1" dirty="0">
                <a:solidFill>
                  <a:schemeClr val="bg1"/>
                </a:solidFill>
                <a:latin typeface="Helvetica" charset="0"/>
                <a:ea typeface="Helvetica" charset="0"/>
                <a:cs typeface="Helvetica" charset="0"/>
              </a:rPr>
              <a:t>R</a:t>
            </a:r>
            <a:r>
              <a:rPr lang="en-US" sz="3200" dirty="0">
                <a:solidFill>
                  <a:schemeClr val="bg1"/>
                </a:solidFill>
                <a:latin typeface="Helvetica" charset="0"/>
                <a:ea typeface="Helvetica" charset="0"/>
                <a:cs typeface="Helvetica" charset="0"/>
              </a:rPr>
              <a:t>ELATIONSHIPS</a:t>
            </a:r>
          </a:p>
          <a:p>
            <a:pPr algn="ctr"/>
            <a:r>
              <a:rPr lang="en-US" sz="2000" b="1" dirty="0">
                <a:solidFill>
                  <a:schemeClr val="bg1"/>
                </a:solidFill>
                <a:latin typeface="Helvetica" charset="0"/>
                <a:ea typeface="Helvetica" charset="0"/>
                <a:cs typeface="Helvetica" charset="0"/>
              </a:rPr>
              <a:t>Relationships</a:t>
            </a:r>
            <a:r>
              <a:rPr lang="en-US" sz="2000" dirty="0">
                <a:solidFill>
                  <a:schemeClr val="bg1"/>
                </a:solidFill>
                <a:latin typeface="Helvetica" charset="0"/>
                <a:ea typeface="Helvetica" charset="0"/>
                <a:cs typeface="Helvetica" charset="0"/>
              </a:rPr>
              <a:t> refers to activities to include people in the life of the church such as evangelism, outreach, assimilation, and discipleship.</a:t>
            </a:r>
          </a:p>
          <a:p>
            <a:pPr algn="ctr"/>
            <a:endParaRPr lang="en-US" sz="1200" i="1" dirty="0">
              <a:solidFill>
                <a:schemeClr val="bg1"/>
              </a:solidFill>
              <a:latin typeface="Helvetica" charset="0"/>
              <a:ea typeface="Helvetica" charset="0"/>
              <a:cs typeface="Helvetica" charset="0"/>
            </a:endParaRPr>
          </a:p>
          <a:p>
            <a:pPr algn="ctr"/>
            <a:r>
              <a:rPr lang="en-US" sz="3200" b="1" dirty="0">
                <a:solidFill>
                  <a:schemeClr val="bg1"/>
                </a:solidFill>
                <a:latin typeface="Helvetica" charset="0"/>
                <a:ea typeface="Helvetica" charset="0"/>
                <a:cs typeface="Helvetica" charset="0"/>
              </a:rPr>
              <a:t>P</a:t>
            </a:r>
            <a:r>
              <a:rPr lang="en-US" sz="3200" dirty="0">
                <a:solidFill>
                  <a:schemeClr val="bg1"/>
                </a:solidFill>
                <a:latin typeface="Helvetica" charset="0"/>
                <a:ea typeface="Helvetica" charset="0"/>
                <a:cs typeface="Helvetica" charset="0"/>
              </a:rPr>
              <a:t>ROGRAMS</a:t>
            </a:r>
          </a:p>
          <a:p>
            <a:pPr algn="ctr"/>
            <a:r>
              <a:rPr lang="en-US" sz="2000" b="1" dirty="0">
                <a:solidFill>
                  <a:schemeClr val="bg1"/>
                </a:solidFill>
                <a:latin typeface="Helvetica" charset="0"/>
                <a:ea typeface="Helvetica" charset="0"/>
                <a:cs typeface="Helvetica" charset="0"/>
              </a:rPr>
              <a:t>Programs</a:t>
            </a:r>
            <a:r>
              <a:rPr lang="en-US" sz="2000" dirty="0">
                <a:solidFill>
                  <a:schemeClr val="bg1"/>
                </a:solidFill>
                <a:latin typeface="Helvetica" charset="0"/>
                <a:ea typeface="Helvetica" charset="0"/>
                <a:cs typeface="Helvetica" charset="0"/>
              </a:rPr>
              <a:t> are the functional attempts to provide projects, ministries, services, activities, and training for people connected to the congregation.</a:t>
            </a:r>
          </a:p>
          <a:p>
            <a:pPr algn="ctr"/>
            <a:endParaRPr lang="en-US" sz="1200" i="1" dirty="0">
              <a:solidFill>
                <a:schemeClr val="bg1"/>
              </a:solidFill>
              <a:latin typeface="Helvetica" charset="0"/>
              <a:ea typeface="Helvetica" charset="0"/>
              <a:cs typeface="Helvetica" charset="0"/>
            </a:endParaRPr>
          </a:p>
          <a:p>
            <a:pPr algn="ctr"/>
            <a:r>
              <a:rPr lang="en-US" sz="3200" b="1" dirty="0">
                <a:solidFill>
                  <a:schemeClr val="bg1"/>
                </a:solidFill>
                <a:latin typeface="Helvetica" charset="0"/>
                <a:ea typeface="Helvetica" charset="0"/>
                <a:cs typeface="Helvetica" charset="0"/>
              </a:rPr>
              <a:t>M</a:t>
            </a:r>
            <a:r>
              <a:rPr lang="en-US" sz="3200" dirty="0">
                <a:solidFill>
                  <a:schemeClr val="bg1"/>
                </a:solidFill>
                <a:latin typeface="Helvetica" charset="0"/>
                <a:ea typeface="Helvetica" charset="0"/>
                <a:cs typeface="Helvetica" charset="0"/>
              </a:rPr>
              <a:t>ANAGEMENT</a:t>
            </a:r>
          </a:p>
          <a:p>
            <a:pPr algn="ctr"/>
            <a:r>
              <a:rPr lang="en-US" sz="2000" b="1" dirty="0">
                <a:solidFill>
                  <a:schemeClr val="bg1"/>
                </a:solidFill>
                <a:latin typeface="Helvetica" charset="0"/>
                <a:ea typeface="Helvetica" charset="0"/>
                <a:cs typeface="Helvetica" charset="0"/>
              </a:rPr>
              <a:t>Management</a:t>
            </a:r>
            <a:r>
              <a:rPr lang="en-US" sz="2000" dirty="0">
                <a:solidFill>
                  <a:schemeClr val="bg1"/>
                </a:solidFill>
                <a:latin typeface="Helvetica" charset="0"/>
                <a:ea typeface="Helvetica" charset="0"/>
                <a:cs typeface="Helvetica" charset="0"/>
              </a:rPr>
              <a:t> refers to the systems and structures that work to undergird the fulfillment of vision, and the implementation of relationships and programs.  It includes the administration of resources, day-to-day operations and overall efficiency.</a:t>
            </a:r>
          </a:p>
        </p:txBody>
      </p:sp>
    </p:spTree>
    <p:extLst>
      <p:ext uri="{BB962C8B-B14F-4D97-AF65-F5344CB8AC3E}">
        <p14:creationId xmlns:p14="http://schemas.microsoft.com/office/powerpoint/2010/main" val="37496585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194"/>
          <p:cNvSpPr/>
          <p:nvPr/>
        </p:nvSpPr>
        <p:spPr>
          <a:xfrm rot="18021438">
            <a:off x="-1819380" y="4976630"/>
            <a:ext cx="12213206" cy="327205"/>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defTabSz="457200">
              <a:lnSpc>
                <a:spcPct val="110000"/>
              </a:lnSpc>
              <a:defRPr sz="3400" b="1">
                <a:solidFill>
                  <a:srgbClr val="FFFFFF"/>
                </a:solidFill>
                <a:latin typeface="Helvetica"/>
                <a:ea typeface="Helvetica"/>
                <a:cs typeface="Helvetica"/>
                <a:sym typeface="Helvetica"/>
              </a:defRPr>
            </a:lvl1pPr>
          </a:lstStyle>
          <a:p>
            <a:pPr algn="ctr">
              <a:defRPr b="0"/>
            </a:pPr>
            <a:r>
              <a:rPr sz="1700"/>
              <a:t>GROWTH</a:t>
            </a:r>
          </a:p>
        </p:txBody>
      </p:sp>
      <p:pic>
        <p:nvPicPr>
          <p:cNvPr id="6" name="Picture 5">
            <a:extLst>
              <a:ext uri="{FF2B5EF4-FFF2-40B4-BE49-F238E27FC236}">
                <a16:creationId xmlns:a16="http://schemas.microsoft.com/office/drawing/2014/main" id="{901FA6C5-9B46-9B47-BAC4-898495184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10" y="1221291"/>
            <a:ext cx="11519603" cy="4338855"/>
          </a:xfrm>
          <a:prstGeom prst="rect">
            <a:avLst/>
          </a:prstGeom>
        </p:spPr>
      </p:pic>
      <p:sp>
        <p:nvSpPr>
          <p:cNvPr id="15" name="TextBox 14">
            <a:extLst>
              <a:ext uri="{FF2B5EF4-FFF2-40B4-BE49-F238E27FC236}">
                <a16:creationId xmlns:a16="http://schemas.microsoft.com/office/drawing/2014/main" id="{72FE9310-632E-FD47-B28D-5087D80DA5B9}"/>
              </a:ext>
            </a:extLst>
          </p:cNvPr>
          <p:cNvSpPr txBox="1"/>
          <p:nvPr/>
        </p:nvSpPr>
        <p:spPr>
          <a:xfrm>
            <a:off x="1059829" y="4867377"/>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Birth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C0C7407-114A-1A45-BF83-60330BB0B219}"/>
              </a:ext>
            </a:extLst>
          </p:cNvPr>
          <p:cNvSpPr txBox="1"/>
          <p:nvPr/>
        </p:nvSpPr>
        <p:spPr>
          <a:xfrm>
            <a:off x="4499811" y="5193614"/>
            <a:ext cx="3192379" cy="1569660"/>
          </a:xfrm>
          <a:prstGeom prst="rect">
            <a:avLst/>
          </a:prstGeom>
          <a:solidFill>
            <a:srgbClr val="104D74"/>
          </a:solid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V – Vision</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R – Relationships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P – Programs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M – Management</a:t>
            </a:r>
          </a:p>
        </p:txBody>
      </p:sp>
      <p:pic>
        <p:nvPicPr>
          <p:cNvPr id="18" name="pasted-image.png">
            <a:extLst>
              <a:ext uri="{FF2B5EF4-FFF2-40B4-BE49-F238E27FC236}">
                <a16:creationId xmlns:a16="http://schemas.microsoft.com/office/drawing/2014/main" id="{C945A340-C66F-AA49-B6C3-070E00CD409B}"/>
              </a:ext>
            </a:extLst>
          </p:cNvPr>
          <p:cNvPicPr>
            <a:picLocks noChangeAspect="1"/>
          </p:cNvPicPr>
          <p:nvPr/>
        </p:nvPicPr>
        <p:blipFill>
          <a:blip r:embed="rId4"/>
          <a:stretch>
            <a:fillRect/>
          </a:stretch>
        </p:blipFill>
        <p:spPr>
          <a:xfrm>
            <a:off x="0" y="-439880"/>
            <a:ext cx="12192000" cy="1606551"/>
          </a:xfrm>
          <a:prstGeom prst="rect">
            <a:avLst/>
          </a:prstGeom>
          <a:ln w="12700">
            <a:miter lim="400000"/>
          </a:ln>
        </p:spPr>
      </p:pic>
      <p:sp>
        <p:nvSpPr>
          <p:cNvPr id="23" name="Shape 186">
            <a:extLst>
              <a:ext uri="{FF2B5EF4-FFF2-40B4-BE49-F238E27FC236}">
                <a16:creationId xmlns:a16="http://schemas.microsoft.com/office/drawing/2014/main" id="{DA584ADB-DC82-4346-924D-59ECC150C934}"/>
              </a:ext>
            </a:extLst>
          </p:cNvPr>
          <p:cNvSpPr/>
          <p:nvPr/>
        </p:nvSpPr>
        <p:spPr>
          <a:xfrm>
            <a:off x="429931" y="12249"/>
            <a:ext cx="11519603" cy="7437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defRPr sz="9000" b="1">
                <a:solidFill>
                  <a:srgbClr val="FFFFFF"/>
                </a:solidFill>
                <a:latin typeface="Trajan Pro"/>
                <a:ea typeface="Trajan Pro"/>
                <a:cs typeface="Trajan Pro"/>
                <a:sym typeface="Trajan Pro"/>
              </a:defRPr>
            </a:lvl1pPr>
          </a:lstStyle>
          <a:p>
            <a:pPr algn="ctr"/>
            <a:r>
              <a:rPr sz="4500" dirty="0">
                <a:latin typeface="Arial" panose="020B0604020202020204" pitchFamily="34" charset="0"/>
                <a:ea typeface="Gotham Book" charset="0"/>
                <a:cs typeface="Arial" panose="020B0604020202020204" pitchFamily="34" charset="0"/>
              </a:rPr>
              <a:t>LIFE CYCLE STAGES OF A CHURCH</a:t>
            </a:r>
          </a:p>
        </p:txBody>
      </p:sp>
    </p:spTree>
    <p:extLst>
      <p:ext uri="{BB962C8B-B14F-4D97-AF65-F5344CB8AC3E}">
        <p14:creationId xmlns:p14="http://schemas.microsoft.com/office/powerpoint/2010/main" val="1261108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194"/>
          <p:cNvSpPr/>
          <p:nvPr/>
        </p:nvSpPr>
        <p:spPr>
          <a:xfrm rot="18021438">
            <a:off x="-1819380" y="4976630"/>
            <a:ext cx="12213206" cy="327205"/>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defTabSz="457200">
              <a:lnSpc>
                <a:spcPct val="110000"/>
              </a:lnSpc>
              <a:defRPr sz="3400" b="1">
                <a:solidFill>
                  <a:srgbClr val="FFFFFF"/>
                </a:solidFill>
                <a:latin typeface="Helvetica"/>
                <a:ea typeface="Helvetica"/>
                <a:cs typeface="Helvetica"/>
                <a:sym typeface="Helvetica"/>
              </a:defRPr>
            </a:lvl1pPr>
          </a:lstStyle>
          <a:p>
            <a:pPr algn="ctr">
              <a:defRPr b="0"/>
            </a:pPr>
            <a:r>
              <a:rPr sz="1700"/>
              <a:t>GROWTH</a:t>
            </a:r>
          </a:p>
        </p:txBody>
      </p:sp>
      <p:pic>
        <p:nvPicPr>
          <p:cNvPr id="6" name="Picture 5">
            <a:extLst>
              <a:ext uri="{FF2B5EF4-FFF2-40B4-BE49-F238E27FC236}">
                <a16:creationId xmlns:a16="http://schemas.microsoft.com/office/drawing/2014/main" id="{901FA6C5-9B46-9B47-BAC4-898495184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10" y="1221291"/>
            <a:ext cx="11519603" cy="4338855"/>
          </a:xfrm>
          <a:prstGeom prst="rect">
            <a:avLst/>
          </a:prstGeom>
        </p:spPr>
      </p:pic>
      <p:sp>
        <p:nvSpPr>
          <p:cNvPr id="14" name="TextBox 13">
            <a:extLst>
              <a:ext uri="{FF2B5EF4-FFF2-40B4-BE49-F238E27FC236}">
                <a16:creationId xmlns:a16="http://schemas.microsoft.com/office/drawing/2014/main" id="{9F1EAFBE-1412-C140-8A1B-39C6968912AC}"/>
              </a:ext>
            </a:extLst>
          </p:cNvPr>
          <p:cNvSpPr txBox="1"/>
          <p:nvPr/>
        </p:nvSpPr>
        <p:spPr>
          <a:xfrm>
            <a:off x="1059830" y="4205387"/>
            <a:ext cx="2614863" cy="338554"/>
          </a:xfrm>
          <a:prstGeom prst="rect">
            <a:avLst/>
          </a:prstGeom>
          <a:noFill/>
        </p:spPr>
        <p:txBody>
          <a:bodyPr wrap="square" rtlCol="0">
            <a:spAutoFit/>
          </a:bodyPr>
          <a:lstStyle/>
          <a:p>
            <a:r>
              <a:rPr lang="en-US" sz="1600" u="sng" dirty="0">
                <a:solidFill>
                  <a:schemeClr val="bg1"/>
                </a:solidFill>
                <a:latin typeface="Arial" panose="020B0604020202020204" pitchFamily="34" charset="0"/>
                <a:cs typeface="Arial" panose="020B0604020202020204" pitchFamily="34" charset="0"/>
              </a:rPr>
              <a:t>Infancy</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VRpm</a:t>
            </a:r>
            <a:r>
              <a:rPr lang="en-US" sz="1600" u="sng" dirty="0">
                <a:solidFill>
                  <a:schemeClr val="bg1"/>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72FE9310-632E-FD47-B28D-5087D80DA5B9}"/>
              </a:ext>
            </a:extLst>
          </p:cNvPr>
          <p:cNvSpPr txBox="1"/>
          <p:nvPr/>
        </p:nvSpPr>
        <p:spPr>
          <a:xfrm>
            <a:off x="1059829" y="4867377"/>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Birth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C0C7407-114A-1A45-BF83-60330BB0B219}"/>
              </a:ext>
            </a:extLst>
          </p:cNvPr>
          <p:cNvSpPr txBox="1"/>
          <p:nvPr/>
        </p:nvSpPr>
        <p:spPr>
          <a:xfrm>
            <a:off x="4499811" y="5193614"/>
            <a:ext cx="3192379" cy="1569660"/>
          </a:xfrm>
          <a:prstGeom prst="rect">
            <a:avLst/>
          </a:prstGeom>
          <a:solidFill>
            <a:srgbClr val="104D74"/>
          </a:solid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V – Vision</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R – Relationships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P – Programs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M – Management</a:t>
            </a:r>
          </a:p>
        </p:txBody>
      </p:sp>
      <p:pic>
        <p:nvPicPr>
          <p:cNvPr id="18" name="pasted-image.png">
            <a:extLst>
              <a:ext uri="{FF2B5EF4-FFF2-40B4-BE49-F238E27FC236}">
                <a16:creationId xmlns:a16="http://schemas.microsoft.com/office/drawing/2014/main" id="{C945A340-C66F-AA49-B6C3-070E00CD409B}"/>
              </a:ext>
            </a:extLst>
          </p:cNvPr>
          <p:cNvPicPr>
            <a:picLocks noChangeAspect="1"/>
          </p:cNvPicPr>
          <p:nvPr/>
        </p:nvPicPr>
        <p:blipFill>
          <a:blip r:embed="rId4"/>
          <a:stretch>
            <a:fillRect/>
          </a:stretch>
        </p:blipFill>
        <p:spPr>
          <a:xfrm>
            <a:off x="0" y="-439880"/>
            <a:ext cx="12192000" cy="1606551"/>
          </a:xfrm>
          <a:prstGeom prst="rect">
            <a:avLst/>
          </a:prstGeom>
          <a:ln w="12700">
            <a:miter lim="400000"/>
          </a:ln>
        </p:spPr>
      </p:pic>
      <p:sp>
        <p:nvSpPr>
          <p:cNvPr id="23" name="Shape 186">
            <a:extLst>
              <a:ext uri="{FF2B5EF4-FFF2-40B4-BE49-F238E27FC236}">
                <a16:creationId xmlns:a16="http://schemas.microsoft.com/office/drawing/2014/main" id="{DA584ADB-DC82-4346-924D-59ECC150C934}"/>
              </a:ext>
            </a:extLst>
          </p:cNvPr>
          <p:cNvSpPr/>
          <p:nvPr/>
        </p:nvSpPr>
        <p:spPr>
          <a:xfrm>
            <a:off x="429931" y="12249"/>
            <a:ext cx="11519603" cy="7437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defRPr sz="9000" b="1">
                <a:solidFill>
                  <a:srgbClr val="FFFFFF"/>
                </a:solidFill>
                <a:latin typeface="Trajan Pro"/>
                <a:ea typeface="Trajan Pro"/>
                <a:cs typeface="Trajan Pro"/>
                <a:sym typeface="Trajan Pro"/>
              </a:defRPr>
            </a:lvl1pPr>
          </a:lstStyle>
          <a:p>
            <a:pPr algn="ctr"/>
            <a:r>
              <a:rPr sz="4500" dirty="0">
                <a:latin typeface="Arial" panose="020B0604020202020204" pitchFamily="34" charset="0"/>
                <a:ea typeface="Gotham Book" charset="0"/>
                <a:cs typeface="Arial" panose="020B0604020202020204" pitchFamily="34" charset="0"/>
              </a:rPr>
              <a:t>LIFE CYCLE STAGES OF A CHURCH</a:t>
            </a:r>
          </a:p>
        </p:txBody>
      </p:sp>
    </p:spTree>
    <p:extLst>
      <p:ext uri="{BB962C8B-B14F-4D97-AF65-F5344CB8AC3E}">
        <p14:creationId xmlns:p14="http://schemas.microsoft.com/office/powerpoint/2010/main" val="2423137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194"/>
          <p:cNvSpPr/>
          <p:nvPr/>
        </p:nvSpPr>
        <p:spPr>
          <a:xfrm rot="18021438">
            <a:off x="-1819380" y="4976630"/>
            <a:ext cx="12213206" cy="327205"/>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defTabSz="457200">
              <a:lnSpc>
                <a:spcPct val="110000"/>
              </a:lnSpc>
              <a:defRPr sz="3400" b="1">
                <a:solidFill>
                  <a:srgbClr val="FFFFFF"/>
                </a:solidFill>
                <a:latin typeface="Helvetica"/>
                <a:ea typeface="Helvetica"/>
                <a:cs typeface="Helvetica"/>
                <a:sym typeface="Helvetica"/>
              </a:defRPr>
            </a:lvl1pPr>
          </a:lstStyle>
          <a:p>
            <a:pPr algn="ctr">
              <a:defRPr b="0"/>
            </a:pPr>
            <a:r>
              <a:rPr sz="1700"/>
              <a:t>GROWTH</a:t>
            </a:r>
          </a:p>
        </p:txBody>
      </p:sp>
      <p:pic>
        <p:nvPicPr>
          <p:cNvPr id="6" name="Picture 5">
            <a:extLst>
              <a:ext uri="{FF2B5EF4-FFF2-40B4-BE49-F238E27FC236}">
                <a16:creationId xmlns:a16="http://schemas.microsoft.com/office/drawing/2014/main" id="{901FA6C5-9B46-9B47-BAC4-898495184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10" y="1221291"/>
            <a:ext cx="11519603" cy="4338855"/>
          </a:xfrm>
          <a:prstGeom prst="rect">
            <a:avLst/>
          </a:prstGeom>
        </p:spPr>
      </p:pic>
      <p:sp>
        <p:nvSpPr>
          <p:cNvPr id="13" name="TextBox 12">
            <a:extLst>
              <a:ext uri="{FF2B5EF4-FFF2-40B4-BE49-F238E27FC236}">
                <a16:creationId xmlns:a16="http://schemas.microsoft.com/office/drawing/2014/main" id="{E700E54C-ABF7-C540-8983-562A03B7CB7C}"/>
              </a:ext>
            </a:extLst>
          </p:cNvPr>
          <p:cNvSpPr txBox="1"/>
          <p:nvPr/>
        </p:nvSpPr>
        <p:spPr>
          <a:xfrm>
            <a:off x="1396762" y="3508523"/>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Childhood</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F1EAFBE-1412-C140-8A1B-39C6968912AC}"/>
              </a:ext>
            </a:extLst>
          </p:cNvPr>
          <p:cNvSpPr txBox="1"/>
          <p:nvPr/>
        </p:nvSpPr>
        <p:spPr>
          <a:xfrm>
            <a:off x="1059830" y="4205387"/>
            <a:ext cx="2614863" cy="338554"/>
          </a:xfrm>
          <a:prstGeom prst="rect">
            <a:avLst/>
          </a:prstGeom>
          <a:noFill/>
        </p:spPr>
        <p:txBody>
          <a:bodyPr wrap="square" rtlCol="0">
            <a:spAutoFit/>
          </a:bodyPr>
          <a:lstStyle/>
          <a:p>
            <a:r>
              <a:rPr lang="en-US" sz="1600" u="sng" dirty="0">
                <a:solidFill>
                  <a:schemeClr val="bg1"/>
                </a:solidFill>
                <a:latin typeface="Arial" panose="020B0604020202020204" pitchFamily="34" charset="0"/>
                <a:cs typeface="Arial" panose="020B0604020202020204" pitchFamily="34" charset="0"/>
              </a:rPr>
              <a:t>Infancy</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VRpm</a:t>
            </a:r>
            <a:r>
              <a:rPr lang="en-US" sz="1600" u="sng" dirty="0">
                <a:solidFill>
                  <a:schemeClr val="bg1"/>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72FE9310-632E-FD47-B28D-5087D80DA5B9}"/>
              </a:ext>
            </a:extLst>
          </p:cNvPr>
          <p:cNvSpPr txBox="1"/>
          <p:nvPr/>
        </p:nvSpPr>
        <p:spPr>
          <a:xfrm>
            <a:off x="1059829" y="4867377"/>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Birth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C0C7407-114A-1A45-BF83-60330BB0B219}"/>
              </a:ext>
            </a:extLst>
          </p:cNvPr>
          <p:cNvSpPr txBox="1"/>
          <p:nvPr/>
        </p:nvSpPr>
        <p:spPr>
          <a:xfrm>
            <a:off x="4499811" y="5193614"/>
            <a:ext cx="3192379" cy="1569660"/>
          </a:xfrm>
          <a:prstGeom prst="rect">
            <a:avLst/>
          </a:prstGeom>
          <a:solidFill>
            <a:srgbClr val="104D74"/>
          </a:solid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V – Vision</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R – Relationships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P – Programs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M – Management</a:t>
            </a:r>
          </a:p>
        </p:txBody>
      </p:sp>
      <p:pic>
        <p:nvPicPr>
          <p:cNvPr id="18" name="pasted-image.png">
            <a:extLst>
              <a:ext uri="{FF2B5EF4-FFF2-40B4-BE49-F238E27FC236}">
                <a16:creationId xmlns:a16="http://schemas.microsoft.com/office/drawing/2014/main" id="{C945A340-C66F-AA49-B6C3-070E00CD409B}"/>
              </a:ext>
            </a:extLst>
          </p:cNvPr>
          <p:cNvPicPr>
            <a:picLocks noChangeAspect="1"/>
          </p:cNvPicPr>
          <p:nvPr/>
        </p:nvPicPr>
        <p:blipFill>
          <a:blip r:embed="rId4"/>
          <a:stretch>
            <a:fillRect/>
          </a:stretch>
        </p:blipFill>
        <p:spPr>
          <a:xfrm>
            <a:off x="0" y="-439880"/>
            <a:ext cx="12192000" cy="1606551"/>
          </a:xfrm>
          <a:prstGeom prst="rect">
            <a:avLst/>
          </a:prstGeom>
          <a:ln w="12700">
            <a:miter lim="400000"/>
          </a:ln>
        </p:spPr>
      </p:pic>
      <p:sp>
        <p:nvSpPr>
          <p:cNvPr id="23" name="Shape 186">
            <a:extLst>
              <a:ext uri="{FF2B5EF4-FFF2-40B4-BE49-F238E27FC236}">
                <a16:creationId xmlns:a16="http://schemas.microsoft.com/office/drawing/2014/main" id="{DA584ADB-DC82-4346-924D-59ECC150C934}"/>
              </a:ext>
            </a:extLst>
          </p:cNvPr>
          <p:cNvSpPr/>
          <p:nvPr/>
        </p:nvSpPr>
        <p:spPr>
          <a:xfrm>
            <a:off x="429931" y="12249"/>
            <a:ext cx="11519603" cy="7437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defRPr sz="9000" b="1">
                <a:solidFill>
                  <a:srgbClr val="FFFFFF"/>
                </a:solidFill>
                <a:latin typeface="Trajan Pro"/>
                <a:ea typeface="Trajan Pro"/>
                <a:cs typeface="Trajan Pro"/>
                <a:sym typeface="Trajan Pro"/>
              </a:defRPr>
            </a:lvl1pPr>
          </a:lstStyle>
          <a:p>
            <a:pPr algn="ctr"/>
            <a:r>
              <a:rPr sz="4500" dirty="0">
                <a:latin typeface="Arial" panose="020B0604020202020204" pitchFamily="34" charset="0"/>
                <a:ea typeface="Gotham Book" charset="0"/>
                <a:cs typeface="Arial" panose="020B0604020202020204" pitchFamily="34" charset="0"/>
              </a:rPr>
              <a:t>LIFE CYCLE STAGES OF A CHURCH</a:t>
            </a:r>
          </a:p>
        </p:txBody>
      </p:sp>
    </p:spTree>
    <p:extLst>
      <p:ext uri="{BB962C8B-B14F-4D97-AF65-F5344CB8AC3E}">
        <p14:creationId xmlns:p14="http://schemas.microsoft.com/office/powerpoint/2010/main" val="3392534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2"/>
          <a:stretch>
            <a:fillRect/>
          </a:stretch>
        </p:blipFill>
        <p:spPr>
          <a:xfrm>
            <a:off x="8020" y="-11045"/>
            <a:ext cx="12192001" cy="1295401"/>
          </a:xfrm>
          <a:prstGeom prst="rect">
            <a:avLst/>
          </a:prstGeom>
          <a:ln w="12700">
            <a:miter lim="400000"/>
          </a:ln>
        </p:spPr>
      </p:pic>
      <p:sp>
        <p:nvSpPr>
          <p:cNvPr id="2" name="TextBox 1"/>
          <p:cNvSpPr txBox="1"/>
          <p:nvPr/>
        </p:nvSpPr>
        <p:spPr>
          <a:xfrm>
            <a:off x="4343633" y="221156"/>
            <a:ext cx="3520772" cy="830997"/>
          </a:xfrm>
          <a:prstGeom prst="rect">
            <a:avLst/>
          </a:prstGeom>
          <a:noFill/>
        </p:spPr>
        <p:txBody>
          <a:bodyPr wrap="none" rtlCol="0">
            <a:spAutoFit/>
          </a:bodyPr>
          <a:lstStyle/>
          <a:p>
            <a:pPr algn="ctr"/>
            <a:r>
              <a:rPr lang="en-US" sz="4800" b="1" dirty="0">
                <a:solidFill>
                  <a:schemeClr val="bg1"/>
                </a:solidFill>
                <a:latin typeface="Arial" panose="020B0604020202020204" pitchFamily="34" charset="0"/>
                <a:ea typeface="Gotham Book" charset="0"/>
                <a:cs typeface="Arial" panose="020B0604020202020204" pitchFamily="34" charset="0"/>
              </a:rPr>
              <a:t>2. Message</a:t>
            </a:r>
          </a:p>
        </p:txBody>
      </p:sp>
      <p:pic>
        <p:nvPicPr>
          <p:cNvPr id="5" name="pasted-image.pdf"/>
          <p:cNvPicPr>
            <a:picLocks noChangeAspect="1"/>
          </p:cNvPicPr>
          <p:nvPr/>
        </p:nvPicPr>
        <p:blipFill>
          <a:blip r:embed="rId3"/>
          <a:stretch>
            <a:fillRect/>
          </a:stretch>
        </p:blipFill>
        <p:spPr>
          <a:xfrm>
            <a:off x="9434547" y="5827974"/>
            <a:ext cx="2222132" cy="768556"/>
          </a:xfrm>
          <a:prstGeom prst="rect">
            <a:avLst/>
          </a:prstGeom>
          <a:ln w="12700">
            <a:miter lim="400000"/>
          </a:ln>
        </p:spPr>
      </p:pic>
      <p:sp>
        <p:nvSpPr>
          <p:cNvPr id="7" name="TextBox 6"/>
          <p:cNvSpPr txBox="1"/>
          <p:nvPr/>
        </p:nvSpPr>
        <p:spPr>
          <a:xfrm>
            <a:off x="916560" y="1565296"/>
            <a:ext cx="10374919" cy="4524315"/>
          </a:xfrm>
          <a:prstGeom prst="rect">
            <a:avLst/>
          </a:prstGeom>
          <a:noFill/>
        </p:spPr>
        <p:txBody>
          <a:bodyPr wrap="square" rtlCol="0">
            <a:spAutoFit/>
          </a:bodyPr>
          <a:lstStyle/>
          <a:p>
            <a:pPr indent="-342884" defTabSz="914355"/>
            <a:r>
              <a:rPr lang="en-US" sz="3600" dirty="0">
                <a:latin typeface="Arial" charset="0"/>
                <a:ea typeface="Arial" charset="0"/>
                <a:cs typeface="Arial" charset="0"/>
              </a:rPr>
              <a:t>“But Peter, standing with the eleven, lifted up his voice and addressed them: “Men of Judea and all who dwell in Jerusalem, let this be known to you, and give ear to my words. </a:t>
            </a:r>
            <a:r>
              <a:rPr lang="en-US" sz="3600" baseline="30000" dirty="0">
                <a:latin typeface="Arial" charset="0"/>
                <a:ea typeface="Arial" charset="0"/>
                <a:cs typeface="Arial" charset="0"/>
              </a:rPr>
              <a:t>15</a:t>
            </a:r>
            <a:r>
              <a:rPr lang="en-US" sz="3600" dirty="0">
                <a:latin typeface="Arial" charset="0"/>
                <a:ea typeface="Arial" charset="0"/>
                <a:cs typeface="Arial" charset="0"/>
              </a:rPr>
              <a:t> For these people are not drunk, as you suppose, since it is only the third hour of the day. </a:t>
            </a:r>
            <a:r>
              <a:rPr lang="en-US" sz="3600" baseline="30000" dirty="0">
                <a:latin typeface="Arial" charset="0"/>
                <a:ea typeface="Arial" charset="0"/>
                <a:cs typeface="Arial" charset="0"/>
              </a:rPr>
              <a:t>16</a:t>
            </a:r>
            <a:r>
              <a:rPr lang="en-US" sz="3600" dirty="0">
                <a:latin typeface="Arial" charset="0"/>
                <a:ea typeface="Arial" charset="0"/>
                <a:cs typeface="Arial" charset="0"/>
              </a:rPr>
              <a:t> But this is what was uttered through the prophet Joel” (Acts 2:14-16, ESV).</a:t>
            </a:r>
          </a:p>
        </p:txBody>
      </p:sp>
      <p:pic>
        <p:nvPicPr>
          <p:cNvPr id="9" name="pasted-image.pdf"/>
          <p:cNvPicPr>
            <a:picLocks noChangeAspect="1"/>
          </p:cNvPicPr>
          <p:nvPr/>
        </p:nvPicPr>
        <p:blipFill>
          <a:blip r:embed="rId4"/>
          <a:stretch>
            <a:fillRect/>
          </a:stretch>
        </p:blipFill>
        <p:spPr>
          <a:xfrm>
            <a:off x="9342175" y="5781920"/>
            <a:ext cx="2420993" cy="833047"/>
          </a:xfrm>
          <a:prstGeom prst="rect">
            <a:avLst/>
          </a:prstGeom>
          <a:ln w="12700">
            <a:miter lim="400000"/>
          </a:ln>
        </p:spPr>
      </p:pic>
    </p:spTree>
    <p:extLst>
      <p:ext uri="{BB962C8B-B14F-4D97-AF65-F5344CB8AC3E}">
        <p14:creationId xmlns:p14="http://schemas.microsoft.com/office/powerpoint/2010/main" val="1901064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194"/>
          <p:cNvSpPr/>
          <p:nvPr/>
        </p:nvSpPr>
        <p:spPr>
          <a:xfrm rot="18021438">
            <a:off x="-1819380" y="4976630"/>
            <a:ext cx="12213206" cy="327205"/>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defTabSz="457200">
              <a:lnSpc>
                <a:spcPct val="110000"/>
              </a:lnSpc>
              <a:defRPr sz="3400" b="1">
                <a:solidFill>
                  <a:srgbClr val="FFFFFF"/>
                </a:solidFill>
                <a:latin typeface="Helvetica"/>
                <a:ea typeface="Helvetica"/>
                <a:cs typeface="Helvetica"/>
                <a:sym typeface="Helvetica"/>
              </a:defRPr>
            </a:lvl1pPr>
          </a:lstStyle>
          <a:p>
            <a:pPr algn="ctr">
              <a:defRPr b="0"/>
            </a:pPr>
            <a:r>
              <a:rPr sz="1700"/>
              <a:t>GROWTH</a:t>
            </a:r>
          </a:p>
        </p:txBody>
      </p:sp>
      <p:pic>
        <p:nvPicPr>
          <p:cNvPr id="6" name="Picture 5">
            <a:extLst>
              <a:ext uri="{FF2B5EF4-FFF2-40B4-BE49-F238E27FC236}">
                <a16:creationId xmlns:a16="http://schemas.microsoft.com/office/drawing/2014/main" id="{901FA6C5-9B46-9B47-BAC4-898495184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10" y="1221291"/>
            <a:ext cx="11519603" cy="4338855"/>
          </a:xfrm>
          <a:prstGeom prst="rect">
            <a:avLst/>
          </a:prstGeom>
        </p:spPr>
      </p:pic>
      <p:sp>
        <p:nvSpPr>
          <p:cNvPr id="12" name="TextBox 11">
            <a:extLst>
              <a:ext uri="{FF2B5EF4-FFF2-40B4-BE49-F238E27FC236}">
                <a16:creationId xmlns:a16="http://schemas.microsoft.com/office/drawing/2014/main" id="{04EAB399-6F3E-6641-ABF7-A184CD31E393}"/>
              </a:ext>
            </a:extLst>
          </p:cNvPr>
          <p:cNvSpPr txBox="1"/>
          <p:nvPr/>
        </p:nvSpPr>
        <p:spPr>
          <a:xfrm>
            <a:off x="1863349" y="2802642"/>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Adolescence</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700E54C-ABF7-C540-8983-562A03B7CB7C}"/>
              </a:ext>
            </a:extLst>
          </p:cNvPr>
          <p:cNvSpPr txBox="1"/>
          <p:nvPr/>
        </p:nvSpPr>
        <p:spPr>
          <a:xfrm>
            <a:off x="1396762" y="3508523"/>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Childhood</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F1EAFBE-1412-C140-8A1B-39C6968912AC}"/>
              </a:ext>
            </a:extLst>
          </p:cNvPr>
          <p:cNvSpPr txBox="1"/>
          <p:nvPr/>
        </p:nvSpPr>
        <p:spPr>
          <a:xfrm>
            <a:off x="1059830" y="4205387"/>
            <a:ext cx="2614863" cy="338554"/>
          </a:xfrm>
          <a:prstGeom prst="rect">
            <a:avLst/>
          </a:prstGeom>
          <a:noFill/>
        </p:spPr>
        <p:txBody>
          <a:bodyPr wrap="square" rtlCol="0">
            <a:spAutoFit/>
          </a:bodyPr>
          <a:lstStyle/>
          <a:p>
            <a:r>
              <a:rPr lang="en-US" sz="1600" u="sng" dirty="0">
                <a:solidFill>
                  <a:schemeClr val="bg1"/>
                </a:solidFill>
                <a:latin typeface="Arial" panose="020B0604020202020204" pitchFamily="34" charset="0"/>
                <a:cs typeface="Arial" panose="020B0604020202020204" pitchFamily="34" charset="0"/>
              </a:rPr>
              <a:t>Infancy</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VRpm</a:t>
            </a:r>
            <a:r>
              <a:rPr lang="en-US" sz="1600" u="sng" dirty="0">
                <a:solidFill>
                  <a:schemeClr val="bg1"/>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72FE9310-632E-FD47-B28D-5087D80DA5B9}"/>
              </a:ext>
            </a:extLst>
          </p:cNvPr>
          <p:cNvSpPr txBox="1"/>
          <p:nvPr/>
        </p:nvSpPr>
        <p:spPr>
          <a:xfrm>
            <a:off x="1059829" y="4867377"/>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Birth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C0C7407-114A-1A45-BF83-60330BB0B219}"/>
              </a:ext>
            </a:extLst>
          </p:cNvPr>
          <p:cNvSpPr txBox="1"/>
          <p:nvPr/>
        </p:nvSpPr>
        <p:spPr>
          <a:xfrm>
            <a:off x="4499811" y="5193614"/>
            <a:ext cx="3192379" cy="1569660"/>
          </a:xfrm>
          <a:prstGeom prst="rect">
            <a:avLst/>
          </a:prstGeom>
          <a:solidFill>
            <a:srgbClr val="104D74"/>
          </a:solid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V – Vision</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R – Relationships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P – Programs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M – Management</a:t>
            </a:r>
          </a:p>
        </p:txBody>
      </p:sp>
      <p:pic>
        <p:nvPicPr>
          <p:cNvPr id="18" name="pasted-image.png">
            <a:extLst>
              <a:ext uri="{FF2B5EF4-FFF2-40B4-BE49-F238E27FC236}">
                <a16:creationId xmlns:a16="http://schemas.microsoft.com/office/drawing/2014/main" id="{C945A340-C66F-AA49-B6C3-070E00CD409B}"/>
              </a:ext>
            </a:extLst>
          </p:cNvPr>
          <p:cNvPicPr>
            <a:picLocks noChangeAspect="1"/>
          </p:cNvPicPr>
          <p:nvPr/>
        </p:nvPicPr>
        <p:blipFill>
          <a:blip r:embed="rId4"/>
          <a:stretch>
            <a:fillRect/>
          </a:stretch>
        </p:blipFill>
        <p:spPr>
          <a:xfrm>
            <a:off x="0" y="-439880"/>
            <a:ext cx="12192000" cy="1606551"/>
          </a:xfrm>
          <a:prstGeom prst="rect">
            <a:avLst/>
          </a:prstGeom>
          <a:ln w="12700">
            <a:miter lim="400000"/>
          </a:ln>
        </p:spPr>
      </p:pic>
      <p:sp>
        <p:nvSpPr>
          <p:cNvPr id="23" name="Shape 186">
            <a:extLst>
              <a:ext uri="{FF2B5EF4-FFF2-40B4-BE49-F238E27FC236}">
                <a16:creationId xmlns:a16="http://schemas.microsoft.com/office/drawing/2014/main" id="{DA584ADB-DC82-4346-924D-59ECC150C934}"/>
              </a:ext>
            </a:extLst>
          </p:cNvPr>
          <p:cNvSpPr/>
          <p:nvPr/>
        </p:nvSpPr>
        <p:spPr>
          <a:xfrm>
            <a:off x="429931" y="12249"/>
            <a:ext cx="11519603" cy="7437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defRPr sz="9000" b="1">
                <a:solidFill>
                  <a:srgbClr val="FFFFFF"/>
                </a:solidFill>
                <a:latin typeface="Trajan Pro"/>
                <a:ea typeface="Trajan Pro"/>
                <a:cs typeface="Trajan Pro"/>
                <a:sym typeface="Trajan Pro"/>
              </a:defRPr>
            </a:lvl1pPr>
          </a:lstStyle>
          <a:p>
            <a:pPr algn="ctr"/>
            <a:r>
              <a:rPr sz="4500" dirty="0">
                <a:latin typeface="Arial" panose="020B0604020202020204" pitchFamily="34" charset="0"/>
                <a:ea typeface="Gotham Book" charset="0"/>
                <a:cs typeface="Arial" panose="020B0604020202020204" pitchFamily="34" charset="0"/>
              </a:rPr>
              <a:t>LIFE CYCLE STAGES OF A CHURCH</a:t>
            </a:r>
          </a:p>
        </p:txBody>
      </p:sp>
    </p:spTree>
    <p:extLst>
      <p:ext uri="{BB962C8B-B14F-4D97-AF65-F5344CB8AC3E}">
        <p14:creationId xmlns:p14="http://schemas.microsoft.com/office/powerpoint/2010/main" val="3815416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194"/>
          <p:cNvSpPr/>
          <p:nvPr/>
        </p:nvSpPr>
        <p:spPr>
          <a:xfrm rot="18021438">
            <a:off x="-1819380" y="4976630"/>
            <a:ext cx="12213206" cy="327205"/>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defTabSz="457200">
              <a:lnSpc>
                <a:spcPct val="110000"/>
              </a:lnSpc>
              <a:defRPr sz="3400" b="1">
                <a:solidFill>
                  <a:srgbClr val="FFFFFF"/>
                </a:solidFill>
                <a:latin typeface="Helvetica"/>
                <a:ea typeface="Helvetica"/>
                <a:cs typeface="Helvetica"/>
                <a:sym typeface="Helvetica"/>
              </a:defRPr>
            </a:lvl1pPr>
          </a:lstStyle>
          <a:p>
            <a:pPr algn="ctr">
              <a:defRPr b="0"/>
            </a:pPr>
            <a:r>
              <a:rPr sz="1700"/>
              <a:t>GROWTH</a:t>
            </a:r>
          </a:p>
        </p:txBody>
      </p:sp>
      <p:pic>
        <p:nvPicPr>
          <p:cNvPr id="6" name="Picture 5">
            <a:extLst>
              <a:ext uri="{FF2B5EF4-FFF2-40B4-BE49-F238E27FC236}">
                <a16:creationId xmlns:a16="http://schemas.microsoft.com/office/drawing/2014/main" id="{901FA6C5-9B46-9B47-BAC4-898495184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10" y="1221291"/>
            <a:ext cx="11519603" cy="4338855"/>
          </a:xfrm>
          <a:prstGeom prst="rect">
            <a:avLst/>
          </a:prstGeom>
        </p:spPr>
      </p:pic>
      <p:sp>
        <p:nvSpPr>
          <p:cNvPr id="7" name="TextBox 6">
            <a:extLst>
              <a:ext uri="{FF2B5EF4-FFF2-40B4-BE49-F238E27FC236}">
                <a16:creationId xmlns:a16="http://schemas.microsoft.com/office/drawing/2014/main" id="{270AB731-9993-D940-983B-7D16C1ED85E2}"/>
              </a:ext>
            </a:extLst>
          </p:cNvPr>
          <p:cNvSpPr txBox="1"/>
          <p:nvPr/>
        </p:nvSpPr>
        <p:spPr>
          <a:xfrm>
            <a:off x="2704194" y="2095763"/>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Adulthood</a:t>
            </a:r>
            <a:r>
              <a:rPr lang="en-US" dirty="0">
                <a:solidFill>
                  <a:schemeClr val="bg1"/>
                </a:solidFill>
                <a:latin typeface="Arial" panose="020B0604020202020204" pitchFamily="34" charset="0"/>
                <a:cs typeface="Arial" panose="020B0604020202020204" pitchFamily="34" charset="0"/>
              </a:rPr>
              <a:t> (VRPM)</a:t>
            </a:r>
            <a:endParaRPr lang="en-US" u="sng"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4EAB399-6F3E-6641-ABF7-A184CD31E393}"/>
              </a:ext>
            </a:extLst>
          </p:cNvPr>
          <p:cNvSpPr txBox="1"/>
          <p:nvPr/>
        </p:nvSpPr>
        <p:spPr>
          <a:xfrm>
            <a:off x="1863349" y="2802642"/>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Adolescence</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700E54C-ABF7-C540-8983-562A03B7CB7C}"/>
              </a:ext>
            </a:extLst>
          </p:cNvPr>
          <p:cNvSpPr txBox="1"/>
          <p:nvPr/>
        </p:nvSpPr>
        <p:spPr>
          <a:xfrm>
            <a:off x="1396762" y="3508523"/>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Childhood</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F1EAFBE-1412-C140-8A1B-39C6968912AC}"/>
              </a:ext>
            </a:extLst>
          </p:cNvPr>
          <p:cNvSpPr txBox="1"/>
          <p:nvPr/>
        </p:nvSpPr>
        <p:spPr>
          <a:xfrm>
            <a:off x="1059830" y="4205387"/>
            <a:ext cx="2614863" cy="338554"/>
          </a:xfrm>
          <a:prstGeom prst="rect">
            <a:avLst/>
          </a:prstGeom>
          <a:noFill/>
        </p:spPr>
        <p:txBody>
          <a:bodyPr wrap="square" rtlCol="0">
            <a:spAutoFit/>
          </a:bodyPr>
          <a:lstStyle/>
          <a:p>
            <a:r>
              <a:rPr lang="en-US" sz="1600" u="sng" dirty="0">
                <a:solidFill>
                  <a:schemeClr val="bg1"/>
                </a:solidFill>
                <a:latin typeface="Arial" panose="020B0604020202020204" pitchFamily="34" charset="0"/>
                <a:cs typeface="Arial" panose="020B0604020202020204" pitchFamily="34" charset="0"/>
              </a:rPr>
              <a:t>Infancy</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VRpm</a:t>
            </a:r>
            <a:r>
              <a:rPr lang="en-US" sz="1600" u="sng" dirty="0">
                <a:solidFill>
                  <a:schemeClr val="bg1"/>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72FE9310-632E-FD47-B28D-5087D80DA5B9}"/>
              </a:ext>
            </a:extLst>
          </p:cNvPr>
          <p:cNvSpPr txBox="1"/>
          <p:nvPr/>
        </p:nvSpPr>
        <p:spPr>
          <a:xfrm>
            <a:off x="1059829" y="4867377"/>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Birth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C0C7407-114A-1A45-BF83-60330BB0B219}"/>
              </a:ext>
            </a:extLst>
          </p:cNvPr>
          <p:cNvSpPr txBox="1"/>
          <p:nvPr/>
        </p:nvSpPr>
        <p:spPr>
          <a:xfrm>
            <a:off x="4499811" y="5193614"/>
            <a:ext cx="3192379" cy="1569660"/>
          </a:xfrm>
          <a:prstGeom prst="rect">
            <a:avLst/>
          </a:prstGeom>
          <a:solidFill>
            <a:srgbClr val="104D74"/>
          </a:solid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V – Vision</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R – Relationships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P – Programs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M – Management</a:t>
            </a:r>
          </a:p>
        </p:txBody>
      </p:sp>
      <p:pic>
        <p:nvPicPr>
          <p:cNvPr id="18" name="pasted-image.png">
            <a:extLst>
              <a:ext uri="{FF2B5EF4-FFF2-40B4-BE49-F238E27FC236}">
                <a16:creationId xmlns:a16="http://schemas.microsoft.com/office/drawing/2014/main" id="{C945A340-C66F-AA49-B6C3-070E00CD409B}"/>
              </a:ext>
            </a:extLst>
          </p:cNvPr>
          <p:cNvPicPr>
            <a:picLocks noChangeAspect="1"/>
          </p:cNvPicPr>
          <p:nvPr/>
        </p:nvPicPr>
        <p:blipFill>
          <a:blip r:embed="rId4"/>
          <a:stretch>
            <a:fillRect/>
          </a:stretch>
        </p:blipFill>
        <p:spPr>
          <a:xfrm>
            <a:off x="0" y="-439880"/>
            <a:ext cx="12192000" cy="1606551"/>
          </a:xfrm>
          <a:prstGeom prst="rect">
            <a:avLst/>
          </a:prstGeom>
          <a:ln w="12700">
            <a:miter lim="400000"/>
          </a:ln>
        </p:spPr>
      </p:pic>
      <p:sp>
        <p:nvSpPr>
          <p:cNvPr id="23" name="Shape 186">
            <a:extLst>
              <a:ext uri="{FF2B5EF4-FFF2-40B4-BE49-F238E27FC236}">
                <a16:creationId xmlns:a16="http://schemas.microsoft.com/office/drawing/2014/main" id="{DA584ADB-DC82-4346-924D-59ECC150C934}"/>
              </a:ext>
            </a:extLst>
          </p:cNvPr>
          <p:cNvSpPr/>
          <p:nvPr/>
        </p:nvSpPr>
        <p:spPr>
          <a:xfrm>
            <a:off x="429931" y="12249"/>
            <a:ext cx="11519603" cy="7437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defRPr sz="9000" b="1">
                <a:solidFill>
                  <a:srgbClr val="FFFFFF"/>
                </a:solidFill>
                <a:latin typeface="Trajan Pro"/>
                <a:ea typeface="Trajan Pro"/>
                <a:cs typeface="Trajan Pro"/>
                <a:sym typeface="Trajan Pro"/>
              </a:defRPr>
            </a:lvl1pPr>
          </a:lstStyle>
          <a:p>
            <a:pPr algn="ctr"/>
            <a:r>
              <a:rPr sz="4500" dirty="0">
                <a:latin typeface="Arial" panose="020B0604020202020204" pitchFamily="34" charset="0"/>
                <a:ea typeface="Gotham Book" charset="0"/>
                <a:cs typeface="Arial" panose="020B0604020202020204" pitchFamily="34" charset="0"/>
              </a:rPr>
              <a:t>LIFE CYCLE STAGES OF A CHURCH</a:t>
            </a:r>
          </a:p>
        </p:txBody>
      </p:sp>
    </p:spTree>
    <p:extLst>
      <p:ext uri="{BB962C8B-B14F-4D97-AF65-F5344CB8AC3E}">
        <p14:creationId xmlns:p14="http://schemas.microsoft.com/office/powerpoint/2010/main" val="4222499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194"/>
          <p:cNvSpPr/>
          <p:nvPr/>
        </p:nvSpPr>
        <p:spPr>
          <a:xfrm rot="18021438">
            <a:off x="-1819380" y="4976630"/>
            <a:ext cx="12213206" cy="327205"/>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defTabSz="457200">
              <a:lnSpc>
                <a:spcPct val="110000"/>
              </a:lnSpc>
              <a:defRPr sz="3400" b="1">
                <a:solidFill>
                  <a:srgbClr val="FFFFFF"/>
                </a:solidFill>
                <a:latin typeface="Helvetica"/>
                <a:ea typeface="Helvetica"/>
                <a:cs typeface="Helvetica"/>
                <a:sym typeface="Helvetica"/>
              </a:defRPr>
            </a:lvl1pPr>
          </a:lstStyle>
          <a:p>
            <a:pPr algn="ctr">
              <a:defRPr b="0"/>
            </a:pPr>
            <a:r>
              <a:rPr sz="1700"/>
              <a:t>GROWTH</a:t>
            </a:r>
          </a:p>
        </p:txBody>
      </p:sp>
      <p:pic>
        <p:nvPicPr>
          <p:cNvPr id="6" name="Picture 5">
            <a:extLst>
              <a:ext uri="{FF2B5EF4-FFF2-40B4-BE49-F238E27FC236}">
                <a16:creationId xmlns:a16="http://schemas.microsoft.com/office/drawing/2014/main" id="{901FA6C5-9B46-9B47-BAC4-898495184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10" y="1221291"/>
            <a:ext cx="11519603" cy="4338855"/>
          </a:xfrm>
          <a:prstGeom prst="rect">
            <a:avLst/>
          </a:prstGeom>
        </p:spPr>
      </p:pic>
      <p:sp>
        <p:nvSpPr>
          <p:cNvPr id="7" name="TextBox 6">
            <a:extLst>
              <a:ext uri="{FF2B5EF4-FFF2-40B4-BE49-F238E27FC236}">
                <a16:creationId xmlns:a16="http://schemas.microsoft.com/office/drawing/2014/main" id="{270AB731-9993-D940-983B-7D16C1ED85E2}"/>
              </a:ext>
            </a:extLst>
          </p:cNvPr>
          <p:cNvSpPr txBox="1"/>
          <p:nvPr/>
        </p:nvSpPr>
        <p:spPr>
          <a:xfrm>
            <a:off x="2704194" y="2095763"/>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Adulthood</a:t>
            </a:r>
            <a:r>
              <a:rPr lang="en-US" dirty="0">
                <a:solidFill>
                  <a:schemeClr val="bg1"/>
                </a:solidFill>
                <a:latin typeface="Arial" panose="020B0604020202020204" pitchFamily="34" charset="0"/>
                <a:cs typeface="Arial" panose="020B0604020202020204" pitchFamily="34" charset="0"/>
              </a:rPr>
              <a:t> (VRPM)</a:t>
            </a:r>
            <a:endParaRPr lang="en-US" u="sng"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4EAB399-6F3E-6641-ABF7-A184CD31E393}"/>
              </a:ext>
            </a:extLst>
          </p:cNvPr>
          <p:cNvSpPr txBox="1"/>
          <p:nvPr/>
        </p:nvSpPr>
        <p:spPr>
          <a:xfrm>
            <a:off x="1863349" y="2802642"/>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Adolescence</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700E54C-ABF7-C540-8983-562A03B7CB7C}"/>
              </a:ext>
            </a:extLst>
          </p:cNvPr>
          <p:cNvSpPr txBox="1"/>
          <p:nvPr/>
        </p:nvSpPr>
        <p:spPr>
          <a:xfrm>
            <a:off x="1396762" y="3508523"/>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Childhood</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F1EAFBE-1412-C140-8A1B-39C6968912AC}"/>
              </a:ext>
            </a:extLst>
          </p:cNvPr>
          <p:cNvSpPr txBox="1"/>
          <p:nvPr/>
        </p:nvSpPr>
        <p:spPr>
          <a:xfrm>
            <a:off x="1059830" y="4205387"/>
            <a:ext cx="2614863" cy="338554"/>
          </a:xfrm>
          <a:prstGeom prst="rect">
            <a:avLst/>
          </a:prstGeom>
          <a:noFill/>
        </p:spPr>
        <p:txBody>
          <a:bodyPr wrap="square" rtlCol="0">
            <a:spAutoFit/>
          </a:bodyPr>
          <a:lstStyle/>
          <a:p>
            <a:r>
              <a:rPr lang="en-US" sz="1600" u="sng" dirty="0">
                <a:solidFill>
                  <a:schemeClr val="bg1"/>
                </a:solidFill>
                <a:latin typeface="Arial" panose="020B0604020202020204" pitchFamily="34" charset="0"/>
                <a:cs typeface="Arial" panose="020B0604020202020204" pitchFamily="34" charset="0"/>
              </a:rPr>
              <a:t>Infancy</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VRpm</a:t>
            </a:r>
            <a:r>
              <a:rPr lang="en-US" sz="1600" u="sng" dirty="0">
                <a:solidFill>
                  <a:schemeClr val="bg1"/>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72FE9310-632E-FD47-B28D-5087D80DA5B9}"/>
              </a:ext>
            </a:extLst>
          </p:cNvPr>
          <p:cNvSpPr txBox="1"/>
          <p:nvPr/>
        </p:nvSpPr>
        <p:spPr>
          <a:xfrm>
            <a:off x="1059829" y="4867377"/>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Birth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F9C3846-A747-8746-918C-13E68F579BCE}"/>
              </a:ext>
            </a:extLst>
          </p:cNvPr>
          <p:cNvSpPr txBox="1"/>
          <p:nvPr/>
        </p:nvSpPr>
        <p:spPr>
          <a:xfrm>
            <a:off x="5619472" y="1482370"/>
            <a:ext cx="824721" cy="366293"/>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Prime</a:t>
            </a:r>
          </a:p>
        </p:txBody>
      </p:sp>
      <p:sp>
        <p:nvSpPr>
          <p:cNvPr id="2" name="TextBox 1">
            <a:extLst>
              <a:ext uri="{FF2B5EF4-FFF2-40B4-BE49-F238E27FC236}">
                <a16:creationId xmlns:a16="http://schemas.microsoft.com/office/drawing/2014/main" id="{4C0C7407-114A-1A45-BF83-60330BB0B219}"/>
              </a:ext>
            </a:extLst>
          </p:cNvPr>
          <p:cNvSpPr txBox="1"/>
          <p:nvPr/>
        </p:nvSpPr>
        <p:spPr>
          <a:xfrm>
            <a:off x="4499811" y="5193614"/>
            <a:ext cx="3192379" cy="1569660"/>
          </a:xfrm>
          <a:prstGeom prst="rect">
            <a:avLst/>
          </a:prstGeom>
          <a:solidFill>
            <a:srgbClr val="104D74"/>
          </a:solid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V – Vision</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R – Relationships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P – Programs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M – Management</a:t>
            </a:r>
          </a:p>
        </p:txBody>
      </p:sp>
      <p:pic>
        <p:nvPicPr>
          <p:cNvPr id="18" name="pasted-image.png">
            <a:extLst>
              <a:ext uri="{FF2B5EF4-FFF2-40B4-BE49-F238E27FC236}">
                <a16:creationId xmlns:a16="http://schemas.microsoft.com/office/drawing/2014/main" id="{C945A340-C66F-AA49-B6C3-070E00CD409B}"/>
              </a:ext>
            </a:extLst>
          </p:cNvPr>
          <p:cNvPicPr>
            <a:picLocks noChangeAspect="1"/>
          </p:cNvPicPr>
          <p:nvPr/>
        </p:nvPicPr>
        <p:blipFill>
          <a:blip r:embed="rId4"/>
          <a:stretch>
            <a:fillRect/>
          </a:stretch>
        </p:blipFill>
        <p:spPr>
          <a:xfrm>
            <a:off x="0" y="-439880"/>
            <a:ext cx="12192000" cy="1606551"/>
          </a:xfrm>
          <a:prstGeom prst="rect">
            <a:avLst/>
          </a:prstGeom>
          <a:ln w="12700">
            <a:miter lim="400000"/>
          </a:ln>
        </p:spPr>
      </p:pic>
      <p:sp>
        <p:nvSpPr>
          <p:cNvPr id="23" name="Shape 186">
            <a:extLst>
              <a:ext uri="{FF2B5EF4-FFF2-40B4-BE49-F238E27FC236}">
                <a16:creationId xmlns:a16="http://schemas.microsoft.com/office/drawing/2014/main" id="{DA584ADB-DC82-4346-924D-59ECC150C934}"/>
              </a:ext>
            </a:extLst>
          </p:cNvPr>
          <p:cNvSpPr/>
          <p:nvPr/>
        </p:nvSpPr>
        <p:spPr>
          <a:xfrm>
            <a:off x="429931" y="12249"/>
            <a:ext cx="11519603" cy="7437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defRPr sz="9000" b="1">
                <a:solidFill>
                  <a:srgbClr val="FFFFFF"/>
                </a:solidFill>
                <a:latin typeface="Trajan Pro"/>
                <a:ea typeface="Trajan Pro"/>
                <a:cs typeface="Trajan Pro"/>
                <a:sym typeface="Trajan Pro"/>
              </a:defRPr>
            </a:lvl1pPr>
          </a:lstStyle>
          <a:p>
            <a:pPr algn="ctr"/>
            <a:r>
              <a:rPr sz="4500" dirty="0">
                <a:latin typeface="Arial" panose="020B0604020202020204" pitchFamily="34" charset="0"/>
                <a:ea typeface="Gotham Book" charset="0"/>
                <a:cs typeface="Arial" panose="020B0604020202020204" pitchFamily="34" charset="0"/>
              </a:rPr>
              <a:t>LIFE CYCLE STAGES OF A CHURCH</a:t>
            </a:r>
          </a:p>
        </p:txBody>
      </p:sp>
    </p:spTree>
    <p:extLst>
      <p:ext uri="{BB962C8B-B14F-4D97-AF65-F5344CB8AC3E}">
        <p14:creationId xmlns:p14="http://schemas.microsoft.com/office/powerpoint/2010/main" val="2950048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194"/>
          <p:cNvSpPr/>
          <p:nvPr/>
        </p:nvSpPr>
        <p:spPr>
          <a:xfrm rot="18021438">
            <a:off x="-1819380" y="4976630"/>
            <a:ext cx="12213206" cy="327205"/>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defTabSz="457200">
              <a:lnSpc>
                <a:spcPct val="110000"/>
              </a:lnSpc>
              <a:defRPr sz="3400" b="1">
                <a:solidFill>
                  <a:srgbClr val="FFFFFF"/>
                </a:solidFill>
                <a:latin typeface="Helvetica"/>
                <a:ea typeface="Helvetica"/>
                <a:cs typeface="Helvetica"/>
                <a:sym typeface="Helvetica"/>
              </a:defRPr>
            </a:lvl1pPr>
          </a:lstStyle>
          <a:p>
            <a:pPr algn="ctr">
              <a:defRPr b="0"/>
            </a:pPr>
            <a:r>
              <a:rPr sz="1700"/>
              <a:t>GROWTH</a:t>
            </a:r>
          </a:p>
        </p:txBody>
      </p:sp>
      <p:pic>
        <p:nvPicPr>
          <p:cNvPr id="6" name="Picture 5">
            <a:extLst>
              <a:ext uri="{FF2B5EF4-FFF2-40B4-BE49-F238E27FC236}">
                <a16:creationId xmlns:a16="http://schemas.microsoft.com/office/drawing/2014/main" id="{901FA6C5-9B46-9B47-BAC4-898495184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10" y="1221291"/>
            <a:ext cx="11519603" cy="4338855"/>
          </a:xfrm>
          <a:prstGeom prst="rect">
            <a:avLst/>
          </a:prstGeom>
        </p:spPr>
      </p:pic>
      <p:sp>
        <p:nvSpPr>
          <p:cNvPr id="7" name="TextBox 6">
            <a:extLst>
              <a:ext uri="{FF2B5EF4-FFF2-40B4-BE49-F238E27FC236}">
                <a16:creationId xmlns:a16="http://schemas.microsoft.com/office/drawing/2014/main" id="{270AB731-9993-D940-983B-7D16C1ED85E2}"/>
              </a:ext>
            </a:extLst>
          </p:cNvPr>
          <p:cNvSpPr txBox="1"/>
          <p:nvPr/>
        </p:nvSpPr>
        <p:spPr>
          <a:xfrm>
            <a:off x="2704194" y="2095763"/>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Adulthood</a:t>
            </a:r>
            <a:r>
              <a:rPr lang="en-US" dirty="0">
                <a:solidFill>
                  <a:schemeClr val="bg1"/>
                </a:solidFill>
                <a:latin typeface="Arial" panose="020B0604020202020204" pitchFamily="34" charset="0"/>
                <a:cs typeface="Arial" panose="020B0604020202020204" pitchFamily="34" charset="0"/>
              </a:rPr>
              <a:t> (VRPM)</a:t>
            </a:r>
            <a:endParaRPr lang="en-US" u="sng"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4EAB399-6F3E-6641-ABF7-A184CD31E393}"/>
              </a:ext>
            </a:extLst>
          </p:cNvPr>
          <p:cNvSpPr txBox="1"/>
          <p:nvPr/>
        </p:nvSpPr>
        <p:spPr>
          <a:xfrm>
            <a:off x="1863349" y="2802642"/>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Adolescence</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700E54C-ABF7-C540-8983-562A03B7CB7C}"/>
              </a:ext>
            </a:extLst>
          </p:cNvPr>
          <p:cNvSpPr txBox="1"/>
          <p:nvPr/>
        </p:nvSpPr>
        <p:spPr>
          <a:xfrm>
            <a:off x="1396762" y="3508523"/>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Childhood</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F1EAFBE-1412-C140-8A1B-39C6968912AC}"/>
              </a:ext>
            </a:extLst>
          </p:cNvPr>
          <p:cNvSpPr txBox="1"/>
          <p:nvPr/>
        </p:nvSpPr>
        <p:spPr>
          <a:xfrm>
            <a:off x="1059830" y="4205387"/>
            <a:ext cx="2614863" cy="338554"/>
          </a:xfrm>
          <a:prstGeom prst="rect">
            <a:avLst/>
          </a:prstGeom>
          <a:noFill/>
        </p:spPr>
        <p:txBody>
          <a:bodyPr wrap="square" rtlCol="0">
            <a:spAutoFit/>
          </a:bodyPr>
          <a:lstStyle/>
          <a:p>
            <a:r>
              <a:rPr lang="en-US" sz="1600" u="sng" dirty="0">
                <a:solidFill>
                  <a:schemeClr val="bg1"/>
                </a:solidFill>
                <a:latin typeface="Arial" panose="020B0604020202020204" pitchFamily="34" charset="0"/>
                <a:cs typeface="Arial" panose="020B0604020202020204" pitchFamily="34" charset="0"/>
              </a:rPr>
              <a:t>Infancy</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VRpm</a:t>
            </a:r>
            <a:r>
              <a:rPr lang="en-US" sz="1600" u="sng" dirty="0">
                <a:solidFill>
                  <a:schemeClr val="bg1"/>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72FE9310-632E-FD47-B28D-5087D80DA5B9}"/>
              </a:ext>
            </a:extLst>
          </p:cNvPr>
          <p:cNvSpPr txBox="1"/>
          <p:nvPr/>
        </p:nvSpPr>
        <p:spPr>
          <a:xfrm>
            <a:off x="1059829" y="4867377"/>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Birth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CDCC491-507B-A74F-A3E5-923A6F8143BE}"/>
              </a:ext>
            </a:extLst>
          </p:cNvPr>
          <p:cNvSpPr txBox="1"/>
          <p:nvPr/>
        </p:nvSpPr>
        <p:spPr>
          <a:xfrm>
            <a:off x="6963421" y="2096425"/>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Maturity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F9C3846-A747-8746-918C-13E68F579BCE}"/>
              </a:ext>
            </a:extLst>
          </p:cNvPr>
          <p:cNvSpPr txBox="1"/>
          <p:nvPr/>
        </p:nvSpPr>
        <p:spPr>
          <a:xfrm>
            <a:off x="5619472" y="1482370"/>
            <a:ext cx="824721" cy="366293"/>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Prime</a:t>
            </a:r>
          </a:p>
        </p:txBody>
      </p:sp>
      <p:sp>
        <p:nvSpPr>
          <p:cNvPr id="2" name="TextBox 1">
            <a:extLst>
              <a:ext uri="{FF2B5EF4-FFF2-40B4-BE49-F238E27FC236}">
                <a16:creationId xmlns:a16="http://schemas.microsoft.com/office/drawing/2014/main" id="{4C0C7407-114A-1A45-BF83-60330BB0B219}"/>
              </a:ext>
            </a:extLst>
          </p:cNvPr>
          <p:cNvSpPr txBox="1"/>
          <p:nvPr/>
        </p:nvSpPr>
        <p:spPr>
          <a:xfrm>
            <a:off x="4499811" y="5193614"/>
            <a:ext cx="3192379" cy="1569660"/>
          </a:xfrm>
          <a:prstGeom prst="rect">
            <a:avLst/>
          </a:prstGeom>
          <a:solidFill>
            <a:srgbClr val="104D74"/>
          </a:solid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V – Vision</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R – Relationships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P – Programs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M – Management</a:t>
            </a:r>
          </a:p>
        </p:txBody>
      </p:sp>
      <p:pic>
        <p:nvPicPr>
          <p:cNvPr id="18" name="pasted-image.png">
            <a:extLst>
              <a:ext uri="{FF2B5EF4-FFF2-40B4-BE49-F238E27FC236}">
                <a16:creationId xmlns:a16="http://schemas.microsoft.com/office/drawing/2014/main" id="{C945A340-C66F-AA49-B6C3-070E00CD409B}"/>
              </a:ext>
            </a:extLst>
          </p:cNvPr>
          <p:cNvPicPr>
            <a:picLocks noChangeAspect="1"/>
          </p:cNvPicPr>
          <p:nvPr/>
        </p:nvPicPr>
        <p:blipFill>
          <a:blip r:embed="rId4"/>
          <a:stretch>
            <a:fillRect/>
          </a:stretch>
        </p:blipFill>
        <p:spPr>
          <a:xfrm>
            <a:off x="0" y="-439880"/>
            <a:ext cx="12192000" cy="1606551"/>
          </a:xfrm>
          <a:prstGeom prst="rect">
            <a:avLst/>
          </a:prstGeom>
          <a:ln w="12700">
            <a:miter lim="400000"/>
          </a:ln>
        </p:spPr>
      </p:pic>
      <p:sp>
        <p:nvSpPr>
          <p:cNvPr id="23" name="Shape 186">
            <a:extLst>
              <a:ext uri="{FF2B5EF4-FFF2-40B4-BE49-F238E27FC236}">
                <a16:creationId xmlns:a16="http://schemas.microsoft.com/office/drawing/2014/main" id="{DA584ADB-DC82-4346-924D-59ECC150C934}"/>
              </a:ext>
            </a:extLst>
          </p:cNvPr>
          <p:cNvSpPr/>
          <p:nvPr/>
        </p:nvSpPr>
        <p:spPr>
          <a:xfrm>
            <a:off x="429931" y="12249"/>
            <a:ext cx="11519603" cy="7437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defRPr sz="9000" b="1">
                <a:solidFill>
                  <a:srgbClr val="FFFFFF"/>
                </a:solidFill>
                <a:latin typeface="Trajan Pro"/>
                <a:ea typeface="Trajan Pro"/>
                <a:cs typeface="Trajan Pro"/>
                <a:sym typeface="Trajan Pro"/>
              </a:defRPr>
            </a:lvl1pPr>
          </a:lstStyle>
          <a:p>
            <a:pPr algn="ctr"/>
            <a:r>
              <a:rPr sz="4500" dirty="0">
                <a:latin typeface="Arial" panose="020B0604020202020204" pitchFamily="34" charset="0"/>
                <a:ea typeface="Gotham Book" charset="0"/>
                <a:cs typeface="Arial" panose="020B0604020202020204" pitchFamily="34" charset="0"/>
              </a:rPr>
              <a:t>LIFE CYCLE STAGES OF A CHURCH</a:t>
            </a:r>
          </a:p>
        </p:txBody>
      </p:sp>
    </p:spTree>
    <p:extLst>
      <p:ext uri="{BB962C8B-B14F-4D97-AF65-F5344CB8AC3E}">
        <p14:creationId xmlns:p14="http://schemas.microsoft.com/office/powerpoint/2010/main" val="2189960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194"/>
          <p:cNvSpPr/>
          <p:nvPr/>
        </p:nvSpPr>
        <p:spPr>
          <a:xfrm rot="18021438">
            <a:off x="-1819380" y="4976630"/>
            <a:ext cx="12213206" cy="327205"/>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defTabSz="457200">
              <a:lnSpc>
                <a:spcPct val="110000"/>
              </a:lnSpc>
              <a:defRPr sz="3400" b="1">
                <a:solidFill>
                  <a:srgbClr val="FFFFFF"/>
                </a:solidFill>
                <a:latin typeface="Helvetica"/>
                <a:ea typeface="Helvetica"/>
                <a:cs typeface="Helvetica"/>
                <a:sym typeface="Helvetica"/>
              </a:defRPr>
            </a:lvl1pPr>
          </a:lstStyle>
          <a:p>
            <a:pPr algn="ctr">
              <a:defRPr b="0"/>
            </a:pPr>
            <a:r>
              <a:rPr sz="1700"/>
              <a:t>GROWTH</a:t>
            </a:r>
          </a:p>
        </p:txBody>
      </p:sp>
      <p:pic>
        <p:nvPicPr>
          <p:cNvPr id="6" name="Picture 5">
            <a:extLst>
              <a:ext uri="{FF2B5EF4-FFF2-40B4-BE49-F238E27FC236}">
                <a16:creationId xmlns:a16="http://schemas.microsoft.com/office/drawing/2014/main" id="{901FA6C5-9B46-9B47-BAC4-898495184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10" y="1221291"/>
            <a:ext cx="11519603" cy="4338855"/>
          </a:xfrm>
          <a:prstGeom prst="rect">
            <a:avLst/>
          </a:prstGeom>
        </p:spPr>
      </p:pic>
      <p:sp>
        <p:nvSpPr>
          <p:cNvPr id="7" name="TextBox 6">
            <a:extLst>
              <a:ext uri="{FF2B5EF4-FFF2-40B4-BE49-F238E27FC236}">
                <a16:creationId xmlns:a16="http://schemas.microsoft.com/office/drawing/2014/main" id="{270AB731-9993-D940-983B-7D16C1ED85E2}"/>
              </a:ext>
            </a:extLst>
          </p:cNvPr>
          <p:cNvSpPr txBox="1"/>
          <p:nvPr/>
        </p:nvSpPr>
        <p:spPr>
          <a:xfrm>
            <a:off x="2704194" y="2095763"/>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Adulthood</a:t>
            </a:r>
            <a:r>
              <a:rPr lang="en-US" dirty="0">
                <a:solidFill>
                  <a:schemeClr val="bg1"/>
                </a:solidFill>
                <a:latin typeface="Arial" panose="020B0604020202020204" pitchFamily="34" charset="0"/>
                <a:cs typeface="Arial" panose="020B0604020202020204" pitchFamily="34" charset="0"/>
              </a:rPr>
              <a:t> (VRPM)</a:t>
            </a:r>
            <a:endParaRPr lang="en-US" u="sng"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4EAB399-6F3E-6641-ABF7-A184CD31E393}"/>
              </a:ext>
            </a:extLst>
          </p:cNvPr>
          <p:cNvSpPr txBox="1"/>
          <p:nvPr/>
        </p:nvSpPr>
        <p:spPr>
          <a:xfrm>
            <a:off x="1863349" y="2802642"/>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Adolescence</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700E54C-ABF7-C540-8983-562A03B7CB7C}"/>
              </a:ext>
            </a:extLst>
          </p:cNvPr>
          <p:cNvSpPr txBox="1"/>
          <p:nvPr/>
        </p:nvSpPr>
        <p:spPr>
          <a:xfrm>
            <a:off x="1396762" y="3508523"/>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Childhood</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F1EAFBE-1412-C140-8A1B-39C6968912AC}"/>
              </a:ext>
            </a:extLst>
          </p:cNvPr>
          <p:cNvSpPr txBox="1"/>
          <p:nvPr/>
        </p:nvSpPr>
        <p:spPr>
          <a:xfrm>
            <a:off x="1059830" y="4205387"/>
            <a:ext cx="2614863" cy="338554"/>
          </a:xfrm>
          <a:prstGeom prst="rect">
            <a:avLst/>
          </a:prstGeom>
          <a:noFill/>
        </p:spPr>
        <p:txBody>
          <a:bodyPr wrap="square" rtlCol="0">
            <a:spAutoFit/>
          </a:bodyPr>
          <a:lstStyle/>
          <a:p>
            <a:r>
              <a:rPr lang="en-US" sz="1600" u="sng" dirty="0">
                <a:solidFill>
                  <a:schemeClr val="bg1"/>
                </a:solidFill>
                <a:latin typeface="Arial" panose="020B0604020202020204" pitchFamily="34" charset="0"/>
                <a:cs typeface="Arial" panose="020B0604020202020204" pitchFamily="34" charset="0"/>
              </a:rPr>
              <a:t>Infancy</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VRpm</a:t>
            </a:r>
            <a:r>
              <a:rPr lang="en-US" sz="1600" u="sng" dirty="0">
                <a:solidFill>
                  <a:schemeClr val="bg1"/>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72FE9310-632E-FD47-B28D-5087D80DA5B9}"/>
              </a:ext>
            </a:extLst>
          </p:cNvPr>
          <p:cNvSpPr txBox="1"/>
          <p:nvPr/>
        </p:nvSpPr>
        <p:spPr>
          <a:xfrm>
            <a:off x="1059829" y="4867377"/>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Birth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EFE070E-F51E-E54E-AB97-C58C90547F89}"/>
              </a:ext>
            </a:extLst>
          </p:cNvPr>
          <p:cNvSpPr txBox="1"/>
          <p:nvPr/>
        </p:nvSpPr>
        <p:spPr>
          <a:xfrm>
            <a:off x="7768638" y="2795336"/>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Empty Nest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CDCC491-507B-A74F-A3E5-923A6F8143BE}"/>
              </a:ext>
            </a:extLst>
          </p:cNvPr>
          <p:cNvSpPr txBox="1"/>
          <p:nvPr/>
        </p:nvSpPr>
        <p:spPr>
          <a:xfrm>
            <a:off x="6963421" y="2096425"/>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Maturity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F9C3846-A747-8746-918C-13E68F579BCE}"/>
              </a:ext>
            </a:extLst>
          </p:cNvPr>
          <p:cNvSpPr txBox="1"/>
          <p:nvPr/>
        </p:nvSpPr>
        <p:spPr>
          <a:xfrm>
            <a:off x="5619472" y="1482370"/>
            <a:ext cx="824721" cy="366293"/>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Prime</a:t>
            </a:r>
          </a:p>
        </p:txBody>
      </p:sp>
      <p:sp>
        <p:nvSpPr>
          <p:cNvPr id="2" name="TextBox 1">
            <a:extLst>
              <a:ext uri="{FF2B5EF4-FFF2-40B4-BE49-F238E27FC236}">
                <a16:creationId xmlns:a16="http://schemas.microsoft.com/office/drawing/2014/main" id="{4C0C7407-114A-1A45-BF83-60330BB0B219}"/>
              </a:ext>
            </a:extLst>
          </p:cNvPr>
          <p:cNvSpPr txBox="1"/>
          <p:nvPr/>
        </p:nvSpPr>
        <p:spPr>
          <a:xfrm>
            <a:off x="4499811" y="5193614"/>
            <a:ext cx="3192379" cy="1569660"/>
          </a:xfrm>
          <a:prstGeom prst="rect">
            <a:avLst/>
          </a:prstGeom>
          <a:solidFill>
            <a:srgbClr val="104D74"/>
          </a:solid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V – Vision</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R – Relationships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P – Programs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M – Management</a:t>
            </a:r>
          </a:p>
        </p:txBody>
      </p:sp>
      <p:pic>
        <p:nvPicPr>
          <p:cNvPr id="18" name="pasted-image.png">
            <a:extLst>
              <a:ext uri="{FF2B5EF4-FFF2-40B4-BE49-F238E27FC236}">
                <a16:creationId xmlns:a16="http://schemas.microsoft.com/office/drawing/2014/main" id="{C945A340-C66F-AA49-B6C3-070E00CD409B}"/>
              </a:ext>
            </a:extLst>
          </p:cNvPr>
          <p:cNvPicPr>
            <a:picLocks noChangeAspect="1"/>
          </p:cNvPicPr>
          <p:nvPr/>
        </p:nvPicPr>
        <p:blipFill>
          <a:blip r:embed="rId4"/>
          <a:stretch>
            <a:fillRect/>
          </a:stretch>
        </p:blipFill>
        <p:spPr>
          <a:xfrm>
            <a:off x="0" y="-439880"/>
            <a:ext cx="12192000" cy="1606551"/>
          </a:xfrm>
          <a:prstGeom prst="rect">
            <a:avLst/>
          </a:prstGeom>
          <a:ln w="12700">
            <a:miter lim="400000"/>
          </a:ln>
        </p:spPr>
      </p:pic>
      <p:sp>
        <p:nvSpPr>
          <p:cNvPr id="23" name="Shape 186">
            <a:extLst>
              <a:ext uri="{FF2B5EF4-FFF2-40B4-BE49-F238E27FC236}">
                <a16:creationId xmlns:a16="http://schemas.microsoft.com/office/drawing/2014/main" id="{DA584ADB-DC82-4346-924D-59ECC150C934}"/>
              </a:ext>
            </a:extLst>
          </p:cNvPr>
          <p:cNvSpPr/>
          <p:nvPr/>
        </p:nvSpPr>
        <p:spPr>
          <a:xfrm>
            <a:off x="429931" y="12249"/>
            <a:ext cx="11519603" cy="7437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defRPr sz="9000" b="1">
                <a:solidFill>
                  <a:srgbClr val="FFFFFF"/>
                </a:solidFill>
                <a:latin typeface="Trajan Pro"/>
                <a:ea typeface="Trajan Pro"/>
                <a:cs typeface="Trajan Pro"/>
                <a:sym typeface="Trajan Pro"/>
              </a:defRPr>
            </a:lvl1pPr>
          </a:lstStyle>
          <a:p>
            <a:pPr algn="ctr"/>
            <a:r>
              <a:rPr sz="4500" dirty="0">
                <a:latin typeface="Arial" panose="020B0604020202020204" pitchFamily="34" charset="0"/>
                <a:ea typeface="Gotham Book" charset="0"/>
                <a:cs typeface="Arial" panose="020B0604020202020204" pitchFamily="34" charset="0"/>
              </a:rPr>
              <a:t>LIFE CYCLE STAGES OF A CHURCH</a:t>
            </a:r>
          </a:p>
        </p:txBody>
      </p:sp>
    </p:spTree>
    <p:extLst>
      <p:ext uri="{BB962C8B-B14F-4D97-AF65-F5344CB8AC3E}">
        <p14:creationId xmlns:p14="http://schemas.microsoft.com/office/powerpoint/2010/main" val="2115279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194"/>
          <p:cNvSpPr/>
          <p:nvPr/>
        </p:nvSpPr>
        <p:spPr>
          <a:xfrm rot="18021438">
            <a:off x="-1819380" y="4976630"/>
            <a:ext cx="12213206" cy="327205"/>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defTabSz="457200">
              <a:lnSpc>
                <a:spcPct val="110000"/>
              </a:lnSpc>
              <a:defRPr sz="3400" b="1">
                <a:solidFill>
                  <a:srgbClr val="FFFFFF"/>
                </a:solidFill>
                <a:latin typeface="Helvetica"/>
                <a:ea typeface="Helvetica"/>
                <a:cs typeface="Helvetica"/>
                <a:sym typeface="Helvetica"/>
              </a:defRPr>
            </a:lvl1pPr>
          </a:lstStyle>
          <a:p>
            <a:pPr algn="ctr">
              <a:defRPr b="0"/>
            </a:pPr>
            <a:r>
              <a:rPr sz="1700"/>
              <a:t>GROWTH</a:t>
            </a:r>
          </a:p>
        </p:txBody>
      </p:sp>
      <p:pic>
        <p:nvPicPr>
          <p:cNvPr id="6" name="Picture 5">
            <a:extLst>
              <a:ext uri="{FF2B5EF4-FFF2-40B4-BE49-F238E27FC236}">
                <a16:creationId xmlns:a16="http://schemas.microsoft.com/office/drawing/2014/main" id="{901FA6C5-9B46-9B47-BAC4-898495184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10" y="1221291"/>
            <a:ext cx="11519603" cy="4338855"/>
          </a:xfrm>
          <a:prstGeom prst="rect">
            <a:avLst/>
          </a:prstGeom>
        </p:spPr>
      </p:pic>
      <p:sp>
        <p:nvSpPr>
          <p:cNvPr id="7" name="TextBox 6">
            <a:extLst>
              <a:ext uri="{FF2B5EF4-FFF2-40B4-BE49-F238E27FC236}">
                <a16:creationId xmlns:a16="http://schemas.microsoft.com/office/drawing/2014/main" id="{270AB731-9993-D940-983B-7D16C1ED85E2}"/>
              </a:ext>
            </a:extLst>
          </p:cNvPr>
          <p:cNvSpPr txBox="1"/>
          <p:nvPr/>
        </p:nvSpPr>
        <p:spPr>
          <a:xfrm>
            <a:off x="2704194" y="2095763"/>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Adulthood</a:t>
            </a:r>
            <a:r>
              <a:rPr lang="en-US" dirty="0">
                <a:solidFill>
                  <a:schemeClr val="bg1"/>
                </a:solidFill>
                <a:latin typeface="Arial" panose="020B0604020202020204" pitchFamily="34" charset="0"/>
                <a:cs typeface="Arial" panose="020B0604020202020204" pitchFamily="34" charset="0"/>
              </a:rPr>
              <a:t> (VRPM)</a:t>
            </a:r>
            <a:endParaRPr lang="en-US" u="sng"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4EAB399-6F3E-6641-ABF7-A184CD31E393}"/>
              </a:ext>
            </a:extLst>
          </p:cNvPr>
          <p:cNvSpPr txBox="1"/>
          <p:nvPr/>
        </p:nvSpPr>
        <p:spPr>
          <a:xfrm>
            <a:off x="1863349" y="2802642"/>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Adolescence</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700E54C-ABF7-C540-8983-562A03B7CB7C}"/>
              </a:ext>
            </a:extLst>
          </p:cNvPr>
          <p:cNvSpPr txBox="1"/>
          <p:nvPr/>
        </p:nvSpPr>
        <p:spPr>
          <a:xfrm>
            <a:off x="1396762" y="3508523"/>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Childhood</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F1EAFBE-1412-C140-8A1B-39C6968912AC}"/>
              </a:ext>
            </a:extLst>
          </p:cNvPr>
          <p:cNvSpPr txBox="1"/>
          <p:nvPr/>
        </p:nvSpPr>
        <p:spPr>
          <a:xfrm>
            <a:off x="1059830" y="4205387"/>
            <a:ext cx="2614863" cy="338554"/>
          </a:xfrm>
          <a:prstGeom prst="rect">
            <a:avLst/>
          </a:prstGeom>
          <a:noFill/>
        </p:spPr>
        <p:txBody>
          <a:bodyPr wrap="square" rtlCol="0">
            <a:spAutoFit/>
          </a:bodyPr>
          <a:lstStyle/>
          <a:p>
            <a:r>
              <a:rPr lang="en-US" sz="1600" u="sng" dirty="0">
                <a:solidFill>
                  <a:schemeClr val="bg1"/>
                </a:solidFill>
                <a:latin typeface="Arial" panose="020B0604020202020204" pitchFamily="34" charset="0"/>
                <a:cs typeface="Arial" panose="020B0604020202020204" pitchFamily="34" charset="0"/>
              </a:rPr>
              <a:t>Infancy</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VRpm</a:t>
            </a:r>
            <a:r>
              <a:rPr lang="en-US" sz="1600" u="sng" dirty="0">
                <a:solidFill>
                  <a:schemeClr val="bg1"/>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72FE9310-632E-FD47-B28D-5087D80DA5B9}"/>
              </a:ext>
            </a:extLst>
          </p:cNvPr>
          <p:cNvSpPr txBox="1"/>
          <p:nvPr/>
        </p:nvSpPr>
        <p:spPr>
          <a:xfrm>
            <a:off x="1059829" y="4867377"/>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Birth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97C793A-B04D-F44C-941A-510C1EB3F44B}"/>
              </a:ext>
            </a:extLst>
          </p:cNvPr>
          <p:cNvSpPr txBox="1"/>
          <p:nvPr/>
        </p:nvSpPr>
        <p:spPr>
          <a:xfrm>
            <a:off x="8560769" y="3447057"/>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Retirement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EFE070E-F51E-E54E-AB97-C58C90547F89}"/>
              </a:ext>
            </a:extLst>
          </p:cNvPr>
          <p:cNvSpPr txBox="1"/>
          <p:nvPr/>
        </p:nvSpPr>
        <p:spPr>
          <a:xfrm>
            <a:off x="7768638" y="2795336"/>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Empty Nest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CDCC491-507B-A74F-A3E5-923A6F8143BE}"/>
              </a:ext>
            </a:extLst>
          </p:cNvPr>
          <p:cNvSpPr txBox="1"/>
          <p:nvPr/>
        </p:nvSpPr>
        <p:spPr>
          <a:xfrm>
            <a:off x="6963421" y="2096425"/>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Maturity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F9C3846-A747-8746-918C-13E68F579BCE}"/>
              </a:ext>
            </a:extLst>
          </p:cNvPr>
          <p:cNvSpPr txBox="1"/>
          <p:nvPr/>
        </p:nvSpPr>
        <p:spPr>
          <a:xfrm>
            <a:off x="5619472" y="1482370"/>
            <a:ext cx="824721" cy="366293"/>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Prime</a:t>
            </a:r>
          </a:p>
        </p:txBody>
      </p:sp>
      <p:sp>
        <p:nvSpPr>
          <p:cNvPr id="2" name="TextBox 1">
            <a:extLst>
              <a:ext uri="{FF2B5EF4-FFF2-40B4-BE49-F238E27FC236}">
                <a16:creationId xmlns:a16="http://schemas.microsoft.com/office/drawing/2014/main" id="{4C0C7407-114A-1A45-BF83-60330BB0B219}"/>
              </a:ext>
            </a:extLst>
          </p:cNvPr>
          <p:cNvSpPr txBox="1"/>
          <p:nvPr/>
        </p:nvSpPr>
        <p:spPr>
          <a:xfrm>
            <a:off x="4499811" y="5193614"/>
            <a:ext cx="3192379" cy="1569660"/>
          </a:xfrm>
          <a:prstGeom prst="rect">
            <a:avLst/>
          </a:prstGeom>
          <a:solidFill>
            <a:srgbClr val="104D74"/>
          </a:solid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V – Vision</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R – Relationships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P – Programs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M – Management</a:t>
            </a:r>
          </a:p>
        </p:txBody>
      </p:sp>
      <p:pic>
        <p:nvPicPr>
          <p:cNvPr id="18" name="pasted-image.png">
            <a:extLst>
              <a:ext uri="{FF2B5EF4-FFF2-40B4-BE49-F238E27FC236}">
                <a16:creationId xmlns:a16="http://schemas.microsoft.com/office/drawing/2014/main" id="{C945A340-C66F-AA49-B6C3-070E00CD409B}"/>
              </a:ext>
            </a:extLst>
          </p:cNvPr>
          <p:cNvPicPr>
            <a:picLocks noChangeAspect="1"/>
          </p:cNvPicPr>
          <p:nvPr/>
        </p:nvPicPr>
        <p:blipFill>
          <a:blip r:embed="rId4"/>
          <a:stretch>
            <a:fillRect/>
          </a:stretch>
        </p:blipFill>
        <p:spPr>
          <a:xfrm>
            <a:off x="0" y="-439880"/>
            <a:ext cx="12192000" cy="1606551"/>
          </a:xfrm>
          <a:prstGeom prst="rect">
            <a:avLst/>
          </a:prstGeom>
          <a:ln w="12700">
            <a:miter lim="400000"/>
          </a:ln>
        </p:spPr>
      </p:pic>
      <p:sp>
        <p:nvSpPr>
          <p:cNvPr id="23" name="Shape 186">
            <a:extLst>
              <a:ext uri="{FF2B5EF4-FFF2-40B4-BE49-F238E27FC236}">
                <a16:creationId xmlns:a16="http://schemas.microsoft.com/office/drawing/2014/main" id="{DA584ADB-DC82-4346-924D-59ECC150C934}"/>
              </a:ext>
            </a:extLst>
          </p:cNvPr>
          <p:cNvSpPr/>
          <p:nvPr/>
        </p:nvSpPr>
        <p:spPr>
          <a:xfrm>
            <a:off x="429931" y="12249"/>
            <a:ext cx="11519603" cy="7437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defRPr sz="9000" b="1">
                <a:solidFill>
                  <a:srgbClr val="FFFFFF"/>
                </a:solidFill>
                <a:latin typeface="Trajan Pro"/>
                <a:ea typeface="Trajan Pro"/>
                <a:cs typeface="Trajan Pro"/>
                <a:sym typeface="Trajan Pro"/>
              </a:defRPr>
            </a:lvl1pPr>
          </a:lstStyle>
          <a:p>
            <a:pPr algn="ctr"/>
            <a:r>
              <a:rPr sz="4500" dirty="0">
                <a:latin typeface="Arial" panose="020B0604020202020204" pitchFamily="34" charset="0"/>
                <a:ea typeface="Gotham Book" charset="0"/>
                <a:cs typeface="Arial" panose="020B0604020202020204" pitchFamily="34" charset="0"/>
              </a:rPr>
              <a:t>LIFE CYCLE STAGES OF A CHURCH</a:t>
            </a:r>
          </a:p>
        </p:txBody>
      </p:sp>
    </p:spTree>
    <p:extLst>
      <p:ext uri="{BB962C8B-B14F-4D97-AF65-F5344CB8AC3E}">
        <p14:creationId xmlns:p14="http://schemas.microsoft.com/office/powerpoint/2010/main" val="3107970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194"/>
          <p:cNvSpPr/>
          <p:nvPr/>
        </p:nvSpPr>
        <p:spPr>
          <a:xfrm rot="18021438">
            <a:off x="-1819380" y="4976630"/>
            <a:ext cx="12213206" cy="327205"/>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defTabSz="457200">
              <a:lnSpc>
                <a:spcPct val="110000"/>
              </a:lnSpc>
              <a:defRPr sz="3400" b="1">
                <a:solidFill>
                  <a:srgbClr val="FFFFFF"/>
                </a:solidFill>
                <a:latin typeface="Helvetica"/>
                <a:ea typeface="Helvetica"/>
                <a:cs typeface="Helvetica"/>
                <a:sym typeface="Helvetica"/>
              </a:defRPr>
            </a:lvl1pPr>
          </a:lstStyle>
          <a:p>
            <a:pPr algn="ctr">
              <a:defRPr b="0"/>
            </a:pPr>
            <a:r>
              <a:rPr sz="1700"/>
              <a:t>GROWTH</a:t>
            </a:r>
          </a:p>
        </p:txBody>
      </p:sp>
      <p:pic>
        <p:nvPicPr>
          <p:cNvPr id="6" name="Picture 5">
            <a:extLst>
              <a:ext uri="{FF2B5EF4-FFF2-40B4-BE49-F238E27FC236}">
                <a16:creationId xmlns:a16="http://schemas.microsoft.com/office/drawing/2014/main" id="{901FA6C5-9B46-9B47-BAC4-898495184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10" y="1221291"/>
            <a:ext cx="11519603" cy="4338855"/>
          </a:xfrm>
          <a:prstGeom prst="rect">
            <a:avLst/>
          </a:prstGeom>
        </p:spPr>
      </p:pic>
      <p:sp>
        <p:nvSpPr>
          <p:cNvPr id="7" name="TextBox 6">
            <a:extLst>
              <a:ext uri="{FF2B5EF4-FFF2-40B4-BE49-F238E27FC236}">
                <a16:creationId xmlns:a16="http://schemas.microsoft.com/office/drawing/2014/main" id="{270AB731-9993-D940-983B-7D16C1ED85E2}"/>
              </a:ext>
            </a:extLst>
          </p:cNvPr>
          <p:cNvSpPr txBox="1"/>
          <p:nvPr/>
        </p:nvSpPr>
        <p:spPr>
          <a:xfrm>
            <a:off x="2704194" y="2095763"/>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Adulthood</a:t>
            </a:r>
            <a:r>
              <a:rPr lang="en-US" dirty="0">
                <a:solidFill>
                  <a:schemeClr val="bg1"/>
                </a:solidFill>
                <a:latin typeface="Arial" panose="020B0604020202020204" pitchFamily="34" charset="0"/>
                <a:cs typeface="Arial" panose="020B0604020202020204" pitchFamily="34" charset="0"/>
              </a:rPr>
              <a:t> (VRPM)</a:t>
            </a:r>
            <a:endParaRPr lang="en-US" u="sng"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4EAB399-6F3E-6641-ABF7-A184CD31E393}"/>
              </a:ext>
            </a:extLst>
          </p:cNvPr>
          <p:cNvSpPr txBox="1"/>
          <p:nvPr/>
        </p:nvSpPr>
        <p:spPr>
          <a:xfrm>
            <a:off x="1863349" y="2802642"/>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Adolescence</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700E54C-ABF7-C540-8983-562A03B7CB7C}"/>
              </a:ext>
            </a:extLst>
          </p:cNvPr>
          <p:cNvSpPr txBox="1"/>
          <p:nvPr/>
        </p:nvSpPr>
        <p:spPr>
          <a:xfrm>
            <a:off x="1396762" y="3508523"/>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Childhood</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F1EAFBE-1412-C140-8A1B-39C6968912AC}"/>
              </a:ext>
            </a:extLst>
          </p:cNvPr>
          <p:cNvSpPr txBox="1"/>
          <p:nvPr/>
        </p:nvSpPr>
        <p:spPr>
          <a:xfrm>
            <a:off x="1059830" y="4205387"/>
            <a:ext cx="2614863" cy="338554"/>
          </a:xfrm>
          <a:prstGeom prst="rect">
            <a:avLst/>
          </a:prstGeom>
          <a:noFill/>
        </p:spPr>
        <p:txBody>
          <a:bodyPr wrap="square" rtlCol="0">
            <a:spAutoFit/>
          </a:bodyPr>
          <a:lstStyle/>
          <a:p>
            <a:r>
              <a:rPr lang="en-US" sz="1600" u="sng" dirty="0">
                <a:solidFill>
                  <a:schemeClr val="bg1"/>
                </a:solidFill>
                <a:latin typeface="Arial" panose="020B0604020202020204" pitchFamily="34" charset="0"/>
                <a:cs typeface="Arial" panose="020B0604020202020204" pitchFamily="34" charset="0"/>
              </a:rPr>
              <a:t>Infancy</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VRpm</a:t>
            </a:r>
            <a:r>
              <a:rPr lang="en-US" sz="1600" u="sng" dirty="0">
                <a:solidFill>
                  <a:schemeClr val="bg1"/>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72FE9310-632E-FD47-B28D-5087D80DA5B9}"/>
              </a:ext>
            </a:extLst>
          </p:cNvPr>
          <p:cNvSpPr txBox="1"/>
          <p:nvPr/>
        </p:nvSpPr>
        <p:spPr>
          <a:xfrm>
            <a:off x="1059829" y="4867377"/>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Birth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426ED03-A8F6-204C-8ABA-3538507A4861}"/>
              </a:ext>
            </a:extLst>
          </p:cNvPr>
          <p:cNvSpPr txBox="1"/>
          <p:nvPr/>
        </p:nvSpPr>
        <p:spPr>
          <a:xfrm>
            <a:off x="9301261" y="4176052"/>
            <a:ext cx="2614863" cy="338554"/>
          </a:xfrm>
          <a:prstGeom prst="rect">
            <a:avLst/>
          </a:prstGeom>
          <a:noFill/>
        </p:spPr>
        <p:txBody>
          <a:bodyPr wrap="square" rtlCol="0">
            <a:spAutoFit/>
          </a:bodyPr>
          <a:lstStyle/>
          <a:p>
            <a:r>
              <a:rPr lang="en-US" sz="1600" u="sng" dirty="0">
                <a:solidFill>
                  <a:schemeClr val="bg1"/>
                </a:solidFill>
                <a:latin typeface="Arial" panose="020B0604020202020204" pitchFamily="34" charset="0"/>
                <a:cs typeface="Arial" panose="020B0604020202020204" pitchFamily="34" charset="0"/>
              </a:rPr>
              <a:t>Old Age</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vrpM</a:t>
            </a:r>
            <a:r>
              <a:rPr lang="en-US" sz="1600" dirty="0">
                <a:solidFill>
                  <a:schemeClr val="bg1"/>
                </a:solidFill>
                <a:latin typeface="Arial" panose="020B0604020202020204" pitchFamily="34" charset="0"/>
                <a:cs typeface="Arial" panose="020B0604020202020204" pitchFamily="34" charset="0"/>
              </a:rPr>
              <a:t>)</a:t>
            </a:r>
            <a:endParaRPr lang="en-US" sz="1600" u="sng"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97C793A-B04D-F44C-941A-510C1EB3F44B}"/>
              </a:ext>
            </a:extLst>
          </p:cNvPr>
          <p:cNvSpPr txBox="1"/>
          <p:nvPr/>
        </p:nvSpPr>
        <p:spPr>
          <a:xfrm>
            <a:off x="8560769" y="3447057"/>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Retirement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EFE070E-F51E-E54E-AB97-C58C90547F89}"/>
              </a:ext>
            </a:extLst>
          </p:cNvPr>
          <p:cNvSpPr txBox="1"/>
          <p:nvPr/>
        </p:nvSpPr>
        <p:spPr>
          <a:xfrm>
            <a:off x="7768638" y="2795336"/>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Empty Nest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CDCC491-507B-A74F-A3E5-923A6F8143BE}"/>
              </a:ext>
            </a:extLst>
          </p:cNvPr>
          <p:cNvSpPr txBox="1"/>
          <p:nvPr/>
        </p:nvSpPr>
        <p:spPr>
          <a:xfrm>
            <a:off x="6963421" y="2096425"/>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Maturity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F9C3846-A747-8746-918C-13E68F579BCE}"/>
              </a:ext>
            </a:extLst>
          </p:cNvPr>
          <p:cNvSpPr txBox="1"/>
          <p:nvPr/>
        </p:nvSpPr>
        <p:spPr>
          <a:xfrm>
            <a:off x="5619472" y="1482370"/>
            <a:ext cx="824721" cy="366293"/>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Prime</a:t>
            </a:r>
          </a:p>
        </p:txBody>
      </p:sp>
      <p:sp>
        <p:nvSpPr>
          <p:cNvPr id="2" name="TextBox 1">
            <a:extLst>
              <a:ext uri="{FF2B5EF4-FFF2-40B4-BE49-F238E27FC236}">
                <a16:creationId xmlns:a16="http://schemas.microsoft.com/office/drawing/2014/main" id="{4C0C7407-114A-1A45-BF83-60330BB0B219}"/>
              </a:ext>
            </a:extLst>
          </p:cNvPr>
          <p:cNvSpPr txBox="1"/>
          <p:nvPr/>
        </p:nvSpPr>
        <p:spPr>
          <a:xfrm>
            <a:off x="4499811" y="5193614"/>
            <a:ext cx="3192379" cy="1569660"/>
          </a:xfrm>
          <a:prstGeom prst="rect">
            <a:avLst/>
          </a:prstGeom>
          <a:solidFill>
            <a:srgbClr val="104D74"/>
          </a:solid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V – Vision</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R – Relationships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P – Programs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M – Management</a:t>
            </a:r>
          </a:p>
        </p:txBody>
      </p:sp>
      <p:pic>
        <p:nvPicPr>
          <p:cNvPr id="18" name="pasted-image.png">
            <a:extLst>
              <a:ext uri="{FF2B5EF4-FFF2-40B4-BE49-F238E27FC236}">
                <a16:creationId xmlns:a16="http://schemas.microsoft.com/office/drawing/2014/main" id="{C945A340-C66F-AA49-B6C3-070E00CD409B}"/>
              </a:ext>
            </a:extLst>
          </p:cNvPr>
          <p:cNvPicPr>
            <a:picLocks noChangeAspect="1"/>
          </p:cNvPicPr>
          <p:nvPr/>
        </p:nvPicPr>
        <p:blipFill>
          <a:blip r:embed="rId4"/>
          <a:stretch>
            <a:fillRect/>
          </a:stretch>
        </p:blipFill>
        <p:spPr>
          <a:xfrm>
            <a:off x="0" y="-439880"/>
            <a:ext cx="12192000" cy="1606551"/>
          </a:xfrm>
          <a:prstGeom prst="rect">
            <a:avLst/>
          </a:prstGeom>
          <a:ln w="12700">
            <a:miter lim="400000"/>
          </a:ln>
        </p:spPr>
      </p:pic>
      <p:sp>
        <p:nvSpPr>
          <p:cNvPr id="23" name="Shape 186">
            <a:extLst>
              <a:ext uri="{FF2B5EF4-FFF2-40B4-BE49-F238E27FC236}">
                <a16:creationId xmlns:a16="http://schemas.microsoft.com/office/drawing/2014/main" id="{DA584ADB-DC82-4346-924D-59ECC150C934}"/>
              </a:ext>
            </a:extLst>
          </p:cNvPr>
          <p:cNvSpPr/>
          <p:nvPr/>
        </p:nvSpPr>
        <p:spPr>
          <a:xfrm>
            <a:off x="429931" y="12249"/>
            <a:ext cx="11519603" cy="7437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defRPr sz="9000" b="1">
                <a:solidFill>
                  <a:srgbClr val="FFFFFF"/>
                </a:solidFill>
                <a:latin typeface="Trajan Pro"/>
                <a:ea typeface="Trajan Pro"/>
                <a:cs typeface="Trajan Pro"/>
                <a:sym typeface="Trajan Pro"/>
              </a:defRPr>
            </a:lvl1pPr>
          </a:lstStyle>
          <a:p>
            <a:pPr algn="ctr"/>
            <a:r>
              <a:rPr sz="4500" dirty="0">
                <a:latin typeface="Arial" panose="020B0604020202020204" pitchFamily="34" charset="0"/>
                <a:ea typeface="Gotham Book" charset="0"/>
                <a:cs typeface="Arial" panose="020B0604020202020204" pitchFamily="34" charset="0"/>
              </a:rPr>
              <a:t>LIFE CYCLE STAGES OF A CHURCH</a:t>
            </a:r>
          </a:p>
        </p:txBody>
      </p:sp>
    </p:spTree>
    <p:extLst>
      <p:ext uri="{BB962C8B-B14F-4D97-AF65-F5344CB8AC3E}">
        <p14:creationId xmlns:p14="http://schemas.microsoft.com/office/powerpoint/2010/main" val="2396962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194"/>
          <p:cNvSpPr/>
          <p:nvPr/>
        </p:nvSpPr>
        <p:spPr>
          <a:xfrm rot="18021438">
            <a:off x="-1819380" y="4976630"/>
            <a:ext cx="12213206" cy="327205"/>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defTabSz="457200">
              <a:lnSpc>
                <a:spcPct val="110000"/>
              </a:lnSpc>
              <a:defRPr sz="3400" b="1">
                <a:solidFill>
                  <a:srgbClr val="FFFFFF"/>
                </a:solidFill>
                <a:latin typeface="Helvetica"/>
                <a:ea typeface="Helvetica"/>
                <a:cs typeface="Helvetica"/>
                <a:sym typeface="Helvetica"/>
              </a:defRPr>
            </a:lvl1pPr>
          </a:lstStyle>
          <a:p>
            <a:pPr algn="ctr">
              <a:defRPr b="0"/>
            </a:pPr>
            <a:r>
              <a:rPr sz="1700"/>
              <a:t>GROWTH</a:t>
            </a:r>
          </a:p>
        </p:txBody>
      </p:sp>
      <p:pic>
        <p:nvPicPr>
          <p:cNvPr id="6" name="Picture 5">
            <a:extLst>
              <a:ext uri="{FF2B5EF4-FFF2-40B4-BE49-F238E27FC236}">
                <a16:creationId xmlns:a16="http://schemas.microsoft.com/office/drawing/2014/main" id="{901FA6C5-9B46-9B47-BAC4-898495184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10" y="1221291"/>
            <a:ext cx="11519603" cy="4338855"/>
          </a:xfrm>
          <a:prstGeom prst="rect">
            <a:avLst/>
          </a:prstGeom>
        </p:spPr>
      </p:pic>
      <p:sp>
        <p:nvSpPr>
          <p:cNvPr id="7" name="TextBox 6">
            <a:extLst>
              <a:ext uri="{FF2B5EF4-FFF2-40B4-BE49-F238E27FC236}">
                <a16:creationId xmlns:a16="http://schemas.microsoft.com/office/drawing/2014/main" id="{270AB731-9993-D940-983B-7D16C1ED85E2}"/>
              </a:ext>
            </a:extLst>
          </p:cNvPr>
          <p:cNvSpPr txBox="1"/>
          <p:nvPr/>
        </p:nvSpPr>
        <p:spPr>
          <a:xfrm>
            <a:off x="2704194" y="2095763"/>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Adulthood</a:t>
            </a:r>
            <a:r>
              <a:rPr lang="en-US" dirty="0">
                <a:solidFill>
                  <a:schemeClr val="bg1"/>
                </a:solidFill>
                <a:latin typeface="Arial" panose="020B0604020202020204" pitchFamily="34" charset="0"/>
                <a:cs typeface="Arial" panose="020B0604020202020204" pitchFamily="34" charset="0"/>
              </a:rPr>
              <a:t> (VRPM)</a:t>
            </a:r>
            <a:endParaRPr lang="en-US" u="sng"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4EAB399-6F3E-6641-ABF7-A184CD31E393}"/>
              </a:ext>
            </a:extLst>
          </p:cNvPr>
          <p:cNvSpPr txBox="1"/>
          <p:nvPr/>
        </p:nvSpPr>
        <p:spPr>
          <a:xfrm>
            <a:off x="1863349" y="2802642"/>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Adolescence</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700E54C-ABF7-C540-8983-562A03B7CB7C}"/>
              </a:ext>
            </a:extLst>
          </p:cNvPr>
          <p:cNvSpPr txBox="1"/>
          <p:nvPr/>
        </p:nvSpPr>
        <p:spPr>
          <a:xfrm>
            <a:off x="1396762" y="3508523"/>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Childhood</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F1EAFBE-1412-C140-8A1B-39C6968912AC}"/>
              </a:ext>
            </a:extLst>
          </p:cNvPr>
          <p:cNvSpPr txBox="1"/>
          <p:nvPr/>
        </p:nvSpPr>
        <p:spPr>
          <a:xfrm>
            <a:off x="1059830" y="4205387"/>
            <a:ext cx="2614863" cy="338554"/>
          </a:xfrm>
          <a:prstGeom prst="rect">
            <a:avLst/>
          </a:prstGeom>
          <a:noFill/>
        </p:spPr>
        <p:txBody>
          <a:bodyPr wrap="square" rtlCol="0">
            <a:spAutoFit/>
          </a:bodyPr>
          <a:lstStyle/>
          <a:p>
            <a:r>
              <a:rPr lang="en-US" sz="1600" u="sng" dirty="0">
                <a:solidFill>
                  <a:schemeClr val="bg1"/>
                </a:solidFill>
                <a:latin typeface="Arial" panose="020B0604020202020204" pitchFamily="34" charset="0"/>
                <a:cs typeface="Arial" panose="020B0604020202020204" pitchFamily="34" charset="0"/>
              </a:rPr>
              <a:t>Infancy</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VRpm</a:t>
            </a:r>
            <a:r>
              <a:rPr lang="en-US" sz="1600" u="sng" dirty="0">
                <a:solidFill>
                  <a:schemeClr val="bg1"/>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72FE9310-632E-FD47-B28D-5087D80DA5B9}"/>
              </a:ext>
            </a:extLst>
          </p:cNvPr>
          <p:cNvSpPr txBox="1"/>
          <p:nvPr/>
        </p:nvSpPr>
        <p:spPr>
          <a:xfrm>
            <a:off x="1059829" y="4867377"/>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Birth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426ED03-A8F6-204C-8ABA-3538507A4861}"/>
              </a:ext>
            </a:extLst>
          </p:cNvPr>
          <p:cNvSpPr txBox="1"/>
          <p:nvPr/>
        </p:nvSpPr>
        <p:spPr>
          <a:xfrm>
            <a:off x="9301261" y="4176052"/>
            <a:ext cx="2614863" cy="338554"/>
          </a:xfrm>
          <a:prstGeom prst="rect">
            <a:avLst/>
          </a:prstGeom>
          <a:noFill/>
        </p:spPr>
        <p:txBody>
          <a:bodyPr wrap="square" rtlCol="0">
            <a:spAutoFit/>
          </a:bodyPr>
          <a:lstStyle/>
          <a:p>
            <a:r>
              <a:rPr lang="en-US" sz="1600" u="sng" dirty="0">
                <a:solidFill>
                  <a:schemeClr val="bg1"/>
                </a:solidFill>
                <a:latin typeface="Arial" panose="020B0604020202020204" pitchFamily="34" charset="0"/>
                <a:cs typeface="Arial" panose="020B0604020202020204" pitchFamily="34" charset="0"/>
              </a:rPr>
              <a:t>Old Age</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vrpM</a:t>
            </a:r>
            <a:r>
              <a:rPr lang="en-US" sz="1600" dirty="0">
                <a:solidFill>
                  <a:schemeClr val="bg1"/>
                </a:solidFill>
                <a:latin typeface="Arial" panose="020B0604020202020204" pitchFamily="34" charset="0"/>
                <a:cs typeface="Arial" panose="020B0604020202020204" pitchFamily="34" charset="0"/>
              </a:rPr>
              <a:t>)</a:t>
            </a:r>
            <a:endParaRPr lang="en-US" sz="1600" u="sng"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97C793A-B04D-F44C-941A-510C1EB3F44B}"/>
              </a:ext>
            </a:extLst>
          </p:cNvPr>
          <p:cNvSpPr txBox="1"/>
          <p:nvPr/>
        </p:nvSpPr>
        <p:spPr>
          <a:xfrm>
            <a:off x="8560769" y="3447057"/>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Retirement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EFE070E-F51E-E54E-AB97-C58C90547F89}"/>
              </a:ext>
            </a:extLst>
          </p:cNvPr>
          <p:cNvSpPr txBox="1"/>
          <p:nvPr/>
        </p:nvSpPr>
        <p:spPr>
          <a:xfrm>
            <a:off x="7768638" y="2795336"/>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Empty Nest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CDCC491-507B-A74F-A3E5-923A6F8143BE}"/>
              </a:ext>
            </a:extLst>
          </p:cNvPr>
          <p:cNvSpPr txBox="1"/>
          <p:nvPr/>
        </p:nvSpPr>
        <p:spPr>
          <a:xfrm>
            <a:off x="6963421" y="2096425"/>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Maturity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F9C3846-A747-8746-918C-13E68F579BCE}"/>
              </a:ext>
            </a:extLst>
          </p:cNvPr>
          <p:cNvSpPr txBox="1"/>
          <p:nvPr/>
        </p:nvSpPr>
        <p:spPr>
          <a:xfrm>
            <a:off x="5619472" y="1482370"/>
            <a:ext cx="824721" cy="366293"/>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Prime</a:t>
            </a:r>
          </a:p>
        </p:txBody>
      </p:sp>
      <p:sp>
        <p:nvSpPr>
          <p:cNvPr id="22" name="TextBox 21">
            <a:extLst>
              <a:ext uri="{FF2B5EF4-FFF2-40B4-BE49-F238E27FC236}">
                <a16:creationId xmlns:a16="http://schemas.microsoft.com/office/drawing/2014/main" id="{8FF9A1FE-F5F8-4B42-90AD-EAB6AE8332CE}"/>
              </a:ext>
            </a:extLst>
          </p:cNvPr>
          <p:cNvSpPr txBox="1"/>
          <p:nvPr/>
        </p:nvSpPr>
        <p:spPr>
          <a:xfrm>
            <a:off x="9395077" y="4856735"/>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Death</a:t>
            </a:r>
            <a:r>
              <a:rPr lang="en-US" dirty="0">
                <a:solidFill>
                  <a:schemeClr val="bg1"/>
                </a:solidFill>
                <a:latin typeface="Arial" panose="020B0604020202020204" pitchFamily="34" charset="0"/>
                <a:cs typeface="Arial" panose="020B0604020202020204" pitchFamily="34" charset="0"/>
              </a:rPr>
              <a:t> (---m)</a:t>
            </a:r>
            <a:endParaRPr lang="en-US" u="sng"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C0C7407-114A-1A45-BF83-60330BB0B219}"/>
              </a:ext>
            </a:extLst>
          </p:cNvPr>
          <p:cNvSpPr txBox="1"/>
          <p:nvPr/>
        </p:nvSpPr>
        <p:spPr>
          <a:xfrm>
            <a:off x="4499811" y="5193614"/>
            <a:ext cx="3192379" cy="1569660"/>
          </a:xfrm>
          <a:prstGeom prst="rect">
            <a:avLst/>
          </a:prstGeom>
          <a:solidFill>
            <a:srgbClr val="104D74"/>
          </a:solid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V – Vision</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R – Relationships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P – Programs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M – Management</a:t>
            </a:r>
          </a:p>
        </p:txBody>
      </p:sp>
      <p:pic>
        <p:nvPicPr>
          <p:cNvPr id="18" name="pasted-image.png">
            <a:extLst>
              <a:ext uri="{FF2B5EF4-FFF2-40B4-BE49-F238E27FC236}">
                <a16:creationId xmlns:a16="http://schemas.microsoft.com/office/drawing/2014/main" id="{C945A340-C66F-AA49-B6C3-070E00CD409B}"/>
              </a:ext>
            </a:extLst>
          </p:cNvPr>
          <p:cNvPicPr>
            <a:picLocks noChangeAspect="1"/>
          </p:cNvPicPr>
          <p:nvPr/>
        </p:nvPicPr>
        <p:blipFill>
          <a:blip r:embed="rId4"/>
          <a:stretch>
            <a:fillRect/>
          </a:stretch>
        </p:blipFill>
        <p:spPr>
          <a:xfrm>
            <a:off x="0" y="-439880"/>
            <a:ext cx="12192000" cy="1606551"/>
          </a:xfrm>
          <a:prstGeom prst="rect">
            <a:avLst/>
          </a:prstGeom>
          <a:ln w="12700">
            <a:miter lim="400000"/>
          </a:ln>
        </p:spPr>
      </p:pic>
      <p:sp>
        <p:nvSpPr>
          <p:cNvPr id="23" name="Shape 186">
            <a:extLst>
              <a:ext uri="{FF2B5EF4-FFF2-40B4-BE49-F238E27FC236}">
                <a16:creationId xmlns:a16="http://schemas.microsoft.com/office/drawing/2014/main" id="{DA584ADB-DC82-4346-924D-59ECC150C934}"/>
              </a:ext>
            </a:extLst>
          </p:cNvPr>
          <p:cNvSpPr/>
          <p:nvPr/>
        </p:nvSpPr>
        <p:spPr>
          <a:xfrm>
            <a:off x="429931" y="12249"/>
            <a:ext cx="11519603" cy="7437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defRPr sz="9000" b="1">
                <a:solidFill>
                  <a:srgbClr val="FFFFFF"/>
                </a:solidFill>
                <a:latin typeface="Trajan Pro"/>
                <a:ea typeface="Trajan Pro"/>
                <a:cs typeface="Trajan Pro"/>
                <a:sym typeface="Trajan Pro"/>
              </a:defRPr>
            </a:lvl1pPr>
          </a:lstStyle>
          <a:p>
            <a:pPr algn="ctr"/>
            <a:r>
              <a:rPr sz="4500" dirty="0">
                <a:latin typeface="Arial" panose="020B0604020202020204" pitchFamily="34" charset="0"/>
                <a:ea typeface="Gotham Book" charset="0"/>
                <a:cs typeface="Arial" panose="020B0604020202020204" pitchFamily="34" charset="0"/>
              </a:rPr>
              <a:t>LIFE CYCLE STAGES OF A CHURCH</a:t>
            </a:r>
          </a:p>
        </p:txBody>
      </p:sp>
    </p:spTree>
    <p:extLst>
      <p:ext uri="{BB962C8B-B14F-4D97-AF65-F5344CB8AC3E}">
        <p14:creationId xmlns:p14="http://schemas.microsoft.com/office/powerpoint/2010/main" val="2360542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51486" y="1169165"/>
          <a:ext cx="11689024" cy="5236849"/>
        </p:xfrm>
        <a:graphic>
          <a:graphicData uri="http://schemas.openxmlformats.org/drawingml/2006/table">
            <a:tbl>
              <a:tblPr firstRow="1" firstCol="1" bandRow="1"/>
              <a:tblGrid>
                <a:gridCol w="724398">
                  <a:extLst>
                    <a:ext uri="{9D8B030D-6E8A-4147-A177-3AD203B41FA5}">
                      <a16:colId xmlns:a16="http://schemas.microsoft.com/office/drawing/2014/main" val="20000"/>
                    </a:ext>
                  </a:extLst>
                </a:gridCol>
                <a:gridCol w="2271990">
                  <a:extLst>
                    <a:ext uri="{9D8B030D-6E8A-4147-A177-3AD203B41FA5}">
                      <a16:colId xmlns:a16="http://schemas.microsoft.com/office/drawing/2014/main" val="20001"/>
                    </a:ext>
                  </a:extLst>
                </a:gridCol>
                <a:gridCol w="2173159">
                  <a:extLst>
                    <a:ext uri="{9D8B030D-6E8A-4147-A177-3AD203B41FA5}">
                      <a16:colId xmlns:a16="http://schemas.microsoft.com/office/drawing/2014/main" val="20002"/>
                    </a:ext>
                  </a:extLst>
                </a:gridCol>
                <a:gridCol w="2173159">
                  <a:extLst>
                    <a:ext uri="{9D8B030D-6E8A-4147-A177-3AD203B41FA5}">
                      <a16:colId xmlns:a16="http://schemas.microsoft.com/office/drawing/2014/main" val="20003"/>
                    </a:ext>
                  </a:extLst>
                </a:gridCol>
                <a:gridCol w="2173159">
                  <a:extLst>
                    <a:ext uri="{9D8B030D-6E8A-4147-A177-3AD203B41FA5}">
                      <a16:colId xmlns:a16="http://schemas.microsoft.com/office/drawing/2014/main" val="20004"/>
                    </a:ext>
                  </a:extLst>
                </a:gridCol>
                <a:gridCol w="2173159">
                  <a:extLst>
                    <a:ext uri="{9D8B030D-6E8A-4147-A177-3AD203B41FA5}">
                      <a16:colId xmlns:a16="http://schemas.microsoft.com/office/drawing/2014/main" val="20005"/>
                    </a:ext>
                  </a:extLst>
                </a:gridCol>
              </a:tblGrid>
              <a:tr h="1016947">
                <a:tc>
                  <a:txBody>
                    <a:bodyPr/>
                    <a:lstStyle/>
                    <a:p>
                      <a:pPr marL="0" indent="0">
                        <a:spcBef>
                          <a:spcPts val="0"/>
                        </a:spcBef>
                        <a:spcAft>
                          <a:spcPts val="0"/>
                        </a:spcAft>
                        <a:buFont typeface="Arial" charset="0"/>
                        <a:buNone/>
                      </a:pPr>
                      <a:r>
                        <a:rPr lang="en-US" sz="1100" b="1" dirty="0">
                          <a:solidFill>
                            <a:srgbClr val="231F20"/>
                          </a:solidFill>
                          <a:effectLst/>
                          <a:latin typeface="Arial" charset="0"/>
                          <a:ea typeface="Arial" charset="0"/>
                          <a:cs typeface="Arial" charset="0"/>
                        </a:rPr>
                        <a:t>ROW 1</a:t>
                      </a:r>
                      <a:endParaRPr lang="en-US" sz="1100" dirty="0">
                        <a:solidFill>
                          <a:srgbClr val="231F20"/>
                        </a:solidFill>
                        <a:effectLst/>
                        <a:latin typeface="Arial" charset="0"/>
                        <a:ea typeface="Arial" charset="0"/>
                        <a:cs typeface="Arial" charset="0"/>
                      </a:endParaRP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Positive, supportive attitude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Vision is always in focus and the highest priority</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High commitment level</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Strong sense of mission and purpose among every member</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High level of “ownership”</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Everybody is finding their place</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High visibility and understanding of mission and vision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Ministries share a common purpose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Ministry leaders feel well trained for their assignments</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Clarity of mission and vision seems in decline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New members do not sense church’s purpose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Focus has shifted to the needs and likes of members</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Mission / Vision are unclear</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We’re looking for that “magic bullet” that can turn things around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We talk more about the “good old days” than about our hopes or plans for the future</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016947">
                <a:tc>
                  <a:txBody>
                    <a:bodyPr/>
                    <a:lstStyle/>
                    <a:p>
                      <a:pPr marL="0" indent="0">
                        <a:spcBef>
                          <a:spcPts val="0"/>
                        </a:spcBef>
                        <a:spcAft>
                          <a:spcPts val="0"/>
                        </a:spcAft>
                        <a:buFont typeface="Arial" charset="0"/>
                        <a:buNone/>
                      </a:pPr>
                      <a:r>
                        <a:rPr lang="en-US" sz="1100" b="1">
                          <a:solidFill>
                            <a:srgbClr val="231F20"/>
                          </a:solidFill>
                          <a:effectLst/>
                          <a:latin typeface="Arial" charset="0"/>
                          <a:ea typeface="Arial" charset="0"/>
                          <a:cs typeface="Arial" charset="0"/>
                        </a:rPr>
                        <a:t>ROW 2</a:t>
                      </a:r>
                      <a:endParaRPr lang="en-US" sz="1100">
                        <a:solidFill>
                          <a:srgbClr val="231F20"/>
                        </a:solidFill>
                        <a:effectLst/>
                        <a:latin typeface="Arial" charset="0"/>
                        <a:ea typeface="Arial" charset="0"/>
                        <a:cs typeface="Arial" charset="0"/>
                      </a:endParaRP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Mutual dependency requires everyone to be involved or leave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Nearly all members are actively serving</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Strong sense of team throughout</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High percentage of individuals’ time and identity committed to the church</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Volunteers are easy to find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Lots of congregational energy</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New members quickly find a place to become involved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Good level of enthusiasm among membership for participation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Clear system for discovering my gifts</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Some members assume others can get the job done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More paid staff hired to lead or do ministry</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Original members feel “We have done our part.”</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Programs eliminated for lack of participation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Difficult to find volunteers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Seems like10 percent of members do 90 percent of work</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16947">
                <a:tc>
                  <a:txBody>
                    <a:bodyPr/>
                    <a:lstStyle/>
                    <a:p>
                      <a:pPr marL="0" indent="0">
                        <a:spcBef>
                          <a:spcPts val="0"/>
                        </a:spcBef>
                        <a:spcAft>
                          <a:spcPts val="0"/>
                        </a:spcAft>
                        <a:buFont typeface="Arial" charset="0"/>
                        <a:buNone/>
                      </a:pPr>
                      <a:r>
                        <a:rPr lang="en-US" sz="1100" b="1">
                          <a:solidFill>
                            <a:srgbClr val="231F20"/>
                          </a:solidFill>
                          <a:effectLst/>
                          <a:latin typeface="Arial" charset="0"/>
                          <a:ea typeface="Arial" charset="0"/>
                          <a:cs typeface="Arial" charset="0"/>
                        </a:rPr>
                        <a:t>ROW 3</a:t>
                      </a:r>
                      <a:endParaRPr lang="en-US" sz="1100">
                        <a:solidFill>
                          <a:srgbClr val="231F20"/>
                        </a:solidFill>
                        <a:effectLst/>
                        <a:latin typeface="Arial" charset="0"/>
                        <a:ea typeface="Arial" charset="0"/>
                        <a:cs typeface="Arial" charset="0"/>
                      </a:endParaRP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Minimal organization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Communication is very strong—everyone knows what and why of all we do</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Spontaneity in decision making</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The “why” of ministry always determines the “how”</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Structure is fluid and created in response to needs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Meaningful traditions are beginning to form</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New programs created to respond to new needs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Delegation of leadership responsibility is evident</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New roles and responsibilities have been created</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Few new programs added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The “how” of ministry has become more important than the “why”</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We’re a bit too busy to consider new ideas</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Programs eliminated due to lack of leaders or funds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Very few new ministries but more focus on those we’ve been doing for several years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Primary goal is preservation/survival</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57058">
                <a:tc>
                  <a:txBody>
                    <a:bodyPr/>
                    <a:lstStyle/>
                    <a:p>
                      <a:pPr marL="0" indent="0">
                        <a:spcBef>
                          <a:spcPts val="0"/>
                        </a:spcBef>
                        <a:spcAft>
                          <a:spcPts val="0"/>
                        </a:spcAft>
                        <a:buFont typeface="Arial" charset="0"/>
                        <a:buNone/>
                      </a:pPr>
                      <a:r>
                        <a:rPr lang="en-US" sz="1100" b="1">
                          <a:solidFill>
                            <a:srgbClr val="231F20"/>
                          </a:solidFill>
                          <a:effectLst/>
                          <a:latin typeface="Arial" charset="0"/>
                          <a:ea typeface="Arial" charset="0"/>
                          <a:cs typeface="Arial" charset="0"/>
                        </a:rPr>
                        <a:t>ROW 4</a:t>
                      </a:r>
                      <a:endParaRPr lang="en-US" sz="1100">
                        <a:solidFill>
                          <a:srgbClr val="231F20"/>
                        </a:solidFill>
                        <a:effectLst/>
                        <a:latin typeface="Arial" charset="0"/>
                        <a:ea typeface="Arial" charset="0"/>
                        <a:cs typeface="Arial" charset="0"/>
                      </a:endParaRP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Members are receptive to new ideas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Objectives are quickly accomplished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Everything we do aligns with mission/vision</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Change is easily adopted and integrated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Suggestions from all levels of membership</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It seems we’re getting better at everything we do</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New proposals given serious consideration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Church leaders responsible for initiating and implementing</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A team of leaders makes most decisions</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Few changes proposed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Few changes considered that radically depart from status quo</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Most people prefer to keep things the same</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“We’ve never done it that way before”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Rationalizations often made for why things can’t be done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Many think we can’t do some of the things other churches do</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69334">
                <a:tc>
                  <a:txBody>
                    <a:bodyPr/>
                    <a:lstStyle/>
                    <a:p>
                      <a:pPr marL="0" indent="0">
                        <a:spcBef>
                          <a:spcPts val="0"/>
                        </a:spcBef>
                        <a:spcAft>
                          <a:spcPts val="0"/>
                        </a:spcAft>
                        <a:buFont typeface="Arial" charset="0"/>
                        <a:buNone/>
                      </a:pPr>
                      <a:r>
                        <a:rPr lang="en-US" sz="1100" b="1">
                          <a:solidFill>
                            <a:srgbClr val="231F20"/>
                          </a:solidFill>
                          <a:effectLst/>
                          <a:latin typeface="Arial" charset="0"/>
                          <a:ea typeface="Arial" charset="0"/>
                          <a:cs typeface="Arial" charset="0"/>
                        </a:rPr>
                        <a:t>ROW 5</a:t>
                      </a:r>
                      <a:endParaRPr lang="en-US" sz="1100">
                        <a:solidFill>
                          <a:srgbClr val="231F20"/>
                        </a:solidFill>
                        <a:effectLst/>
                        <a:latin typeface="Arial" charset="0"/>
                        <a:ea typeface="Arial" charset="0"/>
                        <a:cs typeface="Arial" charset="0"/>
                      </a:endParaRP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Morale is high</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People are finding great value in their participation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Solutions to conflict seem easy to find</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Morale is higher</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Lots of energy and ideas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Everyone pulls together to help us be successful</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Morale is highest</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Our greatest goals are being achieved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Confidence is contagious that goals can be reached</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Insiders don’t always share everything with everyone else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People are getting weary in their ministry efforts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Commitment levels declining</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People attend more out of habit than expectation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Most efforts aren’t as strong as they once were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Most of our efforts feel like a struggle</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59616">
                <a:tc>
                  <a:txBody>
                    <a:bodyPr/>
                    <a:lstStyle/>
                    <a:p>
                      <a:pPr marL="0">
                        <a:spcBef>
                          <a:spcPts val="0"/>
                        </a:spcBef>
                        <a:spcAft>
                          <a:spcPts val="0"/>
                        </a:spcAft>
                      </a:pPr>
                      <a:r>
                        <a:rPr lang="en-US" sz="1100" b="1" dirty="0">
                          <a:solidFill>
                            <a:srgbClr val="231F20"/>
                          </a:solidFill>
                          <a:effectLst/>
                          <a:latin typeface="Franklin Gothic Book" charset="0"/>
                          <a:ea typeface="Cambria" charset="0"/>
                          <a:cs typeface="Cambria" charset="0"/>
                        </a:rPr>
                        <a:t>TOTAL</a:t>
                      </a:r>
                      <a:endParaRPr lang="en-US" sz="1100" dirty="0">
                        <a:solidFill>
                          <a:srgbClr val="231F20"/>
                        </a:solidFill>
                        <a:effectLst/>
                        <a:latin typeface="Franklin Gothic Book" charset="0"/>
                        <a:ea typeface="Cambria" charset="0"/>
                        <a:cs typeface="Cambria" charset="0"/>
                      </a:endParaRPr>
                    </a:p>
                  </a:txBody>
                  <a:tcPr marL="23088" marR="17117" marT="28660" marB="171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600" dirty="0">
                          <a:solidFill>
                            <a:srgbClr val="231F20"/>
                          </a:solidFill>
                          <a:effectLst/>
                          <a:latin typeface="Franklin Gothic Book" charset="0"/>
                          <a:ea typeface="Cambria" charset="0"/>
                          <a:cs typeface="Cambria" charset="0"/>
                        </a:rPr>
                        <a:t> </a:t>
                      </a:r>
                      <a:endParaRPr lang="en-US" sz="700" dirty="0">
                        <a:solidFill>
                          <a:srgbClr val="231F20"/>
                        </a:solidFill>
                        <a:effectLst/>
                        <a:latin typeface="Franklin Gothic Book" charset="0"/>
                        <a:ea typeface="Cambria" charset="0"/>
                        <a:cs typeface="Cambria" charset="0"/>
                      </a:endParaRPr>
                    </a:p>
                  </a:txBody>
                  <a:tcPr marL="23088" marR="17117" marT="28660" marB="171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600" dirty="0">
                          <a:solidFill>
                            <a:srgbClr val="231F20"/>
                          </a:solidFill>
                          <a:effectLst/>
                          <a:latin typeface="Franklin Gothic Book" charset="0"/>
                          <a:ea typeface="Cambria" charset="0"/>
                          <a:cs typeface="Cambria" charset="0"/>
                        </a:rPr>
                        <a:t> </a:t>
                      </a:r>
                      <a:endParaRPr lang="en-US" sz="700" dirty="0">
                        <a:solidFill>
                          <a:srgbClr val="231F20"/>
                        </a:solidFill>
                        <a:effectLst/>
                        <a:latin typeface="Franklin Gothic Book" charset="0"/>
                        <a:ea typeface="Cambria" charset="0"/>
                        <a:cs typeface="Cambria" charset="0"/>
                      </a:endParaRPr>
                    </a:p>
                  </a:txBody>
                  <a:tcPr marL="23088" marR="17117" marT="28660" marB="171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600">
                          <a:solidFill>
                            <a:srgbClr val="231F20"/>
                          </a:solidFill>
                          <a:effectLst/>
                          <a:latin typeface="Franklin Gothic Book" charset="0"/>
                          <a:ea typeface="Cambria" charset="0"/>
                          <a:cs typeface="Cambria" charset="0"/>
                        </a:rPr>
                        <a:t> </a:t>
                      </a:r>
                      <a:endParaRPr lang="en-US" sz="700">
                        <a:solidFill>
                          <a:srgbClr val="231F20"/>
                        </a:solidFill>
                        <a:effectLst/>
                        <a:latin typeface="Franklin Gothic Book" charset="0"/>
                        <a:ea typeface="Cambria" charset="0"/>
                        <a:cs typeface="Cambria" charset="0"/>
                      </a:endParaRPr>
                    </a:p>
                  </a:txBody>
                  <a:tcPr marL="23088" marR="17117" marT="28660" marB="171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600" dirty="0">
                          <a:solidFill>
                            <a:srgbClr val="231F20"/>
                          </a:solidFill>
                          <a:effectLst/>
                          <a:latin typeface="Franklin Gothic Book" charset="0"/>
                          <a:ea typeface="Cambria" charset="0"/>
                          <a:cs typeface="Cambria" charset="0"/>
                        </a:rPr>
                        <a:t> </a:t>
                      </a:r>
                      <a:endParaRPr lang="en-US" sz="700" dirty="0">
                        <a:solidFill>
                          <a:srgbClr val="231F20"/>
                        </a:solidFill>
                        <a:effectLst/>
                        <a:latin typeface="Franklin Gothic Book" charset="0"/>
                        <a:ea typeface="Cambria" charset="0"/>
                        <a:cs typeface="Cambria" charset="0"/>
                      </a:endParaRPr>
                    </a:p>
                  </a:txBody>
                  <a:tcPr marL="23088" marR="17117" marT="28660" marB="171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600" dirty="0">
                          <a:solidFill>
                            <a:srgbClr val="231F20"/>
                          </a:solidFill>
                          <a:effectLst/>
                          <a:latin typeface="Franklin Gothic Book" charset="0"/>
                          <a:ea typeface="Cambria" charset="0"/>
                          <a:cs typeface="Cambria" charset="0"/>
                        </a:rPr>
                        <a:t> </a:t>
                      </a:r>
                      <a:endParaRPr lang="en-US" sz="700" dirty="0">
                        <a:solidFill>
                          <a:srgbClr val="231F20"/>
                        </a:solidFill>
                        <a:effectLst/>
                        <a:latin typeface="Franklin Gothic Book" charset="0"/>
                        <a:ea typeface="Cambria" charset="0"/>
                        <a:cs typeface="Cambria" charset="0"/>
                      </a:endParaRPr>
                    </a:p>
                  </a:txBody>
                  <a:tcPr marL="23088" marR="17117" marT="28660" marB="171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2" name="Shape 171">
            <a:extLst>
              <a:ext uri="{FF2B5EF4-FFF2-40B4-BE49-F238E27FC236}">
                <a16:creationId xmlns:a16="http://schemas.microsoft.com/office/drawing/2014/main" id="{FA7AFE60-E741-1AF4-CB2E-3F5906A0EDB8}"/>
              </a:ext>
            </a:extLst>
          </p:cNvPr>
          <p:cNvSpPr/>
          <p:nvPr/>
        </p:nvSpPr>
        <p:spPr>
          <a:xfrm>
            <a:off x="0" y="309729"/>
            <a:ext cx="12192000" cy="728405"/>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9000" b="1">
                <a:solidFill>
                  <a:srgbClr val="FFFFFF"/>
                </a:solidFill>
                <a:latin typeface="Trajan Pro"/>
                <a:ea typeface="Trajan Pro"/>
                <a:cs typeface="Trajan Pro"/>
                <a:sym typeface="Trajan Pro"/>
              </a:defRPr>
            </a:lvl1pPr>
          </a:lstStyle>
          <a:p>
            <a:pPr algn="ctr"/>
            <a:r>
              <a:rPr lang="en-US" sz="4400" dirty="0">
                <a:solidFill>
                  <a:srgbClr val="144A74"/>
                </a:solidFill>
                <a:latin typeface="Trajan Pro" panose="02020502050506020301" pitchFamily="18" charset="77"/>
                <a:ea typeface="Gotham Book" charset="0"/>
                <a:cs typeface="Arial" panose="020B0604020202020204" pitchFamily="34" charset="0"/>
              </a:rPr>
              <a:t>ASSESSING CURRENT REALITY</a:t>
            </a:r>
          </a:p>
        </p:txBody>
      </p:sp>
    </p:spTree>
    <p:extLst>
      <p:ext uri="{BB962C8B-B14F-4D97-AF65-F5344CB8AC3E}">
        <p14:creationId xmlns:p14="http://schemas.microsoft.com/office/powerpoint/2010/main" val="1191030976"/>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B6013ECE-CD11-D097-4BC6-FB1BA902D7F3}"/>
              </a:ext>
            </a:extLst>
          </p:cNvPr>
          <p:cNvGraphicFramePr>
            <a:graphicFrameLocks noGrp="1"/>
          </p:cNvGraphicFramePr>
          <p:nvPr/>
        </p:nvGraphicFramePr>
        <p:xfrm>
          <a:off x="251486" y="1048659"/>
          <a:ext cx="11500131" cy="5411862"/>
        </p:xfrm>
        <a:graphic>
          <a:graphicData uri="http://schemas.openxmlformats.org/drawingml/2006/table">
            <a:tbl>
              <a:tblPr firstRow="1" firstCol="1" bandRow="1"/>
              <a:tblGrid>
                <a:gridCol w="535505">
                  <a:extLst>
                    <a:ext uri="{9D8B030D-6E8A-4147-A177-3AD203B41FA5}">
                      <a16:colId xmlns:a16="http://schemas.microsoft.com/office/drawing/2014/main" val="20000"/>
                    </a:ext>
                  </a:extLst>
                </a:gridCol>
                <a:gridCol w="2271990">
                  <a:extLst>
                    <a:ext uri="{9D8B030D-6E8A-4147-A177-3AD203B41FA5}">
                      <a16:colId xmlns:a16="http://schemas.microsoft.com/office/drawing/2014/main" val="20001"/>
                    </a:ext>
                  </a:extLst>
                </a:gridCol>
                <a:gridCol w="2173159">
                  <a:extLst>
                    <a:ext uri="{9D8B030D-6E8A-4147-A177-3AD203B41FA5}">
                      <a16:colId xmlns:a16="http://schemas.microsoft.com/office/drawing/2014/main" val="20002"/>
                    </a:ext>
                  </a:extLst>
                </a:gridCol>
                <a:gridCol w="2173159">
                  <a:extLst>
                    <a:ext uri="{9D8B030D-6E8A-4147-A177-3AD203B41FA5}">
                      <a16:colId xmlns:a16="http://schemas.microsoft.com/office/drawing/2014/main" val="20003"/>
                    </a:ext>
                  </a:extLst>
                </a:gridCol>
                <a:gridCol w="2173159">
                  <a:extLst>
                    <a:ext uri="{9D8B030D-6E8A-4147-A177-3AD203B41FA5}">
                      <a16:colId xmlns:a16="http://schemas.microsoft.com/office/drawing/2014/main" val="20004"/>
                    </a:ext>
                  </a:extLst>
                </a:gridCol>
                <a:gridCol w="2173159">
                  <a:extLst>
                    <a:ext uri="{9D8B030D-6E8A-4147-A177-3AD203B41FA5}">
                      <a16:colId xmlns:a16="http://schemas.microsoft.com/office/drawing/2014/main" val="20005"/>
                    </a:ext>
                  </a:extLst>
                </a:gridCol>
              </a:tblGrid>
              <a:tr h="1040348">
                <a:tc>
                  <a:txBody>
                    <a:bodyPr/>
                    <a:lstStyle/>
                    <a:p>
                      <a:pPr marL="0" indent="0">
                        <a:spcBef>
                          <a:spcPts val="0"/>
                        </a:spcBef>
                        <a:spcAft>
                          <a:spcPts val="0"/>
                        </a:spcAft>
                        <a:buFont typeface="Arial" charset="0"/>
                        <a:buNone/>
                      </a:pPr>
                      <a:r>
                        <a:rPr lang="en-US" sz="1100" b="1" dirty="0">
                          <a:solidFill>
                            <a:srgbClr val="231F20"/>
                          </a:solidFill>
                          <a:effectLst/>
                          <a:latin typeface="Arial" charset="0"/>
                          <a:ea typeface="Arial" charset="0"/>
                          <a:cs typeface="Arial" charset="0"/>
                        </a:rPr>
                        <a:t>ROW 1</a:t>
                      </a:r>
                      <a:endParaRPr lang="en-US" sz="1100" dirty="0">
                        <a:solidFill>
                          <a:srgbClr val="231F20"/>
                        </a:solidFill>
                        <a:effectLst/>
                        <a:latin typeface="Arial" charset="0"/>
                        <a:ea typeface="Arial" charset="0"/>
                        <a:cs typeface="Arial" charset="0"/>
                      </a:endParaRP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Positive, supportive attitude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Vision is always in focus and the highest priority</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High commitment level</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Strong sense of mission and purpose among every member</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High level of “ownership”</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Everybody is finding their place</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High visibility and understanding of mission and vision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Ministries share a common purpose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Ministry leaders feel well trained for their assignments</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Clarity of mission and vision seems in decline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New members do not sense church’s purpose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Focus has shifted to the needs and likes of members</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Mission / Vision are unclear</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We’re looking for that “magic bullet” that can turn things around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We talk more about the “good old days” than about our hopes or plans for the future</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40348">
                <a:tc>
                  <a:txBody>
                    <a:bodyPr/>
                    <a:lstStyle/>
                    <a:p>
                      <a:pPr marL="0" indent="0">
                        <a:spcBef>
                          <a:spcPts val="0"/>
                        </a:spcBef>
                        <a:spcAft>
                          <a:spcPts val="0"/>
                        </a:spcAft>
                        <a:buFont typeface="Arial" charset="0"/>
                        <a:buNone/>
                      </a:pPr>
                      <a:r>
                        <a:rPr lang="en-US" sz="1100" b="1">
                          <a:solidFill>
                            <a:srgbClr val="231F20"/>
                          </a:solidFill>
                          <a:effectLst/>
                          <a:latin typeface="Arial" charset="0"/>
                          <a:ea typeface="Arial" charset="0"/>
                          <a:cs typeface="Arial" charset="0"/>
                        </a:rPr>
                        <a:t>ROW 2</a:t>
                      </a:r>
                      <a:endParaRPr lang="en-US" sz="1100">
                        <a:solidFill>
                          <a:srgbClr val="231F20"/>
                        </a:solidFill>
                        <a:effectLst/>
                        <a:latin typeface="Arial" charset="0"/>
                        <a:ea typeface="Arial" charset="0"/>
                        <a:cs typeface="Arial" charset="0"/>
                      </a:endParaRP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Mutual dependency requires everyone to be involved or leave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Nearly all members are actively serving</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Strong sense of team throughout</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High percentage of individuals’ time and identity committed to the church</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Volunteers are easy to find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Lots of congregational energy</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New members quickly find a place to become involved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Good level of enthusiasm among membership for participation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Clear system for discovering my gifts</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Some members assume others can get the job done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More paid staff hired to lead or do ministry</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Original members feel “We have done our part.”</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Programs eliminated for lack of participation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Difficult to find volunteers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Seems like10 percent of members do 90 percent of work</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40348">
                <a:tc>
                  <a:txBody>
                    <a:bodyPr/>
                    <a:lstStyle/>
                    <a:p>
                      <a:pPr marL="0" indent="0">
                        <a:spcBef>
                          <a:spcPts val="0"/>
                        </a:spcBef>
                        <a:spcAft>
                          <a:spcPts val="0"/>
                        </a:spcAft>
                        <a:buFont typeface="Arial" charset="0"/>
                        <a:buNone/>
                      </a:pPr>
                      <a:r>
                        <a:rPr lang="en-US" sz="1100" b="1">
                          <a:solidFill>
                            <a:srgbClr val="231F20"/>
                          </a:solidFill>
                          <a:effectLst/>
                          <a:latin typeface="Arial" charset="0"/>
                          <a:ea typeface="Arial" charset="0"/>
                          <a:cs typeface="Arial" charset="0"/>
                        </a:rPr>
                        <a:t>ROW 3</a:t>
                      </a:r>
                      <a:endParaRPr lang="en-US" sz="1100">
                        <a:solidFill>
                          <a:srgbClr val="231F20"/>
                        </a:solidFill>
                        <a:effectLst/>
                        <a:latin typeface="Arial" charset="0"/>
                        <a:ea typeface="Arial" charset="0"/>
                        <a:cs typeface="Arial" charset="0"/>
                      </a:endParaRP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Minimal organization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Communication is very strong—everyone knows what and why of all we do</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Spontaneity in decision making</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The “why” of ministry always determines the “how”</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Structure is fluid and created in response to needs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Meaningful traditions are beginning to form</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New programs created to respond to new needs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Delegation of leadership responsibility is evident</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New roles and responsibilities have been created</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Few new programs added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The “how” of ministry has become more important than the “why”</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We’re a bit too busy to consider new ideas</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Programs eliminated due to lack of leaders or funds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Very few new ministries but more focus on those we’ve been doing for several years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Primary goal is preservation/survival</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81382">
                <a:tc>
                  <a:txBody>
                    <a:bodyPr/>
                    <a:lstStyle/>
                    <a:p>
                      <a:pPr marL="0" indent="0">
                        <a:spcBef>
                          <a:spcPts val="0"/>
                        </a:spcBef>
                        <a:spcAft>
                          <a:spcPts val="0"/>
                        </a:spcAft>
                        <a:buFont typeface="Arial" charset="0"/>
                        <a:buNone/>
                      </a:pPr>
                      <a:r>
                        <a:rPr lang="en-US" sz="1100" b="1">
                          <a:solidFill>
                            <a:srgbClr val="231F20"/>
                          </a:solidFill>
                          <a:effectLst/>
                          <a:latin typeface="Arial" charset="0"/>
                          <a:ea typeface="Arial" charset="0"/>
                          <a:cs typeface="Arial" charset="0"/>
                        </a:rPr>
                        <a:t>ROW 4</a:t>
                      </a:r>
                      <a:endParaRPr lang="en-US" sz="1100">
                        <a:solidFill>
                          <a:srgbClr val="231F20"/>
                        </a:solidFill>
                        <a:effectLst/>
                        <a:latin typeface="Arial" charset="0"/>
                        <a:ea typeface="Arial" charset="0"/>
                        <a:cs typeface="Arial" charset="0"/>
                      </a:endParaRP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Members are receptive to new ideas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Objectives are quickly accomplished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Everything we do aligns with mission/vision</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Change is easily adopted and integrated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Suggestions from all levels of membership</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It seems we’re getting better at everything we do</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New proposals given serious consideration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Church leaders responsible for initiating and implementing</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A team of leaders makes most decisions</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Few changes proposed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Few changes considered that radically depart from status quo</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Most people prefer to keep things the same</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“We’ve never done it that way before”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Rationalizations often made for why things can’t be done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Many think we can’t do some of the things other churches do</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89339">
                <a:tc>
                  <a:txBody>
                    <a:bodyPr/>
                    <a:lstStyle/>
                    <a:p>
                      <a:pPr marL="0" indent="0">
                        <a:spcBef>
                          <a:spcPts val="0"/>
                        </a:spcBef>
                        <a:spcAft>
                          <a:spcPts val="0"/>
                        </a:spcAft>
                        <a:buFont typeface="Arial" charset="0"/>
                        <a:buNone/>
                      </a:pPr>
                      <a:r>
                        <a:rPr lang="en-US" sz="1100" b="1">
                          <a:solidFill>
                            <a:srgbClr val="231F20"/>
                          </a:solidFill>
                          <a:effectLst/>
                          <a:latin typeface="Arial" charset="0"/>
                          <a:ea typeface="Arial" charset="0"/>
                          <a:cs typeface="Arial" charset="0"/>
                        </a:rPr>
                        <a:t>ROW 5</a:t>
                      </a:r>
                      <a:endParaRPr lang="en-US" sz="1100">
                        <a:solidFill>
                          <a:srgbClr val="231F20"/>
                        </a:solidFill>
                        <a:effectLst/>
                        <a:latin typeface="Arial" charset="0"/>
                        <a:ea typeface="Arial" charset="0"/>
                        <a:cs typeface="Arial" charset="0"/>
                      </a:endParaRP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Morale is high</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People are finding great value in their participation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Solutions to conflict seem easy to find</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Morale is higher</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Lots of energy and ideas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Everyone pulls together to help us be successful</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Morale is highest</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Our greatest goals are being achieved</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Confidence is contagious that goals can be reached</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Insiders don’t always share everything with everyone else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People are getting weary in their ministry efforts</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Commitment levels declining</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People attend more out of habit than expectation</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Most efforts aren’t as strong as they once were</a:t>
                      </a:r>
                    </a:p>
                    <a:p>
                      <a:pPr marL="171450" lvl="0" indent="-171450">
                        <a:spcBef>
                          <a:spcPts val="0"/>
                        </a:spcBef>
                        <a:spcAft>
                          <a:spcPts val="300"/>
                        </a:spcAft>
                        <a:buFont typeface="Wingdings" charset="2"/>
                        <a:buChar char="§"/>
                      </a:pPr>
                      <a:r>
                        <a:rPr lang="en-US" sz="900" dirty="0">
                          <a:solidFill>
                            <a:srgbClr val="231F20"/>
                          </a:solidFill>
                          <a:effectLst/>
                          <a:latin typeface="Arial" charset="0"/>
                          <a:ea typeface="Arial" charset="0"/>
                          <a:cs typeface="Arial" charset="0"/>
                        </a:rPr>
                        <a:t>Most of our efforts feel like a struggle</a:t>
                      </a:r>
                    </a:p>
                  </a:txBody>
                  <a:tcPr marL="23088" marR="17117" marT="28660" marB="1711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65590">
                <a:tc>
                  <a:txBody>
                    <a:bodyPr/>
                    <a:lstStyle/>
                    <a:p>
                      <a:pPr marL="0">
                        <a:spcBef>
                          <a:spcPts val="0"/>
                        </a:spcBef>
                        <a:spcAft>
                          <a:spcPts val="0"/>
                        </a:spcAft>
                      </a:pPr>
                      <a:r>
                        <a:rPr lang="en-US" sz="1100" b="1" dirty="0">
                          <a:solidFill>
                            <a:srgbClr val="231F20"/>
                          </a:solidFill>
                          <a:effectLst/>
                          <a:latin typeface="Franklin Gothic Book" charset="0"/>
                          <a:ea typeface="Cambria" charset="0"/>
                          <a:cs typeface="Cambria" charset="0"/>
                        </a:rPr>
                        <a:t>TOTAL</a:t>
                      </a:r>
                      <a:endParaRPr lang="en-US" sz="1100" dirty="0">
                        <a:solidFill>
                          <a:srgbClr val="231F20"/>
                        </a:solidFill>
                        <a:effectLst/>
                        <a:latin typeface="Franklin Gothic Book" charset="0"/>
                        <a:ea typeface="Cambria" charset="0"/>
                        <a:cs typeface="Cambria" charset="0"/>
                      </a:endParaRPr>
                    </a:p>
                  </a:txBody>
                  <a:tcPr marL="23088" marR="17117" marT="28660" marB="171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dirty="0">
                          <a:solidFill>
                            <a:srgbClr val="144A74"/>
                          </a:solidFill>
                          <a:effectLst/>
                          <a:latin typeface="Chalkboard" panose="03050602040202020205" pitchFamily="66" charset="77"/>
                          <a:ea typeface="Cambria" charset="0"/>
                          <a:cs typeface="Cambria" charset="0"/>
                        </a:rPr>
                        <a:t> </a:t>
                      </a:r>
                      <a:r>
                        <a:rPr lang="en-US" sz="1800" kern="1200" dirty="0">
                          <a:solidFill>
                            <a:srgbClr val="144A74"/>
                          </a:solidFill>
                          <a:effectLst/>
                          <a:latin typeface="Chalkboard" panose="03050602040202020205" pitchFamily="66" charset="77"/>
                          <a:ea typeface="+mn-ea"/>
                          <a:cs typeface="+mn-cs"/>
                        </a:rPr>
                        <a:t>2</a:t>
                      </a:r>
                      <a:r>
                        <a:rPr lang="en-US" sz="800" dirty="0">
                          <a:solidFill>
                            <a:srgbClr val="144A74"/>
                          </a:solidFill>
                          <a:effectLst/>
                          <a:latin typeface="Chalkboard" panose="03050602040202020205" pitchFamily="66" charset="77"/>
                        </a:rPr>
                        <a:t> </a:t>
                      </a:r>
                      <a:endParaRPr lang="en-US" sz="700" dirty="0">
                        <a:solidFill>
                          <a:srgbClr val="144A74"/>
                        </a:solidFill>
                        <a:effectLst/>
                        <a:latin typeface="Chalkboard" panose="03050602040202020205" pitchFamily="66" charset="77"/>
                        <a:ea typeface="Cambria" charset="0"/>
                        <a:cs typeface="Cambria" charset="0"/>
                      </a:endParaRPr>
                    </a:p>
                  </a:txBody>
                  <a:tcPr marL="23088" marR="17117" marT="28660" marB="171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algn="ctr">
                        <a:spcBef>
                          <a:spcPts val="0"/>
                        </a:spcBef>
                        <a:spcAft>
                          <a:spcPts val="0"/>
                        </a:spcAft>
                      </a:pPr>
                      <a:r>
                        <a:rPr lang="en-US" sz="1800" kern="1200" dirty="0">
                          <a:solidFill>
                            <a:srgbClr val="144A74"/>
                          </a:solidFill>
                          <a:effectLst/>
                          <a:latin typeface="Chalkboard" panose="03050602040202020205" pitchFamily="66" charset="77"/>
                          <a:ea typeface="+mn-ea"/>
                          <a:cs typeface="+mn-cs"/>
                        </a:rPr>
                        <a:t>1</a:t>
                      </a:r>
                      <a:endParaRPr lang="en-US" sz="700" dirty="0">
                        <a:solidFill>
                          <a:srgbClr val="144A74"/>
                        </a:solidFill>
                        <a:effectLst/>
                        <a:latin typeface="Chalkboard" panose="03050602040202020205" pitchFamily="66" charset="77"/>
                        <a:ea typeface="Cambria" charset="0"/>
                        <a:cs typeface="Cambria" charset="0"/>
                      </a:endParaRPr>
                    </a:p>
                  </a:txBody>
                  <a:tcPr marL="23088" marR="17117" marT="28660" marB="171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algn="ctr">
                        <a:spcBef>
                          <a:spcPts val="0"/>
                        </a:spcBef>
                        <a:spcAft>
                          <a:spcPts val="0"/>
                        </a:spcAft>
                      </a:pPr>
                      <a:r>
                        <a:rPr lang="en-US" sz="600" dirty="0">
                          <a:solidFill>
                            <a:srgbClr val="144A74"/>
                          </a:solidFill>
                          <a:effectLst/>
                          <a:latin typeface="Chalkboard" panose="03050602040202020205" pitchFamily="66" charset="77"/>
                          <a:ea typeface="Cambria" charset="0"/>
                          <a:cs typeface="Cambria" charset="0"/>
                        </a:rPr>
                        <a:t> </a:t>
                      </a:r>
                      <a:r>
                        <a:rPr lang="en-US" sz="1800" kern="1200" dirty="0">
                          <a:solidFill>
                            <a:srgbClr val="144A74"/>
                          </a:solidFill>
                          <a:effectLst/>
                          <a:latin typeface="Chalkboard" panose="03050602040202020205" pitchFamily="66" charset="77"/>
                          <a:ea typeface="+mn-ea"/>
                          <a:cs typeface="+mn-cs"/>
                        </a:rPr>
                        <a:t>0</a:t>
                      </a:r>
                      <a:endParaRPr lang="en-US" sz="700" dirty="0">
                        <a:solidFill>
                          <a:srgbClr val="144A74"/>
                        </a:solidFill>
                        <a:effectLst/>
                        <a:latin typeface="Chalkboard" panose="03050602040202020205" pitchFamily="66" charset="77"/>
                        <a:ea typeface="Cambria" charset="0"/>
                        <a:cs typeface="Cambria" charset="0"/>
                      </a:endParaRPr>
                    </a:p>
                  </a:txBody>
                  <a:tcPr marL="23088" marR="17117" marT="28660" marB="171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algn="ctr">
                        <a:spcBef>
                          <a:spcPts val="0"/>
                        </a:spcBef>
                        <a:spcAft>
                          <a:spcPts val="0"/>
                        </a:spcAft>
                      </a:pPr>
                      <a:r>
                        <a:rPr lang="en-US" sz="600" dirty="0">
                          <a:solidFill>
                            <a:srgbClr val="144A74"/>
                          </a:solidFill>
                          <a:effectLst/>
                          <a:latin typeface="Chalkboard" panose="03050602040202020205" pitchFamily="66" charset="77"/>
                          <a:ea typeface="Cambria" charset="0"/>
                          <a:cs typeface="Cambria" charset="0"/>
                        </a:rPr>
                        <a:t> </a:t>
                      </a:r>
                      <a:r>
                        <a:rPr lang="en-US" sz="1800" kern="1200" dirty="0">
                          <a:solidFill>
                            <a:srgbClr val="144A74"/>
                          </a:solidFill>
                          <a:effectLst/>
                          <a:latin typeface="Chalkboard" panose="03050602040202020205" pitchFamily="66" charset="77"/>
                          <a:ea typeface="+mn-ea"/>
                          <a:cs typeface="+mn-cs"/>
                        </a:rPr>
                        <a:t>4</a:t>
                      </a:r>
                      <a:endParaRPr lang="en-US" sz="700" dirty="0">
                        <a:solidFill>
                          <a:srgbClr val="144A74"/>
                        </a:solidFill>
                        <a:effectLst/>
                        <a:latin typeface="Chalkboard" panose="03050602040202020205" pitchFamily="66" charset="77"/>
                        <a:ea typeface="Cambria" charset="0"/>
                        <a:cs typeface="Cambria" charset="0"/>
                      </a:endParaRPr>
                    </a:p>
                  </a:txBody>
                  <a:tcPr marL="23088" marR="17117" marT="28660" marB="171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algn="ctr">
                        <a:spcBef>
                          <a:spcPts val="0"/>
                        </a:spcBef>
                        <a:spcAft>
                          <a:spcPts val="0"/>
                        </a:spcAft>
                      </a:pPr>
                      <a:r>
                        <a:rPr lang="en-US" sz="1800" kern="1200" dirty="0">
                          <a:solidFill>
                            <a:srgbClr val="144A74"/>
                          </a:solidFill>
                          <a:effectLst/>
                          <a:latin typeface="Chalkboard" panose="03050602040202020205" pitchFamily="66" charset="77"/>
                          <a:ea typeface="+mn-ea"/>
                          <a:cs typeface="+mn-cs"/>
                        </a:rPr>
                        <a:t>3</a:t>
                      </a:r>
                      <a:endParaRPr lang="en-US" sz="700" dirty="0">
                        <a:solidFill>
                          <a:srgbClr val="144A74"/>
                        </a:solidFill>
                        <a:effectLst/>
                        <a:latin typeface="Chalkboard" panose="03050602040202020205" pitchFamily="66" charset="77"/>
                        <a:ea typeface="Cambria" charset="0"/>
                        <a:cs typeface="Cambria" charset="0"/>
                      </a:endParaRPr>
                    </a:p>
                  </a:txBody>
                  <a:tcPr marL="23088" marR="17117" marT="28660" marB="171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bl>
          </a:graphicData>
        </a:graphic>
      </p:graphicFrame>
      <p:sp>
        <p:nvSpPr>
          <p:cNvPr id="2" name="Shape 171">
            <a:extLst>
              <a:ext uri="{FF2B5EF4-FFF2-40B4-BE49-F238E27FC236}">
                <a16:creationId xmlns:a16="http://schemas.microsoft.com/office/drawing/2014/main" id="{FA7AFE60-E741-1AF4-CB2E-3F5906A0EDB8}"/>
              </a:ext>
            </a:extLst>
          </p:cNvPr>
          <p:cNvSpPr/>
          <p:nvPr/>
        </p:nvSpPr>
        <p:spPr>
          <a:xfrm>
            <a:off x="0" y="309729"/>
            <a:ext cx="12192000" cy="728405"/>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gn="l">
              <a:defRPr sz="9000" b="1">
                <a:solidFill>
                  <a:srgbClr val="FFFFFF"/>
                </a:solidFill>
                <a:latin typeface="Trajan Pro"/>
                <a:ea typeface="Trajan Pro"/>
                <a:cs typeface="Trajan Pro"/>
                <a:sym typeface="Trajan Pro"/>
              </a:defRPr>
            </a:lvl1pPr>
          </a:lstStyle>
          <a:p>
            <a:pPr algn="ctr"/>
            <a:endParaRPr lang="en-US" sz="4400" dirty="0">
              <a:solidFill>
                <a:srgbClr val="144A74"/>
              </a:solidFill>
              <a:latin typeface="Trajan Pro" panose="02020502050506020301" pitchFamily="18" charset="77"/>
              <a:ea typeface="Gotham Book" charset="0"/>
              <a:cs typeface="Arial" panose="020B0604020202020204" pitchFamily="34" charset="0"/>
            </a:endParaRPr>
          </a:p>
        </p:txBody>
      </p:sp>
      <p:sp>
        <p:nvSpPr>
          <p:cNvPr id="15" name="TextBox 14">
            <a:extLst>
              <a:ext uri="{FF2B5EF4-FFF2-40B4-BE49-F238E27FC236}">
                <a16:creationId xmlns:a16="http://schemas.microsoft.com/office/drawing/2014/main" id="{6DFA2D59-90CE-29B8-5834-AEF0E2C4F0A3}"/>
              </a:ext>
            </a:extLst>
          </p:cNvPr>
          <p:cNvSpPr txBox="1"/>
          <p:nvPr/>
        </p:nvSpPr>
        <p:spPr>
          <a:xfrm>
            <a:off x="0" y="320253"/>
            <a:ext cx="12192000" cy="523220"/>
          </a:xfrm>
          <a:prstGeom prst="rect">
            <a:avLst/>
          </a:prstGeom>
          <a:noFill/>
        </p:spPr>
        <p:txBody>
          <a:bodyPr wrap="square" rtlCol="0">
            <a:spAutoFit/>
          </a:bodyPr>
          <a:lstStyle/>
          <a:p>
            <a:pPr algn="ctr"/>
            <a:r>
              <a:rPr lang="en-US" sz="2800" dirty="0">
                <a:latin typeface="Gotham Medium" pitchFamily="2" charset="0"/>
                <a:cs typeface="Gotham Medium" pitchFamily="2" charset="0"/>
              </a:rPr>
              <a:t>EXAMPLE</a:t>
            </a:r>
          </a:p>
        </p:txBody>
      </p:sp>
      <p:sp>
        <p:nvSpPr>
          <p:cNvPr id="27" name="Oval 26">
            <a:extLst>
              <a:ext uri="{FF2B5EF4-FFF2-40B4-BE49-F238E27FC236}">
                <a16:creationId xmlns:a16="http://schemas.microsoft.com/office/drawing/2014/main" id="{88553313-8F8A-F877-CEDC-04CBD613C0D5}"/>
              </a:ext>
            </a:extLst>
          </p:cNvPr>
          <p:cNvSpPr/>
          <p:nvPr/>
        </p:nvSpPr>
        <p:spPr>
          <a:xfrm>
            <a:off x="7459579" y="1303742"/>
            <a:ext cx="2261937" cy="385011"/>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23C31AF-14C6-3242-2944-A43C5C82CC5B}"/>
              </a:ext>
            </a:extLst>
          </p:cNvPr>
          <p:cNvSpPr/>
          <p:nvPr/>
        </p:nvSpPr>
        <p:spPr>
          <a:xfrm>
            <a:off x="9657100" y="987578"/>
            <a:ext cx="2261937" cy="268839"/>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69FCCB6-863E-46A0-DA97-5AAB30FEBCFE}"/>
              </a:ext>
            </a:extLst>
          </p:cNvPr>
          <p:cNvSpPr/>
          <p:nvPr/>
        </p:nvSpPr>
        <p:spPr>
          <a:xfrm>
            <a:off x="809881" y="2550713"/>
            <a:ext cx="2261937" cy="258784"/>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E324728-D73A-6EA0-93F2-B3236542AACA}"/>
              </a:ext>
            </a:extLst>
          </p:cNvPr>
          <p:cNvSpPr/>
          <p:nvPr/>
        </p:nvSpPr>
        <p:spPr>
          <a:xfrm>
            <a:off x="9657101" y="2045767"/>
            <a:ext cx="2261937" cy="385011"/>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5F274D3-CE56-E1E2-5785-09D2CCA9064B}"/>
              </a:ext>
            </a:extLst>
          </p:cNvPr>
          <p:cNvSpPr/>
          <p:nvPr/>
        </p:nvSpPr>
        <p:spPr>
          <a:xfrm>
            <a:off x="7459579" y="3136184"/>
            <a:ext cx="2261937" cy="218573"/>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AAA76F8-4353-4095-DE98-A3DF0EB8CC28}"/>
              </a:ext>
            </a:extLst>
          </p:cNvPr>
          <p:cNvSpPr/>
          <p:nvPr/>
        </p:nvSpPr>
        <p:spPr>
          <a:xfrm>
            <a:off x="9721515" y="3874428"/>
            <a:ext cx="2261937" cy="268839"/>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3BFF29F-CB21-C14F-8831-76EFD12FD26C}"/>
              </a:ext>
            </a:extLst>
          </p:cNvPr>
          <p:cNvSpPr/>
          <p:nvPr/>
        </p:nvSpPr>
        <p:spPr>
          <a:xfrm>
            <a:off x="7395163" y="4140752"/>
            <a:ext cx="2261937" cy="258784"/>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9A66CF9-EB3B-ED7D-FCE0-5930B263571C}"/>
              </a:ext>
            </a:extLst>
          </p:cNvPr>
          <p:cNvSpPr/>
          <p:nvPr/>
        </p:nvSpPr>
        <p:spPr>
          <a:xfrm>
            <a:off x="7459578" y="5556944"/>
            <a:ext cx="2261937" cy="336520"/>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30DFDFEF-9C4A-40B5-27A6-EA5E8442B1C9}"/>
              </a:ext>
            </a:extLst>
          </p:cNvPr>
          <p:cNvSpPr/>
          <p:nvPr/>
        </p:nvSpPr>
        <p:spPr>
          <a:xfrm>
            <a:off x="3071817" y="5585199"/>
            <a:ext cx="2261937" cy="359347"/>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1261536-45E4-BC9F-E8E7-8FD4E26FD35F}"/>
              </a:ext>
            </a:extLst>
          </p:cNvPr>
          <p:cNvSpPr/>
          <p:nvPr/>
        </p:nvSpPr>
        <p:spPr>
          <a:xfrm>
            <a:off x="809880" y="4310743"/>
            <a:ext cx="2261937" cy="258783"/>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034133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2"/>
          <a:stretch>
            <a:fillRect/>
          </a:stretch>
        </p:blipFill>
        <p:spPr>
          <a:xfrm>
            <a:off x="8020" y="-11045"/>
            <a:ext cx="12192001" cy="1295401"/>
          </a:xfrm>
          <a:prstGeom prst="rect">
            <a:avLst/>
          </a:prstGeom>
          <a:ln w="12700">
            <a:miter lim="400000"/>
          </a:ln>
        </p:spPr>
      </p:pic>
      <p:sp>
        <p:nvSpPr>
          <p:cNvPr id="2" name="TextBox 1"/>
          <p:cNvSpPr txBox="1"/>
          <p:nvPr/>
        </p:nvSpPr>
        <p:spPr>
          <a:xfrm>
            <a:off x="4476844" y="221156"/>
            <a:ext cx="3254352" cy="830997"/>
          </a:xfrm>
          <a:prstGeom prst="rect">
            <a:avLst/>
          </a:prstGeom>
          <a:noFill/>
        </p:spPr>
        <p:txBody>
          <a:bodyPr wrap="none" rtlCol="0">
            <a:spAutoFit/>
          </a:bodyPr>
          <a:lstStyle/>
          <a:p>
            <a:pPr algn="ctr"/>
            <a:r>
              <a:rPr lang="en-US" sz="4800" b="1" dirty="0">
                <a:solidFill>
                  <a:schemeClr val="bg1"/>
                </a:solidFill>
                <a:latin typeface="Arial" panose="020B0604020202020204" pitchFamily="34" charset="0"/>
                <a:ea typeface="Gotham Book" charset="0"/>
                <a:cs typeface="Arial" panose="020B0604020202020204" pitchFamily="34" charset="0"/>
              </a:rPr>
              <a:t>3. Process</a:t>
            </a:r>
          </a:p>
        </p:txBody>
      </p:sp>
      <p:pic>
        <p:nvPicPr>
          <p:cNvPr id="5" name="pasted-image.pdf"/>
          <p:cNvPicPr>
            <a:picLocks noChangeAspect="1"/>
          </p:cNvPicPr>
          <p:nvPr/>
        </p:nvPicPr>
        <p:blipFill>
          <a:blip r:embed="rId3"/>
          <a:stretch>
            <a:fillRect/>
          </a:stretch>
        </p:blipFill>
        <p:spPr>
          <a:xfrm>
            <a:off x="9434547" y="5827974"/>
            <a:ext cx="2222132" cy="768556"/>
          </a:xfrm>
          <a:prstGeom prst="rect">
            <a:avLst/>
          </a:prstGeom>
          <a:ln w="12700">
            <a:miter lim="400000"/>
          </a:ln>
        </p:spPr>
      </p:pic>
      <p:sp>
        <p:nvSpPr>
          <p:cNvPr id="8" name="TextBox 7"/>
          <p:cNvSpPr txBox="1"/>
          <p:nvPr/>
        </p:nvSpPr>
        <p:spPr>
          <a:xfrm>
            <a:off x="822729" y="1697766"/>
            <a:ext cx="10562582" cy="4832092"/>
          </a:xfrm>
          <a:prstGeom prst="rect">
            <a:avLst/>
          </a:prstGeom>
          <a:noFill/>
        </p:spPr>
        <p:txBody>
          <a:bodyPr wrap="square" rtlCol="0">
            <a:spAutoFit/>
          </a:bodyPr>
          <a:lstStyle/>
          <a:p>
            <a:pPr indent="-342884" defTabSz="914355"/>
            <a:r>
              <a:rPr lang="en-US" sz="2800" dirty="0">
                <a:latin typeface="Arial" charset="0"/>
                <a:ea typeface="Arial" charset="0"/>
                <a:cs typeface="Arial" charset="0"/>
              </a:rPr>
              <a:t>“And they devoted themselves to the apostles' teaching and the fellowship, to the breaking of bread and the prayers. </a:t>
            </a:r>
            <a:r>
              <a:rPr lang="en-US" sz="2800" baseline="30000" dirty="0">
                <a:latin typeface="Arial" charset="0"/>
                <a:ea typeface="Arial" charset="0"/>
                <a:cs typeface="Arial" charset="0"/>
              </a:rPr>
              <a:t>43</a:t>
            </a:r>
            <a:r>
              <a:rPr lang="en-US" sz="2800" dirty="0">
                <a:latin typeface="Arial" charset="0"/>
                <a:ea typeface="Arial" charset="0"/>
                <a:cs typeface="Arial" charset="0"/>
              </a:rPr>
              <a:t> And awe came upon every soul, and many wonders and signs were being done through the apostles. </a:t>
            </a:r>
            <a:r>
              <a:rPr lang="en-US" sz="2800" baseline="30000" dirty="0">
                <a:latin typeface="Arial" charset="0"/>
                <a:ea typeface="Arial" charset="0"/>
                <a:cs typeface="Arial" charset="0"/>
              </a:rPr>
              <a:t>44</a:t>
            </a:r>
            <a:r>
              <a:rPr lang="en-US" sz="2800" dirty="0">
                <a:latin typeface="Arial" charset="0"/>
                <a:ea typeface="Arial" charset="0"/>
                <a:cs typeface="Arial" charset="0"/>
              </a:rPr>
              <a:t> And all who believed were together and had all things in common. </a:t>
            </a:r>
            <a:r>
              <a:rPr lang="en-US" sz="2800" baseline="30000" dirty="0">
                <a:latin typeface="Arial" charset="0"/>
                <a:ea typeface="Arial" charset="0"/>
                <a:cs typeface="Arial" charset="0"/>
              </a:rPr>
              <a:t>45</a:t>
            </a:r>
            <a:r>
              <a:rPr lang="en-US" sz="2800" dirty="0">
                <a:latin typeface="Arial" charset="0"/>
                <a:ea typeface="Arial" charset="0"/>
                <a:cs typeface="Arial" charset="0"/>
              </a:rPr>
              <a:t> And they were selling their possessions and belongings and distributing the proceeds to all, as any had need. </a:t>
            </a:r>
            <a:r>
              <a:rPr lang="en-US" sz="2800" baseline="30000" dirty="0">
                <a:latin typeface="Arial" charset="0"/>
                <a:ea typeface="Arial" charset="0"/>
                <a:cs typeface="Arial" charset="0"/>
              </a:rPr>
              <a:t>46</a:t>
            </a:r>
            <a:r>
              <a:rPr lang="en-US" sz="2800" dirty="0">
                <a:latin typeface="Arial" charset="0"/>
                <a:ea typeface="Arial" charset="0"/>
                <a:cs typeface="Arial" charset="0"/>
              </a:rPr>
              <a:t> And day by day, attending the temple together and breaking bread in their homes, they received their food with glad and generous hearts, </a:t>
            </a:r>
            <a:r>
              <a:rPr lang="en-US" sz="2800" baseline="30000" dirty="0">
                <a:latin typeface="Arial" charset="0"/>
                <a:ea typeface="Arial" charset="0"/>
                <a:cs typeface="Arial" charset="0"/>
              </a:rPr>
              <a:t>47</a:t>
            </a:r>
            <a:r>
              <a:rPr lang="en-US" sz="2800" dirty="0">
                <a:latin typeface="Arial" charset="0"/>
                <a:ea typeface="Arial" charset="0"/>
                <a:cs typeface="Arial" charset="0"/>
              </a:rPr>
              <a:t> praising God and having favor with all the people. And the Lord added to their number day by day those who were being saved” (Acts 2:42-47, ESV).</a:t>
            </a:r>
          </a:p>
        </p:txBody>
      </p:sp>
    </p:spTree>
    <p:extLst>
      <p:ext uri="{BB962C8B-B14F-4D97-AF65-F5344CB8AC3E}">
        <p14:creationId xmlns:p14="http://schemas.microsoft.com/office/powerpoint/2010/main" val="123902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194"/>
          <p:cNvSpPr/>
          <p:nvPr/>
        </p:nvSpPr>
        <p:spPr>
          <a:xfrm rot="18021438">
            <a:off x="-1819380" y="4976630"/>
            <a:ext cx="12213206" cy="327205"/>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defTabSz="457200">
              <a:lnSpc>
                <a:spcPct val="110000"/>
              </a:lnSpc>
              <a:defRPr sz="3400" b="1">
                <a:solidFill>
                  <a:srgbClr val="FFFFFF"/>
                </a:solidFill>
                <a:latin typeface="Helvetica"/>
                <a:ea typeface="Helvetica"/>
                <a:cs typeface="Helvetica"/>
                <a:sym typeface="Helvetica"/>
              </a:defRPr>
            </a:lvl1pPr>
          </a:lstStyle>
          <a:p>
            <a:pPr algn="ctr">
              <a:defRPr b="0"/>
            </a:pPr>
            <a:r>
              <a:rPr sz="1700"/>
              <a:t>GROWTH</a:t>
            </a:r>
          </a:p>
        </p:txBody>
      </p:sp>
      <p:pic>
        <p:nvPicPr>
          <p:cNvPr id="6" name="Picture 5">
            <a:extLst>
              <a:ext uri="{FF2B5EF4-FFF2-40B4-BE49-F238E27FC236}">
                <a16:creationId xmlns:a16="http://schemas.microsoft.com/office/drawing/2014/main" id="{901FA6C5-9B46-9B47-BAC4-898495184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10" y="1221291"/>
            <a:ext cx="11519603" cy="4338855"/>
          </a:xfrm>
          <a:prstGeom prst="rect">
            <a:avLst/>
          </a:prstGeom>
        </p:spPr>
      </p:pic>
      <p:sp>
        <p:nvSpPr>
          <p:cNvPr id="7" name="TextBox 6">
            <a:extLst>
              <a:ext uri="{FF2B5EF4-FFF2-40B4-BE49-F238E27FC236}">
                <a16:creationId xmlns:a16="http://schemas.microsoft.com/office/drawing/2014/main" id="{270AB731-9993-D940-983B-7D16C1ED85E2}"/>
              </a:ext>
            </a:extLst>
          </p:cNvPr>
          <p:cNvSpPr txBox="1"/>
          <p:nvPr/>
        </p:nvSpPr>
        <p:spPr>
          <a:xfrm>
            <a:off x="2704194" y="2095763"/>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Adulthood</a:t>
            </a:r>
            <a:r>
              <a:rPr lang="en-US" dirty="0">
                <a:solidFill>
                  <a:schemeClr val="bg1"/>
                </a:solidFill>
                <a:latin typeface="Arial" panose="020B0604020202020204" pitchFamily="34" charset="0"/>
                <a:cs typeface="Arial" panose="020B0604020202020204" pitchFamily="34" charset="0"/>
              </a:rPr>
              <a:t> (VRPM)</a:t>
            </a:r>
            <a:endParaRPr lang="en-US" u="sng"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4EAB399-6F3E-6641-ABF7-A184CD31E393}"/>
              </a:ext>
            </a:extLst>
          </p:cNvPr>
          <p:cNvSpPr txBox="1"/>
          <p:nvPr/>
        </p:nvSpPr>
        <p:spPr>
          <a:xfrm>
            <a:off x="1863349" y="2802642"/>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Adolescence</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700E54C-ABF7-C540-8983-562A03B7CB7C}"/>
              </a:ext>
            </a:extLst>
          </p:cNvPr>
          <p:cNvSpPr txBox="1"/>
          <p:nvPr/>
        </p:nvSpPr>
        <p:spPr>
          <a:xfrm>
            <a:off x="1396762" y="3508523"/>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Childhood</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F1EAFBE-1412-C140-8A1B-39C6968912AC}"/>
              </a:ext>
            </a:extLst>
          </p:cNvPr>
          <p:cNvSpPr txBox="1"/>
          <p:nvPr/>
        </p:nvSpPr>
        <p:spPr>
          <a:xfrm>
            <a:off x="1059830" y="4205387"/>
            <a:ext cx="2614863" cy="338554"/>
          </a:xfrm>
          <a:prstGeom prst="rect">
            <a:avLst/>
          </a:prstGeom>
          <a:noFill/>
        </p:spPr>
        <p:txBody>
          <a:bodyPr wrap="square" rtlCol="0">
            <a:spAutoFit/>
          </a:bodyPr>
          <a:lstStyle/>
          <a:p>
            <a:r>
              <a:rPr lang="en-US" sz="1600" u="sng" dirty="0">
                <a:solidFill>
                  <a:schemeClr val="bg1"/>
                </a:solidFill>
                <a:latin typeface="Arial" panose="020B0604020202020204" pitchFamily="34" charset="0"/>
                <a:cs typeface="Arial" panose="020B0604020202020204" pitchFamily="34" charset="0"/>
              </a:rPr>
              <a:t>Infancy</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VRpm</a:t>
            </a:r>
            <a:r>
              <a:rPr lang="en-US" sz="1600" u="sng" dirty="0">
                <a:solidFill>
                  <a:schemeClr val="bg1"/>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72FE9310-632E-FD47-B28D-5087D80DA5B9}"/>
              </a:ext>
            </a:extLst>
          </p:cNvPr>
          <p:cNvSpPr txBox="1"/>
          <p:nvPr/>
        </p:nvSpPr>
        <p:spPr>
          <a:xfrm>
            <a:off x="1059829" y="4867377"/>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Birth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426ED03-A8F6-204C-8ABA-3538507A4861}"/>
              </a:ext>
            </a:extLst>
          </p:cNvPr>
          <p:cNvSpPr txBox="1"/>
          <p:nvPr/>
        </p:nvSpPr>
        <p:spPr>
          <a:xfrm>
            <a:off x="9301261" y="4176052"/>
            <a:ext cx="2614863" cy="338554"/>
          </a:xfrm>
          <a:prstGeom prst="rect">
            <a:avLst/>
          </a:prstGeom>
          <a:noFill/>
        </p:spPr>
        <p:txBody>
          <a:bodyPr wrap="square" rtlCol="0">
            <a:spAutoFit/>
          </a:bodyPr>
          <a:lstStyle/>
          <a:p>
            <a:r>
              <a:rPr lang="en-US" sz="1600" u="sng" dirty="0">
                <a:solidFill>
                  <a:schemeClr val="bg1"/>
                </a:solidFill>
                <a:latin typeface="Arial" panose="020B0604020202020204" pitchFamily="34" charset="0"/>
                <a:cs typeface="Arial" panose="020B0604020202020204" pitchFamily="34" charset="0"/>
              </a:rPr>
              <a:t>Old Age</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vrpM</a:t>
            </a:r>
            <a:r>
              <a:rPr lang="en-US" sz="1600" dirty="0">
                <a:solidFill>
                  <a:schemeClr val="bg1"/>
                </a:solidFill>
                <a:latin typeface="Arial" panose="020B0604020202020204" pitchFamily="34" charset="0"/>
                <a:cs typeface="Arial" panose="020B0604020202020204" pitchFamily="34" charset="0"/>
              </a:rPr>
              <a:t>)</a:t>
            </a:r>
            <a:endParaRPr lang="en-US" sz="1600" u="sng"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97C793A-B04D-F44C-941A-510C1EB3F44B}"/>
              </a:ext>
            </a:extLst>
          </p:cNvPr>
          <p:cNvSpPr txBox="1"/>
          <p:nvPr/>
        </p:nvSpPr>
        <p:spPr>
          <a:xfrm>
            <a:off x="8560769" y="3447057"/>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Retirement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EFE070E-F51E-E54E-AB97-C58C90547F89}"/>
              </a:ext>
            </a:extLst>
          </p:cNvPr>
          <p:cNvSpPr txBox="1"/>
          <p:nvPr/>
        </p:nvSpPr>
        <p:spPr>
          <a:xfrm>
            <a:off x="7768638" y="2795336"/>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Empty Nest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CDCC491-507B-A74F-A3E5-923A6F8143BE}"/>
              </a:ext>
            </a:extLst>
          </p:cNvPr>
          <p:cNvSpPr txBox="1"/>
          <p:nvPr/>
        </p:nvSpPr>
        <p:spPr>
          <a:xfrm>
            <a:off x="6963421" y="2096425"/>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Maturity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vRPM</a:t>
            </a:r>
            <a:r>
              <a:rPr lang="en-US" dirty="0">
                <a:solidFill>
                  <a:schemeClr val="bg1"/>
                </a:solidFill>
                <a:latin typeface="Arial" panose="020B0604020202020204" pitchFamily="34" charset="0"/>
                <a:cs typeface="Arial" panose="020B0604020202020204" pitchFamily="34" charset="0"/>
              </a:rPr>
              <a:t>)</a:t>
            </a:r>
            <a:endParaRPr lang="en-US" u="sng"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F9C3846-A747-8746-918C-13E68F579BCE}"/>
              </a:ext>
            </a:extLst>
          </p:cNvPr>
          <p:cNvSpPr txBox="1"/>
          <p:nvPr/>
        </p:nvSpPr>
        <p:spPr>
          <a:xfrm>
            <a:off x="5619472" y="1482370"/>
            <a:ext cx="824721" cy="366293"/>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Prime</a:t>
            </a:r>
          </a:p>
        </p:txBody>
      </p:sp>
      <p:sp>
        <p:nvSpPr>
          <p:cNvPr id="22" name="TextBox 21">
            <a:extLst>
              <a:ext uri="{FF2B5EF4-FFF2-40B4-BE49-F238E27FC236}">
                <a16:creationId xmlns:a16="http://schemas.microsoft.com/office/drawing/2014/main" id="{8FF9A1FE-F5F8-4B42-90AD-EAB6AE8332CE}"/>
              </a:ext>
            </a:extLst>
          </p:cNvPr>
          <p:cNvSpPr txBox="1"/>
          <p:nvPr/>
        </p:nvSpPr>
        <p:spPr>
          <a:xfrm>
            <a:off x="9395077" y="4856735"/>
            <a:ext cx="2614863"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Death</a:t>
            </a:r>
            <a:r>
              <a:rPr lang="en-US" dirty="0">
                <a:solidFill>
                  <a:schemeClr val="bg1"/>
                </a:solidFill>
                <a:latin typeface="Arial" panose="020B0604020202020204" pitchFamily="34" charset="0"/>
                <a:cs typeface="Arial" panose="020B0604020202020204" pitchFamily="34" charset="0"/>
              </a:rPr>
              <a:t> (---m)</a:t>
            </a:r>
            <a:endParaRPr lang="en-US" u="sng"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C0C7407-114A-1A45-BF83-60330BB0B219}"/>
              </a:ext>
            </a:extLst>
          </p:cNvPr>
          <p:cNvSpPr txBox="1"/>
          <p:nvPr/>
        </p:nvSpPr>
        <p:spPr>
          <a:xfrm>
            <a:off x="4499811" y="5193614"/>
            <a:ext cx="3192379" cy="1569660"/>
          </a:xfrm>
          <a:prstGeom prst="rect">
            <a:avLst/>
          </a:prstGeom>
          <a:solidFill>
            <a:srgbClr val="104D74"/>
          </a:solid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V – Vision</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R – Relationships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P – Programs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M – Management</a:t>
            </a:r>
          </a:p>
        </p:txBody>
      </p:sp>
      <p:pic>
        <p:nvPicPr>
          <p:cNvPr id="18" name="pasted-image.png">
            <a:extLst>
              <a:ext uri="{FF2B5EF4-FFF2-40B4-BE49-F238E27FC236}">
                <a16:creationId xmlns:a16="http://schemas.microsoft.com/office/drawing/2014/main" id="{C945A340-C66F-AA49-B6C3-070E00CD409B}"/>
              </a:ext>
            </a:extLst>
          </p:cNvPr>
          <p:cNvPicPr>
            <a:picLocks noChangeAspect="1"/>
          </p:cNvPicPr>
          <p:nvPr/>
        </p:nvPicPr>
        <p:blipFill>
          <a:blip r:embed="rId4"/>
          <a:stretch>
            <a:fillRect/>
          </a:stretch>
        </p:blipFill>
        <p:spPr>
          <a:xfrm>
            <a:off x="0" y="-439880"/>
            <a:ext cx="12192000" cy="1606551"/>
          </a:xfrm>
          <a:prstGeom prst="rect">
            <a:avLst/>
          </a:prstGeom>
          <a:ln w="12700">
            <a:miter lim="400000"/>
          </a:ln>
        </p:spPr>
      </p:pic>
      <p:sp>
        <p:nvSpPr>
          <p:cNvPr id="23" name="Shape 186">
            <a:extLst>
              <a:ext uri="{FF2B5EF4-FFF2-40B4-BE49-F238E27FC236}">
                <a16:creationId xmlns:a16="http://schemas.microsoft.com/office/drawing/2014/main" id="{DA584ADB-DC82-4346-924D-59ECC150C934}"/>
              </a:ext>
            </a:extLst>
          </p:cNvPr>
          <p:cNvSpPr/>
          <p:nvPr/>
        </p:nvSpPr>
        <p:spPr>
          <a:xfrm>
            <a:off x="429931" y="12249"/>
            <a:ext cx="11519603" cy="7437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defRPr sz="9000" b="1">
                <a:solidFill>
                  <a:srgbClr val="FFFFFF"/>
                </a:solidFill>
                <a:latin typeface="Trajan Pro"/>
                <a:ea typeface="Trajan Pro"/>
                <a:cs typeface="Trajan Pro"/>
                <a:sym typeface="Trajan Pro"/>
              </a:defRPr>
            </a:lvl1pPr>
          </a:lstStyle>
          <a:p>
            <a:pPr algn="ctr"/>
            <a:r>
              <a:rPr sz="4500" dirty="0">
                <a:latin typeface="Arial" panose="020B0604020202020204" pitchFamily="34" charset="0"/>
                <a:ea typeface="Gotham Book" charset="0"/>
                <a:cs typeface="Arial" panose="020B0604020202020204" pitchFamily="34" charset="0"/>
              </a:rPr>
              <a:t>LIFE CYCLE STAGES OF A CHURCH</a:t>
            </a:r>
          </a:p>
        </p:txBody>
      </p:sp>
    </p:spTree>
    <p:extLst>
      <p:ext uri="{BB962C8B-B14F-4D97-AF65-F5344CB8AC3E}">
        <p14:creationId xmlns:p14="http://schemas.microsoft.com/office/powerpoint/2010/main" val="3317162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194"/>
          <p:cNvSpPr/>
          <p:nvPr/>
        </p:nvSpPr>
        <p:spPr>
          <a:xfrm rot="18021438">
            <a:off x="-1819380" y="4976630"/>
            <a:ext cx="12213206" cy="327205"/>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defTabSz="457200">
              <a:lnSpc>
                <a:spcPct val="110000"/>
              </a:lnSpc>
              <a:defRPr sz="3400" b="1">
                <a:solidFill>
                  <a:srgbClr val="FFFFFF"/>
                </a:solidFill>
                <a:latin typeface="Helvetica"/>
                <a:ea typeface="Helvetica"/>
                <a:cs typeface="Helvetica"/>
                <a:sym typeface="Helvetica"/>
              </a:defRPr>
            </a:lvl1pPr>
          </a:lstStyle>
          <a:p>
            <a:pPr algn="ctr">
              <a:defRPr b="0"/>
            </a:pPr>
            <a:r>
              <a:rPr sz="1700"/>
              <a:t>GROWTH</a:t>
            </a:r>
          </a:p>
        </p:txBody>
      </p:sp>
      <p:pic>
        <p:nvPicPr>
          <p:cNvPr id="4" name="Picture 3">
            <a:extLst>
              <a:ext uri="{FF2B5EF4-FFF2-40B4-BE49-F238E27FC236}">
                <a16:creationId xmlns:a16="http://schemas.microsoft.com/office/drawing/2014/main" id="{B209F8F9-31F3-E54F-A142-62DE82FB4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72" y="1213298"/>
            <a:ext cx="9144000" cy="5756997"/>
          </a:xfrm>
          <a:prstGeom prst="rect">
            <a:avLst/>
          </a:prstGeom>
        </p:spPr>
      </p:pic>
      <p:sp>
        <p:nvSpPr>
          <p:cNvPr id="21" name="TextBox 20">
            <a:extLst>
              <a:ext uri="{FF2B5EF4-FFF2-40B4-BE49-F238E27FC236}">
                <a16:creationId xmlns:a16="http://schemas.microsoft.com/office/drawing/2014/main" id="{EF9C3846-A747-8746-918C-13E68F579BCE}"/>
              </a:ext>
            </a:extLst>
          </p:cNvPr>
          <p:cNvSpPr txBox="1"/>
          <p:nvPr/>
        </p:nvSpPr>
        <p:spPr>
          <a:xfrm>
            <a:off x="3673666" y="1656660"/>
            <a:ext cx="3955978"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Leaders casting vision</a:t>
            </a:r>
          </a:p>
        </p:txBody>
      </p:sp>
      <p:pic>
        <p:nvPicPr>
          <p:cNvPr id="7" name="pasted-image.png">
            <a:extLst>
              <a:ext uri="{FF2B5EF4-FFF2-40B4-BE49-F238E27FC236}">
                <a16:creationId xmlns:a16="http://schemas.microsoft.com/office/drawing/2014/main" id="{4841F15C-0AD3-A043-92A9-66D2E51C9530}"/>
              </a:ext>
            </a:extLst>
          </p:cNvPr>
          <p:cNvPicPr>
            <a:picLocks noChangeAspect="1"/>
          </p:cNvPicPr>
          <p:nvPr/>
        </p:nvPicPr>
        <p:blipFill>
          <a:blip r:embed="rId4"/>
          <a:stretch>
            <a:fillRect/>
          </a:stretch>
        </p:blipFill>
        <p:spPr>
          <a:xfrm>
            <a:off x="0" y="-439880"/>
            <a:ext cx="12192000" cy="1606551"/>
          </a:xfrm>
          <a:prstGeom prst="rect">
            <a:avLst/>
          </a:prstGeom>
          <a:ln w="12700">
            <a:miter lim="400000"/>
          </a:ln>
        </p:spPr>
      </p:pic>
      <p:sp>
        <p:nvSpPr>
          <p:cNvPr id="8" name="Shape 186">
            <a:extLst>
              <a:ext uri="{FF2B5EF4-FFF2-40B4-BE49-F238E27FC236}">
                <a16:creationId xmlns:a16="http://schemas.microsoft.com/office/drawing/2014/main" id="{5469E8EE-A568-DE48-9C0A-1E63168EBC20}"/>
              </a:ext>
            </a:extLst>
          </p:cNvPr>
          <p:cNvSpPr/>
          <p:nvPr/>
        </p:nvSpPr>
        <p:spPr>
          <a:xfrm>
            <a:off x="429931" y="12249"/>
            <a:ext cx="11519603" cy="7437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defRPr sz="9000" b="1">
                <a:solidFill>
                  <a:srgbClr val="FFFFFF"/>
                </a:solidFill>
                <a:latin typeface="Trajan Pro"/>
                <a:ea typeface="Trajan Pro"/>
                <a:cs typeface="Trajan Pro"/>
                <a:sym typeface="Trajan Pro"/>
              </a:defRPr>
            </a:lvl1pPr>
          </a:lstStyle>
          <a:p>
            <a:pPr algn="ctr"/>
            <a:r>
              <a:rPr sz="4500" dirty="0">
                <a:latin typeface="Arial" panose="020B0604020202020204" pitchFamily="34" charset="0"/>
                <a:ea typeface="Gotham Book" charset="0"/>
                <a:cs typeface="Arial" panose="020B0604020202020204" pitchFamily="34" charset="0"/>
              </a:rPr>
              <a:t>LIFE CYCLE STAGES OF A CHURCH</a:t>
            </a:r>
          </a:p>
        </p:txBody>
      </p:sp>
    </p:spTree>
    <p:extLst>
      <p:ext uri="{BB962C8B-B14F-4D97-AF65-F5344CB8AC3E}">
        <p14:creationId xmlns:p14="http://schemas.microsoft.com/office/powerpoint/2010/main" val="546159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194"/>
          <p:cNvSpPr/>
          <p:nvPr/>
        </p:nvSpPr>
        <p:spPr>
          <a:xfrm rot="18021438">
            <a:off x="-1819380" y="4976630"/>
            <a:ext cx="12213206" cy="327205"/>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defTabSz="457200">
              <a:lnSpc>
                <a:spcPct val="110000"/>
              </a:lnSpc>
              <a:defRPr sz="3400" b="1">
                <a:solidFill>
                  <a:srgbClr val="FFFFFF"/>
                </a:solidFill>
                <a:latin typeface="Helvetica"/>
                <a:ea typeface="Helvetica"/>
                <a:cs typeface="Helvetica"/>
                <a:sym typeface="Helvetica"/>
              </a:defRPr>
            </a:lvl1pPr>
          </a:lstStyle>
          <a:p>
            <a:pPr algn="ctr">
              <a:defRPr b="0"/>
            </a:pPr>
            <a:r>
              <a:rPr sz="1700"/>
              <a:t>GROWTH</a:t>
            </a:r>
          </a:p>
        </p:txBody>
      </p:sp>
      <p:pic>
        <p:nvPicPr>
          <p:cNvPr id="4" name="Picture 3">
            <a:extLst>
              <a:ext uri="{FF2B5EF4-FFF2-40B4-BE49-F238E27FC236}">
                <a16:creationId xmlns:a16="http://schemas.microsoft.com/office/drawing/2014/main" id="{B209F8F9-31F3-E54F-A142-62DE82FB4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72" y="1213298"/>
            <a:ext cx="9144000" cy="5756997"/>
          </a:xfrm>
          <a:prstGeom prst="rect">
            <a:avLst/>
          </a:prstGeom>
        </p:spPr>
      </p:pic>
      <p:sp>
        <p:nvSpPr>
          <p:cNvPr id="20" name="TextBox 19">
            <a:extLst>
              <a:ext uri="{FF2B5EF4-FFF2-40B4-BE49-F238E27FC236}">
                <a16:creationId xmlns:a16="http://schemas.microsoft.com/office/drawing/2014/main" id="{6CDCC491-507B-A74F-A3E5-923A6F8143BE}"/>
              </a:ext>
            </a:extLst>
          </p:cNvPr>
          <p:cNvSpPr txBox="1"/>
          <p:nvPr/>
        </p:nvSpPr>
        <p:spPr>
          <a:xfrm>
            <a:off x="4986751" y="2640005"/>
            <a:ext cx="3958799" cy="707886"/>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Vision casting before need-oriented programs</a:t>
            </a:r>
          </a:p>
        </p:txBody>
      </p:sp>
      <p:sp>
        <p:nvSpPr>
          <p:cNvPr id="21" name="TextBox 20">
            <a:extLst>
              <a:ext uri="{FF2B5EF4-FFF2-40B4-BE49-F238E27FC236}">
                <a16:creationId xmlns:a16="http://schemas.microsoft.com/office/drawing/2014/main" id="{EF9C3846-A747-8746-918C-13E68F579BCE}"/>
              </a:ext>
            </a:extLst>
          </p:cNvPr>
          <p:cNvSpPr txBox="1"/>
          <p:nvPr/>
        </p:nvSpPr>
        <p:spPr>
          <a:xfrm>
            <a:off x="3673666" y="1656660"/>
            <a:ext cx="3955978"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Leaders casting vision</a:t>
            </a:r>
          </a:p>
        </p:txBody>
      </p:sp>
      <p:pic>
        <p:nvPicPr>
          <p:cNvPr id="8" name="pasted-image.png">
            <a:extLst>
              <a:ext uri="{FF2B5EF4-FFF2-40B4-BE49-F238E27FC236}">
                <a16:creationId xmlns:a16="http://schemas.microsoft.com/office/drawing/2014/main" id="{732C3165-E894-F94D-938B-692BC0B8EC9F}"/>
              </a:ext>
            </a:extLst>
          </p:cNvPr>
          <p:cNvPicPr>
            <a:picLocks noChangeAspect="1"/>
          </p:cNvPicPr>
          <p:nvPr/>
        </p:nvPicPr>
        <p:blipFill>
          <a:blip r:embed="rId4"/>
          <a:stretch>
            <a:fillRect/>
          </a:stretch>
        </p:blipFill>
        <p:spPr>
          <a:xfrm>
            <a:off x="0" y="-439880"/>
            <a:ext cx="12192000" cy="1606551"/>
          </a:xfrm>
          <a:prstGeom prst="rect">
            <a:avLst/>
          </a:prstGeom>
          <a:ln w="12700">
            <a:miter lim="400000"/>
          </a:ln>
        </p:spPr>
      </p:pic>
      <p:sp>
        <p:nvSpPr>
          <p:cNvPr id="9" name="Shape 186">
            <a:extLst>
              <a:ext uri="{FF2B5EF4-FFF2-40B4-BE49-F238E27FC236}">
                <a16:creationId xmlns:a16="http://schemas.microsoft.com/office/drawing/2014/main" id="{51F81D45-F143-B34C-BF0B-AC17F0FBB157}"/>
              </a:ext>
            </a:extLst>
          </p:cNvPr>
          <p:cNvSpPr/>
          <p:nvPr/>
        </p:nvSpPr>
        <p:spPr>
          <a:xfrm>
            <a:off x="429931" y="12249"/>
            <a:ext cx="11519603" cy="7437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defRPr sz="9000" b="1">
                <a:solidFill>
                  <a:srgbClr val="FFFFFF"/>
                </a:solidFill>
                <a:latin typeface="Trajan Pro"/>
                <a:ea typeface="Trajan Pro"/>
                <a:cs typeface="Trajan Pro"/>
                <a:sym typeface="Trajan Pro"/>
              </a:defRPr>
            </a:lvl1pPr>
          </a:lstStyle>
          <a:p>
            <a:pPr algn="ctr"/>
            <a:r>
              <a:rPr sz="4500" dirty="0">
                <a:latin typeface="Arial" panose="020B0604020202020204" pitchFamily="34" charset="0"/>
                <a:ea typeface="Gotham Book" charset="0"/>
                <a:cs typeface="Arial" panose="020B0604020202020204" pitchFamily="34" charset="0"/>
              </a:rPr>
              <a:t>LIFE CYCLE STAGES OF A CHURCH</a:t>
            </a:r>
          </a:p>
        </p:txBody>
      </p:sp>
    </p:spTree>
    <p:extLst>
      <p:ext uri="{BB962C8B-B14F-4D97-AF65-F5344CB8AC3E}">
        <p14:creationId xmlns:p14="http://schemas.microsoft.com/office/powerpoint/2010/main" val="1003354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194"/>
          <p:cNvSpPr/>
          <p:nvPr/>
        </p:nvSpPr>
        <p:spPr>
          <a:xfrm rot="18021438">
            <a:off x="-1819380" y="4976630"/>
            <a:ext cx="12213206" cy="327205"/>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defTabSz="457200">
              <a:lnSpc>
                <a:spcPct val="110000"/>
              </a:lnSpc>
              <a:defRPr sz="3400" b="1">
                <a:solidFill>
                  <a:srgbClr val="FFFFFF"/>
                </a:solidFill>
                <a:latin typeface="Helvetica"/>
                <a:ea typeface="Helvetica"/>
                <a:cs typeface="Helvetica"/>
                <a:sym typeface="Helvetica"/>
              </a:defRPr>
            </a:lvl1pPr>
          </a:lstStyle>
          <a:p>
            <a:pPr algn="ctr">
              <a:defRPr b="0"/>
            </a:pPr>
            <a:r>
              <a:rPr sz="1700"/>
              <a:t>GROWTH</a:t>
            </a:r>
          </a:p>
        </p:txBody>
      </p:sp>
      <p:pic>
        <p:nvPicPr>
          <p:cNvPr id="4" name="Picture 3">
            <a:extLst>
              <a:ext uri="{FF2B5EF4-FFF2-40B4-BE49-F238E27FC236}">
                <a16:creationId xmlns:a16="http://schemas.microsoft.com/office/drawing/2014/main" id="{B209F8F9-31F3-E54F-A142-62DE82FB4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72" y="1213298"/>
            <a:ext cx="9144000" cy="5756997"/>
          </a:xfrm>
          <a:prstGeom prst="rect">
            <a:avLst/>
          </a:prstGeom>
        </p:spPr>
      </p:pic>
      <p:sp>
        <p:nvSpPr>
          <p:cNvPr id="17" name="TextBox 16">
            <a:extLst>
              <a:ext uri="{FF2B5EF4-FFF2-40B4-BE49-F238E27FC236}">
                <a16:creationId xmlns:a16="http://schemas.microsoft.com/office/drawing/2014/main" id="{A97C793A-B04D-F44C-941A-510C1EB3F44B}"/>
              </a:ext>
            </a:extLst>
          </p:cNvPr>
          <p:cNvSpPr txBox="1"/>
          <p:nvPr/>
        </p:nvSpPr>
        <p:spPr>
          <a:xfrm>
            <a:off x="6217446" y="3623350"/>
            <a:ext cx="3115116" cy="707886"/>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Mandatory change process</a:t>
            </a:r>
          </a:p>
        </p:txBody>
      </p:sp>
      <p:sp>
        <p:nvSpPr>
          <p:cNvPr id="20" name="TextBox 19">
            <a:extLst>
              <a:ext uri="{FF2B5EF4-FFF2-40B4-BE49-F238E27FC236}">
                <a16:creationId xmlns:a16="http://schemas.microsoft.com/office/drawing/2014/main" id="{6CDCC491-507B-A74F-A3E5-923A6F8143BE}"/>
              </a:ext>
            </a:extLst>
          </p:cNvPr>
          <p:cNvSpPr txBox="1"/>
          <p:nvPr/>
        </p:nvSpPr>
        <p:spPr>
          <a:xfrm>
            <a:off x="4986751" y="2640005"/>
            <a:ext cx="3958799" cy="707886"/>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Vision casting before need-oriented programs</a:t>
            </a:r>
          </a:p>
        </p:txBody>
      </p:sp>
      <p:sp>
        <p:nvSpPr>
          <p:cNvPr id="21" name="TextBox 20">
            <a:extLst>
              <a:ext uri="{FF2B5EF4-FFF2-40B4-BE49-F238E27FC236}">
                <a16:creationId xmlns:a16="http://schemas.microsoft.com/office/drawing/2014/main" id="{EF9C3846-A747-8746-918C-13E68F579BCE}"/>
              </a:ext>
            </a:extLst>
          </p:cNvPr>
          <p:cNvSpPr txBox="1"/>
          <p:nvPr/>
        </p:nvSpPr>
        <p:spPr>
          <a:xfrm>
            <a:off x="3673666" y="1656660"/>
            <a:ext cx="3955978"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Leaders casting vision</a:t>
            </a:r>
          </a:p>
        </p:txBody>
      </p:sp>
      <p:pic>
        <p:nvPicPr>
          <p:cNvPr id="9" name="pasted-image.png">
            <a:extLst>
              <a:ext uri="{FF2B5EF4-FFF2-40B4-BE49-F238E27FC236}">
                <a16:creationId xmlns:a16="http://schemas.microsoft.com/office/drawing/2014/main" id="{14DB749D-5043-644E-A69B-F31F336C92B4}"/>
              </a:ext>
            </a:extLst>
          </p:cNvPr>
          <p:cNvPicPr>
            <a:picLocks noChangeAspect="1"/>
          </p:cNvPicPr>
          <p:nvPr/>
        </p:nvPicPr>
        <p:blipFill>
          <a:blip r:embed="rId4"/>
          <a:stretch>
            <a:fillRect/>
          </a:stretch>
        </p:blipFill>
        <p:spPr>
          <a:xfrm>
            <a:off x="0" y="-439880"/>
            <a:ext cx="12192000" cy="1606551"/>
          </a:xfrm>
          <a:prstGeom prst="rect">
            <a:avLst/>
          </a:prstGeom>
          <a:ln w="12700">
            <a:miter lim="400000"/>
          </a:ln>
        </p:spPr>
      </p:pic>
      <p:sp>
        <p:nvSpPr>
          <p:cNvPr id="10" name="Shape 186">
            <a:extLst>
              <a:ext uri="{FF2B5EF4-FFF2-40B4-BE49-F238E27FC236}">
                <a16:creationId xmlns:a16="http://schemas.microsoft.com/office/drawing/2014/main" id="{0239DCD4-95DE-F24E-8F10-4616E7064AF6}"/>
              </a:ext>
            </a:extLst>
          </p:cNvPr>
          <p:cNvSpPr/>
          <p:nvPr/>
        </p:nvSpPr>
        <p:spPr>
          <a:xfrm>
            <a:off x="429931" y="12249"/>
            <a:ext cx="11519603" cy="7437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defRPr sz="9000" b="1">
                <a:solidFill>
                  <a:srgbClr val="FFFFFF"/>
                </a:solidFill>
                <a:latin typeface="Trajan Pro"/>
                <a:ea typeface="Trajan Pro"/>
                <a:cs typeface="Trajan Pro"/>
                <a:sym typeface="Trajan Pro"/>
              </a:defRPr>
            </a:lvl1pPr>
          </a:lstStyle>
          <a:p>
            <a:pPr algn="ctr"/>
            <a:r>
              <a:rPr sz="4500" dirty="0">
                <a:latin typeface="Arial" panose="020B0604020202020204" pitchFamily="34" charset="0"/>
                <a:ea typeface="Gotham Book" charset="0"/>
                <a:cs typeface="Arial" panose="020B0604020202020204" pitchFamily="34" charset="0"/>
              </a:rPr>
              <a:t>LIFE CYCLE STAGES OF A CHURCH</a:t>
            </a:r>
          </a:p>
        </p:txBody>
      </p:sp>
    </p:spTree>
    <p:extLst>
      <p:ext uri="{BB962C8B-B14F-4D97-AF65-F5344CB8AC3E}">
        <p14:creationId xmlns:p14="http://schemas.microsoft.com/office/powerpoint/2010/main" val="3588084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194"/>
          <p:cNvSpPr/>
          <p:nvPr/>
        </p:nvSpPr>
        <p:spPr>
          <a:xfrm rot="18021438">
            <a:off x="-1819380" y="4976630"/>
            <a:ext cx="12213206" cy="327205"/>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defTabSz="457200">
              <a:lnSpc>
                <a:spcPct val="110000"/>
              </a:lnSpc>
              <a:defRPr sz="3400" b="1">
                <a:solidFill>
                  <a:srgbClr val="FFFFFF"/>
                </a:solidFill>
                <a:latin typeface="Helvetica"/>
                <a:ea typeface="Helvetica"/>
                <a:cs typeface="Helvetica"/>
                <a:sym typeface="Helvetica"/>
              </a:defRPr>
            </a:lvl1pPr>
          </a:lstStyle>
          <a:p>
            <a:pPr algn="ctr">
              <a:defRPr b="0"/>
            </a:pPr>
            <a:r>
              <a:rPr sz="1700"/>
              <a:t>GROWTH</a:t>
            </a:r>
          </a:p>
        </p:txBody>
      </p:sp>
      <p:pic>
        <p:nvPicPr>
          <p:cNvPr id="4" name="Picture 3">
            <a:extLst>
              <a:ext uri="{FF2B5EF4-FFF2-40B4-BE49-F238E27FC236}">
                <a16:creationId xmlns:a16="http://schemas.microsoft.com/office/drawing/2014/main" id="{B209F8F9-31F3-E54F-A142-62DE82FB4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72" y="1213298"/>
            <a:ext cx="9144000" cy="5756997"/>
          </a:xfrm>
          <a:prstGeom prst="rect">
            <a:avLst/>
          </a:prstGeom>
        </p:spPr>
      </p:pic>
      <p:sp>
        <p:nvSpPr>
          <p:cNvPr id="16" name="TextBox 15">
            <a:extLst>
              <a:ext uri="{FF2B5EF4-FFF2-40B4-BE49-F238E27FC236}">
                <a16:creationId xmlns:a16="http://schemas.microsoft.com/office/drawing/2014/main" id="{6426ED03-A8F6-204C-8ABA-3538507A4861}"/>
              </a:ext>
            </a:extLst>
          </p:cNvPr>
          <p:cNvSpPr txBox="1"/>
          <p:nvPr/>
        </p:nvSpPr>
        <p:spPr>
          <a:xfrm>
            <a:off x="7286927" y="4535758"/>
            <a:ext cx="1841031" cy="1015663"/>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External assessment required</a:t>
            </a:r>
          </a:p>
        </p:txBody>
      </p:sp>
      <p:sp>
        <p:nvSpPr>
          <p:cNvPr id="17" name="TextBox 16">
            <a:extLst>
              <a:ext uri="{FF2B5EF4-FFF2-40B4-BE49-F238E27FC236}">
                <a16:creationId xmlns:a16="http://schemas.microsoft.com/office/drawing/2014/main" id="{A97C793A-B04D-F44C-941A-510C1EB3F44B}"/>
              </a:ext>
            </a:extLst>
          </p:cNvPr>
          <p:cNvSpPr txBox="1"/>
          <p:nvPr/>
        </p:nvSpPr>
        <p:spPr>
          <a:xfrm>
            <a:off x="6217446" y="3623350"/>
            <a:ext cx="3115116" cy="707886"/>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Mandatory change process</a:t>
            </a:r>
          </a:p>
        </p:txBody>
      </p:sp>
      <p:sp>
        <p:nvSpPr>
          <p:cNvPr id="20" name="TextBox 19">
            <a:extLst>
              <a:ext uri="{FF2B5EF4-FFF2-40B4-BE49-F238E27FC236}">
                <a16:creationId xmlns:a16="http://schemas.microsoft.com/office/drawing/2014/main" id="{6CDCC491-507B-A74F-A3E5-923A6F8143BE}"/>
              </a:ext>
            </a:extLst>
          </p:cNvPr>
          <p:cNvSpPr txBox="1"/>
          <p:nvPr/>
        </p:nvSpPr>
        <p:spPr>
          <a:xfrm>
            <a:off x="4986751" y="2640005"/>
            <a:ext cx="3958799" cy="707886"/>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Vision casting before need-oriented programs</a:t>
            </a:r>
          </a:p>
        </p:txBody>
      </p:sp>
      <p:sp>
        <p:nvSpPr>
          <p:cNvPr id="21" name="TextBox 20">
            <a:extLst>
              <a:ext uri="{FF2B5EF4-FFF2-40B4-BE49-F238E27FC236}">
                <a16:creationId xmlns:a16="http://schemas.microsoft.com/office/drawing/2014/main" id="{EF9C3846-A747-8746-918C-13E68F579BCE}"/>
              </a:ext>
            </a:extLst>
          </p:cNvPr>
          <p:cNvSpPr txBox="1"/>
          <p:nvPr/>
        </p:nvSpPr>
        <p:spPr>
          <a:xfrm>
            <a:off x="3673666" y="1656660"/>
            <a:ext cx="3955978"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Leaders casting vision</a:t>
            </a:r>
          </a:p>
        </p:txBody>
      </p:sp>
      <p:pic>
        <p:nvPicPr>
          <p:cNvPr id="10" name="pasted-image.png">
            <a:extLst>
              <a:ext uri="{FF2B5EF4-FFF2-40B4-BE49-F238E27FC236}">
                <a16:creationId xmlns:a16="http://schemas.microsoft.com/office/drawing/2014/main" id="{51A032C3-DA27-6B4F-81AA-D5AEE195FB64}"/>
              </a:ext>
            </a:extLst>
          </p:cNvPr>
          <p:cNvPicPr>
            <a:picLocks noChangeAspect="1"/>
          </p:cNvPicPr>
          <p:nvPr/>
        </p:nvPicPr>
        <p:blipFill>
          <a:blip r:embed="rId4"/>
          <a:stretch>
            <a:fillRect/>
          </a:stretch>
        </p:blipFill>
        <p:spPr>
          <a:xfrm>
            <a:off x="0" y="-439880"/>
            <a:ext cx="12192000" cy="1606551"/>
          </a:xfrm>
          <a:prstGeom prst="rect">
            <a:avLst/>
          </a:prstGeom>
          <a:ln w="12700">
            <a:miter lim="400000"/>
          </a:ln>
        </p:spPr>
      </p:pic>
      <p:sp>
        <p:nvSpPr>
          <p:cNvPr id="11" name="Shape 186">
            <a:extLst>
              <a:ext uri="{FF2B5EF4-FFF2-40B4-BE49-F238E27FC236}">
                <a16:creationId xmlns:a16="http://schemas.microsoft.com/office/drawing/2014/main" id="{BD51984C-FE26-514C-AA3A-5826F813FB45}"/>
              </a:ext>
            </a:extLst>
          </p:cNvPr>
          <p:cNvSpPr/>
          <p:nvPr/>
        </p:nvSpPr>
        <p:spPr>
          <a:xfrm>
            <a:off x="429931" y="12249"/>
            <a:ext cx="11519603" cy="7437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defRPr sz="9000" b="1">
                <a:solidFill>
                  <a:srgbClr val="FFFFFF"/>
                </a:solidFill>
                <a:latin typeface="Trajan Pro"/>
                <a:ea typeface="Trajan Pro"/>
                <a:cs typeface="Trajan Pro"/>
                <a:sym typeface="Trajan Pro"/>
              </a:defRPr>
            </a:lvl1pPr>
          </a:lstStyle>
          <a:p>
            <a:pPr algn="ctr"/>
            <a:r>
              <a:rPr sz="4500" dirty="0">
                <a:latin typeface="Arial" panose="020B0604020202020204" pitchFamily="34" charset="0"/>
                <a:ea typeface="Gotham Book" charset="0"/>
                <a:cs typeface="Arial" panose="020B0604020202020204" pitchFamily="34" charset="0"/>
              </a:rPr>
              <a:t>LIFE CYCLE STAGES OF A CHURCH</a:t>
            </a:r>
          </a:p>
        </p:txBody>
      </p:sp>
    </p:spTree>
    <p:extLst>
      <p:ext uri="{BB962C8B-B14F-4D97-AF65-F5344CB8AC3E}">
        <p14:creationId xmlns:p14="http://schemas.microsoft.com/office/powerpoint/2010/main" val="1991740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44B74"/>
            </a:gs>
            <a:gs pos="100000">
              <a:schemeClr val="accent1"/>
            </a:gs>
          </a:gsLst>
          <a:lin ang="5483408" scaled="0"/>
        </a:gradFill>
        <a:effectLst/>
      </p:bgPr>
    </p:bg>
    <p:spTree>
      <p:nvGrpSpPr>
        <p:cNvPr id="1" name=""/>
        <p:cNvGrpSpPr/>
        <p:nvPr/>
      </p:nvGrpSpPr>
      <p:grpSpPr>
        <a:xfrm>
          <a:off x="0" y="0"/>
          <a:ext cx="0" cy="0"/>
          <a:chOff x="0" y="0"/>
          <a:chExt cx="0" cy="0"/>
        </a:xfrm>
      </p:grpSpPr>
      <p:pic>
        <p:nvPicPr>
          <p:cNvPr id="219" name="pasted-image.png"/>
          <p:cNvPicPr>
            <a:picLocks noChangeAspect="1"/>
          </p:cNvPicPr>
          <p:nvPr/>
        </p:nvPicPr>
        <p:blipFill>
          <a:blip r:embed="rId2"/>
          <a:stretch>
            <a:fillRect/>
          </a:stretch>
        </p:blipFill>
        <p:spPr>
          <a:xfrm>
            <a:off x="-32576" y="2517087"/>
            <a:ext cx="12147551" cy="4400551"/>
          </a:xfrm>
          <a:prstGeom prst="rect">
            <a:avLst/>
          </a:prstGeom>
          <a:ln w="12700">
            <a:miter lim="400000"/>
          </a:ln>
        </p:spPr>
      </p:pic>
      <p:sp>
        <p:nvSpPr>
          <p:cNvPr id="215" name="Shape 215"/>
          <p:cNvSpPr/>
          <p:nvPr/>
        </p:nvSpPr>
        <p:spPr>
          <a:xfrm>
            <a:off x="-32576" y="485312"/>
            <a:ext cx="12257153" cy="7437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9000" b="1">
                <a:solidFill>
                  <a:srgbClr val="FFFFFF"/>
                </a:solidFill>
                <a:latin typeface="Trajan Pro"/>
                <a:ea typeface="Trajan Pro"/>
                <a:cs typeface="Trajan Pro"/>
                <a:sym typeface="Trajan Pro"/>
              </a:defRPr>
            </a:lvl1pPr>
          </a:lstStyle>
          <a:p>
            <a:pPr algn="ctr" defTabSz="412750" hangingPunct="0"/>
            <a:r>
              <a:rPr sz="4500" kern="0" dirty="0">
                <a:latin typeface="Arial" panose="020B0604020202020204" pitchFamily="34" charset="0"/>
                <a:ea typeface="Gotham Book" charset="0"/>
                <a:cs typeface="Arial" panose="020B0604020202020204" pitchFamily="34" charset="0"/>
              </a:rPr>
              <a:t>LIFE CYCLE STAGES OF A CHURCH</a:t>
            </a:r>
          </a:p>
        </p:txBody>
      </p:sp>
      <p:sp>
        <p:nvSpPr>
          <p:cNvPr id="8" name="Shape 216"/>
          <p:cNvSpPr/>
          <p:nvPr/>
        </p:nvSpPr>
        <p:spPr>
          <a:xfrm>
            <a:off x="1573409" y="5752578"/>
            <a:ext cx="3077766" cy="60529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6000" b="1">
                <a:solidFill>
                  <a:srgbClr val="FFFFFF"/>
                </a:solidFill>
                <a:latin typeface="Gotham Bold"/>
                <a:ea typeface="Gotham Bold"/>
                <a:cs typeface="Gotham Bold"/>
                <a:sym typeface="Gotham"/>
              </a:defRPr>
            </a:lvl1pPr>
          </a:lstStyle>
          <a:p>
            <a:pPr algn="ctr" defTabSz="412750" hangingPunct="0"/>
            <a:r>
              <a:rPr lang="en-US" sz="3600" b="0" kern="0" dirty="0">
                <a:latin typeface="Arial" panose="020B0604020202020204" pitchFamily="34" charset="0"/>
                <a:cs typeface="Arial" panose="020B0604020202020204" pitchFamily="34" charset="0"/>
              </a:rPr>
              <a:t>You are </a:t>
            </a:r>
            <a:r>
              <a:rPr lang="en-US" sz="3600" kern="0" dirty="0">
                <a:latin typeface="Arial" panose="020B0604020202020204" pitchFamily="34" charset="0"/>
                <a:cs typeface="Arial" panose="020B0604020202020204" pitchFamily="34" charset="0"/>
              </a:rPr>
              <a:t>HERE</a:t>
            </a:r>
            <a:endParaRPr sz="36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298752"/>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44B74"/>
            </a:gs>
            <a:gs pos="100000">
              <a:schemeClr val="accent1"/>
            </a:gs>
          </a:gsLst>
          <a:lin ang="5483408" scaled="0"/>
        </a:gradFill>
        <a:effectLst/>
      </p:bgPr>
    </p:bg>
    <p:spTree>
      <p:nvGrpSpPr>
        <p:cNvPr id="1" name=""/>
        <p:cNvGrpSpPr/>
        <p:nvPr/>
      </p:nvGrpSpPr>
      <p:grpSpPr>
        <a:xfrm>
          <a:off x="0" y="0"/>
          <a:ext cx="0" cy="0"/>
          <a:chOff x="0" y="0"/>
          <a:chExt cx="0" cy="0"/>
        </a:xfrm>
      </p:grpSpPr>
      <p:pic>
        <p:nvPicPr>
          <p:cNvPr id="219" name="pasted-image.png"/>
          <p:cNvPicPr>
            <a:picLocks noChangeAspect="1"/>
          </p:cNvPicPr>
          <p:nvPr/>
        </p:nvPicPr>
        <p:blipFill>
          <a:blip r:embed="rId2"/>
          <a:stretch>
            <a:fillRect/>
          </a:stretch>
        </p:blipFill>
        <p:spPr>
          <a:xfrm>
            <a:off x="-32576" y="2517087"/>
            <a:ext cx="12147551" cy="4400551"/>
          </a:xfrm>
          <a:prstGeom prst="rect">
            <a:avLst/>
          </a:prstGeom>
          <a:ln w="12700">
            <a:miter lim="400000"/>
          </a:ln>
        </p:spPr>
      </p:pic>
      <p:sp>
        <p:nvSpPr>
          <p:cNvPr id="215" name="Shape 215"/>
          <p:cNvSpPr/>
          <p:nvPr/>
        </p:nvSpPr>
        <p:spPr>
          <a:xfrm>
            <a:off x="-32576" y="485312"/>
            <a:ext cx="12257153" cy="7437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9000" b="1">
                <a:solidFill>
                  <a:srgbClr val="FFFFFF"/>
                </a:solidFill>
                <a:latin typeface="Trajan Pro"/>
                <a:ea typeface="Trajan Pro"/>
                <a:cs typeface="Trajan Pro"/>
                <a:sym typeface="Trajan Pro"/>
              </a:defRPr>
            </a:lvl1pPr>
          </a:lstStyle>
          <a:p>
            <a:pPr algn="ctr" defTabSz="412750" hangingPunct="0"/>
            <a:r>
              <a:rPr sz="4500" kern="0" dirty="0">
                <a:latin typeface="Arial" panose="020B0604020202020204" pitchFamily="34" charset="0"/>
                <a:ea typeface="Gotham Book" charset="0"/>
                <a:cs typeface="Arial" panose="020B0604020202020204" pitchFamily="34" charset="0"/>
              </a:rPr>
              <a:t>LIFE CYCLE STAGES OF A CHURCH</a:t>
            </a:r>
          </a:p>
        </p:txBody>
      </p:sp>
      <p:sp>
        <p:nvSpPr>
          <p:cNvPr id="8" name="Shape 216"/>
          <p:cNvSpPr/>
          <p:nvPr/>
        </p:nvSpPr>
        <p:spPr>
          <a:xfrm>
            <a:off x="1573409" y="5752578"/>
            <a:ext cx="3077766" cy="60529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6000" b="1">
                <a:solidFill>
                  <a:srgbClr val="FFFFFF"/>
                </a:solidFill>
                <a:latin typeface="Gotham Bold"/>
                <a:ea typeface="Gotham Bold"/>
                <a:cs typeface="Gotham Bold"/>
                <a:sym typeface="Gotham"/>
              </a:defRPr>
            </a:lvl1pPr>
          </a:lstStyle>
          <a:p>
            <a:pPr algn="ctr" defTabSz="412750" hangingPunct="0"/>
            <a:r>
              <a:rPr lang="en-US" sz="3600" b="0" kern="0" dirty="0">
                <a:latin typeface="Arial" panose="020B0604020202020204" pitchFamily="34" charset="0"/>
                <a:cs typeface="Arial" panose="020B0604020202020204" pitchFamily="34" charset="0"/>
              </a:rPr>
              <a:t>You are </a:t>
            </a:r>
            <a:r>
              <a:rPr lang="en-US" sz="3600" kern="0" dirty="0">
                <a:latin typeface="Arial" panose="020B0604020202020204" pitchFamily="34" charset="0"/>
                <a:cs typeface="Arial" panose="020B0604020202020204" pitchFamily="34" charset="0"/>
              </a:rPr>
              <a:t>HERE</a:t>
            </a:r>
            <a:endParaRPr sz="3600" kern="0" dirty="0">
              <a:latin typeface="Arial" panose="020B0604020202020204" pitchFamily="34" charset="0"/>
              <a:cs typeface="Arial" panose="020B0604020202020204" pitchFamily="34" charset="0"/>
            </a:endParaRPr>
          </a:p>
        </p:txBody>
      </p:sp>
      <p:sp>
        <p:nvSpPr>
          <p:cNvPr id="9" name="Shape 216"/>
          <p:cNvSpPr/>
          <p:nvPr/>
        </p:nvSpPr>
        <p:spPr>
          <a:xfrm>
            <a:off x="6685347" y="4734403"/>
            <a:ext cx="3462486" cy="1159292"/>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6000" b="1">
                <a:solidFill>
                  <a:srgbClr val="FFFFFF"/>
                </a:solidFill>
                <a:latin typeface="Gotham Bold"/>
                <a:ea typeface="Gotham Bold"/>
                <a:cs typeface="Gotham Bold"/>
                <a:sym typeface="Gotham"/>
              </a:defRPr>
            </a:lvl1pPr>
          </a:lstStyle>
          <a:p>
            <a:pPr algn="ctr" defTabSz="412750" hangingPunct="0"/>
            <a:r>
              <a:rPr lang="en-US" sz="3600" b="0" kern="0" dirty="0">
                <a:latin typeface="Arial" panose="020B0604020202020204" pitchFamily="34" charset="0"/>
                <a:cs typeface="Arial" panose="020B0604020202020204" pitchFamily="34" charset="0"/>
              </a:rPr>
              <a:t>You are being </a:t>
            </a:r>
          </a:p>
          <a:p>
            <a:pPr algn="ctr" defTabSz="412750" hangingPunct="0"/>
            <a:r>
              <a:rPr lang="en-US" sz="3600" b="0" kern="0" dirty="0">
                <a:latin typeface="Arial" panose="020B0604020202020204" pitchFamily="34" charset="0"/>
                <a:cs typeface="Arial" panose="020B0604020202020204" pitchFamily="34" charset="0"/>
              </a:rPr>
              <a:t>called to </a:t>
            </a:r>
            <a:r>
              <a:rPr lang="en-US" sz="3600" kern="0" dirty="0">
                <a:latin typeface="Arial" panose="020B0604020202020204" pitchFamily="34" charset="0"/>
                <a:cs typeface="Arial" panose="020B0604020202020204" pitchFamily="34" charset="0"/>
              </a:rPr>
              <a:t>THERE</a:t>
            </a:r>
            <a:endParaRPr sz="36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79344"/>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44B74"/>
            </a:gs>
            <a:gs pos="100000">
              <a:schemeClr val="accent1"/>
            </a:gs>
          </a:gsLst>
          <a:lin ang="5483408" scaled="0"/>
        </a:gradFill>
        <a:effectLst/>
      </p:bgPr>
    </p:bg>
    <p:spTree>
      <p:nvGrpSpPr>
        <p:cNvPr id="1" name=""/>
        <p:cNvGrpSpPr/>
        <p:nvPr/>
      </p:nvGrpSpPr>
      <p:grpSpPr>
        <a:xfrm>
          <a:off x="0" y="0"/>
          <a:ext cx="0" cy="0"/>
          <a:chOff x="0" y="0"/>
          <a:chExt cx="0" cy="0"/>
        </a:xfrm>
      </p:grpSpPr>
      <p:pic>
        <p:nvPicPr>
          <p:cNvPr id="219" name="pasted-image.png"/>
          <p:cNvPicPr>
            <a:picLocks noChangeAspect="1"/>
          </p:cNvPicPr>
          <p:nvPr/>
        </p:nvPicPr>
        <p:blipFill>
          <a:blip r:embed="rId2"/>
          <a:stretch>
            <a:fillRect/>
          </a:stretch>
        </p:blipFill>
        <p:spPr>
          <a:xfrm>
            <a:off x="-32576" y="2517087"/>
            <a:ext cx="12147551" cy="4400551"/>
          </a:xfrm>
          <a:prstGeom prst="rect">
            <a:avLst/>
          </a:prstGeom>
          <a:ln w="12700">
            <a:miter lim="400000"/>
          </a:ln>
        </p:spPr>
      </p:pic>
      <p:sp>
        <p:nvSpPr>
          <p:cNvPr id="215" name="Shape 215"/>
          <p:cNvSpPr/>
          <p:nvPr/>
        </p:nvSpPr>
        <p:spPr>
          <a:xfrm>
            <a:off x="-32576" y="485312"/>
            <a:ext cx="12257153" cy="7437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9000" b="1">
                <a:solidFill>
                  <a:srgbClr val="FFFFFF"/>
                </a:solidFill>
                <a:latin typeface="Trajan Pro"/>
                <a:ea typeface="Trajan Pro"/>
                <a:cs typeface="Trajan Pro"/>
                <a:sym typeface="Trajan Pro"/>
              </a:defRPr>
            </a:lvl1pPr>
          </a:lstStyle>
          <a:p>
            <a:pPr algn="ctr" defTabSz="412750" hangingPunct="0"/>
            <a:r>
              <a:rPr sz="4500" kern="0" dirty="0">
                <a:latin typeface="Arial" panose="020B0604020202020204" pitchFamily="34" charset="0"/>
                <a:ea typeface="Gotham Book" charset="0"/>
                <a:cs typeface="Arial" panose="020B0604020202020204" pitchFamily="34" charset="0"/>
              </a:rPr>
              <a:t>LIFE CYCLE STAGES OF A CHURCH</a:t>
            </a:r>
          </a:p>
        </p:txBody>
      </p:sp>
      <p:sp>
        <p:nvSpPr>
          <p:cNvPr id="217" name="Shape 217"/>
          <p:cNvSpPr/>
          <p:nvPr/>
        </p:nvSpPr>
        <p:spPr>
          <a:xfrm>
            <a:off x="3677778" y="1468284"/>
            <a:ext cx="2739945" cy="48218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4200">
                <a:solidFill>
                  <a:srgbClr val="FFFFFF"/>
                </a:solidFill>
                <a:latin typeface="Gotham Bold"/>
                <a:ea typeface="Gotham Bold"/>
                <a:cs typeface="Gotham Bold"/>
                <a:sym typeface="Gotham"/>
              </a:defRPr>
            </a:lvl1pPr>
          </a:lstStyle>
          <a:p>
            <a:pPr algn="ctr" defTabSz="412750" hangingPunct="0"/>
            <a:r>
              <a:rPr sz="2800" kern="0" dirty="0">
                <a:latin typeface="Arial" panose="020B0604020202020204" pitchFamily="34" charset="0"/>
                <a:cs typeface="Arial" panose="020B0604020202020204" pitchFamily="34" charset="0"/>
              </a:rPr>
              <a:t>Leap of Faith</a:t>
            </a:r>
          </a:p>
        </p:txBody>
      </p:sp>
      <p:cxnSp>
        <p:nvCxnSpPr>
          <p:cNvPr id="5" name="Straight Arrow Connector 4"/>
          <p:cNvCxnSpPr/>
          <p:nvPr/>
        </p:nvCxnSpPr>
        <p:spPr>
          <a:xfrm>
            <a:off x="4763386" y="1950467"/>
            <a:ext cx="0" cy="1554480"/>
          </a:xfrm>
          <a:prstGeom prst="straightConnector1">
            <a:avLst/>
          </a:prstGeom>
          <a:noFill/>
          <a:ln w="146050" cap="flat">
            <a:solidFill>
              <a:schemeClr val="bg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Shape 216"/>
          <p:cNvSpPr/>
          <p:nvPr/>
        </p:nvSpPr>
        <p:spPr>
          <a:xfrm>
            <a:off x="1573409" y="5752578"/>
            <a:ext cx="3077766" cy="60529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6000" b="1">
                <a:solidFill>
                  <a:srgbClr val="FFFFFF"/>
                </a:solidFill>
                <a:latin typeface="Gotham Bold"/>
                <a:ea typeface="Gotham Bold"/>
                <a:cs typeface="Gotham Bold"/>
                <a:sym typeface="Gotham"/>
              </a:defRPr>
            </a:lvl1pPr>
          </a:lstStyle>
          <a:p>
            <a:pPr algn="ctr" defTabSz="412750" hangingPunct="0"/>
            <a:r>
              <a:rPr lang="en-US" sz="3600" b="0" kern="0" dirty="0">
                <a:latin typeface="Arial" panose="020B0604020202020204" pitchFamily="34" charset="0"/>
                <a:cs typeface="Arial" panose="020B0604020202020204" pitchFamily="34" charset="0"/>
              </a:rPr>
              <a:t>You are </a:t>
            </a:r>
            <a:r>
              <a:rPr lang="en-US" sz="3600" kern="0" dirty="0">
                <a:latin typeface="Arial" panose="020B0604020202020204" pitchFamily="34" charset="0"/>
                <a:cs typeface="Arial" panose="020B0604020202020204" pitchFamily="34" charset="0"/>
              </a:rPr>
              <a:t>HERE</a:t>
            </a:r>
            <a:endParaRPr sz="3600" kern="0" dirty="0">
              <a:latin typeface="Arial" panose="020B0604020202020204" pitchFamily="34" charset="0"/>
              <a:cs typeface="Arial" panose="020B0604020202020204" pitchFamily="34" charset="0"/>
            </a:endParaRPr>
          </a:p>
        </p:txBody>
      </p:sp>
      <p:sp>
        <p:nvSpPr>
          <p:cNvPr id="9" name="Shape 216"/>
          <p:cNvSpPr/>
          <p:nvPr/>
        </p:nvSpPr>
        <p:spPr>
          <a:xfrm>
            <a:off x="6685347" y="4734403"/>
            <a:ext cx="3462486" cy="1159292"/>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6000" b="1">
                <a:solidFill>
                  <a:srgbClr val="FFFFFF"/>
                </a:solidFill>
                <a:latin typeface="Gotham Bold"/>
                <a:ea typeface="Gotham Bold"/>
                <a:cs typeface="Gotham Bold"/>
                <a:sym typeface="Gotham"/>
              </a:defRPr>
            </a:lvl1pPr>
          </a:lstStyle>
          <a:p>
            <a:pPr algn="ctr" defTabSz="412750" hangingPunct="0"/>
            <a:r>
              <a:rPr lang="en-US" sz="3600" b="0" kern="0" dirty="0">
                <a:latin typeface="Arial" panose="020B0604020202020204" pitchFamily="34" charset="0"/>
                <a:cs typeface="Arial" panose="020B0604020202020204" pitchFamily="34" charset="0"/>
              </a:rPr>
              <a:t>You are being </a:t>
            </a:r>
          </a:p>
          <a:p>
            <a:pPr algn="ctr" defTabSz="412750" hangingPunct="0"/>
            <a:r>
              <a:rPr lang="en-US" sz="3600" b="0" kern="0" dirty="0">
                <a:latin typeface="Arial" panose="020B0604020202020204" pitchFamily="34" charset="0"/>
                <a:cs typeface="Arial" panose="020B0604020202020204" pitchFamily="34" charset="0"/>
              </a:rPr>
              <a:t>called to </a:t>
            </a:r>
            <a:r>
              <a:rPr lang="en-US" sz="3600" kern="0" dirty="0">
                <a:latin typeface="Arial" panose="020B0604020202020204" pitchFamily="34" charset="0"/>
                <a:cs typeface="Arial" panose="020B0604020202020204" pitchFamily="34" charset="0"/>
              </a:rPr>
              <a:t>THERE</a:t>
            </a:r>
            <a:endParaRPr sz="36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102196"/>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44B74"/>
            </a:gs>
            <a:gs pos="100000">
              <a:schemeClr val="accent1"/>
            </a:gs>
          </a:gsLst>
          <a:lin ang="5483408" scaled="0"/>
        </a:gradFill>
        <a:effectLst/>
      </p:bgPr>
    </p:bg>
    <p:spTree>
      <p:nvGrpSpPr>
        <p:cNvPr id="1" name=""/>
        <p:cNvGrpSpPr/>
        <p:nvPr/>
      </p:nvGrpSpPr>
      <p:grpSpPr>
        <a:xfrm>
          <a:off x="0" y="0"/>
          <a:ext cx="0" cy="0"/>
          <a:chOff x="0" y="0"/>
          <a:chExt cx="0" cy="0"/>
        </a:xfrm>
      </p:grpSpPr>
      <p:pic>
        <p:nvPicPr>
          <p:cNvPr id="219" name="pasted-image.png"/>
          <p:cNvPicPr>
            <a:picLocks noChangeAspect="1"/>
          </p:cNvPicPr>
          <p:nvPr/>
        </p:nvPicPr>
        <p:blipFill>
          <a:blip r:embed="rId2"/>
          <a:stretch>
            <a:fillRect/>
          </a:stretch>
        </p:blipFill>
        <p:spPr>
          <a:xfrm>
            <a:off x="-32576" y="2517087"/>
            <a:ext cx="12147551" cy="4400551"/>
          </a:xfrm>
          <a:prstGeom prst="rect">
            <a:avLst/>
          </a:prstGeom>
          <a:ln w="12700">
            <a:miter lim="400000"/>
          </a:ln>
        </p:spPr>
      </p:pic>
      <p:sp>
        <p:nvSpPr>
          <p:cNvPr id="215" name="Shape 215"/>
          <p:cNvSpPr/>
          <p:nvPr/>
        </p:nvSpPr>
        <p:spPr>
          <a:xfrm>
            <a:off x="-32576" y="485312"/>
            <a:ext cx="12257153" cy="7437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9000" b="1">
                <a:solidFill>
                  <a:srgbClr val="FFFFFF"/>
                </a:solidFill>
                <a:latin typeface="Trajan Pro"/>
                <a:ea typeface="Trajan Pro"/>
                <a:cs typeface="Trajan Pro"/>
                <a:sym typeface="Trajan Pro"/>
              </a:defRPr>
            </a:lvl1pPr>
          </a:lstStyle>
          <a:p>
            <a:pPr algn="ctr" defTabSz="412750" hangingPunct="0"/>
            <a:r>
              <a:rPr sz="4500" kern="0" dirty="0">
                <a:latin typeface="Arial" panose="020B0604020202020204" pitchFamily="34" charset="0"/>
                <a:ea typeface="Gotham Book" charset="0"/>
                <a:cs typeface="Arial" panose="020B0604020202020204" pitchFamily="34" charset="0"/>
              </a:rPr>
              <a:t>LIFE CYCLE STAGES OF A CHURCH</a:t>
            </a:r>
          </a:p>
        </p:txBody>
      </p:sp>
      <p:sp>
        <p:nvSpPr>
          <p:cNvPr id="216" name="Shape 216"/>
          <p:cNvSpPr/>
          <p:nvPr/>
        </p:nvSpPr>
        <p:spPr>
          <a:xfrm>
            <a:off x="3166232" y="3815857"/>
            <a:ext cx="3632406" cy="60529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prstTxWarp prst="textArchUp">
              <a:avLst/>
            </a:prstTxWarp>
            <a:spAutoFit/>
            <a:scene3d>
              <a:camera prst="orthographicFront">
                <a:rot lat="0" lon="0" rev="1200000"/>
              </a:camera>
              <a:lightRig rig="threePt" dir="t"/>
            </a:scene3d>
          </a:bodyPr>
          <a:lstStyle>
            <a:lvl1pPr>
              <a:defRPr sz="6000" b="1">
                <a:solidFill>
                  <a:srgbClr val="FFFFFF"/>
                </a:solidFill>
                <a:latin typeface="Gotham Bold"/>
                <a:ea typeface="Gotham Bold"/>
                <a:cs typeface="Gotham Bold"/>
                <a:sym typeface="Gotham"/>
              </a:defRPr>
            </a:lvl1pPr>
          </a:lstStyle>
          <a:p>
            <a:pPr algn="ctr" defTabSz="412750" hangingPunct="0"/>
            <a:r>
              <a:rPr sz="3600" kern="0" dirty="0">
                <a:latin typeface="Arial" panose="020B0604020202020204" pitchFamily="34" charset="0"/>
                <a:cs typeface="Arial" panose="020B0604020202020204" pitchFamily="34" charset="0"/>
              </a:rPr>
              <a:t>Bridge of Hope</a:t>
            </a:r>
          </a:p>
        </p:txBody>
      </p:sp>
      <p:sp>
        <p:nvSpPr>
          <p:cNvPr id="217" name="Shape 217"/>
          <p:cNvSpPr/>
          <p:nvPr/>
        </p:nvSpPr>
        <p:spPr>
          <a:xfrm>
            <a:off x="3677778" y="1468284"/>
            <a:ext cx="2739945" cy="48218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4200">
                <a:solidFill>
                  <a:srgbClr val="FFFFFF"/>
                </a:solidFill>
                <a:latin typeface="Gotham Bold"/>
                <a:ea typeface="Gotham Bold"/>
                <a:cs typeface="Gotham Bold"/>
                <a:sym typeface="Gotham"/>
              </a:defRPr>
            </a:lvl1pPr>
          </a:lstStyle>
          <a:p>
            <a:pPr algn="ctr" defTabSz="412750" hangingPunct="0"/>
            <a:r>
              <a:rPr sz="2800" kern="0" dirty="0">
                <a:latin typeface="Arial" panose="020B0604020202020204" pitchFamily="34" charset="0"/>
                <a:cs typeface="Arial" panose="020B0604020202020204" pitchFamily="34" charset="0"/>
              </a:rPr>
              <a:t>Leap of Faith</a:t>
            </a:r>
          </a:p>
        </p:txBody>
      </p:sp>
      <p:cxnSp>
        <p:nvCxnSpPr>
          <p:cNvPr id="5" name="Straight Arrow Connector 4"/>
          <p:cNvCxnSpPr/>
          <p:nvPr/>
        </p:nvCxnSpPr>
        <p:spPr>
          <a:xfrm>
            <a:off x="4763386" y="1950467"/>
            <a:ext cx="0" cy="1554480"/>
          </a:xfrm>
          <a:prstGeom prst="straightConnector1">
            <a:avLst/>
          </a:prstGeom>
          <a:noFill/>
          <a:ln w="146050" cap="flat">
            <a:solidFill>
              <a:schemeClr val="bg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Shape 216"/>
          <p:cNvSpPr/>
          <p:nvPr/>
        </p:nvSpPr>
        <p:spPr>
          <a:xfrm>
            <a:off x="1573409" y="5752578"/>
            <a:ext cx="3077766" cy="60529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6000" b="1">
                <a:solidFill>
                  <a:srgbClr val="FFFFFF"/>
                </a:solidFill>
                <a:latin typeface="Gotham Bold"/>
                <a:ea typeface="Gotham Bold"/>
                <a:cs typeface="Gotham Bold"/>
                <a:sym typeface="Gotham"/>
              </a:defRPr>
            </a:lvl1pPr>
          </a:lstStyle>
          <a:p>
            <a:pPr algn="ctr" defTabSz="412750" hangingPunct="0"/>
            <a:r>
              <a:rPr lang="en-US" sz="3600" b="0" kern="0" dirty="0">
                <a:latin typeface="Arial" panose="020B0604020202020204" pitchFamily="34" charset="0"/>
                <a:cs typeface="Arial" panose="020B0604020202020204" pitchFamily="34" charset="0"/>
              </a:rPr>
              <a:t>You are </a:t>
            </a:r>
            <a:r>
              <a:rPr lang="en-US" sz="3600" kern="0" dirty="0">
                <a:latin typeface="Arial" panose="020B0604020202020204" pitchFamily="34" charset="0"/>
                <a:cs typeface="Arial" panose="020B0604020202020204" pitchFamily="34" charset="0"/>
              </a:rPr>
              <a:t>HERE</a:t>
            </a:r>
            <a:endParaRPr sz="3600" kern="0" dirty="0">
              <a:latin typeface="Arial" panose="020B0604020202020204" pitchFamily="34" charset="0"/>
              <a:cs typeface="Arial" panose="020B0604020202020204" pitchFamily="34" charset="0"/>
            </a:endParaRPr>
          </a:p>
        </p:txBody>
      </p:sp>
      <p:sp>
        <p:nvSpPr>
          <p:cNvPr id="9" name="Shape 216"/>
          <p:cNvSpPr/>
          <p:nvPr/>
        </p:nvSpPr>
        <p:spPr>
          <a:xfrm>
            <a:off x="6685347" y="4734403"/>
            <a:ext cx="3462486" cy="1159292"/>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6000" b="1">
                <a:solidFill>
                  <a:srgbClr val="FFFFFF"/>
                </a:solidFill>
                <a:latin typeface="Gotham Bold"/>
                <a:ea typeface="Gotham Bold"/>
                <a:cs typeface="Gotham Bold"/>
                <a:sym typeface="Gotham"/>
              </a:defRPr>
            </a:lvl1pPr>
          </a:lstStyle>
          <a:p>
            <a:pPr algn="ctr" defTabSz="412750" hangingPunct="0"/>
            <a:r>
              <a:rPr lang="en-US" sz="3600" b="0" kern="0" dirty="0">
                <a:latin typeface="Arial" panose="020B0604020202020204" pitchFamily="34" charset="0"/>
                <a:cs typeface="Arial" panose="020B0604020202020204" pitchFamily="34" charset="0"/>
              </a:rPr>
              <a:t>You are being </a:t>
            </a:r>
          </a:p>
          <a:p>
            <a:pPr algn="ctr" defTabSz="412750" hangingPunct="0"/>
            <a:r>
              <a:rPr lang="en-US" sz="3600" b="0" kern="0" dirty="0">
                <a:latin typeface="Arial" panose="020B0604020202020204" pitchFamily="34" charset="0"/>
                <a:cs typeface="Arial" panose="020B0604020202020204" pitchFamily="34" charset="0"/>
              </a:rPr>
              <a:t>called to </a:t>
            </a:r>
            <a:r>
              <a:rPr lang="en-US" sz="3600" kern="0" dirty="0">
                <a:latin typeface="Arial" panose="020B0604020202020204" pitchFamily="34" charset="0"/>
                <a:cs typeface="Arial" panose="020B0604020202020204" pitchFamily="34" charset="0"/>
              </a:rPr>
              <a:t>THERE</a:t>
            </a:r>
            <a:endParaRPr sz="36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9347966"/>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pasted-image.png"/>
          <p:cNvPicPr>
            <a:picLocks noChangeAspect="1"/>
          </p:cNvPicPr>
          <p:nvPr/>
        </p:nvPicPr>
        <p:blipFill>
          <a:blip r:embed="rId2"/>
          <a:stretch>
            <a:fillRect/>
          </a:stretch>
        </p:blipFill>
        <p:spPr>
          <a:xfrm>
            <a:off x="0" y="1047"/>
            <a:ext cx="12192000" cy="1606551"/>
          </a:xfrm>
          <a:prstGeom prst="rect">
            <a:avLst/>
          </a:prstGeom>
          <a:ln w="12700">
            <a:miter lim="400000"/>
          </a:ln>
        </p:spPr>
      </p:pic>
      <p:pic>
        <p:nvPicPr>
          <p:cNvPr id="253" name="pasted-image.pdf"/>
          <p:cNvPicPr>
            <a:picLocks noChangeAspect="1"/>
          </p:cNvPicPr>
          <p:nvPr/>
        </p:nvPicPr>
        <p:blipFill>
          <a:blip r:embed="rId3"/>
          <a:stretch>
            <a:fillRect/>
          </a:stretch>
        </p:blipFill>
        <p:spPr>
          <a:xfrm>
            <a:off x="9326133" y="5493164"/>
            <a:ext cx="2420993" cy="833047"/>
          </a:xfrm>
          <a:prstGeom prst="rect">
            <a:avLst/>
          </a:prstGeom>
          <a:ln w="12700">
            <a:miter lim="400000"/>
          </a:ln>
        </p:spPr>
      </p:pic>
      <p:sp>
        <p:nvSpPr>
          <p:cNvPr id="17" name="Content Placeholder 2"/>
          <p:cNvSpPr txBox="1">
            <a:spLocks/>
          </p:cNvSpPr>
          <p:nvPr/>
        </p:nvSpPr>
        <p:spPr>
          <a:xfrm>
            <a:off x="653156" y="1999019"/>
            <a:ext cx="10885687" cy="420303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ctr" defTabSz="309550" rtl="0" latinLnBrk="0">
              <a:lnSpc>
                <a:spcPct val="100000"/>
              </a:lnSpc>
              <a:spcBef>
                <a:spcPts val="0"/>
              </a:spcBef>
              <a:spcAft>
                <a:spcPts val="0"/>
              </a:spcAft>
              <a:buClrTx/>
              <a:buSzTx/>
              <a:buFontTx/>
              <a:buNone/>
              <a:tabLst/>
              <a:defRPr sz="1650" b="0" i="0" u="none" strike="noStrike" cap="none" spc="0" baseline="0">
                <a:ln>
                  <a:noFill/>
                </a:ln>
                <a:solidFill>
                  <a:srgbClr val="000000"/>
                </a:solidFill>
                <a:uFillTx/>
                <a:latin typeface="+mn-lt"/>
                <a:ea typeface="+mn-ea"/>
                <a:cs typeface="+mn-cs"/>
                <a:sym typeface="Helvetica Light"/>
              </a:defRPr>
            </a:lvl1pPr>
            <a:lvl2pPr marL="0" marR="0" indent="85722" algn="ctr" defTabSz="309550" rtl="0" latinLnBrk="0">
              <a:lnSpc>
                <a:spcPct val="100000"/>
              </a:lnSpc>
              <a:spcBef>
                <a:spcPts val="0"/>
              </a:spcBef>
              <a:spcAft>
                <a:spcPts val="0"/>
              </a:spcAft>
              <a:buClrTx/>
              <a:buSzTx/>
              <a:buFontTx/>
              <a:buNone/>
              <a:tabLst/>
              <a:defRPr sz="1650" b="0" i="0" u="none" strike="noStrike" cap="none" spc="0" baseline="0">
                <a:ln>
                  <a:noFill/>
                </a:ln>
                <a:solidFill>
                  <a:srgbClr val="000000"/>
                </a:solidFill>
                <a:uFillTx/>
                <a:latin typeface="+mn-lt"/>
                <a:ea typeface="+mn-ea"/>
                <a:cs typeface="+mn-cs"/>
                <a:sym typeface="Helvetica Light"/>
              </a:defRPr>
            </a:lvl2pPr>
            <a:lvl3pPr marL="0" marR="0" indent="171443" algn="ctr" defTabSz="309550" rtl="0" latinLnBrk="0">
              <a:lnSpc>
                <a:spcPct val="100000"/>
              </a:lnSpc>
              <a:spcBef>
                <a:spcPts val="0"/>
              </a:spcBef>
              <a:spcAft>
                <a:spcPts val="0"/>
              </a:spcAft>
              <a:buClrTx/>
              <a:buSzTx/>
              <a:buFontTx/>
              <a:buNone/>
              <a:tabLst/>
              <a:defRPr sz="1650" b="0" i="0" u="none" strike="noStrike" cap="none" spc="0" baseline="0">
                <a:ln>
                  <a:noFill/>
                </a:ln>
                <a:solidFill>
                  <a:srgbClr val="000000"/>
                </a:solidFill>
                <a:uFillTx/>
                <a:latin typeface="+mn-lt"/>
                <a:ea typeface="+mn-ea"/>
                <a:cs typeface="+mn-cs"/>
                <a:sym typeface="Helvetica Light"/>
              </a:defRPr>
            </a:lvl3pPr>
            <a:lvl4pPr marL="0" marR="0" indent="257165" algn="ctr" defTabSz="309550" rtl="0" latinLnBrk="0">
              <a:lnSpc>
                <a:spcPct val="100000"/>
              </a:lnSpc>
              <a:spcBef>
                <a:spcPts val="0"/>
              </a:spcBef>
              <a:spcAft>
                <a:spcPts val="0"/>
              </a:spcAft>
              <a:buClrTx/>
              <a:buSzTx/>
              <a:buFontTx/>
              <a:buNone/>
              <a:tabLst/>
              <a:defRPr sz="1650" b="0" i="0" u="none" strike="noStrike" cap="none" spc="0" baseline="0">
                <a:ln>
                  <a:noFill/>
                </a:ln>
                <a:solidFill>
                  <a:srgbClr val="000000"/>
                </a:solidFill>
                <a:uFillTx/>
                <a:latin typeface="+mn-lt"/>
                <a:ea typeface="+mn-ea"/>
                <a:cs typeface="+mn-cs"/>
                <a:sym typeface="Helvetica Light"/>
              </a:defRPr>
            </a:lvl4pPr>
            <a:lvl5pPr marL="0" marR="0" indent="342886" algn="ctr" defTabSz="309550" rtl="0" latinLnBrk="0">
              <a:lnSpc>
                <a:spcPct val="100000"/>
              </a:lnSpc>
              <a:spcBef>
                <a:spcPts val="0"/>
              </a:spcBef>
              <a:spcAft>
                <a:spcPts val="0"/>
              </a:spcAft>
              <a:buClrTx/>
              <a:buSzTx/>
              <a:buFontTx/>
              <a:buNone/>
              <a:tabLst/>
              <a:defRPr sz="1650" b="0" i="0" u="none" strike="noStrike" cap="none" spc="0" baseline="0">
                <a:ln>
                  <a:noFill/>
                </a:ln>
                <a:solidFill>
                  <a:srgbClr val="000000"/>
                </a:solidFill>
                <a:uFillTx/>
                <a:latin typeface="+mn-lt"/>
                <a:ea typeface="+mn-ea"/>
                <a:cs typeface="+mn-cs"/>
                <a:sym typeface="Helvetica Light"/>
              </a:defRPr>
            </a:lvl5pPr>
            <a:lvl6pPr marL="1428693"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6pPr>
            <a:lvl7pPr marL="1666808"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7pPr>
            <a:lvl8pPr marL="1904924"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8pPr>
            <a:lvl9pPr marL="2143039"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9pPr>
          </a:lstStyle>
          <a:p>
            <a:pPr>
              <a:tabLst>
                <a:tab pos="819150" algn="l"/>
                <a:tab pos="1595438" algn="l"/>
              </a:tabLst>
            </a:pPr>
            <a:r>
              <a:rPr lang="en-US" sz="3200" kern="0" dirty="0">
                <a:latin typeface="Arial" charset="0"/>
                <a:ea typeface="Arial" charset="0"/>
                <a:cs typeface="Arial" charset="0"/>
              </a:rPr>
              <a:t>Today, we’ll address the first two of the ten questions:</a:t>
            </a:r>
          </a:p>
          <a:p>
            <a:pPr>
              <a:spcAft>
                <a:spcPts val="1800"/>
              </a:spcAft>
              <a:tabLst>
                <a:tab pos="819150" algn="l"/>
                <a:tab pos="1595438" algn="l"/>
              </a:tabLst>
            </a:pPr>
            <a:endParaRPr lang="en-US" sz="3200" kern="0" dirty="0">
              <a:latin typeface="Arial" charset="0"/>
              <a:ea typeface="Arial" charset="0"/>
              <a:cs typeface="Arial" charset="0"/>
            </a:endParaRPr>
          </a:p>
          <a:p>
            <a:pPr marL="514350" indent="-514350" algn="l">
              <a:spcAft>
                <a:spcPts val="1800"/>
              </a:spcAft>
              <a:buAutoNum type="arabicPeriod"/>
              <a:tabLst>
                <a:tab pos="819150" algn="l"/>
                <a:tab pos="1595438" algn="l"/>
              </a:tabLst>
            </a:pPr>
            <a:r>
              <a:rPr lang="en-US" sz="4800" kern="0" dirty="0">
                <a:latin typeface="Arial" charset="0"/>
                <a:ea typeface="Arial" charset="0"/>
                <a:cs typeface="Arial" charset="0"/>
              </a:rPr>
              <a:t> Why do we exist?</a:t>
            </a:r>
          </a:p>
          <a:p>
            <a:pPr marL="514350" indent="-514350" algn="l">
              <a:spcAft>
                <a:spcPts val="1800"/>
              </a:spcAft>
              <a:buAutoNum type="arabicPeriod"/>
              <a:tabLst>
                <a:tab pos="819150" algn="l"/>
                <a:tab pos="1595438" algn="l"/>
              </a:tabLst>
            </a:pPr>
            <a:r>
              <a:rPr lang="en-US" sz="4800" kern="0" dirty="0">
                <a:latin typeface="Arial" charset="0"/>
                <a:ea typeface="Arial" charset="0"/>
                <a:cs typeface="Arial" charset="0"/>
              </a:rPr>
              <a:t> Where are we going?</a:t>
            </a:r>
            <a:endParaRPr lang="en-US" sz="4800" kern="0" dirty="0"/>
          </a:p>
        </p:txBody>
      </p:sp>
      <p:sp>
        <p:nvSpPr>
          <p:cNvPr id="5" name="Shape 171"/>
          <p:cNvSpPr/>
          <p:nvPr/>
        </p:nvSpPr>
        <p:spPr>
          <a:xfrm>
            <a:off x="916971" y="346238"/>
            <a:ext cx="10621872" cy="882293"/>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defRPr sz="9000" b="1">
                <a:solidFill>
                  <a:srgbClr val="FFFFFF"/>
                </a:solidFill>
                <a:latin typeface="Trajan Pro"/>
                <a:ea typeface="Trajan Pro"/>
                <a:cs typeface="Trajan Pro"/>
                <a:sym typeface="Trajan Pro"/>
              </a:defRPr>
            </a:lvl1pPr>
          </a:lstStyle>
          <a:p>
            <a:pPr algn="ctr"/>
            <a:r>
              <a:rPr lang="en-US" sz="5400" dirty="0">
                <a:solidFill>
                  <a:schemeClr val="bg1"/>
                </a:solidFill>
                <a:latin typeface="Arial" panose="020B0604020202020204" pitchFamily="34" charset="0"/>
                <a:ea typeface="Gotham Book" charset="0"/>
                <a:cs typeface="Arial" panose="020B0604020202020204" pitchFamily="34" charset="0"/>
              </a:rPr>
              <a:t>Ten Questions</a:t>
            </a:r>
            <a:endParaRPr lang="en-US" sz="4400" dirty="0">
              <a:solidFill>
                <a:schemeClr val="bg1"/>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76575821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5564551"/>
            <a:ext cx="12192001" cy="1295401"/>
          </a:xfrm>
          <a:prstGeom prst="rect">
            <a:avLst/>
          </a:prstGeom>
          <a:ln w="12700">
            <a:miter lim="400000"/>
          </a:ln>
        </p:spPr>
      </p:pic>
      <p:pic>
        <p:nvPicPr>
          <p:cNvPr id="345" name="pasted-image.pdf"/>
          <p:cNvPicPr>
            <a:picLocks noChangeAspect="1"/>
          </p:cNvPicPr>
          <p:nvPr/>
        </p:nvPicPr>
        <p:blipFill>
          <a:blip r:embed="rId3"/>
          <a:stretch>
            <a:fillRect/>
          </a:stretch>
        </p:blipFill>
        <p:spPr>
          <a:xfrm>
            <a:off x="9434547" y="5827974"/>
            <a:ext cx="2222132" cy="768556"/>
          </a:xfrm>
          <a:prstGeom prst="rect">
            <a:avLst/>
          </a:prstGeom>
          <a:ln w="12700">
            <a:miter lim="400000"/>
          </a:ln>
        </p:spPr>
      </p:pic>
      <p:sp>
        <p:nvSpPr>
          <p:cNvPr id="4" name="TextBox 3"/>
          <p:cNvSpPr txBox="1"/>
          <p:nvPr/>
        </p:nvSpPr>
        <p:spPr>
          <a:xfrm>
            <a:off x="489097" y="669092"/>
            <a:ext cx="10887739" cy="4632037"/>
          </a:xfrm>
          <a:prstGeom prst="rect">
            <a:avLst/>
          </a:prstGeom>
          <a:noFill/>
        </p:spPr>
        <p:txBody>
          <a:bodyPr wrap="square" rtlCol="0">
            <a:spAutoFit/>
          </a:bodyPr>
          <a:lstStyle/>
          <a:p>
            <a:pPr defTabSz="914355"/>
            <a:r>
              <a:rPr lang="en-US" sz="5400" dirty="0">
                <a:latin typeface="Arial" panose="020B0604020202020204" pitchFamily="34" charset="0"/>
                <a:ea typeface="Gotham Book" charset="0"/>
                <a:cs typeface="Arial" panose="020B0604020202020204" pitchFamily="34" charset="0"/>
              </a:rPr>
              <a:t>A healthy church is one that</a:t>
            </a:r>
            <a:r>
              <a:rPr lang="is-IS" sz="5400" dirty="0">
                <a:latin typeface="Arial" panose="020B0604020202020204" pitchFamily="34" charset="0"/>
                <a:ea typeface="Gotham Book" charset="0"/>
                <a:cs typeface="Arial" panose="020B0604020202020204" pitchFamily="34" charset="0"/>
              </a:rPr>
              <a:t>…</a:t>
            </a:r>
            <a:endParaRPr lang="en-US" sz="5400" dirty="0">
              <a:latin typeface="Arial" panose="020B0604020202020204" pitchFamily="34" charset="0"/>
              <a:ea typeface="Gotham Book" charset="0"/>
              <a:cs typeface="Arial" panose="020B0604020202020204" pitchFamily="34" charset="0"/>
            </a:endParaRPr>
          </a:p>
          <a:p>
            <a:pPr marL="1120112" indent="-571500" defTabSz="914355">
              <a:spcBef>
                <a:spcPts val="600"/>
              </a:spcBef>
              <a:buFont typeface="Arial" charset="0"/>
              <a:buChar char="•"/>
            </a:pPr>
            <a:r>
              <a:rPr lang="en-US" sz="3600" dirty="0">
                <a:latin typeface="Arial" panose="020B0604020202020204" pitchFamily="34" charset="0"/>
                <a:ea typeface="Helvetica" charset="0"/>
                <a:cs typeface="Arial" panose="020B0604020202020204" pitchFamily="34" charset="0"/>
              </a:rPr>
              <a:t>Engages and maintains loving relationships</a:t>
            </a:r>
          </a:p>
          <a:p>
            <a:pPr marL="1120112" indent="-571500" defTabSz="914355">
              <a:spcBef>
                <a:spcPts val="600"/>
              </a:spcBef>
              <a:buFont typeface="Arial" charset="0"/>
              <a:buChar char="•"/>
            </a:pPr>
            <a:r>
              <a:rPr lang="en-US" sz="3600" dirty="0">
                <a:latin typeface="Arial" panose="020B0604020202020204" pitchFamily="34" charset="0"/>
                <a:ea typeface="Helvetica" charset="0"/>
                <a:cs typeface="Arial" panose="020B0604020202020204" pitchFamily="34" charset="0"/>
              </a:rPr>
              <a:t>Develops and mobilizes the people</a:t>
            </a:r>
          </a:p>
          <a:p>
            <a:pPr marL="1120112" indent="-571500" defTabSz="914355">
              <a:spcBef>
                <a:spcPts val="600"/>
              </a:spcBef>
              <a:buFont typeface="Arial" charset="0"/>
              <a:buChar char="•"/>
            </a:pPr>
            <a:r>
              <a:rPr lang="en-US" sz="3600" dirty="0">
                <a:latin typeface="Arial" panose="020B0604020202020204" pitchFamily="34" charset="0"/>
                <a:ea typeface="Helvetica" charset="0"/>
                <a:cs typeface="Arial" panose="020B0604020202020204" pitchFamily="34" charset="0"/>
              </a:rPr>
              <a:t>Acts with clear direction and outward focus</a:t>
            </a:r>
          </a:p>
          <a:p>
            <a:pPr marL="1120112" indent="-571500" defTabSz="914355">
              <a:spcBef>
                <a:spcPts val="600"/>
              </a:spcBef>
              <a:buFont typeface="Arial" charset="0"/>
              <a:buChar char="•"/>
            </a:pPr>
            <a:r>
              <a:rPr lang="en-US" sz="3600" dirty="0">
                <a:latin typeface="Arial" panose="020B0604020202020204" pitchFamily="34" charset="0"/>
                <a:ea typeface="Helvetica" charset="0"/>
                <a:cs typeface="Arial" panose="020B0604020202020204" pitchFamily="34" charset="0"/>
              </a:rPr>
              <a:t>Reproduces and multiplies his mission in other peoples and places</a:t>
            </a:r>
          </a:p>
          <a:p>
            <a:pPr marL="1120112" indent="-571500" defTabSz="914355">
              <a:spcBef>
                <a:spcPts val="600"/>
              </a:spcBef>
              <a:buFont typeface="Arial" charset="0"/>
              <a:buChar char="•"/>
            </a:pPr>
            <a:r>
              <a:rPr lang="en-US" sz="3600" dirty="0">
                <a:latin typeface="Arial" panose="020B0604020202020204" pitchFamily="34" charset="0"/>
                <a:ea typeface="Helvetica" charset="0"/>
                <a:cs typeface="Arial" panose="020B0604020202020204" pitchFamily="34" charset="0"/>
              </a:rPr>
              <a:t>Pursues and obeys God passionately</a:t>
            </a:r>
          </a:p>
        </p:txBody>
      </p:sp>
    </p:spTree>
    <p:extLst>
      <p:ext uri="{BB962C8B-B14F-4D97-AF65-F5344CB8AC3E}">
        <p14:creationId xmlns:p14="http://schemas.microsoft.com/office/powerpoint/2010/main" val="1613109382"/>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10" name="TextBox 9"/>
          <p:cNvSpPr txBox="1">
            <a:spLocks noChangeArrowheads="1"/>
          </p:cNvSpPr>
          <p:nvPr/>
        </p:nvSpPr>
        <p:spPr bwMode="auto">
          <a:xfrm>
            <a:off x="1051560" y="2194561"/>
            <a:ext cx="913638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571500" indent="-571500" eaLnBrk="1" hangingPunct="1">
              <a:spcBef>
                <a:spcPts val="1200"/>
              </a:spcBef>
            </a:pPr>
            <a:r>
              <a:rPr lang="en-US" altLang="en-US" sz="3600" dirty="0">
                <a:latin typeface="Helvetica" charset="0"/>
                <a:ea typeface="Helvetica" charset="0"/>
                <a:cs typeface="Helvetica" charset="0"/>
              </a:rPr>
              <a:t>The Great Commission focuses on the   </a:t>
            </a:r>
            <a:r>
              <a:rPr lang="en-US" altLang="en-US" sz="3600" b="1" u="sng" dirty="0">
                <a:latin typeface="Helvetica" charset="0"/>
                <a:ea typeface="Helvetica" charset="0"/>
                <a:cs typeface="Helvetica" charset="0"/>
              </a:rPr>
              <a:t>belief</a:t>
            </a:r>
            <a:r>
              <a:rPr lang="en-US" altLang="en-US" sz="3600" dirty="0">
                <a:latin typeface="Helvetica" charset="0"/>
                <a:ea typeface="Helvetica" charset="0"/>
                <a:cs typeface="Helvetica" charset="0"/>
              </a:rPr>
              <a:t> system which Christ taught.</a:t>
            </a:r>
          </a:p>
        </p:txBody>
      </p:sp>
      <p:pic>
        <p:nvPicPr>
          <p:cNvPr id="5" name="pasted-image.pdf"/>
          <p:cNvPicPr>
            <a:picLocks noChangeAspect="1"/>
          </p:cNvPicPr>
          <p:nvPr/>
        </p:nvPicPr>
        <p:blipFill>
          <a:blip r:embed="rId4"/>
          <a:stretch>
            <a:fillRect/>
          </a:stretch>
        </p:blipFill>
        <p:spPr>
          <a:xfrm>
            <a:off x="9342175" y="5781920"/>
            <a:ext cx="2420993" cy="833047"/>
          </a:xfrm>
          <a:prstGeom prst="rect">
            <a:avLst/>
          </a:prstGeom>
          <a:ln w="12700">
            <a:miter lim="400000"/>
          </a:ln>
        </p:spPr>
      </p:pic>
      <p:sp>
        <p:nvSpPr>
          <p:cNvPr id="6" name="TextBox 9"/>
          <p:cNvSpPr txBox="1">
            <a:spLocks noChangeArrowheads="1"/>
          </p:cNvSpPr>
          <p:nvPr/>
        </p:nvSpPr>
        <p:spPr bwMode="auto">
          <a:xfrm>
            <a:off x="4460729" y="99530"/>
            <a:ext cx="326195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Mission</a:t>
            </a:r>
          </a:p>
        </p:txBody>
      </p:sp>
    </p:spTree>
    <p:extLst>
      <p:ext uri="{BB962C8B-B14F-4D97-AF65-F5344CB8AC3E}">
        <p14:creationId xmlns:p14="http://schemas.microsoft.com/office/powerpoint/2010/main" val="9623687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10" name="TextBox 9"/>
          <p:cNvSpPr txBox="1">
            <a:spLocks noChangeArrowheads="1"/>
          </p:cNvSpPr>
          <p:nvPr/>
        </p:nvSpPr>
        <p:spPr bwMode="auto">
          <a:xfrm>
            <a:off x="1051560" y="2194561"/>
            <a:ext cx="913638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571500" indent="-571500" eaLnBrk="1" hangingPunct="1">
              <a:spcBef>
                <a:spcPts val="1200"/>
              </a:spcBef>
            </a:pPr>
            <a:r>
              <a:rPr lang="en-US" altLang="en-US" sz="3600" dirty="0">
                <a:latin typeface="Helvetica" charset="0"/>
                <a:ea typeface="Helvetica" charset="0"/>
                <a:cs typeface="Helvetica" charset="0"/>
              </a:rPr>
              <a:t>The Great Commission focuses on the   </a:t>
            </a:r>
            <a:r>
              <a:rPr lang="en-US" altLang="en-US" sz="3600" b="1" u="sng" dirty="0">
                <a:latin typeface="Helvetica" charset="0"/>
                <a:ea typeface="Helvetica" charset="0"/>
                <a:cs typeface="Helvetica" charset="0"/>
              </a:rPr>
              <a:t>belief</a:t>
            </a:r>
            <a:r>
              <a:rPr lang="en-US" altLang="en-US" sz="3600" dirty="0">
                <a:latin typeface="Helvetica" charset="0"/>
                <a:ea typeface="Helvetica" charset="0"/>
                <a:cs typeface="Helvetica" charset="0"/>
              </a:rPr>
              <a:t> system which Christ taught.</a:t>
            </a:r>
          </a:p>
          <a:p>
            <a:pPr marL="457200" indent="-457200" eaLnBrk="1" hangingPunct="1">
              <a:spcBef>
                <a:spcPts val="1200"/>
              </a:spcBef>
            </a:pPr>
            <a:r>
              <a:rPr lang="en-US" altLang="en-US" sz="3600" dirty="0">
                <a:latin typeface="Helvetica" charset="0"/>
                <a:ea typeface="Helvetica" charset="0"/>
                <a:cs typeface="Helvetica" charset="0"/>
              </a:rPr>
              <a:t>The Great Commandment focuses on the                   </a:t>
            </a:r>
            <a:r>
              <a:rPr lang="en-US" altLang="en-US" sz="3600" b="1" u="sng" dirty="0">
                <a:latin typeface="Helvetica" charset="0"/>
                <a:ea typeface="Helvetica" charset="0"/>
                <a:cs typeface="Helvetica" charset="0"/>
              </a:rPr>
              <a:t>behavior</a:t>
            </a:r>
            <a:r>
              <a:rPr lang="en-US" altLang="en-US" sz="3600" dirty="0">
                <a:latin typeface="Helvetica" charset="0"/>
                <a:ea typeface="Helvetica" charset="0"/>
                <a:cs typeface="Helvetica" charset="0"/>
              </a:rPr>
              <a:t> system which Christ modeled.</a:t>
            </a:r>
          </a:p>
        </p:txBody>
      </p:sp>
      <p:pic>
        <p:nvPicPr>
          <p:cNvPr id="5" name="pasted-image.pdf"/>
          <p:cNvPicPr>
            <a:picLocks noChangeAspect="1"/>
          </p:cNvPicPr>
          <p:nvPr/>
        </p:nvPicPr>
        <p:blipFill>
          <a:blip r:embed="rId4"/>
          <a:stretch>
            <a:fillRect/>
          </a:stretch>
        </p:blipFill>
        <p:spPr>
          <a:xfrm>
            <a:off x="9342175" y="5781920"/>
            <a:ext cx="2420993" cy="833047"/>
          </a:xfrm>
          <a:prstGeom prst="rect">
            <a:avLst/>
          </a:prstGeom>
          <a:ln w="12700">
            <a:miter lim="400000"/>
          </a:ln>
        </p:spPr>
      </p:pic>
      <p:sp>
        <p:nvSpPr>
          <p:cNvPr id="7" name="TextBox 9">
            <a:extLst>
              <a:ext uri="{FF2B5EF4-FFF2-40B4-BE49-F238E27FC236}">
                <a16:creationId xmlns:a16="http://schemas.microsoft.com/office/drawing/2014/main" id="{53E73311-ABE7-1C4B-82C4-B78A11D58578}"/>
              </a:ext>
            </a:extLst>
          </p:cNvPr>
          <p:cNvSpPr txBox="1">
            <a:spLocks noChangeArrowheads="1"/>
          </p:cNvSpPr>
          <p:nvPr/>
        </p:nvSpPr>
        <p:spPr bwMode="auto">
          <a:xfrm>
            <a:off x="4460729" y="99530"/>
            <a:ext cx="326195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Mission</a:t>
            </a:r>
          </a:p>
        </p:txBody>
      </p:sp>
    </p:spTree>
    <p:extLst>
      <p:ext uri="{BB962C8B-B14F-4D97-AF65-F5344CB8AC3E}">
        <p14:creationId xmlns:p14="http://schemas.microsoft.com/office/powerpoint/2010/main" val="13996646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4292" y="0"/>
            <a:ext cx="12192001" cy="1295401"/>
          </a:xfrm>
          <a:prstGeom prst="rect">
            <a:avLst/>
          </a:prstGeom>
          <a:ln w="12700">
            <a:miter lim="400000"/>
          </a:ln>
        </p:spPr>
      </p:pic>
      <p:sp>
        <p:nvSpPr>
          <p:cNvPr id="5" name="TextBox 4"/>
          <p:cNvSpPr txBox="1">
            <a:spLocks noChangeArrowheads="1"/>
          </p:cNvSpPr>
          <p:nvPr/>
        </p:nvSpPr>
        <p:spPr bwMode="auto">
          <a:xfrm>
            <a:off x="786806" y="1639870"/>
            <a:ext cx="10866475"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ts val="1200"/>
              </a:spcBef>
              <a:buNone/>
            </a:pPr>
            <a:r>
              <a:rPr lang="en-US" altLang="en-US" sz="3600" dirty="0">
                <a:latin typeface="Arial" charset="0"/>
              </a:rPr>
              <a:t>The church’s mission…</a:t>
            </a:r>
          </a:p>
          <a:p>
            <a:pPr marL="571500" indent="-571500" eaLnBrk="1" hangingPunct="1">
              <a:spcBef>
                <a:spcPts val="1200"/>
              </a:spcBef>
            </a:pPr>
            <a:r>
              <a:rPr lang="en-US" altLang="en-US" sz="3600" dirty="0">
                <a:latin typeface="Arial" charset="0"/>
              </a:rPr>
              <a:t>Provides long-term </a:t>
            </a:r>
            <a:r>
              <a:rPr lang="en-US" altLang="en-US" sz="3600" b="1" u="sng" dirty="0">
                <a:latin typeface="Arial" charset="0"/>
              </a:rPr>
              <a:t>direction</a:t>
            </a:r>
            <a:r>
              <a:rPr lang="en-US" altLang="en-US" sz="3600" dirty="0">
                <a:latin typeface="Arial" charset="0"/>
              </a:rPr>
              <a:t> and </a:t>
            </a:r>
            <a:r>
              <a:rPr lang="en-US" altLang="en-US" sz="3600" b="1" u="sng" dirty="0">
                <a:latin typeface="Arial" charset="0"/>
              </a:rPr>
              <a:t>stability</a:t>
            </a:r>
            <a:r>
              <a:rPr lang="en-US" altLang="en-US" sz="3600" dirty="0">
                <a:latin typeface="Arial" charset="0"/>
              </a:rPr>
              <a:t> for the local church.</a:t>
            </a:r>
          </a:p>
        </p:txBody>
      </p:sp>
      <p:pic>
        <p:nvPicPr>
          <p:cNvPr id="7" name="pasted-image.pdf"/>
          <p:cNvPicPr>
            <a:picLocks noChangeAspect="1"/>
          </p:cNvPicPr>
          <p:nvPr/>
        </p:nvPicPr>
        <p:blipFill>
          <a:blip r:embed="rId4"/>
          <a:stretch>
            <a:fillRect/>
          </a:stretch>
        </p:blipFill>
        <p:spPr>
          <a:xfrm>
            <a:off x="9434547" y="5827974"/>
            <a:ext cx="2222132" cy="768556"/>
          </a:xfrm>
          <a:prstGeom prst="rect">
            <a:avLst/>
          </a:prstGeom>
          <a:ln w="12700">
            <a:miter lim="400000"/>
          </a:ln>
        </p:spPr>
      </p:pic>
      <p:pic>
        <p:nvPicPr>
          <p:cNvPr id="8" name="pasted-image.pdf"/>
          <p:cNvPicPr>
            <a:picLocks noChangeAspect="1"/>
          </p:cNvPicPr>
          <p:nvPr/>
        </p:nvPicPr>
        <p:blipFill>
          <a:blip r:embed="rId5"/>
          <a:stretch>
            <a:fillRect/>
          </a:stretch>
        </p:blipFill>
        <p:spPr>
          <a:xfrm>
            <a:off x="9342175" y="5781920"/>
            <a:ext cx="2420993" cy="833047"/>
          </a:xfrm>
          <a:prstGeom prst="rect">
            <a:avLst/>
          </a:prstGeom>
          <a:ln w="12700">
            <a:miter lim="400000"/>
          </a:ln>
        </p:spPr>
      </p:pic>
      <p:sp>
        <p:nvSpPr>
          <p:cNvPr id="9" name="TextBox 9">
            <a:extLst>
              <a:ext uri="{FF2B5EF4-FFF2-40B4-BE49-F238E27FC236}">
                <a16:creationId xmlns:a16="http://schemas.microsoft.com/office/drawing/2014/main" id="{9D39653C-1D82-7144-AEED-71BB2DC5E322}"/>
              </a:ext>
            </a:extLst>
          </p:cNvPr>
          <p:cNvSpPr txBox="1">
            <a:spLocks noChangeArrowheads="1"/>
          </p:cNvSpPr>
          <p:nvPr/>
        </p:nvSpPr>
        <p:spPr bwMode="auto">
          <a:xfrm>
            <a:off x="4460729" y="99530"/>
            <a:ext cx="326195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Mission</a:t>
            </a:r>
          </a:p>
        </p:txBody>
      </p:sp>
    </p:spTree>
    <p:extLst>
      <p:ext uri="{BB962C8B-B14F-4D97-AF65-F5344CB8AC3E}">
        <p14:creationId xmlns:p14="http://schemas.microsoft.com/office/powerpoint/2010/main" val="12980559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4292" y="0"/>
            <a:ext cx="12192001" cy="1295401"/>
          </a:xfrm>
          <a:prstGeom prst="rect">
            <a:avLst/>
          </a:prstGeom>
          <a:ln w="12700">
            <a:miter lim="400000"/>
          </a:ln>
        </p:spPr>
      </p:pic>
      <p:sp>
        <p:nvSpPr>
          <p:cNvPr id="5" name="TextBox 4"/>
          <p:cNvSpPr txBox="1">
            <a:spLocks noChangeArrowheads="1"/>
          </p:cNvSpPr>
          <p:nvPr/>
        </p:nvSpPr>
        <p:spPr bwMode="auto">
          <a:xfrm>
            <a:off x="786806" y="1639870"/>
            <a:ext cx="1086647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ts val="1200"/>
              </a:spcBef>
              <a:buNone/>
            </a:pPr>
            <a:r>
              <a:rPr lang="en-US" altLang="en-US" sz="3600" dirty="0">
                <a:latin typeface="Arial" charset="0"/>
              </a:rPr>
              <a:t>The church’s mission…</a:t>
            </a:r>
          </a:p>
          <a:p>
            <a:pPr marL="571500" indent="-571500" eaLnBrk="1" hangingPunct="1">
              <a:spcBef>
                <a:spcPts val="1200"/>
              </a:spcBef>
            </a:pPr>
            <a:r>
              <a:rPr lang="en-US" altLang="en-US" sz="3600" dirty="0">
                <a:latin typeface="Arial" charset="0"/>
              </a:rPr>
              <a:t>Provides long-term </a:t>
            </a:r>
            <a:r>
              <a:rPr lang="en-US" altLang="en-US" sz="3600" b="1" u="sng" dirty="0">
                <a:latin typeface="Arial" charset="0"/>
              </a:rPr>
              <a:t>direction</a:t>
            </a:r>
            <a:r>
              <a:rPr lang="en-US" altLang="en-US" sz="3600" dirty="0">
                <a:latin typeface="Arial" charset="0"/>
              </a:rPr>
              <a:t> and </a:t>
            </a:r>
            <a:r>
              <a:rPr lang="en-US" altLang="en-US" sz="3600" b="1" u="sng" dirty="0">
                <a:latin typeface="Arial" charset="0"/>
              </a:rPr>
              <a:t>stability</a:t>
            </a:r>
            <a:r>
              <a:rPr lang="en-US" altLang="en-US" sz="3600" dirty="0">
                <a:latin typeface="Arial" charset="0"/>
              </a:rPr>
              <a:t> for the local church.</a:t>
            </a:r>
          </a:p>
          <a:p>
            <a:pPr marL="571500" indent="-571500" eaLnBrk="1" hangingPunct="1">
              <a:spcBef>
                <a:spcPts val="1200"/>
              </a:spcBef>
            </a:pPr>
            <a:r>
              <a:rPr lang="en-US" altLang="en-US" sz="3600" dirty="0">
                <a:latin typeface="Arial" charset="0"/>
              </a:rPr>
              <a:t>Declares the church’s understanding of biblical </a:t>
            </a:r>
            <a:r>
              <a:rPr lang="en-US" altLang="en-US" sz="3600" b="1" u="sng" dirty="0">
                <a:latin typeface="Arial" charset="0"/>
              </a:rPr>
              <a:t>principles</a:t>
            </a:r>
            <a:r>
              <a:rPr lang="en-US" altLang="en-US" sz="3600" dirty="0">
                <a:latin typeface="Arial" charset="0"/>
              </a:rPr>
              <a:t> that shape beliefs and </a:t>
            </a:r>
            <a:r>
              <a:rPr lang="en-US" altLang="en-US" sz="3600">
                <a:latin typeface="Arial" charset="0"/>
              </a:rPr>
              <a:t>actions.</a:t>
            </a:r>
            <a:endParaRPr lang="en-US" altLang="en-US" sz="3600" dirty="0">
              <a:latin typeface="Arial" charset="0"/>
            </a:endParaRPr>
          </a:p>
        </p:txBody>
      </p:sp>
      <p:pic>
        <p:nvPicPr>
          <p:cNvPr id="7" name="pasted-image.pdf"/>
          <p:cNvPicPr>
            <a:picLocks noChangeAspect="1"/>
          </p:cNvPicPr>
          <p:nvPr/>
        </p:nvPicPr>
        <p:blipFill>
          <a:blip r:embed="rId4"/>
          <a:stretch>
            <a:fillRect/>
          </a:stretch>
        </p:blipFill>
        <p:spPr>
          <a:xfrm>
            <a:off x="9434547" y="5827974"/>
            <a:ext cx="2222132" cy="768556"/>
          </a:xfrm>
          <a:prstGeom prst="rect">
            <a:avLst/>
          </a:prstGeom>
          <a:ln w="12700">
            <a:miter lim="400000"/>
          </a:ln>
        </p:spPr>
      </p:pic>
      <p:pic>
        <p:nvPicPr>
          <p:cNvPr id="8" name="pasted-image.pdf"/>
          <p:cNvPicPr>
            <a:picLocks noChangeAspect="1"/>
          </p:cNvPicPr>
          <p:nvPr/>
        </p:nvPicPr>
        <p:blipFill>
          <a:blip r:embed="rId5"/>
          <a:stretch>
            <a:fillRect/>
          </a:stretch>
        </p:blipFill>
        <p:spPr>
          <a:xfrm>
            <a:off x="9342175" y="5781920"/>
            <a:ext cx="2420993" cy="833047"/>
          </a:xfrm>
          <a:prstGeom prst="rect">
            <a:avLst/>
          </a:prstGeom>
          <a:ln w="12700">
            <a:miter lim="400000"/>
          </a:ln>
        </p:spPr>
      </p:pic>
      <p:sp>
        <p:nvSpPr>
          <p:cNvPr id="9" name="TextBox 9">
            <a:extLst>
              <a:ext uri="{FF2B5EF4-FFF2-40B4-BE49-F238E27FC236}">
                <a16:creationId xmlns:a16="http://schemas.microsoft.com/office/drawing/2014/main" id="{1935C7ED-24D7-EE45-B2AD-745E9E112860}"/>
              </a:ext>
            </a:extLst>
          </p:cNvPr>
          <p:cNvSpPr txBox="1">
            <a:spLocks noChangeArrowheads="1"/>
          </p:cNvSpPr>
          <p:nvPr/>
        </p:nvSpPr>
        <p:spPr bwMode="auto">
          <a:xfrm>
            <a:off x="4460729" y="99530"/>
            <a:ext cx="326195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Mission</a:t>
            </a:r>
          </a:p>
        </p:txBody>
      </p:sp>
    </p:spTree>
    <p:extLst>
      <p:ext uri="{BB962C8B-B14F-4D97-AF65-F5344CB8AC3E}">
        <p14:creationId xmlns:p14="http://schemas.microsoft.com/office/powerpoint/2010/main" val="7434277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4292" y="0"/>
            <a:ext cx="12192001" cy="1295401"/>
          </a:xfrm>
          <a:prstGeom prst="rect">
            <a:avLst/>
          </a:prstGeom>
          <a:ln w="12700">
            <a:miter lim="400000"/>
          </a:ln>
        </p:spPr>
      </p:pic>
      <p:sp>
        <p:nvSpPr>
          <p:cNvPr id="5" name="TextBox 4"/>
          <p:cNvSpPr txBox="1">
            <a:spLocks noChangeArrowheads="1"/>
          </p:cNvSpPr>
          <p:nvPr/>
        </p:nvSpPr>
        <p:spPr bwMode="auto">
          <a:xfrm>
            <a:off x="786806" y="1639870"/>
            <a:ext cx="10866475"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ts val="1200"/>
              </a:spcBef>
              <a:buNone/>
            </a:pPr>
            <a:r>
              <a:rPr lang="en-US" altLang="en-US" sz="3600" dirty="0">
                <a:latin typeface="Arial" charset="0"/>
              </a:rPr>
              <a:t>The church’s mission…</a:t>
            </a:r>
          </a:p>
          <a:p>
            <a:pPr marL="571500" indent="-571500" eaLnBrk="1" hangingPunct="1">
              <a:spcBef>
                <a:spcPts val="1200"/>
              </a:spcBef>
            </a:pPr>
            <a:r>
              <a:rPr lang="en-US" altLang="en-US" sz="3600" dirty="0">
                <a:latin typeface="Arial" charset="0"/>
              </a:rPr>
              <a:t>Provides long-term </a:t>
            </a:r>
            <a:r>
              <a:rPr lang="en-US" altLang="en-US" sz="3600" b="1" u="sng" dirty="0">
                <a:latin typeface="Arial" charset="0"/>
              </a:rPr>
              <a:t>direction</a:t>
            </a:r>
            <a:r>
              <a:rPr lang="en-US" altLang="en-US" sz="3600" dirty="0">
                <a:latin typeface="Arial" charset="0"/>
              </a:rPr>
              <a:t> and </a:t>
            </a:r>
            <a:r>
              <a:rPr lang="en-US" altLang="en-US" sz="3600" b="1" u="sng" dirty="0">
                <a:latin typeface="Arial" charset="0"/>
              </a:rPr>
              <a:t>stability</a:t>
            </a:r>
            <a:r>
              <a:rPr lang="en-US" altLang="en-US" sz="3600" dirty="0">
                <a:latin typeface="Arial" charset="0"/>
              </a:rPr>
              <a:t> for the local church.</a:t>
            </a:r>
          </a:p>
          <a:p>
            <a:pPr marL="571500" indent="-571500" eaLnBrk="1" hangingPunct="1">
              <a:spcBef>
                <a:spcPts val="1200"/>
              </a:spcBef>
            </a:pPr>
            <a:r>
              <a:rPr lang="en-US" altLang="en-US" sz="3600" dirty="0">
                <a:latin typeface="Arial" charset="0"/>
              </a:rPr>
              <a:t>Declares the church’s understanding of biblical </a:t>
            </a:r>
            <a:r>
              <a:rPr lang="en-US" altLang="en-US" sz="3600" b="1" u="sng" dirty="0">
                <a:latin typeface="Arial" charset="0"/>
              </a:rPr>
              <a:t>principles</a:t>
            </a:r>
            <a:r>
              <a:rPr lang="en-US" altLang="en-US" sz="3600" dirty="0">
                <a:latin typeface="Arial" charset="0"/>
              </a:rPr>
              <a:t> that shape beliefs and actions.</a:t>
            </a:r>
          </a:p>
          <a:p>
            <a:pPr marL="571500" indent="-571500" eaLnBrk="1" hangingPunct="1">
              <a:spcBef>
                <a:spcPts val="1200"/>
              </a:spcBef>
            </a:pPr>
            <a:r>
              <a:rPr lang="en-US" altLang="en-US" sz="3600" dirty="0">
                <a:latin typeface="Arial" charset="0"/>
              </a:rPr>
              <a:t>Captures the heart of Christ as it pertains to our </a:t>
            </a:r>
            <a:r>
              <a:rPr lang="en-US" altLang="en-US" sz="3600" b="1" u="sng" dirty="0">
                <a:latin typeface="Arial" charset="0"/>
              </a:rPr>
              <a:t>actions</a:t>
            </a:r>
            <a:r>
              <a:rPr lang="en-US" altLang="en-US" sz="3600" dirty="0">
                <a:latin typeface="Arial" charset="0"/>
              </a:rPr>
              <a:t> toward all people.</a:t>
            </a:r>
          </a:p>
        </p:txBody>
      </p:sp>
      <p:pic>
        <p:nvPicPr>
          <p:cNvPr id="7" name="pasted-image.pdf"/>
          <p:cNvPicPr>
            <a:picLocks noChangeAspect="1"/>
          </p:cNvPicPr>
          <p:nvPr/>
        </p:nvPicPr>
        <p:blipFill>
          <a:blip r:embed="rId4"/>
          <a:stretch>
            <a:fillRect/>
          </a:stretch>
        </p:blipFill>
        <p:spPr>
          <a:xfrm>
            <a:off x="9434547" y="5827974"/>
            <a:ext cx="2222132" cy="768556"/>
          </a:xfrm>
          <a:prstGeom prst="rect">
            <a:avLst/>
          </a:prstGeom>
          <a:ln w="12700">
            <a:miter lim="400000"/>
          </a:ln>
        </p:spPr>
      </p:pic>
      <p:pic>
        <p:nvPicPr>
          <p:cNvPr id="8" name="pasted-image.pdf"/>
          <p:cNvPicPr>
            <a:picLocks noChangeAspect="1"/>
          </p:cNvPicPr>
          <p:nvPr/>
        </p:nvPicPr>
        <p:blipFill>
          <a:blip r:embed="rId5"/>
          <a:stretch>
            <a:fillRect/>
          </a:stretch>
        </p:blipFill>
        <p:spPr>
          <a:xfrm>
            <a:off x="9342175" y="5781920"/>
            <a:ext cx="2420993" cy="833047"/>
          </a:xfrm>
          <a:prstGeom prst="rect">
            <a:avLst/>
          </a:prstGeom>
          <a:ln w="12700">
            <a:miter lim="400000"/>
          </a:ln>
        </p:spPr>
      </p:pic>
      <p:sp>
        <p:nvSpPr>
          <p:cNvPr id="9" name="TextBox 9">
            <a:extLst>
              <a:ext uri="{FF2B5EF4-FFF2-40B4-BE49-F238E27FC236}">
                <a16:creationId xmlns:a16="http://schemas.microsoft.com/office/drawing/2014/main" id="{0465BE6B-CA81-7E46-BC9B-499823EBE311}"/>
              </a:ext>
            </a:extLst>
          </p:cNvPr>
          <p:cNvSpPr txBox="1">
            <a:spLocks noChangeArrowheads="1"/>
          </p:cNvSpPr>
          <p:nvPr/>
        </p:nvSpPr>
        <p:spPr bwMode="auto">
          <a:xfrm>
            <a:off x="4460729" y="99530"/>
            <a:ext cx="326195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Mission</a:t>
            </a:r>
          </a:p>
        </p:txBody>
      </p:sp>
    </p:spTree>
    <p:extLst>
      <p:ext uri="{BB962C8B-B14F-4D97-AF65-F5344CB8AC3E}">
        <p14:creationId xmlns:p14="http://schemas.microsoft.com/office/powerpoint/2010/main" val="4995473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4292" y="0"/>
            <a:ext cx="12192001" cy="1295401"/>
          </a:xfrm>
          <a:prstGeom prst="rect">
            <a:avLst/>
          </a:prstGeom>
          <a:ln w="12700">
            <a:miter lim="400000"/>
          </a:ln>
        </p:spPr>
      </p:pic>
      <p:sp>
        <p:nvSpPr>
          <p:cNvPr id="4" name="TextBox 9"/>
          <p:cNvSpPr txBox="1">
            <a:spLocks noChangeArrowheads="1"/>
          </p:cNvSpPr>
          <p:nvPr/>
        </p:nvSpPr>
        <p:spPr bwMode="auto">
          <a:xfrm>
            <a:off x="4762444" y="139868"/>
            <a:ext cx="26585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6000" b="1">
                <a:solidFill>
                  <a:schemeClr val="bg1"/>
                </a:solidFill>
                <a:latin typeface="Arial" panose="020B0604020202020204" pitchFamily="34" charset="0"/>
                <a:ea typeface="Gotham Book" charset="0"/>
                <a:cs typeface="Arial" panose="020B0604020202020204" pitchFamily="34" charset="0"/>
              </a:rPr>
              <a:t>Vision</a:t>
            </a:r>
            <a:endParaRPr lang="en-US" altLang="en-US" sz="6000" b="1" dirty="0">
              <a:solidFill>
                <a:schemeClr val="bg1"/>
              </a:solidFill>
              <a:latin typeface="Arial" panose="020B0604020202020204" pitchFamily="34" charset="0"/>
              <a:ea typeface="Gotham Book" charset="0"/>
              <a:cs typeface="Arial" panose="020B0604020202020204" pitchFamily="34" charset="0"/>
            </a:endParaRPr>
          </a:p>
        </p:txBody>
      </p:sp>
      <p:pic>
        <p:nvPicPr>
          <p:cNvPr id="7" name="pasted-image.pdf"/>
          <p:cNvPicPr>
            <a:picLocks noChangeAspect="1"/>
          </p:cNvPicPr>
          <p:nvPr/>
        </p:nvPicPr>
        <p:blipFill>
          <a:blip r:embed="rId4"/>
          <a:stretch>
            <a:fillRect/>
          </a:stretch>
        </p:blipFill>
        <p:spPr>
          <a:xfrm>
            <a:off x="9434547" y="5827974"/>
            <a:ext cx="2222132" cy="768556"/>
          </a:xfrm>
          <a:prstGeom prst="rect">
            <a:avLst/>
          </a:prstGeom>
          <a:ln w="12700">
            <a:miter lim="400000"/>
          </a:ln>
        </p:spPr>
      </p:pic>
      <p:pic>
        <p:nvPicPr>
          <p:cNvPr id="8" name="pasted-image.pdf"/>
          <p:cNvPicPr>
            <a:picLocks noChangeAspect="1"/>
          </p:cNvPicPr>
          <p:nvPr/>
        </p:nvPicPr>
        <p:blipFill>
          <a:blip r:embed="rId5"/>
          <a:stretch>
            <a:fillRect/>
          </a:stretch>
        </p:blipFill>
        <p:spPr>
          <a:xfrm>
            <a:off x="9342175" y="5781920"/>
            <a:ext cx="2420993" cy="833047"/>
          </a:xfrm>
          <a:prstGeom prst="rect">
            <a:avLst/>
          </a:prstGeom>
          <a:ln w="12700">
            <a:miter lim="400000"/>
          </a:ln>
        </p:spPr>
      </p:pic>
      <p:sp>
        <p:nvSpPr>
          <p:cNvPr id="9" name="TextBox 8"/>
          <p:cNvSpPr txBox="1">
            <a:spLocks noChangeArrowheads="1"/>
          </p:cNvSpPr>
          <p:nvPr/>
        </p:nvSpPr>
        <p:spPr bwMode="auto">
          <a:xfrm>
            <a:off x="581836" y="1753556"/>
            <a:ext cx="11019744"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ts val="1200"/>
              </a:spcBef>
              <a:buNone/>
            </a:pPr>
            <a:r>
              <a:rPr lang="en-US" altLang="en-US" sz="3600" dirty="0">
                <a:latin typeface="Arial" charset="0"/>
              </a:rPr>
              <a:t>“Vision is the best manifestation of creative imagination and the primary motivation of human action. It’s the ability to see beyond our present reality, to create, to invent what does not yet exist, to become what we not yet are. It gives us capacity to live out our imagination instead of our memory.”</a:t>
            </a:r>
          </a:p>
          <a:p>
            <a:pPr eaLnBrk="1" hangingPunct="1">
              <a:spcBef>
                <a:spcPts val="1200"/>
              </a:spcBef>
              <a:buNone/>
            </a:pPr>
            <a:r>
              <a:rPr lang="en-US" altLang="en-US" dirty="0">
                <a:latin typeface="Arial" charset="0"/>
              </a:rPr>
              <a:t>—</a:t>
            </a:r>
            <a:r>
              <a:rPr lang="en-US" altLang="en-US" sz="2400" dirty="0">
                <a:latin typeface="Arial" charset="0"/>
              </a:rPr>
              <a:t>Stephen Covey, Roger Merrill, Rebecca Merrill, </a:t>
            </a:r>
            <a:r>
              <a:rPr lang="en-US" altLang="en-US" sz="2400" i="1" dirty="0">
                <a:latin typeface="Arial" charset="0"/>
              </a:rPr>
              <a:t>First Things First: To Live, to Love, to Learn, to Leave a Legacy </a:t>
            </a:r>
          </a:p>
        </p:txBody>
      </p:sp>
    </p:spTree>
    <p:extLst>
      <p:ext uri="{BB962C8B-B14F-4D97-AF65-F5344CB8AC3E}">
        <p14:creationId xmlns:p14="http://schemas.microsoft.com/office/powerpoint/2010/main" val="20332221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21621" y="0"/>
            <a:ext cx="12192001" cy="1295401"/>
          </a:xfrm>
          <a:prstGeom prst="rect">
            <a:avLst/>
          </a:prstGeom>
          <a:ln w="12700">
            <a:miter lim="400000"/>
          </a:ln>
        </p:spPr>
      </p:pic>
      <p:sp>
        <p:nvSpPr>
          <p:cNvPr id="5" name="TextBox 4"/>
          <p:cNvSpPr txBox="1">
            <a:spLocks noChangeArrowheads="1"/>
          </p:cNvSpPr>
          <p:nvPr/>
        </p:nvSpPr>
        <p:spPr bwMode="auto">
          <a:xfrm>
            <a:off x="853792" y="2126678"/>
            <a:ext cx="1044117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571500" indent="-571500" eaLnBrk="1" hangingPunct="1">
              <a:spcBef>
                <a:spcPts val="1200"/>
              </a:spcBef>
            </a:pPr>
            <a:r>
              <a:rPr lang="en-US" altLang="en-US" sz="3600" dirty="0">
                <a:latin typeface="Helvetica" charset="0"/>
                <a:ea typeface="Helvetica" charset="0"/>
                <a:cs typeface="Helvetica" charset="0"/>
              </a:rPr>
              <a:t> Vision is the ability to </a:t>
            </a:r>
            <a:r>
              <a:rPr lang="en-US" altLang="en-US" sz="3600" b="1" u="sng" dirty="0">
                <a:latin typeface="Helvetica" charset="0"/>
                <a:ea typeface="Helvetica" charset="0"/>
                <a:cs typeface="Helvetica" charset="0"/>
              </a:rPr>
              <a:t>courageously</a:t>
            </a:r>
            <a:r>
              <a:rPr lang="en-US" altLang="en-US" sz="3600" dirty="0">
                <a:latin typeface="Helvetica" charset="0"/>
                <a:ea typeface="Helvetica" charset="0"/>
                <a:cs typeface="Helvetica" charset="0"/>
              </a:rPr>
              <a:t> explore possibilities. </a:t>
            </a:r>
          </a:p>
          <a:p>
            <a:pPr eaLnBrk="1" hangingPunct="1">
              <a:lnSpc>
                <a:spcPct val="150000"/>
              </a:lnSpc>
              <a:spcBef>
                <a:spcPct val="0"/>
              </a:spcBef>
              <a:buFontTx/>
              <a:buNone/>
            </a:pPr>
            <a:endParaRPr lang="en-US" altLang="en-US" dirty="0">
              <a:latin typeface="Helvetica" charset="0"/>
              <a:ea typeface="Helvetica" charset="0"/>
              <a:cs typeface="Helvetica" charset="0"/>
            </a:endParaRPr>
          </a:p>
        </p:txBody>
      </p:sp>
      <p:pic>
        <p:nvPicPr>
          <p:cNvPr id="8" name="pasted-image.pdf"/>
          <p:cNvPicPr>
            <a:picLocks noChangeAspect="1"/>
          </p:cNvPicPr>
          <p:nvPr/>
        </p:nvPicPr>
        <p:blipFill>
          <a:blip r:embed="rId4"/>
          <a:stretch>
            <a:fillRect/>
          </a:stretch>
        </p:blipFill>
        <p:spPr>
          <a:xfrm>
            <a:off x="9342175" y="5781920"/>
            <a:ext cx="2420993" cy="833047"/>
          </a:xfrm>
          <a:prstGeom prst="rect">
            <a:avLst/>
          </a:prstGeom>
          <a:ln w="12700">
            <a:miter lim="400000"/>
          </a:ln>
        </p:spPr>
      </p:pic>
      <p:sp>
        <p:nvSpPr>
          <p:cNvPr id="7" name="TextBox 9">
            <a:extLst>
              <a:ext uri="{FF2B5EF4-FFF2-40B4-BE49-F238E27FC236}">
                <a16:creationId xmlns:a16="http://schemas.microsoft.com/office/drawing/2014/main" id="{D8AE41CD-55E1-854D-BA59-C5C0C30E3A33}"/>
              </a:ext>
            </a:extLst>
          </p:cNvPr>
          <p:cNvSpPr txBox="1">
            <a:spLocks noChangeArrowheads="1"/>
          </p:cNvSpPr>
          <p:nvPr/>
        </p:nvSpPr>
        <p:spPr bwMode="auto">
          <a:xfrm>
            <a:off x="4762444" y="139868"/>
            <a:ext cx="26585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6000" b="1">
                <a:solidFill>
                  <a:schemeClr val="bg1"/>
                </a:solidFill>
                <a:latin typeface="Arial" panose="020B0604020202020204" pitchFamily="34" charset="0"/>
                <a:ea typeface="Gotham Book" charset="0"/>
                <a:cs typeface="Arial" panose="020B0604020202020204" pitchFamily="34" charset="0"/>
              </a:rPr>
              <a:t>Vision</a:t>
            </a:r>
            <a:endParaRPr lang="en-US" altLang="en-US" sz="6000" b="1" dirty="0">
              <a:solidFill>
                <a:schemeClr val="bg1"/>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10991653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21621" y="0"/>
            <a:ext cx="12192001" cy="1295401"/>
          </a:xfrm>
          <a:prstGeom prst="rect">
            <a:avLst/>
          </a:prstGeom>
          <a:ln w="12700">
            <a:miter lim="400000"/>
          </a:ln>
        </p:spPr>
      </p:pic>
      <p:sp>
        <p:nvSpPr>
          <p:cNvPr id="5" name="TextBox 4"/>
          <p:cNvSpPr txBox="1">
            <a:spLocks noChangeArrowheads="1"/>
          </p:cNvSpPr>
          <p:nvPr/>
        </p:nvSpPr>
        <p:spPr bwMode="auto">
          <a:xfrm>
            <a:off x="853792" y="2126678"/>
            <a:ext cx="10441173"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571500" indent="-571500" eaLnBrk="1" hangingPunct="1">
              <a:spcBef>
                <a:spcPts val="1200"/>
              </a:spcBef>
            </a:pPr>
            <a:r>
              <a:rPr lang="en-US" altLang="en-US" sz="3600" dirty="0">
                <a:latin typeface="Helvetica" charset="0"/>
                <a:ea typeface="Helvetica" charset="0"/>
                <a:cs typeface="Helvetica" charset="0"/>
              </a:rPr>
              <a:t> Vision is the ability to </a:t>
            </a:r>
            <a:r>
              <a:rPr lang="en-US" altLang="en-US" sz="3600" b="1" u="sng" dirty="0">
                <a:latin typeface="Helvetica" charset="0"/>
                <a:ea typeface="Helvetica" charset="0"/>
                <a:cs typeface="Helvetica" charset="0"/>
              </a:rPr>
              <a:t>courageously</a:t>
            </a:r>
            <a:r>
              <a:rPr lang="en-US" altLang="en-US" sz="3600" dirty="0">
                <a:latin typeface="Helvetica" charset="0"/>
                <a:ea typeface="Helvetica" charset="0"/>
                <a:cs typeface="Helvetica" charset="0"/>
              </a:rPr>
              <a:t> explore possibilities. </a:t>
            </a:r>
          </a:p>
          <a:p>
            <a:pPr marL="571500" indent="-571500" eaLnBrk="1" hangingPunct="1">
              <a:spcBef>
                <a:spcPts val="1200"/>
              </a:spcBef>
            </a:pPr>
            <a:r>
              <a:rPr lang="en-US" altLang="en-US" sz="3600" dirty="0">
                <a:latin typeface="Helvetica" charset="0"/>
                <a:ea typeface="Helvetica" charset="0"/>
                <a:cs typeface="Helvetica" charset="0"/>
              </a:rPr>
              <a:t> Vision understands who we are and what we are </a:t>
            </a:r>
            <a:r>
              <a:rPr lang="en-US" altLang="en-US" sz="3600" b="1" u="sng" dirty="0">
                <a:latin typeface="Helvetica" charset="0"/>
                <a:ea typeface="Helvetica" charset="0"/>
                <a:cs typeface="Helvetica" charset="0"/>
              </a:rPr>
              <a:t>uniquely</a:t>
            </a:r>
            <a:r>
              <a:rPr lang="en-US" altLang="en-US" sz="3600" dirty="0">
                <a:latin typeface="Helvetica" charset="0"/>
                <a:ea typeface="Helvetica" charset="0"/>
                <a:cs typeface="Helvetica" charset="0"/>
              </a:rPr>
              <a:t> designed to do.</a:t>
            </a:r>
          </a:p>
          <a:p>
            <a:pPr eaLnBrk="1" hangingPunct="1">
              <a:lnSpc>
                <a:spcPct val="150000"/>
              </a:lnSpc>
              <a:spcBef>
                <a:spcPct val="0"/>
              </a:spcBef>
              <a:buFontTx/>
              <a:buNone/>
            </a:pPr>
            <a:endParaRPr lang="en-US" altLang="en-US" dirty="0">
              <a:latin typeface="Helvetica" charset="0"/>
              <a:ea typeface="Helvetica" charset="0"/>
              <a:cs typeface="Helvetica" charset="0"/>
            </a:endParaRPr>
          </a:p>
        </p:txBody>
      </p:sp>
      <p:pic>
        <p:nvPicPr>
          <p:cNvPr id="8" name="pasted-image.pdf"/>
          <p:cNvPicPr>
            <a:picLocks noChangeAspect="1"/>
          </p:cNvPicPr>
          <p:nvPr/>
        </p:nvPicPr>
        <p:blipFill>
          <a:blip r:embed="rId4"/>
          <a:stretch>
            <a:fillRect/>
          </a:stretch>
        </p:blipFill>
        <p:spPr>
          <a:xfrm>
            <a:off x="9342175" y="5781920"/>
            <a:ext cx="2420993" cy="833047"/>
          </a:xfrm>
          <a:prstGeom prst="rect">
            <a:avLst/>
          </a:prstGeom>
          <a:ln w="12700">
            <a:miter lim="400000"/>
          </a:ln>
        </p:spPr>
      </p:pic>
      <p:sp>
        <p:nvSpPr>
          <p:cNvPr id="7" name="TextBox 9">
            <a:extLst>
              <a:ext uri="{FF2B5EF4-FFF2-40B4-BE49-F238E27FC236}">
                <a16:creationId xmlns:a16="http://schemas.microsoft.com/office/drawing/2014/main" id="{3A465F9E-E3DF-1148-87CA-922F1AE82225}"/>
              </a:ext>
            </a:extLst>
          </p:cNvPr>
          <p:cNvSpPr txBox="1">
            <a:spLocks noChangeArrowheads="1"/>
          </p:cNvSpPr>
          <p:nvPr/>
        </p:nvSpPr>
        <p:spPr bwMode="auto">
          <a:xfrm>
            <a:off x="4762444" y="139868"/>
            <a:ext cx="26585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6000" b="1">
                <a:solidFill>
                  <a:schemeClr val="bg1"/>
                </a:solidFill>
                <a:latin typeface="Arial" panose="020B0604020202020204" pitchFamily="34" charset="0"/>
                <a:ea typeface="Gotham Book" charset="0"/>
                <a:cs typeface="Arial" panose="020B0604020202020204" pitchFamily="34" charset="0"/>
              </a:rPr>
              <a:t>Vision</a:t>
            </a:r>
            <a:endParaRPr lang="en-US" altLang="en-US" sz="6000" b="1" dirty="0">
              <a:solidFill>
                <a:schemeClr val="bg1"/>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5840306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21621" y="0"/>
            <a:ext cx="12192001" cy="1295401"/>
          </a:xfrm>
          <a:prstGeom prst="rect">
            <a:avLst/>
          </a:prstGeom>
          <a:ln w="12700">
            <a:miter lim="400000"/>
          </a:ln>
        </p:spPr>
      </p:pic>
      <p:sp>
        <p:nvSpPr>
          <p:cNvPr id="5" name="TextBox 4"/>
          <p:cNvSpPr txBox="1">
            <a:spLocks noChangeArrowheads="1"/>
          </p:cNvSpPr>
          <p:nvPr/>
        </p:nvSpPr>
        <p:spPr bwMode="auto">
          <a:xfrm>
            <a:off x="853792" y="2126678"/>
            <a:ext cx="10441173"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571500" indent="-571500" eaLnBrk="1" hangingPunct="1">
              <a:spcBef>
                <a:spcPts val="1200"/>
              </a:spcBef>
            </a:pPr>
            <a:r>
              <a:rPr lang="en-US" altLang="en-US" sz="3600" dirty="0">
                <a:latin typeface="Helvetica" charset="0"/>
                <a:ea typeface="Helvetica" charset="0"/>
                <a:cs typeface="Helvetica" charset="0"/>
              </a:rPr>
              <a:t> Vision is the ability to </a:t>
            </a:r>
            <a:r>
              <a:rPr lang="en-US" altLang="en-US" sz="3600" b="1" u="sng" dirty="0">
                <a:latin typeface="Helvetica" charset="0"/>
                <a:ea typeface="Helvetica" charset="0"/>
                <a:cs typeface="Helvetica" charset="0"/>
              </a:rPr>
              <a:t>courageously</a:t>
            </a:r>
            <a:r>
              <a:rPr lang="en-US" altLang="en-US" sz="3600" dirty="0">
                <a:latin typeface="Helvetica" charset="0"/>
                <a:ea typeface="Helvetica" charset="0"/>
                <a:cs typeface="Helvetica" charset="0"/>
              </a:rPr>
              <a:t> explore possibilities. </a:t>
            </a:r>
          </a:p>
          <a:p>
            <a:pPr marL="571500" indent="-571500" eaLnBrk="1" hangingPunct="1">
              <a:spcBef>
                <a:spcPts val="1200"/>
              </a:spcBef>
            </a:pPr>
            <a:r>
              <a:rPr lang="en-US" altLang="en-US" sz="3600" dirty="0">
                <a:latin typeface="Helvetica" charset="0"/>
                <a:ea typeface="Helvetica" charset="0"/>
                <a:cs typeface="Helvetica" charset="0"/>
              </a:rPr>
              <a:t> Vision understands who we are and what we are </a:t>
            </a:r>
            <a:r>
              <a:rPr lang="en-US" altLang="en-US" sz="3600" b="1" u="sng" dirty="0">
                <a:latin typeface="Helvetica" charset="0"/>
                <a:ea typeface="Helvetica" charset="0"/>
                <a:cs typeface="Helvetica" charset="0"/>
              </a:rPr>
              <a:t>uniquely</a:t>
            </a:r>
            <a:r>
              <a:rPr lang="en-US" altLang="en-US" sz="3600" dirty="0">
                <a:latin typeface="Helvetica" charset="0"/>
                <a:ea typeface="Helvetica" charset="0"/>
                <a:cs typeface="Helvetica" charset="0"/>
              </a:rPr>
              <a:t> designed to do.</a:t>
            </a:r>
          </a:p>
          <a:p>
            <a:pPr marL="571500" indent="-571500" eaLnBrk="1" hangingPunct="1">
              <a:spcBef>
                <a:spcPts val="1200"/>
              </a:spcBef>
            </a:pPr>
            <a:r>
              <a:rPr lang="en-US" altLang="en-US" sz="3600" dirty="0">
                <a:latin typeface="Helvetica" charset="0"/>
                <a:ea typeface="Helvetica" charset="0"/>
                <a:cs typeface="Helvetica" charset="0"/>
              </a:rPr>
              <a:t> Vision answers, “</a:t>
            </a:r>
            <a:r>
              <a:rPr lang="en-US" altLang="en-US" sz="3600" b="1" u="sng" dirty="0">
                <a:latin typeface="Helvetica" charset="0"/>
                <a:ea typeface="Helvetica" charset="0"/>
                <a:cs typeface="Helvetica" charset="0"/>
              </a:rPr>
              <a:t>Where</a:t>
            </a:r>
            <a:r>
              <a:rPr lang="en-US" altLang="en-US" sz="3600" dirty="0">
                <a:latin typeface="Helvetica" charset="0"/>
                <a:ea typeface="Helvetica" charset="0"/>
                <a:cs typeface="Helvetica" charset="0"/>
              </a:rPr>
              <a:t> are we going?” and “</a:t>
            </a:r>
            <a:r>
              <a:rPr lang="en-US" altLang="en-US" sz="3600" b="1" u="sng" dirty="0">
                <a:latin typeface="Helvetica" charset="0"/>
                <a:ea typeface="Helvetica" charset="0"/>
                <a:cs typeface="Helvetica" charset="0"/>
              </a:rPr>
              <a:t>Why</a:t>
            </a:r>
            <a:r>
              <a:rPr lang="en-US" altLang="en-US" sz="3600" dirty="0">
                <a:latin typeface="Helvetica" charset="0"/>
                <a:ea typeface="Helvetica" charset="0"/>
                <a:cs typeface="Helvetica" charset="0"/>
              </a:rPr>
              <a:t> are we doing it?”</a:t>
            </a:r>
          </a:p>
          <a:p>
            <a:pPr eaLnBrk="1" hangingPunct="1">
              <a:lnSpc>
                <a:spcPct val="150000"/>
              </a:lnSpc>
              <a:spcBef>
                <a:spcPct val="0"/>
              </a:spcBef>
              <a:buFontTx/>
              <a:buNone/>
            </a:pPr>
            <a:endParaRPr lang="en-US" altLang="en-US" dirty="0">
              <a:latin typeface="Helvetica" charset="0"/>
              <a:ea typeface="Helvetica" charset="0"/>
              <a:cs typeface="Helvetica" charset="0"/>
            </a:endParaRPr>
          </a:p>
        </p:txBody>
      </p:sp>
      <p:pic>
        <p:nvPicPr>
          <p:cNvPr id="8" name="pasted-image.pdf"/>
          <p:cNvPicPr>
            <a:picLocks noChangeAspect="1"/>
          </p:cNvPicPr>
          <p:nvPr/>
        </p:nvPicPr>
        <p:blipFill>
          <a:blip r:embed="rId4"/>
          <a:stretch>
            <a:fillRect/>
          </a:stretch>
        </p:blipFill>
        <p:spPr>
          <a:xfrm>
            <a:off x="9342175" y="5781920"/>
            <a:ext cx="2420993" cy="833047"/>
          </a:xfrm>
          <a:prstGeom prst="rect">
            <a:avLst/>
          </a:prstGeom>
          <a:ln w="12700">
            <a:miter lim="400000"/>
          </a:ln>
        </p:spPr>
      </p:pic>
      <p:sp>
        <p:nvSpPr>
          <p:cNvPr id="7" name="TextBox 9">
            <a:extLst>
              <a:ext uri="{FF2B5EF4-FFF2-40B4-BE49-F238E27FC236}">
                <a16:creationId xmlns:a16="http://schemas.microsoft.com/office/drawing/2014/main" id="{880599A0-2BA0-1A46-8D0D-A32883CB5A0E}"/>
              </a:ext>
            </a:extLst>
          </p:cNvPr>
          <p:cNvSpPr txBox="1">
            <a:spLocks noChangeArrowheads="1"/>
          </p:cNvSpPr>
          <p:nvPr/>
        </p:nvSpPr>
        <p:spPr bwMode="auto">
          <a:xfrm>
            <a:off x="4762444" y="139868"/>
            <a:ext cx="26585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6000" b="1">
                <a:solidFill>
                  <a:schemeClr val="bg1"/>
                </a:solidFill>
                <a:latin typeface="Arial" panose="020B0604020202020204" pitchFamily="34" charset="0"/>
                <a:ea typeface="Gotham Book" charset="0"/>
                <a:cs typeface="Arial" panose="020B0604020202020204" pitchFamily="34" charset="0"/>
              </a:rPr>
              <a:t>Vision</a:t>
            </a:r>
            <a:endParaRPr lang="en-US" altLang="en-US" sz="6000" b="1" dirty="0">
              <a:solidFill>
                <a:schemeClr val="bg1"/>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16560465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1" y="0"/>
            <a:ext cx="12192001" cy="1295401"/>
          </a:xfrm>
          <a:prstGeom prst="rect">
            <a:avLst/>
          </a:prstGeom>
          <a:ln w="12700">
            <a:miter lim="400000"/>
          </a:ln>
        </p:spPr>
      </p:pic>
      <p:sp>
        <p:nvSpPr>
          <p:cNvPr id="5" name="TextBox 4"/>
          <p:cNvSpPr txBox="1">
            <a:spLocks noChangeArrowheads="1"/>
          </p:cNvSpPr>
          <p:nvPr/>
        </p:nvSpPr>
        <p:spPr bwMode="auto">
          <a:xfrm>
            <a:off x="724610" y="1778596"/>
            <a:ext cx="1082394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571500" indent="-571500" eaLnBrk="1" hangingPunct="1">
              <a:spcBef>
                <a:spcPts val="1200"/>
              </a:spcBef>
            </a:pPr>
            <a:r>
              <a:rPr lang="en-US" altLang="en-US" sz="3600" dirty="0">
                <a:latin typeface="Helvetica" charset="0"/>
                <a:ea typeface="Helvetica" charset="0"/>
                <a:cs typeface="Helvetica" charset="0"/>
              </a:rPr>
              <a:t> Vision is the ability to imagine life beyond present boundaries.</a:t>
            </a:r>
          </a:p>
          <a:p>
            <a:pPr eaLnBrk="1" hangingPunct="1">
              <a:lnSpc>
                <a:spcPct val="150000"/>
              </a:lnSpc>
              <a:spcBef>
                <a:spcPct val="0"/>
              </a:spcBef>
              <a:buFontTx/>
              <a:buNone/>
            </a:pPr>
            <a:endParaRPr lang="en-US" altLang="en-US" dirty="0">
              <a:latin typeface="Helvetica" charset="0"/>
              <a:ea typeface="Helvetica" charset="0"/>
              <a:cs typeface="Helvetica" charset="0"/>
            </a:endParaRPr>
          </a:p>
        </p:txBody>
      </p:sp>
      <p:pic>
        <p:nvPicPr>
          <p:cNvPr id="7" name="pasted-image.pdf"/>
          <p:cNvPicPr>
            <a:picLocks noChangeAspect="1"/>
          </p:cNvPicPr>
          <p:nvPr/>
        </p:nvPicPr>
        <p:blipFill>
          <a:blip r:embed="rId4"/>
          <a:stretch>
            <a:fillRect/>
          </a:stretch>
        </p:blipFill>
        <p:spPr>
          <a:xfrm>
            <a:off x="9342175" y="5781920"/>
            <a:ext cx="2420993" cy="833047"/>
          </a:xfrm>
          <a:prstGeom prst="rect">
            <a:avLst/>
          </a:prstGeom>
          <a:ln w="12700">
            <a:miter lim="400000"/>
          </a:ln>
        </p:spPr>
      </p:pic>
      <p:sp>
        <p:nvSpPr>
          <p:cNvPr id="8" name="TextBox 9">
            <a:extLst>
              <a:ext uri="{FF2B5EF4-FFF2-40B4-BE49-F238E27FC236}">
                <a16:creationId xmlns:a16="http://schemas.microsoft.com/office/drawing/2014/main" id="{D1CC3286-5D6D-8241-818C-18CE06B405E4}"/>
              </a:ext>
            </a:extLst>
          </p:cNvPr>
          <p:cNvSpPr txBox="1">
            <a:spLocks noChangeArrowheads="1"/>
          </p:cNvSpPr>
          <p:nvPr/>
        </p:nvSpPr>
        <p:spPr bwMode="auto">
          <a:xfrm>
            <a:off x="4762444" y="139868"/>
            <a:ext cx="26585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6000" b="1">
                <a:solidFill>
                  <a:schemeClr val="bg1"/>
                </a:solidFill>
                <a:latin typeface="Arial" panose="020B0604020202020204" pitchFamily="34" charset="0"/>
                <a:ea typeface="Gotham Book" charset="0"/>
                <a:cs typeface="Arial" panose="020B0604020202020204" pitchFamily="34" charset="0"/>
              </a:rPr>
              <a:t>Vision</a:t>
            </a:r>
            <a:endParaRPr lang="en-US" altLang="en-US" sz="6000" b="1" dirty="0">
              <a:solidFill>
                <a:schemeClr val="bg1"/>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1731987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85248" y="149496"/>
            <a:ext cx="9047883" cy="7340471"/>
          </a:xfrm>
          <a:prstGeom prst="rect">
            <a:avLst/>
          </a:prstGeom>
          <a:noFill/>
        </p:spPr>
        <p:txBody>
          <a:bodyPr wrap="square" rtlCol="0">
            <a:spAutoFit/>
          </a:bodyPr>
          <a:lstStyle/>
          <a:p>
            <a:pPr defTabSz="914355"/>
            <a:endParaRPr lang="en-US" sz="750" dirty="0">
              <a:solidFill>
                <a:prstClr val="white"/>
              </a:solidFill>
              <a:latin typeface="Arial" charset="0"/>
              <a:ea typeface="Arial" charset="0"/>
              <a:cs typeface="Arial" charset="0"/>
            </a:endParaRPr>
          </a:p>
          <a:p>
            <a:pPr marL="457177" lvl="1" defTabSz="914355"/>
            <a:endParaRPr lang="en-US" sz="5400" dirty="0">
              <a:latin typeface="Helvetica" charset="0"/>
              <a:ea typeface="Helvetica" charset="0"/>
              <a:cs typeface="Helvetica" charset="0"/>
            </a:endParaRPr>
          </a:p>
          <a:p>
            <a:pPr marL="457177" lvl="1" defTabSz="914355"/>
            <a:endParaRPr lang="en-US" sz="5400" dirty="0">
              <a:latin typeface="Helvetica" charset="0"/>
              <a:ea typeface="Helvetica" charset="0"/>
              <a:cs typeface="Helvetica" charset="0"/>
            </a:endParaRPr>
          </a:p>
          <a:p>
            <a:pPr marL="457177" lvl="1" defTabSz="914355"/>
            <a:r>
              <a:rPr lang="en-US" sz="5400" dirty="0">
                <a:latin typeface="Helvetica" charset="0"/>
                <a:ea typeface="Helvetica" charset="0"/>
                <a:cs typeface="Helvetica" charset="0"/>
              </a:rPr>
              <a:t>Every church must address these issues:</a:t>
            </a:r>
            <a:endParaRPr lang="en-US" sz="3300" dirty="0">
              <a:latin typeface="Helvetica" charset="0"/>
              <a:ea typeface="Helvetica" charset="0"/>
              <a:cs typeface="Helvetica" charset="0"/>
            </a:endParaRPr>
          </a:p>
          <a:p>
            <a:pPr marL="1114337" lvl="2" indent="-428604" defTabSz="914355">
              <a:lnSpc>
                <a:spcPct val="150000"/>
              </a:lnSpc>
              <a:buFont typeface="Arial" panose="020B0604020202020204" pitchFamily="34" charset="0"/>
              <a:buChar char="•"/>
            </a:pPr>
            <a:r>
              <a:rPr lang="en-US" sz="3300" dirty="0">
                <a:latin typeface="Helvetica" charset="0"/>
                <a:ea typeface="Helvetica" charset="0"/>
                <a:cs typeface="Helvetica" charset="0"/>
              </a:rPr>
              <a:t>Why do we exist?</a:t>
            </a:r>
          </a:p>
          <a:p>
            <a:pPr marL="1114337" lvl="2" indent="-428604" defTabSz="914355">
              <a:lnSpc>
                <a:spcPct val="150000"/>
              </a:lnSpc>
              <a:buFont typeface="Arial" panose="020B0604020202020204" pitchFamily="34" charset="0"/>
              <a:buChar char="•"/>
            </a:pPr>
            <a:r>
              <a:rPr lang="en-US" sz="3300" dirty="0">
                <a:latin typeface="Helvetica" charset="0"/>
                <a:ea typeface="Helvetica" charset="0"/>
                <a:cs typeface="Helvetica" charset="0"/>
              </a:rPr>
              <a:t>Where are we going?</a:t>
            </a:r>
          </a:p>
          <a:p>
            <a:pPr marL="1114337" lvl="2" indent="-428604" defTabSz="914355">
              <a:lnSpc>
                <a:spcPct val="150000"/>
              </a:lnSpc>
              <a:buFont typeface="Arial" panose="020B0604020202020204" pitchFamily="34" charset="0"/>
              <a:buChar char="•"/>
            </a:pPr>
            <a:r>
              <a:rPr lang="en-US" sz="3300" dirty="0">
                <a:latin typeface="Helvetica" charset="0"/>
                <a:ea typeface="Helvetica" charset="0"/>
                <a:cs typeface="Helvetica" charset="0"/>
              </a:rPr>
              <a:t>How should we behave?</a:t>
            </a:r>
          </a:p>
          <a:p>
            <a:pPr marL="1114337" lvl="2" indent="-428604" defTabSz="914355">
              <a:lnSpc>
                <a:spcPct val="150000"/>
              </a:lnSpc>
              <a:buFont typeface="Arial" panose="020B0604020202020204" pitchFamily="34" charset="0"/>
              <a:buChar char="•"/>
            </a:pPr>
            <a:r>
              <a:rPr lang="en-US" sz="3300" dirty="0">
                <a:latin typeface="Helvetica" charset="0"/>
                <a:ea typeface="Helvetica" charset="0"/>
                <a:cs typeface="Helvetica" charset="0"/>
              </a:rPr>
              <a:t>How will we get there?</a:t>
            </a:r>
          </a:p>
          <a:p>
            <a:pPr marL="1114337" lvl="2" indent="-428604" defTabSz="914355">
              <a:lnSpc>
                <a:spcPct val="150000"/>
              </a:lnSpc>
              <a:buFont typeface="Arial" panose="020B0604020202020204" pitchFamily="34" charset="0"/>
              <a:buChar char="•"/>
            </a:pPr>
            <a:endParaRPr lang="en-US" sz="3300" dirty="0">
              <a:latin typeface="Segoe UI Symbol" panose="020B0502040204020203" pitchFamily="34" charset="0"/>
              <a:ea typeface="Segoe UI Symbol" panose="020B0502040204020203" pitchFamily="34" charset="0"/>
            </a:endParaRPr>
          </a:p>
        </p:txBody>
      </p:sp>
      <p:pic>
        <p:nvPicPr>
          <p:cNvPr id="5"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sp>
        <p:nvSpPr>
          <p:cNvPr id="6" name="TextBox 5"/>
          <p:cNvSpPr txBox="1"/>
          <p:nvPr/>
        </p:nvSpPr>
        <p:spPr>
          <a:xfrm>
            <a:off x="3856934" y="221156"/>
            <a:ext cx="4494179" cy="830997"/>
          </a:xfrm>
          <a:prstGeom prst="rect">
            <a:avLst/>
          </a:prstGeom>
          <a:noFill/>
        </p:spPr>
        <p:txBody>
          <a:bodyPr wrap="none" rtlCol="0">
            <a:spAutoFit/>
          </a:bodyPr>
          <a:lstStyle/>
          <a:p>
            <a:pPr algn="ctr"/>
            <a:r>
              <a:rPr lang="en-US" sz="4800" b="1" dirty="0">
                <a:solidFill>
                  <a:schemeClr val="bg1"/>
                </a:solidFill>
                <a:latin typeface="Arial" panose="020B0604020202020204" pitchFamily="34" charset="0"/>
                <a:ea typeface="Gotham Book" charset="0"/>
                <a:cs typeface="Arial" panose="020B0604020202020204" pitchFamily="34" charset="0"/>
              </a:rPr>
              <a:t>Ten Questions</a:t>
            </a:r>
          </a:p>
        </p:txBody>
      </p:sp>
      <p:pic>
        <p:nvPicPr>
          <p:cNvPr id="7" name="pasted-image.pdf"/>
          <p:cNvPicPr>
            <a:picLocks noChangeAspect="1"/>
          </p:cNvPicPr>
          <p:nvPr/>
        </p:nvPicPr>
        <p:blipFill>
          <a:blip r:embed="rId3"/>
          <a:stretch>
            <a:fillRect/>
          </a:stretch>
        </p:blipFill>
        <p:spPr>
          <a:xfrm>
            <a:off x="9342175" y="5781920"/>
            <a:ext cx="2420993" cy="833047"/>
          </a:xfrm>
          <a:prstGeom prst="rect">
            <a:avLst/>
          </a:prstGeom>
          <a:ln w="12700">
            <a:miter lim="400000"/>
          </a:ln>
        </p:spPr>
      </p:pic>
    </p:spTree>
    <p:extLst>
      <p:ext uri="{BB962C8B-B14F-4D97-AF65-F5344CB8AC3E}">
        <p14:creationId xmlns:p14="http://schemas.microsoft.com/office/powerpoint/2010/main" val="1637705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1" y="0"/>
            <a:ext cx="12192001" cy="1295401"/>
          </a:xfrm>
          <a:prstGeom prst="rect">
            <a:avLst/>
          </a:prstGeom>
          <a:ln w="12700">
            <a:miter lim="400000"/>
          </a:ln>
        </p:spPr>
      </p:pic>
      <p:sp>
        <p:nvSpPr>
          <p:cNvPr id="5" name="TextBox 4"/>
          <p:cNvSpPr txBox="1">
            <a:spLocks noChangeArrowheads="1"/>
          </p:cNvSpPr>
          <p:nvPr/>
        </p:nvSpPr>
        <p:spPr bwMode="auto">
          <a:xfrm>
            <a:off x="724610" y="1778596"/>
            <a:ext cx="10823944"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571500" indent="-571500" eaLnBrk="1" hangingPunct="1">
              <a:spcBef>
                <a:spcPts val="1200"/>
              </a:spcBef>
            </a:pPr>
            <a:r>
              <a:rPr lang="en-US" altLang="en-US" sz="3600" dirty="0">
                <a:latin typeface="Helvetica" charset="0"/>
                <a:ea typeface="Helvetica" charset="0"/>
                <a:cs typeface="Helvetica" charset="0"/>
              </a:rPr>
              <a:t> Vision is the ability to imagine life beyond present boundaries.</a:t>
            </a:r>
          </a:p>
          <a:p>
            <a:pPr marL="571500" indent="-571500" eaLnBrk="1" hangingPunct="1">
              <a:spcBef>
                <a:spcPts val="1200"/>
              </a:spcBef>
            </a:pPr>
            <a:r>
              <a:rPr lang="en-US" altLang="en-US" sz="3600" dirty="0">
                <a:latin typeface="Helvetica" charset="0"/>
                <a:ea typeface="Helvetica" charset="0"/>
                <a:cs typeface="Helvetica" charset="0"/>
              </a:rPr>
              <a:t> Vision is based on </a:t>
            </a:r>
            <a:r>
              <a:rPr lang="en-US" altLang="en-US" sz="3600" b="1" u="sng" dirty="0">
                <a:latin typeface="Helvetica" charset="0"/>
                <a:ea typeface="Helvetica" charset="0"/>
                <a:cs typeface="Helvetica" charset="0"/>
              </a:rPr>
              <a:t>truth</a:t>
            </a:r>
            <a:r>
              <a:rPr lang="en-US" altLang="en-US" sz="3600" dirty="0">
                <a:latin typeface="Helvetica" charset="0"/>
                <a:ea typeface="Helvetica" charset="0"/>
                <a:cs typeface="Helvetica" charset="0"/>
              </a:rPr>
              <a:t>, but it transcends current </a:t>
            </a:r>
            <a:r>
              <a:rPr lang="en-US" altLang="en-US" sz="3600" b="1" u="sng" dirty="0">
                <a:latin typeface="Helvetica" charset="0"/>
                <a:ea typeface="Helvetica" charset="0"/>
                <a:cs typeface="Helvetica" charset="0"/>
              </a:rPr>
              <a:t>reality</a:t>
            </a:r>
            <a:r>
              <a:rPr lang="en-US" altLang="en-US" sz="3600" dirty="0">
                <a:latin typeface="Helvetica" charset="0"/>
                <a:ea typeface="Helvetica" charset="0"/>
                <a:cs typeface="Helvetica" charset="0"/>
              </a:rPr>
              <a:t>. </a:t>
            </a:r>
          </a:p>
          <a:p>
            <a:pPr eaLnBrk="1" hangingPunct="1">
              <a:lnSpc>
                <a:spcPct val="150000"/>
              </a:lnSpc>
              <a:spcBef>
                <a:spcPct val="0"/>
              </a:spcBef>
              <a:buFontTx/>
              <a:buNone/>
            </a:pPr>
            <a:endParaRPr lang="en-US" altLang="en-US" dirty="0">
              <a:latin typeface="Helvetica" charset="0"/>
              <a:ea typeface="Helvetica" charset="0"/>
              <a:cs typeface="Helvetica" charset="0"/>
            </a:endParaRPr>
          </a:p>
        </p:txBody>
      </p:sp>
      <p:pic>
        <p:nvPicPr>
          <p:cNvPr id="7" name="pasted-image.pdf"/>
          <p:cNvPicPr>
            <a:picLocks noChangeAspect="1"/>
          </p:cNvPicPr>
          <p:nvPr/>
        </p:nvPicPr>
        <p:blipFill>
          <a:blip r:embed="rId4"/>
          <a:stretch>
            <a:fillRect/>
          </a:stretch>
        </p:blipFill>
        <p:spPr>
          <a:xfrm>
            <a:off x="9342175" y="5781920"/>
            <a:ext cx="2420993" cy="833047"/>
          </a:xfrm>
          <a:prstGeom prst="rect">
            <a:avLst/>
          </a:prstGeom>
          <a:ln w="12700">
            <a:miter lim="400000"/>
          </a:ln>
        </p:spPr>
      </p:pic>
      <p:sp>
        <p:nvSpPr>
          <p:cNvPr id="8" name="TextBox 9">
            <a:extLst>
              <a:ext uri="{FF2B5EF4-FFF2-40B4-BE49-F238E27FC236}">
                <a16:creationId xmlns:a16="http://schemas.microsoft.com/office/drawing/2014/main" id="{224B6906-55DA-9A41-8E35-FE985D02A88E}"/>
              </a:ext>
            </a:extLst>
          </p:cNvPr>
          <p:cNvSpPr txBox="1">
            <a:spLocks noChangeArrowheads="1"/>
          </p:cNvSpPr>
          <p:nvPr/>
        </p:nvSpPr>
        <p:spPr bwMode="auto">
          <a:xfrm>
            <a:off x="4762444" y="139868"/>
            <a:ext cx="26585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6000" b="1">
                <a:solidFill>
                  <a:schemeClr val="bg1"/>
                </a:solidFill>
                <a:latin typeface="Arial" panose="020B0604020202020204" pitchFamily="34" charset="0"/>
                <a:ea typeface="Gotham Book" charset="0"/>
                <a:cs typeface="Arial" panose="020B0604020202020204" pitchFamily="34" charset="0"/>
              </a:rPr>
              <a:t>Vision</a:t>
            </a:r>
            <a:endParaRPr lang="en-US" altLang="en-US" sz="6000" b="1" dirty="0">
              <a:solidFill>
                <a:schemeClr val="bg1"/>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13040078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1" y="0"/>
            <a:ext cx="12192001" cy="1295401"/>
          </a:xfrm>
          <a:prstGeom prst="rect">
            <a:avLst/>
          </a:prstGeom>
          <a:ln w="12700">
            <a:miter lim="400000"/>
          </a:ln>
        </p:spPr>
      </p:pic>
      <p:sp>
        <p:nvSpPr>
          <p:cNvPr id="5" name="TextBox 4"/>
          <p:cNvSpPr txBox="1">
            <a:spLocks noChangeArrowheads="1"/>
          </p:cNvSpPr>
          <p:nvPr/>
        </p:nvSpPr>
        <p:spPr bwMode="auto">
          <a:xfrm>
            <a:off x="724610" y="1778596"/>
            <a:ext cx="10823944"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571500" indent="-571500" eaLnBrk="1" hangingPunct="1">
              <a:spcBef>
                <a:spcPts val="1200"/>
              </a:spcBef>
            </a:pPr>
            <a:r>
              <a:rPr lang="en-US" altLang="en-US" sz="3600" dirty="0">
                <a:latin typeface="Helvetica" charset="0"/>
                <a:ea typeface="Helvetica" charset="0"/>
                <a:cs typeface="Helvetica" charset="0"/>
              </a:rPr>
              <a:t> Vision is the ability to imagine life beyond present boundaries.</a:t>
            </a:r>
          </a:p>
          <a:p>
            <a:pPr marL="571500" indent="-571500" eaLnBrk="1" hangingPunct="1">
              <a:spcBef>
                <a:spcPts val="1200"/>
              </a:spcBef>
            </a:pPr>
            <a:r>
              <a:rPr lang="en-US" altLang="en-US" sz="3600" dirty="0">
                <a:latin typeface="Helvetica" charset="0"/>
                <a:ea typeface="Helvetica" charset="0"/>
                <a:cs typeface="Helvetica" charset="0"/>
              </a:rPr>
              <a:t> Vision is based on </a:t>
            </a:r>
            <a:r>
              <a:rPr lang="en-US" altLang="en-US" sz="3600" b="1" u="sng" dirty="0">
                <a:latin typeface="Helvetica" charset="0"/>
                <a:ea typeface="Helvetica" charset="0"/>
                <a:cs typeface="Helvetica" charset="0"/>
              </a:rPr>
              <a:t>truth</a:t>
            </a:r>
            <a:r>
              <a:rPr lang="en-US" altLang="en-US" sz="3600" dirty="0">
                <a:latin typeface="Helvetica" charset="0"/>
                <a:ea typeface="Helvetica" charset="0"/>
                <a:cs typeface="Helvetica" charset="0"/>
              </a:rPr>
              <a:t>, but it transcends current </a:t>
            </a:r>
            <a:r>
              <a:rPr lang="en-US" altLang="en-US" sz="3600" b="1" u="sng" dirty="0">
                <a:latin typeface="Helvetica" charset="0"/>
                <a:ea typeface="Helvetica" charset="0"/>
                <a:cs typeface="Helvetica" charset="0"/>
              </a:rPr>
              <a:t>reality</a:t>
            </a:r>
            <a:r>
              <a:rPr lang="en-US" altLang="en-US" sz="3600" dirty="0">
                <a:latin typeface="Helvetica" charset="0"/>
                <a:ea typeface="Helvetica" charset="0"/>
                <a:cs typeface="Helvetica" charset="0"/>
              </a:rPr>
              <a:t>. </a:t>
            </a:r>
          </a:p>
          <a:p>
            <a:pPr marL="571500" indent="-571500" eaLnBrk="1" hangingPunct="1">
              <a:spcBef>
                <a:spcPts val="1200"/>
              </a:spcBef>
            </a:pPr>
            <a:r>
              <a:rPr lang="en-US" altLang="en-US" sz="3600" dirty="0">
                <a:latin typeface="Helvetica" charset="0"/>
                <a:ea typeface="Helvetica" charset="0"/>
                <a:cs typeface="Helvetica" charset="0"/>
              </a:rPr>
              <a:t> Vision unites people around a common </a:t>
            </a:r>
            <a:r>
              <a:rPr lang="en-US" altLang="en-US" sz="3600" b="1" u="sng" dirty="0">
                <a:latin typeface="Helvetica" charset="0"/>
                <a:ea typeface="Helvetica" charset="0"/>
                <a:cs typeface="Helvetica" charset="0"/>
              </a:rPr>
              <a:t>plan</a:t>
            </a:r>
            <a:r>
              <a:rPr lang="en-US" altLang="en-US" sz="3600" dirty="0">
                <a:latin typeface="Helvetica" charset="0"/>
                <a:ea typeface="Helvetica" charset="0"/>
                <a:cs typeface="Helvetica" charset="0"/>
              </a:rPr>
              <a:t>.</a:t>
            </a:r>
          </a:p>
          <a:p>
            <a:pPr eaLnBrk="1" hangingPunct="1">
              <a:lnSpc>
                <a:spcPct val="150000"/>
              </a:lnSpc>
              <a:spcBef>
                <a:spcPct val="0"/>
              </a:spcBef>
              <a:buFontTx/>
              <a:buNone/>
            </a:pPr>
            <a:endParaRPr lang="en-US" altLang="en-US" dirty="0">
              <a:latin typeface="Helvetica" charset="0"/>
              <a:ea typeface="Helvetica" charset="0"/>
              <a:cs typeface="Helvetica" charset="0"/>
            </a:endParaRPr>
          </a:p>
        </p:txBody>
      </p:sp>
      <p:pic>
        <p:nvPicPr>
          <p:cNvPr id="7" name="pasted-image.pdf"/>
          <p:cNvPicPr>
            <a:picLocks noChangeAspect="1"/>
          </p:cNvPicPr>
          <p:nvPr/>
        </p:nvPicPr>
        <p:blipFill>
          <a:blip r:embed="rId4"/>
          <a:stretch>
            <a:fillRect/>
          </a:stretch>
        </p:blipFill>
        <p:spPr>
          <a:xfrm>
            <a:off x="9342175" y="5781920"/>
            <a:ext cx="2420993" cy="833047"/>
          </a:xfrm>
          <a:prstGeom prst="rect">
            <a:avLst/>
          </a:prstGeom>
          <a:ln w="12700">
            <a:miter lim="400000"/>
          </a:ln>
        </p:spPr>
      </p:pic>
      <p:sp>
        <p:nvSpPr>
          <p:cNvPr id="8" name="TextBox 9">
            <a:extLst>
              <a:ext uri="{FF2B5EF4-FFF2-40B4-BE49-F238E27FC236}">
                <a16:creationId xmlns:a16="http://schemas.microsoft.com/office/drawing/2014/main" id="{859FD34E-C7B6-5D4F-8E86-CEDB612BCE50}"/>
              </a:ext>
            </a:extLst>
          </p:cNvPr>
          <p:cNvSpPr txBox="1">
            <a:spLocks noChangeArrowheads="1"/>
          </p:cNvSpPr>
          <p:nvPr/>
        </p:nvSpPr>
        <p:spPr bwMode="auto">
          <a:xfrm>
            <a:off x="4762444" y="139868"/>
            <a:ext cx="26585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6000" b="1">
                <a:solidFill>
                  <a:schemeClr val="bg1"/>
                </a:solidFill>
                <a:latin typeface="Arial" panose="020B0604020202020204" pitchFamily="34" charset="0"/>
                <a:ea typeface="Gotham Book" charset="0"/>
                <a:cs typeface="Arial" panose="020B0604020202020204" pitchFamily="34" charset="0"/>
              </a:rPr>
              <a:t>Vision</a:t>
            </a:r>
            <a:endParaRPr lang="en-US" altLang="en-US" sz="6000" b="1" dirty="0">
              <a:solidFill>
                <a:schemeClr val="bg1"/>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631982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1" y="0"/>
            <a:ext cx="12192001" cy="1295401"/>
          </a:xfrm>
          <a:prstGeom prst="rect">
            <a:avLst/>
          </a:prstGeom>
          <a:ln w="12700">
            <a:miter lim="400000"/>
          </a:ln>
        </p:spPr>
      </p:pic>
      <p:sp>
        <p:nvSpPr>
          <p:cNvPr id="5" name="TextBox 4"/>
          <p:cNvSpPr txBox="1">
            <a:spLocks noChangeArrowheads="1"/>
          </p:cNvSpPr>
          <p:nvPr/>
        </p:nvSpPr>
        <p:spPr bwMode="auto">
          <a:xfrm>
            <a:off x="724610" y="1778596"/>
            <a:ext cx="10823944"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571500" indent="-571500" eaLnBrk="1" hangingPunct="1">
              <a:spcBef>
                <a:spcPts val="1200"/>
              </a:spcBef>
            </a:pPr>
            <a:r>
              <a:rPr lang="en-US" altLang="en-US" sz="3600" dirty="0">
                <a:latin typeface="Helvetica" charset="0"/>
                <a:ea typeface="Helvetica" charset="0"/>
                <a:cs typeface="Helvetica" charset="0"/>
              </a:rPr>
              <a:t> Vision is the ability to imagine life beyond present boundaries.</a:t>
            </a:r>
          </a:p>
          <a:p>
            <a:pPr marL="571500" indent="-571500" eaLnBrk="1" hangingPunct="1">
              <a:spcBef>
                <a:spcPts val="1200"/>
              </a:spcBef>
            </a:pPr>
            <a:r>
              <a:rPr lang="en-US" altLang="en-US" sz="3600" dirty="0">
                <a:latin typeface="Helvetica" charset="0"/>
                <a:ea typeface="Helvetica" charset="0"/>
                <a:cs typeface="Helvetica" charset="0"/>
              </a:rPr>
              <a:t> Vision is based on </a:t>
            </a:r>
            <a:r>
              <a:rPr lang="en-US" altLang="en-US" sz="3600" b="1" u="sng" dirty="0">
                <a:latin typeface="Helvetica" charset="0"/>
                <a:ea typeface="Helvetica" charset="0"/>
                <a:cs typeface="Helvetica" charset="0"/>
              </a:rPr>
              <a:t>truth</a:t>
            </a:r>
            <a:r>
              <a:rPr lang="en-US" altLang="en-US" sz="3600" dirty="0">
                <a:latin typeface="Helvetica" charset="0"/>
                <a:ea typeface="Helvetica" charset="0"/>
                <a:cs typeface="Helvetica" charset="0"/>
              </a:rPr>
              <a:t>, but it transcends current </a:t>
            </a:r>
            <a:r>
              <a:rPr lang="en-US" altLang="en-US" sz="3600" b="1" u="sng" dirty="0">
                <a:latin typeface="Helvetica" charset="0"/>
                <a:ea typeface="Helvetica" charset="0"/>
                <a:cs typeface="Helvetica" charset="0"/>
              </a:rPr>
              <a:t>reality</a:t>
            </a:r>
            <a:r>
              <a:rPr lang="en-US" altLang="en-US" sz="3600" dirty="0">
                <a:latin typeface="Helvetica" charset="0"/>
                <a:ea typeface="Helvetica" charset="0"/>
                <a:cs typeface="Helvetica" charset="0"/>
              </a:rPr>
              <a:t>. </a:t>
            </a:r>
          </a:p>
          <a:p>
            <a:pPr marL="571500" indent="-571500" eaLnBrk="1" hangingPunct="1">
              <a:spcBef>
                <a:spcPts val="1200"/>
              </a:spcBef>
            </a:pPr>
            <a:r>
              <a:rPr lang="en-US" altLang="en-US" sz="3600" dirty="0">
                <a:latin typeface="Helvetica" charset="0"/>
                <a:ea typeface="Helvetica" charset="0"/>
                <a:cs typeface="Helvetica" charset="0"/>
              </a:rPr>
              <a:t> Vision unites people around a common </a:t>
            </a:r>
            <a:r>
              <a:rPr lang="en-US" altLang="en-US" sz="3600" b="1" u="sng" dirty="0">
                <a:latin typeface="Helvetica" charset="0"/>
                <a:ea typeface="Helvetica" charset="0"/>
                <a:cs typeface="Helvetica" charset="0"/>
              </a:rPr>
              <a:t>plan</a:t>
            </a:r>
            <a:r>
              <a:rPr lang="en-US" altLang="en-US" sz="3600" dirty="0">
                <a:latin typeface="Helvetica" charset="0"/>
                <a:ea typeface="Helvetica" charset="0"/>
                <a:cs typeface="Helvetica" charset="0"/>
              </a:rPr>
              <a:t>.</a:t>
            </a:r>
          </a:p>
          <a:p>
            <a:pPr marL="571500" indent="-571500" eaLnBrk="1" hangingPunct="1">
              <a:spcBef>
                <a:spcPts val="1200"/>
              </a:spcBef>
            </a:pPr>
            <a:r>
              <a:rPr lang="en-US" altLang="en-US" sz="3600" dirty="0">
                <a:latin typeface="Helvetica" charset="0"/>
                <a:ea typeface="Helvetica" charset="0"/>
                <a:cs typeface="Helvetica" charset="0"/>
              </a:rPr>
              <a:t> Vision gives people clear focus on an </a:t>
            </a:r>
            <a:r>
              <a:rPr lang="en-US" altLang="en-US" sz="3600" b="1" u="sng" dirty="0">
                <a:latin typeface="Helvetica" charset="0"/>
                <a:ea typeface="Helvetica" charset="0"/>
                <a:cs typeface="Helvetica" charset="0"/>
              </a:rPr>
              <a:t>intended</a:t>
            </a:r>
            <a:r>
              <a:rPr lang="en-US" altLang="en-US" sz="3600" dirty="0">
                <a:latin typeface="Helvetica" charset="0"/>
                <a:ea typeface="Helvetica" charset="0"/>
                <a:cs typeface="Helvetica" charset="0"/>
              </a:rPr>
              <a:t> destination.</a:t>
            </a:r>
          </a:p>
          <a:p>
            <a:pPr eaLnBrk="1" hangingPunct="1">
              <a:lnSpc>
                <a:spcPct val="150000"/>
              </a:lnSpc>
              <a:spcBef>
                <a:spcPct val="0"/>
              </a:spcBef>
              <a:buFontTx/>
              <a:buNone/>
            </a:pPr>
            <a:endParaRPr lang="en-US" altLang="en-US" dirty="0">
              <a:latin typeface="Helvetica" charset="0"/>
              <a:ea typeface="Helvetica" charset="0"/>
              <a:cs typeface="Helvetica" charset="0"/>
            </a:endParaRPr>
          </a:p>
        </p:txBody>
      </p:sp>
      <p:pic>
        <p:nvPicPr>
          <p:cNvPr id="7" name="pasted-image.pdf"/>
          <p:cNvPicPr>
            <a:picLocks noChangeAspect="1"/>
          </p:cNvPicPr>
          <p:nvPr/>
        </p:nvPicPr>
        <p:blipFill>
          <a:blip r:embed="rId4"/>
          <a:stretch>
            <a:fillRect/>
          </a:stretch>
        </p:blipFill>
        <p:spPr>
          <a:xfrm>
            <a:off x="9342175" y="5781920"/>
            <a:ext cx="2420993" cy="833047"/>
          </a:xfrm>
          <a:prstGeom prst="rect">
            <a:avLst/>
          </a:prstGeom>
          <a:ln w="12700">
            <a:miter lim="400000"/>
          </a:ln>
        </p:spPr>
      </p:pic>
      <p:sp>
        <p:nvSpPr>
          <p:cNvPr id="9" name="TextBox 9">
            <a:extLst>
              <a:ext uri="{FF2B5EF4-FFF2-40B4-BE49-F238E27FC236}">
                <a16:creationId xmlns:a16="http://schemas.microsoft.com/office/drawing/2014/main" id="{6B45A5C1-ABDE-2F47-84C1-0D51235EF85C}"/>
              </a:ext>
            </a:extLst>
          </p:cNvPr>
          <p:cNvSpPr txBox="1">
            <a:spLocks noChangeArrowheads="1"/>
          </p:cNvSpPr>
          <p:nvPr/>
        </p:nvSpPr>
        <p:spPr bwMode="auto">
          <a:xfrm>
            <a:off x="4762444" y="139868"/>
            <a:ext cx="26585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6000" b="1">
                <a:solidFill>
                  <a:schemeClr val="bg1"/>
                </a:solidFill>
                <a:latin typeface="Arial" panose="020B0604020202020204" pitchFamily="34" charset="0"/>
                <a:ea typeface="Gotham Book" charset="0"/>
                <a:cs typeface="Arial" panose="020B0604020202020204" pitchFamily="34" charset="0"/>
              </a:rPr>
              <a:t>Vision</a:t>
            </a:r>
            <a:endParaRPr lang="en-US" altLang="en-US" sz="6000" b="1" dirty="0">
              <a:solidFill>
                <a:schemeClr val="bg1"/>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828057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5" name="TextBox 4"/>
          <p:cNvSpPr txBox="1">
            <a:spLocks noChangeArrowheads="1"/>
          </p:cNvSpPr>
          <p:nvPr/>
        </p:nvSpPr>
        <p:spPr bwMode="auto">
          <a:xfrm>
            <a:off x="682079" y="1841715"/>
            <a:ext cx="1063255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571500" indent="-571500" eaLnBrk="1" hangingPunct="1">
              <a:spcBef>
                <a:spcPts val="1200"/>
              </a:spcBef>
            </a:pPr>
            <a:r>
              <a:rPr lang="en-US" altLang="en-US" sz="3600" dirty="0">
                <a:latin typeface="Helvetica" charset="0"/>
                <a:ea typeface="Helvetica" charset="0"/>
                <a:cs typeface="Helvetica" charset="0"/>
              </a:rPr>
              <a:t> Vision always entails </a:t>
            </a:r>
            <a:r>
              <a:rPr lang="en-US" altLang="en-US" sz="3600" b="1" u="sng" dirty="0">
                <a:latin typeface="Helvetica" charset="0"/>
                <a:ea typeface="Helvetica" charset="0"/>
                <a:cs typeface="Helvetica" charset="0"/>
              </a:rPr>
              <a:t>change</a:t>
            </a:r>
            <a:r>
              <a:rPr lang="en-US" altLang="en-US" sz="3600" dirty="0">
                <a:latin typeface="Helvetica" charset="0"/>
                <a:ea typeface="Helvetica" charset="0"/>
                <a:cs typeface="Helvetica" charset="0"/>
              </a:rPr>
              <a:t>.</a:t>
            </a:r>
          </a:p>
          <a:p>
            <a:pPr eaLnBrk="1" hangingPunct="1">
              <a:lnSpc>
                <a:spcPct val="150000"/>
              </a:lnSpc>
              <a:spcBef>
                <a:spcPct val="0"/>
              </a:spcBef>
              <a:buFontTx/>
              <a:buNone/>
            </a:pPr>
            <a:endParaRPr lang="en-US" altLang="en-US" dirty="0">
              <a:latin typeface="Helvetica" charset="0"/>
              <a:ea typeface="Helvetica" charset="0"/>
              <a:cs typeface="Helvetica" charset="0"/>
            </a:endParaRPr>
          </a:p>
        </p:txBody>
      </p:sp>
      <p:pic>
        <p:nvPicPr>
          <p:cNvPr id="7" name="pasted-image.pdf"/>
          <p:cNvPicPr>
            <a:picLocks noChangeAspect="1"/>
          </p:cNvPicPr>
          <p:nvPr/>
        </p:nvPicPr>
        <p:blipFill>
          <a:blip r:embed="rId4"/>
          <a:stretch>
            <a:fillRect/>
          </a:stretch>
        </p:blipFill>
        <p:spPr>
          <a:xfrm>
            <a:off x="9342175" y="5781920"/>
            <a:ext cx="2420993" cy="833047"/>
          </a:xfrm>
          <a:prstGeom prst="rect">
            <a:avLst/>
          </a:prstGeom>
          <a:ln w="12700">
            <a:miter lim="400000"/>
          </a:ln>
        </p:spPr>
      </p:pic>
      <p:sp>
        <p:nvSpPr>
          <p:cNvPr id="8" name="TextBox 9">
            <a:extLst>
              <a:ext uri="{FF2B5EF4-FFF2-40B4-BE49-F238E27FC236}">
                <a16:creationId xmlns:a16="http://schemas.microsoft.com/office/drawing/2014/main" id="{1EE6CF82-448F-0246-ADFF-54D5B8A11DD2}"/>
              </a:ext>
            </a:extLst>
          </p:cNvPr>
          <p:cNvSpPr txBox="1">
            <a:spLocks noChangeArrowheads="1"/>
          </p:cNvSpPr>
          <p:nvPr/>
        </p:nvSpPr>
        <p:spPr bwMode="auto">
          <a:xfrm>
            <a:off x="4762444" y="139868"/>
            <a:ext cx="26585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6000" b="1">
                <a:solidFill>
                  <a:schemeClr val="bg1"/>
                </a:solidFill>
                <a:latin typeface="Arial" panose="020B0604020202020204" pitchFamily="34" charset="0"/>
                <a:ea typeface="Gotham Book" charset="0"/>
                <a:cs typeface="Arial" panose="020B0604020202020204" pitchFamily="34" charset="0"/>
              </a:rPr>
              <a:t>Vision</a:t>
            </a:r>
            <a:endParaRPr lang="en-US" altLang="en-US" sz="6000" b="1" dirty="0">
              <a:solidFill>
                <a:schemeClr val="bg1"/>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136080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5" name="TextBox 4"/>
          <p:cNvSpPr txBox="1">
            <a:spLocks noChangeArrowheads="1"/>
          </p:cNvSpPr>
          <p:nvPr/>
        </p:nvSpPr>
        <p:spPr bwMode="auto">
          <a:xfrm>
            <a:off x="682079" y="1841715"/>
            <a:ext cx="10632558"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571500" indent="-571500" eaLnBrk="1" hangingPunct="1">
              <a:spcBef>
                <a:spcPts val="1200"/>
              </a:spcBef>
            </a:pPr>
            <a:r>
              <a:rPr lang="en-US" altLang="en-US" sz="3600" dirty="0">
                <a:latin typeface="Helvetica" charset="0"/>
                <a:ea typeface="Helvetica" charset="0"/>
                <a:cs typeface="Helvetica" charset="0"/>
              </a:rPr>
              <a:t> Vision always entails </a:t>
            </a:r>
            <a:r>
              <a:rPr lang="en-US" altLang="en-US" sz="3600" b="1" u="sng" dirty="0">
                <a:latin typeface="Helvetica" charset="0"/>
                <a:ea typeface="Helvetica" charset="0"/>
                <a:cs typeface="Helvetica" charset="0"/>
              </a:rPr>
              <a:t>change</a:t>
            </a:r>
            <a:r>
              <a:rPr lang="en-US" altLang="en-US" sz="3600" dirty="0">
                <a:latin typeface="Helvetica" charset="0"/>
                <a:ea typeface="Helvetica" charset="0"/>
                <a:cs typeface="Helvetica" charset="0"/>
              </a:rPr>
              <a:t>.</a:t>
            </a:r>
          </a:p>
          <a:p>
            <a:pPr marL="571500" indent="-571500" eaLnBrk="1" hangingPunct="1">
              <a:spcBef>
                <a:spcPts val="1200"/>
              </a:spcBef>
            </a:pPr>
            <a:r>
              <a:rPr lang="en-US" altLang="en-US" sz="3600" dirty="0">
                <a:latin typeface="Helvetica" charset="0"/>
                <a:ea typeface="Helvetica" charset="0"/>
                <a:cs typeface="Helvetica" charset="0"/>
              </a:rPr>
              <a:t> Vision involves </a:t>
            </a:r>
            <a:r>
              <a:rPr lang="en-US" altLang="en-US" sz="3600" b="1" u="sng" dirty="0">
                <a:latin typeface="Helvetica" charset="0"/>
                <a:ea typeface="Helvetica" charset="0"/>
                <a:cs typeface="Helvetica" charset="0"/>
              </a:rPr>
              <a:t>risk</a:t>
            </a:r>
            <a:r>
              <a:rPr lang="en-US" altLang="en-US" sz="3600" dirty="0">
                <a:latin typeface="Helvetica" charset="0"/>
                <a:ea typeface="Helvetica" charset="0"/>
                <a:cs typeface="Helvetica" charset="0"/>
              </a:rPr>
              <a:t> and invites </a:t>
            </a:r>
            <a:r>
              <a:rPr lang="en-US" altLang="en-US" sz="3600" b="1" u="sng" dirty="0">
                <a:latin typeface="Helvetica" charset="0"/>
                <a:ea typeface="Helvetica" charset="0"/>
                <a:cs typeface="Helvetica" charset="0"/>
              </a:rPr>
              <a:t>criticism</a:t>
            </a:r>
            <a:r>
              <a:rPr lang="en-US" altLang="en-US" sz="3600" dirty="0">
                <a:latin typeface="Helvetica" charset="0"/>
                <a:ea typeface="Helvetica" charset="0"/>
                <a:cs typeface="Helvetica" charset="0"/>
              </a:rPr>
              <a:t>.</a:t>
            </a:r>
          </a:p>
          <a:p>
            <a:pPr eaLnBrk="1" hangingPunct="1">
              <a:lnSpc>
                <a:spcPct val="150000"/>
              </a:lnSpc>
              <a:spcBef>
                <a:spcPct val="0"/>
              </a:spcBef>
              <a:buFontTx/>
              <a:buNone/>
            </a:pPr>
            <a:endParaRPr lang="en-US" altLang="en-US" dirty="0">
              <a:latin typeface="Helvetica" charset="0"/>
              <a:ea typeface="Helvetica" charset="0"/>
              <a:cs typeface="Helvetica" charset="0"/>
            </a:endParaRPr>
          </a:p>
        </p:txBody>
      </p:sp>
      <p:pic>
        <p:nvPicPr>
          <p:cNvPr id="7" name="pasted-image.pdf"/>
          <p:cNvPicPr>
            <a:picLocks noChangeAspect="1"/>
          </p:cNvPicPr>
          <p:nvPr/>
        </p:nvPicPr>
        <p:blipFill>
          <a:blip r:embed="rId4"/>
          <a:stretch>
            <a:fillRect/>
          </a:stretch>
        </p:blipFill>
        <p:spPr>
          <a:xfrm>
            <a:off x="9342175" y="5781920"/>
            <a:ext cx="2420993" cy="833047"/>
          </a:xfrm>
          <a:prstGeom prst="rect">
            <a:avLst/>
          </a:prstGeom>
          <a:ln w="12700">
            <a:miter lim="400000"/>
          </a:ln>
        </p:spPr>
      </p:pic>
      <p:sp>
        <p:nvSpPr>
          <p:cNvPr id="8" name="TextBox 9">
            <a:extLst>
              <a:ext uri="{FF2B5EF4-FFF2-40B4-BE49-F238E27FC236}">
                <a16:creationId xmlns:a16="http://schemas.microsoft.com/office/drawing/2014/main" id="{F8371E11-8320-D54D-936D-79ED7E836709}"/>
              </a:ext>
            </a:extLst>
          </p:cNvPr>
          <p:cNvSpPr txBox="1">
            <a:spLocks noChangeArrowheads="1"/>
          </p:cNvSpPr>
          <p:nvPr/>
        </p:nvSpPr>
        <p:spPr bwMode="auto">
          <a:xfrm>
            <a:off x="4762444" y="139868"/>
            <a:ext cx="26585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6000" b="1">
                <a:solidFill>
                  <a:schemeClr val="bg1"/>
                </a:solidFill>
                <a:latin typeface="Arial" panose="020B0604020202020204" pitchFamily="34" charset="0"/>
                <a:ea typeface="Gotham Book" charset="0"/>
                <a:cs typeface="Arial" panose="020B0604020202020204" pitchFamily="34" charset="0"/>
              </a:rPr>
              <a:t>Vision</a:t>
            </a:r>
            <a:endParaRPr lang="en-US" altLang="en-US" sz="6000" b="1" dirty="0">
              <a:solidFill>
                <a:schemeClr val="bg1"/>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15693225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5" name="TextBox 4"/>
          <p:cNvSpPr txBox="1">
            <a:spLocks noChangeArrowheads="1"/>
          </p:cNvSpPr>
          <p:nvPr/>
        </p:nvSpPr>
        <p:spPr bwMode="auto">
          <a:xfrm>
            <a:off x="682079" y="1841715"/>
            <a:ext cx="1063255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571500" indent="-571500" eaLnBrk="1" hangingPunct="1">
              <a:spcBef>
                <a:spcPts val="1200"/>
              </a:spcBef>
            </a:pPr>
            <a:r>
              <a:rPr lang="en-US" altLang="en-US" sz="3600" dirty="0">
                <a:latin typeface="Helvetica" charset="0"/>
                <a:ea typeface="Helvetica" charset="0"/>
                <a:cs typeface="Helvetica" charset="0"/>
              </a:rPr>
              <a:t> Vision always entails </a:t>
            </a:r>
            <a:r>
              <a:rPr lang="en-US" altLang="en-US" sz="3600" b="1" u="sng" dirty="0">
                <a:latin typeface="Helvetica" charset="0"/>
                <a:ea typeface="Helvetica" charset="0"/>
                <a:cs typeface="Helvetica" charset="0"/>
              </a:rPr>
              <a:t>change</a:t>
            </a:r>
            <a:r>
              <a:rPr lang="en-US" altLang="en-US" sz="3600" dirty="0">
                <a:latin typeface="Helvetica" charset="0"/>
                <a:ea typeface="Helvetica" charset="0"/>
                <a:cs typeface="Helvetica" charset="0"/>
              </a:rPr>
              <a:t>.</a:t>
            </a:r>
          </a:p>
          <a:p>
            <a:pPr marL="571500" indent="-571500" eaLnBrk="1" hangingPunct="1">
              <a:spcBef>
                <a:spcPts val="1200"/>
              </a:spcBef>
            </a:pPr>
            <a:r>
              <a:rPr lang="en-US" altLang="en-US" sz="3600" dirty="0">
                <a:latin typeface="Helvetica" charset="0"/>
                <a:ea typeface="Helvetica" charset="0"/>
                <a:cs typeface="Helvetica" charset="0"/>
              </a:rPr>
              <a:t> Vision involves </a:t>
            </a:r>
            <a:r>
              <a:rPr lang="en-US" altLang="en-US" sz="3600" b="1" u="sng" dirty="0">
                <a:latin typeface="Helvetica" charset="0"/>
                <a:ea typeface="Helvetica" charset="0"/>
                <a:cs typeface="Helvetica" charset="0"/>
              </a:rPr>
              <a:t>risk</a:t>
            </a:r>
            <a:r>
              <a:rPr lang="en-US" altLang="en-US" sz="3600" dirty="0">
                <a:latin typeface="Helvetica" charset="0"/>
                <a:ea typeface="Helvetica" charset="0"/>
                <a:cs typeface="Helvetica" charset="0"/>
              </a:rPr>
              <a:t> and invites </a:t>
            </a:r>
            <a:r>
              <a:rPr lang="en-US" altLang="en-US" sz="3600" b="1" u="sng" dirty="0">
                <a:latin typeface="Helvetica" charset="0"/>
                <a:ea typeface="Helvetica" charset="0"/>
                <a:cs typeface="Helvetica" charset="0"/>
              </a:rPr>
              <a:t>criticism</a:t>
            </a:r>
            <a:r>
              <a:rPr lang="en-US" altLang="en-US" sz="3600" dirty="0">
                <a:latin typeface="Helvetica" charset="0"/>
                <a:ea typeface="Helvetica" charset="0"/>
                <a:cs typeface="Helvetica" charset="0"/>
              </a:rPr>
              <a:t>.</a:t>
            </a:r>
          </a:p>
          <a:p>
            <a:pPr marL="571500" indent="-571500" eaLnBrk="1" hangingPunct="1">
              <a:spcBef>
                <a:spcPts val="1200"/>
              </a:spcBef>
            </a:pPr>
            <a:r>
              <a:rPr lang="en-US" altLang="en-US" sz="3600" dirty="0">
                <a:latin typeface="Helvetica" charset="0"/>
                <a:ea typeface="Helvetica" charset="0"/>
                <a:cs typeface="Helvetica" charset="0"/>
              </a:rPr>
              <a:t> Vision pushes against the status quo.</a:t>
            </a:r>
          </a:p>
          <a:p>
            <a:pPr eaLnBrk="1" hangingPunct="1">
              <a:lnSpc>
                <a:spcPct val="150000"/>
              </a:lnSpc>
              <a:spcBef>
                <a:spcPct val="0"/>
              </a:spcBef>
              <a:buFontTx/>
              <a:buNone/>
            </a:pPr>
            <a:endParaRPr lang="en-US" altLang="en-US" dirty="0">
              <a:latin typeface="Helvetica" charset="0"/>
              <a:ea typeface="Helvetica" charset="0"/>
              <a:cs typeface="Helvetica" charset="0"/>
            </a:endParaRPr>
          </a:p>
        </p:txBody>
      </p:sp>
      <p:pic>
        <p:nvPicPr>
          <p:cNvPr id="7" name="pasted-image.pdf"/>
          <p:cNvPicPr>
            <a:picLocks noChangeAspect="1"/>
          </p:cNvPicPr>
          <p:nvPr/>
        </p:nvPicPr>
        <p:blipFill>
          <a:blip r:embed="rId4"/>
          <a:stretch>
            <a:fillRect/>
          </a:stretch>
        </p:blipFill>
        <p:spPr>
          <a:xfrm>
            <a:off x="9342175" y="5781920"/>
            <a:ext cx="2420993" cy="833047"/>
          </a:xfrm>
          <a:prstGeom prst="rect">
            <a:avLst/>
          </a:prstGeom>
          <a:ln w="12700">
            <a:miter lim="400000"/>
          </a:ln>
        </p:spPr>
      </p:pic>
      <p:sp>
        <p:nvSpPr>
          <p:cNvPr id="8" name="TextBox 9">
            <a:extLst>
              <a:ext uri="{FF2B5EF4-FFF2-40B4-BE49-F238E27FC236}">
                <a16:creationId xmlns:a16="http://schemas.microsoft.com/office/drawing/2014/main" id="{AC23C9EB-0BFA-5D48-A5DC-F6731D5B573C}"/>
              </a:ext>
            </a:extLst>
          </p:cNvPr>
          <p:cNvSpPr txBox="1">
            <a:spLocks noChangeArrowheads="1"/>
          </p:cNvSpPr>
          <p:nvPr/>
        </p:nvSpPr>
        <p:spPr bwMode="auto">
          <a:xfrm>
            <a:off x="4762444" y="139868"/>
            <a:ext cx="26585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6000" b="1">
                <a:solidFill>
                  <a:schemeClr val="bg1"/>
                </a:solidFill>
                <a:latin typeface="Arial" panose="020B0604020202020204" pitchFamily="34" charset="0"/>
                <a:ea typeface="Gotham Book" charset="0"/>
                <a:cs typeface="Arial" panose="020B0604020202020204" pitchFamily="34" charset="0"/>
              </a:rPr>
              <a:t>Vision</a:t>
            </a:r>
            <a:endParaRPr lang="en-US" altLang="en-US" sz="6000" b="1" dirty="0">
              <a:solidFill>
                <a:schemeClr val="bg1"/>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15116935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5" name="TextBox 4"/>
          <p:cNvSpPr txBox="1">
            <a:spLocks noChangeArrowheads="1"/>
          </p:cNvSpPr>
          <p:nvPr/>
        </p:nvSpPr>
        <p:spPr bwMode="auto">
          <a:xfrm>
            <a:off x="682079" y="1841715"/>
            <a:ext cx="10632558"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571500" indent="-571500" eaLnBrk="1" hangingPunct="1">
              <a:spcBef>
                <a:spcPts val="1200"/>
              </a:spcBef>
            </a:pPr>
            <a:r>
              <a:rPr lang="en-US" altLang="en-US" sz="3600" dirty="0">
                <a:latin typeface="Helvetica" charset="0"/>
                <a:ea typeface="Helvetica" charset="0"/>
                <a:cs typeface="Helvetica" charset="0"/>
              </a:rPr>
              <a:t> Vision always entails </a:t>
            </a:r>
            <a:r>
              <a:rPr lang="en-US" altLang="en-US" sz="3600" b="1" u="sng" dirty="0">
                <a:latin typeface="Helvetica" charset="0"/>
                <a:ea typeface="Helvetica" charset="0"/>
                <a:cs typeface="Helvetica" charset="0"/>
              </a:rPr>
              <a:t>change</a:t>
            </a:r>
            <a:r>
              <a:rPr lang="en-US" altLang="en-US" sz="3600" dirty="0">
                <a:latin typeface="Helvetica" charset="0"/>
                <a:ea typeface="Helvetica" charset="0"/>
                <a:cs typeface="Helvetica" charset="0"/>
              </a:rPr>
              <a:t>.</a:t>
            </a:r>
          </a:p>
          <a:p>
            <a:pPr marL="571500" indent="-571500" eaLnBrk="1" hangingPunct="1">
              <a:spcBef>
                <a:spcPts val="1200"/>
              </a:spcBef>
            </a:pPr>
            <a:r>
              <a:rPr lang="en-US" altLang="en-US" sz="3600" dirty="0">
                <a:latin typeface="Helvetica" charset="0"/>
                <a:ea typeface="Helvetica" charset="0"/>
                <a:cs typeface="Helvetica" charset="0"/>
              </a:rPr>
              <a:t> Vision involves </a:t>
            </a:r>
            <a:r>
              <a:rPr lang="en-US" altLang="en-US" sz="3600" b="1" u="sng" dirty="0">
                <a:latin typeface="Helvetica" charset="0"/>
                <a:ea typeface="Helvetica" charset="0"/>
                <a:cs typeface="Helvetica" charset="0"/>
              </a:rPr>
              <a:t>risk</a:t>
            </a:r>
            <a:r>
              <a:rPr lang="en-US" altLang="en-US" sz="3600" dirty="0">
                <a:latin typeface="Helvetica" charset="0"/>
                <a:ea typeface="Helvetica" charset="0"/>
                <a:cs typeface="Helvetica" charset="0"/>
              </a:rPr>
              <a:t> and invites </a:t>
            </a:r>
            <a:r>
              <a:rPr lang="en-US" altLang="en-US" sz="3600" b="1" u="sng" dirty="0">
                <a:latin typeface="Helvetica" charset="0"/>
                <a:ea typeface="Helvetica" charset="0"/>
                <a:cs typeface="Helvetica" charset="0"/>
              </a:rPr>
              <a:t>criticism</a:t>
            </a:r>
            <a:r>
              <a:rPr lang="en-US" altLang="en-US" sz="3600" dirty="0">
                <a:latin typeface="Helvetica" charset="0"/>
                <a:ea typeface="Helvetica" charset="0"/>
                <a:cs typeface="Helvetica" charset="0"/>
              </a:rPr>
              <a:t>.</a:t>
            </a:r>
          </a:p>
          <a:p>
            <a:pPr marL="571500" indent="-571500" eaLnBrk="1" hangingPunct="1">
              <a:spcBef>
                <a:spcPts val="1200"/>
              </a:spcBef>
            </a:pPr>
            <a:r>
              <a:rPr lang="en-US" altLang="en-US" sz="3600" dirty="0">
                <a:latin typeface="Helvetica" charset="0"/>
                <a:ea typeface="Helvetica" charset="0"/>
                <a:cs typeface="Helvetica" charset="0"/>
              </a:rPr>
              <a:t> Vision pushes against the status quo.</a:t>
            </a:r>
          </a:p>
          <a:p>
            <a:pPr marL="571500" indent="-571500" eaLnBrk="1" hangingPunct="1">
              <a:spcBef>
                <a:spcPts val="1200"/>
              </a:spcBef>
            </a:pPr>
            <a:r>
              <a:rPr lang="en-US" altLang="en-US" sz="3600" dirty="0">
                <a:latin typeface="Helvetica" charset="0"/>
                <a:ea typeface="Helvetica" charset="0"/>
                <a:cs typeface="Helvetica" charset="0"/>
              </a:rPr>
              <a:t> Vision is memorable, </a:t>
            </a:r>
            <a:r>
              <a:rPr lang="en-US" altLang="en-US" sz="3600" b="1" u="sng" dirty="0">
                <a:latin typeface="Helvetica" charset="0"/>
                <a:ea typeface="Helvetica" charset="0"/>
                <a:cs typeface="Helvetica" charset="0"/>
              </a:rPr>
              <a:t>inspiring</a:t>
            </a:r>
            <a:r>
              <a:rPr lang="en-US" altLang="en-US" sz="3600" dirty="0">
                <a:latin typeface="Helvetica" charset="0"/>
                <a:ea typeface="Helvetica" charset="0"/>
                <a:cs typeface="Helvetica" charset="0"/>
              </a:rPr>
              <a:t>, ambitious, and relevant. </a:t>
            </a:r>
          </a:p>
          <a:p>
            <a:pPr eaLnBrk="1" hangingPunct="1">
              <a:lnSpc>
                <a:spcPct val="150000"/>
              </a:lnSpc>
              <a:spcBef>
                <a:spcPct val="0"/>
              </a:spcBef>
              <a:buFontTx/>
              <a:buNone/>
            </a:pPr>
            <a:endParaRPr lang="en-US" altLang="en-US" dirty="0">
              <a:latin typeface="Helvetica" charset="0"/>
              <a:ea typeface="Helvetica" charset="0"/>
              <a:cs typeface="Helvetica" charset="0"/>
            </a:endParaRPr>
          </a:p>
        </p:txBody>
      </p:sp>
      <p:pic>
        <p:nvPicPr>
          <p:cNvPr id="7" name="pasted-image.pdf"/>
          <p:cNvPicPr>
            <a:picLocks noChangeAspect="1"/>
          </p:cNvPicPr>
          <p:nvPr/>
        </p:nvPicPr>
        <p:blipFill>
          <a:blip r:embed="rId4"/>
          <a:stretch>
            <a:fillRect/>
          </a:stretch>
        </p:blipFill>
        <p:spPr>
          <a:xfrm>
            <a:off x="9342175" y="5781920"/>
            <a:ext cx="2420993" cy="833047"/>
          </a:xfrm>
          <a:prstGeom prst="rect">
            <a:avLst/>
          </a:prstGeom>
          <a:ln w="12700">
            <a:miter lim="400000"/>
          </a:ln>
        </p:spPr>
      </p:pic>
      <p:sp>
        <p:nvSpPr>
          <p:cNvPr id="8" name="TextBox 9">
            <a:extLst>
              <a:ext uri="{FF2B5EF4-FFF2-40B4-BE49-F238E27FC236}">
                <a16:creationId xmlns:a16="http://schemas.microsoft.com/office/drawing/2014/main" id="{821602C0-91ED-B046-B467-A3BDFC473E13}"/>
              </a:ext>
            </a:extLst>
          </p:cNvPr>
          <p:cNvSpPr txBox="1">
            <a:spLocks noChangeArrowheads="1"/>
          </p:cNvSpPr>
          <p:nvPr/>
        </p:nvSpPr>
        <p:spPr bwMode="auto">
          <a:xfrm>
            <a:off x="4762444" y="139868"/>
            <a:ext cx="26585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6000" b="1">
                <a:solidFill>
                  <a:schemeClr val="bg1"/>
                </a:solidFill>
                <a:latin typeface="Arial" panose="020B0604020202020204" pitchFamily="34" charset="0"/>
                <a:ea typeface="Gotham Book" charset="0"/>
                <a:cs typeface="Arial" panose="020B0604020202020204" pitchFamily="34" charset="0"/>
              </a:rPr>
              <a:t>Vision</a:t>
            </a:r>
            <a:endParaRPr lang="en-US" altLang="en-US" sz="6000" b="1" dirty="0">
              <a:solidFill>
                <a:schemeClr val="bg1"/>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12909784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5" name="TextBox 4"/>
          <p:cNvSpPr txBox="1">
            <a:spLocks noChangeArrowheads="1"/>
          </p:cNvSpPr>
          <p:nvPr/>
        </p:nvSpPr>
        <p:spPr bwMode="auto">
          <a:xfrm>
            <a:off x="682079" y="1841715"/>
            <a:ext cx="10632558"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571500" indent="-571500" eaLnBrk="1" hangingPunct="1">
              <a:spcBef>
                <a:spcPts val="1200"/>
              </a:spcBef>
            </a:pPr>
            <a:r>
              <a:rPr lang="en-US" altLang="en-US" sz="3600" dirty="0">
                <a:latin typeface="Helvetica" charset="0"/>
                <a:ea typeface="Helvetica" charset="0"/>
                <a:cs typeface="Helvetica" charset="0"/>
              </a:rPr>
              <a:t> Vision always entails </a:t>
            </a:r>
            <a:r>
              <a:rPr lang="en-US" altLang="en-US" sz="3600" b="1" u="sng" dirty="0">
                <a:latin typeface="Helvetica" charset="0"/>
                <a:ea typeface="Helvetica" charset="0"/>
                <a:cs typeface="Helvetica" charset="0"/>
              </a:rPr>
              <a:t>change</a:t>
            </a:r>
            <a:r>
              <a:rPr lang="en-US" altLang="en-US" sz="3600" dirty="0">
                <a:latin typeface="Helvetica" charset="0"/>
                <a:ea typeface="Helvetica" charset="0"/>
                <a:cs typeface="Helvetica" charset="0"/>
              </a:rPr>
              <a:t>.</a:t>
            </a:r>
          </a:p>
          <a:p>
            <a:pPr marL="571500" indent="-571500" eaLnBrk="1" hangingPunct="1">
              <a:spcBef>
                <a:spcPts val="1200"/>
              </a:spcBef>
            </a:pPr>
            <a:r>
              <a:rPr lang="en-US" altLang="en-US" sz="3600" dirty="0">
                <a:latin typeface="Helvetica" charset="0"/>
                <a:ea typeface="Helvetica" charset="0"/>
                <a:cs typeface="Helvetica" charset="0"/>
              </a:rPr>
              <a:t> Vision involves </a:t>
            </a:r>
            <a:r>
              <a:rPr lang="en-US" altLang="en-US" sz="3600" b="1" u="sng" dirty="0">
                <a:latin typeface="Helvetica" charset="0"/>
                <a:ea typeface="Helvetica" charset="0"/>
                <a:cs typeface="Helvetica" charset="0"/>
              </a:rPr>
              <a:t>risk</a:t>
            </a:r>
            <a:r>
              <a:rPr lang="en-US" altLang="en-US" sz="3600" dirty="0">
                <a:latin typeface="Helvetica" charset="0"/>
                <a:ea typeface="Helvetica" charset="0"/>
                <a:cs typeface="Helvetica" charset="0"/>
              </a:rPr>
              <a:t> and invites </a:t>
            </a:r>
            <a:r>
              <a:rPr lang="en-US" altLang="en-US" sz="3600" b="1" u="sng" dirty="0">
                <a:latin typeface="Helvetica" charset="0"/>
                <a:ea typeface="Helvetica" charset="0"/>
                <a:cs typeface="Helvetica" charset="0"/>
              </a:rPr>
              <a:t>criticism</a:t>
            </a:r>
            <a:r>
              <a:rPr lang="en-US" altLang="en-US" sz="3600" dirty="0">
                <a:latin typeface="Helvetica" charset="0"/>
                <a:ea typeface="Helvetica" charset="0"/>
                <a:cs typeface="Helvetica" charset="0"/>
              </a:rPr>
              <a:t>.</a:t>
            </a:r>
          </a:p>
          <a:p>
            <a:pPr marL="571500" indent="-571500" eaLnBrk="1" hangingPunct="1">
              <a:spcBef>
                <a:spcPts val="1200"/>
              </a:spcBef>
            </a:pPr>
            <a:r>
              <a:rPr lang="en-US" altLang="en-US" sz="3600" dirty="0">
                <a:latin typeface="Helvetica" charset="0"/>
                <a:ea typeface="Helvetica" charset="0"/>
                <a:cs typeface="Helvetica" charset="0"/>
              </a:rPr>
              <a:t> Vision pushes against the status quo.</a:t>
            </a:r>
          </a:p>
          <a:p>
            <a:pPr marL="571500" indent="-571500" eaLnBrk="1" hangingPunct="1">
              <a:spcBef>
                <a:spcPts val="1200"/>
              </a:spcBef>
            </a:pPr>
            <a:r>
              <a:rPr lang="en-US" altLang="en-US" sz="3600" dirty="0">
                <a:latin typeface="Helvetica" charset="0"/>
                <a:ea typeface="Helvetica" charset="0"/>
                <a:cs typeface="Helvetica" charset="0"/>
              </a:rPr>
              <a:t> Vision is memorable, </a:t>
            </a:r>
            <a:r>
              <a:rPr lang="en-US" altLang="en-US" sz="3600" b="1" u="sng" dirty="0">
                <a:latin typeface="Helvetica" charset="0"/>
                <a:ea typeface="Helvetica" charset="0"/>
                <a:cs typeface="Helvetica" charset="0"/>
              </a:rPr>
              <a:t>inspiring</a:t>
            </a:r>
            <a:r>
              <a:rPr lang="en-US" altLang="en-US" sz="3600" dirty="0">
                <a:latin typeface="Helvetica" charset="0"/>
                <a:ea typeface="Helvetica" charset="0"/>
                <a:cs typeface="Helvetica" charset="0"/>
              </a:rPr>
              <a:t>, ambitious, and relevant. </a:t>
            </a:r>
          </a:p>
          <a:p>
            <a:pPr marL="571500" indent="-571500" eaLnBrk="1" hangingPunct="1">
              <a:spcBef>
                <a:spcPts val="1200"/>
              </a:spcBef>
            </a:pPr>
            <a:r>
              <a:rPr lang="en-US" altLang="en-US" sz="3600" dirty="0">
                <a:latin typeface="Helvetica" charset="0"/>
                <a:ea typeface="Helvetica" charset="0"/>
                <a:cs typeface="Helvetica" charset="0"/>
              </a:rPr>
              <a:t>Vision is </a:t>
            </a:r>
            <a:r>
              <a:rPr lang="en-US" altLang="en-US" sz="3600" b="1" u="sng" dirty="0">
                <a:latin typeface="Helvetica" charset="0"/>
                <a:ea typeface="Helvetica" charset="0"/>
                <a:cs typeface="Helvetica" charset="0"/>
              </a:rPr>
              <a:t>bigger</a:t>
            </a:r>
            <a:r>
              <a:rPr lang="en-US" altLang="en-US" sz="3600" dirty="0">
                <a:latin typeface="Helvetica" charset="0"/>
                <a:ea typeface="Helvetica" charset="0"/>
                <a:cs typeface="Helvetica" charset="0"/>
              </a:rPr>
              <a:t> than your ability to achieve.</a:t>
            </a:r>
          </a:p>
          <a:p>
            <a:pPr eaLnBrk="1" hangingPunct="1">
              <a:lnSpc>
                <a:spcPct val="150000"/>
              </a:lnSpc>
              <a:spcBef>
                <a:spcPct val="0"/>
              </a:spcBef>
              <a:buFontTx/>
              <a:buNone/>
            </a:pPr>
            <a:endParaRPr lang="en-US" altLang="en-US" dirty="0">
              <a:latin typeface="Helvetica" charset="0"/>
              <a:ea typeface="Helvetica" charset="0"/>
              <a:cs typeface="Helvetica" charset="0"/>
            </a:endParaRPr>
          </a:p>
        </p:txBody>
      </p:sp>
      <p:pic>
        <p:nvPicPr>
          <p:cNvPr id="7" name="pasted-image.pdf"/>
          <p:cNvPicPr>
            <a:picLocks noChangeAspect="1"/>
          </p:cNvPicPr>
          <p:nvPr/>
        </p:nvPicPr>
        <p:blipFill>
          <a:blip r:embed="rId4"/>
          <a:stretch>
            <a:fillRect/>
          </a:stretch>
        </p:blipFill>
        <p:spPr>
          <a:xfrm>
            <a:off x="9342175" y="5781920"/>
            <a:ext cx="2420993" cy="833047"/>
          </a:xfrm>
          <a:prstGeom prst="rect">
            <a:avLst/>
          </a:prstGeom>
          <a:ln w="12700">
            <a:miter lim="400000"/>
          </a:ln>
        </p:spPr>
      </p:pic>
      <p:sp>
        <p:nvSpPr>
          <p:cNvPr id="8" name="TextBox 9">
            <a:extLst>
              <a:ext uri="{FF2B5EF4-FFF2-40B4-BE49-F238E27FC236}">
                <a16:creationId xmlns:a16="http://schemas.microsoft.com/office/drawing/2014/main" id="{63A60A53-C3EA-C34D-BD80-D9F3AE9C3D09}"/>
              </a:ext>
            </a:extLst>
          </p:cNvPr>
          <p:cNvSpPr txBox="1">
            <a:spLocks noChangeArrowheads="1"/>
          </p:cNvSpPr>
          <p:nvPr/>
        </p:nvSpPr>
        <p:spPr bwMode="auto">
          <a:xfrm>
            <a:off x="4762444" y="139868"/>
            <a:ext cx="26585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6000" b="1">
                <a:solidFill>
                  <a:schemeClr val="bg1"/>
                </a:solidFill>
                <a:latin typeface="Arial" panose="020B0604020202020204" pitchFamily="34" charset="0"/>
                <a:ea typeface="Gotham Book" charset="0"/>
                <a:cs typeface="Arial" panose="020B0604020202020204" pitchFamily="34" charset="0"/>
              </a:rPr>
              <a:t>Vision</a:t>
            </a:r>
            <a:endParaRPr lang="en-US" altLang="en-US" sz="6000" b="1" dirty="0">
              <a:solidFill>
                <a:schemeClr val="bg1"/>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12812769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900112" y="139868"/>
            <a:ext cx="103632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The Road to Biblical Vision</a:t>
            </a:r>
          </a:p>
        </p:txBody>
      </p:sp>
      <p:sp>
        <p:nvSpPr>
          <p:cNvPr id="5" name="TextBox 4"/>
          <p:cNvSpPr txBox="1">
            <a:spLocks noChangeArrowheads="1"/>
          </p:cNvSpPr>
          <p:nvPr/>
        </p:nvSpPr>
        <p:spPr bwMode="auto">
          <a:xfrm>
            <a:off x="1966913" y="1838325"/>
            <a:ext cx="8229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ts val="2400"/>
              </a:spcBef>
              <a:buNone/>
            </a:pPr>
            <a:r>
              <a:rPr lang="en-US" altLang="en-US" sz="5200" dirty="0">
                <a:latin typeface="Helvetica" charset="0"/>
                <a:ea typeface="Helvetica" charset="0"/>
                <a:cs typeface="Helvetica" charset="0"/>
              </a:rPr>
              <a:t>	</a:t>
            </a:r>
            <a:r>
              <a:rPr lang="en-US" altLang="en-US" sz="5400" dirty="0">
                <a:latin typeface="Helvetica" charset="0"/>
                <a:ea typeface="Helvetica" charset="0"/>
                <a:cs typeface="Helvetica" charset="0"/>
              </a:rPr>
              <a:t>	DIRECTION</a:t>
            </a:r>
          </a:p>
        </p:txBody>
      </p:sp>
    </p:spTree>
    <p:extLst>
      <p:ext uri="{BB962C8B-B14F-4D97-AF65-F5344CB8AC3E}">
        <p14:creationId xmlns:p14="http://schemas.microsoft.com/office/powerpoint/2010/main" val="9424270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900112" y="139868"/>
            <a:ext cx="103632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The Road to Biblical Vision</a:t>
            </a:r>
          </a:p>
        </p:txBody>
      </p:sp>
      <p:sp>
        <p:nvSpPr>
          <p:cNvPr id="5" name="TextBox 4"/>
          <p:cNvSpPr txBox="1">
            <a:spLocks noChangeArrowheads="1"/>
          </p:cNvSpPr>
          <p:nvPr/>
        </p:nvSpPr>
        <p:spPr bwMode="auto">
          <a:xfrm>
            <a:off x="1966913" y="1838325"/>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ts val="2400"/>
              </a:spcBef>
              <a:buNone/>
            </a:pPr>
            <a:r>
              <a:rPr lang="en-US" altLang="en-US" sz="5200" dirty="0">
                <a:latin typeface="Helvetica" charset="0"/>
                <a:ea typeface="Helvetica" charset="0"/>
                <a:cs typeface="Helvetica" charset="0"/>
              </a:rPr>
              <a:t>	</a:t>
            </a:r>
            <a:r>
              <a:rPr lang="en-US" altLang="en-US" sz="5400" dirty="0">
                <a:latin typeface="Helvetica" charset="0"/>
                <a:ea typeface="Helvetica" charset="0"/>
                <a:cs typeface="Helvetica" charset="0"/>
              </a:rPr>
              <a:t>	DIRECTION</a:t>
            </a:r>
          </a:p>
          <a:p>
            <a:pPr eaLnBrk="1" hangingPunct="1">
              <a:spcBef>
                <a:spcPts val="2400"/>
              </a:spcBef>
              <a:buNone/>
            </a:pPr>
            <a:r>
              <a:rPr lang="en-US" altLang="en-US" sz="5400" dirty="0">
                <a:latin typeface="Helvetica" charset="0"/>
                <a:ea typeface="Helvetica" charset="0"/>
                <a:cs typeface="Helvetica" charset="0"/>
              </a:rPr>
              <a:t>      +</a:t>
            </a:r>
            <a:r>
              <a:rPr lang="en-US" altLang="en-US" sz="5400">
                <a:latin typeface="Helvetica" charset="0"/>
                <a:ea typeface="Helvetica" charset="0"/>
                <a:cs typeface="Helvetica" charset="0"/>
              </a:rPr>
              <a:t>	PACE</a:t>
            </a:r>
            <a:endParaRPr lang="en-US" altLang="en-US" sz="5400" dirty="0">
              <a:latin typeface="Helvetica" charset="0"/>
              <a:ea typeface="Helvetica" charset="0"/>
              <a:cs typeface="Helvetica" charset="0"/>
            </a:endParaRPr>
          </a:p>
        </p:txBody>
      </p:sp>
    </p:spTree>
    <p:extLst>
      <p:ext uri="{BB962C8B-B14F-4D97-AF65-F5344CB8AC3E}">
        <p14:creationId xmlns:p14="http://schemas.microsoft.com/office/powerpoint/2010/main" val="1548296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2946" y="492480"/>
            <a:ext cx="11670579" cy="6301725"/>
          </a:xfrm>
          <a:prstGeom prst="rect">
            <a:avLst/>
          </a:prstGeom>
          <a:noFill/>
        </p:spPr>
        <p:txBody>
          <a:bodyPr wrap="square" rtlCol="0">
            <a:spAutoFit/>
          </a:bodyPr>
          <a:lstStyle/>
          <a:p>
            <a:pPr defTabSz="914355"/>
            <a:endParaRPr lang="en-US" sz="750" dirty="0">
              <a:latin typeface="Helvetica" charset="0"/>
              <a:ea typeface="Helvetica" charset="0"/>
              <a:cs typeface="Helvetica" charset="0"/>
            </a:endParaRPr>
          </a:p>
          <a:p>
            <a:pPr marL="1114337" lvl="2" indent="-428604" defTabSz="914355">
              <a:lnSpc>
                <a:spcPct val="150000"/>
              </a:lnSpc>
              <a:buFont typeface="Arial" panose="020B0604020202020204" pitchFamily="34" charset="0"/>
              <a:buChar char="•"/>
            </a:pPr>
            <a:endParaRPr lang="en-US" sz="3300" dirty="0">
              <a:latin typeface="Helvetica" charset="0"/>
              <a:ea typeface="Helvetica" charset="0"/>
              <a:cs typeface="Helvetica" charset="0"/>
            </a:endParaRPr>
          </a:p>
          <a:p>
            <a:pPr marL="1114337" lvl="2" indent="-428604" defTabSz="914355">
              <a:lnSpc>
                <a:spcPct val="150000"/>
              </a:lnSpc>
              <a:buFont typeface="Arial" panose="020B0604020202020204" pitchFamily="34" charset="0"/>
              <a:buChar char="•"/>
            </a:pPr>
            <a:r>
              <a:rPr lang="en-US" sz="3300" dirty="0">
                <a:latin typeface="Helvetica" charset="0"/>
                <a:ea typeface="Helvetica" charset="0"/>
                <a:cs typeface="Helvetica" charset="0"/>
              </a:rPr>
              <a:t>How will we engage new people?</a:t>
            </a:r>
          </a:p>
          <a:p>
            <a:pPr marL="1114337" lvl="2" indent="-428604" defTabSz="914355">
              <a:lnSpc>
                <a:spcPct val="150000"/>
              </a:lnSpc>
              <a:buFont typeface="Arial" panose="020B0604020202020204" pitchFamily="34" charset="0"/>
              <a:buChar char="•"/>
            </a:pPr>
            <a:r>
              <a:rPr lang="en-US" sz="3300" dirty="0">
                <a:latin typeface="Helvetica" charset="0"/>
                <a:ea typeface="Helvetica" charset="0"/>
                <a:cs typeface="Helvetica" charset="0"/>
              </a:rPr>
              <a:t>How will we treat them when they arrive?</a:t>
            </a:r>
          </a:p>
          <a:p>
            <a:pPr marL="1114337" lvl="2" indent="-428604" defTabSz="914355">
              <a:lnSpc>
                <a:spcPct val="150000"/>
              </a:lnSpc>
              <a:buFont typeface="Arial" panose="020B0604020202020204" pitchFamily="34" charset="0"/>
              <a:buChar char="•"/>
            </a:pPr>
            <a:r>
              <a:rPr lang="en-US" sz="3300" dirty="0">
                <a:latin typeface="Helvetica" charset="0"/>
                <a:ea typeface="Helvetica" charset="0"/>
                <a:cs typeface="Helvetica" charset="0"/>
              </a:rPr>
              <a:t>How will we disciple them?</a:t>
            </a:r>
          </a:p>
          <a:p>
            <a:pPr marL="1114337" lvl="2" indent="-428604" defTabSz="914355">
              <a:lnSpc>
                <a:spcPct val="150000"/>
              </a:lnSpc>
              <a:buFont typeface="Arial" panose="020B0604020202020204" pitchFamily="34" charset="0"/>
              <a:buChar char="•"/>
            </a:pPr>
            <a:r>
              <a:rPr lang="en-US" sz="3300" dirty="0">
                <a:latin typeface="Helvetica" charset="0"/>
                <a:ea typeface="Helvetica" charset="0"/>
                <a:cs typeface="Helvetica" charset="0"/>
              </a:rPr>
              <a:t>How will we train them to serve?</a:t>
            </a:r>
          </a:p>
          <a:p>
            <a:pPr marL="1114337" lvl="2" indent="-428604" defTabSz="914355">
              <a:lnSpc>
                <a:spcPct val="150000"/>
              </a:lnSpc>
              <a:buFont typeface="Arial" panose="020B0604020202020204" pitchFamily="34" charset="0"/>
              <a:buChar char="•"/>
            </a:pPr>
            <a:r>
              <a:rPr lang="en-US" sz="3300" dirty="0">
                <a:latin typeface="Helvetica" charset="0"/>
                <a:ea typeface="Helvetica" charset="0"/>
                <a:cs typeface="Helvetica" charset="0"/>
              </a:rPr>
              <a:t>How will we inspire them to be missional (local, global)?</a:t>
            </a:r>
          </a:p>
          <a:p>
            <a:pPr marL="1114337" lvl="2" indent="-428604" defTabSz="914355">
              <a:lnSpc>
                <a:spcPct val="150000"/>
              </a:lnSpc>
              <a:buFont typeface="Arial" panose="020B0604020202020204" pitchFamily="34" charset="0"/>
              <a:buChar char="•"/>
            </a:pPr>
            <a:r>
              <a:rPr lang="en-US" sz="3300" dirty="0">
                <a:latin typeface="Helvetica" charset="0"/>
                <a:ea typeface="Helvetica" charset="0"/>
                <a:cs typeface="Helvetica" charset="0"/>
              </a:rPr>
              <a:t>How will we help them encounter God?</a:t>
            </a:r>
          </a:p>
          <a:p>
            <a:pPr marL="1114337" lvl="2" indent="-428604" defTabSz="914355">
              <a:lnSpc>
                <a:spcPct val="150000"/>
              </a:lnSpc>
              <a:buFont typeface="Arial" panose="020B0604020202020204" pitchFamily="34" charset="0"/>
              <a:buChar char="•"/>
            </a:pPr>
            <a:endParaRPr lang="en-US" sz="3300" dirty="0">
              <a:solidFill>
                <a:prstClr val="white"/>
              </a:solidFill>
              <a:latin typeface="Segoe UI Symbol" panose="020B0502040204020203" pitchFamily="34" charset="0"/>
              <a:ea typeface="Segoe UI Symbol" panose="020B0502040204020203" pitchFamily="34" charset="0"/>
            </a:endParaRPr>
          </a:p>
        </p:txBody>
      </p:sp>
      <p:pic>
        <p:nvPicPr>
          <p:cNvPr id="5"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sp>
        <p:nvSpPr>
          <p:cNvPr id="6" name="TextBox 5"/>
          <p:cNvSpPr txBox="1"/>
          <p:nvPr/>
        </p:nvSpPr>
        <p:spPr>
          <a:xfrm>
            <a:off x="3856934" y="221156"/>
            <a:ext cx="4494179" cy="830997"/>
          </a:xfrm>
          <a:prstGeom prst="rect">
            <a:avLst/>
          </a:prstGeom>
          <a:noFill/>
        </p:spPr>
        <p:txBody>
          <a:bodyPr wrap="none" rtlCol="0">
            <a:spAutoFit/>
          </a:bodyPr>
          <a:lstStyle/>
          <a:p>
            <a:pPr algn="ctr"/>
            <a:r>
              <a:rPr lang="en-US" sz="4800" b="1" dirty="0">
                <a:solidFill>
                  <a:schemeClr val="bg1"/>
                </a:solidFill>
                <a:latin typeface="Arial" panose="020B0604020202020204" pitchFamily="34" charset="0"/>
                <a:ea typeface="Gotham Book" charset="0"/>
                <a:cs typeface="Arial" panose="020B0604020202020204" pitchFamily="34" charset="0"/>
              </a:rPr>
              <a:t>Ten Questions</a:t>
            </a:r>
          </a:p>
        </p:txBody>
      </p:sp>
      <p:pic>
        <p:nvPicPr>
          <p:cNvPr id="7" name="pasted-image.pdf"/>
          <p:cNvPicPr>
            <a:picLocks noChangeAspect="1"/>
          </p:cNvPicPr>
          <p:nvPr/>
        </p:nvPicPr>
        <p:blipFill>
          <a:blip r:embed="rId3"/>
          <a:stretch>
            <a:fillRect/>
          </a:stretch>
        </p:blipFill>
        <p:spPr>
          <a:xfrm>
            <a:off x="9342175" y="5781920"/>
            <a:ext cx="2420993" cy="833047"/>
          </a:xfrm>
          <a:prstGeom prst="rect">
            <a:avLst/>
          </a:prstGeom>
          <a:ln w="12700">
            <a:miter lim="400000"/>
          </a:ln>
        </p:spPr>
      </p:pic>
    </p:spTree>
    <p:extLst>
      <p:ext uri="{BB962C8B-B14F-4D97-AF65-F5344CB8AC3E}">
        <p14:creationId xmlns:p14="http://schemas.microsoft.com/office/powerpoint/2010/main" val="1396468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5" name="TextBox 4"/>
          <p:cNvSpPr txBox="1">
            <a:spLocks noChangeArrowheads="1"/>
          </p:cNvSpPr>
          <p:nvPr/>
        </p:nvSpPr>
        <p:spPr bwMode="auto">
          <a:xfrm>
            <a:off x="1966913" y="1838325"/>
            <a:ext cx="8229600"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ts val="2400"/>
              </a:spcBef>
              <a:buNone/>
            </a:pPr>
            <a:r>
              <a:rPr lang="en-US" altLang="en-US" sz="5200" dirty="0">
                <a:latin typeface="Helvetica" charset="0"/>
                <a:ea typeface="Helvetica" charset="0"/>
                <a:cs typeface="Helvetica" charset="0"/>
              </a:rPr>
              <a:t>	</a:t>
            </a:r>
            <a:r>
              <a:rPr lang="en-US" altLang="en-US" sz="5400" dirty="0">
                <a:latin typeface="Helvetica" charset="0"/>
                <a:ea typeface="Helvetica" charset="0"/>
                <a:cs typeface="Helvetica" charset="0"/>
              </a:rPr>
              <a:t>	DIRECTION</a:t>
            </a:r>
          </a:p>
          <a:p>
            <a:pPr eaLnBrk="1" hangingPunct="1">
              <a:spcBef>
                <a:spcPts val="2400"/>
              </a:spcBef>
              <a:buNone/>
            </a:pPr>
            <a:r>
              <a:rPr lang="en-US" altLang="en-US" sz="5400" dirty="0">
                <a:latin typeface="Helvetica" charset="0"/>
                <a:ea typeface="Helvetica" charset="0"/>
                <a:cs typeface="Helvetica" charset="0"/>
              </a:rPr>
              <a:t>      +	PACE</a:t>
            </a:r>
          </a:p>
          <a:p>
            <a:pPr eaLnBrk="1" hangingPunct="1">
              <a:spcBef>
                <a:spcPts val="2400"/>
              </a:spcBef>
              <a:buNone/>
            </a:pPr>
            <a:r>
              <a:rPr lang="en-US" altLang="en-US" sz="5400" u="sng" dirty="0">
                <a:latin typeface="Helvetica" charset="0"/>
                <a:ea typeface="Helvetica" charset="0"/>
                <a:cs typeface="Helvetica" charset="0"/>
              </a:rPr>
              <a:t>      +	PRICE	</a:t>
            </a:r>
            <a:r>
              <a:rPr lang="en-US" altLang="en-US" sz="5400" u="sng">
                <a:latin typeface="Helvetica" charset="0"/>
                <a:ea typeface="Helvetica" charset="0"/>
                <a:cs typeface="Helvetica" charset="0"/>
              </a:rPr>
              <a:t>	</a:t>
            </a:r>
            <a:endParaRPr lang="en-US" altLang="en-US" sz="5400" u="sng" dirty="0">
              <a:latin typeface="Helvetica" charset="0"/>
              <a:ea typeface="Helvetica" charset="0"/>
              <a:cs typeface="Helvetica" charset="0"/>
            </a:endParaRPr>
          </a:p>
        </p:txBody>
      </p:sp>
      <p:sp>
        <p:nvSpPr>
          <p:cNvPr id="7" name="TextBox 9">
            <a:extLst>
              <a:ext uri="{FF2B5EF4-FFF2-40B4-BE49-F238E27FC236}">
                <a16:creationId xmlns:a16="http://schemas.microsoft.com/office/drawing/2014/main" id="{2F874501-3AA9-BE4B-BF7C-B94BA83646DC}"/>
              </a:ext>
            </a:extLst>
          </p:cNvPr>
          <p:cNvSpPr txBox="1">
            <a:spLocks noChangeArrowheads="1"/>
          </p:cNvSpPr>
          <p:nvPr/>
        </p:nvSpPr>
        <p:spPr bwMode="auto">
          <a:xfrm>
            <a:off x="900112" y="139868"/>
            <a:ext cx="103632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The Road to Biblical Vision</a:t>
            </a:r>
          </a:p>
        </p:txBody>
      </p:sp>
    </p:spTree>
    <p:extLst>
      <p:ext uri="{BB962C8B-B14F-4D97-AF65-F5344CB8AC3E}">
        <p14:creationId xmlns:p14="http://schemas.microsoft.com/office/powerpoint/2010/main" val="20265545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5" name="TextBox 4"/>
          <p:cNvSpPr txBox="1">
            <a:spLocks noChangeArrowheads="1"/>
          </p:cNvSpPr>
          <p:nvPr/>
        </p:nvSpPr>
        <p:spPr bwMode="auto">
          <a:xfrm>
            <a:off x="1966913" y="1838325"/>
            <a:ext cx="82296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ts val="2400"/>
              </a:spcBef>
              <a:buNone/>
            </a:pPr>
            <a:r>
              <a:rPr lang="en-US" altLang="en-US" sz="5200" dirty="0">
                <a:latin typeface="Helvetica" charset="0"/>
                <a:ea typeface="Helvetica" charset="0"/>
                <a:cs typeface="Helvetica" charset="0"/>
              </a:rPr>
              <a:t>	</a:t>
            </a:r>
            <a:r>
              <a:rPr lang="en-US" altLang="en-US" sz="5400" dirty="0">
                <a:latin typeface="Helvetica" charset="0"/>
                <a:ea typeface="Helvetica" charset="0"/>
                <a:cs typeface="Helvetica" charset="0"/>
              </a:rPr>
              <a:t>	DIRECTION</a:t>
            </a:r>
          </a:p>
          <a:p>
            <a:pPr eaLnBrk="1" hangingPunct="1">
              <a:spcBef>
                <a:spcPts val="2400"/>
              </a:spcBef>
              <a:buNone/>
            </a:pPr>
            <a:r>
              <a:rPr lang="en-US" altLang="en-US" sz="5400" dirty="0">
                <a:latin typeface="Helvetica" charset="0"/>
                <a:ea typeface="Helvetica" charset="0"/>
                <a:cs typeface="Helvetica" charset="0"/>
              </a:rPr>
              <a:t>      +	PACE</a:t>
            </a:r>
          </a:p>
          <a:p>
            <a:pPr eaLnBrk="1" hangingPunct="1">
              <a:spcBef>
                <a:spcPts val="2400"/>
              </a:spcBef>
              <a:buNone/>
            </a:pPr>
            <a:r>
              <a:rPr lang="en-US" altLang="en-US" sz="5400" u="sng" dirty="0">
                <a:latin typeface="Helvetica" charset="0"/>
                <a:ea typeface="Helvetica" charset="0"/>
                <a:cs typeface="Helvetica" charset="0"/>
              </a:rPr>
              <a:t>      +	PRICE		</a:t>
            </a:r>
          </a:p>
          <a:p>
            <a:pPr eaLnBrk="1" hangingPunct="1">
              <a:spcBef>
                <a:spcPts val="2400"/>
              </a:spcBef>
              <a:buNone/>
            </a:pPr>
            <a:r>
              <a:rPr lang="en-US" altLang="en-US" sz="5400" dirty="0">
                <a:latin typeface="Helvetica" charset="0"/>
                <a:ea typeface="Helvetica" charset="0"/>
                <a:cs typeface="Helvetica" charset="0"/>
              </a:rPr>
              <a:t>      	BIBLICAL VISION</a:t>
            </a:r>
          </a:p>
        </p:txBody>
      </p:sp>
      <p:sp>
        <p:nvSpPr>
          <p:cNvPr id="7" name="TextBox 9">
            <a:extLst>
              <a:ext uri="{FF2B5EF4-FFF2-40B4-BE49-F238E27FC236}">
                <a16:creationId xmlns:a16="http://schemas.microsoft.com/office/drawing/2014/main" id="{58EFFDF8-4B47-9746-9149-228D369A5E81}"/>
              </a:ext>
            </a:extLst>
          </p:cNvPr>
          <p:cNvSpPr txBox="1">
            <a:spLocks noChangeArrowheads="1"/>
          </p:cNvSpPr>
          <p:nvPr/>
        </p:nvSpPr>
        <p:spPr bwMode="auto">
          <a:xfrm>
            <a:off x="900112" y="139868"/>
            <a:ext cx="103632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6000" b="1" dirty="0">
                <a:solidFill>
                  <a:schemeClr val="bg1"/>
                </a:solidFill>
                <a:latin typeface="Arial" panose="020B0604020202020204" pitchFamily="34" charset="0"/>
                <a:ea typeface="Gotham Book" charset="0"/>
                <a:cs typeface="Arial" panose="020B0604020202020204" pitchFamily="34" charset="0"/>
              </a:rPr>
              <a:t>The Road to Biblical Vision</a:t>
            </a:r>
          </a:p>
        </p:txBody>
      </p:sp>
    </p:spTree>
    <p:extLst>
      <p:ext uri="{BB962C8B-B14F-4D97-AF65-F5344CB8AC3E}">
        <p14:creationId xmlns:p14="http://schemas.microsoft.com/office/powerpoint/2010/main" val="20155159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240632" y="355312"/>
            <a:ext cx="119513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b="1" dirty="0">
                <a:solidFill>
                  <a:schemeClr val="bg1"/>
                </a:solidFill>
                <a:latin typeface="Helvetica" charset="0"/>
                <a:ea typeface="Helvetica" charset="0"/>
                <a:cs typeface="Helvetica" charset="0"/>
              </a:rPr>
              <a:t>What distinguishes a good idea from a God-inspired vision?</a:t>
            </a:r>
          </a:p>
        </p:txBody>
      </p:sp>
      <p:sp>
        <p:nvSpPr>
          <p:cNvPr id="6" name="Text Box 18"/>
          <p:cNvSpPr txBox="1">
            <a:spLocks noChangeArrowheads="1"/>
          </p:cNvSpPr>
          <p:nvPr/>
        </p:nvSpPr>
        <p:spPr bwMode="auto">
          <a:xfrm>
            <a:off x="240633" y="1650713"/>
            <a:ext cx="11951368" cy="92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039" tIns="42520" rIns="85039" bIns="42520">
            <a:spAutoFit/>
          </a:bodyPr>
          <a:lstStyle>
            <a:lvl1pPr>
              <a:spcBef>
                <a:spcPct val="20000"/>
              </a:spcBef>
              <a:buFont typeface="Arial" charset="0"/>
              <a:buChar char="•"/>
              <a:defRPr sz="3200">
                <a:solidFill>
                  <a:schemeClr val="tx1"/>
                </a:solidFill>
                <a:latin typeface="Calibri" charset="0"/>
                <a:ea typeface="ヒラギノ角ゴ Pro W3" charset="-128"/>
                <a:cs typeface="ヒラギノ角ゴ Pro W3" charset="-128"/>
              </a:defRPr>
            </a:lvl1pPr>
            <a:lvl2pPr marL="742950" indent="-285750">
              <a:spcBef>
                <a:spcPct val="20000"/>
              </a:spcBef>
              <a:buFont typeface="Arial" charset="0"/>
              <a:buChar char="–"/>
              <a:defRPr sz="2800">
                <a:solidFill>
                  <a:schemeClr val="tx1"/>
                </a:solidFill>
                <a:latin typeface="Calibri" charset="0"/>
                <a:ea typeface="ヒラギノ角ゴ Pro W3" charset="-128"/>
                <a:cs typeface="ヒラギノ角ゴ Pro W3" charset="-128"/>
              </a:defRPr>
            </a:lvl2pPr>
            <a:lvl3pPr marL="1143000" indent="-228600">
              <a:spcBef>
                <a:spcPct val="20000"/>
              </a:spcBef>
              <a:buFont typeface="Arial" charset="0"/>
              <a:buChar char="•"/>
              <a:defRPr sz="2400">
                <a:solidFill>
                  <a:schemeClr val="tx1"/>
                </a:solidFill>
                <a:latin typeface="Calibri" charset="0"/>
                <a:ea typeface="MS PGothic" charset="-128"/>
                <a:cs typeface="ＭＳ Ｐゴシック"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fontAlgn="base">
              <a:spcBef>
                <a:spcPct val="0"/>
              </a:spcBef>
              <a:spcAft>
                <a:spcPts val="1000"/>
              </a:spcAft>
              <a:buNone/>
            </a:pPr>
            <a:r>
              <a:rPr lang="es-ES_tradnl" altLang="en-US" sz="2400" b="1" dirty="0">
                <a:latin typeface="Arial" charset="0"/>
              </a:rPr>
              <a:t>	</a:t>
            </a:r>
            <a:r>
              <a:rPr lang="es-ES_tradnl" altLang="en-US" sz="2200" b="1" dirty="0">
                <a:latin typeface="Arial" charset="0"/>
              </a:rPr>
              <a:t>A </a:t>
            </a:r>
            <a:r>
              <a:rPr lang="es-ES_tradnl" altLang="en-US" sz="2200" b="1" dirty="0" err="1">
                <a:latin typeface="Arial" charset="0"/>
              </a:rPr>
              <a:t>good</a:t>
            </a:r>
            <a:r>
              <a:rPr lang="es-ES_tradnl" altLang="en-US" sz="2200" b="1" dirty="0">
                <a:latin typeface="Arial" charset="0"/>
              </a:rPr>
              <a:t> idea…                                   	A </a:t>
            </a:r>
            <a:r>
              <a:rPr lang="es-ES_tradnl" altLang="en-US" sz="2200" b="1" dirty="0" err="1">
                <a:latin typeface="Arial" charset="0"/>
              </a:rPr>
              <a:t>God-inspired</a:t>
            </a:r>
            <a:r>
              <a:rPr lang="es-ES_tradnl" altLang="en-US" sz="2200" b="1" dirty="0">
                <a:latin typeface="Arial" charset="0"/>
              </a:rPr>
              <a:t> </a:t>
            </a:r>
            <a:r>
              <a:rPr lang="es-ES_tradnl" altLang="en-US" sz="2200" b="1" dirty="0" err="1">
                <a:latin typeface="Arial" charset="0"/>
              </a:rPr>
              <a:t>vision</a:t>
            </a:r>
            <a:r>
              <a:rPr lang="es-ES_tradnl" altLang="en-US" sz="2200" b="1" dirty="0">
                <a:latin typeface="Arial" charset="0"/>
              </a:rPr>
              <a:t>…</a:t>
            </a:r>
            <a:r>
              <a:rPr lang="es-ES_tradnl" altLang="en-US" sz="2200" dirty="0">
                <a:latin typeface="Arial" charset="0"/>
              </a:rPr>
              <a:t> </a:t>
            </a:r>
          </a:p>
          <a:p>
            <a:pPr fontAlgn="base">
              <a:spcBef>
                <a:spcPct val="0"/>
              </a:spcBef>
              <a:spcAft>
                <a:spcPts val="1000"/>
              </a:spcAft>
              <a:buFont typeface="Wingdings" charset="2"/>
              <a:buChar char=" "/>
            </a:pPr>
            <a:r>
              <a:rPr lang="es-ES_tradnl" altLang="en-US" sz="2200" dirty="0">
                <a:latin typeface="Arial" charset="0"/>
              </a:rPr>
              <a:t> </a:t>
            </a:r>
            <a:r>
              <a:rPr lang="es-ES_tradnl" altLang="en-US" sz="2200" dirty="0" err="1">
                <a:latin typeface="Arial" charset="0"/>
              </a:rPr>
              <a:t>Provides</a:t>
            </a:r>
            <a:r>
              <a:rPr lang="es-ES_tradnl" altLang="en-US" sz="2200" dirty="0">
                <a:latin typeface="Arial" charset="0"/>
              </a:rPr>
              <a:t> a </a:t>
            </a:r>
            <a:r>
              <a:rPr lang="es-ES_tradnl" altLang="en-US" sz="2200" dirty="0" err="1">
                <a:latin typeface="Arial" charset="0"/>
              </a:rPr>
              <a:t>solution</a:t>
            </a:r>
            <a:r>
              <a:rPr lang="es-ES_tradnl" altLang="en-US" sz="2200" dirty="0">
                <a:latin typeface="Arial" charset="0"/>
              </a:rPr>
              <a:t> to a </a:t>
            </a:r>
            <a:r>
              <a:rPr lang="es-ES_tradnl" altLang="en-US" sz="2200" dirty="0" err="1">
                <a:latin typeface="Arial" charset="0"/>
              </a:rPr>
              <a:t>current</a:t>
            </a:r>
            <a:r>
              <a:rPr lang="es-ES_tradnl" altLang="en-US" sz="2200" dirty="0">
                <a:latin typeface="Arial" charset="0"/>
              </a:rPr>
              <a:t> </a:t>
            </a:r>
            <a:r>
              <a:rPr lang="es-ES_tradnl" altLang="en-US" sz="2200" dirty="0" err="1">
                <a:latin typeface="Arial" charset="0"/>
              </a:rPr>
              <a:t>problem</a:t>
            </a:r>
            <a:r>
              <a:rPr lang="es-ES_tradnl" altLang="en-US" sz="2200" dirty="0">
                <a:latin typeface="Arial" charset="0"/>
              </a:rPr>
              <a:t>	</a:t>
            </a:r>
            <a:r>
              <a:rPr lang="es-ES_tradnl" altLang="en-US" sz="2200" b="1" dirty="0" err="1">
                <a:latin typeface="Arial" charset="0"/>
              </a:rPr>
              <a:t>Provides</a:t>
            </a:r>
            <a:r>
              <a:rPr lang="es-ES_tradnl" altLang="en-US" sz="2200" b="1" dirty="0">
                <a:latin typeface="Arial" charset="0"/>
              </a:rPr>
              <a:t> a </a:t>
            </a:r>
            <a:r>
              <a:rPr lang="es-ES_tradnl" altLang="en-US" sz="2200" b="1" u="sng" dirty="0" err="1">
                <a:latin typeface="Arial" charset="0"/>
              </a:rPr>
              <a:t>legacy</a:t>
            </a:r>
            <a:r>
              <a:rPr lang="es-ES_tradnl" altLang="en-US" sz="2200" b="1" dirty="0">
                <a:latin typeface="Arial" charset="0"/>
              </a:rPr>
              <a:t> </a:t>
            </a:r>
            <a:r>
              <a:rPr lang="es-ES_tradnl" altLang="en-US" sz="2200" b="1" dirty="0" err="1">
                <a:latin typeface="Arial" charset="0"/>
              </a:rPr>
              <a:t>for</a:t>
            </a:r>
            <a:r>
              <a:rPr lang="es-ES_tradnl" altLang="en-US" sz="2200" b="1" dirty="0">
                <a:latin typeface="Arial" charset="0"/>
              </a:rPr>
              <a:t> </a:t>
            </a:r>
            <a:r>
              <a:rPr lang="es-ES_tradnl" altLang="en-US" sz="2200" b="1" dirty="0" err="1">
                <a:latin typeface="Arial" charset="0"/>
              </a:rPr>
              <a:t>generations</a:t>
            </a:r>
            <a:r>
              <a:rPr lang="es-ES_tradnl" altLang="en-US" sz="2200" b="1" dirty="0">
                <a:latin typeface="Arial" charset="0"/>
              </a:rPr>
              <a:t> to come</a:t>
            </a:r>
          </a:p>
        </p:txBody>
      </p:sp>
    </p:spTree>
    <p:extLst>
      <p:ext uri="{BB962C8B-B14F-4D97-AF65-F5344CB8AC3E}">
        <p14:creationId xmlns:p14="http://schemas.microsoft.com/office/powerpoint/2010/main" val="15962861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240632" y="355312"/>
            <a:ext cx="119513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b="1" dirty="0">
                <a:solidFill>
                  <a:schemeClr val="bg1"/>
                </a:solidFill>
                <a:latin typeface="Helvetica" charset="0"/>
                <a:ea typeface="Helvetica" charset="0"/>
                <a:cs typeface="Helvetica" charset="0"/>
              </a:rPr>
              <a:t>What distinguishes a good idea from a God-inspired vision?</a:t>
            </a:r>
          </a:p>
        </p:txBody>
      </p:sp>
      <p:sp>
        <p:nvSpPr>
          <p:cNvPr id="6" name="Text Box 18"/>
          <p:cNvSpPr txBox="1">
            <a:spLocks noChangeArrowheads="1"/>
          </p:cNvSpPr>
          <p:nvPr/>
        </p:nvSpPr>
        <p:spPr bwMode="auto">
          <a:xfrm>
            <a:off x="240633" y="1650713"/>
            <a:ext cx="11951368" cy="138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039" tIns="42520" rIns="85039" bIns="42520">
            <a:spAutoFit/>
          </a:bodyPr>
          <a:lstStyle>
            <a:lvl1pPr>
              <a:spcBef>
                <a:spcPct val="20000"/>
              </a:spcBef>
              <a:buFont typeface="Arial" charset="0"/>
              <a:buChar char="•"/>
              <a:defRPr sz="3200">
                <a:solidFill>
                  <a:schemeClr val="tx1"/>
                </a:solidFill>
                <a:latin typeface="Calibri" charset="0"/>
                <a:ea typeface="ヒラギノ角ゴ Pro W3" charset="-128"/>
                <a:cs typeface="ヒラギノ角ゴ Pro W3" charset="-128"/>
              </a:defRPr>
            </a:lvl1pPr>
            <a:lvl2pPr marL="742950" indent="-285750">
              <a:spcBef>
                <a:spcPct val="20000"/>
              </a:spcBef>
              <a:buFont typeface="Arial" charset="0"/>
              <a:buChar char="–"/>
              <a:defRPr sz="2800">
                <a:solidFill>
                  <a:schemeClr val="tx1"/>
                </a:solidFill>
                <a:latin typeface="Calibri" charset="0"/>
                <a:ea typeface="ヒラギノ角ゴ Pro W3" charset="-128"/>
                <a:cs typeface="ヒラギノ角ゴ Pro W3" charset="-128"/>
              </a:defRPr>
            </a:lvl2pPr>
            <a:lvl3pPr marL="1143000" indent="-228600">
              <a:spcBef>
                <a:spcPct val="20000"/>
              </a:spcBef>
              <a:buFont typeface="Arial" charset="0"/>
              <a:buChar char="•"/>
              <a:defRPr sz="2400">
                <a:solidFill>
                  <a:schemeClr val="tx1"/>
                </a:solidFill>
                <a:latin typeface="Calibri" charset="0"/>
                <a:ea typeface="MS PGothic" charset="-128"/>
                <a:cs typeface="ＭＳ Ｐゴシック"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fontAlgn="base">
              <a:spcBef>
                <a:spcPct val="0"/>
              </a:spcBef>
              <a:spcAft>
                <a:spcPts val="1000"/>
              </a:spcAft>
              <a:buNone/>
            </a:pPr>
            <a:r>
              <a:rPr lang="es-ES_tradnl" altLang="en-US" sz="2400" b="1" dirty="0">
                <a:latin typeface="Arial" charset="0"/>
              </a:rPr>
              <a:t>	</a:t>
            </a:r>
            <a:r>
              <a:rPr lang="es-ES_tradnl" altLang="en-US" sz="2200" b="1" dirty="0">
                <a:latin typeface="Arial" charset="0"/>
              </a:rPr>
              <a:t>A </a:t>
            </a:r>
            <a:r>
              <a:rPr lang="es-ES_tradnl" altLang="en-US" sz="2200" b="1" dirty="0" err="1">
                <a:latin typeface="Arial" charset="0"/>
              </a:rPr>
              <a:t>good</a:t>
            </a:r>
            <a:r>
              <a:rPr lang="es-ES_tradnl" altLang="en-US" sz="2200" b="1" dirty="0">
                <a:latin typeface="Arial" charset="0"/>
              </a:rPr>
              <a:t> idea…                                   	A </a:t>
            </a:r>
            <a:r>
              <a:rPr lang="es-ES_tradnl" altLang="en-US" sz="2200" b="1" dirty="0" err="1">
                <a:latin typeface="Arial" charset="0"/>
              </a:rPr>
              <a:t>God-inspired</a:t>
            </a:r>
            <a:r>
              <a:rPr lang="es-ES_tradnl" altLang="en-US" sz="2200" b="1" dirty="0">
                <a:latin typeface="Arial" charset="0"/>
              </a:rPr>
              <a:t> </a:t>
            </a:r>
            <a:r>
              <a:rPr lang="es-ES_tradnl" altLang="en-US" sz="2200" b="1" dirty="0" err="1">
                <a:latin typeface="Arial" charset="0"/>
              </a:rPr>
              <a:t>vision</a:t>
            </a:r>
            <a:r>
              <a:rPr lang="es-ES_tradnl" altLang="en-US" sz="2200" b="1" dirty="0">
                <a:latin typeface="Arial" charset="0"/>
              </a:rPr>
              <a:t>…</a:t>
            </a:r>
            <a:r>
              <a:rPr lang="es-ES_tradnl" altLang="en-US" sz="2200" dirty="0">
                <a:latin typeface="Arial" charset="0"/>
              </a:rPr>
              <a:t> </a:t>
            </a:r>
          </a:p>
          <a:p>
            <a:pPr fontAlgn="base">
              <a:spcBef>
                <a:spcPct val="0"/>
              </a:spcBef>
              <a:spcAft>
                <a:spcPts val="1000"/>
              </a:spcAft>
              <a:buFont typeface="Wingdings" charset="2"/>
              <a:buChar char=" "/>
            </a:pPr>
            <a:r>
              <a:rPr lang="es-ES_tradnl" altLang="en-US" sz="2200" dirty="0">
                <a:latin typeface="Arial" charset="0"/>
              </a:rPr>
              <a:t> </a:t>
            </a:r>
            <a:r>
              <a:rPr lang="es-ES_tradnl" altLang="en-US" sz="2200" dirty="0" err="1">
                <a:latin typeface="Arial" charset="0"/>
              </a:rPr>
              <a:t>Provides</a:t>
            </a:r>
            <a:r>
              <a:rPr lang="es-ES_tradnl" altLang="en-US" sz="2200" dirty="0">
                <a:latin typeface="Arial" charset="0"/>
              </a:rPr>
              <a:t> a </a:t>
            </a:r>
            <a:r>
              <a:rPr lang="es-ES_tradnl" altLang="en-US" sz="2200" dirty="0" err="1">
                <a:latin typeface="Arial" charset="0"/>
              </a:rPr>
              <a:t>solution</a:t>
            </a:r>
            <a:r>
              <a:rPr lang="es-ES_tradnl" altLang="en-US" sz="2200" dirty="0">
                <a:latin typeface="Arial" charset="0"/>
              </a:rPr>
              <a:t> to a </a:t>
            </a:r>
            <a:r>
              <a:rPr lang="es-ES_tradnl" altLang="en-US" sz="2200" dirty="0" err="1">
                <a:latin typeface="Arial" charset="0"/>
              </a:rPr>
              <a:t>current</a:t>
            </a:r>
            <a:r>
              <a:rPr lang="es-ES_tradnl" altLang="en-US" sz="2200" dirty="0">
                <a:latin typeface="Arial" charset="0"/>
              </a:rPr>
              <a:t> </a:t>
            </a:r>
            <a:r>
              <a:rPr lang="es-ES_tradnl" altLang="en-US" sz="2200" dirty="0" err="1">
                <a:latin typeface="Arial" charset="0"/>
              </a:rPr>
              <a:t>problem</a:t>
            </a:r>
            <a:r>
              <a:rPr lang="es-ES_tradnl" altLang="en-US" sz="2200" dirty="0">
                <a:latin typeface="Arial" charset="0"/>
              </a:rPr>
              <a:t>	</a:t>
            </a:r>
            <a:r>
              <a:rPr lang="es-ES_tradnl" altLang="en-US" sz="2200" b="1" dirty="0" err="1">
                <a:latin typeface="Arial" charset="0"/>
              </a:rPr>
              <a:t>Provides</a:t>
            </a:r>
            <a:r>
              <a:rPr lang="es-ES_tradnl" altLang="en-US" sz="2200" b="1" dirty="0">
                <a:latin typeface="Arial" charset="0"/>
              </a:rPr>
              <a:t> a </a:t>
            </a:r>
            <a:r>
              <a:rPr lang="es-ES_tradnl" altLang="en-US" sz="2200" b="1" u="sng" dirty="0" err="1">
                <a:latin typeface="Arial" charset="0"/>
              </a:rPr>
              <a:t>legacy</a:t>
            </a:r>
            <a:r>
              <a:rPr lang="es-ES_tradnl" altLang="en-US" sz="2200" b="1" dirty="0">
                <a:latin typeface="Arial" charset="0"/>
              </a:rPr>
              <a:t> </a:t>
            </a:r>
            <a:r>
              <a:rPr lang="es-ES_tradnl" altLang="en-US" sz="2200" b="1" dirty="0" err="1">
                <a:latin typeface="Arial" charset="0"/>
              </a:rPr>
              <a:t>for</a:t>
            </a:r>
            <a:r>
              <a:rPr lang="es-ES_tradnl" altLang="en-US" sz="2200" b="1" dirty="0">
                <a:latin typeface="Arial" charset="0"/>
              </a:rPr>
              <a:t> </a:t>
            </a:r>
            <a:r>
              <a:rPr lang="es-ES_tradnl" altLang="en-US" sz="2200" b="1" dirty="0" err="1">
                <a:latin typeface="Arial" charset="0"/>
              </a:rPr>
              <a:t>generations</a:t>
            </a:r>
            <a:r>
              <a:rPr lang="es-ES_tradnl" altLang="en-US" sz="2200" b="1" dirty="0">
                <a:latin typeface="Arial" charset="0"/>
              </a:rPr>
              <a:t> to come</a:t>
            </a: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Can come </a:t>
            </a:r>
            <a:r>
              <a:rPr lang="es-ES_tradnl" altLang="en-US" sz="2200" dirty="0" err="1">
                <a:latin typeface="Arial" charset="0"/>
              </a:rPr>
              <a:t>from</a:t>
            </a:r>
            <a:r>
              <a:rPr lang="es-ES_tradnl" altLang="en-US" sz="2200" dirty="0">
                <a:latin typeface="Arial" charset="0"/>
              </a:rPr>
              <a:t> </a:t>
            </a:r>
            <a:r>
              <a:rPr lang="es-ES_tradnl" altLang="en-US" sz="2200" dirty="0" err="1">
                <a:latin typeface="Arial" charset="0"/>
              </a:rPr>
              <a:t>someone</a:t>
            </a:r>
            <a:r>
              <a:rPr lang="es-ES_tradnl" altLang="en-US" sz="2200" dirty="0">
                <a:latin typeface="Arial" charset="0"/>
              </a:rPr>
              <a:t> </a:t>
            </a:r>
            <a:r>
              <a:rPr lang="es-ES_tradnl" altLang="en-US" sz="2200" dirty="0" err="1">
                <a:latin typeface="Arial" charset="0"/>
              </a:rPr>
              <a:t>else’s</a:t>
            </a:r>
            <a:r>
              <a:rPr lang="es-ES_tradnl" altLang="en-US" sz="2200" dirty="0">
                <a:latin typeface="Arial" charset="0"/>
              </a:rPr>
              <a:t> </a:t>
            </a:r>
            <a:r>
              <a:rPr lang="es-ES_tradnl" altLang="en-US" sz="2200" dirty="0" err="1">
                <a:latin typeface="Arial" charset="0"/>
              </a:rPr>
              <a:t>story</a:t>
            </a:r>
            <a:r>
              <a:rPr lang="es-ES_tradnl" altLang="en-US" sz="2200" dirty="0">
                <a:latin typeface="Arial" charset="0"/>
              </a:rPr>
              <a:t>	</a:t>
            </a:r>
            <a:r>
              <a:rPr lang="es-ES_tradnl" altLang="en-US" sz="2200" b="1" dirty="0" err="1">
                <a:latin typeface="Arial" charset="0"/>
              </a:rPr>
              <a:t>Flows</a:t>
            </a:r>
            <a:r>
              <a:rPr lang="es-ES_tradnl" altLang="en-US" sz="2200" b="1" dirty="0">
                <a:latin typeface="Arial" charset="0"/>
              </a:rPr>
              <a:t> </a:t>
            </a:r>
            <a:r>
              <a:rPr lang="es-ES_tradnl" altLang="en-US" sz="2200" b="1" dirty="0" err="1">
                <a:latin typeface="Arial" charset="0"/>
              </a:rPr>
              <a:t>out</a:t>
            </a:r>
            <a:r>
              <a:rPr lang="es-ES_tradnl" altLang="en-US" sz="2200" b="1" dirty="0">
                <a:latin typeface="Arial" charset="0"/>
              </a:rPr>
              <a:t> of </a:t>
            </a:r>
            <a:r>
              <a:rPr lang="es-ES_tradnl" altLang="en-US" sz="2200" b="1" dirty="0" err="1">
                <a:latin typeface="Arial" charset="0"/>
              </a:rPr>
              <a:t>God’s</a:t>
            </a:r>
            <a:r>
              <a:rPr lang="es-ES_tradnl" altLang="en-US" sz="2200" b="1" dirty="0">
                <a:latin typeface="Arial" charset="0"/>
              </a:rPr>
              <a:t> </a:t>
            </a:r>
            <a:r>
              <a:rPr lang="es-ES_tradnl" altLang="en-US" sz="2200" b="1" u="sng" dirty="0" err="1">
                <a:latin typeface="Arial" charset="0"/>
              </a:rPr>
              <a:t>unique</a:t>
            </a:r>
            <a:r>
              <a:rPr lang="es-ES_tradnl" altLang="en-US" sz="2200" b="1" dirty="0">
                <a:latin typeface="Arial" charset="0"/>
              </a:rPr>
              <a:t> plan </a:t>
            </a:r>
            <a:r>
              <a:rPr lang="es-ES_tradnl" altLang="en-US" sz="2200" b="1" dirty="0" err="1">
                <a:latin typeface="Arial" charset="0"/>
              </a:rPr>
              <a:t>for</a:t>
            </a:r>
            <a:r>
              <a:rPr lang="es-ES_tradnl" altLang="en-US" sz="2200" b="1" dirty="0">
                <a:latin typeface="Arial" charset="0"/>
              </a:rPr>
              <a:t> </a:t>
            </a:r>
            <a:r>
              <a:rPr lang="es-ES_tradnl" altLang="en-US" sz="2200" b="1" dirty="0" err="1">
                <a:latin typeface="Arial" charset="0"/>
              </a:rPr>
              <a:t>my</a:t>
            </a:r>
            <a:r>
              <a:rPr lang="es-ES_tradnl" altLang="en-US" sz="2200" b="1" dirty="0">
                <a:latin typeface="Arial" charset="0"/>
              </a:rPr>
              <a:t> </a:t>
            </a:r>
            <a:r>
              <a:rPr lang="es-ES_tradnl" altLang="en-US" sz="2200" b="1" dirty="0" err="1">
                <a:latin typeface="Arial" charset="0"/>
              </a:rPr>
              <a:t>life</a:t>
            </a:r>
            <a:r>
              <a:rPr lang="es-ES_tradnl" altLang="en-US" sz="2200" b="1">
                <a:latin typeface="Arial" charset="0"/>
              </a:rPr>
              <a:t>.</a:t>
            </a:r>
            <a:endParaRPr lang="es-ES_tradnl" altLang="en-US" sz="2200" b="1" u="sng" dirty="0">
              <a:latin typeface="Arial" charset="0"/>
            </a:endParaRPr>
          </a:p>
        </p:txBody>
      </p:sp>
    </p:spTree>
    <p:extLst>
      <p:ext uri="{BB962C8B-B14F-4D97-AF65-F5344CB8AC3E}">
        <p14:creationId xmlns:p14="http://schemas.microsoft.com/office/powerpoint/2010/main" val="21339508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240632" y="355312"/>
            <a:ext cx="119513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b="1" dirty="0">
                <a:solidFill>
                  <a:schemeClr val="bg1"/>
                </a:solidFill>
                <a:latin typeface="Helvetica" charset="0"/>
                <a:ea typeface="Helvetica" charset="0"/>
                <a:cs typeface="Helvetica" charset="0"/>
              </a:rPr>
              <a:t>What distinguishes a good idea from a God-inspired vision?</a:t>
            </a:r>
          </a:p>
        </p:txBody>
      </p:sp>
      <p:sp>
        <p:nvSpPr>
          <p:cNvPr id="6" name="Text Box 18"/>
          <p:cNvSpPr txBox="1">
            <a:spLocks noChangeArrowheads="1"/>
          </p:cNvSpPr>
          <p:nvPr/>
        </p:nvSpPr>
        <p:spPr bwMode="auto">
          <a:xfrm>
            <a:off x="240633" y="1650713"/>
            <a:ext cx="11951368" cy="185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039" tIns="42520" rIns="85039" bIns="42520">
            <a:spAutoFit/>
          </a:bodyPr>
          <a:lstStyle>
            <a:lvl1pPr>
              <a:spcBef>
                <a:spcPct val="20000"/>
              </a:spcBef>
              <a:buFont typeface="Arial" charset="0"/>
              <a:buChar char="•"/>
              <a:defRPr sz="3200">
                <a:solidFill>
                  <a:schemeClr val="tx1"/>
                </a:solidFill>
                <a:latin typeface="Calibri" charset="0"/>
                <a:ea typeface="ヒラギノ角ゴ Pro W3" charset="-128"/>
                <a:cs typeface="ヒラギノ角ゴ Pro W3" charset="-128"/>
              </a:defRPr>
            </a:lvl1pPr>
            <a:lvl2pPr marL="742950" indent="-285750">
              <a:spcBef>
                <a:spcPct val="20000"/>
              </a:spcBef>
              <a:buFont typeface="Arial" charset="0"/>
              <a:buChar char="–"/>
              <a:defRPr sz="2800">
                <a:solidFill>
                  <a:schemeClr val="tx1"/>
                </a:solidFill>
                <a:latin typeface="Calibri" charset="0"/>
                <a:ea typeface="ヒラギノ角ゴ Pro W3" charset="-128"/>
                <a:cs typeface="ヒラギノ角ゴ Pro W3" charset="-128"/>
              </a:defRPr>
            </a:lvl2pPr>
            <a:lvl3pPr marL="1143000" indent="-228600">
              <a:spcBef>
                <a:spcPct val="20000"/>
              </a:spcBef>
              <a:buFont typeface="Arial" charset="0"/>
              <a:buChar char="•"/>
              <a:defRPr sz="2400">
                <a:solidFill>
                  <a:schemeClr val="tx1"/>
                </a:solidFill>
                <a:latin typeface="Calibri" charset="0"/>
                <a:ea typeface="MS PGothic" charset="-128"/>
                <a:cs typeface="ＭＳ Ｐゴシック"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fontAlgn="base">
              <a:spcBef>
                <a:spcPct val="0"/>
              </a:spcBef>
              <a:spcAft>
                <a:spcPts val="1000"/>
              </a:spcAft>
              <a:buNone/>
            </a:pPr>
            <a:r>
              <a:rPr lang="es-ES_tradnl" altLang="en-US" sz="2400" b="1" dirty="0">
                <a:latin typeface="Arial" charset="0"/>
              </a:rPr>
              <a:t>	</a:t>
            </a:r>
            <a:r>
              <a:rPr lang="es-ES_tradnl" altLang="en-US" sz="2200" b="1" dirty="0">
                <a:latin typeface="Arial" charset="0"/>
              </a:rPr>
              <a:t>A </a:t>
            </a:r>
            <a:r>
              <a:rPr lang="es-ES_tradnl" altLang="en-US" sz="2200" b="1" dirty="0" err="1">
                <a:latin typeface="Arial" charset="0"/>
              </a:rPr>
              <a:t>good</a:t>
            </a:r>
            <a:r>
              <a:rPr lang="es-ES_tradnl" altLang="en-US" sz="2200" b="1" dirty="0">
                <a:latin typeface="Arial" charset="0"/>
              </a:rPr>
              <a:t> idea…                                   	A </a:t>
            </a:r>
            <a:r>
              <a:rPr lang="es-ES_tradnl" altLang="en-US" sz="2200" b="1" dirty="0" err="1">
                <a:latin typeface="Arial" charset="0"/>
              </a:rPr>
              <a:t>God-inspired</a:t>
            </a:r>
            <a:r>
              <a:rPr lang="es-ES_tradnl" altLang="en-US" sz="2200" b="1" dirty="0">
                <a:latin typeface="Arial" charset="0"/>
              </a:rPr>
              <a:t> </a:t>
            </a:r>
            <a:r>
              <a:rPr lang="es-ES_tradnl" altLang="en-US" sz="2200" b="1" dirty="0" err="1">
                <a:latin typeface="Arial" charset="0"/>
              </a:rPr>
              <a:t>vision</a:t>
            </a:r>
            <a:r>
              <a:rPr lang="es-ES_tradnl" altLang="en-US" sz="2200" b="1" dirty="0">
                <a:latin typeface="Arial" charset="0"/>
              </a:rPr>
              <a:t>…</a:t>
            </a:r>
            <a:r>
              <a:rPr lang="es-ES_tradnl" altLang="en-US" sz="2200" dirty="0">
                <a:latin typeface="Arial" charset="0"/>
              </a:rPr>
              <a:t> </a:t>
            </a:r>
          </a:p>
          <a:p>
            <a:pPr fontAlgn="base">
              <a:spcBef>
                <a:spcPct val="0"/>
              </a:spcBef>
              <a:spcAft>
                <a:spcPts val="1000"/>
              </a:spcAft>
              <a:buFont typeface="Wingdings" charset="2"/>
              <a:buChar char=" "/>
            </a:pPr>
            <a:r>
              <a:rPr lang="es-ES_tradnl" altLang="en-US" sz="2200" dirty="0">
                <a:latin typeface="Arial" charset="0"/>
              </a:rPr>
              <a:t> </a:t>
            </a:r>
            <a:r>
              <a:rPr lang="es-ES_tradnl" altLang="en-US" sz="2200" dirty="0" err="1">
                <a:latin typeface="Arial" charset="0"/>
              </a:rPr>
              <a:t>Provides</a:t>
            </a:r>
            <a:r>
              <a:rPr lang="es-ES_tradnl" altLang="en-US" sz="2200" dirty="0">
                <a:latin typeface="Arial" charset="0"/>
              </a:rPr>
              <a:t> a </a:t>
            </a:r>
            <a:r>
              <a:rPr lang="es-ES_tradnl" altLang="en-US" sz="2200" dirty="0" err="1">
                <a:latin typeface="Arial" charset="0"/>
              </a:rPr>
              <a:t>solution</a:t>
            </a:r>
            <a:r>
              <a:rPr lang="es-ES_tradnl" altLang="en-US" sz="2200" dirty="0">
                <a:latin typeface="Arial" charset="0"/>
              </a:rPr>
              <a:t> to a </a:t>
            </a:r>
            <a:r>
              <a:rPr lang="es-ES_tradnl" altLang="en-US" sz="2200" dirty="0" err="1">
                <a:latin typeface="Arial" charset="0"/>
              </a:rPr>
              <a:t>current</a:t>
            </a:r>
            <a:r>
              <a:rPr lang="es-ES_tradnl" altLang="en-US" sz="2200" dirty="0">
                <a:latin typeface="Arial" charset="0"/>
              </a:rPr>
              <a:t> </a:t>
            </a:r>
            <a:r>
              <a:rPr lang="es-ES_tradnl" altLang="en-US" sz="2200" dirty="0" err="1">
                <a:latin typeface="Arial" charset="0"/>
              </a:rPr>
              <a:t>problem</a:t>
            </a:r>
            <a:r>
              <a:rPr lang="es-ES_tradnl" altLang="en-US" sz="2200" dirty="0">
                <a:latin typeface="Arial" charset="0"/>
              </a:rPr>
              <a:t>	</a:t>
            </a:r>
            <a:r>
              <a:rPr lang="es-ES_tradnl" altLang="en-US" sz="2200" b="1" dirty="0" err="1">
                <a:latin typeface="Arial" charset="0"/>
              </a:rPr>
              <a:t>Provides</a:t>
            </a:r>
            <a:r>
              <a:rPr lang="es-ES_tradnl" altLang="en-US" sz="2200" b="1" dirty="0">
                <a:latin typeface="Arial" charset="0"/>
              </a:rPr>
              <a:t> a </a:t>
            </a:r>
            <a:r>
              <a:rPr lang="es-ES_tradnl" altLang="en-US" sz="2200" b="1" u="sng" dirty="0" err="1">
                <a:latin typeface="Arial" charset="0"/>
              </a:rPr>
              <a:t>legacy</a:t>
            </a:r>
            <a:r>
              <a:rPr lang="es-ES_tradnl" altLang="en-US" sz="2200" b="1" dirty="0">
                <a:latin typeface="Arial" charset="0"/>
              </a:rPr>
              <a:t> </a:t>
            </a:r>
            <a:r>
              <a:rPr lang="es-ES_tradnl" altLang="en-US" sz="2200" b="1" dirty="0" err="1">
                <a:latin typeface="Arial" charset="0"/>
              </a:rPr>
              <a:t>for</a:t>
            </a:r>
            <a:r>
              <a:rPr lang="es-ES_tradnl" altLang="en-US" sz="2200" b="1" dirty="0">
                <a:latin typeface="Arial" charset="0"/>
              </a:rPr>
              <a:t> </a:t>
            </a:r>
            <a:r>
              <a:rPr lang="es-ES_tradnl" altLang="en-US" sz="2200" b="1" dirty="0" err="1">
                <a:latin typeface="Arial" charset="0"/>
              </a:rPr>
              <a:t>generations</a:t>
            </a:r>
            <a:r>
              <a:rPr lang="es-ES_tradnl" altLang="en-US" sz="2200" b="1" dirty="0">
                <a:latin typeface="Arial" charset="0"/>
              </a:rPr>
              <a:t> to come</a:t>
            </a: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Can come </a:t>
            </a:r>
            <a:r>
              <a:rPr lang="es-ES_tradnl" altLang="en-US" sz="2200" dirty="0" err="1">
                <a:latin typeface="Arial" charset="0"/>
              </a:rPr>
              <a:t>from</a:t>
            </a:r>
            <a:r>
              <a:rPr lang="es-ES_tradnl" altLang="en-US" sz="2200" dirty="0">
                <a:latin typeface="Arial" charset="0"/>
              </a:rPr>
              <a:t> </a:t>
            </a:r>
            <a:r>
              <a:rPr lang="es-ES_tradnl" altLang="en-US" sz="2200" dirty="0" err="1">
                <a:latin typeface="Arial" charset="0"/>
              </a:rPr>
              <a:t>someone</a:t>
            </a:r>
            <a:r>
              <a:rPr lang="es-ES_tradnl" altLang="en-US" sz="2200" dirty="0">
                <a:latin typeface="Arial" charset="0"/>
              </a:rPr>
              <a:t> </a:t>
            </a:r>
            <a:r>
              <a:rPr lang="es-ES_tradnl" altLang="en-US" sz="2200" dirty="0" err="1">
                <a:latin typeface="Arial" charset="0"/>
              </a:rPr>
              <a:t>else’s</a:t>
            </a:r>
            <a:r>
              <a:rPr lang="es-ES_tradnl" altLang="en-US" sz="2200" dirty="0">
                <a:latin typeface="Arial" charset="0"/>
              </a:rPr>
              <a:t> </a:t>
            </a:r>
            <a:r>
              <a:rPr lang="es-ES_tradnl" altLang="en-US" sz="2200" dirty="0" err="1">
                <a:latin typeface="Arial" charset="0"/>
              </a:rPr>
              <a:t>story</a:t>
            </a:r>
            <a:r>
              <a:rPr lang="es-ES_tradnl" altLang="en-US" sz="2200" dirty="0">
                <a:latin typeface="Arial" charset="0"/>
              </a:rPr>
              <a:t>	</a:t>
            </a:r>
            <a:r>
              <a:rPr lang="es-ES_tradnl" altLang="en-US" sz="2200" b="1" dirty="0" err="1">
                <a:latin typeface="Arial" charset="0"/>
              </a:rPr>
              <a:t>Flows</a:t>
            </a:r>
            <a:r>
              <a:rPr lang="es-ES_tradnl" altLang="en-US" sz="2200" b="1" dirty="0">
                <a:latin typeface="Arial" charset="0"/>
              </a:rPr>
              <a:t> </a:t>
            </a:r>
            <a:r>
              <a:rPr lang="es-ES_tradnl" altLang="en-US" sz="2200" b="1" dirty="0" err="1">
                <a:latin typeface="Arial" charset="0"/>
              </a:rPr>
              <a:t>out</a:t>
            </a:r>
            <a:r>
              <a:rPr lang="es-ES_tradnl" altLang="en-US" sz="2200" b="1" dirty="0">
                <a:latin typeface="Arial" charset="0"/>
              </a:rPr>
              <a:t> of </a:t>
            </a:r>
            <a:r>
              <a:rPr lang="es-ES_tradnl" altLang="en-US" sz="2200" b="1" dirty="0" err="1">
                <a:latin typeface="Arial" charset="0"/>
              </a:rPr>
              <a:t>God’s</a:t>
            </a:r>
            <a:r>
              <a:rPr lang="es-ES_tradnl" altLang="en-US" sz="2200" b="1" dirty="0">
                <a:latin typeface="Arial" charset="0"/>
              </a:rPr>
              <a:t> </a:t>
            </a:r>
            <a:r>
              <a:rPr lang="es-ES_tradnl" altLang="en-US" sz="2200" b="1" u="sng" dirty="0" err="1">
                <a:latin typeface="Arial" charset="0"/>
              </a:rPr>
              <a:t>unique</a:t>
            </a:r>
            <a:r>
              <a:rPr lang="es-ES_tradnl" altLang="en-US" sz="2200" b="1" dirty="0">
                <a:latin typeface="Arial" charset="0"/>
              </a:rPr>
              <a:t> plan </a:t>
            </a:r>
            <a:r>
              <a:rPr lang="es-ES_tradnl" altLang="en-US" sz="2200" b="1" dirty="0" err="1">
                <a:latin typeface="Arial" charset="0"/>
              </a:rPr>
              <a:t>for</a:t>
            </a:r>
            <a:r>
              <a:rPr lang="es-ES_tradnl" altLang="en-US" sz="2200" b="1" dirty="0">
                <a:latin typeface="Arial" charset="0"/>
              </a:rPr>
              <a:t> </a:t>
            </a:r>
            <a:r>
              <a:rPr lang="es-ES_tradnl" altLang="en-US" sz="2200" b="1" dirty="0" err="1">
                <a:latin typeface="Arial" charset="0"/>
              </a:rPr>
              <a:t>my</a:t>
            </a:r>
            <a:r>
              <a:rPr lang="es-ES_tradnl" altLang="en-US" sz="2200" b="1" dirty="0">
                <a:latin typeface="Arial" charset="0"/>
              </a:rPr>
              <a:t> </a:t>
            </a:r>
            <a:r>
              <a:rPr lang="es-ES_tradnl" altLang="en-US" sz="2200" b="1" dirty="0" err="1">
                <a:latin typeface="Arial" charset="0"/>
              </a:rPr>
              <a:t>life</a:t>
            </a:r>
            <a:r>
              <a:rPr lang="es-ES_tradnl" altLang="en-US" sz="2200" b="1" dirty="0">
                <a:latin typeface="Arial" charset="0"/>
              </a:rPr>
              <a:t>.</a:t>
            </a:r>
            <a:endParaRPr lang="es-ES_tradnl" altLang="en-US" sz="2200" b="1" u="sng" dirty="0">
              <a:latin typeface="Arial" charset="0"/>
            </a:endParaRP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a:t>
            </a:r>
            <a:r>
              <a:rPr lang="es-ES_tradnl" altLang="en-US" sz="2200" dirty="0" err="1">
                <a:latin typeface="Arial" charset="0"/>
              </a:rPr>
              <a:t>Is</a:t>
            </a:r>
            <a:r>
              <a:rPr lang="es-ES_tradnl" altLang="en-US" sz="2200" dirty="0">
                <a:latin typeface="Arial" charset="0"/>
              </a:rPr>
              <a:t> </a:t>
            </a:r>
            <a:r>
              <a:rPr lang="es-ES_tradnl" altLang="en-US" sz="2200" dirty="0" err="1">
                <a:latin typeface="Arial" charset="0"/>
              </a:rPr>
              <a:t>based</a:t>
            </a:r>
            <a:r>
              <a:rPr lang="es-ES_tradnl" altLang="en-US" sz="2200" dirty="0">
                <a:latin typeface="Arial" charset="0"/>
              </a:rPr>
              <a:t> </a:t>
            </a:r>
            <a:r>
              <a:rPr lang="es-ES_tradnl" altLang="en-US" sz="2200" dirty="0" err="1">
                <a:latin typeface="Arial" charset="0"/>
              </a:rPr>
              <a:t>on</a:t>
            </a:r>
            <a:r>
              <a:rPr lang="es-ES_tradnl" altLang="en-US" sz="2200" dirty="0">
                <a:latin typeface="Arial" charset="0"/>
              </a:rPr>
              <a:t> personal </a:t>
            </a:r>
            <a:r>
              <a:rPr lang="es-ES_tradnl" altLang="en-US" sz="2200" dirty="0" err="1">
                <a:latin typeface="Arial" charset="0"/>
              </a:rPr>
              <a:t>experience</a:t>
            </a:r>
            <a:r>
              <a:rPr lang="es-ES_tradnl" altLang="en-US" sz="2200" dirty="0">
                <a:latin typeface="Arial" charset="0"/>
              </a:rPr>
              <a:t>		</a:t>
            </a:r>
            <a:r>
              <a:rPr lang="es-ES_tradnl" altLang="en-US" sz="2200" b="1" dirty="0">
                <a:latin typeface="Arial" charset="0"/>
              </a:rPr>
              <a:t>Has </a:t>
            </a:r>
            <a:r>
              <a:rPr lang="es-ES_tradnl" altLang="en-US" sz="2200" b="1" dirty="0" err="1">
                <a:latin typeface="Arial" charset="0"/>
              </a:rPr>
              <a:t>scriptural</a:t>
            </a:r>
            <a:r>
              <a:rPr lang="es-ES_tradnl" altLang="en-US" sz="2200" b="1" dirty="0">
                <a:latin typeface="Arial" charset="0"/>
              </a:rPr>
              <a:t> </a:t>
            </a:r>
            <a:r>
              <a:rPr lang="es-ES_tradnl" altLang="en-US" sz="2200" b="1" u="sng" err="1">
                <a:latin typeface="Arial" charset="0"/>
              </a:rPr>
              <a:t>references</a:t>
            </a:r>
            <a:r>
              <a:rPr lang="es-ES_tradnl" altLang="en-US" sz="2200" b="1">
                <a:latin typeface="Arial" charset="0"/>
              </a:rPr>
              <a:t>.</a:t>
            </a:r>
            <a:endParaRPr lang="es-ES_tradnl" altLang="en-US" sz="2200" b="1" u="sng" dirty="0">
              <a:latin typeface="Arial" charset="0"/>
            </a:endParaRPr>
          </a:p>
        </p:txBody>
      </p:sp>
    </p:spTree>
    <p:extLst>
      <p:ext uri="{BB962C8B-B14F-4D97-AF65-F5344CB8AC3E}">
        <p14:creationId xmlns:p14="http://schemas.microsoft.com/office/powerpoint/2010/main" val="8679440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240632" y="355312"/>
            <a:ext cx="119513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b="1" dirty="0">
                <a:solidFill>
                  <a:schemeClr val="bg1"/>
                </a:solidFill>
                <a:latin typeface="Helvetica" charset="0"/>
                <a:ea typeface="Helvetica" charset="0"/>
                <a:cs typeface="Helvetica" charset="0"/>
              </a:rPr>
              <a:t>What distinguishes a good idea from a God-inspired vision?</a:t>
            </a:r>
          </a:p>
        </p:txBody>
      </p:sp>
      <p:sp>
        <p:nvSpPr>
          <p:cNvPr id="6" name="Text Box 18"/>
          <p:cNvSpPr txBox="1">
            <a:spLocks noChangeArrowheads="1"/>
          </p:cNvSpPr>
          <p:nvPr/>
        </p:nvSpPr>
        <p:spPr bwMode="auto">
          <a:xfrm>
            <a:off x="240633" y="1650713"/>
            <a:ext cx="11951368" cy="232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039" tIns="42520" rIns="85039" bIns="42520">
            <a:spAutoFit/>
          </a:bodyPr>
          <a:lstStyle>
            <a:lvl1pPr>
              <a:spcBef>
                <a:spcPct val="20000"/>
              </a:spcBef>
              <a:buFont typeface="Arial" charset="0"/>
              <a:buChar char="•"/>
              <a:defRPr sz="3200">
                <a:solidFill>
                  <a:schemeClr val="tx1"/>
                </a:solidFill>
                <a:latin typeface="Calibri" charset="0"/>
                <a:ea typeface="ヒラギノ角ゴ Pro W3" charset="-128"/>
                <a:cs typeface="ヒラギノ角ゴ Pro W3" charset="-128"/>
              </a:defRPr>
            </a:lvl1pPr>
            <a:lvl2pPr marL="742950" indent="-285750">
              <a:spcBef>
                <a:spcPct val="20000"/>
              </a:spcBef>
              <a:buFont typeface="Arial" charset="0"/>
              <a:buChar char="–"/>
              <a:defRPr sz="2800">
                <a:solidFill>
                  <a:schemeClr val="tx1"/>
                </a:solidFill>
                <a:latin typeface="Calibri" charset="0"/>
                <a:ea typeface="ヒラギノ角ゴ Pro W3" charset="-128"/>
                <a:cs typeface="ヒラギノ角ゴ Pro W3" charset="-128"/>
              </a:defRPr>
            </a:lvl2pPr>
            <a:lvl3pPr marL="1143000" indent="-228600">
              <a:spcBef>
                <a:spcPct val="20000"/>
              </a:spcBef>
              <a:buFont typeface="Arial" charset="0"/>
              <a:buChar char="•"/>
              <a:defRPr sz="2400">
                <a:solidFill>
                  <a:schemeClr val="tx1"/>
                </a:solidFill>
                <a:latin typeface="Calibri" charset="0"/>
                <a:ea typeface="MS PGothic" charset="-128"/>
                <a:cs typeface="ＭＳ Ｐゴシック"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fontAlgn="base">
              <a:spcBef>
                <a:spcPct val="0"/>
              </a:spcBef>
              <a:spcAft>
                <a:spcPts val="1000"/>
              </a:spcAft>
              <a:buNone/>
            </a:pPr>
            <a:r>
              <a:rPr lang="es-ES_tradnl" altLang="en-US" sz="2400" b="1" dirty="0">
                <a:latin typeface="Arial" charset="0"/>
              </a:rPr>
              <a:t>	</a:t>
            </a:r>
            <a:r>
              <a:rPr lang="es-ES_tradnl" altLang="en-US" sz="2200" b="1" dirty="0">
                <a:latin typeface="Arial" charset="0"/>
              </a:rPr>
              <a:t>A </a:t>
            </a:r>
            <a:r>
              <a:rPr lang="es-ES_tradnl" altLang="en-US" sz="2200" b="1" dirty="0" err="1">
                <a:latin typeface="Arial" charset="0"/>
              </a:rPr>
              <a:t>good</a:t>
            </a:r>
            <a:r>
              <a:rPr lang="es-ES_tradnl" altLang="en-US" sz="2200" b="1" dirty="0">
                <a:latin typeface="Arial" charset="0"/>
              </a:rPr>
              <a:t> idea…                                   	A </a:t>
            </a:r>
            <a:r>
              <a:rPr lang="es-ES_tradnl" altLang="en-US" sz="2200" b="1" dirty="0" err="1">
                <a:latin typeface="Arial" charset="0"/>
              </a:rPr>
              <a:t>God-inspired</a:t>
            </a:r>
            <a:r>
              <a:rPr lang="es-ES_tradnl" altLang="en-US" sz="2200" b="1" dirty="0">
                <a:latin typeface="Arial" charset="0"/>
              </a:rPr>
              <a:t> </a:t>
            </a:r>
            <a:r>
              <a:rPr lang="es-ES_tradnl" altLang="en-US" sz="2200" b="1" dirty="0" err="1">
                <a:latin typeface="Arial" charset="0"/>
              </a:rPr>
              <a:t>vision</a:t>
            </a:r>
            <a:r>
              <a:rPr lang="es-ES_tradnl" altLang="en-US" sz="2200" b="1" dirty="0">
                <a:latin typeface="Arial" charset="0"/>
              </a:rPr>
              <a:t>…</a:t>
            </a:r>
            <a:r>
              <a:rPr lang="es-ES_tradnl" altLang="en-US" sz="2200" dirty="0">
                <a:latin typeface="Arial" charset="0"/>
              </a:rPr>
              <a:t> </a:t>
            </a:r>
          </a:p>
          <a:p>
            <a:pPr fontAlgn="base">
              <a:spcBef>
                <a:spcPct val="0"/>
              </a:spcBef>
              <a:spcAft>
                <a:spcPts val="1000"/>
              </a:spcAft>
              <a:buFont typeface="Wingdings" charset="2"/>
              <a:buChar char=" "/>
            </a:pPr>
            <a:r>
              <a:rPr lang="es-ES_tradnl" altLang="en-US" sz="2200" dirty="0">
                <a:latin typeface="Arial" charset="0"/>
              </a:rPr>
              <a:t> </a:t>
            </a:r>
            <a:r>
              <a:rPr lang="es-ES_tradnl" altLang="en-US" sz="2200" dirty="0" err="1">
                <a:latin typeface="Arial" charset="0"/>
              </a:rPr>
              <a:t>Provides</a:t>
            </a:r>
            <a:r>
              <a:rPr lang="es-ES_tradnl" altLang="en-US" sz="2200" dirty="0">
                <a:latin typeface="Arial" charset="0"/>
              </a:rPr>
              <a:t> a </a:t>
            </a:r>
            <a:r>
              <a:rPr lang="es-ES_tradnl" altLang="en-US" sz="2200" dirty="0" err="1">
                <a:latin typeface="Arial" charset="0"/>
              </a:rPr>
              <a:t>solution</a:t>
            </a:r>
            <a:r>
              <a:rPr lang="es-ES_tradnl" altLang="en-US" sz="2200" dirty="0">
                <a:latin typeface="Arial" charset="0"/>
              </a:rPr>
              <a:t> to a </a:t>
            </a:r>
            <a:r>
              <a:rPr lang="es-ES_tradnl" altLang="en-US" sz="2200" dirty="0" err="1">
                <a:latin typeface="Arial" charset="0"/>
              </a:rPr>
              <a:t>current</a:t>
            </a:r>
            <a:r>
              <a:rPr lang="es-ES_tradnl" altLang="en-US" sz="2200" dirty="0">
                <a:latin typeface="Arial" charset="0"/>
              </a:rPr>
              <a:t> </a:t>
            </a:r>
            <a:r>
              <a:rPr lang="es-ES_tradnl" altLang="en-US" sz="2200" dirty="0" err="1">
                <a:latin typeface="Arial" charset="0"/>
              </a:rPr>
              <a:t>problem</a:t>
            </a:r>
            <a:r>
              <a:rPr lang="es-ES_tradnl" altLang="en-US" sz="2200" dirty="0">
                <a:latin typeface="Arial" charset="0"/>
              </a:rPr>
              <a:t>	</a:t>
            </a:r>
            <a:r>
              <a:rPr lang="es-ES_tradnl" altLang="en-US" sz="2200" b="1" dirty="0" err="1">
                <a:latin typeface="Arial" charset="0"/>
              </a:rPr>
              <a:t>Provides</a:t>
            </a:r>
            <a:r>
              <a:rPr lang="es-ES_tradnl" altLang="en-US" sz="2200" b="1" dirty="0">
                <a:latin typeface="Arial" charset="0"/>
              </a:rPr>
              <a:t> a </a:t>
            </a:r>
            <a:r>
              <a:rPr lang="es-ES_tradnl" altLang="en-US" sz="2200" b="1" u="sng" dirty="0" err="1">
                <a:latin typeface="Arial" charset="0"/>
              </a:rPr>
              <a:t>legacy</a:t>
            </a:r>
            <a:r>
              <a:rPr lang="es-ES_tradnl" altLang="en-US" sz="2200" b="1" dirty="0">
                <a:latin typeface="Arial" charset="0"/>
              </a:rPr>
              <a:t> </a:t>
            </a:r>
            <a:r>
              <a:rPr lang="es-ES_tradnl" altLang="en-US" sz="2200" b="1" dirty="0" err="1">
                <a:latin typeface="Arial" charset="0"/>
              </a:rPr>
              <a:t>for</a:t>
            </a:r>
            <a:r>
              <a:rPr lang="es-ES_tradnl" altLang="en-US" sz="2200" b="1" dirty="0">
                <a:latin typeface="Arial" charset="0"/>
              </a:rPr>
              <a:t> </a:t>
            </a:r>
            <a:r>
              <a:rPr lang="es-ES_tradnl" altLang="en-US" sz="2200" b="1" dirty="0" err="1">
                <a:latin typeface="Arial" charset="0"/>
              </a:rPr>
              <a:t>generations</a:t>
            </a:r>
            <a:r>
              <a:rPr lang="es-ES_tradnl" altLang="en-US" sz="2200" b="1" dirty="0">
                <a:latin typeface="Arial" charset="0"/>
              </a:rPr>
              <a:t> to come</a:t>
            </a: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Can come </a:t>
            </a:r>
            <a:r>
              <a:rPr lang="es-ES_tradnl" altLang="en-US" sz="2200" dirty="0" err="1">
                <a:latin typeface="Arial" charset="0"/>
              </a:rPr>
              <a:t>from</a:t>
            </a:r>
            <a:r>
              <a:rPr lang="es-ES_tradnl" altLang="en-US" sz="2200" dirty="0">
                <a:latin typeface="Arial" charset="0"/>
              </a:rPr>
              <a:t> </a:t>
            </a:r>
            <a:r>
              <a:rPr lang="es-ES_tradnl" altLang="en-US" sz="2200" dirty="0" err="1">
                <a:latin typeface="Arial" charset="0"/>
              </a:rPr>
              <a:t>someone</a:t>
            </a:r>
            <a:r>
              <a:rPr lang="es-ES_tradnl" altLang="en-US" sz="2200" dirty="0">
                <a:latin typeface="Arial" charset="0"/>
              </a:rPr>
              <a:t> </a:t>
            </a:r>
            <a:r>
              <a:rPr lang="es-ES_tradnl" altLang="en-US" sz="2200" dirty="0" err="1">
                <a:latin typeface="Arial" charset="0"/>
              </a:rPr>
              <a:t>else’s</a:t>
            </a:r>
            <a:r>
              <a:rPr lang="es-ES_tradnl" altLang="en-US" sz="2200" dirty="0">
                <a:latin typeface="Arial" charset="0"/>
              </a:rPr>
              <a:t> </a:t>
            </a:r>
            <a:r>
              <a:rPr lang="es-ES_tradnl" altLang="en-US" sz="2200" dirty="0" err="1">
                <a:latin typeface="Arial" charset="0"/>
              </a:rPr>
              <a:t>story</a:t>
            </a:r>
            <a:r>
              <a:rPr lang="es-ES_tradnl" altLang="en-US" sz="2200" dirty="0">
                <a:latin typeface="Arial" charset="0"/>
              </a:rPr>
              <a:t>	</a:t>
            </a:r>
            <a:r>
              <a:rPr lang="es-ES_tradnl" altLang="en-US" sz="2200" b="1" dirty="0" err="1">
                <a:latin typeface="Arial" charset="0"/>
              </a:rPr>
              <a:t>Flows</a:t>
            </a:r>
            <a:r>
              <a:rPr lang="es-ES_tradnl" altLang="en-US" sz="2200" b="1" dirty="0">
                <a:latin typeface="Arial" charset="0"/>
              </a:rPr>
              <a:t> </a:t>
            </a:r>
            <a:r>
              <a:rPr lang="es-ES_tradnl" altLang="en-US" sz="2200" b="1" dirty="0" err="1">
                <a:latin typeface="Arial" charset="0"/>
              </a:rPr>
              <a:t>out</a:t>
            </a:r>
            <a:r>
              <a:rPr lang="es-ES_tradnl" altLang="en-US" sz="2200" b="1" dirty="0">
                <a:latin typeface="Arial" charset="0"/>
              </a:rPr>
              <a:t> of </a:t>
            </a:r>
            <a:r>
              <a:rPr lang="es-ES_tradnl" altLang="en-US" sz="2200" b="1" dirty="0" err="1">
                <a:latin typeface="Arial" charset="0"/>
              </a:rPr>
              <a:t>God’s</a:t>
            </a:r>
            <a:r>
              <a:rPr lang="es-ES_tradnl" altLang="en-US" sz="2200" b="1" dirty="0">
                <a:latin typeface="Arial" charset="0"/>
              </a:rPr>
              <a:t> </a:t>
            </a:r>
            <a:r>
              <a:rPr lang="es-ES_tradnl" altLang="en-US" sz="2200" b="1" u="sng" dirty="0" err="1">
                <a:latin typeface="Arial" charset="0"/>
              </a:rPr>
              <a:t>unique</a:t>
            </a:r>
            <a:r>
              <a:rPr lang="es-ES_tradnl" altLang="en-US" sz="2200" b="1" dirty="0">
                <a:latin typeface="Arial" charset="0"/>
              </a:rPr>
              <a:t> plan </a:t>
            </a:r>
            <a:r>
              <a:rPr lang="es-ES_tradnl" altLang="en-US" sz="2200" b="1" dirty="0" err="1">
                <a:latin typeface="Arial" charset="0"/>
              </a:rPr>
              <a:t>for</a:t>
            </a:r>
            <a:r>
              <a:rPr lang="es-ES_tradnl" altLang="en-US" sz="2200" b="1" dirty="0">
                <a:latin typeface="Arial" charset="0"/>
              </a:rPr>
              <a:t> </a:t>
            </a:r>
            <a:r>
              <a:rPr lang="es-ES_tradnl" altLang="en-US" sz="2200" b="1" dirty="0" err="1">
                <a:latin typeface="Arial" charset="0"/>
              </a:rPr>
              <a:t>my</a:t>
            </a:r>
            <a:r>
              <a:rPr lang="es-ES_tradnl" altLang="en-US" sz="2200" b="1" dirty="0">
                <a:latin typeface="Arial" charset="0"/>
              </a:rPr>
              <a:t> </a:t>
            </a:r>
            <a:r>
              <a:rPr lang="es-ES_tradnl" altLang="en-US" sz="2200" b="1" dirty="0" err="1">
                <a:latin typeface="Arial" charset="0"/>
              </a:rPr>
              <a:t>life</a:t>
            </a:r>
            <a:r>
              <a:rPr lang="es-ES_tradnl" altLang="en-US" sz="2200" b="1" dirty="0">
                <a:latin typeface="Arial" charset="0"/>
              </a:rPr>
              <a:t>.</a:t>
            </a:r>
            <a:endParaRPr lang="es-ES_tradnl" altLang="en-US" sz="2200" b="1" u="sng" dirty="0">
              <a:latin typeface="Arial" charset="0"/>
            </a:endParaRP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a:t>
            </a:r>
            <a:r>
              <a:rPr lang="es-ES_tradnl" altLang="en-US" sz="2200" dirty="0" err="1">
                <a:latin typeface="Arial" charset="0"/>
              </a:rPr>
              <a:t>Is</a:t>
            </a:r>
            <a:r>
              <a:rPr lang="es-ES_tradnl" altLang="en-US" sz="2200" dirty="0">
                <a:latin typeface="Arial" charset="0"/>
              </a:rPr>
              <a:t> </a:t>
            </a:r>
            <a:r>
              <a:rPr lang="es-ES_tradnl" altLang="en-US" sz="2200" dirty="0" err="1">
                <a:latin typeface="Arial" charset="0"/>
              </a:rPr>
              <a:t>based</a:t>
            </a:r>
            <a:r>
              <a:rPr lang="es-ES_tradnl" altLang="en-US" sz="2200" dirty="0">
                <a:latin typeface="Arial" charset="0"/>
              </a:rPr>
              <a:t> </a:t>
            </a:r>
            <a:r>
              <a:rPr lang="es-ES_tradnl" altLang="en-US" sz="2200" dirty="0" err="1">
                <a:latin typeface="Arial" charset="0"/>
              </a:rPr>
              <a:t>on</a:t>
            </a:r>
            <a:r>
              <a:rPr lang="es-ES_tradnl" altLang="en-US" sz="2200" dirty="0">
                <a:latin typeface="Arial" charset="0"/>
              </a:rPr>
              <a:t> personal </a:t>
            </a:r>
            <a:r>
              <a:rPr lang="es-ES_tradnl" altLang="en-US" sz="2200" dirty="0" err="1">
                <a:latin typeface="Arial" charset="0"/>
              </a:rPr>
              <a:t>experience</a:t>
            </a:r>
            <a:r>
              <a:rPr lang="es-ES_tradnl" altLang="en-US" sz="2200" dirty="0">
                <a:latin typeface="Arial" charset="0"/>
              </a:rPr>
              <a:t>		</a:t>
            </a:r>
            <a:r>
              <a:rPr lang="es-ES_tradnl" altLang="en-US" sz="2200" b="1" dirty="0">
                <a:latin typeface="Arial" charset="0"/>
              </a:rPr>
              <a:t>Has </a:t>
            </a:r>
            <a:r>
              <a:rPr lang="es-ES_tradnl" altLang="en-US" sz="2200" b="1" dirty="0" err="1">
                <a:latin typeface="Arial" charset="0"/>
              </a:rPr>
              <a:t>scriptural</a:t>
            </a:r>
            <a:r>
              <a:rPr lang="es-ES_tradnl" altLang="en-US" sz="2200" b="1" dirty="0">
                <a:latin typeface="Arial" charset="0"/>
              </a:rPr>
              <a:t> </a:t>
            </a:r>
            <a:r>
              <a:rPr lang="es-ES_tradnl" altLang="en-US" sz="2200" b="1" u="sng" dirty="0" err="1">
                <a:latin typeface="Arial" charset="0"/>
              </a:rPr>
              <a:t>references</a:t>
            </a:r>
            <a:r>
              <a:rPr lang="es-ES_tradnl" altLang="en-US" sz="2200" b="1" dirty="0">
                <a:latin typeface="Arial" charset="0"/>
              </a:rPr>
              <a:t>.</a:t>
            </a:r>
            <a:endParaRPr lang="es-ES_tradnl" altLang="en-US" sz="2200" b="1" u="sng" dirty="0">
              <a:latin typeface="Arial" charset="0"/>
            </a:endParaRP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a:t>
            </a:r>
            <a:r>
              <a:rPr lang="es-ES_tradnl" altLang="en-US" sz="2200" dirty="0" err="1">
                <a:latin typeface="Arial" charset="0"/>
              </a:rPr>
              <a:t>Is</a:t>
            </a:r>
            <a:r>
              <a:rPr lang="es-ES_tradnl" altLang="en-US" sz="2200" dirty="0">
                <a:latin typeface="Arial" charset="0"/>
              </a:rPr>
              <a:t> </a:t>
            </a:r>
            <a:r>
              <a:rPr lang="es-ES_tradnl" altLang="en-US" sz="2200" dirty="0" err="1">
                <a:latin typeface="Arial" charset="0"/>
              </a:rPr>
              <a:t>limited</a:t>
            </a:r>
            <a:r>
              <a:rPr lang="es-ES_tradnl" altLang="en-US" sz="2200" dirty="0">
                <a:latin typeface="Arial" charset="0"/>
              </a:rPr>
              <a:t> </a:t>
            </a:r>
            <a:r>
              <a:rPr lang="es-ES_tradnl" altLang="en-US" sz="2200" dirty="0" err="1">
                <a:latin typeface="Arial" charset="0"/>
              </a:rPr>
              <a:t>by</a:t>
            </a:r>
            <a:r>
              <a:rPr lang="es-ES_tradnl" altLang="en-US" sz="2200" dirty="0">
                <a:latin typeface="Arial" charset="0"/>
              </a:rPr>
              <a:t> human </a:t>
            </a:r>
            <a:r>
              <a:rPr lang="es-ES_tradnl" altLang="en-US" sz="2200" dirty="0" err="1">
                <a:latin typeface="Arial" charset="0"/>
              </a:rPr>
              <a:t>ability</a:t>
            </a:r>
            <a:r>
              <a:rPr lang="es-ES_tradnl" altLang="en-US" sz="2200" dirty="0">
                <a:latin typeface="Arial" charset="0"/>
              </a:rPr>
              <a:t>			</a:t>
            </a:r>
            <a:r>
              <a:rPr lang="es-ES_tradnl" altLang="en-US" sz="2200" b="1" dirty="0" err="1">
                <a:latin typeface="Arial" charset="0"/>
              </a:rPr>
              <a:t>Is</a:t>
            </a:r>
            <a:r>
              <a:rPr lang="es-ES_tradnl" altLang="en-US" sz="2200" b="1" dirty="0">
                <a:latin typeface="Arial" charset="0"/>
              </a:rPr>
              <a:t> </a:t>
            </a:r>
            <a:r>
              <a:rPr lang="es-ES_tradnl" altLang="en-US" sz="2200" b="1" dirty="0" err="1">
                <a:latin typeface="Arial" charset="0"/>
              </a:rPr>
              <a:t>limitless</a:t>
            </a:r>
            <a:r>
              <a:rPr lang="es-ES_tradnl" altLang="en-US" sz="2200" b="1" dirty="0">
                <a:latin typeface="Arial" charset="0"/>
              </a:rPr>
              <a:t> </a:t>
            </a:r>
            <a:r>
              <a:rPr lang="es-ES_tradnl" altLang="en-US" sz="2200" b="1" dirty="0" err="1">
                <a:latin typeface="Arial" charset="0"/>
              </a:rPr>
              <a:t>because</a:t>
            </a:r>
            <a:r>
              <a:rPr lang="es-ES_tradnl" altLang="en-US" sz="2200" b="1" dirty="0">
                <a:latin typeface="Arial" charset="0"/>
              </a:rPr>
              <a:t> of </a:t>
            </a:r>
            <a:r>
              <a:rPr lang="es-ES_tradnl" altLang="en-US" sz="2200" b="1" err="1">
                <a:latin typeface="Arial" charset="0"/>
              </a:rPr>
              <a:t>God’s</a:t>
            </a:r>
            <a:r>
              <a:rPr lang="es-ES_tradnl" altLang="en-US" sz="2200" b="1">
                <a:latin typeface="Arial" charset="0"/>
              </a:rPr>
              <a:t> </a:t>
            </a:r>
            <a:r>
              <a:rPr lang="es-ES_tradnl" altLang="en-US" sz="2200" b="1" u="sng">
                <a:latin typeface="Arial" charset="0"/>
              </a:rPr>
              <a:t>sovereignty</a:t>
            </a:r>
            <a:endParaRPr lang="es-ES_tradnl" altLang="en-US" sz="2200" b="1" u="sng" dirty="0">
              <a:latin typeface="Arial" charset="0"/>
            </a:endParaRPr>
          </a:p>
        </p:txBody>
      </p:sp>
    </p:spTree>
    <p:extLst>
      <p:ext uri="{BB962C8B-B14F-4D97-AF65-F5344CB8AC3E}">
        <p14:creationId xmlns:p14="http://schemas.microsoft.com/office/powerpoint/2010/main" val="17117491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240632" y="355312"/>
            <a:ext cx="119513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b="1" dirty="0">
                <a:solidFill>
                  <a:schemeClr val="bg1"/>
                </a:solidFill>
                <a:latin typeface="Helvetica" charset="0"/>
                <a:ea typeface="Helvetica" charset="0"/>
                <a:cs typeface="Helvetica" charset="0"/>
              </a:rPr>
              <a:t>What distinguishes a good idea from a God-inspired vision?</a:t>
            </a:r>
          </a:p>
        </p:txBody>
      </p:sp>
      <p:sp>
        <p:nvSpPr>
          <p:cNvPr id="6" name="Text Box 18"/>
          <p:cNvSpPr txBox="1">
            <a:spLocks noChangeArrowheads="1"/>
          </p:cNvSpPr>
          <p:nvPr/>
        </p:nvSpPr>
        <p:spPr bwMode="auto">
          <a:xfrm>
            <a:off x="240633" y="1650713"/>
            <a:ext cx="11951368" cy="27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039" tIns="42520" rIns="85039" bIns="42520">
            <a:spAutoFit/>
          </a:bodyPr>
          <a:lstStyle>
            <a:lvl1pPr>
              <a:spcBef>
                <a:spcPct val="20000"/>
              </a:spcBef>
              <a:buFont typeface="Arial" charset="0"/>
              <a:buChar char="•"/>
              <a:defRPr sz="3200">
                <a:solidFill>
                  <a:schemeClr val="tx1"/>
                </a:solidFill>
                <a:latin typeface="Calibri" charset="0"/>
                <a:ea typeface="ヒラギノ角ゴ Pro W3" charset="-128"/>
                <a:cs typeface="ヒラギノ角ゴ Pro W3" charset="-128"/>
              </a:defRPr>
            </a:lvl1pPr>
            <a:lvl2pPr marL="742950" indent="-285750">
              <a:spcBef>
                <a:spcPct val="20000"/>
              </a:spcBef>
              <a:buFont typeface="Arial" charset="0"/>
              <a:buChar char="–"/>
              <a:defRPr sz="2800">
                <a:solidFill>
                  <a:schemeClr val="tx1"/>
                </a:solidFill>
                <a:latin typeface="Calibri" charset="0"/>
                <a:ea typeface="ヒラギノ角ゴ Pro W3" charset="-128"/>
                <a:cs typeface="ヒラギノ角ゴ Pro W3" charset="-128"/>
              </a:defRPr>
            </a:lvl2pPr>
            <a:lvl3pPr marL="1143000" indent="-228600">
              <a:spcBef>
                <a:spcPct val="20000"/>
              </a:spcBef>
              <a:buFont typeface="Arial" charset="0"/>
              <a:buChar char="•"/>
              <a:defRPr sz="2400">
                <a:solidFill>
                  <a:schemeClr val="tx1"/>
                </a:solidFill>
                <a:latin typeface="Calibri" charset="0"/>
                <a:ea typeface="MS PGothic" charset="-128"/>
                <a:cs typeface="ＭＳ Ｐゴシック"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fontAlgn="base">
              <a:spcBef>
                <a:spcPct val="0"/>
              </a:spcBef>
              <a:spcAft>
                <a:spcPts val="1000"/>
              </a:spcAft>
              <a:buNone/>
            </a:pPr>
            <a:r>
              <a:rPr lang="es-ES_tradnl" altLang="en-US" sz="2400" b="1" dirty="0">
                <a:latin typeface="Arial" charset="0"/>
              </a:rPr>
              <a:t>	</a:t>
            </a:r>
            <a:r>
              <a:rPr lang="es-ES_tradnl" altLang="en-US" sz="2200" b="1" dirty="0">
                <a:latin typeface="Arial" charset="0"/>
              </a:rPr>
              <a:t>A </a:t>
            </a:r>
            <a:r>
              <a:rPr lang="es-ES_tradnl" altLang="en-US" sz="2200" b="1" dirty="0" err="1">
                <a:latin typeface="Arial" charset="0"/>
              </a:rPr>
              <a:t>good</a:t>
            </a:r>
            <a:r>
              <a:rPr lang="es-ES_tradnl" altLang="en-US" sz="2200" b="1" dirty="0">
                <a:latin typeface="Arial" charset="0"/>
              </a:rPr>
              <a:t> idea…                                   	A </a:t>
            </a:r>
            <a:r>
              <a:rPr lang="es-ES_tradnl" altLang="en-US" sz="2200" b="1" dirty="0" err="1">
                <a:latin typeface="Arial" charset="0"/>
              </a:rPr>
              <a:t>God-inspired</a:t>
            </a:r>
            <a:r>
              <a:rPr lang="es-ES_tradnl" altLang="en-US" sz="2200" b="1" dirty="0">
                <a:latin typeface="Arial" charset="0"/>
              </a:rPr>
              <a:t> </a:t>
            </a:r>
            <a:r>
              <a:rPr lang="es-ES_tradnl" altLang="en-US" sz="2200" b="1" dirty="0" err="1">
                <a:latin typeface="Arial" charset="0"/>
              </a:rPr>
              <a:t>vision</a:t>
            </a:r>
            <a:r>
              <a:rPr lang="es-ES_tradnl" altLang="en-US" sz="2200" b="1" dirty="0">
                <a:latin typeface="Arial" charset="0"/>
              </a:rPr>
              <a:t>…</a:t>
            </a:r>
            <a:r>
              <a:rPr lang="es-ES_tradnl" altLang="en-US" sz="2200" dirty="0">
                <a:latin typeface="Arial" charset="0"/>
              </a:rPr>
              <a:t> </a:t>
            </a:r>
          </a:p>
          <a:p>
            <a:pPr fontAlgn="base">
              <a:spcBef>
                <a:spcPct val="0"/>
              </a:spcBef>
              <a:spcAft>
                <a:spcPts val="1000"/>
              </a:spcAft>
              <a:buFont typeface="Wingdings" charset="2"/>
              <a:buChar char=" "/>
            </a:pPr>
            <a:r>
              <a:rPr lang="es-ES_tradnl" altLang="en-US" sz="2200" dirty="0">
                <a:latin typeface="Arial" charset="0"/>
              </a:rPr>
              <a:t> </a:t>
            </a:r>
            <a:r>
              <a:rPr lang="es-ES_tradnl" altLang="en-US" sz="2200" dirty="0" err="1">
                <a:latin typeface="Arial" charset="0"/>
              </a:rPr>
              <a:t>Provides</a:t>
            </a:r>
            <a:r>
              <a:rPr lang="es-ES_tradnl" altLang="en-US" sz="2200" dirty="0">
                <a:latin typeface="Arial" charset="0"/>
              </a:rPr>
              <a:t> a </a:t>
            </a:r>
            <a:r>
              <a:rPr lang="es-ES_tradnl" altLang="en-US" sz="2200" dirty="0" err="1">
                <a:latin typeface="Arial" charset="0"/>
              </a:rPr>
              <a:t>solution</a:t>
            </a:r>
            <a:r>
              <a:rPr lang="es-ES_tradnl" altLang="en-US" sz="2200" dirty="0">
                <a:latin typeface="Arial" charset="0"/>
              </a:rPr>
              <a:t> to a </a:t>
            </a:r>
            <a:r>
              <a:rPr lang="es-ES_tradnl" altLang="en-US" sz="2200" dirty="0" err="1">
                <a:latin typeface="Arial" charset="0"/>
              </a:rPr>
              <a:t>current</a:t>
            </a:r>
            <a:r>
              <a:rPr lang="es-ES_tradnl" altLang="en-US" sz="2200" dirty="0">
                <a:latin typeface="Arial" charset="0"/>
              </a:rPr>
              <a:t> </a:t>
            </a:r>
            <a:r>
              <a:rPr lang="es-ES_tradnl" altLang="en-US" sz="2200" dirty="0" err="1">
                <a:latin typeface="Arial" charset="0"/>
              </a:rPr>
              <a:t>problem</a:t>
            </a:r>
            <a:r>
              <a:rPr lang="es-ES_tradnl" altLang="en-US" sz="2200" dirty="0">
                <a:latin typeface="Arial" charset="0"/>
              </a:rPr>
              <a:t>	</a:t>
            </a:r>
            <a:r>
              <a:rPr lang="es-ES_tradnl" altLang="en-US" sz="2200" b="1" dirty="0" err="1">
                <a:latin typeface="Arial" charset="0"/>
              </a:rPr>
              <a:t>Provides</a:t>
            </a:r>
            <a:r>
              <a:rPr lang="es-ES_tradnl" altLang="en-US" sz="2200" b="1" dirty="0">
                <a:latin typeface="Arial" charset="0"/>
              </a:rPr>
              <a:t> a </a:t>
            </a:r>
            <a:r>
              <a:rPr lang="es-ES_tradnl" altLang="en-US" sz="2200" b="1" u="sng" dirty="0" err="1">
                <a:latin typeface="Arial" charset="0"/>
              </a:rPr>
              <a:t>legacy</a:t>
            </a:r>
            <a:r>
              <a:rPr lang="es-ES_tradnl" altLang="en-US" sz="2200" b="1" dirty="0">
                <a:latin typeface="Arial" charset="0"/>
              </a:rPr>
              <a:t> </a:t>
            </a:r>
            <a:r>
              <a:rPr lang="es-ES_tradnl" altLang="en-US" sz="2200" b="1" dirty="0" err="1">
                <a:latin typeface="Arial" charset="0"/>
              </a:rPr>
              <a:t>for</a:t>
            </a:r>
            <a:r>
              <a:rPr lang="es-ES_tradnl" altLang="en-US" sz="2200" b="1" dirty="0">
                <a:latin typeface="Arial" charset="0"/>
              </a:rPr>
              <a:t> </a:t>
            </a:r>
            <a:r>
              <a:rPr lang="es-ES_tradnl" altLang="en-US" sz="2200" b="1" dirty="0" err="1">
                <a:latin typeface="Arial" charset="0"/>
              </a:rPr>
              <a:t>generations</a:t>
            </a:r>
            <a:r>
              <a:rPr lang="es-ES_tradnl" altLang="en-US" sz="2200" b="1" dirty="0">
                <a:latin typeface="Arial" charset="0"/>
              </a:rPr>
              <a:t> to come</a:t>
            </a: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Can come </a:t>
            </a:r>
            <a:r>
              <a:rPr lang="es-ES_tradnl" altLang="en-US" sz="2200" dirty="0" err="1">
                <a:latin typeface="Arial" charset="0"/>
              </a:rPr>
              <a:t>from</a:t>
            </a:r>
            <a:r>
              <a:rPr lang="es-ES_tradnl" altLang="en-US" sz="2200" dirty="0">
                <a:latin typeface="Arial" charset="0"/>
              </a:rPr>
              <a:t> </a:t>
            </a:r>
            <a:r>
              <a:rPr lang="es-ES_tradnl" altLang="en-US" sz="2200" dirty="0" err="1">
                <a:latin typeface="Arial" charset="0"/>
              </a:rPr>
              <a:t>someone</a:t>
            </a:r>
            <a:r>
              <a:rPr lang="es-ES_tradnl" altLang="en-US" sz="2200" dirty="0">
                <a:latin typeface="Arial" charset="0"/>
              </a:rPr>
              <a:t> </a:t>
            </a:r>
            <a:r>
              <a:rPr lang="es-ES_tradnl" altLang="en-US" sz="2200" dirty="0" err="1">
                <a:latin typeface="Arial" charset="0"/>
              </a:rPr>
              <a:t>else’s</a:t>
            </a:r>
            <a:r>
              <a:rPr lang="es-ES_tradnl" altLang="en-US" sz="2200" dirty="0">
                <a:latin typeface="Arial" charset="0"/>
              </a:rPr>
              <a:t> </a:t>
            </a:r>
            <a:r>
              <a:rPr lang="es-ES_tradnl" altLang="en-US" sz="2200" dirty="0" err="1">
                <a:latin typeface="Arial" charset="0"/>
              </a:rPr>
              <a:t>story</a:t>
            </a:r>
            <a:r>
              <a:rPr lang="es-ES_tradnl" altLang="en-US" sz="2200" dirty="0">
                <a:latin typeface="Arial" charset="0"/>
              </a:rPr>
              <a:t>	</a:t>
            </a:r>
            <a:r>
              <a:rPr lang="es-ES_tradnl" altLang="en-US" sz="2200" b="1" dirty="0" err="1">
                <a:latin typeface="Arial" charset="0"/>
              </a:rPr>
              <a:t>Flows</a:t>
            </a:r>
            <a:r>
              <a:rPr lang="es-ES_tradnl" altLang="en-US" sz="2200" b="1" dirty="0">
                <a:latin typeface="Arial" charset="0"/>
              </a:rPr>
              <a:t> </a:t>
            </a:r>
            <a:r>
              <a:rPr lang="es-ES_tradnl" altLang="en-US" sz="2200" b="1" dirty="0" err="1">
                <a:latin typeface="Arial" charset="0"/>
              </a:rPr>
              <a:t>out</a:t>
            </a:r>
            <a:r>
              <a:rPr lang="es-ES_tradnl" altLang="en-US" sz="2200" b="1" dirty="0">
                <a:latin typeface="Arial" charset="0"/>
              </a:rPr>
              <a:t> of </a:t>
            </a:r>
            <a:r>
              <a:rPr lang="es-ES_tradnl" altLang="en-US" sz="2200" b="1" dirty="0" err="1">
                <a:latin typeface="Arial" charset="0"/>
              </a:rPr>
              <a:t>God’s</a:t>
            </a:r>
            <a:r>
              <a:rPr lang="es-ES_tradnl" altLang="en-US" sz="2200" b="1" dirty="0">
                <a:latin typeface="Arial" charset="0"/>
              </a:rPr>
              <a:t> </a:t>
            </a:r>
            <a:r>
              <a:rPr lang="es-ES_tradnl" altLang="en-US" sz="2200" b="1" u="sng" dirty="0" err="1">
                <a:latin typeface="Arial" charset="0"/>
              </a:rPr>
              <a:t>unique</a:t>
            </a:r>
            <a:r>
              <a:rPr lang="es-ES_tradnl" altLang="en-US" sz="2200" b="1" dirty="0">
                <a:latin typeface="Arial" charset="0"/>
              </a:rPr>
              <a:t> plan </a:t>
            </a:r>
            <a:r>
              <a:rPr lang="es-ES_tradnl" altLang="en-US" sz="2200" b="1" dirty="0" err="1">
                <a:latin typeface="Arial" charset="0"/>
              </a:rPr>
              <a:t>for</a:t>
            </a:r>
            <a:r>
              <a:rPr lang="es-ES_tradnl" altLang="en-US" sz="2200" b="1" dirty="0">
                <a:latin typeface="Arial" charset="0"/>
              </a:rPr>
              <a:t> </a:t>
            </a:r>
            <a:r>
              <a:rPr lang="es-ES_tradnl" altLang="en-US" sz="2200" b="1" dirty="0" err="1">
                <a:latin typeface="Arial" charset="0"/>
              </a:rPr>
              <a:t>my</a:t>
            </a:r>
            <a:r>
              <a:rPr lang="es-ES_tradnl" altLang="en-US" sz="2200" b="1" dirty="0">
                <a:latin typeface="Arial" charset="0"/>
              </a:rPr>
              <a:t> </a:t>
            </a:r>
            <a:r>
              <a:rPr lang="es-ES_tradnl" altLang="en-US" sz="2200" b="1" dirty="0" err="1">
                <a:latin typeface="Arial" charset="0"/>
              </a:rPr>
              <a:t>life</a:t>
            </a:r>
            <a:r>
              <a:rPr lang="es-ES_tradnl" altLang="en-US" sz="2200" b="1" dirty="0">
                <a:latin typeface="Arial" charset="0"/>
              </a:rPr>
              <a:t>.</a:t>
            </a:r>
            <a:endParaRPr lang="es-ES_tradnl" altLang="en-US" sz="2200" b="1" u="sng" dirty="0">
              <a:latin typeface="Arial" charset="0"/>
            </a:endParaRP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a:t>
            </a:r>
            <a:r>
              <a:rPr lang="es-ES_tradnl" altLang="en-US" sz="2200" dirty="0" err="1">
                <a:latin typeface="Arial" charset="0"/>
              </a:rPr>
              <a:t>Is</a:t>
            </a:r>
            <a:r>
              <a:rPr lang="es-ES_tradnl" altLang="en-US" sz="2200" dirty="0">
                <a:latin typeface="Arial" charset="0"/>
              </a:rPr>
              <a:t> </a:t>
            </a:r>
            <a:r>
              <a:rPr lang="es-ES_tradnl" altLang="en-US" sz="2200" dirty="0" err="1">
                <a:latin typeface="Arial" charset="0"/>
              </a:rPr>
              <a:t>based</a:t>
            </a:r>
            <a:r>
              <a:rPr lang="es-ES_tradnl" altLang="en-US" sz="2200" dirty="0">
                <a:latin typeface="Arial" charset="0"/>
              </a:rPr>
              <a:t> </a:t>
            </a:r>
            <a:r>
              <a:rPr lang="es-ES_tradnl" altLang="en-US" sz="2200" dirty="0" err="1">
                <a:latin typeface="Arial" charset="0"/>
              </a:rPr>
              <a:t>on</a:t>
            </a:r>
            <a:r>
              <a:rPr lang="es-ES_tradnl" altLang="en-US" sz="2200" dirty="0">
                <a:latin typeface="Arial" charset="0"/>
              </a:rPr>
              <a:t> personal </a:t>
            </a:r>
            <a:r>
              <a:rPr lang="es-ES_tradnl" altLang="en-US" sz="2200" dirty="0" err="1">
                <a:latin typeface="Arial" charset="0"/>
              </a:rPr>
              <a:t>experience</a:t>
            </a:r>
            <a:r>
              <a:rPr lang="es-ES_tradnl" altLang="en-US" sz="2200" dirty="0">
                <a:latin typeface="Arial" charset="0"/>
              </a:rPr>
              <a:t>		</a:t>
            </a:r>
            <a:r>
              <a:rPr lang="es-ES_tradnl" altLang="en-US" sz="2200" b="1" dirty="0">
                <a:latin typeface="Arial" charset="0"/>
              </a:rPr>
              <a:t>Has </a:t>
            </a:r>
            <a:r>
              <a:rPr lang="es-ES_tradnl" altLang="en-US" sz="2200" b="1" dirty="0" err="1">
                <a:latin typeface="Arial" charset="0"/>
              </a:rPr>
              <a:t>scriptural</a:t>
            </a:r>
            <a:r>
              <a:rPr lang="es-ES_tradnl" altLang="en-US" sz="2200" b="1" dirty="0">
                <a:latin typeface="Arial" charset="0"/>
              </a:rPr>
              <a:t> </a:t>
            </a:r>
            <a:r>
              <a:rPr lang="es-ES_tradnl" altLang="en-US" sz="2200" b="1" u="sng" dirty="0" err="1">
                <a:latin typeface="Arial" charset="0"/>
              </a:rPr>
              <a:t>references</a:t>
            </a:r>
            <a:r>
              <a:rPr lang="es-ES_tradnl" altLang="en-US" sz="2200" b="1" dirty="0">
                <a:latin typeface="Arial" charset="0"/>
              </a:rPr>
              <a:t>.</a:t>
            </a:r>
            <a:endParaRPr lang="es-ES_tradnl" altLang="en-US" sz="2200" b="1" u="sng" dirty="0">
              <a:latin typeface="Arial" charset="0"/>
            </a:endParaRP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a:t>
            </a:r>
            <a:r>
              <a:rPr lang="es-ES_tradnl" altLang="en-US" sz="2200" dirty="0" err="1">
                <a:latin typeface="Arial" charset="0"/>
              </a:rPr>
              <a:t>Is</a:t>
            </a:r>
            <a:r>
              <a:rPr lang="es-ES_tradnl" altLang="en-US" sz="2200" dirty="0">
                <a:latin typeface="Arial" charset="0"/>
              </a:rPr>
              <a:t> </a:t>
            </a:r>
            <a:r>
              <a:rPr lang="es-ES_tradnl" altLang="en-US" sz="2200" dirty="0" err="1">
                <a:latin typeface="Arial" charset="0"/>
              </a:rPr>
              <a:t>limited</a:t>
            </a:r>
            <a:r>
              <a:rPr lang="es-ES_tradnl" altLang="en-US" sz="2200" dirty="0">
                <a:latin typeface="Arial" charset="0"/>
              </a:rPr>
              <a:t> </a:t>
            </a:r>
            <a:r>
              <a:rPr lang="es-ES_tradnl" altLang="en-US" sz="2200" dirty="0" err="1">
                <a:latin typeface="Arial" charset="0"/>
              </a:rPr>
              <a:t>by</a:t>
            </a:r>
            <a:r>
              <a:rPr lang="es-ES_tradnl" altLang="en-US" sz="2200" dirty="0">
                <a:latin typeface="Arial" charset="0"/>
              </a:rPr>
              <a:t> human </a:t>
            </a:r>
            <a:r>
              <a:rPr lang="es-ES_tradnl" altLang="en-US" sz="2200" dirty="0" err="1">
                <a:latin typeface="Arial" charset="0"/>
              </a:rPr>
              <a:t>ability</a:t>
            </a:r>
            <a:r>
              <a:rPr lang="es-ES_tradnl" altLang="en-US" sz="2200" dirty="0">
                <a:latin typeface="Arial" charset="0"/>
              </a:rPr>
              <a:t>			</a:t>
            </a:r>
            <a:r>
              <a:rPr lang="es-ES_tradnl" altLang="en-US" sz="2200" b="1" dirty="0" err="1">
                <a:latin typeface="Arial" charset="0"/>
              </a:rPr>
              <a:t>Is</a:t>
            </a:r>
            <a:r>
              <a:rPr lang="es-ES_tradnl" altLang="en-US" sz="2200" b="1" dirty="0">
                <a:latin typeface="Arial" charset="0"/>
              </a:rPr>
              <a:t> </a:t>
            </a:r>
            <a:r>
              <a:rPr lang="es-ES_tradnl" altLang="en-US" sz="2200" b="1" dirty="0" err="1">
                <a:latin typeface="Arial" charset="0"/>
              </a:rPr>
              <a:t>limitless</a:t>
            </a:r>
            <a:r>
              <a:rPr lang="es-ES_tradnl" altLang="en-US" sz="2200" b="1" dirty="0">
                <a:latin typeface="Arial" charset="0"/>
              </a:rPr>
              <a:t> </a:t>
            </a:r>
            <a:r>
              <a:rPr lang="es-ES_tradnl" altLang="en-US" sz="2200" b="1" dirty="0" err="1">
                <a:latin typeface="Arial" charset="0"/>
              </a:rPr>
              <a:t>because</a:t>
            </a:r>
            <a:r>
              <a:rPr lang="es-ES_tradnl" altLang="en-US" sz="2200" b="1" dirty="0">
                <a:latin typeface="Arial" charset="0"/>
              </a:rPr>
              <a:t> of </a:t>
            </a:r>
            <a:r>
              <a:rPr lang="es-ES_tradnl" altLang="en-US" sz="2200" b="1" dirty="0" err="1">
                <a:latin typeface="Arial" charset="0"/>
              </a:rPr>
              <a:t>God’s</a:t>
            </a:r>
            <a:r>
              <a:rPr lang="es-ES_tradnl" altLang="en-US" sz="2200" b="1" dirty="0">
                <a:latin typeface="Arial" charset="0"/>
              </a:rPr>
              <a:t> </a:t>
            </a:r>
            <a:r>
              <a:rPr lang="es-ES_tradnl" altLang="en-US" sz="2200" b="1" u="sng" dirty="0" err="1">
                <a:latin typeface="Arial" charset="0"/>
              </a:rPr>
              <a:t>sovereignty</a:t>
            </a:r>
            <a:endParaRPr lang="es-ES_tradnl" altLang="en-US" sz="2200" b="1" u="sng" dirty="0">
              <a:latin typeface="Arial" charset="0"/>
            </a:endParaRP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a:t>
            </a:r>
            <a:r>
              <a:rPr lang="es-ES_tradnl" altLang="en-US" sz="2200" dirty="0" err="1">
                <a:latin typeface="Arial" charset="0"/>
              </a:rPr>
              <a:t>Is</a:t>
            </a:r>
            <a:r>
              <a:rPr lang="es-ES_tradnl" altLang="en-US" sz="2200" dirty="0">
                <a:latin typeface="Arial" charset="0"/>
              </a:rPr>
              <a:t> </a:t>
            </a:r>
            <a:r>
              <a:rPr lang="es-ES_tradnl" altLang="en-US" sz="2200" dirty="0" err="1">
                <a:latin typeface="Arial" charset="0"/>
              </a:rPr>
              <a:t>self-serving</a:t>
            </a:r>
            <a:r>
              <a:rPr lang="es-ES_tradnl" altLang="en-US" sz="2200" dirty="0">
                <a:latin typeface="Arial" charset="0"/>
              </a:rPr>
              <a:t>				</a:t>
            </a:r>
            <a:r>
              <a:rPr lang="es-ES_tradnl" altLang="en-US" sz="2200" b="1" dirty="0" err="1">
                <a:latin typeface="Arial" charset="0"/>
              </a:rPr>
              <a:t>Serves</a:t>
            </a:r>
            <a:r>
              <a:rPr lang="es-ES_tradnl" altLang="en-US" sz="2200" b="1" dirty="0">
                <a:latin typeface="Arial" charset="0"/>
              </a:rPr>
              <a:t> </a:t>
            </a:r>
            <a:r>
              <a:rPr lang="es-ES_tradnl" altLang="en-US" sz="2200" b="1" dirty="0" err="1">
                <a:latin typeface="Arial" charset="0"/>
              </a:rPr>
              <a:t>the</a:t>
            </a:r>
            <a:r>
              <a:rPr lang="es-ES_tradnl" altLang="en-US" sz="2200" b="1" dirty="0">
                <a:latin typeface="Arial" charset="0"/>
              </a:rPr>
              <a:t> </a:t>
            </a:r>
            <a:r>
              <a:rPr lang="es-ES_tradnl" altLang="en-US" sz="2200" b="1" dirty="0" err="1">
                <a:latin typeface="Arial" charset="0"/>
              </a:rPr>
              <a:t>needs</a:t>
            </a:r>
            <a:r>
              <a:rPr lang="es-ES_tradnl" altLang="en-US" sz="2200" b="1" dirty="0">
                <a:latin typeface="Arial" charset="0"/>
              </a:rPr>
              <a:t> of </a:t>
            </a:r>
            <a:r>
              <a:rPr lang="es-ES_tradnl" altLang="en-US" sz="2200" b="1">
                <a:latin typeface="Arial" charset="0"/>
              </a:rPr>
              <a:t>others</a:t>
            </a:r>
            <a:endParaRPr lang="es-ES_tradnl" altLang="en-US" sz="2200" b="1" dirty="0">
              <a:latin typeface="Arial" charset="0"/>
            </a:endParaRPr>
          </a:p>
        </p:txBody>
      </p:sp>
    </p:spTree>
    <p:extLst>
      <p:ext uri="{BB962C8B-B14F-4D97-AF65-F5344CB8AC3E}">
        <p14:creationId xmlns:p14="http://schemas.microsoft.com/office/powerpoint/2010/main" val="2409601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240632" y="355312"/>
            <a:ext cx="119513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b="1" dirty="0">
                <a:solidFill>
                  <a:schemeClr val="bg1"/>
                </a:solidFill>
                <a:latin typeface="Helvetica" charset="0"/>
                <a:ea typeface="Helvetica" charset="0"/>
                <a:cs typeface="Helvetica" charset="0"/>
              </a:rPr>
              <a:t>What distinguishes a good idea from a God-inspired vision?</a:t>
            </a:r>
          </a:p>
        </p:txBody>
      </p:sp>
      <p:sp>
        <p:nvSpPr>
          <p:cNvPr id="6" name="Text Box 18"/>
          <p:cNvSpPr txBox="1">
            <a:spLocks noChangeArrowheads="1"/>
          </p:cNvSpPr>
          <p:nvPr/>
        </p:nvSpPr>
        <p:spPr bwMode="auto">
          <a:xfrm>
            <a:off x="240633" y="1650713"/>
            <a:ext cx="11951368" cy="325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039" tIns="42520" rIns="85039" bIns="42520">
            <a:spAutoFit/>
          </a:bodyPr>
          <a:lstStyle>
            <a:lvl1pPr>
              <a:spcBef>
                <a:spcPct val="20000"/>
              </a:spcBef>
              <a:buFont typeface="Arial" charset="0"/>
              <a:buChar char="•"/>
              <a:defRPr sz="3200">
                <a:solidFill>
                  <a:schemeClr val="tx1"/>
                </a:solidFill>
                <a:latin typeface="Calibri" charset="0"/>
                <a:ea typeface="ヒラギノ角ゴ Pro W3" charset="-128"/>
                <a:cs typeface="ヒラギノ角ゴ Pro W3" charset="-128"/>
              </a:defRPr>
            </a:lvl1pPr>
            <a:lvl2pPr marL="742950" indent="-285750">
              <a:spcBef>
                <a:spcPct val="20000"/>
              </a:spcBef>
              <a:buFont typeface="Arial" charset="0"/>
              <a:buChar char="–"/>
              <a:defRPr sz="2800">
                <a:solidFill>
                  <a:schemeClr val="tx1"/>
                </a:solidFill>
                <a:latin typeface="Calibri" charset="0"/>
                <a:ea typeface="ヒラギノ角ゴ Pro W3" charset="-128"/>
                <a:cs typeface="ヒラギノ角ゴ Pro W3" charset="-128"/>
              </a:defRPr>
            </a:lvl2pPr>
            <a:lvl3pPr marL="1143000" indent="-228600">
              <a:spcBef>
                <a:spcPct val="20000"/>
              </a:spcBef>
              <a:buFont typeface="Arial" charset="0"/>
              <a:buChar char="•"/>
              <a:defRPr sz="2400">
                <a:solidFill>
                  <a:schemeClr val="tx1"/>
                </a:solidFill>
                <a:latin typeface="Calibri" charset="0"/>
                <a:ea typeface="MS PGothic" charset="-128"/>
                <a:cs typeface="ＭＳ Ｐゴシック"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fontAlgn="base">
              <a:spcBef>
                <a:spcPct val="0"/>
              </a:spcBef>
              <a:spcAft>
                <a:spcPts val="1000"/>
              </a:spcAft>
              <a:buNone/>
            </a:pPr>
            <a:r>
              <a:rPr lang="es-ES_tradnl" altLang="en-US" sz="2400" b="1" dirty="0">
                <a:latin typeface="Arial" charset="0"/>
              </a:rPr>
              <a:t>	</a:t>
            </a:r>
            <a:r>
              <a:rPr lang="es-ES_tradnl" altLang="en-US" sz="2200" b="1" dirty="0">
                <a:latin typeface="Arial" charset="0"/>
              </a:rPr>
              <a:t>A </a:t>
            </a:r>
            <a:r>
              <a:rPr lang="es-ES_tradnl" altLang="en-US" sz="2200" b="1" dirty="0" err="1">
                <a:latin typeface="Arial" charset="0"/>
              </a:rPr>
              <a:t>good</a:t>
            </a:r>
            <a:r>
              <a:rPr lang="es-ES_tradnl" altLang="en-US" sz="2200" b="1" dirty="0">
                <a:latin typeface="Arial" charset="0"/>
              </a:rPr>
              <a:t> idea…                                   	A </a:t>
            </a:r>
            <a:r>
              <a:rPr lang="es-ES_tradnl" altLang="en-US" sz="2200" b="1" dirty="0" err="1">
                <a:latin typeface="Arial" charset="0"/>
              </a:rPr>
              <a:t>God-inspired</a:t>
            </a:r>
            <a:r>
              <a:rPr lang="es-ES_tradnl" altLang="en-US" sz="2200" b="1" dirty="0">
                <a:latin typeface="Arial" charset="0"/>
              </a:rPr>
              <a:t> </a:t>
            </a:r>
            <a:r>
              <a:rPr lang="es-ES_tradnl" altLang="en-US" sz="2200" b="1" dirty="0" err="1">
                <a:latin typeface="Arial" charset="0"/>
              </a:rPr>
              <a:t>vision</a:t>
            </a:r>
            <a:r>
              <a:rPr lang="es-ES_tradnl" altLang="en-US" sz="2200" b="1" dirty="0">
                <a:latin typeface="Arial" charset="0"/>
              </a:rPr>
              <a:t>…</a:t>
            </a:r>
            <a:r>
              <a:rPr lang="es-ES_tradnl" altLang="en-US" sz="2200" dirty="0">
                <a:latin typeface="Arial" charset="0"/>
              </a:rPr>
              <a:t> </a:t>
            </a:r>
          </a:p>
          <a:p>
            <a:pPr fontAlgn="base">
              <a:spcBef>
                <a:spcPct val="0"/>
              </a:spcBef>
              <a:spcAft>
                <a:spcPts val="1000"/>
              </a:spcAft>
              <a:buFont typeface="Wingdings" charset="2"/>
              <a:buChar char=" "/>
            </a:pPr>
            <a:r>
              <a:rPr lang="es-ES_tradnl" altLang="en-US" sz="2200" dirty="0">
                <a:latin typeface="Arial" charset="0"/>
              </a:rPr>
              <a:t> </a:t>
            </a:r>
            <a:r>
              <a:rPr lang="es-ES_tradnl" altLang="en-US" sz="2200" dirty="0" err="1">
                <a:latin typeface="Arial" charset="0"/>
              </a:rPr>
              <a:t>Provides</a:t>
            </a:r>
            <a:r>
              <a:rPr lang="es-ES_tradnl" altLang="en-US" sz="2200" dirty="0">
                <a:latin typeface="Arial" charset="0"/>
              </a:rPr>
              <a:t> a </a:t>
            </a:r>
            <a:r>
              <a:rPr lang="es-ES_tradnl" altLang="en-US" sz="2200" dirty="0" err="1">
                <a:latin typeface="Arial" charset="0"/>
              </a:rPr>
              <a:t>solution</a:t>
            </a:r>
            <a:r>
              <a:rPr lang="es-ES_tradnl" altLang="en-US" sz="2200" dirty="0">
                <a:latin typeface="Arial" charset="0"/>
              </a:rPr>
              <a:t> to a </a:t>
            </a:r>
            <a:r>
              <a:rPr lang="es-ES_tradnl" altLang="en-US" sz="2200" dirty="0" err="1">
                <a:latin typeface="Arial" charset="0"/>
              </a:rPr>
              <a:t>current</a:t>
            </a:r>
            <a:r>
              <a:rPr lang="es-ES_tradnl" altLang="en-US" sz="2200" dirty="0">
                <a:latin typeface="Arial" charset="0"/>
              </a:rPr>
              <a:t> </a:t>
            </a:r>
            <a:r>
              <a:rPr lang="es-ES_tradnl" altLang="en-US" sz="2200" dirty="0" err="1">
                <a:latin typeface="Arial" charset="0"/>
              </a:rPr>
              <a:t>problem</a:t>
            </a:r>
            <a:r>
              <a:rPr lang="es-ES_tradnl" altLang="en-US" sz="2200" dirty="0">
                <a:latin typeface="Arial" charset="0"/>
              </a:rPr>
              <a:t>	</a:t>
            </a:r>
            <a:r>
              <a:rPr lang="es-ES_tradnl" altLang="en-US" sz="2200" b="1" dirty="0" err="1">
                <a:latin typeface="Arial" charset="0"/>
              </a:rPr>
              <a:t>Provides</a:t>
            </a:r>
            <a:r>
              <a:rPr lang="es-ES_tradnl" altLang="en-US" sz="2200" b="1" dirty="0">
                <a:latin typeface="Arial" charset="0"/>
              </a:rPr>
              <a:t> a </a:t>
            </a:r>
            <a:r>
              <a:rPr lang="es-ES_tradnl" altLang="en-US" sz="2200" b="1" u="sng" dirty="0" err="1">
                <a:latin typeface="Arial" charset="0"/>
              </a:rPr>
              <a:t>legacy</a:t>
            </a:r>
            <a:r>
              <a:rPr lang="es-ES_tradnl" altLang="en-US" sz="2200" b="1" dirty="0">
                <a:latin typeface="Arial" charset="0"/>
              </a:rPr>
              <a:t> </a:t>
            </a:r>
            <a:r>
              <a:rPr lang="es-ES_tradnl" altLang="en-US" sz="2200" b="1" dirty="0" err="1">
                <a:latin typeface="Arial" charset="0"/>
              </a:rPr>
              <a:t>for</a:t>
            </a:r>
            <a:r>
              <a:rPr lang="es-ES_tradnl" altLang="en-US" sz="2200" b="1" dirty="0">
                <a:latin typeface="Arial" charset="0"/>
              </a:rPr>
              <a:t> </a:t>
            </a:r>
            <a:r>
              <a:rPr lang="es-ES_tradnl" altLang="en-US" sz="2200" b="1" dirty="0" err="1">
                <a:latin typeface="Arial" charset="0"/>
              </a:rPr>
              <a:t>generations</a:t>
            </a:r>
            <a:r>
              <a:rPr lang="es-ES_tradnl" altLang="en-US" sz="2200" b="1" dirty="0">
                <a:latin typeface="Arial" charset="0"/>
              </a:rPr>
              <a:t> to come</a:t>
            </a: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Can come </a:t>
            </a:r>
            <a:r>
              <a:rPr lang="es-ES_tradnl" altLang="en-US" sz="2200" dirty="0" err="1">
                <a:latin typeface="Arial" charset="0"/>
              </a:rPr>
              <a:t>from</a:t>
            </a:r>
            <a:r>
              <a:rPr lang="es-ES_tradnl" altLang="en-US" sz="2200" dirty="0">
                <a:latin typeface="Arial" charset="0"/>
              </a:rPr>
              <a:t> </a:t>
            </a:r>
            <a:r>
              <a:rPr lang="es-ES_tradnl" altLang="en-US" sz="2200" dirty="0" err="1">
                <a:latin typeface="Arial" charset="0"/>
              </a:rPr>
              <a:t>someone</a:t>
            </a:r>
            <a:r>
              <a:rPr lang="es-ES_tradnl" altLang="en-US" sz="2200" dirty="0">
                <a:latin typeface="Arial" charset="0"/>
              </a:rPr>
              <a:t> </a:t>
            </a:r>
            <a:r>
              <a:rPr lang="es-ES_tradnl" altLang="en-US" sz="2200" dirty="0" err="1">
                <a:latin typeface="Arial" charset="0"/>
              </a:rPr>
              <a:t>else’s</a:t>
            </a:r>
            <a:r>
              <a:rPr lang="es-ES_tradnl" altLang="en-US" sz="2200" dirty="0">
                <a:latin typeface="Arial" charset="0"/>
              </a:rPr>
              <a:t> </a:t>
            </a:r>
            <a:r>
              <a:rPr lang="es-ES_tradnl" altLang="en-US" sz="2200" dirty="0" err="1">
                <a:latin typeface="Arial" charset="0"/>
              </a:rPr>
              <a:t>story</a:t>
            </a:r>
            <a:r>
              <a:rPr lang="es-ES_tradnl" altLang="en-US" sz="2200" dirty="0">
                <a:latin typeface="Arial" charset="0"/>
              </a:rPr>
              <a:t>	</a:t>
            </a:r>
            <a:r>
              <a:rPr lang="es-ES_tradnl" altLang="en-US" sz="2200" b="1" dirty="0" err="1">
                <a:latin typeface="Arial" charset="0"/>
              </a:rPr>
              <a:t>Flows</a:t>
            </a:r>
            <a:r>
              <a:rPr lang="es-ES_tradnl" altLang="en-US" sz="2200" b="1" dirty="0">
                <a:latin typeface="Arial" charset="0"/>
              </a:rPr>
              <a:t> </a:t>
            </a:r>
            <a:r>
              <a:rPr lang="es-ES_tradnl" altLang="en-US" sz="2200" b="1" dirty="0" err="1">
                <a:latin typeface="Arial" charset="0"/>
              </a:rPr>
              <a:t>out</a:t>
            </a:r>
            <a:r>
              <a:rPr lang="es-ES_tradnl" altLang="en-US" sz="2200" b="1" dirty="0">
                <a:latin typeface="Arial" charset="0"/>
              </a:rPr>
              <a:t> of </a:t>
            </a:r>
            <a:r>
              <a:rPr lang="es-ES_tradnl" altLang="en-US" sz="2200" b="1" dirty="0" err="1">
                <a:latin typeface="Arial" charset="0"/>
              </a:rPr>
              <a:t>God’s</a:t>
            </a:r>
            <a:r>
              <a:rPr lang="es-ES_tradnl" altLang="en-US" sz="2200" b="1" dirty="0">
                <a:latin typeface="Arial" charset="0"/>
              </a:rPr>
              <a:t> </a:t>
            </a:r>
            <a:r>
              <a:rPr lang="es-ES_tradnl" altLang="en-US" sz="2200" b="1" u="sng" dirty="0" err="1">
                <a:latin typeface="Arial" charset="0"/>
              </a:rPr>
              <a:t>unique</a:t>
            </a:r>
            <a:r>
              <a:rPr lang="es-ES_tradnl" altLang="en-US" sz="2200" b="1" dirty="0">
                <a:latin typeface="Arial" charset="0"/>
              </a:rPr>
              <a:t> plan </a:t>
            </a:r>
            <a:r>
              <a:rPr lang="es-ES_tradnl" altLang="en-US" sz="2200" b="1" dirty="0" err="1">
                <a:latin typeface="Arial" charset="0"/>
              </a:rPr>
              <a:t>for</a:t>
            </a:r>
            <a:r>
              <a:rPr lang="es-ES_tradnl" altLang="en-US" sz="2200" b="1" dirty="0">
                <a:latin typeface="Arial" charset="0"/>
              </a:rPr>
              <a:t> </a:t>
            </a:r>
            <a:r>
              <a:rPr lang="es-ES_tradnl" altLang="en-US" sz="2200" b="1" dirty="0" err="1">
                <a:latin typeface="Arial" charset="0"/>
              </a:rPr>
              <a:t>my</a:t>
            </a:r>
            <a:r>
              <a:rPr lang="es-ES_tradnl" altLang="en-US" sz="2200" b="1" dirty="0">
                <a:latin typeface="Arial" charset="0"/>
              </a:rPr>
              <a:t> </a:t>
            </a:r>
            <a:r>
              <a:rPr lang="es-ES_tradnl" altLang="en-US" sz="2200" b="1" dirty="0" err="1">
                <a:latin typeface="Arial" charset="0"/>
              </a:rPr>
              <a:t>life</a:t>
            </a:r>
            <a:r>
              <a:rPr lang="es-ES_tradnl" altLang="en-US" sz="2200" b="1" dirty="0">
                <a:latin typeface="Arial" charset="0"/>
              </a:rPr>
              <a:t>.</a:t>
            </a:r>
            <a:endParaRPr lang="es-ES_tradnl" altLang="en-US" sz="2200" b="1" u="sng" dirty="0">
              <a:latin typeface="Arial" charset="0"/>
            </a:endParaRP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a:t>
            </a:r>
            <a:r>
              <a:rPr lang="es-ES_tradnl" altLang="en-US" sz="2200" dirty="0" err="1">
                <a:latin typeface="Arial" charset="0"/>
              </a:rPr>
              <a:t>Is</a:t>
            </a:r>
            <a:r>
              <a:rPr lang="es-ES_tradnl" altLang="en-US" sz="2200" dirty="0">
                <a:latin typeface="Arial" charset="0"/>
              </a:rPr>
              <a:t> </a:t>
            </a:r>
            <a:r>
              <a:rPr lang="es-ES_tradnl" altLang="en-US" sz="2200" dirty="0" err="1">
                <a:latin typeface="Arial" charset="0"/>
              </a:rPr>
              <a:t>based</a:t>
            </a:r>
            <a:r>
              <a:rPr lang="es-ES_tradnl" altLang="en-US" sz="2200" dirty="0">
                <a:latin typeface="Arial" charset="0"/>
              </a:rPr>
              <a:t> </a:t>
            </a:r>
            <a:r>
              <a:rPr lang="es-ES_tradnl" altLang="en-US" sz="2200" dirty="0" err="1">
                <a:latin typeface="Arial" charset="0"/>
              </a:rPr>
              <a:t>on</a:t>
            </a:r>
            <a:r>
              <a:rPr lang="es-ES_tradnl" altLang="en-US" sz="2200" dirty="0">
                <a:latin typeface="Arial" charset="0"/>
              </a:rPr>
              <a:t> personal </a:t>
            </a:r>
            <a:r>
              <a:rPr lang="es-ES_tradnl" altLang="en-US" sz="2200" dirty="0" err="1">
                <a:latin typeface="Arial" charset="0"/>
              </a:rPr>
              <a:t>experience</a:t>
            </a:r>
            <a:r>
              <a:rPr lang="es-ES_tradnl" altLang="en-US" sz="2200" dirty="0">
                <a:latin typeface="Arial" charset="0"/>
              </a:rPr>
              <a:t>		</a:t>
            </a:r>
            <a:r>
              <a:rPr lang="es-ES_tradnl" altLang="en-US" sz="2200" b="1" dirty="0">
                <a:latin typeface="Arial" charset="0"/>
              </a:rPr>
              <a:t>Has </a:t>
            </a:r>
            <a:r>
              <a:rPr lang="es-ES_tradnl" altLang="en-US" sz="2200" b="1" dirty="0" err="1">
                <a:latin typeface="Arial" charset="0"/>
              </a:rPr>
              <a:t>scriptural</a:t>
            </a:r>
            <a:r>
              <a:rPr lang="es-ES_tradnl" altLang="en-US" sz="2200" b="1" dirty="0">
                <a:latin typeface="Arial" charset="0"/>
              </a:rPr>
              <a:t> </a:t>
            </a:r>
            <a:r>
              <a:rPr lang="es-ES_tradnl" altLang="en-US" sz="2200" b="1" u="sng" dirty="0" err="1">
                <a:latin typeface="Arial" charset="0"/>
              </a:rPr>
              <a:t>references</a:t>
            </a:r>
            <a:r>
              <a:rPr lang="es-ES_tradnl" altLang="en-US" sz="2200" b="1" dirty="0">
                <a:latin typeface="Arial" charset="0"/>
              </a:rPr>
              <a:t>.</a:t>
            </a:r>
            <a:endParaRPr lang="es-ES_tradnl" altLang="en-US" sz="2200" b="1" u="sng" dirty="0">
              <a:latin typeface="Arial" charset="0"/>
            </a:endParaRP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a:t>
            </a:r>
            <a:r>
              <a:rPr lang="es-ES_tradnl" altLang="en-US" sz="2200" dirty="0" err="1">
                <a:latin typeface="Arial" charset="0"/>
              </a:rPr>
              <a:t>Is</a:t>
            </a:r>
            <a:r>
              <a:rPr lang="es-ES_tradnl" altLang="en-US" sz="2200" dirty="0">
                <a:latin typeface="Arial" charset="0"/>
              </a:rPr>
              <a:t> </a:t>
            </a:r>
            <a:r>
              <a:rPr lang="es-ES_tradnl" altLang="en-US" sz="2200" dirty="0" err="1">
                <a:latin typeface="Arial" charset="0"/>
              </a:rPr>
              <a:t>limited</a:t>
            </a:r>
            <a:r>
              <a:rPr lang="es-ES_tradnl" altLang="en-US" sz="2200" dirty="0">
                <a:latin typeface="Arial" charset="0"/>
              </a:rPr>
              <a:t> </a:t>
            </a:r>
            <a:r>
              <a:rPr lang="es-ES_tradnl" altLang="en-US" sz="2200" dirty="0" err="1">
                <a:latin typeface="Arial" charset="0"/>
              </a:rPr>
              <a:t>by</a:t>
            </a:r>
            <a:r>
              <a:rPr lang="es-ES_tradnl" altLang="en-US" sz="2200" dirty="0">
                <a:latin typeface="Arial" charset="0"/>
              </a:rPr>
              <a:t> human </a:t>
            </a:r>
            <a:r>
              <a:rPr lang="es-ES_tradnl" altLang="en-US" sz="2200" dirty="0" err="1">
                <a:latin typeface="Arial" charset="0"/>
              </a:rPr>
              <a:t>ability</a:t>
            </a:r>
            <a:r>
              <a:rPr lang="es-ES_tradnl" altLang="en-US" sz="2200" dirty="0">
                <a:latin typeface="Arial" charset="0"/>
              </a:rPr>
              <a:t>			</a:t>
            </a:r>
            <a:r>
              <a:rPr lang="es-ES_tradnl" altLang="en-US" sz="2200" b="1" dirty="0" err="1">
                <a:latin typeface="Arial" charset="0"/>
              </a:rPr>
              <a:t>Is</a:t>
            </a:r>
            <a:r>
              <a:rPr lang="es-ES_tradnl" altLang="en-US" sz="2200" b="1" dirty="0">
                <a:latin typeface="Arial" charset="0"/>
              </a:rPr>
              <a:t> </a:t>
            </a:r>
            <a:r>
              <a:rPr lang="es-ES_tradnl" altLang="en-US" sz="2200" b="1" dirty="0" err="1">
                <a:latin typeface="Arial" charset="0"/>
              </a:rPr>
              <a:t>limitless</a:t>
            </a:r>
            <a:r>
              <a:rPr lang="es-ES_tradnl" altLang="en-US" sz="2200" b="1" dirty="0">
                <a:latin typeface="Arial" charset="0"/>
              </a:rPr>
              <a:t> </a:t>
            </a:r>
            <a:r>
              <a:rPr lang="es-ES_tradnl" altLang="en-US" sz="2200" b="1" dirty="0" err="1">
                <a:latin typeface="Arial" charset="0"/>
              </a:rPr>
              <a:t>because</a:t>
            </a:r>
            <a:r>
              <a:rPr lang="es-ES_tradnl" altLang="en-US" sz="2200" b="1" dirty="0">
                <a:latin typeface="Arial" charset="0"/>
              </a:rPr>
              <a:t> of </a:t>
            </a:r>
            <a:r>
              <a:rPr lang="es-ES_tradnl" altLang="en-US" sz="2200" b="1" dirty="0" err="1">
                <a:latin typeface="Arial" charset="0"/>
              </a:rPr>
              <a:t>God’s</a:t>
            </a:r>
            <a:r>
              <a:rPr lang="es-ES_tradnl" altLang="en-US" sz="2200" b="1" dirty="0">
                <a:latin typeface="Arial" charset="0"/>
              </a:rPr>
              <a:t> </a:t>
            </a:r>
            <a:r>
              <a:rPr lang="es-ES_tradnl" altLang="en-US" sz="2200" b="1" u="sng" dirty="0" err="1">
                <a:latin typeface="Arial" charset="0"/>
              </a:rPr>
              <a:t>sovereignty</a:t>
            </a:r>
            <a:endParaRPr lang="es-ES_tradnl" altLang="en-US" sz="2200" b="1" u="sng" dirty="0">
              <a:latin typeface="Arial" charset="0"/>
            </a:endParaRP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a:t>
            </a:r>
            <a:r>
              <a:rPr lang="es-ES_tradnl" altLang="en-US" sz="2200" dirty="0" err="1">
                <a:latin typeface="Arial" charset="0"/>
              </a:rPr>
              <a:t>Is</a:t>
            </a:r>
            <a:r>
              <a:rPr lang="es-ES_tradnl" altLang="en-US" sz="2200" dirty="0">
                <a:latin typeface="Arial" charset="0"/>
              </a:rPr>
              <a:t> </a:t>
            </a:r>
            <a:r>
              <a:rPr lang="es-ES_tradnl" altLang="en-US" sz="2200" dirty="0" err="1">
                <a:latin typeface="Arial" charset="0"/>
              </a:rPr>
              <a:t>self-serving</a:t>
            </a:r>
            <a:r>
              <a:rPr lang="es-ES_tradnl" altLang="en-US" sz="2200" dirty="0">
                <a:latin typeface="Arial" charset="0"/>
              </a:rPr>
              <a:t>				</a:t>
            </a:r>
            <a:r>
              <a:rPr lang="es-ES_tradnl" altLang="en-US" sz="2200" b="1" dirty="0" err="1">
                <a:latin typeface="Arial" charset="0"/>
              </a:rPr>
              <a:t>Serves</a:t>
            </a:r>
            <a:r>
              <a:rPr lang="es-ES_tradnl" altLang="en-US" sz="2200" b="1" dirty="0">
                <a:latin typeface="Arial" charset="0"/>
              </a:rPr>
              <a:t> </a:t>
            </a:r>
            <a:r>
              <a:rPr lang="es-ES_tradnl" altLang="en-US" sz="2200" b="1" dirty="0" err="1">
                <a:latin typeface="Arial" charset="0"/>
              </a:rPr>
              <a:t>the</a:t>
            </a:r>
            <a:r>
              <a:rPr lang="es-ES_tradnl" altLang="en-US" sz="2200" b="1" dirty="0">
                <a:latin typeface="Arial" charset="0"/>
              </a:rPr>
              <a:t> </a:t>
            </a:r>
            <a:r>
              <a:rPr lang="es-ES_tradnl" altLang="en-US" sz="2200" b="1" dirty="0" err="1">
                <a:latin typeface="Arial" charset="0"/>
              </a:rPr>
              <a:t>needs</a:t>
            </a:r>
            <a:r>
              <a:rPr lang="es-ES_tradnl" altLang="en-US" sz="2200" b="1" dirty="0">
                <a:latin typeface="Arial" charset="0"/>
              </a:rPr>
              <a:t> of </a:t>
            </a:r>
            <a:r>
              <a:rPr lang="es-ES_tradnl" altLang="en-US" sz="2200" b="1" dirty="0" err="1">
                <a:latin typeface="Arial" charset="0"/>
              </a:rPr>
              <a:t>others</a:t>
            </a:r>
            <a:endParaRPr lang="es-ES_tradnl" altLang="en-US" sz="2200" b="1" dirty="0">
              <a:latin typeface="Arial" charset="0"/>
            </a:endParaRP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a:t>
            </a:r>
            <a:r>
              <a:rPr lang="es-ES_tradnl" altLang="en-US" sz="2200" dirty="0" err="1">
                <a:latin typeface="Arial" charset="0"/>
              </a:rPr>
              <a:t>Is</a:t>
            </a:r>
            <a:r>
              <a:rPr lang="es-ES_tradnl" altLang="en-US" sz="2200" dirty="0">
                <a:latin typeface="Arial" charset="0"/>
              </a:rPr>
              <a:t> exclusive					</a:t>
            </a:r>
            <a:r>
              <a:rPr lang="es-ES_tradnl" altLang="en-US" sz="2200" b="1" u="sng" dirty="0" err="1">
                <a:latin typeface="Arial" charset="0"/>
              </a:rPr>
              <a:t>Makes</a:t>
            </a:r>
            <a:r>
              <a:rPr lang="es-ES_tradnl" altLang="en-US" sz="2200" b="1" u="sng" dirty="0">
                <a:latin typeface="Arial" charset="0"/>
              </a:rPr>
              <a:t> </a:t>
            </a:r>
            <a:r>
              <a:rPr lang="es-ES_tradnl" altLang="en-US" sz="2200" b="1" u="sng" dirty="0" err="1">
                <a:latin typeface="Arial" charset="0"/>
              </a:rPr>
              <a:t>room</a:t>
            </a:r>
            <a:r>
              <a:rPr lang="es-ES_tradnl" altLang="en-US" sz="2200" b="1" u="sng" dirty="0">
                <a:latin typeface="Arial" charset="0"/>
              </a:rPr>
              <a:t> </a:t>
            </a:r>
            <a:r>
              <a:rPr lang="es-ES_tradnl" altLang="en-US" sz="2200" b="1" err="1">
                <a:latin typeface="Arial" charset="0"/>
              </a:rPr>
              <a:t>for</a:t>
            </a:r>
            <a:r>
              <a:rPr lang="es-ES_tradnl" altLang="en-US" sz="2200" b="1">
                <a:latin typeface="Arial" charset="0"/>
              </a:rPr>
              <a:t> others</a:t>
            </a:r>
            <a:endParaRPr lang="es-ES_tradnl" altLang="en-US" sz="2200" b="1" dirty="0">
              <a:latin typeface="Arial" charset="0"/>
            </a:endParaRPr>
          </a:p>
        </p:txBody>
      </p:sp>
    </p:spTree>
    <p:extLst>
      <p:ext uri="{BB962C8B-B14F-4D97-AF65-F5344CB8AC3E}">
        <p14:creationId xmlns:p14="http://schemas.microsoft.com/office/powerpoint/2010/main" val="1246703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240632" y="355312"/>
            <a:ext cx="119513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b="1" dirty="0">
                <a:solidFill>
                  <a:schemeClr val="bg1"/>
                </a:solidFill>
                <a:latin typeface="Helvetica" charset="0"/>
                <a:ea typeface="Helvetica" charset="0"/>
                <a:cs typeface="Helvetica" charset="0"/>
              </a:rPr>
              <a:t>What distinguishes a good idea from a God-inspired vision?</a:t>
            </a:r>
          </a:p>
        </p:txBody>
      </p:sp>
      <p:sp>
        <p:nvSpPr>
          <p:cNvPr id="6" name="Text Box 18"/>
          <p:cNvSpPr txBox="1">
            <a:spLocks noChangeArrowheads="1"/>
          </p:cNvSpPr>
          <p:nvPr/>
        </p:nvSpPr>
        <p:spPr bwMode="auto">
          <a:xfrm>
            <a:off x="240633" y="1650713"/>
            <a:ext cx="11951368" cy="372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039" tIns="42520" rIns="85039" bIns="42520">
            <a:spAutoFit/>
          </a:bodyPr>
          <a:lstStyle>
            <a:lvl1pPr>
              <a:spcBef>
                <a:spcPct val="20000"/>
              </a:spcBef>
              <a:buFont typeface="Arial" charset="0"/>
              <a:buChar char="•"/>
              <a:defRPr sz="3200">
                <a:solidFill>
                  <a:schemeClr val="tx1"/>
                </a:solidFill>
                <a:latin typeface="Calibri" charset="0"/>
                <a:ea typeface="ヒラギノ角ゴ Pro W3" charset="-128"/>
                <a:cs typeface="ヒラギノ角ゴ Pro W3" charset="-128"/>
              </a:defRPr>
            </a:lvl1pPr>
            <a:lvl2pPr marL="742950" indent="-285750">
              <a:spcBef>
                <a:spcPct val="20000"/>
              </a:spcBef>
              <a:buFont typeface="Arial" charset="0"/>
              <a:buChar char="–"/>
              <a:defRPr sz="2800">
                <a:solidFill>
                  <a:schemeClr val="tx1"/>
                </a:solidFill>
                <a:latin typeface="Calibri" charset="0"/>
                <a:ea typeface="ヒラギノ角ゴ Pro W3" charset="-128"/>
                <a:cs typeface="ヒラギノ角ゴ Pro W3" charset="-128"/>
              </a:defRPr>
            </a:lvl2pPr>
            <a:lvl3pPr marL="1143000" indent="-228600">
              <a:spcBef>
                <a:spcPct val="20000"/>
              </a:spcBef>
              <a:buFont typeface="Arial" charset="0"/>
              <a:buChar char="•"/>
              <a:defRPr sz="2400">
                <a:solidFill>
                  <a:schemeClr val="tx1"/>
                </a:solidFill>
                <a:latin typeface="Calibri" charset="0"/>
                <a:ea typeface="MS PGothic" charset="-128"/>
                <a:cs typeface="ＭＳ Ｐゴシック"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fontAlgn="base">
              <a:spcBef>
                <a:spcPct val="0"/>
              </a:spcBef>
              <a:spcAft>
                <a:spcPts val="1000"/>
              </a:spcAft>
              <a:buNone/>
            </a:pPr>
            <a:r>
              <a:rPr lang="es-ES_tradnl" altLang="en-US" sz="2400" b="1" dirty="0">
                <a:latin typeface="Arial" charset="0"/>
              </a:rPr>
              <a:t>	</a:t>
            </a:r>
            <a:r>
              <a:rPr lang="es-ES_tradnl" altLang="en-US" sz="2200" b="1" dirty="0">
                <a:latin typeface="Arial" charset="0"/>
              </a:rPr>
              <a:t>A </a:t>
            </a:r>
            <a:r>
              <a:rPr lang="es-ES_tradnl" altLang="en-US" sz="2200" b="1" dirty="0" err="1">
                <a:latin typeface="Arial" charset="0"/>
              </a:rPr>
              <a:t>good</a:t>
            </a:r>
            <a:r>
              <a:rPr lang="es-ES_tradnl" altLang="en-US" sz="2200" b="1" dirty="0">
                <a:latin typeface="Arial" charset="0"/>
              </a:rPr>
              <a:t> idea…                                   	A </a:t>
            </a:r>
            <a:r>
              <a:rPr lang="es-ES_tradnl" altLang="en-US" sz="2200" b="1" dirty="0" err="1">
                <a:latin typeface="Arial" charset="0"/>
              </a:rPr>
              <a:t>God-inspired</a:t>
            </a:r>
            <a:r>
              <a:rPr lang="es-ES_tradnl" altLang="en-US" sz="2200" b="1" dirty="0">
                <a:latin typeface="Arial" charset="0"/>
              </a:rPr>
              <a:t> </a:t>
            </a:r>
            <a:r>
              <a:rPr lang="es-ES_tradnl" altLang="en-US" sz="2200" b="1" dirty="0" err="1">
                <a:latin typeface="Arial" charset="0"/>
              </a:rPr>
              <a:t>vision</a:t>
            </a:r>
            <a:r>
              <a:rPr lang="es-ES_tradnl" altLang="en-US" sz="2200" b="1" dirty="0">
                <a:latin typeface="Arial" charset="0"/>
              </a:rPr>
              <a:t>…</a:t>
            </a:r>
            <a:r>
              <a:rPr lang="es-ES_tradnl" altLang="en-US" sz="2200" dirty="0">
                <a:latin typeface="Arial" charset="0"/>
              </a:rPr>
              <a:t> </a:t>
            </a:r>
          </a:p>
          <a:p>
            <a:pPr fontAlgn="base">
              <a:spcBef>
                <a:spcPct val="0"/>
              </a:spcBef>
              <a:spcAft>
                <a:spcPts val="1000"/>
              </a:spcAft>
              <a:buFont typeface="Wingdings" charset="2"/>
              <a:buChar char=" "/>
            </a:pPr>
            <a:r>
              <a:rPr lang="es-ES_tradnl" altLang="en-US" sz="2200" dirty="0">
                <a:latin typeface="Arial" charset="0"/>
              </a:rPr>
              <a:t> </a:t>
            </a:r>
            <a:r>
              <a:rPr lang="es-ES_tradnl" altLang="en-US" sz="2200" dirty="0" err="1">
                <a:latin typeface="Arial" charset="0"/>
              </a:rPr>
              <a:t>Provides</a:t>
            </a:r>
            <a:r>
              <a:rPr lang="es-ES_tradnl" altLang="en-US" sz="2200" dirty="0">
                <a:latin typeface="Arial" charset="0"/>
              </a:rPr>
              <a:t> a </a:t>
            </a:r>
            <a:r>
              <a:rPr lang="es-ES_tradnl" altLang="en-US" sz="2200" dirty="0" err="1">
                <a:latin typeface="Arial" charset="0"/>
              </a:rPr>
              <a:t>solution</a:t>
            </a:r>
            <a:r>
              <a:rPr lang="es-ES_tradnl" altLang="en-US" sz="2200" dirty="0">
                <a:latin typeface="Arial" charset="0"/>
              </a:rPr>
              <a:t> to a </a:t>
            </a:r>
            <a:r>
              <a:rPr lang="es-ES_tradnl" altLang="en-US" sz="2200" dirty="0" err="1">
                <a:latin typeface="Arial" charset="0"/>
              </a:rPr>
              <a:t>current</a:t>
            </a:r>
            <a:r>
              <a:rPr lang="es-ES_tradnl" altLang="en-US" sz="2200" dirty="0">
                <a:latin typeface="Arial" charset="0"/>
              </a:rPr>
              <a:t> </a:t>
            </a:r>
            <a:r>
              <a:rPr lang="es-ES_tradnl" altLang="en-US" sz="2200" dirty="0" err="1">
                <a:latin typeface="Arial" charset="0"/>
              </a:rPr>
              <a:t>problem</a:t>
            </a:r>
            <a:r>
              <a:rPr lang="es-ES_tradnl" altLang="en-US" sz="2200" dirty="0">
                <a:latin typeface="Arial" charset="0"/>
              </a:rPr>
              <a:t>	</a:t>
            </a:r>
            <a:r>
              <a:rPr lang="es-ES_tradnl" altLang="en-US" sz="2200" b="1" dirty="0" err="1">
                <a:latin typeface="Arial" charset="0"/>
              </a:rPr>
              <a:t>Provides</a:t>
            </a:r>
            <a:r>
              <a:rPr lang="es-ES_tradnl" altLang="en-US" sz="2200" b="1" dirty="0">
                <a:latin typeface="Arial" charset="0"/>
              </a:rPr>
              <a:t> a </a:t>
            </a:r>
            <a:r>
              <a:rPr lang="es-ES_tradnl" altLang="en-US" sz="2200" b="1" u="sng" dirty="0" err="1">
                <a:latin typeface="Arial" charset="0"/>
              </a:rPr>
              <a:t>legacy</a:t>
            </a:r>
            <a:r>
              <a:rPr lang="es-ES_tradnl" altLang="en-US" sz="2200" b="1" dirty="0">
                <a:latin typeface="Arial" charset="0"/>
              </a:rPr>
              <a:t> </a:t>
            </a:r>
            <a:r>
              <a:rPr lang="es-ES_tradnl" altLang="en-US" sz="2200" b="1" dirty="0" err="1">
                <a:latin typeface="Arial" charset="0"/>
              </a:rPr>
              <a:t>for</a:t>
            </a:r>
            <a:r>
              <a:rPr lang="es-ES_tradnl" altLang="en-US" sz="2200" b="1" dirty="0">
                <a:latin typeface="Arial" charset="0"/>
              </a:rPr>
              <a:t> </a:t>
            </a:r>
            <a:r>
              <a:rPr lang="es-ES_tradnl" altLang="en-US" sz="2200" b="1" dirty="0" err="1">
                <a:latin typeface="Arial" charset="0"/>
              </a:rPr>
              <a:t>generations</a:t>
            </a:r>
            <a:r>
              <a:rPr lang="es-ES_tradnl" altLang="en-US" sz="2200" b="1" dirty="0">
                <a:latin typeface="Arial" charset="0"/>
              </a:rPr>
              <a:t> to come</a:t>
            </a: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Can come </a:t>
            </a:r>
            <a:r>
              <a:rPr lang="es-ES_tradnl" altLang="en-US" sz="2200" dirty="0" err="1">
                <a:latin typeface="Arial" charset="0"/>
              </a:rPr>
              <a:t>from</a:t>
            </a:r>
            <a:r>
              <a:rPr lang="es-ES_tradnl" altLang="en-US" sz="2200" dirty="0">
                <a:latin typeface="Arial" charset="0"/>
              </a:rPr>
              <a:t> </a:t>
            </a:r>
            <a:r>
              <a:rPr lang="es-ES_tradnl" altLang="en-US" sz="2200" dirty="0" err="1">
                <a:latin typeface="Arial" charset="0"/>
              </a:rPr>
              <a:t>someone</a:t>
            </a:r>
            <a:r>
              <a:rPr lang="es-ES_tradnl" altLang="en-US" sz="2200" dirty="0">
                <a:latin typeface="Arial" charset="0"/>
              </a:rPr>
              <a:t> </a:t>
            </a:r>
            <a:r>
              <a:rPr lang="es-ES_tradnl" altLang="en-US" sz="2200" dirty="0" err="1">
                <a:latin typeface="Arial" charset="0"/>
              </a:rPr>
              <a:t>else’s</a:t>
            </a:r>
            <a:r>
              <a:rPr lang="es-ES_tradnl" altLang="en-US" sz="2200" dirty="0">
                <a:latin typeface="Arial" charset="0"/>
              </a:rPr>
              <a:t> </a:t>
            </a:r>
            <a:r>
              <a:rPr lang="es-ES_tradnl" altLang="en-US" sz="2200" dirty="0" err="1">
                <a:latin typeface="Arial" charset="0"/>
              </a:rPr>
              <a:t>story</a:t>
            </a:r>
            <a:r>
              <a:rPr lang="es-ES_tradnl" altLang="en-US" sz="2200" dirty="0">
                <a:latin typeface="Arial" charset="0"/>
              </a:rPr>
              <a:t>	</a:t>
            </a:r>
            <a:r>
              <a:rPr lang="es-ES_tradnl" altLang="en-US" sz="2200" b="1" dirty="0" err="1">
                <a:latin typeface="Arial" charset="0"/>
              </a:rPr>
              <a:t>Flows</a:t>
            </a:r>
            <a:r>
              <a:rPr lang="es-ES_tradnl" altLang="en-US" sz="2200" b="1" dirty="0">
                <a:latin typeface="Arial" charset="0"/>
              </a:rPr>
              <a:t> </a:t>
            </a:r>
            <a:r>
              <a:rPr lang="es-ES_tradnl" altLang="en-US" sz="2200" b="1" dirty="0" err="1">
                <a:latin typeface="Arial" charset="0"/>
              </a:rPr>
              <a:t>out</a:t>
            </a:r>
            <a:r>
              <a:rPr lang="es-ES_tradnl" altLang="en-US" sz="2200" b="1" dirty="0">
                <a:latin typeface="Arial" charset="0"/>
              </a:rPr>
              <a:t> of </a:t>
            </a:r>
            <a:r>
              <a:rPr lang="es-ES_tradnl" altLang="en-US" sz="2200" b="1" dirty="0" err="1">
                <a:latin typeface="Arial" charset="0"/>
              </a:rPr>
              <a:t>God’s</a:t>
            </a:r>
            <a:r>
              <a:rPr lang="es-ES_tradnl" altLang="en-US" sz="2200" b="1" dirty="0">
                <a:latin typeface="Arial" charset="0"/>
              </a:rPr>
              <a:t> </a:t>
            </a:r>
            <a:r>
              <a:rPr lang="es-ES_tradnl" altLang="en-US" sz="2200" b="1" u="sng" dirty="0" err="1">
                <a:latin typeface="Arial" charset="0"/>
              </a:rPr>
              <a:t>unique</a:t>
            </a:r>
            <a:r>
              <a:rPr lang="es-ES_tradnl" altLang="en-US" sz="2200" b="1" dirty="0">
                <a:latin typeface="Arial" charset="0"/>
              </a:rPr>
              <a:t> plan </a:t>
            </a:r>
            <a:r>
              <a:rPr lang="es-ES_tradnl" altLang="en-US" sz="2200" b="1" dirty="0" err="1">
                <a:latin typeface="Arial" charset="0"/>
              </a:rPr>
              <a:t>for</a:t>
            </a:r>
            <a:r>
              <a:rPr lang="es-ES_tradnl" altLang="en-US" sz="2200" b="1" dirty="0">
                <a:latin typeface="Arial" charset="0"/>
              </a:rPr>
              <a:t> </a:t>
            </a:r>
            <a:r>
              <a:rPr lang="es-ES_tradnl" altLang="en-US" sz="2200" b="1" dirty="0" err="1">
                <a:latin typeface="Arial" charset="0"/>
              </a:rPr>
              <a:t>my</a:t>
            </a:r>
            <a:r>
              <a:rPr lang="es-ES_tradnl" altLang="en-US" sz="2200" b="1" dirty="0">
                <a:latin typeface="Arial" charset="0"/>
              </a:rPr>
              <a:t> </a:t>
            </a:r>
            <a:r>
              <a:rPr lang="es-ES_tradnl" altLang="en-US" sz="2200" b="1" dirty="0" err="1">
                <a:latin typeface="Arial" charset="0"/>
              </a:rPr>
              <a:t>life</a:t>
            </a:r>
            <a:r>
              <a:rPr lang="es-ES_tradnl" altLang="en-US" sz="2200" b="1" dirty="0">
                <a:latin typeface="Arial" charset="0"/>
              </a:rPr>
              <a:t>.</a:t>
            </a:r>
            <a:endParaRPr lang="es-ES_tradnl" altLang="en-US" sz="2200" b="1" u="sng" dirty="0">
              <a:latin typeface="Arial" charset="0"/>
            </a:endParaRP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a:t>
            </a:r>
            <a:r>
              <a:rPr lang="es-ES_tradnl" altLang="en-US" sz="2200" dirty="0" err="1">
                <a:latin typeface="Arial" charset="0"/>
              </a:rPr>
              <a:t>Is</a:t>
            </a:r>
            <a:r>
              <a:rPr lang="es-ES_tradnl" altLang="en-US" sz="2200" dirty="0">
                <a:latin typeface="Arial" charset="0"/>
              </a:rPr>
              <a:t> </a:t>
            </a:r>
            <a:r>
              <a:rPr lang="es-ES_tradnl" altLang="en-US" sz="2200" dirty="0" err="1">
                <a:latin typeface="Arial" charset="0"/>
              </a:rPr>
              <a:t>based</a:t>
            </a:r>
            <a:r>
              <a:rPr lang="es-ES_tradnl" altLang="en-US" sz="2200" dirty="0">
                <a:latin typeface="Arial" charset="0"/>
              </a:rPr>
              <a:t> </a:t>
            </a:r>
            <a:r>
              <a:rPr lang="es-ES_tradnl" altLang="en-US" sz="2200" dirty="0" err="1">
                <a:latin typeface="Arial" charset="0"/>
              </a:rPr>
              <a:t>on</a:t>
            </a:r>
            <a:r>
              <a:rPr lang="es-ES_tradnl" altLang="en-US" sz="2200" dirty="0">
                <a:latin typeface="Arial" charset="0"/>
              </a:rPr>
              <a:t> personal </a:t>
            </a:r>
            <a:r>
              <a:rPr lang="es-ES_tradnl" altLang="en-US" sz="2200" dirty="0" err="1">
                <a:latin typeface="Arial" charset="0"/>
              </a:rPr>
              <a:t>experience</a:t>
            </a:r>
            <a:r>
              <a:rPr lang="es-ES_tradnl" altLang="en-US" sz="2200" dirty="0">
                <a:latin typeface="Arial" charset="0"/>
              </a:rPr>
              <a:t>		</a:t>
            </a:r>
            <a:r>
              <a:rPr lang="es-ES_tradnl" altLang="en-US" sz="2200" b="1" dirty="0">
                <a:latin typeface="Arial" charset="0"/>
              </a:rPr>
              <a:t>Has </a:t>
            </a:r>
            <a:r>
              <a:rPr lang="es-ES_tradnl" altLang="en-US" sz="2200" b="1" dirty="0" err="1">
                <a:latin typeface="Arial" charset="0"/>
              </a:rPr>
              <a:t>scriptural</a:t>
            </a:r>
            <a:r>
              <a:rPr lang="es-ES_tradnl" altLang="en-US" sz="2200" b="1" dirty="0">
                <a:latin typeface="Arial" charset="0"/>
              </a:rPr>
              <a:t> </a:t>
            </a:r>
            <a:r>
              <a:rPr lang="es-ES_tradnl" altLang="en-US" sz="2200" b="1" u="sng" dirty="0" err="1">
                <a:latin typeface="Arial" charset="0"/>
              </a:rPr>
              <a:t>references</a:t>
            </a:r>
            <a:r>
              <a:rPr lang="es-ES_tradnl" altLang="en-US" sz="2200" b="1" dirty="0">
                <a:latin typeface="Arial" charset="0"/>
              </a:rPr>
              <a:t>.</a:t>
            </a:r>
            <a:endParaRPr lang="es-ES_tradnl" altLang="en-US" sz="2200" b="1" u="sng" dirty="0">
              <a:latin typeface="Arial" charset="0"/>
            </a:endParaRP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a:t>
            </a:r>
            <a:r>
              <a:rPr lang="es-ES_tradnl" altLang="en-US" sz="2200" dirty="0" err="1">
                <a:latin typeface="Arial" charset="0"/>
              </a:rPr>
              <a:t>Is</a:t>
            </a:r>
            <a:r>
              <a:rPr lang="es-ES_tradnl" altLang="en-US" sz="2200" dirty="0">
                <a:latin typeface="Arial" charset="0"/>
              </a:rPr>
              <a:t> </a:t>
            </a:r>
            <a:r>
              <a:rPr lang="es-ES_tradnl" altLang="en-US" sz="2200" dirty="0" err="1">
                <a:latin typeface="Arial" charset="0"/>
              </a:rPr>
              <a:t>limited</a:t>
            </a:r>
            <a:r>
              <a:rPr lang="es-ES_tradnl" altLang="en-US" sz="2200" dirty="0">
                <a:latin typeface="Arial" charset="0"/>
              </a:rPr>
              <a:t> </a:t>
            </a:r>
            <a:r>
              <a:rPr lang="es-ES_tradnl" altLang="en-US" sz="2200" dirty="0" err="1">
                <a:latin typeface="Arial" charset="0"/>
              </a:rPr>
              <a:t>by</a:t>
            </a:r>
            <a:r>
              <a:rPr lang="es-ES_tradnl" altLang="en-US" sz="2200" dirty="0">
                <a:latin typeface="Arial" charset="0"/>
              </a:rPr>
              <a:t> human </a:t>
            </a:r>
            <a:r>
              <a:rPr lang="es-ES_tradnl" altLang="en-US" sz="2200" dirty="0" err="1">
                <a:latin typeface="Arial" charset="0"/>
              </a:rPr>
              <a:t>ability</a:t>
            </a:r>
            <a:r>
              <a:rPr lang="es-ES_tradnl" altLang="en-US" sz="2200" dirty="0">
                <a:latin typeface="Arial" charset="0"/>
              </a:rPr>
              <a:t>			</a:t>
            </a:r>
            <a:r>
              <a:rPr lang="es-ES_tradnl" altLang="en-US" sz="2200" b="1" dirty="0" err="1">
                <a:latin typeface="Arial" charset="0"/>
              </a:rPr>
              <a:t>Is</a:t>
            </a:r>
            <a:r>
              <a:rPr lang="es-ES_tradnl" altLang="en-US" sz="2200" b="1" dirty="0">
                <a:latin typeface="Arial" charset="0"/>
              </a:rPr>
              <a:t> </a:t>
            </a:r>
            <a:r>
              <a:rPr lang="es-ES_tradnl" altLang="en-US" sz="2200" b="1" dirty="0" err="1">
                <a:latin typeface="Arial" charset="0"/>
              </a:rPr>
              <a:t>limitless</a:t>
            </a:r>
            <a:r>
              <a:rPr lang="es-ES_tradnl" altLang="en-US" sz="2200" b="1" dirty="0">
                <a:latin typeface="Arial" charset="0"/>
              </a:rPr>
              <a:t> </a:t>
            </a:r>
            <a:r>
              <a:rPr lang="es-ES_tradnl" altLang="en-US" sz="2200" b="1" dirty="0" err="1">
                <a:latin typeface="Arial" charset="0"/>
              </a:rPr>
              <a:t>because</a:t>
            </a:r>
            <a:r>
              <a:rPr lang="es-ES_tradnl" altLang="en-US" sz="2200" b="1" dirty="0">
                <a:latin typeface="Arial" charset="0"/>
              </a:rPr>
              <a:t> of </a:t>
            </a:r>
            <a:r>
              <a:rPr lang="es-ES_tradnl" altLang="en-US" sz="2200" b="1" dirty="0" err="1">
                <a:latin typeface="Arial" charset="0"/>
              </a:rPr>
              <a:t>God’s</a:t>
            </a:r>
            <a:r>
              <a:rPr lang="es-ES_tradnl" altLang="en-US" sz="2200" b="1" dirty="0">
                <a:latin typeface="Arial" charset="0"/>
              </a:rPr>
              <a:t> </a:t>
            </a:r>
            <a:r>
              <a:rPr lang="es-ES_tradnl" altLang="en-US" sz="2200" b="1" u="sng" dirty="0" err="1">
                <a:latin typeface="Arial" charset="0"/>
              </a:rPr>
              <a:t>sovereignty</a:t>
            </a:r>
            <a:endParaRPr lang="es-ES_tradnl" altLang="en-US" sz="2200" b="1" u="sng" dirty="0">
              <a:latin typeface="Arial" charset="0"/>
            </a:endParaRP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a:t>
            </a:r>
            <a:r>
              <a:rPr lang="es-ES_tradnl" altLang="en-US" sz="2200" dirty="0" err="1">
                <a:latin typeface="Arial" charset="0"/>
              </a:rPr>
              <a:t>Is</a:t>
            </a:r>
            <a:r>
              <a:rPr lang="es-ES_tradnl" altLang="en-US" sz="2200" dirty="0">
                <a:latin typeface="Arial" charset="0"/>
              </a:rPr>
              <a:t> </a:t>
            </a:r>
            <a:r>
              <a:rPr lang="es-ES_tradnl" altLang="en-US" sz="2200" dirty="0" err="1">
                <a:latin typeface="Arial" charset="0"/>
              </a:rPr>
              <a:t>self-serving</a:t>
            </a:r>
            <a:r>
              <a:rPr lang="es-ES_tradnl" altLang="en-US" sz="2200" dirty="0">
                <a:latin typeface="Arial" charset="0"/>
              </a:rPr>
              <a:t>				</a:t>
            </a:r>
            <a:r>
              <a:rPr lang="es-ES_tradnl" altLang="en-US" sz="2200" b="1" dirty="0" err="1">
                <a:latin typeface="Arial" charset="0"/>
              </a:rPr>
              <a:t>Serves</a:t>
            </a:r>
            <a:r>
              <a:rPr lang="es-ES_tradnl" altLang="en-US" sz="2200" b="1" dirty="0">
                <a:latin typeface="Arial" charset="0"/>
              </a:rPr>
              <a:t> </a:t>
            </a:r>
            <a:r>
              <a:rPr lang="es-ES_tradnl" altLang="en-US" sz="2200" b="1" dirty="0" err="1">
                <a:latin typeface="Arial" charset="0"/>
              </a:rPr>
              <a:t>the</a:t>
            </a:r>
            <a:r>
              <a:rPr lang="es-ES_tradnl" altLang="en-US" sz="2200" b="1" dirty="0">
                <a:latin typeface="Arial" charset="0"/>
              </a:rPr>
              <a:t> </a:t>
            </a:r>
            <a:r>
              <a:rPr lang="es-ES_tradnl" altLang="en-US" sz="2200" b="1" dirty="0" err="1">
                <a:latin typeface="Arial" charset="0"/>
              </a:rPr>
              <a:t>needs</a:t>
            </a:r>
            <a:r>
              <a:rPr lang="es-ES_tradnl" altLang="en-US" sz="2200" b="1" dirty="0">
                <a:latin typeface="Arial" charset="0"/>
              </a:rPr>
              <a:t> of </a:t>
            </a:r>
            <a:r>
              <a:rPr lang="es-ES_tradnl" altLang="en-US" sz="2200" b="1" dirty="0" err="1">
                <a:latin typeface="Arial" charset="0"/>
              </a:rPr>
              <a:t>others</a:t>
            </a:r>
            <a:endParaRPr lang="es-ES_tradnl" altLang="en-US" sz="2200" b="1" dirty="0">
              <a:latin typeface="Arial" charset="0"/>
            </a:endParaRP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a:t>
            </a:r>
            <a:r>
              <a:rPr lang="es-ES_tradnl" altLang="en-US" sz="2200" dirty="0" err="1">
                <a:latin typeface="Arial" charset="0"/>
              </a:rPr>
              <a:t>Is</a:t>
            </a:r>
            <a:r>
              <a:rPr lang="es-ES_tradnl" altLang="en-US" sz="2200" dirty="0">
                <a:latin typeface="Arial" charset="0"/>
              </a:rPr>
              <a:t> exclusive					</a:t>
            </a:r>
            <a:r>
              <a:rPr lang="es-ES_tradnl" altLang="en-US" sz="2200" b="1" u="sng" dirty="0" err="1">
                <a:latin typeface="Arial" charset="0"/>
              </a:rPr>
              <a:t>Makes</a:t>
            </a:r>
            <a:r>
              <a:rPr lang="es-ES_tradnl" altLang="en-US" sz="2200" b="1" u="sng" dirty="0">
                <a:latin typeface="Arial" charset="0"/>
              </a:rPr>
              <a:t> </a:t>
            </a:r>
            <a:r>
              <a:rPr lang="es-ES_tradnl" altLang="en-US" sz="2200" b="1" u="sng" dirty="0" err="1">
                <a:latin typeface="Arial" charset="0"/>
              </a:rPr>
              <a:t>room</a:t>
            </a:r>
            <a:r>
              <a:rPr lang="es-ES_tradnl" altLang="en-US" sz="2200" b="1" u="sng" dirty="0">
                <a:latin typeface="Arial" charset="0"/>
              </a:rPr>
              <a:t> </a:t>
            </a:r>
            <a:r>
              <a:rPr lang="es-ES_tradnl" altLang="en-US" sz="2200" b="1" dirty="0" err="1">
                <a:latin typeface="Arial" charset="0"/>
              </a:rPr>
              <a:t>for</a:t>
            </a:r>
            <a:r>
              <a:rPr lang="es-ES_tradnl" altLang="en-US" sz="2200" b="1" dirty="0">
                <a:latin typeface="Arial" charset="0"/>
              </a:rPr>
              <a:t> </a:t>
            </a:r>
            <a:r>
              <a:rPr lang="es-ES_tradnl" altLang="en-US" sz="2200" b="1" dirty="0" err="1">
                <a:latin typeface="Arial" charset="0"/>
              </a:rPr>
              <a:t>others</a:t>
            </a:r>
            <a:endParaRPr lang="es-ES_tradnl" altLang="en-US" sz="2200" b="1" dirty="0">
              <a:latin typeface="Arial" charset="0"/>
            </a:endParaRP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a:t>
            </a:r>
            <a:r>
              <a:rPr lang="es-ES_tradnl" altLang="en-US" sz="2200" dirty="0" err="1">
                <a:latin typeface="Arial" charset="0"/>
              </a:rPr>
              <a:t>Is</a:t>
            </a:r>
            <a:r>
              <a:rPr lang="es-ES_tradnl" altLang="en-US" sz="2200" dirty="0">
                <a:latin typeface="Arial" charset="0"/>
              </a:rPr>
              <a:t> </a:t>
            </a:r>
            <a:r>
              <a:rPr lang="es-ES_tradnl" altLang="en-US" sz="2200" dirty="0" err="1">
                <a:latin typeface="Arial" charset="0"/>
              </a:rPr>
              <a:t>goal-oriented</a:t>
            </a:r>
            <a:r>
              <a:rPr lang="es-ES_tradnl" altLang="en-US" sz="2200" dirty="0">
                <a:latin typeface="Arial" charset="0"/>
              </a:rPr>
              <a:t>				</a:t>
            </a:r>
            <a:r>
              <a:rPr lang="es-ES_tradnl" altLang="en-US" sz="2200" b="1" dirty="0" err="1">
                <a:latin typeface="Arial" charset="0"/>
              </a:rPr>
              <a:t>Is</a:t>
            </a:r>
            <a:r>
              <a:rPr lang="es-ES_tradnl" altLang="en-US" sz="2200" b="1" dirty="0">
                <a:latin typeface="Arial" charset="0"/>
              </a:rPr>
              <a:t> </a:t>
            </a:r>
            <a:r>
              <a:rPr lang="es-ES_tradnl" altLang="en-US" sz="2200" b="1">
                <a:latin typeface="Arial" charset="0"/>
              </a:rPr>
              <a:t>people-oriented</a:t>
            </a:r>
            <a:endParaRPr lang="es-ES_tradnl" altLang="en-US" sz="2200" b="1" dirty="0">
              <a:latin typeface="Arial" charset="0"/>
            </a:endParaRPr>
          </a:p>
        </p:txBody>
      </p:sp>
    </p:spTree>
    <p:extLst>
      <p:ext uri="{BB962C8B-B14F-4D97-AF65-F5344CB8AC3E}">
        <p14:creationId xmlns:p14="http://schemas.microsoft.com/office/powerpoint/2010/main" val="8164744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240632" y="355312"/>
            <a:ext cx="119513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b="1" dirty="0">
                <a:solidFill>
                  <a:schemeClr val="bg1"/>
                </a:solidFill>
                <a:latin typeface="Helvetica" charset="0"/>
                <a:ea typeface="Helvetica" charset="0"/>
                <a:cs typeface="Helvetica" charset="0"/>
              </a:rPr>
              <a:t>What distinguishes a good idea from a God-inspired vision?</a:t>
            </a:r>
          </a:p>
        </p:txBody>
      </p:sp>
      <p:sp>
        <p:nvSpPr>
          <p:cNvPr id="6" name="Text Box 18"/>
          <p:cNvSpPr txBox="1">
            <a:spLocks noChangeArrowheads="1"/>
          </p:cNvSpPr>
          <p:nvPr/>
        </p:nvSpPr>
        <p:spPr bwMode="auto">
          <a:xfrm>
            <a:off x="240633" y="1650713"/>
            <a:ext cx="11951368" cy="418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039" tIns="42520" rIns="85039" bIns="42520">
            <a:spAutoFit/>
          </a:bodyPr>
          <a:lstStyle>
            <a:lvl1pPr>
              <a:spcBef>
                <a:spcPct val="20000"/>
              </a:spcBef>
              <a:buFont typeface="Arial" charset="0"/>
              <a:buChar char="•"/>
              <a:defRPr sz="3200">
                <a:solidFill>
                  <a:schemeClr val="tx1"/>
                </a:solidFill>
                <a:latin typeface="Calibri" charset="0"/>
                <a:ea typeface="ヒラギノ角ゴ Pro W3" charset="-128"/>
                <a:cs typeface="ヒラギノ角ゴ Pro W3" charset="-128"/>
              </a:defRPr>
            </a:lvl1pPr>
            <a:lvl2pPr marL="742950" indent="-285750">
              <a:spcBef>
                <a:spcPct val="20000"/>
              </a:spcBef>
              <a:buFont typeface="Arial" charset="0"/>
              <a:buChar char="–"/>
              <a:defRPr sz="2800">
                <a:solidFill>
                  <a:schemeClr val="tx1"/>
                </a:solidFill>
                <a:latin typeface="Calibri" charset="0"/>
                <a:ea typeface="ヒラギノ角ゴ Pro W3" charset="-128"/>
                <a:cs typeface="ヒラギノ角ゴ Pro W3" charset="-128"/>
              </a:defRPr>
            </a:lvl2pPr>
            <a:lvl3pPr marL="1143000" indent="-228600">
              <a:spcBef>
                <a:spcPct val="20000"/>
              </a:spcBef>
              <a:buFont typeface="Arial" charset="0"/>
              <a:buChar char="•"/>
              <a:defRPr sz="2400">
                <a:solidFill>
                  <a:schemeClr val="tx1"/>
                </a:solidFill>
                <a:latin typeface="Calibri" charset="0"/>
                <a:ea typeface="MS PGothic" charset="-128"/>
                <a:cs typeface="ＭＳ Ｐゴシック"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fontAlgn="base">
              <a:spcBef>
                <a:spcPct val="0"/>
              </a:spcBef>
              <a:spcAft>
                <a:spcPts val="1000"/>
              </a:spcAft>
              <a:buNone/>
            </a:pPr>
            <a:r>
              <a:rPr lang="es-ES_tradnl" altLang="en-US" sz="2400" b="1" dirty="0">
                <a:latin typeface="Arial" charset="0"/>
              </a:rPr>
              <a:t>	</a:t>
            </a:r>
            <a:r>
              <a:rPr lang="es-ES_tradnl" altLang="en-US" sz="2200" b="1" dirty="0">
                <a:latin typeface="Arial" charset="0"/>
              </a:rPr>
              <a:t>A </a:t>
            </a:r>
            <a:r>
              <a:rPr lang="es-ES_tradnl" altLang="en-US" sz="2200" b="1" dirty="0" err="1">
                <a:latin typeface="Arial" charset="0"/>
              </a:rPr>
              <a:t>good</a:t>
            </a:r>
            <a:r>
              <a:rPr lang="es-ES_tradnl" altLang="en-US" sz="2200" b="1" dirty="0">
                <a:latin typeface="Arial" charset="0"/>
              </a:rPr>
              <a:t> idea…                                   	A </a:t>
            </a:r>
            <a:r>
              <a:rPr lang="es-ES_tradnl" altLang="en-US" sz="2200" b="1" dirty="0" err="1">
                <a:latin typeface="Arial" charset="0"/>
              </a:rPr>
              <a:t>God-inspired</a:t>
            </a:r>
            <a:r>
              <a:rPr lang="es-ES_tradnl" altLang="en-US" sz="2200" b="1" dirty="0">
                <a:latin typeface="Arial" charset="0"/>
              </a:rPr>
              <a:t> </a:t>
            </a:r>
            <a:r>
              <a:rPr lang="es-ES_tradnl" altLang="en-US" sz="2200" b="1" dirty="0" err="1">
                <a:latin typeface="Arial" charset="0"/>
              </a:rPr>
              <a:t>vision</a:t>
            </a:r>
            <a:r>
              <a:rPr lang="es-ES_tradnl" altLang="en-US" sz="2200" b="1" dirty="0">
                <a:latin typeface="Arial" charset="0"/>
              </a:rPr>
              <a:t>…</a:t>
            </a:r>
            <a:r>
              <a:rPr lang="es-ES_tradnl" altLang="en-US" sz="2200" dirty="0">
                <a:latin typeface="Arial" charset="0"/>
              </a:rPr>
              <a:t> </a:t>
            </a:r>
          </a:p>
          <a:p>
            <a:pPr fontAlgn="base">
              <a:spcBef>
                <a:spcPct val="0"/>
              </a:spcBef>
              <a:spcAft>
                <a:spcPts val="1000"/>
              </a:spcAft>
              <a:buFont typeface="Wingdings" charset="2"/>
              <a:buChar char=" "/>
            </a:pPr>
            <a:r>
              <a:rPr lang="es-ES_tradnl" altLang="en-US" sz="2200" dirty="0">
                <a:latin typeface="Arial" charset="0"/>
              </a:rPr>
              <a:t> </a:t>
            </a:r>
            <a:r>
              <a:rPr lang="es-ES_tradnl" altLang="en-US" sz="2200" dirty="0" err="1">
                <a:latin typeface="Arial" charset="0"/>
              </a:rPr>
              <a:t>Provides</a:t>
            </a:r>
            <a:r>
              <a:rPr lang="es-ES_tradnl" altLang="en-US" sz="2200" dirty="0">
                <a:latin typeface="Arial" charset="0"/>
              </a:rPr>
              <a:t> a </a:t>
            </a:r>
            <a:r>
              <a:rPr lang="es-ES_tradnl" altLang="en-US" sz="2200" dirty="0" err="1">
                <a:latin typeface="Arial" charset="0"/>
              </a:rPr>
              <a:t>solution</a:t>
            </a:r>
            <a:r>
              <a:rPr lang="es-ES_tradnl" altLang="en-US" sz="2200" dirty="0">
                <a:latin typeface="Arial" charset="0"/>
              </a:rPr>
              <a:t> to a </a:t>
            </a:r>
            <a:r>
              <a:rPr lang="es-ES_tradnl" altLang="en-US" sz="2200" dirty="0" err="1">
                <a:latin typeface="Arial" charset="0"/>
              </a:rPr>
              <a:t>current</a:t>
            </a:r>
            <a:r>
              <a:rPr lang="es-ES_tradnl" altLang="en-US" sz="2200" dirty="0">
                <a:latin typeface="Arial" charset="0"/>
              </a:rPr>
              <a:t> </a:t>
            </a:r>
            <a:r>
              <a:rPr lang="es-ES_tradnl" altLang="en-US" sz="2200" dirty="0" err="1">
                <a:latin typeface="Arial" charset="0"/>
              </a:rPr>
              <a:t>problem</a:t>
            </a:r>
            <a:r>
              <a:rPr lang="es-ES_tradnl" altLang="en-US" sz="2200" dirty="0">
                <a:latin typeface="Arial" charset="0"/>
              </a:rPr>
              <a:t>	</a:t>
            </a:r>
            <a:r>
              <a:rPr lang="es-ES_tradnl" altLang="en-US" sz="2200" b="1" dirty="0" err="1">
                <a:latin typeface="Arial" charset="0"/>
              </a:rPr>
              <a:t>Provides</a:t>
            </a:r>
            <a:r>
              <a:rPr lang="es-ES_tradnl" altLang="en-US" sz="2200" b="1" dirty="0">
                <a:latin typeface="Arial" charset="0"/>
              </a:rPr>
              <a:t> a </a:t>
            </a:r>
            <a:r>
              <a:rPr lang="es-ES_tradnl" altLang="en-US" sz="2200" b="1" u="sng" dirty="0" err="1">
                <a:latin typeface="Arial" charset="0"/>
              </a:rPr>
              <a:t>legacy</a:t>
            </a:r>
            <a:r>
              <a:rPr lang="es-ES_tradnl" altLang="en-US" sz="2200" b="1" dirty="0">
                <a:latin typeface="Arial" charset="0"/>
              </a:rPr>
              <a:t> </a:t>
            </a:r>
            <a:r>
              <a:rPr lang="es-ES_tradnl" altLang="en-US" sz="2200" b="1" dirty="0" err="1">
                <a:latin typeface="Arial" charset="0"/>
              </a:rPr>
              <a:t>for</a:t>
            </a:r>
            <a:r>
              <a:rPr lang="es-ES_tradnl" altLang="en-US" sz="2200" b="1" dirty="0">
                <a:latin typeface="Arial" charset="0"/>
              </a:rPr>
              <a:t> </a:t>
            </a:r>
            <a:r>
              <a:rPr lang="es-ES_tradnl" altLang="en-US" sz="2200" b="1" dirty="0" err="1">
                <a:latin typeface="Arial" charset="0"/>
              </a:rPr>
              <a:t>generations</a:t>
            </a:r>
            <a:r>
              <a:rPr lang="es-ES_tradnl" altLang="en-US" sz="2200" b="1" dirty="0">
                <a:latin typeface="Arial" charset="0"/>
              </a:rPr>
              <a:t> to come</a:t>
            </a: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Can come </a:t>
            </a:r>
            <a:r>
              <a:rPr lang="es-ES_tradnl" altLang="en-US" sz="2200" dirty="0" err="1">
                <a:latin typeface="Arial" charset="0"/>
              </a:rPr>
              <a:t>from</a:t>
            </a:r>
            <a:r>
              <a:rPr lang="es-ES_tradnl" altLang="en-US" sz="2200" dirty="0">
                <a:latin typeface="Arial" charset="0"/>
              </a:rPr>
              <a:t> </a:t>
            </a:r>
            <a:r>
              <a:rPr lang="es-ES_tradnl" altLang="en-US" sz="2200" dirty="0" err="1">
                <a:latin typeface="Arial" charset="0"/>
              </a:rPr>
              <a:t>someone</a:t>
            </a:r>
            <a:r>
              <a:rPr lang="es-ES_tradnl" altLang="en-US" sz="2200" dirty="0">
                <a:latin typeface="Arial" charset="0"/>
              </a:rPr>
              <a:t> </a:t>
            </a:r>
            <a:r>
              <a:rPr lang="es-ES_tradnl" altLang="en-US" sz="2200" dirty="0" err="1">
                <a:latin typeface="Arial" charset="0"/>
              </a:rPr>
              <a:t>else’s</a:t>
            </a:r>
            <a:r>
              <a:rPr lang="es-ES_tradnl" altLang="en-US" sz="2200" dirty="0">
                <a:latin typeface="Arial" charset="0"/>
              </a:rPr>
              <a:t> </a:t>
            </a:r>
            <a:r>
              <a:rPr lang="es-ES_tradnl" altLang="en-US" sz="2200" dirty="0" err="1">
                <a:latin typeface="Arial" charset="0"/>
              </a:rPr>
              <a:t>story</a:t>
            </a:r>
            <a:r>
              <a:rPr lang="es-ES_tradnl" altLang="en-US" sz="2200" dirty="0">
                <a:latin typeface="Arial" charset="0"/>
              </a:rPr>
              <a:t>	</a:t>
            </a:r>
            <a:r>
              <a:rPr lang="es-ES_tradnl" altLang="en-US" sz="2200" b="1" dirty="0" err="1">
                <a:latin typeface="Arial" charset="0"/>
              </a:rPr>
              <a:t>Flows</a:t>
            </a:r>
            <a:r>
              <a:rPr lang="es-ES_tradnl" altLang="en-US" sz="2200" b="1" dirty="0">
                <a:latin typeface="Arial" charset="0"/>
              </a:rPr>
              <a:t> </a:t>
            </a:r>
            <a:r>
              <a:rPr lang="es-ES_tradnl" altLang="en-US" sz="2200" b="1" dirty="0" err="1">
                <a:latin typeface="Arial" charset="0"/>
              </a:rPr>
              <a:t>out</a:t>
            </a:r>
            <a:r>
              <a:rPr lang="es-ES_tradnl" altLang="en-US" sz="2200" b="1" dirty="0">
                <a:latin typeface="Arial" charset="0"/>
              </a:rPr>
              <a:t> of </a:t>
            </a:r>
            <a:r>
              <a:rPr lang="es-ES_tradnl" altLang="en-US" sz="2200" b="1" dirty="0" err="1">
                <a:latin typeface="Arial" charset="0"/>
              </a:rPr>
              <a:t>God’s</a:t>
            </a:r>
            <a:r>
              <a:rPr lang="es-ES_tradnl" altLang="en-US" sz="2200" b="1" dirty="0">
                <a:latin typeface="Arial" charset="0"/>
              </a:rPr>
              <a:t> </a:t>
            </a:r>
            <a:r>
              <a:rPr lang="es-ES_tradnl" altLang="en-US" sz="2200" b="1" u="sng" dirty="0" err="1">
                <a:latin typeface="Arial" charset="0"/>
              </a:rPr>
              <a:t>unique</a:t>
            </a:r>
            <a:r>
              <a:rPr lang="es-ES_tradnl" altLang="en-US" sz="2200" b="1" dirty="0">
                <a:latin typeface="Arial" charset="0"/>
              </a:rPr>
              <a:t> plan </a:t>
            </a:r>
            <a:r>
              <a:rPr lang="es-ES_tradnl" altLang="en-US" sz="2200" b="1" dirty="0" err="1">
                <a:latin typeface="Arial" charset="0"/>
              </a:rPr>
              <a:t>for</a:t>
            </a:r>
            <a:r>
              <a:rPr lang="es-ES_tradnl" altLang="en-US" sz="2200" b="1" dirty="0">
                <a:latin typeface="Arial" charset="0"/>
              </a:rPr>
              <a:t> </a:t>
            </a:r>
            <a:r>
              <a:rPr lang="es-ES_tradnl" altLang="en-US" sz="2200" b="1" dirty="0" err="1">
                <a:latin typeface="Arial" charset="0"/>
              </a:rPr>
              <a:t>my</a:t>
            </a:r>
            <a:r>
              <a:rPr lang="es-ES_tradnl" altLang="en-US" sz="2200" b="1" dirty="0">
                <a:latin typeface="Arial" charset="0"/>
              </a:rPr>
              <a:t> </a:t>
            </a:r>
            <a:r>
              <a:rPr lang="es-ES_tradnl" altLang="en-US" sz="2200" b="1" dirty="0" err="1">
                <a:latin typeface="Arial" charset="0"/>
              </a:rPr>
              <a:t>life</a:t>
            </a:r>
            <a:r>
              <a:rPr lang="es-ES_tradnl" altLang="en-US" sz="2200" b="1" dirty="0">
                <a:latin typeface="Arial" charset="0"/>
              </a:rPr>
              <a:t>.</a:t>
            </a:r>
            <a:endParaRPr lang="es-ES_tradnl" altLang="en-US" sz="2200" b="1" u="sng" dirty="0">
              <a:latin typeface="Arial" charset="0"/>
            </a:endParaRP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a:t>
            </a:r>
            <a:r>
              <a:rPr lang="es-ES_tradnl" altLang="en-US" sz="2200" dirty="0" err="1">
                <a:latin typeface="Arial" charset="0"/>
              </a:rPr>
              <a:t>Is</a:t>
            </a:r>
            <a:r>
              <a:rPr lang="es-ES_tradnl" altLang="en-US" sz="2200" dirty="0">
                <a:latin typeface="Arial" charset="0"/>
              </a:rPr>
              <a:t> </a:t>
            </a:r>
            <a:r>
              <a:rPr lang="es-ES_tradnl" altLang="en-US" sz="2200" dirty="0" err="1">
                <a:latin typeface="Arial" charset="0"/>
              </a:rPr>
              <a:t>based</a:t>
            </a:r>
            <a:r>
              <a:rPr lang="es-ES_tradnl" altLang="en-US" sz="2200" dirty="0">
                <a:latin typeface="Arial" charset="0"/>
              </a:rPr>
              <a:t> </a:t>
            </a:r>
            <a:r>
              <a:rPr lang="es-ES_tradnl" altLang="en-US" sz="2200" dirty="0" err="1">
                <a:latin typeface="Arial" charset="0"/>
              </a:rPr>
              <a:t>on</a:t>
            </a:r>
            <a:r>
              <a:rPr lang="es-ES_tradnl" altLang="en-US" sz="2200" dirty="0">
                <a:latin typeface="Arial" charset="0"/>
              </a:rPr>
              <a:t> personal </a:t>
            </a:r>
            <a:r>
              <a:rPr lang="es-ES_tradnl" altLang="en-US" sz="2200" dirty="0" err="1">
                <a:latin typeface="Arial" charset="0"/>
              </a:rPr>
              <a:t>experience</a:t>
            </a:r>
            <a:r>
              <a:rPr lang="es-ES_tradnl" altLang="en-US" sz="2200" dirty="0">
                <a:latin typeface="Arial" charset="0"/>
              </a:rPr>
              <a:t>		</a:t>
            </a:r>
            <a:r>
              <a:rPr lang="es-ES_tradnl" altLang="en-US" sz="2200" b="1" dirty="0">
                <a:latin typeface="Arial" charset="0"/>
              </a:rPr>
              <a:t>Has </a:t>
            </a:r>
            <a:r>
              <a:rPr lang="es-ES_tradnl" altLang="en-US" sz="2200" b="1" dirty="0" err="1">
                <a:latin typeface="Arial" charset="0"/>
              </a:rPr>
              <a:t>scriptural</a:t>
            </a:r>
            <a:r>
              <a:rPr lang="es-ES_tradnl" altLang="en-US" sz="2200" b="1" dirty="0">
                <a:latin typeface="Arial" charset="0"/>
              </a:rPr>
              <a:t> </a:t>
            </a:r>
            <a:r>
              <a:rPr lang="es-ES_tradnl" altLang="en-US" sz="2200" b="1" u="sng" dirty="0" err="1">
                <a:latin typeface="Arial" charset="0"/>
              </a:rPr>
              <a:t>references</a:t>
            </a:r>
            <a:r>
              <a:rPr lang="es-ES_tradnl" altLang="en-US" sz="2200" b="1" dirty="0">
                <a:latin typeface="Arial" charset="0"/>
              </a:rPr>
              <a:t>.</a:t>
            </a:r>
            <a:endParaRPr lang="es-ES_tradnl" altLang="en-US" sz="2200" b="1" u="sng" dirty="0">
              <a:latin typeface="Arial" charset="0"/>
            </a:endParaRP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a:t>
            </a:r>
            <a:r>
              <a:rPr lang="es-ES_tradnl" altLang="en-US" sz="2200" dirty="0" err="1">
                <a:latin typeface="Arial" charset="0"/>
              </a:rPr>
              <a:t>Is</a:t>
            </a:r>
            <a:r>
              <a:rPr lang="es-ES_tradnl" altLang="en-US" sz="2200" dirty="0">
                <a:latin typeface="Arial" charset="0"/>
              </a:rPr>
              <a:t> </a:t>
            </a:r>
            <a:r>
              <a:rPr lang="es-ES_tradnl" altLang="en-US" sz="2200" dirty="0" err="1">
                <a:latin typeface="Arial" charset="0"/>
              </a:rPr>
              <a:t>limited</a:t>
            </a:r>
            <a:r>
              <a:rPr lang="es-ES_tradnl" altLang="en-US" sz="2200" dirty="0">
                <a:latin typeface="Arial" charset="0"/>
              </a:rPr>
              <a:t> </a:t>
            </a:r>
            <a:r>
              <a:rPr lang="es-ES_tradnl" altLang="en-US" sz="2200" dirty="0" err="1">
                <a:latin typeface="Arial" charset="0"/>
              </a:rPr>
              <a:t>by</a:t>
            </a:r>
            <a:r>
              <a:rPr lang="es-ES_tradnl" altLang="en-US" sz="2200" dirty="0">
                <a:latin typeface="Arial" charset="0"/>
              </a:rPr>
              <a:t> human </a:t>
            </a:r>
            <a:r>
              <a:rPr lang="es-ES_tradnl" altLang="en-US" sz="2200" dirty="0" err="1">
                <a:latin typeface="Arial" charset="0"/>
              </a:rPr>
              <a:t>ability</a:t>
            </a:r>
            <a:r>
              <a:rPr lang="es-ES_tradnl" altLang="en-US" sz="2200" dirty="0">
                <a:latin typeface="Arial" charset="0"/>
              </a:rPr>
              <a:t>			</a:t>
            </a:r>
            <a:r>
              <a:rPr lang="es-ES_tradnl" altLang="en-US" sz="2200" b="1" dirty="0" err="1">
                <a:latin typeface="Arial" charset="0"/>
              </a:rPr>
              <a:t>Is</a:t>
            </a:r>
            <a:r>
              <a:rPr lang="es-ES_tradnl" altLang="en-US" sz="2200" b="1" dirty="0">
                <a:latin typeface="Arial" charset="0"/>
              </a:rPr>
              <a:t> </a:t>
            </a:r>
            <a:r>
              <a:rPr lang="es-ES_tradnl" altLang="en-US" sz="2200" b="1" dirty="0" err="1">
                <a:latin typeface="Arial" charset="0"/>
              </a:rPr>
              <a:t>limitless</a:t>
            </a:r>
            <a:r>
              <a:rPr lang="es-ES_tradnl" altLang="en-US" sz="2200" b="1" dirty="0">
                <a:latin typeface="Arial" charset="0"/>
              </a:rPr>
              <a:t> </a:t>
            </a:r>
            <a:r>
              <a:rPr lang="es-ES_tradnl" altLang="en-US" sz="2200" b="1" dirty="0" err="1">
                <a:latin typeface="Arial" charset="0"/>
              </a:rPr>
              <a:t>because</a:t>
            </a:r>
            <a:r>
              <a:rPr lang="es-ES_tradnl" altLang="en-US" sz="2200" b="1" dirty="0">
                <a:latin typeface="Arial" charset="0"/>
              </a:rPr>
              <a:t> of </a:t>
            </a:r>
            <a:r>
              <a:rPr lang="es-ES_tradnl" altLang="en-US" sz="2200" b="1" dirty="0" err="1">
                <a:latin typeface="Arial" charset="0"/>
              </a:rPr>
              <a:t>God’s</a:t>
            </a:r>
            <a:r>
              <a:rPr lang="es-ES_tradnl" altLang="en-US" sz="2200" b="1" dirty="0">
                <a:latin typeface="Arial" charset="0"/>
              </a:rPr>
              <a:t> </a:t>
            </a:r>
            <a:r>
              <a:rPr lang="es-ES_tradnl" altLang="en-US" sz="2200" b="1" u="sng" dirty="0" err="1">
                <a:latin typeface="Arial" charset="0"/>
              </a:rPr>
              <a:t>sovereignty</a:t>
            </a:r>
            <a:endParaRPr lang="es-ES_tradnl" altLang="en-US" sz="2200" b="1" u="sng" dirty="0">
              <a:latin typeface="Arial" charset="0"/>
            </a:endParaRP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a:t>
            </a:r>
            <a:r>
              <a:rPr lang="es-ES_tradnl" altLang="en-US" sz="2200" dirty="0" err="1">
                <a:latin typeface="Arial" charset="0"/>
              </a:rPr>
              <a:t>Is</a:t>
            </a:r>
            <a:r>
              <a:rPr lang="es-ES_tradnl" altLang="en-US" sz="2200" dirty="0">
                <a:latin typeface="Arial" charset="0"/>
              </a:rPr>
              <a:t> </a:t>
            </a:r>
            <a:r>
              <a:rPr lang="es-ES_tradnl" altLang="en-US" sz="2200" dirty="0" err="1">
                <a:latin typeface="Arial" charset="0"/>
              </a:rPr>
              <a:t>self-serving</a:t>
            </a:r>
            <a:r>
              <a:rPr lang="es-ES_tradnl" altLang="en-US" sz="2200" dirty="0">
                <a:latin typeface="Arial" charset="0"/>
              </a:rPr>
              <a:t>				</a:t>
            </a:r>
            <a:r>
              <a:rPr lang="es-ES_tradnl" altLang="en-US" sz="2200" b="1" dirty="0" err="1">
                <a:latin typeface="Arial" charset="0"/>
              </a:rPr>
              <a:t>Serves</a:t>
            </a:r>
            <a:r>
              <a:rPr lang="es-ES_tradnl" altLang="en-US" sz="2200" b="1" dirty="0">
                <a:latin typeface="Arial" charset="0"/>
              </a:rPr>
              <a:t> </a:t>
            </a:r>
            <a:r>
              <a:rPr lang="es-ES_tradnl" altLang="en-US" sz="2200" b="1" dirty="0" err="1">
                <a:latin typeface="Arial" charset="0"/>
              </a:rPr>
              <a:t>the</a:t>
            </a:r>
            <a:r>
              <a:rPr lang="es-ES_tradnl" altLang="en-US" sz="2200" b="1" dirty="0">
                <a:latin typeface="Arial" charset="0"/>
              </a:rPr>
              <a:t> </a:t>
            </a:r>
            <a:r>
              <a:rPr lang="es-ES_tradnl" altLang="en-US" sz="2200" b="1" dirty="0" err="1">
                <a:latin typeface="Arial" charset="0"/>
              </a:rPr>
              <a:t>needs</a:t>
            </a:r>
            <a:r>
              <a:rPr lang="es-ES_tradnl" altLang="en-US" sz="2200" b="1" dirty="0">
                <a:latin typeface="Arial" charset="0"/>
              </a:rPr>
              <a:t> of </a:t>
            </a:r>
            <a:r>
              <a:rPr lang="es-ES_tradnl" altLang="en-US" sz="2200" b="1" dirty="0" err="1">
                <a:latin typeface="Arial" charset="0"/>
              </a:rPr>
              <a:t>others</a:t>
            </a:r>
            <a:endParaRPr lang="es-ES_tradnl" altLang="en-US" sz="2200" b="1" dirty="0">
              <a:latin typeface="Arial" charset="0"/>
            </a:endParaRP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a:t>
            </a:r>
            <a:r>
              <a:rPr lang="es-ES_tradnl" altLang="en-US" sz="2200" dirty="0" err="1">
                <a:latin typeface="Arial" charset="0"/>
              </a:rPr>
              <a:t>Is</a:t>
            </a:r>
            <a:r>
              <a:rPr lang="es-ES_tradnl" altLang="en-US" sz="2200" dirty="0">
                <a:latin typeface="Arial" charset="0"/>
              </a:rPr>
              <a:t> exclusive					</a:t>
            </a:r>
            <a:r>
              <a:rPr lang="es-ES_tradnl" altLang="en-US" sz="2200" b="1" u="sng" dirty="0" err="1">
                <a:latin typeface="Arial" charset="0"/>
              </a:rPr>
              <a:t>Makes</a:t>
            </a:r>
            <a:r>
              <a:rPr lang="es-ES_tradnl" altLang="en-US" sz="2200" b="1" u="sng" dirty="0">
                <a:latin typeface="Arial" charset="0"/>
              </a:rPr>
              <a:t> </a:t>
            </a:r>
            <a:r>
              <a:rPr lang="es-ES_tradnl" altLang="en-US" sz="2200" b="1" u="sng" dirty="0" err="1">
                <a:latin typeface="Arial" charset="0"/>
              </a:rPr>
              <a:t>room</a:t>
            </a:r>
            <a:r>
              <a:rPr lang="es-ES_tradnl" altLang="en-US" sz="2200" b="1" u="sng" dirty="0">
                <a:latin typeface="Arial" charset="0"/>
              </a:rPr>
              <a:t> </a:t>
            </a:r>
            <a:r>
              <a:rPr lang="es-ES_tradnl" altLang="en-US" sz="2200" b="1" dirty="0" err="1">
                <a:latin typeface="Arial" charset="0"/>
              </a:rPr>
              <a:t>for</a:t>
            </a:r>
            <a:r>
              <a:rPr lang="es-ES_tradnl" altLang="en-US" sz="2200" b="1" dirty="0">
                <a:latin typeface="Arial" charset="0"/>
              </a:rPr>
              <a:t> </a:t>
            </a:r>
            <a:r>
              <a:rPr lang="es-ES_tradnl" altLang="en-US" sz="2200" b="1" dirty="0" err="1">
                <a:latin typeface="Arial" charset="0"/>
              </a:rPr>
              <a:t>others</a:t>
            </a:r>
            <a:endParaRPr lang="es-ES_tradnl" altLang="en-US" sz="2200" b="1" dirty="0">
              <a:latin typeface="Arial" charset="0"/>
            </a:endParaRP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a:t>
            </a:r>
            <a:r>
              <a:rPr lang="es-ES_tradnl" altLang="en-US" sz="2200" dirty="0" err="1">
                <a:latin typeface="Arial" charset="0"/>
              </a:rPr>
              <a:t>Is</a:t>
            </a:r>
            <a:r>
              <a:rPr lang="es-ES_tradnl" altLang="en-US" sz="2200" dirty="0">
                <a:latin typeface="Arial" charset="0"/>
              </a:rPr>
              <a:t> </a:t>
            </a:r>
            <a:r>
              <a:rPr lang="es-ES_tradnl" altLang="en-US" sz="2200" dirty="0" err="1">
                <a:latin typeface="Arial" charset="0"/>
              </a:rPr>
              <a:t>goal-oriented</a:t>
            </a:r>
            <a:r>
              <a:rPr lang="es-ES_tradnl" altLang="en-US" sz="2200" dirty="0">
                <a:latin typeface="Arial" charset="0"/>
              </a:rPr>
              <a:t>				</a:t>
            </a:r>
            <a:r>
              <a:rPr lang="es-ES_tradnl" altLang="en-US" sz="2200" b="1" dirty="0" err="1">
                <a:latin typeface="Arial" charset="0"/>
              </a:rPr>
              <a:t>Is</a:t>
            </a:r>
            <a:r>
              <a:rPr lang="es-ES_tradnl" altLang="en-US" sz="2200" b="1" dirty="0">
                <a:latin typeface="Arial" charset="0"/>
              </a:rPr>
              <a:t> </a:t>
            </a:r>
            <a:r>
              <a:rPr lang="es-ES_tradnl" altLang="en-US" sz="2200" b="1" dirty="0" err="1">
                <a:latin typeface="Arial" charset="0"/>
              </a:rPr>
              <a:t>people-oriented</a:t>
            </a:r>
            <a:endParaRPr lang="es-ES_tradnl" altLang="en-US" sz="2200" b="1" dirty="0">
              <a:latin typeface="Arial" charset="0"/>
            </a:endParaRPr>
          </a:p>
          <a:p>
            <a:pPr fontAlgn="base">
              <a:spcBef>
                <a:spcPct val="0"/>
              </a:spcBef>
              <a:spcAft>
                <a:spcPts val="1000"/>
              </a:spcAft>
              <a:buNone/>
            </a:pPr>
            <a:r>
              <a:rPr lang="es-ES_tradnl" altLang="en-US" sz="2200" dirty="0">
                <a:latin typeface="Arial" charset="0"/>
                <a:sym typeface="Wingdings" charset="2"/>
              </a:rPr>
              <a:t></a:t>
            </a:r>
            <a:r>
              <a:rPr lang="es-ES_tradnl" altLang="en-US" sz="2200" dirty="0">
                <a:latin typeface="Arial" charset="0"/>
              </a:rPr>
              <a:t> </a:t>
            </a:r>
            <a:r>
              <a:rPr lang="es-ES_tradnl" altLang="en-US" sz="2200" dirty="0" err="1">
                <a:latin typeface="Arial" charset="0"/>
              </a:rPr>
              <a:t>Expresses</a:t>
            </a:r>
            <a:r>
              <a:rPr lang="es-ES_tradnl" altLang="en-US" sz="2200" dirty="0">
                <a:latin typeface="Arial" charset="0"/>
              </a:rPr>
              <a:t> a personal </a:t>
            </a:r>
            <a:r>
              <a:rPr lang="es-ES_tradnl" altLang="en-US" sz="2200" dirty="0" err="1">
                <a:latin typeface="Arial" charset="0"/>
              </a:rPr>
              <a:t>desire</a:t>
            </a:r>
            <a:r>
              <a:rPr lang="es-ES_tradnl" altLang="en-US" sz="2200" dirty="0">
                <a:latin typeface="Arial" charset="0"/>
              </a:rPr>
              <a:t>		</a:t>
            </a:r>
            <a:r>
              <a:rPr lang="es-ES_tradnl" altLang="en-US" sz="2200" b="1" dirty="0" err="1">
                <a:latin typeface="Arial" charset="0"/>
              </a:rPr>
              <a:t>Expresses</a:t>
            </a:r>
            <a:r>
              <a:rPr lang="es-ES_tradnl" altLang="en-US" sz="2200" b="1" dirty="0">
                <a:latin typeface="Arial" charset="0"/>
              </a:rPr>
              <a:t> a </a:t>
            </a:r>
            <a:r>
              <a:rPr lang="es-ES_tradnl" altLang="en-US" sz="2200" b="1" dirty="0" err="1">
                <a:latin typeface="Arial" charset="0"/>
              </a:rPr>
              <a:t>shared</a:t>
            </a:r>
            <a:r>
              <a:rPr lang="es-ES_tradnl" altLang="en-US" sz="2200" b="1" dirty="0">
                <a:latin typeface="Arial" charset="0"/>
              </a:rPr>
              <a:t> </a:t>
            </a:r>
            <a:r>
              <a:rPr lang="es-ES_tradnl" altLang="en-US" sz="2200" b="1" u="sng" dirty="0">
                <a:latin typeface="Arial" charset="0"/>
              </a:rPr>
              <a:t>hope</a:t>
            </a:r>
          </a:p>
        </p:txBody>
      </p:sp>
    </p:spTree>
    <p:extLst>
      <p:ext uri="{BB962C8B-B14F-4D97-AF65-F5344CB8AC3E}">
        <p14:creationId xmlns:p14="http://schemas.microsoft.com/office/powerpoint/2010/main" val="1847549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459" y="324196"/>
            <a:ext cx="6004737" cy="5957517"/>
          </a:xfrm>
          <a:prstGeom prst="rect">
            <a:avLst/>
          </a:prstGeom>
        </p:spPr>
      </p:pic>
      <p:sp>
        <p:nvSpPr>
          <p:cNvPr id="5" name="TextBox 4"/>
          <p:cNvSpPr txBox="1"/>
          <p:nvPr/>
        </p:nvSpPr>
        <p:spPr>
          <a:xfrm>
            <a:off x="662858" y="1484305"/>
            <a:ext cx="4455066" cy="923330"/>
          </a:xfrm>
          <a:prstGeom prst="rect">
            <a:avLst/>
          </a:prstGeom>
          <a:noFill/>
        </p:spPr>
        <p:txBody>
          <a:bodyPr wrap="none" rtlCol="0">
            <a:spAutoFit/>
          </a:bodyPr>
          <a:lstStyle/>
          <a:p>
            <a:r>
              <a:rPr lang="en-US" sz="5400" b="1" dirty="0">
                <a:latin typeface="Helvetica" charset="0"/>
                <a:ea typeface="Helvetica" charset="0"/>
                <a:cs typeface="Helvetica" charset="0"/>
              </a:rPr>
              <a:t>Acts 2 Model</a:t>
            </a:r>
          </a:p>
        </p:txBody>
      </p:sp>
      <p:sp>
        <p:nvSpPr>
          <p:cNvPr id="7" name="Shape 162"/>
          <p:cNvSpPr/>
          <p:nvPr/>
        </p:nvSpPr>
        <p:spPr>
          <a:xfrm>
            <a:off x="662858" y="3030879"/>
            <a:ext cx="5047792" cy="284501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lnSpc>
                <a:spcPct val="130000"/>
              </a:lnSpc>
              <a:defRPr sz="5300">
                <a:solidFill>
                  <a:srgbClr val="4B4B4B"/>
                </a:solidFill>
                <a:latin typeface="Gotham Bold"/>
                <a:ea typeface="Gotham Bold"/>
                <a:cs typeface="Gotham Bold"/>
                <a:sym typeface="Gotham"/>
              </a:defRPr>
            </a:pPr>
            <a:r>
              <a:rPr sz="2800" dirty="0">
                <a:latin typeface="Arial" panose="020B0604020202020204" pitchFamily="34" charset="0"/>
                <a:cs typeface="Arial" panose="020B0604020202020204" pitchFamily="34" charset="0"/>
              </a:rPr>
              <a:t>Fellowship </a:t>
            </a:r>
            <a:r>
              <a:rPr sz="2800" b="1" dirty="0">
                <a:solidFill>
                  <a:srgbClr val="0B4C75"/>
                </a:solidFill>
                <a:latin typeface="Arial" panose="020B0604020202020204" pitchFamily="34" charset="0"/>
                <a:cs typeface="Arial" panose="020B0604020202020204" pitchFamily="34" charset="0"/>
              </a:rPr>
              <a:t>(CONNECT)</a:t>
            </a:r>
          </a:p>
          <a:p>
            <a:pPr algn="l" defTabSz="457200">
              <a:lnSpc>
                <a:spcPct val="130000"/>
              </a:lnSpc>
              <a:defRPr sz="5300">
                <a:solidFill>
                  <a:srgbClr val="4B4B4B"/>
                </a:solidFill>
                <a:latin typeface="Gotham Bold"/>
                <a:ea typeface="Gotham Bold"/>
                <a:cs typeface="Gotham Bold"/>
                <a:sym typeface="Gotham"/>
              </a:defRPr>
            </a:pPr>
            <a:r>
              <a:rPr sz="2800" dirty="0">
                <a:latin typeface="Arial" panose="020B0604020202020204" pitchFamily="34" charset="0"/>
                <a:cs typeface="Arial" panose="020B0604020202020204" pitchFamily="34" charset="0"/>
              </a:rPr>
              <a:t>Discipleship </a:t>
            </a:r>
            <a:r>
              <a:rPr sz="2800" b="1" dirty="0">
                <a:solidFill>
                  <a:srgbClr val="34AD79"/>
                </a:solidFill>
                <a:latin typeface="Arial" panose="020B0604020202020204" pitchFamily="34" charset="0"/>
                <a:cs typeface="Arial" panose="020B0604020202020204" pitchFamily="34" charset="0"/>
              </a:rPr>
              <a:t>(GROW)</a:t>
            </a:r>
          </a:p>
          <a:p>
            <a:pPr algn="l" defTabSz="457200">
              <a:lnSpc>
                <a:spcPct val="130000"/>
              </a:lnSpc>
              <a:defRPr sz="5300">
                <a:solidFill>
                  <a:srgbClr val="4B4B4B"/>
                </a:solidFill>
                <a:latin typeface="Gotham Bold"/>
                <a:ea typeface="Gotham Bold"/>
                <a:cs typeface="Gotham Bold"/>
                <a:sym typeface="Gotham"/>
              </a:defRPr>
            </a:pPr>
            <a:r>
              <a:rPr sz="2800" dirty="0">
                <a:latin typeface="Arial" panose="020B0604020202020204" pitchFamily="34" charset="0"/>
                <a:cs typeface="Arial" panose="020B0604020202020204" pitchFamily="34" charset="0"/>
              </a:rPr>
              <a:t>Gift-Oriented Ministry </a:t>
            </a:r>
            <a:r>
              <a:rPr sz="2800" b="1" dirty="0">
                <a:solidFill>
                  <a:srgbClr val="1471B9"/>
                </a:solidFill>
                <a:latin typeface="Arial" panose="020B0604020202020204" pitchFamily="34" charset="0"/>
                <a:cs typeface="Arial" panose="020B0604020202020204" pitchFamily="34" charset="0"/>
              </a:rPr>
              <a:t>(SERVE)</a:t>
            </a:r>
            <a:endParaRPr sz="2800" dirty="0">
              <a:solidFill>
                <a:srgbClr val="1471B9"/>
              </a:solidFill>
              <a:latin typeface="Arial" panose="020B0604020202020204" pitchFamily="34" charset="0"/>
              <a:cs typeface="Arial" panose="020B0604020202020204" pitchFamily="34" charset="0"/>
            </a:endParaRPr>
          </a:p>
          <a:p>
            <a:pPr algn="l" defTabSz="457200">
              <a:lnSpc>
                <a:spcPct val="130000"/>
              </a:lnSpc>
              <a:defRPr sz="5300">
                <a:solidFill>
                  <a:srgbClr val="4B4B4B"/>
                </a:solidFill>
                <a:latin typeface="Gotham Bold"/>
                <a:ea typeface="Gotham Bold"/>
                <a:cs typeface="Gotham Bold"/>
                <a:sym typeface="Gotham"/>
              </a:defRPr>
            </a:pPr>
            <a:r>
              <a:rPr sz="2800" dirty="0">
                <a:latin typeface="Arial" panose="020B0604020202020204" pitchFamily="34" charset="0"/>
                <a:cs typeface="Arial" panose="020B0604020202020204" pitchFamily="34" charset="0"/>
              </a:rPr>
              <a:t>Evangelism </a:t>
            </a:r>
            <a:r>
              <a:rPr sz="2800" b="1" dirty="0">
                <a:solidFill>
                  <a:srgbClr val="51B751"/>
                </a:solidFill>
                <a:latin typeface="Arial" panose="020B0604020202020204" pitchFamily="34" charset="0"/>
                <a:cs typeface="Arial" panose="020B0604020202020204" pitchFamily="34" charset="0"/>
              </a:rPr>
              <a:t>(GO)</a:t>
            </a:r>
          </a:p>
          <a:p>
            <a:pPr algn="l" defTabSz="457200">
              <a:lnSpc>
                <a:spcPct val="130000"/>
              </a:lnSpc>
              <a:defRPr sz="5300" b="1">
                <a:solidFill>
                  <a:srgbClr val="828080"/>
                </a:solidFill>
                <a:latin typeface="Gotham Bold"/>
                <a:ea typeface="Gotham Bold"/>
                <a:cs typeface="Gotham Bold"/>
                <a:sym typeface="Gotham"/>
              </a:defRPr>
            </a:pPr>
            <a:r>
              <a:rPr sz="2800" dirty="0">
                <a:latin typeface="Arial" panose="020B0604020202020204" pitchFamily="34" charset="0"/>
                <a:cs typeface="Arial" panose="020B0604020202020204" pitchFamily="34" charset="0"/>
              </a:rPr>
              <a:t>WORSHIP</a:t>
            </a:r>
          </a:p>
        </p:txBody>
      </p:sp>
    </p:spTree>
    <p:extLst>
      <p:ext uri="{BB962C8B-B14F-4D97-AF65-F5344CB8AC3E}">
        <p14:creationId xmlns:p14="http://schemas.microsoft.com/office/powerpoint/2010/main" val="492648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907068" y="288379"/>
            <a:ext cx="103778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4400" b="1" dirty="0">
                <a:solidFill>
                  <a:schemeClr val="bg1"/>
                </a:solidFill>
                <a:latin typeface="Arial" panose="020B0604020202020204" pitchFamily="34" charset="0"/>
                <a:ea typeface="Gotham Book" charset="0"/>
                <a:cs typeface="Arial" panose="020B0604020202020204" pitchFamily="34" charset="0"/>
              </a:rPr>
              <a:t>Imagine a 21st-Century Church that</a:t>
            </a:r>
            <a:r>
              <a:rPr lang="is-IS" altLang="en-US" sz="4400" b="1" dirty="0">
                <a:solidFill>
                  <a:schemeClr val="bg1"/>
                </a:solidFill>
                <a:latin typeface="Arial" panose="020B0604020202020204" pitchFamily="34" charset="0"/>
                <a:ea typeface="Gotham Book" charset="0"/>
                <a:cs typeface="Arial" panose="020B0604020202020204" pitchFamily="34" charset="0"/>
              </a:rPr>
              <a:t>…</a:t>
            </a:r>
            <a:r>
              <a:rPr lang="en-US" altLang="en-US" sz="4400" b="1" dirty="0">
                <a:solidFill>
                  <a:schemeClr val="bg1"/>
                </a:solidFill>
                <a:latin typeface="Arial" panose="020B0604020202020204" pitchFamily="34" charset="0"/>
                <a:ea typeface="Gotham Book" charset="0"/>
                <a:cs typeface="Arial" panose="020B0604020202020204" pitchFamily="34" charset="0"/>
              </a:rPr>
              <a:t> </a:t>
            </a:r>
          </a:p>
        </p:txBody>
      </p:sp>
      <p:sp>
        <p:nvSpPr>
          <p:cNvPr id="5" name="TextBox 4"/>
          <p:cNvSpPr txBox="1">
            <a:spLocks noChangeArrowheads="1"/>
          </p:cNvSpPr>
          <p:nvPr/>
        </p:nvSpPr>
        <p:spPr bwMode="auto">
          <a:xfrm>
            <a:off x="1981199" y="1558380"/>
            <a:ext cx="82296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eaLnBrk="1" hangingPunct="1">
              <a:spcBef>
                <a:spcPts val="600"/>
              </a:spcBef>
            </a:pPr>
            <a:r>
              <a:rPr lang="en-US" altLang="en-US" dirty="0">
                <a:latin typeface="Helvetica" charset="0"/>
                <a:ea typeface="Helvetica" charset="0"/>
                <a:cs typeface="Helvetica" charset="0"/>
              </a:rPr>
              <a:t> Received the </a:t>
            </a:r>
            <a:r>
              <a:rPr lang="en-US" altLang="en-US" b="1" u="sng" dirty="0">
                <a:latin typeface="Helvetica" charset="0"/>
                <a:ea typeface="Helvetica" charset="0"/>
                <a:cs typeface="Helvetica" charset="0"/>
              </a:rPr>
              <a:t>Holy Spirit</a:t>
            </a:r>
            <a:r>
              <a:rPr lang="en-US" altLang="en-US" dirty="0">
                <a:latin typeface="Helvetica" charset="0"/>
                <a:ea typeface="Helvetica" charset="0"/>
                <a:cs typeface="Helvetica" charset="0"/>
              </a:rPr>
              <a:t> willingly</a:t>
            </a:r>
          </a:p>
          <a:p>
            <a:pPr marL="457200" indent="-457200" eaLnBrk="1" hangingPunct="1">
              <a:spcBef>
                <a:spcPts val="600"/>
              </a:spcBef>
            </a:pPr>
            <a:endParaRPr lang="en-US" altLang="en-US" dirty="0">
              <a:latin typeface="Helvetica" charset="0"/>
              <a:ea typeface="Helvetica" charset="0"/>
              <a:cs typeface="Helvetica" charset="0"/>
            </a:endParaRPr>
          </a:p>
        </p:txBody>
      </p:sp>
    </p:spTree>
    <p:extLst>
      <p:ext uri="{BB962C8B-B14F-4D97-AF65-F5344CB8AC3E}">
        <p14:creationId xmlns:p14="http://schemas.microsoft.com/office/powerpoint/2010/main" val="4019960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5" name="TextBox 4"/>
          <p:cNvSpPr txBox="1">
            <a:spLocks noChangeArrowheads="1"/>
          </p:cNvSpPr>
          <p:nvPr/>
        </p:nvSpPr>
        <p:spPr bwMode="auto">
          <a:xfrm>
            <a:off x="1981199" y="1558380"/>
            <a:ext cx="822960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eaLnBrk="1" hangingPunct="1">
              <a:spcBef>
                <a:spcPts val="600"/>
              </a:spcBef>
            </a:pPr>
            <a:r>
              <a:rPr lang="en-US" altLang="en-US" dirty="0">
                <a:latin typeface="Helvetica" charset="0"/>
                <a:ea typeface="Helvetica" charset="0"/>
                <a:cs typeface="Helvetica" charset="0"/>
              </a:rPr>
              <a:t> Received the </a:t>
            </a:r>
            <a:r>
              <a:rPr lang="en-US" altLang="en-US" b="1" u="sng" dirty="0">
                <a:latin typeface="Helvetica" charset="0"/>
                <a:ea typeface="Helvetica" charset="0"/>
                <a:cs typeface="Helvetica" charset="0"/>
              </a:rPr>
              <a:t>Holy Spirit</a:t>
            </a:r>
            <a:r>
              <a:rPr lang="en-US" altLang="en-US" dirty="0">
                <a:latin typeface="Helvetica" charset="0"/>
                <a:ea typeface="Helvetica" charset="0"/>
                <a:cs typeface="Helvetica" charset="0"/>
              </a:rPr>
              <a:t> willingly</a:t>
            </a:r>
          </a:p>
          <a:p>
            <a:pPr marL="457200" indent="-457200" eaLnBrk="1" hangingPunct="1">
              <a:spcBef>
                <a:spcPts val="600"/>
              </a:spcBef>
            </a:pPr>
            <a:r>
              <a:rPr lang="en-US" altLang="en-US" dirty="0">
                <a:latin typeface="Helvetica" charset="0"/>
                <a:ea typeface="Helvetica" charset="0"/>
                <a:cs typeface="Helvetica" charset="0"/>
              </a:rPr>
              <a:t> Demonstrated power supernaturally</a:t>
            </a:r>
          </a:p>
          <a:p>
            <a:pPr marL="457200" indent="-457200" eaLnBrk="1" hangingPunct="1">
              <a:spcBef>
                <a:spcPts val="600"/>
              </a:spcBef>
            </a:pPr>
            <a:endParaRPr lang="en-US" altLang="en-US" dirty="0">
              <a:latin typeface="Helvetica" charset="0"/>
              <a:ea typeface="Helvetica" charset="0"/>
              <a:cs typeface="Helvetica" charset="0"/>
            </a:endParaRPr>
          </a:p>
        </p:txBody>
      </p:sp>
      <p:sp>
        <p:nvSpPr>
          <p:cNvPr id="7" name="TextBox 9">
            <a:extLst>
              <a:ext uri="{FF2B5EF4-FFF2-40B4-BE49-F238E27FC236}">
                <a16:creationId xmlns:a16="http://schemas.microsoft.com/office/drawing/2014/main" id="{AE4E644D-C24C-E843-852B-5D0D775AA488}"/>
              </a:ext>
            </a:extLst>
          </p:cNvPr>
          <p:cNvSpPr txBox="1">
            <a:spLocks noChangeArrowheads="1"/>
          </p:cNvSpPr>
          <p:nvPr/>
        </p:nvSpPr>
        <p:spPr bwMode="auto">
          <a:xfrm>
            <a:off x="907068" y="288379"/>
            <a:ext cx="103778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4400" b="1" dirty="0">
                <a:solidFill>
                  <a:schemeClr val="bg1"/>
                </a:solidFill>
                <a:latin typeface="Arial" panose="020B0604020202020204" pitchFamily="34" charset="0"/>
                <a:ea typeface="Gotham Book" charset="0"/>
                <a:cs typeface="Arial" panose="020B0604020202020204" pitchFamily="34" charset="0"/>
              </a:rPr>
              <a:t>Imagine a 21st-Century Church that</a:t>
            </a:r>
            <a:r>
              <a:rPr lang="is-IS" altLang="en-US" sz="4400" b="1" dirty="0">
                <a:solidFill>
                  <a:schemeClr val="bg1"/>
                </a:solidFill>
                <a:latin typeface="Arial" panose="020B0604020202020204" pitchFamily="34" charset="0"/>
                <a:ea typeface="Gotham Book" charset="0"/>
                <a:cs typeface="Arial" panose="020B0604020202020204" pitchFamily="34" charset="0"/>
              </a:rPr>
              <a:t>…</a:t>
            </a:r>
            <a:r>
              <a:rPr lang="en-US" altLang="en-US" sz="4400" b="1" dirty="0">
                <a:solidFill>
                  <a:schemeClr val="bg1"/>
                </a:solidFill>
                <a:latin typeface="Arial" panose="020B0604020202020204" pitchFamily="34" charset="0"/>
                <a:ea typeface="Gotham Book" charset="0"/>
                <a:cs typeface="Arial" panose="020B0604020202020204" pitchFamily="34" charset="0"/>
              </a:rPr>
              <a:t> </a:t>
            </a:r>
          </a:p>
        </p:txBody>
      </p:sp>
    </p:spTree>
    <p:extLst>
      <p:ext uri="{BB962C8B-B14F-4D97-AF65-F5344CB8AC3E}">
        <p14:creationId xmlns:p14="http://schemas.microsoft.com/office/powerpoint/2010/main" val="1377319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5" name="TextBox 4"/>
          <p:cNvSpPr txBox="1">
            <a:spLocks noChangeArrowheads="1"/>
          </p:cNvSpPr>
          <p:nvPr/>
        </p:nvSpPr>
        <p:spPr bwMode="auto">
          <a:xfrm>
            <a:off x="1981199" y="1558380"/>
            <a:ext cx="8229600"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eaLnBrk="1" hangingPunct="1">
              <a:spcBef>
                <a:spcPts val="600"/>
              </a:spcBef>
            </a:pPr>
            <a:r>
              <a:rPr lang="en-US" altLang="en-US" dirty="0">
                <a:latin typeface="Helvetica" charset="0"/>
                <a:ea typeface="Helvetica" charset="0"/>
                <a:cs typeface="Helvetica" charset="0"/>
              </a:rPr>
              <a:t> Received the </a:t>
            </a:r>
            <a:r>
              <a:rPr lang="en-US" altLang="en-US" b="1" u="sng" dirty="0">
                <a:latin typeface="Helvetica" charset="0"/>
                <a:ea typeface="Helvetica" charset="0"/>
                <a:cs typeface="Helvetica" charset="0"/>
              </a:rPr>
              <a:t>Holy Spirit</a:t>
            </a:r>
            <a:r>
              <a:rPr lang="en-US" altLang="en-US" dirty="0">
                <a:latin typeface="Helvetica" charset="0"/>
                <a:ea typeface="Helvetica" charset="0"/>
                <a:cs typeface="Helvetica" charset="0"/>
              </a:rPr>
              <a:t> willingly</a:t>
            </a:r>
          </a:p>
          <a:p>
            <a:pPr marL="457200" indent="-457200" eaLnBrk="1" hangingPunct="1">
              <a:spcBef>
                <a:spcPts val="600"/>
              </a:spcBef>
            </a:pPr>
            <a:r>
              <a:rPr lang="en-US" altLang="en-US" dirty="0">
                <a:latin typeface="Helvetica" charset="0"/>
                <a:ea typeface="Helvetica" charset="0"/>
                <a:cs typeface="Helvetica" charset="0"/>
              </a:rPr>
              <a:t> Demonstrated power supernaturally</a:t>
            </a:r>
          </a:p>
          <a:p>
            <a:pPr marL="457200" indent="-457200" eaLnBrk="1" hangingPunct="1">
              <a:spcBef>
                <a:spcPts val="600"/>
              </a:spcBef>
            </a:pPr>
            <a:r>
              <a:rPr lang="en-US" altLang="en-US" dirty="0">
                <a:latin typeface="Helvetica" charset="0"/>
                <a:ea typeface="Helvetica" charset="0"/>
                <a:cs typeface="Helvetica" charset="0"/>
              </a:rPr>
              <a:t> Was led </a:t>
            </a:r>
            <a:r>
              <a:rPr lang="en-US" altLang="en-US" b="1" u="sng" dirty="0">
                <a:latin typeface="Helvetica" charset="0"/>
                <a:ea typeface="Helvetica" charset="0"/>
                <a:cs typeface="Helvetica" charset="0"/>
              </a:rPr>
              <a:t>effectively</a:t>
            </a:r>
          </a:p>
          <a:p>
            <a:pPr marL="457200" indent="-457200" eaLnBrk="1" hangingPunct="1">
              <a:spcBef>
                <a:spcPts val="600"/>
              </a:spcBef>
            </a:pPr>
            <a:endParaRPr lang="en-US" altLang="en-US" dirty="0">
              <a:latin typeface="Helvetica" charset="0"/>
              <a:ea typeface="Helvetica" charset="0"/>
              <a:cs typeface="Helvetica" charset="0"/>
            </a:endParaRPr>
          </a:p>
        </p:txBody>
      </p:sp>
      <p:sp>
        <p:nvSpPr>
          <p:cNvPr id="7" name="TextBox 9">
            <a:extLst>
              <a:ext uri="{FF2B5EF4-FFF2-40B4-BE49-F238E27FC236}">
                <a16:creationId xmlns:a16="http://schemas.microsoft.com/office/drawing/2014/main" id="{7F0EF40E-8A95-B84F-94BE-7497365DB2FF}"/>
              </a:ext>
            </a:extLst>
          </p:cNvPr>
          <p:cNvSpPr txBox="1">
            <a:spLocks noChangeArrowheads="1"/>
          </p:cNvSpPr>
          <p:nvPr/>
        </p:nvSpPr>
        <p:spPr bwMode="auto">
          <a:xfrm>
            <a:off x="907068" y="288379"/>
            <a:ext cx="103778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4400" b="1" dirty="0">
                <a:solidFill>
                  <a:schemeClr val="bg1"/>
                </a:solidFill>
                <a:latin typeface="Arial" panose="020B0604020202020204" pitchFamily="34" charset="0"/>
                <a:ea typeface="Gotham Book" charset="0"/>
                <a:cs typeface="Arial" panose="020B0604020202020204" pitchFamily="34" charset="0"/>
              </a:rPr>
              <a:t>Imagine a 21st-Century Church that</a:t>
            </a:r>
            <a:r>
              <a:rPr lang="is-IS" altLang="en-US" sz="4400" b="1" dirty="0">
                <a:solidFill>
                  <a:schemeClr val="bg1"/>
                </a:solidFill>
                <a:latin typeface="Arial" panose="020B0604020202020204" pitchFamily="34" charset="0"/>
                <a:ea typeface="Gotham Book" charset="0"/>
                <a:cs typeface="Arial" panose="020B0604020202020204" pitchFamily="34" charset="0"/>
              </a:rPr>
              <a:t>…</a:t>
            </a:r>
            <a:r>
              <a:rPr lang="en-US" altLang="en-US" sz="4400" b="1" dirty="0">
                <a:solidFill>
                  <a:schemeClr val="bg1"/>
                </a:solidFill>
                <a:latin typeface="Arial" panose="020B0604020202020204" pitchFamily="34" charset="0"/>
                <a:ea typeface="Gotham Book" charset="0"/>
                <a:cs typeface="Arial" panose="020B0604020202020204" pitchFamily="34" charset="0"/>
              </a:rPr>
              <a:t> </a:t>
            </a:r>
          </a:p>
        </p:txBody>
      </p:sp>
    </p:spTree>
    <p:extLst>
      <p:ext uri="{BB962C8B-B14F-4D97-AF65-F5344CB8AC3E}">
        <p14:creationId xmlns:p14="http://schemas.microsoft.com/office/powerpoint/2010/main" val="9478111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5" name="TextBox 4"/>
          <p:cNvSpPr txBox="1">
            <a:spLocks noChangeArrowheads="1"/>
          </p:cNvSpPr>
          <p:nvPr/>
        </p:nvSpPr>
        <p:spPr bwMode="auto">
          <a:xfrm>
            <a:off x="1981199" y="1558380"/>
            <a:ext cx="8229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eaLnBrk="1" hangingPunct="1">
              <a:spcBef>
                <a:spcPts val="600"/>
              </a:spcBef>
            </a:pPr>
            <a:r>
              <a:rPr lang="en-US" altLang="en-US" dirty="0">
                <a:latin typeface="Helvetica" charset="0"/>
                <a:ea typeface="Helvetica" charset="0"/>
                <a:cs typeface="Helvetica" charset="0"/>
              </a:rPr>
              <a:t> Received the </a:t>
            </a:r>
            <a:r>
              <a:rPr lang="en-US" altLang="en-US" b="1" u="sng" dirty="0">
                <a:latin typeface="Helvetica" charset="0"/>
                <a:ea typeface="Helvetica" charset="0"/>
                <a:cs typeface="Helvetica" charset="0"/>
              </a:rPr>
              <a:t>Holy Spirit</a:t>
            </a:r>
            <a:r>
              <a:rPr lang="en-US" altLang="en-US" dirty="0">
                <a:latin typeface="Helvetica" charset="0"/>
                <a:ea typeface="Helvetica" charset="0"/>
                <a:cs typeface="Helvetica" charset="0"/>
              </a:rPr>
              <a:t> willingly</a:t>
            </a:r>
          </a:p>
          <a:p>
            <a:pPr marL="457200" indent="-457200" eaLnBrk="1" hangingPunct="1">
              <a:spcBef>
                <a:spcPts val="600"/>
              </a:spcBef>
            </a:pPr>
            <a:r>
              <a:rPr lang="en-US" altLang="en-US" dirty="0">
                <a:latin typeface="Helvetica" charset="0"/>
                <a:ea typeface="Helvetica" charset="0"/>
                <a:cs typeface="Helvetica" charset="0"/>
              </a:rPr>
              <a:t> Demonstrated power supernaturally</a:t>
            </a:r>
          </a:p>
          <a:p>
            <a:pPr marL="457200" indent="-457200" eaLnBrk="1" hangingPunct="1">
              <a:spcBef>
                <a:spcPts val="600"/>
              </a:spcBef>
            </a:pPr>
            <a:r>
              <a:rPr lang="en-US" altLang="en-US" dirty="0">
                <a:latin typeface="Helvetica" charset="0"/>
                <a:ea typeface="Helvetica" charset="0"/>
                <a:cs typeface="Helvetica" charset="0"/>
              </a:rPr>
              <a:t> Was led </a:t>
            </a:r>
            <a:r>
              <a:rPr lang="en-US" altLang="en-US" b="1" u="sng" dirty="0">
                <a:latin typeface="Helvetica" charset="0"/>
                <a:ea typeface="Helvetica" charset="0"/>
                <a:cs typeface="Helvetica" charset="0"/>
              </a:rPr>
              <a:t>effectively</a:t>
            </a:r>
          </a:p>
          <a:p>
            <a:pPr marL="457200" indent="-457200" eaLnBrk="1" hangingPunct="1">
              <a:spcBef>
                <a:spcPts val="600"/>
              </a:spcBef>
            </a:pPr>
            <a:r>
              <a:rPr lang="en-US" altLang="en-US" dirty="0">
                <a:latin typeface="Helvetica" charset="0"/>
                <a:ea typeface="Helvetica" charset="0"/>
                <a:cs typeface="Helvetica" charset="0"/>
              </a:rPr>
              <a:t> Prayed fervently</a:t>
            </a:r>
          </a:p>
          <a:p>
            <a:pPr marL="457200" indent="-457200" eaLnBrk="1" hangingPunct="1">
              <a:spcBef>
                <a:spcPts val="600"/>
              </a:spcBef>
            </a:pPr>
            <a:endParaRPr lang="en-US" altLang="en-US" dirty="0">
              <a:latin typeface="Helvetica" charset="0"/>
              <a:ea typeface="Helvetica" charset="0"/>
              <a:cs typeface="Helvetica" charset="0"/>
            </a:endParaRPr>
          </a:p>
        </p:txBody>
      </p:sp>
      <p:sp>
        <p:nvSpPr>
          <p:cNvPr id="7" name="TextBox 9">
            <a:extLst>
              <a:ext uri="{FF2B5EF4-FFF2-40B4-BE49-F238E27FC236}">
                <a16:creationId xmlns:a16="http://schemas.microsoft.com/office/drawing/2014/main" id="{DC233D6D-836D-534E-A0CC-2450B8A1A732}"/>
              </a:ext>
            </a:extLst>
          </p:cNvPr>
          <p:cNvSpPr txBox="1">
            <a:spLocks noChangeArrowheads="1"/>
          </p:cNvSpPr>
          <p:nvPr/>
        </p:nvSpPr>
        <p:spPr bwMode="auto">
          <a:xfrm>
            <a:off x="907068" y="288379"/>
            <a:ext cx="103778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4400" b="1" dirty="0">
                <a:solidFill>
                  <a:schemeClr val="bg1"/>
                </a:solidFill>
                <a:latin typeface="Arial" panose="020B0604020202020204" pitchFamily="34" charset="0"/>
                <a:ea typeface="Gotham Book" charset="0"/>
                <a:cs typeface="Arial" panose="020B0604020202020204" pitchFamily="34" charset="0"/>
              </a:rPr>
              <a:t>Imagine a 21st-Century Church that</a:t>
            </a:r>
            <a:r>
              <a:rPr lang="is-IS" altLang="en-US" sz="4400" b="1" dirty="0">
                <a:solidFill>
                  <a:schemeClr val="bg1"/>
                </a:solidFill>
                <a:latin typeface="Arial" panose="020B0604020202020204" pitchFamily="34" charset="0"/>
                <a:ea typeface="Gotham Book" charset="0"/>
                <a:cs typeface="Arial" panose="020B0604020202020204" pitchFamily="34" charset="0"/>
              </a:rPr>
              <a:t>…</a:t>
            </a:r>
            <a:r>
              <a:rPr lang="en-US" altLang="en-US" sz="4400" b="1" dirty="0">
                <a:solidFill>
                  <a:schemeClr val="bg1"/>
                </a:solidFill>
                <a:latin typeface="Arial" panose="020B0604020202020204" pitchFamily="34" charset="0"/>
                <a:ea typeface="Gotham Book" charset="0"/>
                <a:cs typeface="Arial" panose="020B0604020202020204" pitchFamily="34" charset="0"/>
              </a:rPr>
              <a:t> </a:t>
            </a:r>
          </a:p>
        </p:txBody>
      </p:sp>
    </p:spTree>
    <p:extLst>
      <p:ext uri="{BB962C8B-B14F-4D97-AF65-F5344CB8AC3E}">
        <p14:creationId xmlns:p14="http://schemas.microsoft.com/office/powerpoint/2010/main" val="19452539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5" name="TextBox 4"/>
          <p:cNvSpPr txBox="1">
            <a:spLocks noChangeArrowheads="1"/>
          </p:cNvSpPr>
          <p:nvPr/>
        </p:nvSpPr>
        <p:spPr bwMode="auto">
          <a:xfrm>
            <a:off x="1981199" y="1558380"/>
            <a:ext cx="8229600" cy="343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eaLnBrk="1" hangingPunct="1">
              <a:spcBef>
                <a:spcPts val="600"/>
              </a:spcBef>
            </a:pPr>
            <a:r>
              <a:rPr lang="en-US" altLang="en-US" dirty="0">
                <a:latin typeface="Helvetica" charset="0"/>
                <a:ea typeface="Helvetica" charset="0"/>
                <a:cs typeface="Helvetica" charset="0"/>
              </a:rPr>
              <a:t> Received the </a:t>
            </a:r>
            <a:r>
              <a:rPr lang="en-US" altLang="en-US" b="1" u="sng" dirty="0">
                <a:latin typeface="Helvetica" charset="0"/>
                <a:ea typeface="Helvetica" charset="0"/>
                <a:cs typeface="Helvetica" charset="0"/>
              </a:rPr>
              <a:t>Holy Spirit</a:t>
            </a:r>
            <a:r>
              <a:rPr lang="en-US" altLang="en-US" dirty="0">
                <a:latin typeface="Helvetica" charset="0"/>
                <a:ea typeface="Helvetica" charset="0"/>
                <a:cs typeface="Helvetica" charset="0"/>
              </a:rPr>
              <a:t> willingly</a:t>
            </a:r>
          </a:p>
          <a:p>
            <a:pPr marL="457200" indent="-457200" eaLnBrk="1" hangingPunct="1">
              <a:spcBef>
                <a:spcPts val="600"/>
              </a:spcBef>
            </a:pPr>
            <a:r>
              <a:rPr lang="en-US" altLang="en-US" dirty="0">
                <a:latin typeface="Helvetica" charset="0"/>
                <a:ea typeface="Helvetica" charset="0"/>
                <a:cs typeface="Helvetica" charset="0"/>
              </a:rPr>
              <a:t> Demonstrated power supernaturally</a:t>
            </a:r>
          </a:p>
          <a:p>
            <a:pPr marL="457200" indent="-457200" eaLnBrk="1" hangingPunct="1">
              <a:spcBef>
                <a:spcPts val="600"/>
              </a:spcBef>
            </a:pPr>
            <a:r>
              <a:rPr lang="en-US" altLang="en-US" dirty="0">
                <a:latin typeface="Helvetica" charset="0"/>
                <a:ea typeface="Helvetica" charset="0"/>
                <a:cs typeface="Helvetica" charset="0"/>
              </a:rPr>
              <a:t> Was led </a:t>
            </a:r>
            <a:r>
              <a:rPr lang="en-US" altLang="en-US" b="1" u="sng" dirty="0">
                <a:latin typeface="Helvetica" charset="0"/>
                <a:ea typeface="Helvetica" charset="0"/>
                <a:cs typeface="Helvetica" charset="0"/>
              </a:rPr>
              <a:t>effectively</a:t>
            </a:r>
          </a:p>
          <a:p>
            <a:pPr marL="457200" indent="-457200" eaLnBrk="1" hangingPunct="1">
              <a:spcBef>
                <a:spcPts val="600"/>
              </a:spcBef>
            </a:pPr>
            <a:r>
              <a:rPr lang="en-US" altLang="en-US" dirty="0">
                <a:latin typeface="Helvetica" charset="0"/>
                <a:ea typeface="Helvetica" charset="0"/>
                <a:cs typeface="Helvetica" charset="0"/>
              </a:rPr>
              <a:t> Prayed fervently</a:t>
            </a:r>
          </a:p>
          <a:p>
            <a:pPr marL="457200" indent="-457200" eaLnBrk="1" hangingPunct="1">
              <a:spcBef>
                <a:spcPts val="600"/>
              </a:spcBef>
            </a:pPr>
            <a:r>
              <a:rPr lang="en-US" altLang="en-US" dirty="0">
                <a:latin typeface="Helvetica" charset="0"/>
                <a:ea typeface="Helvetica" charset="0"/>
                <a:cs typeface="Helvetica" charset="0"/>
              </a:rPr>
              <a:t> Fellowshipped </a:t>
            </a:r>
            <a:r>
              <a:rPr lang="en-US" altLang="en-US" b="1" u="sng" dirty="0">
                <a:latin typeface="Helvetica" charset="0"/>
                <a:ea typeface="Helvetica" charset="0"/>
                <a:cs typeface="Helvetica" charset="0"/>
              </a:rPr>
              <a:t>regularly</a:t>
            </a:r>
          </a:p>
          <a:p>
            <a:pPr marL="457200" indent="-457200" eaLnBrk="1" hangingPunct="1">
              <a:spcBef>
                <a:spcPts val="600"/>
              </a:spcBef>
            </a:pPr>
            <a:endParaRPr lang="en-US" altLang="en-US" dirty="0">
              <a:latin typeface="Helvetica" charset="0"/>
              <a:ea typeface="Helvetica" charset="0"/>
              <a:cs typeface="Helvetica" charset="0"/>
            </a:endParaRPr>
          </a:p>
        </p:txBody>
      </p:sp>
      <p:sp>
        <p:nvSpPr>
          <p:cNvPr id="7" name="TextBox 9">
            <a:extLst>
              <a:ext uri="{FF2B5EF4-FFF2-40B4-BE49-F238E27FC236}">
                <a16:creationId xmlns:a16="http://schemas.microsoft.com/office/drawing/2014/main" id="{C6458CD9-C27E-A746-8638-222111E9D5DA}"/>
              </a:ext>
            </a:extLst>
          </p:cNvPr>
          <p:cNvSpPr txBox="1">
            <a:spLocks noChangeArrowheads="1"/>
          </p:cNvSpPr>
          <p:nvPr/>
        </p:nvSpPr>
        <p:spPr bwMode="auto">
          <a:xfrm>
            <a:off x="907068" y="288379"/>
            <a:ext cx="103778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4400" b="1" dirty="0">
                <a:solidFill>
                  <a:schemeClr val="bg1"/>
                </a:solidFill>
                <a:latin typeface="Arial" panose="020B0604020202020204" pitchFamily="34" charset="0"/>
                <a:ea typeface="Gotham Book" charset="0"/>
                <a:cs typeface="Arial" panose="020B0604020202020204" pitchFamily="34" charset="0"/>
              </a:rPr>
              <a:t>Imagine a 21st-Century Church that</a:t>
            </a:r>
            <a:r>
              <a:rPr lang="is-IS" altLang="en-US" sz="4400" b="1" dirty="0">
                <a:solidFill>
                  <a:schemeClr val="bg1"/>
                </a:solidFill>
                <a:latin typeface="Arial" panose="020B0604020202020204" pitchFamily="34" charset="0"/>
                <a:ea typeface="Gotham Book" charset="0"/>
                <a:cs typeface="Arial" panose="020B0604020202020204" pitchFamily="34" charset="0"/>
              </a:rPr>
              <a:t>…</a:t>
            </a:r>
            <a:r>
              <a:rPr lang="en-US" altLang="en-US" sz="4400" b="1" dirty="0">
                <a:solidFill>
                  <a:schemeClr val="bg1"/>
                </a:solidFill>
                <a:latin typeface="Arial" panose="020B0604020202020204" pitchFamily="34" charset="0"/>
                <a:ea typeface="Gotham Book" charset="0"/>
                <a:cs typeface="Arial" panose="020B0604020202020204" pitchFamily="34" charset="0"/>
              </a:rPr>
              <a:t> </a:t>
            </a:r>
          </a:p>
        </p:txBody>
      </p:sp>
    </p:spTree>
    <p:extLst>
      <p:ext uri="{BB962C8B-B14F-4D97-AF65-F5344CB8AC3E}">
        <p14:creationId xmlns:p14="http://schemas.microsoft.com/office/powerpoint/2010/main" val="20630762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5" name="TextBox 4"/>
          <p:cNvSpPr txBox="1">
            <a:spLocks noChangeArrowheads="1"/>
          </p:cNvSpPr>
          <p:nvPr/>
        </p:nvSpPr>
        <p:spPr bwMode="auto">
          <a:xfrm>
            <a:off x="1981199" y="1558380"/>
            <a:ext cx="82296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eaLnBrk="1" hangingPunct="1">
              <a:spcBef>
                <a:spcPts val="600"/>
              </a:spcBef>
            </a:pPr>
            <a:r>
              <a:rPr lang="en-US" altLang="en-US" dirty="0">
                <a:latin typeface="Helvetica" charset="0"/>
                <a:ea typeface="Helvetica" charset="0"/>
                <a:cs typeface="Helvetica" charset="0"/>
              </a:rPr>
              <a:t> Received the </a:t>
            </a:r>
            <a:r>
              <a:rPr lang="en-US" altLang="en-US" b="1" u="sng" dirty="0">
                <a:latin typeface="Helvetica" charset="0"/>
                <a:ea typeface="Helvetica" charset="0"/>
                <a:cs typeface="Helvetica" charset="0"/>
              </a:rPr>
              <a:t>Holy Spirit</a:t>
            </a:r>
            <a:r>
              <a:rPr lang="en-US" altLang="en-US" dirty="0">
                <a:latin typeface="Helvetica" charset="0"/>
                <a:ea typeface="Helvetica" charset="0"/>
                <a:cs typeface="Helvetica" charset="0"/>
              </a:rPr>
              <a:t> willingly</a:t>
            </a:r>
          </a:p>
          <a:p>
            <a:pPr marL="457200" indent="-457200" eaLnBrk="1" hangingPunct="1">
              <a:spcBef>
                <a:spcPts val="600"/>
              </a:spcBef>
            </a:pPr>
            <a:r>
              <a:rPr lang="en-US" altLang="en-US" dirty="0">
                <a:latin typeface="Helvetica" charset="0"/>
                <a:ea typeface="Helvetica" charset="0"/>
                <a:cs typeface="Helvetica" charset="0"/>
              </a:rPr>
              <a:t> Demonstrated power supernaturally</a:t>
            </a:r>
          </a:p>
          <a:p>
            <a:pPr marL="457200" indent="-457200" eaLnBrk="1" hangingPunct="1">
              <a:spcBef>
                <a:spcPts val="600"/>
              </a:spcBef>
            </a:pPr>
            <a:r>
              <a:rPr lang="en-US" altLang="en-US" dirty="0">
                <a:latin typeface="Helvetica" charset="0"/>
                <a:ea typeface="Helvetica" charset="0"/>
                <a:cs typeface="Helvetica" charset="0"/>
              </a:rPr>
              <a:t> Was led </a:t>
            </a:r>
            <a:r>
              <a:rPr lang="en-US" altLang="en-US" b="1" u="sng" dirty="0">
                <a:latin typeface="Helvetica" charset="0"/>
                <a:ea typeface="Helvetica" charset="0"/>
                <a:cs typeface="Helvetica" charset="0"/>
              </a:rPr>
              <a:t>effectively</a:t>
            </a:r>
          </a:p>
          <a:p>
            <a:pPr marL="457200" indent="-457200" eaLnBrk="1" hangingPunct="1">
              <a:spcBef>
                <a:spcPts val="600"/>
              </a:spcBef>
            </a:pPr>
            <a:r>
              <a:rPr lang="en-US" altLang="en-US" dirty="0">
                <a:latin typeface="Helvetica" charset="0"/>
                <a:ea typeface="Helvetica" charset="0"/>
                <a:cs typeface="Helvetica" charset="0"/>
              </a:rPr>
              <a:t> Prayed fervently</a:t>
            </a:r>
          </a:p>
          <a:p>
            <a:pPr marL="457200" indent="-457200" eaLnBrk="1" hangingPunct="1">
              <a:spcBef>
                <a:spcPts val="600"/>
              </a:spcBef>
            </a:pPr>
            <a:r>
              <a:rPr lang="en-US" altLang="en-US" dirty="0">
                <a:latin typeface="Helvetica" charset="0"/>
                <a:ea typeface="Helvetica" charset="0"/>
                <a:cs typeface="Helvetica" charset="0"/>
              </a:rPr>
              <a:t> Fellowshipped </a:t>
            </a:r>
            <a:r>
              <a:rPr lang="en-US" altLang="en-US" b="1" u="sng" dirty="0">
                <a:latin typeface="Helvetica" charset="0"/>
                <a:ea typeface="Helvetica" charset="0"/>
                <a:cs typeface="Helvetica" charset="0"/>
              </a:rPr>
              <a:t>regularly</a:t>
            </a:r>
          </a:p>
          <a:p>
            <a:pPr marL="457200" indent="-457200" eaLnBrk="1" hangingPunct="1">
              <a:spcBef>
                <a:spcPts val="600"/>
              </a:spcBef>
            </a:pPr>
            <a:r>
              <a:rPr lang="en-US" altLang="en-US" dirty="0">
                <a:latin typeface="Helvetica" charset="0"/>
                <a:ea typeface="Helvetica" charset="0"/>
                <a:cs typeface="Helvetica" charset="0"/>
              </a:rPr>
              <a:t> Taught sound doctrine consistently</a:t>
            </a:r>
          </a:p>
          <a:p>
            <a:pPr marL="457200" indent="-457200" eaLnBrk="1" hangingPunct="1">
              <a:spcBef>
                <a:spcPts val="600"/>
              </a:spcBef>
            </a:pPr>
            <a:endParaRPr lang="en-US" altLang="en-US" dirty="0">
              <a:latin typeface="Helvetica" charset="0"/>
              <a:ea typeface="Helvetica" charset="0"/>
              <a:cs typeface="Helvetica" charset="0"/>
            </a:endParaRPr>
          </a:p>
        </p:txBody>
      </p:sp>
      <p:sp>
        <p:nvSpPr>
          <p:cNvPr id="7" name="TextBox 9">
            <a:extLst>
              <a:ext uri="{FF2B5EF4-FFF2-40B4-BE49-F238E27FC236}">
                <a16:creationId xmlns:a16="http://schemas.microsoft.com/office/drawing/2014/main" id="{80FFF71D-1F5E-3641-8808-468786AB2955}"/>
              </a:ext>
            </a:extLst>
          </p:cNvPr>
          <p:cNvSpPr txBox="1">
            <a:spLocks noChangeArrowheads="1"/>
          </p:cNvSpPr>
          <p:nvPr/>
        </p:nvSpPr>
        <p:spPr bwMode="auto">
          <a:xfrm>
            <a:off x="907068" y="288379"/>
            <a:ext cx="103778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4400" b="1" dirty="0">
                <a:solidFill>
                  <a:schemeClr val="bg1"/>
                </a:solidFill>
                <a:latin typeface="Arial" panose="020B0604020202020204" pitchFamily="34" charset="0"/>
                <a:ea typeface="Gotham Book" charset="0"/>
                <a:cs typeface="Arial" panose="020B0604020202020204" pitchFamily="34" charset="0"/>
              </a:rPr>
              <a:t>Imagine a 21st-Century Church that</a:t>
            </a:r>
            <a:r>
              <a:rPr lang="is-IS" altLang="en-US" sz="4400" b="1" dirty="0">
                <a:solidFill>
                  <a:schemeClr val="bg1"/>
                </a:solidFill>
                <a:latin typeface="Arial" panose="020B0604020202020204" pitchFamily="34" charset="0"/>
                <a:ea typeface="Gotham Book" charset="0"/>
                <a:cs typeface="Arial" panose="020B0604020202020204" pitchFamily="34" charset="0"/>
              </a:rPr>
              <a:t>…</a:t>
            </a:r>
            <a:r>
              <a:rPr lang="en-US" altLang="en-US" sz="4400" b="1" dirty="0">
                <a:solidFill>
                  <a:schemeClr val="bg1"/>
                </a:solidFill>
                <a:latin typeface="Arial" panose="020B0604020202020204" pitchFamily="34" charset="0"/>
                <a:ea typeface="Gotham Book" charset="0"/>
                <a:cs typeface="Arial" panose="020B0604020202020204" pitchFamily="34" charset="0"/>
              </a:rPr>
              <a:t> </a:t>
            </a:r>
          </a:p>
        </p:txBody>
      </p:sp>
    </p:spTree>
    <p:extLst>
      <p:ext uri="{BB962C8B-B14F-4D97-AF65-F5344CB8AC3E}">
        <p14:creationId xmlns:p14="http://schemas.microsoft.com/office/powerpoint/2010/main" val="1441971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5" name="TextBox 4"/>
          <p:cNvSpPr txBox="1">
            <a:spLocks noChangeArrowheads="1"/>
          </p:cNvSpPr>
          <p:nvPr/>
        </p:nvSpPr>
        <p:spPr bwMode="auto">
          <a:xfrm>
            <a:off x="1981199" y="1558380"/>
            <a:ext cx="8229600"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eaLnBrk="1" hangingPunct="1">
              <a:spcBef>
                <a:spcPts val="600"/>
              </a:spcBef>
            </a:pPr>
            <a:r>
              <a:rPr lang="en-US" altLang="en-US" dirty="0">
                <a:latin typeface="Helvetica" charset="0"/>
                <a:ea typeface="Helvetica" charset="0"/>
                <a:cs typeface="Helvetica" charset="0"/>
              </a:rPr>
              <a:t> Received the </a:t>
            </a:r>
            <a:r>
              <a:rPr lang="en-US" altLang="en-US" b="1" u="sng" dirty="0">
                <a:latin typeface="Helvetica" charset="0"/>
                <a:ea typeface="Helvetica" charset="0"/>
                <a:cs typeface="Helvetica" charset="0"/>
              </a:rPr>
              <a:t>Holy Spirit</a:t>
            </a:r>
            <a:r>
              <a:rPr lang="en-US" altLang="en-US" dirty="0">
                <a:latin typeface="Helvetica" charset="0"/>
                <a:ea typeface="Helvetica" charset="0"/>
                <a:cs typeface="Helvetica" charset="0"/>
              </a:rPr>
              <a:t> willingly</a:t>
            </a:r>
          </a:p>
          <a:p>
            <a:pPr marL="457200" indent="-457200" eaLnBrk="1" hangingPunct="1">
              <a:spcBef>
                <a:spcPts val="600"/>
              </a:spcBef>
            </a:pPr>
            <a:r>
              <a:rPr lang="en-US" altLang="en-US" dirty="0">
                <a:latin typeface="Helvetica" charset="0"/>
                <a:ea typeface="Helvetica" charset="0"/>
                <a:cs typeface="Helvetica" charset="0"/>
              </a:rPr>
              <a:t> Demonstrated power supernaturally</a:t>
            </a:r>
          </a:p>
          <a:p>
            <a:pPr marL="457200" indent="-457200" eaLnBrk="1" hangingPunct="1">
              <a:spcBef>
                <a:spcPts val="600"/>
              </a:spcBef>
            </a:pPr>
            <a:r>
              <a:rPr lang="en-US" altLang="en-US" dirty="0">
                <a:latin typeface="Helvetica" charset="0"/>
                <a:ea typeface="Helvetica" charset="0"/>
                <a:cs typeface="Helvetica" charset="0"/>
              </a:rPr>
              <a:t> Was led </a:t>
            </a:r>
            <a:r>
              <a:rPr lang="en-US" altLang="en-US" b="1" u="sng" dirty="0">
                <a:latin typeface="Helvetica" charset="0"/>
                <a:ea typeface="Helvetica" charset="0"/>
                <a:cs typeface="Helvetica" charset="0"/>
              </a:rPr>
              <a:t>effectively</a:t>
            </a:r>
          </a:p>
          <a:p>
            <a:pPr marL="457200" indent="-457200" eaLnBrk="1" hangingPunct="1">
              <a:spcBef>
                <a:spcPts val="600"/>
              </a:spcBef>
            </a:pPr>
            <a:r>
              <a:rPr lang="en-US" altLang="en-US" dirty="0">
                <a:latin typeface="Helvetica" charset="0"/>
                <a:ea typeface="Helvetica" charset="0"/>
                <a:cs typeface="Helvetica" charset="0"/>
              </a:rPr>
              <a:t> Prayed fervently</a:t>
            </a:r>
          </a:p>
          <a:p>
            <a:pPr marL="457200" indent="-457200" eaLnBrk="1" hangingPunct="1">
              <a:spcBef>
                <a:spcPts val="600"/>
              </a:spcBef>
            </a:pPr>
            <a:r>
              <a:rPr lang="en-US" altLang="en-US" dirty="0">
                <a:latin typeface="Helvetica" charset="0"/>
                <a:ea typeface="Helvetica" charset="0"/>
                <a:cs typeface="Helvetica" charset="0"/>
              </a:rPr>
              <a:t> Fellowshipped </a:t>
            </a:r>
            <a:r>
              <a:rPr lang="en-US" altLang="en-US" b="1" u="sng" dirty="0">
                <a:latin typeface="Helvetica" charset="0"/>
                <a:ea typeface="Helvetica" charset="0"/>
                <a:cs typeface="Helvetica" charset="0"/>
              </a:rPr>
              <a:t>regularly</a:t>
            </a:r>
          </a:p>
          <a:p>
            <a:pPr marL="457200" indent="-457200" eaLnBrk="1" hangingPunct="1">
              <a:spcBef>
                <a:spcPts val="600"/>
              </a:spcBef>
            </a:pPr>
            <a:r>
              <a:rPr lang="en-US" altLang="en-US" dirty="0">
                <a:latin typeface="Helvetica" charset="0"/>
                <a:ea typeface="Helvetica" charset="0"/>
                <a:cs typeface="Helvetica" charset="0"/>
              </a:rPr>
              <a:t> Taught sound doctrine consistently</a:t>
            </a:r>
          </a:p>
          <a:p>
            <a:pPr marL="457200" indent="-457200" eaLnBrk="1" hangingPunct="1">
              <a:spcBef>
                <a:spcPts val="600"/>
              </a:spcBef>
            </a:pPr>
            <a:r>
              <a:rPr lang="en-US" altLang="en-US" dirty="0">
                <a:latin typeface="Helvetica" charset="0"/>
                <a:ea typeface="Helvetica" charset="0"/>
                <a:cs typeface="Helvetica" charset="0"/>
              </a:rPr>
              <a:t> Preached the Gospel </a:t>
            </a:r>
            <a:r>
              <a:rPr lang="en-US" altLang="en-US" b="1" u="sng" dirty="0">
                <a:latin typeface="Helvetica" charset="0"/>
                <a:ea typeface="Helvetica" charset="0"/>
                <a:cs typeface="Helvetica" charset="0"/>
              </a:rPr>
              <a:t>passionately</a:t>
            </a:r>
          </a:p>
          <a:p>
            <a:pPr marL="457200" indent="-457200" eaLnBrk="1" hangingPunct="1">
              <a:spcBef>
                <a:spcPts val="600"/>
              </a:spcBef>
            </a:pPr>
            <a:endParaRPr lang="en-US" altLang="en-US" dirty="0">
              <a:latin typeface="Helvetica" charset="0"/>
              <a:ea typeface="Helvetica" charset="0"/>
              <a:cs typeface="Helvetica" charset="0"/>
            </a:endParaRPr>
          </a:p>
        </p:txBody>
      </p:sp>
      <p:sp>
        <p:nvSpPr>
          <p:cNvPr id="7" name="TextBox 9">
            <a:extLst>
              <a:ext uri="{FF2B5EF4-FFF2-40B4-BE49-F238E27FC236}">
                <a16:creationId xmlns:a16="http://schemas.microsoft.com/office/drawing/2014/main" id="{FD35ADE0-6E0B-9648-9744-67CCD5CA3FD8}"/>
              </a:ext>
            </a:extLst>
          </p:cNvPr>
          <p:cNvSpPr txBox="1">
            <a:spLocks noChangeArrowheads="1"/>
          </p:cNvSpPr>
          <p:nvPr/>
        </p:nvSpPr>
        <p:spPr bwMode="auto">
          <a:xfrm>
            <a:off x="907068" y="288379"/>
            <a:ext cx="103778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4400" b="1" dirty="0">
                <a:solidFill>
                  <a:schemeClr val="bg1"/>
                </a:solidFill>
                <a:latin typeface="Arial" panose="020B0604020202020204" pitchFamily="34" charset="0"/>
                <a:ea typeface="Gotham Book" charset="0"/>
                <a:cs typeface="Arial" panose="020B0604020202020204" pitchFamily="34" charset="0"/>
              </a:rPr>
              <a:t>Imagine a 21st-Century Church that</a:t>
            </a:r>
            <a:r>
              <a:rPr lang="is-IS" altLang="en-US" sz="4400" b="1" dirty="0">
                <a:solidFill>
                  <a:schemeClr val="bg1"/>
                </a:solidFill>
                <a:latin typeface="Arial" panose="020B0604020202020204" pitchFamily="34" charset="0"/>
                <a:ea typeface="Gotham Book" charset="0"/>
                <a:cs typeface="Arial" panose="020B0604020202020204" pitchFamily="34" charset="0"/>
              </a:rPr>
              <a:t>…</a:t>
            </a:r>
            <a:r>
              <a:rPr lang="en-US" altLang="en-US" sz="4400" b="1" dirty="0">
                <a:solidFill>
                  <a:schemeClr val="bg1"/>
                </a:solidFill>
                <a:latin typeface="Arial" panose="020B0604020202020204" pitchFamily="34" charset="0"/>
                <a:ea typeface="Gotham Book" charset="0"/>
                <a:cs typeface="Arial" panose="020B0604020202020204" pitchFamily="34" charset="0"/>
              </a:rPr>
              <a:t> </a:t>
            </a:r>
          </a:p>
        </p:txBody>
      </p:sp>
    </p:spTree>
    <p:extLst>
      <p:ext uri="{BB962C8B-B14F-4D97-AF65-F5344CB8AC3E}">
        <p14:creationId xmlns:p14="http://schemas.microsoft.com/office/powerpoint/2010/main" val="2171419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5" name="TextBox 4"/>
          <p:cNvSpPr txBox="1">
            <a:spLocks noChangeArrowheads="1"/>
          </p:cNvSpPr>
          <p:nvPr/>
        </p:nvSpPr>
        <p:spPr bwMode="auto">
          <a:xfrm>
            <a:off x="1981199" y="1558380"/>
            <a:ext cx="82296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eaLnBrk="1" hangingPunct="1">
              <a:spcBef>
                <a:spcPts val="600"/>
              </a:spcBef>
            </a:pPr>
            <a:r>
              <a:rPr lang="en-US" altLang="en-US" dirty="0">
                <a:latin typeface="Helvetica" charset="0"/>
                <a:ea typeface="Helvetica" charset="0"/>
                <a:cs typeface="Helvetica" charset="0"/>
              </a:rPr>
              <a:t> Received the </a:t>
            </a:r>
            <a:r>
              <a:rPr lang="en-US" altLang="en-US" b="1" u="sng" dirty="0">
                <a:latin typeface="Helvetica" charset="0"/>
                <a:ea typeface="Helvetica" charset="0"/>
                <a:cs typeface="Helvetica" charset="0"/>
              </a:rPr>
              <a:t>Holy Spirit</a:t>
            </a:r>
            <a:r>
              <a:rPr lang="en-US" altLang="en-US" dirty="0">
                <a:latin typeface="Helvetica" charset="0"/>
                <a:ea typeface="Helvetica" charset="0"/>
                <a:cs typeface="Helvetica" charset="0"/>
              </a:rPr>
              <a:t> willingly</a:t>
            </a:r>
          </a:p>
          <a:p>
            <a:pPr marL="457200" indent="-457200" eaLnBrk="1" hangingPunct="1">
              <a:spcBef>
                <a:spcPts val="600"/>
              </a:spcBef>
            </a:pPr>
            <a:r>
              <a:rPr lang="en-US" altLang="en-US" dirty="0">
                <a:latin typeface="Helvetica" charset="0"/>
                <a:ea typeface="Helvetica" charset="0"/>
                <a:cs typeface="Helvetica" charset="0"/>
              </a:rPr>
              <a:t> Demonstrated power supernaturally</a:t>
            </a:r>
          </a:p>
          <a:p>
            <a:pPr marL="457200" indent="-457200" eaLnBrk="1" hangingPunct="1">
              <a:spcBef>
                <a:spcPts val="600"/>
              </a:spcBef>
            </a:pPr>
            <a:r>
              <a:rPr lang="en-US" altLang="en-US" dirty="0">
                <a:latin typeface="Helvetica" charset="0"/>
                <a:ea typeface="Helvetica" charset="0"/>
                <a:cs typeface="Helvetica" charset="0"/>
              </a:rPr>
              <a:t> Was led </a:t>
            </a:r>
            <a:r>
              <a:rPr lang="en-US" altLang="en-US" b="1" u="sng" dirty="0">
                <a:latin typeface="Helvetica" charset="0"/>
                <a:ea typeface="Helvetica" charset="0"/>
                <a:cs typeface="Helvetica" charset="0"/>
              </a:rPr>
              <a:t>effectively</a:t>
            </a:r>
          </a:p>
          <a:p>
            <a:pPr marL="457200" indent="-457200" eaLnBrk="1" hangingPunct="1">
              <a:spcBef>
                <a:spcPts val="600"/>
              </a:spcBef>
            </a:pPr>
            <a:r>
              <a:rPr lang="en-US" altLang="en-US" dirty="0">
                <a:latin typeface="Helvetica" charset="0"/>
                <a:ea typeface="Helvetica" charset="0"/>
                <a:cs typeface="Helvetica" charset="0"/>
              </a:rPr>
              <a:t> Prayed fervently</a:t>
            </a:r>
          </a:p>
          <a:p>
            <a:pPr marL="457200" indent="-457200" eaLnBrk="1" hangingPunct="1">
              <a:spcBef>
                <a:spcPts val="600"/>
              </a:spcBef>
            </a:pPr>
            <a:r>
              <a:rPr lang="en-US" altLang="en-US" dirty="0">
                <a:latin typeface="Helvetica" charset="0"/>
                <a:ea typeface="Helvetica" charset="0"/>
                <a:cs typeface="Helvetica" charset="0"/>
              </a:rPr>
              <a:t> Fellowshipped </a:t>
            </a:r>
            <a:r>
              <a:rPr lang="en-US" altLang="en-US" b="1" u="sng" dirty="0">
                <a:latin typeface="Helvetica" charset="0"/>
                <a:ea typeface="Helvetica" charset="0"/>
                <a:cs typeface="Helvetica" charset="0"/>
              </a:rPr>
              <a:t>regularly</a:t>
            </a:r>
          </a:p>
          <a:p>
            <a:pPr marL="457200" indent="-457200" eaLnBrk="1" hangingPunct="1">
              <a:spcBef>
                <a:spcPts val="600"/>
              </a:spcBef>
            </a:pPr>
            <a:r>
              <a:rPr lang="en-US" altLang="en-US" dirty="0">
                <a:latin typeface="Helvetica" charset="0"/>
                <a:ea typeface="Helvetica" charset="0"/>
                <a:cs typeface="Helvetica" charset="0"/>
              </a:rPr>
              <a:t> Taught sound doctrine consistently</a:t>
            </a:r>
          </a:p>
          <a:p>
            <a:pPr marL="457200" indent="-457200" eaLnBrk="1" hangingPunct="1">
              <a:spcBef>
                <a:spcPts val="600"/>
              </a:spcBef>
            </a:pPr>
            <a:r>
              <a:rPr lang="en-US" altLang="en-US" dirty="0">
                <a:latin typeface="Helvetica" charset="0"/>
                <a:ea typeface="Helvetica" charset="0"/>
                <a:cs typeface="Helvetica" charset="0"/>
              </a:rPr>
              <a:t> Preached the Gospel </a:t>
            </a:r>
            <a:r>
              <a:rPr lang="en-US" altLang="en-US" b="1" u="sng" dirty="0">
                <a:latin typeface="Helvetica" charset="0"/>
                <a:ea typeface="Helvetica" charset="0"/>
                <a:cs typeface="Helvetica" charset="0"/>
              </a:rPr>
              <a:t>passionately</a:t>
            </a:r>
          </a:p>
          <a:p>
            <a:pPr marL="457200" indent="-457200" eaLnBrk="1" hangingPunct="1">
              <a:spcBef>
                <a:spcPts val="600"/>
              </a:spcBef>
            </a:pPr>
            <a:r>
              <a:rPr lang="en-US" altLang="en-US" dirty="0">
                <a:latin typeface="Helvetica" charset="0"/>
                <a:ea typeface="Helvetica" charset="0"/>
                <a:cs typeface="Helvetica" charset="0"/>
              </a:rPr>
              <a:t> Shared resources liberally</a:t>
            </a:r>
          </a:p>
          <a:p>
            <a:pPr marL="457200" indent="-457200" eaLnBrk="1" hangingPunct="1">
              <a:spcBef>
                <a:spcPts val="600"/>
              </a:spcBef>
            </a:pPr>
            <a:endParaRPr lang="en-US" altLang="en-US" dirty="0">
              <a:latin typeface="Helvetica" charset="0"/>
              <a:ea typeface="Helvetica" charset="0"/>
              <a:cs typeface="Helvetica" charset="0"/>
            </a:endParaRPr>
          </a:p>
        </p:txBody>
      </p:sp>
      <p:sp>
        <p:nvSpPr>
          <p:cNvPr id="7" name="TextBox 9">
            <a:extLst>
              <a:ext uri="{FF2B5EF4-FFF2-40B4-BE49-F238E27FC236}">
                <a16:creationId xmlns:a16="http://schemas.microsoft.com/office/drawing/2014/main" id="{9A00C6F8-FB78-3B49-B157-9E1CDBC646BE}"/>
              </a:ext>
            </a:extLst>
          </p:cNvPr>
          <p:cNvSpPr txBox="1">
            <a:spLocks noChangeArrowheads="1"/>
          </p:cNvSpPr>
          <p:nvPr/>
        </p:nvSpPr>
        <p:spPr bwMode="auto">
          <a:xfrm>
            <a:off x="907068" y="288379"/>
            <a:ext cx="103778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4400" b="1" dirty="0">
                <a:solidFill>
                  <a:schemeClr val="bg1"/>
                </a:solidFill>
                <a:latin typeface="Arial" panose="020B0604020202020204" pitchFamily="34" charset="0"/>
                <a:ea typeface="Gotham Book" charset="0"/>
                <a:cs typeface="Arial" panose="020B0604020202020204" pitchFamily="34" charset="0"/>
              </a:rPr>
              <a:t>Imagine a 21st-Century Church that</a:t>
            </a:r>
            <a:r>
              <a:rPr lang="is-IS" altLang="en-US" sz="4400" b="1" dirty="0">
                <a:solidFill>
                  <a:schemeClr val="bg1"/>
                </a:solidFill>
                <a:latin typeface="Arial" panose="020B0604020202020204" pitchFamily="34" charset="0"/>
                <a:ea typeface="Gotham Book" charset="0"/>
                <a:cs typeface="Arial" panose="020B0604020202020204" pitchFamily="34" charset="0"/>
              </a:rPr>
              <a:t>…</a:t>
            </a:r>
            <a:r>
              <a:rPr lang="en-US" altLang="en-US" sz="4400" b="1" dirty="0">
                <a:solidFill>
                  <a:schemeClr val="bg1"/>
                </a:solidFill>
                <a:latin typeface="Arial" panose="020B0604020202020204" pitchFamily="34" charset="0"/>
                <a:ea typeface="Gotham Book" charset="0"/>
                <a:cs typeface="Arial" panose="020B0604020202020204" pitchFamily="34" charset="0"/>
              </a:rPr>
              <a:t> </a:t>
            </a:r>
          </a:p>
        </p:txBody>
      </p:sp>
    </p:spTree>
    <p:extLst>
      <p:ext uri="{BB962C8B-B14F-4D97-AF65-F5344CB8AC3E}">
        <p14:creationId xmlns:p14="http://schemas.microsoft.com/office/powerpoint/2010/main" val="11409630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5" name="TextBox 4"/>
          <p:cNvSpPr txBox="1">
            <a:spLocks noChangeArrowheads="1"/>
          </p:cNvSpPr>
          <p:nvPr/>
        </p:nvSpPr>
        <p:spPr bwMode="auto">
          <a:xfrm>
            <a:off x="1981199" y="1558380"/>
            <a:ext cx="82296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eaLnBrk="1" hangingPunct="1">
              <a:spcBef>
                <a:spcPts val="600"/>
              </a:spcBef>
            </a:pPr>
            <a:r>
              <a:rPr lang="en-US" altLang="en-US" dirty="0">
                <a:latin typeface="Helvetica" charset="0"/>
                <a:ea typeface="Helvetica" charset="0"/>
                <a:cs typeface="Helvetica" charset="0"/>
              </a:rPr>
              <a:t> Received the </a:t>
            </a:r>
            <a:r>
              <a:rPr lang="en-US" altLang="en-US" b="1" u="sng" dirty="0">
                <a:latin typeface="Helvetica" charset="0"/>
                <a:ea typeface="Helvetica" charset="0"/>
                <a:cs typeface="Helvetica" charset="0"/>
              </a:rPr>
              <a:t>Holy Spirit</a:t>
            </a:r>
            <a:r>
              <a:rPr lang="en-US" altLang="en-US" dirty="0">
                <a:latin typeface="Helvetica" charset="0"/>
                <a:ea typeface="Helvetica" charset="0"/>
                <a:cs typeface="Helvetica" charset="0"/>
              </a:rPr>
              <a:t> willingly</a:t>
            </a:r>
          </a:p>
          <a:p>
            <a:pPr marL="457200" indent="-457200" eaLnBrk="1" hangingPunct="1">
              <a:spcBef>
                <a:spcPts val="600"/>
              </a:spcBef>
            </a:pPr>
            <a:r>
              <a:rPr lang="en-US" altLang="en-US" dirty="0">
                <a:latin typeface="Helvetica" charset="0"/>
                <a:ea typeface="Helvetica" charset="0"/>
                <a:cs typeface="Helvetica" charset="0"/>
              </a:rPr>
              <a:t> Demonstrated power supernaturally</a:t>
            </a:r>
          </a:p>
          <a:p>
            <a:pPr marL="457200" indent="-457200" eaLnBrk="1" hangingPunct="1">
              <a:spcBef>
                <a:spcPts val="600"/>
              </a:spcBef>
            </a:pPr>
            <a:r>
              <a:rPr lang="en-US" altLang="en-US" dirty="0">
                <a:latin typeface="Helvetica" charset="0"/>
                <a:ea typeface="Helvetica" charset="0"/>
                <a:cs typeface="Helvetica" charset="0"/>
              </a:rPr>
              <a:t> Was led </a:t>
            </a:r>
            <a:r>
              <a:rPr lang="en-US" altLang="en-US" b="1" u="sng" dirty="0">
                <a:latin typeface="Helvetica" charset="0"/>
                <a:ea typeface="Helvetica" charset="0"/>
                <a:cs typeface="Helvetica" charset="0"/>
              </a:rPr>
              <a:t>effectively</a:t>
            </a:r>
          </a:p>
          <a:p>
            <a:pPr marL="457200" indent="-457200" eaLnBrk="1" hangingPunct="1">
              <a:spcBef>
                <a:spcPts val="600"/>
              </a:spcBef>
            </a:pPr>
            <a:r>
              <a:rPr lang="en-US" altLang="en-US" dirty="0">
                <a:latin typeface="Helvetica" charset="0"/>
                <a:ea typeface="Helvetica" charset="0"/>
                <a:cs typeface="Helvetica" charset="0"/>
              </a:rPr>
              <a:t> Prayed fervently</a:t>
            </a:r>
          </a:p>
          <a:p>
            <a:pPr marL="457200" indent="-457200" eaLnBrk="1" hangingPunct="1">
              <a:spcBef>
                <a:spcPts val="600"/>
              </a:spcBef>
            </a:pPr>
            <a:r>
              <a:rPr lang="en-US" altLang="en-US" dirty="0">
                <a:latin typeface="Helvetica" charset="0"/>
                <a:ea typeface="Helvetica" charset="0"/>
                <a:cs typeface="Helvetica" charset="0"/>
              </a:rPr>
              <a:t> Fellowshipped </a:t>
            </a:r>
            <a:r>
              <a:rPr lang="en-US" altLang="en-US" b="1" u="sng" dirty="0">
                <a:latin typeface="Helvetica" charset="0"/>
                <a:ea typeface="Helvetica" charset="0"/>
                <a:cs typeface="Helvetica" charset="0"/>
              </a:rPr>
              <a:t>regularly</a:t>
            </a:r>
          </a:p>
          <a:p>
            <a:pPr marL="457200" indent="-457200" eaLnBrk="1" hangingPunct="1">
              <a:spcBef>
                <a:spcPts val="600"/>
              </a:spcBef>
            </a:pPr>
            <a:r>
              <a:rPr lang="en-US" altLang="en-US" dirty="0">
                <a:latin typeface="Helvetica" charset="0"/>
                <a:ea typeface="Helvetica" charset="0"/>
                <a:cs typeface="Helvetica" charset="0"/>
              </a:rPr>
              <a:t> Taught sound doctrine consistently</a:t>
            </a:r>
          </a:p>
          <a:p>
            <a:pPr marL="457200" indent="-457200" eaLnBrk="1" hangingPunct="1">
              <a:spcBef>
                <a:spcPts val="600"/>
              </a:spcBef>
            </a:pPr>
            <a:r>
              <a:rPr lang="en-US" altLang="en-US" dirty="0">
                <a:latin typeface="Helvetica" charset="0"/>
                <a:ea typeface="Helvetica" charset="0"/>
                <a:cs typeface="Helvetica" charset="0"/>
              </a:rPr>
              <a:t> Preached the Gospel </a:t>
            </a:r>
            <a:r>
              <a:rPr lang="en-US" altLang="en-US" b="1" u="sng" dirty="0">
                <a:latin typeface="Helvetica" charset="0"/>
                <a:ea typeface="Helvetica" charset="0"/>
                <a:cs typeface="Helvetica" charset="0"/>
              </a:rPr>
              <a:t>passionately</a:t>
            </a:r>
          </a:p>
          <a:p>
            <a:pPr marL="457200" indent="-457200" eaLnBrk="1" hangingPunct="1">
              <a:spcBef>
                <a:spcPts val="600"/>
              </a:spcBef>
            </a:pPr>
            <a:r>
              <a:rPr lang="en-US" altLang="en-US" dirty="0">
                <a:latin typeface="Helvetica" charset="0"/>
                <a:ea typeface="Helvetica" charset="0"/>
                <a:cs typeface="Helvetica" charset="0"/>
              </a:rPr>
              <a:t> Shared resources liberally</a:t>
            </a:r>
          </a:p>
          <a:p>
            <a:pPr marL="457200" indent="-457200" eaLnBrk="1" hangingPunct="1">
              <a:spcBef>
                <a:spcPts val="600"/>
              </a:spcBef>
            </a:pPr>
            <a:r>
              <a:rPr lang="en-US" altLang="en-US" dirty="0">
                <a:latin typeface="Helvetica" charset="0"/>
                <a:ea typeface="Helvetica" charset="0"/>
                <a:cs typeface="Helvetica" charset="0"/>
              </a:rPr>
              <a:t> Grew </a:t>
            </a:r>
            <a:r>
              <a:rPr lang="en-US" altLang="en-US" b="1" u="sng" dirty="0">
                <a:latin typeface="Helvetica" charset="0"/>
                <a:ea typeface="Helvetica" charset="0"/>
                <a:cs typeface="Helvetica" charset="0"/>
              </a:rPr>
              <a:t>exponentially</a:t>
            </a:r>
            <a:r>
              <a:rPr lang="en-US" altLang="en-US" dirty="0">
                <a:latin typeface="Helvetica" charset="0"/>
                <a:ea typeface="Helvetica" charset="0"/>
                <a:cs typeface="Helvetica" charset="0"/>
              </a:rPr>
              <a:t>.</a:t>
            </a:r>
          </a:p>
        </p:txBody>
      </p:sp>
      <p:sp>
        <p:nvSpPr>
          <p:cNvPr id="7" name="TextBox 9">
            <a:extLst>
              <a:ext uri="{FF2B5EF4-FFF2-40B4-BE49-F238E27FC236}">
                <a16:creationId xmlns:a16="http://schemas.microsoft.com/office/drawing/2014/main" id="{A2E745C6-E044-0743-870A-B34E980C08F0}"/>
              </a:ext>
            </a:extLst>
          </p:cNvPr>
          <p:cNvSpPr txBox="1">
            <a:spLocks noChangeArrowheads="1"/>
          </p:cNvSpPr>
          <p:nvPr/>
        </p:nvSpPr>
        <p:spPr bwMode="auto">
          <a:xfrm>
            <a:off x="907068" y="288379"/>
            <a:ext cx="103778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4400" b="1" dirty="0">
                <a:solidFill>
                  <a:schemeClr val="bg1"/>
                </a:solidFill>
                <a:latin typeface="Arial" panose="020B0604020202020204" pitchFamily="34" charset="0"/>
                <a:ea typeface="Gotham Book" charset="0"/>
                <a:cs typeface="Arial" panose="020B0604020202020204" pitchFamily="34" charset="0"/>
              </a:rPr>
              <a:t>Imagine a 21st-Century Church that</a:t>
            </a:r>
            <a:r>
              <a:rPr lang="is-IS" altLang="en-US" sz="4400" b="1" dirty="0">
                <a:solidFill>
                  <a:schemeClr val="bg1"/>
                </a:solidFill>
                <a:latin typeface="Arial" panose="020B0604020202020204" pitchFamily="34" charset="0"/>
                <a:ea typeface="Gotham Book" charset="0"/>
                <a:cs typeface="Arial" panose="020B0604020202020204" pitchFamily="34" charset="0"/>
              </a:rPr>
              <a:t>…</a:t>
            </a:r>
            <a:r>
              <a:rPr lang="en-US" altLang="en-US" sz="4400" b="1" dirty="0">
                <a:solidFill>
                  <a:schemeClr val="bg1"/>
                </a:solidFill>
                <a:latin typeface="Arial" panose="020B0604020202020204" pitchFamily="34" charset="0"/>
                <a:ea typeface="Gotham Book" charset="0"/>
                <a:cs typeface="Arial" panose="020B0604020202020204" pitchFamily="34" charset="0"/>
              </a:rPr>
              <a:t> </a:t>
            </a:r>
          </a:p>
        </p:txBody>
      </p:sp>
    </p:spTree>
    <p:extLst>
      <p:ext uri="{BB962C8B-B14F-4D97-AF65-F5344CB8AC3E}">
        <p14:creationId xmlns:p14="http://schemas.microsoft.com/office/powerpoint/2010/main" val="18001848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83683676"/>
              </p:ext>
            </p:extLst>
          </p:nvPr>
        </p:nvGraphicFramePr>
        <p:xfrm>
          <a:off x="866273" y="777636"/>
          <a:ext cx="10448260" cy="5933010"/>
        </p:xfrm>
        <a:graphic>
          <a:graphicData uri="http://schemas.openxmlformats.org/drawingml/2006/table">
            <a:tbl>
              <a:tblPr firstRow="1"/>
              <a:tblGrid>
                <a:gridCol w="1864322">
                  <a:extLst>
                    <a:ext uri="{9D8B030D-6E8A-4147-A177-3AD203B41FA5}">
                      <a16:colId xmlns:a16="http://schemas.microsoft.com/office/drawing/2014/main" val="20000"/>
                    </a:ext>
                  </a:extLst>
                </a:gridCol>
                <a:gridCol w="2860977">
                  <a:extLst>
                    <a:ext uri="{9D8B030D-6E8A-4147-A177-3AD203B41FA5}">
                      <a16:colId xmlns:a16="http://schemas.microsoft.com/office/drawing/2014/main" val="20001"/>
                    </a:ext>
                  </a:extLst>
                </a:gridCol>
                <a:gridCol w="2860977">
                  <a:extLst>
                    <a:ext uri="{9D8B030D-6E8A-4147-A177-3AD203B41FA5}">
                      <a16:colId xmlns:a16="http://schemas.microsoft.com/office/drawing/2014/main" val="20002"/>
                    </a:ext>
                  </a:extLst>
                </a:gridCol>
                <a:gridCol w="2861984">
                  <a:extLst>
                    <a:ext uri="{9D8B030D-6E8A-4147-A177-3AD203B41FA5}">
                      <a16:colId xmlns:a16="http://schemas.microsoft.com/office/drawing/2014/main" val="20003"/>
                    </a:ext>
                  </a:extLst>
                </a:gridCol>
              </a:tblGrid>
              <a:tr h="250196">
                <a:tc>
                  <a:txBody>
                    <a:bodyPr/>
                    <a:lstStyle/>
                    <a:p>
                      <a:pPr marL="0">
                        <a:spcBef>
                          <a:spcPts val="0"/>
                        </a:spcBef>
                        <a:spcAft>
                          <a:spcPts val="0"/>
                        </a:spcAft>
                      </a:pPr>
                      <a:r>
                        <a:rPr lang="en-US" sz="2000" b="1" dirty="0">
                          <a:solidFill>
                            <a:srgbClr val="FFFFFF"/>
                          </a:solidFill>
                          <a:effectLst/>
                          <a:latin typeface="Arial" charset="0"/>
                          <a:ea typeface="Arial" charset="0"/>
                          <a:cs typeface="Arial" charset="0"/>
                        </a:rPr>
                        <a:t> </a:t>
                      </a:r>
                      <a:endParaRPr lang="en-US" sz="2000" dirty="0">
                        <a:solidFill>
                          <a:srgbClr val="231F20"/>
                        </a:solidFill>
                        <a:effectLst/>
                        <a:latin typeface="Arial" charset="0"/>
                        <a:ea typeface="Arial" charset="0"/>
                        <a:cs typeface="Arial"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a:spcBef>
                          <a:spcPts val="0"/>
                        </a:spcBef>
                        <a:spcAft>
                          <a:spcPts val="0"/>
                        </a:spcAft>
                      </a:pPr>
                      <a:r>
                        <a:rPr lang="en-US" sz="2000" b="1" dirty="0">
                          <a:solidFill>
                            <a:srgbClr val="FFFFFF"/>
                          </a:solidFill>
                          <a:effectLst/>
                          <a:latin typeface="Arial" charset="0"/>
                          <a:ea typeface="Arial" charset="0"/>
                          <a:cs typeface="Arial" charset="0"/>
                        </a:rPr>
                        <a:t>1</a:t>
                      </a:r>
                      <a:r>
                        <a:rPr lang="en-US" sz="2000" b="1" baseline="30000" dirty="0">
                          <a:solidFill>
                            <a:srgbClr val="FFFFFF"/>
                          </a:solidFill>
                          <a:effectLst/>
                          <a:latin typeface="Arial" charset="0"/>
                          <a:ea typeface="Arial" charset="0"/>
                          <a:cs typeface="Arial" charset="0"/>
                        </a:rPr>
                        <a:t>st</a:t>
                      </a:r>
                      <a:r>
                        <a:rPr lang="en-US" sz="2000" b="1" dirty="0">
                          <a:solidFill>
                            <a:srgbClr val="FFFFFF"/>
                          </a:solidFill>
                          <a:effectLst/>
                          <a:latin typeface="Arial" charset="0"/>
                          <a:ea typeface="Arial" charset="0"/>
                          <a:cs typeface="Arial" charset="0"/>
                        </a:rPr>
                        <a:t>-Century Church</a:t>
                      </a:r>
                      <a:endParaRPr lang="en-US" sz="2000" dirty="0">
                        <a:solidFill>
                          <a:srgbClr val="231F20"/>
                        </a:solidFill>
                        <a:effectLst/>
                        <a:latin typeface="Arial" charset="0"/>
                        <a:ea typeface="Arial" charset="0"/>
                        <a:cs typeface="Arial"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a:spcBef>
                          <a:spcPts val="0"/>
                        </a:spcBef>
                        <a:spcAft>
                          <a:spcPts val="0"/>
                        </a:spcAft>
                      </a:pPr>
                      <a:r>
                        <a:rPr lang="en-US" sz="2000" b="1" dirty="0">
                          <a:solidFill>
                            <a:srgbClr val="FFFFFF"/>
                          </a:solidFill>
                          <a:effectLst/>
                          <a:latin typeface="Arial" charset="0"/>
                          <a:ea typeface="Arial" charset="0"/>
                          <a:cs typeface="Arial" charset="0"/>
                        </a:rPr>
                        <a:t>4</a:t>
                      </a:r>
                      <a:r>
                        <a:rPr lang="en-US" sz="2000" b="1" baseline="30000" dirty="0">
                          <a:solidFill>
                            <a:srgbClr val="FFFFFF"/>
                          </a:solidFill>
                          <a:effectLst/>
                          <a:latin typeface="Arial" charset="0"/>
                          <a:ea typeface="Arial" charset="0"/>
                          <a:cs typeface="Arial" charset="0"/>
                        </a:rPr>
                        <a:t>th</a:t>
                      </a:r>
                      <a:r>
                        <a:rPr lang="en-US" sz="2000" b="1" baseline="0" dirty="0">
                          <a:solidFill>
                            <a:srgbClr val="FFFFFF"/>
                          </a:solidFill>
                          <a:effectLst/>
                          <a:latin typeface="Arial" charset="0"/>
                          <a:ea typeface="Arial" charset="0"/>
                          <a:cs typeface="Arial" charset="0"/>
                        </a:rPr>
                        <a:t> </a:t>
                      </a:r>
                      <a:r>
                        <a:rPr lang="en-US" sz="2000" b="1" dirty="0">
                          <a:solidFill>
                            <a:srgbClr val="FFFFFF"/>
                          </a:solidFill>
                          <a:effectLst/>
                          <a:latin typeface="Arial" charset="0"/>
                          <a:ea typeface="Arial" charset="0"/>
                          <a:cs typeface="Arial" charset="0"/>
                        </a:rPr>
                        <a:t>Century Onward</a:t>
                      </a:r>
                      <a:endParaRPr lang="en-US" sz="2000" dirty="0">
                        <a:solidFill>
                          <a:srgbClr val="231F20"/>
                        </a:solidFill>
                        <a:effectLst/>
                        <a:latin typeface="Arial" charset="0"/>
                        <a:ea typeface="Arial" charset="0"/>
                        <a:cs typeface="Arial"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a:spcBef>
                          <a:spcPts val="0"/>
                        </a:spcBef>
                        <a:spcAft>
                          <a:spcPts val="0"/>
                        </a:spcAft>
                      </a:pPr>
                      <a:r>
                        <a:rPr lang="en-US" sz="2000" b="1">
                          <a:solidFill>
                            <a:srgbClr val="FFFFFF"/>
                          </a:solidFill>
                          <a:effectLst/>
                          <a:latin typeface="Arial" charset="0"/>
                          <a:ea typeface="Arial" charset="0"/>
                          <a:cs typeface="Arial" charset="0"/>
                        </a:rPr>
                        <a:t>Our Church</a:t>
                      </a:r>
                      <a:endParaRPr lang="en-US" sz="2000">
                        <a:solidFill>
                          <a:srgbClr val="231F20"/>
                        </a:solidFill>
                        <a:effectLst/>
                        <a:latin typeface="Arial" charset="0"/>
                        <a:ea typeface="Arial" charset="0"/>
                        <a:cs typeface="Arial"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0">
                <a:tc>
                  <a:txBody>
                    <a:bodyPr/>
                    <a:lstStyle/>
                    <a:p>
                      <a:pPr marL="0">
                        <a:spcBef>
                          <a:spcPts val="0"/>
                        </a:spcBef>
                        <a:spcAft>
                          <a:spcPts val="0"/>
                        </a:spcAft>
                      </a:pPr>
                      <a:r>
                        <a:rPr lang="en-US" sz="2000">
                          <a:solidFill>
                            <a:srgbClr val="231F20"/>
                          </a:solidFill>
                          <a:effectLst/>
                          <a:latin typeface="Arial" charset="0"/>
                          <a:ea typeface="Arial" charset="0"/>
                          <a:cs typeface="Arial" charset="0"/>
                        </a:rPr>
                        <a:t>Lord’s Supper</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Common Meal</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a:solidFill>
                            <a:srgbClr val="231F20"/>
                          </a:solidFill>
                          <a:effectLst/>
                          <a:latin typeface="Arial" charset="0"/>
                          <a:ea typeface="Arial" charset="0"/>
                          <a:cs typeface="Arial" charset="0"/>
                        </a:rPr>
                        <a:t>Ceremony</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a:solidFill>
                            <a:srgbClr val="231F20"/>
                          </a:solidFill>
                          <a:effectLst/>
                          <a:latin typeface="Arial" charset="0"/>
                          <a:ea typeface="Arial" charset="0"/>
                          <a:cs typeface="Arial" charset="0"/>
                        </a:rPr>
                        <a:t> </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0989">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Worship</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Participation</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a:solidFill>
                            <a:srgbClr val="231F20"/>
                          </a:solidFill>
                          <a:effectLst/>
                          <a:latin typeface="Arial" charset="0"/>
                          <a:ea typeface="Arial" charset="0"/>
                          <a:cs typeface="Arial" charset="0"/>
                        </a:rPr>
                        <a:t>Observation</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a:solidFill>
                            <a:srgbClr val="231F20"/>
                          </a:solidFill>
                          <a:effectLst/>
                          <a:latin typeface="Arial" charset="0"/>
                          <a:ea typeface="Arial" charset="0"/>
                          <a:cs typeface="Arial" charset="0"/>
                        </a:rPr>
                        <a:t> </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50989">
                <a:tc>
                  <a:txBody>
                    <a:bodyPr/>
                    <a:lstStyle/>
                    <a:p>
                      <a:pPr marL="0">
                        <a:spcBef>
                          <a:spcPts val="0"/>
                        </a:spcBef>
                        <a:spcAft>
                          <a:spcPts val="0"/>
                        </a:spcAft>
                      </a:pPr>
                      <a:r>
                        <a:rPr lang="en-US" sz="2000">
                          <a:solidFill>
                            <a:srgbClr val="231F20"/>
                          </a:solidFill>
                          <a:effectLst/>
                          <a:latin typeface="Arial" charset="0"/>
                          <a:ea typeface="Arial" charset="0"/>
                          <a:cs typeface="Arial" charset="0"/>
                        </a:rPr>
                        <a:t>Witness</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Relationship</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a:solidFill>
                            <a:srgbClr val="231F20"/>
                          </a:solidFill>
                          <a:effectLst/>
                          <a:latin typeface="Arial" charset="0"/>
                          <a:ea typeface="Arial" charset="0"/>
                          <a:cs typeface="Arial" charset="0"/>
                        </a:rPr>
                        <a:t>Salesmanship</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a:solidFill>
                            <a:srgbClr val="231F20"/>
                          </a:solidFill>
                          <a:effectLst/>
                          <a:latin typeface="Arial" charset="0"/>
                          <a:ea typeface="Arial" charset="0"/>
                          <a:cs typeface="Arial" charset="0"/>
                        </a:rPr>
                        <a:t> </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0989">
                <a:tc>
                  <a:txBody>
                    <a:bodyPr/>
                    <a:lstStyle/>
                    <a:p>
                      <a:pPr marL="0">
                        <a:spcBef>
                          <a:spcPts val="0"/>
                        </a:spcBef>
                        <a:spcAft>
                          <a:spcPts val="0"/>
                        </a:spcAft>
                      </a:pPr>
                      <a:r>
                        <a:rPr lang="en-US" sz="2000">
                          <a:solidFill>
                            <a:srgbClr val="231F20"/>
                          </a:solidFill>
                          <a:effectLst/>
                          <a:latin typeface="Arial" charset="0"/>
                          <a:ea typeface="Arial" charset="0"/>
                          <a:cs typeface="Arial" charset="0"/>
                        </a:rPr>
                        <a:t>Ministry</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Personal</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a:solidFill>
                            <a:srgbClr val="231F20"/>
                          </a:solidFill>
                          <a:effectLst/>
                          <a:latin typeface="Arial" charset="0"/>
                          <a:ea typeface="Arial" charset="0"/>
                          <a:cs typeface="Arial" charset="0"/>
                        </a:rPr>
                        <a:t>Social</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a:solidFill>
                            <a:srgbClr val="231F20"/>
                          </a:solidFill>
                          <a:effectLst/>
                          <a:latin typeface="Arial" charset="0"/>
                          <a:ea typeface="Arial" charset="0"/>
                          <a:cs typeface="Arial" charset="0"/>
                        </a:rPr>
                        <a:t> </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53670">
                <a:tc>
                  <a:txBody>
                    <a:bodyPr/>
                    <a:lstStyle/>
                    <a:p>
                      <a:pPr marL="0">
                        <a:spcBef>
                          <a:spcPts val="0"/>
                        </a:spcBef>
                        <a:spcAft>
                          <a:spcPts val="0"/>
                        </a:spcAft>
                      </a:pPr>
                      <a:r>
                        <a:rPr lang="en-US" sz="2000">
                          <a:solidFill>
                            <a:srgbClr val="231F20"/>
                          </a:solidFill>
                          <a:effectLst/>
                          <a:latin typeface="Arial" charset="0"/>
                          <a:ea typeface="Arial" charset="0"/>
                          <a:cs typeface="Arial" charset="0"/>
                        </a:rPr>
                        <a:t>Leadership</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Gifted, Called Servants</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Professionals</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a:solidFill>
                            <a:srgbClr val="231F20"/>
                          </a:solidFill>
                          <a:effectLst/>
                          <a:latin typeface="Arial" charset="0"/>
                          <a:ea typeface="Arial" charset="0"/>
                          <a:cs typeface="Arial" charset="0"/>
                        </a:rPr>
                        <a:t> </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50989">
                <a:tc>
                  <a:txBody>
                    <a:bodyPr/>
                    <a:lstStyle/>
                    <a:p>
                      <a:pPr marL="0">
                        <a:spcBef>
                          <a:spcPts val="0"/>
                        </a:spcBef>
                        <a:spcAft>
                          <a:spcPts val="0"/>
                        </a:spcAft>
                      </a:pPr>
                      <a:r>
                        <a:rPr lang="en-US" sz="2000">
                          <a:solidFill>
                            <a:srgbClr val="231F20"/>
                          </a:solidFill>
                          <a:effectLst/>
                          <a:latin typeface="Arial" charset="0"/>
                          <a:ea typeface="Arial" charset="0"/>
                          <a:cs typeface="Arial" charset="0"/>
                        </a:rPr>
                        <a:t>Growth</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Multiplication</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Addition</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 </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53670">
                <a:tc>
                  <a:txBody>
                    <a:bodyPr/>
                    <a:lstStyle/>
                    <a:p>
                      <a:pPr marL="0">
                        <a:spcBef>
                          <a:spcPts val="0"/>
                        </a:spcBef>
                        <a:spcAft>
                          <a:spcPts val="0"/>
                        </a:spcAft>
                      </a:pPr>
                      <a:r>
                        <a:rPr lang="en-US" sz="2000">
                          <a:solidFill>
                            <a:srgbClr val="231F20"/>
                          </a:solidFill>
                          <a:effectLst/>
                          <a:latin typeface="Arial" charset="0"/>
                          <a:ea typeface="Arial" charset="0"/>
                          <a:cs typeface="Arial" charset="0"/>
                        </a:rPr>
                        <a:t>Mission</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a:solidFill>
                            <a:srgbClr val="231F20"/>
                          </a:solidFill>
                          <a:effectLst/>
                          <a:latin typeface="Arial" charset="0"/>
                          <a:ea typeface="Arial" charset="0"/>
                          <a:cs typeface="Arial" charset="0"/>
                        </a:rPr>
                        <a:t>Being</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Supporting Missionaries</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a:solidFill>
                            <a:srgbClr val="231F20"/>
                          </a:solidFill>
                          <a:effectLst/>
                          <a:latin typeface="Arial" charset="0"/>
                          <a:ea typeface="Arial" charset="0"/>
                          <a:cs typeface="Arial" charset="0"/>
                        </a:rPr>
                        <a:t> </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50989">
                <a:tc>
                  <a:txBody>
                    <a:bodyPr/>
                    <a:lstStyle/>
                    <a:p>
                      <a:pPr marL="0">
                        <a:spcBef>
                          <a:spcPts val="0"/>
                        </a:spcBef>
                        <a:spcAft>
                          <a:spcPts val="0"/>
                        </a:spcAft>
                      </a:pPr>
                      <a:r>
                        <a:rPr lang="en-US" sz="2000">
                          <a:solidFill>
                            <a:srgbClr val="231F20"/>
                          </a:solidFill>
                          <a:effectLst/>
                          <a:latin typeface="Arial" charset="0"/>
                          <a:ea typeface="Arial" charset="0"/>
                          <a:cs typeface="Arial" charset="0"/>
                        </a:rPr>
                        <a:t>Discipleship</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a:solidFill>
                            <a:srgbClr val="231F20"/>
                          </a:solidFill>
                          <a:effectLst/>
                          <a:latin typeface="Arial" charset="0"/>
                          <a:ea typeface="Arial" charset="0"/>
                          <a:cs typeface="Arial" charset="0"/>
                        </a:rPr>
                        <a:t>On-the-Job</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Classroom Training</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a:solidFill>
                            <a:srgbClr val="231F20"/>
                          </a:solidFill>
                          <a:effectLst/>
                          <a:latin typeface="Arial" charset="0"/>
                          <a:ea typeface="Arial" charset="0"/>
                          <a:cs typeface="Arial" charset="0"/>
                        </a:rPr>
                        <a:t> </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50989">
                <a:tc>
                  <a:txBody>
                    <a:bodyPr/>
                    <a:lstStyle/>
                    <a:p>
                      <a:pPr marL="0">
                        <a:spcBef>
                          <a:spcPts val="0"/>
                        </a:spcBef>
                        <a:spcAft>
                          <a:spcPts val="0"/>
                        </a:spcAft>
                      </a:pPr>
                      <a:r>
                        <a:rPr lang="en-US" sz="2000">
                          <a:solidFill>
                            <a:srgbClr val="231F20"/>
                          </a:solidFill>
                          <a:effectLst/>
                          <a:latin typeface="Arial" charset="0"/>
                          <a:ea typeface="Arial" charset="0"/>
                          <a:cs typeface="Arial" charset="0"/>
                        </a:rPr>
                        <a:t>Fellowship</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a:solidFill>
                            <a:srgbClr val="231F20"/>
                          </a:solidFill>
                          <a:effectLst/>
                          <a:latin typeface="Arial" charset="0"/>
                          <a:ea typeface="Arial" charset="0"/>
                          <a:cs typeface="Arial" charset="0"/>
                        </a:rPr>
                        <a:t>Community Living</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Large Meetings</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a:solidFill>
                            <a:srgbClr val="231F20"/>
                          </a:solidFill>
                          <a:effectLst/>
                          <a:latin typeface="Arial" charset="0"/>
                          <a:ea typeface="Arial" charset="0"/>
                          <a:cs typeface="Arial" charset="0"/>
                        </a:rPr>
                        <a:t> </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50989">
                <a:tc>
                  <a:txBody>
                    <a:bodyPr/>
                    <a:lstStyle/>
                    <a:p>
                      <a:pPr marL="0">
                        <a:spcBef>
                          <a:spcPts val="0"/>
                        </a:spcBef>
                        <a:spcAft>
                          <a:spcPts val="0"/>
                        </a:spcAft>
                      </a:pPr>
                      <a:r>
                        <a:rPr lang="en-US" sz="2000">
                          <a:solidFill>
                            <a:srgbClr val="231F20"/>
                          </a:solidFill>
                          <a:effectLst/>
                          <a:latin typeface="Arial" charset="0"/>
                          <a:ea typeface="Arial" charset="0"/>
                          <a:cs typeface="Arial" charset="0"/>
                        </a:rPr>
                        <a:t>Body Life</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a:solidFill>
                            <a:srgbClr val="231F20"/>
                          </a:solidFill>
                          <a:effectLst/>
                          <a:latin typeface="Arial" charset="0"/>
                          <a:ea typeface="Arial" charset="0"/>
                          <a:cs typeface="Arial" charset="0"/>
                        </a:rPr>
                        <a:t>Lifestyle</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Membership</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a:solidFill>
                            <a:srgbClr val="231F20"/>
                          </a:solidFill>
                          <a:effectLst/>
                          <a:latin typeface="Arial" charset="0"/>
                          <a:ea typeface="Arial" charset="0"/>
                          <a:cs typeface="Arial" charset="0"/>
                        </a:rPr>
                        <a:t> </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50989">
                <a:tc>
                  <a:txBody>
                    <a:bodyPr/>
                    <a:lstStyle/>
                    <a:p>
                      <a:pPr marL="0">
                        <a:spcBef>
                          <a:spcPts val="0"/>
                        </a:spcBef>
                        <a:spcAft>
                          <a:spcPts val="0"/>
                        </a:spcAft>
                      </a:pPr>
                      <a:r>
                        <a:rPr lang="en-US" sz="2000">
                          <a:solidFill>
                            <a:srgbClr val="231F20"/>
                          </a:solidFill>
                          <a:effectLst/>
                          <a:latin typeface="Arial" charset="0"/>
                          <a:ea typeface="Arial" charset="0"/>
                          <a:cs typeface="Arial" charset="0"/>
                        </a:rPr>
                        <a:t>Gifts</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a:solidFill>
                            <a:srgbClr val="231F20"/>
                          </a:solidFill>
                          <a:effectLst/>
                          <a:latin typeface="Arial" charset="0"/>
                          <a:ea typeface="Arial" charset="0"/>
                          <a:cs typeface="Arial" charset="0"/>
                        </a:rPr>
                        <a:t>Widespread Use</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Limited Use</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 </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50989">
                <a:tc>
                  <a:txBody>
                    <a:bodyPr/>
                    <a:lstStyle/>
                    <a:p>
                      <a:pPr marL="0">
                        <a:spcBef>
                          <a:spcPts val="0"/>
                        </a:spcBef>
                        <a:spcAft>
                          <a:spcPts val="0"/>
                        </a:spcAft>
                      </a:pPr>
                      <a:r>
                        <a:rPr lang="en-US" sz="2000">
                          <a:solidFill>
                            <a:srgbClr val="231F20"/>
                          </a:solidFill>
                          <a:effectLst/>
                          <a:latin typeface="Arial" charset="0"/>
                          <a:ea typeface="Arial" charset="0"/>
                          <a:cs typeface="Arial" charset="0"/>
                        </a:rPr>
                        <a:t>Empowerment</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a:solidFill>
                            <a:srgbClr val="231F20"/>
                          </a:solidFill>
                          <a:effectLst/>
                          <a:latin typeface="Arial" charset="0"/>
                          <a:ea typeface="Arial" charset="0"/>
                          <a:cs typeface="Arial" charset="0"/>
                        </a:rPr>
                        <a:t>God’s Power</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Human Ability</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 </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453670">
                <a:tc>
                  <a:txBody>
                    <a:bodyPr/>
                    <a:lstStyle/>
                    <a:p>
                      <a:pPr marL="0">
                        <a:spcBef>
                          <a:spcPts val="0"/>
                        </a:spcBef>
                        <a:spcAft>
                          <a:spcPts val="0"/>
                        </a:spcAft>
                      </a:pPr>
                      <a:r>
                        <a:rPr lang="en-US" sz="2000">
                          <a:solidFill>
                            <a:srgbClr val="231F20"/>
                          </a:solidFill>
                          <a:effectLst/>
                          <a:latin typeface="Arial" charset="0"/>
                          <a:ea typeface="Arial" charset="0"/>
                          <a:cs typeface="Arial" charset="0"/>
                        </a:rPr>
                        <a:t>Buildings</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a:solidFill>
                            <a:srgbClr val="231F20"/>
                          </a:solidFill>
                          <a:effectLst/>
                          <a:latin typeface="Arial" charset="0"/>
                          <a:ea typeface="Arial" charset="0"/>
                          <a:cs typeface="Arial" charset="0"/>
                        </a:rPr>
                        <a:t>Functional</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Sacred Meeting Places</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 </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50989">
                <a:tc>
                  <a:txBody>
                    <a:bodyPr/>
                    <a:lstStyle/>
                    <a:p>
                      <a:pPr marL="0">
                        <a:spcBef>
                          <a:spcPts val="0"/>
                        </a:spcBef>
                        <a:spcAft>
                          <a:spcPts val="0"/>
                        </a:spcAft>
                      </a:pPr>
                      <a:r>
                        <a:rPr lang="en-US" sz="2000">
                          <a:solidFill>
                            <a:srgbClr val="231F20"/>
                          </a:solidFill>
                          <a:effectLst/>
                          <a:latin typeface="Arial" charset="0"/>
                          <a:ea typeface="Arial" charset="0"/>
                          <a:cs typeface="Arial" charset="0"/>
                        </a:rPr>
                        <a:t>Membership</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a:solidFill>
                            <a:srgbClr val="231F20"/>
                          </a:solidFill>
                          <a:effectLst/>
                          <a:latin typeface="Arial" charset="0"/>
                          <a:ea typeface="Arial" charset="0"/>
                          <a:cs typeface="Arial" charset="0"/>
                        </a:rPr>
                        <a:t>Producer</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Consumer</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 </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50989">
                <a:tc>
                  <a:txBody>
                    <a:bodyPr/>
                    <a:lstStyle/>
                    <a:p>
                      <a:pPr marL="0">
                        <a:spcBef>
                          <a:spcPts val="0"/>
                        </a:spcBef>
                        <a:spcAft>
                          <a:spcPts val="0"/>
                        </a:spcAft>
                      </a:pPr>
                      <a:r>
                        <a:rPr lang="en-US" sz="2000">
                          <a:solidFill>
                            <a:srgbClr val="231F20"/>
                          </a:solidFill>
                          <a:effectLst/>
                          <a:latin typeface="Arial" charset="0"/>
                          <a:ea typeface="Arial" charset="0"/>
                          <a:cs typeface="Arial" charset="0"/>
                        </a:rPr>
                        <a:t>Child Care</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a:solidFill>
                            <a:srgbClr val="231F20"/>
                          </a:solidFill>
                          <a:effectLst/>
                          <a:latin typeface="Arial" charset="0"/>
                          <a:ea typeface="Arial" charset="0"/>
                          <a:cs typeface="Arial" charset="0"/>
                        </a:rPr>
                        <a:t>Parental Responsibility</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Church Responsibility</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 </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50989">
                <a:tc>
                  <a:txBody>
                    <a:bodyPr/>
                    <a:lstStyle/>
                    <a:p>
                      <a:pPr marL="0">
                        <a:spcBef>
                          <a:spcPts val="0"/>
                        </a:spcBef>
                        <a:spcAft>
                          <a:spcPts val="0"/>
                        </a:spcAft>
                      </a:pPr>
                      <a:r>
                        <a:rPr lang="en-US" sz="2000">
                          <a:solidFill>
                            <a:srgbClr val="231F20"/>
                          </a:solidFill>
                          <a:effectLst/>
                          <a:latin typeface="Arial" charset="0"/>
                          <a:ea typeface="Arial" charset="0"/>
                          <a:cs typeface="Arial" charset="0"/>
                        </a:rPr>
                        <a:t>Bible Study</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a:solidFill>
                            <a:srgbClr val="231F20"/>
                          </a:solidFill>
                          <a:effectLst/>
                          <a:latin typeface="Arial" charset="0"/>
                          <a:ea typeface="Arial" charset="0"/>
                          <a:cs typeface="Arial" charset="0"/>
                        </a:rPr>
                        <a:t>Doers of the Word</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Hearers of the Word</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 </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50989">
                <a:tc>
                  <a:txBody>
                    <a:bodyPr/>
                    <a:lstStyle/>
                    <a:p>
                      <a:pPr marL="0">
                        <a:spcBef>
                          <a:spcPts val="0"/>
                        </a:spcBef>
                        <a:spcAft>
                          <a:spcPts val="0"/>
                        </a:spcAft>
                      </a:pPr>
                      <a:r>
                        <a:rPr lang="en-US" sz="2000">
                          <a:solidFill>
                            <a:srgbClr val="231F20"/>
                          </a:solidFill>
                          <a:effectLst/>
                          <a:latin typeface="Arial" charset="0"/>
                          <a:ea typeface="Arial" charset="0"/>
                          <a:cs typeface="Arial" charset="0"/>
                        </a:rPr>
                        <a:t>Evangelism</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a:solidFill>
                            <a:srgbClr val="231F20"/>
                          </a:solidFill>
                          <a:effectLst/>
                          <a:latin typeface="Arial" charset="0"/>
                          <a:ea typeface="Arial" charset="0"/>
                          <a:cs typeface="Arial" charset="0"/>
                        </a:rPr>
                        <a:t>“Go” Structures</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“Come” Structures</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pPr marL="0">
                        <a:spcBef>
                          <a:spcPts val="0"/>
                        </a:spcBef>
                        <a:spcAft>
                          <a:spcPts val="0"/>
                        </a:spcAft>
                      </a:pPr>
                      <a:r>
                        <a:rPr lang="en-US" sz="2000" dirty="0">
                          <a:solidFill>
                            <a:srgbClr val="231F20"/>
                          </a:solidFill>
                          <a:effectLst/>
                          <a:latin typeface="Arial" charset="0"/>
                          <a:ea typeface="Arial" charset="0"/>
                          <a:cs typeface="Arial" charset="0"/>
                        </a:rPr>
                        <a:t> </a:t>
                      </a:r>
                    </a:p>
                  </a:txBody>
                  <a:tcPr marL="68580" marR="68580" marT="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bl>
          </a:graphicData>
        </a:graphic>
      </p:graphicFrame>
      <p:sp>
        <p:nvSpPr>
          <p:cNvPr id="3" name="TextBox 2">
            <a:extLst>
              <a:ext uri="{FF2B5EF4-FFF2-40B4-BE49-F238E27FC236}">
                <a16:creationId xmlns:a16="http://schemas.microsoft.com/office/drawing/2014/main" id="{FC7A890E-5B86-3E48-91D8-1FB40E7F96AA}"/>
              </a:ext>
            </a:extLst>
          </p:cNvPr>
          <p:cNvSpPr txBox="1"/>
          <p:nvPr/>
        </p:nvSpPr>
        <p:spPr>
          <a:xfrm>
            <a:off x="3383857" y="112650"/>
            <a:ext cx="4352474" cy="584775"/>
          </a:xfrm>
          <a:prstGeom prst="rect">
            <a:avLst/>
          </a:prstGeom>
          <a:solidFill>
            <a:srgbClr val="074C7A"/>
          </a:solidFill>
        </p:spPr>
        <p:txBody>
          <a:bodyPr wrap="none" rtlCol="0">
            <a:spAutoFit/>
          </a:bodyPr>
          <a:lstStyle/>
          <a:p>
            <a:r>
              <a:rPr lang="en-US" sz="3200" dirty="0">
                <a:solidFill>
                  <a:schemeClr val="bg1"/>
                </a:solidFill>
                <a:latin typeface="Arial" panose="020B0604020202020204" pitchFamily="34" charset="0"/>
                <a:cs typeface="Arial" panose="020B0604020202020204" pitchFamily="34" charset="0"/>
              </a:rPr>
              <a:t>Homework assignment</a:t>
            </a:r>
          </a:p>
        </p:txBody>
      </p:sp>
    </p:spTree>
    <p:extLst>
      <p:ext uri="{BB962C8B-B14F-4D97-AF65-F5344CB8AC3E}">
        <p14:creationId xmlns:p14="http://schemas.microsoft.com/office/powerpoint/2010/main" val="196359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660" y="1881867"/>
            <a:ext cx="10802679" cy="4562261"/>
          </a:xfrm>
          <a:effectLst/>
        </p:spPr>
        <p:txBody>
          <a:bodyPr>
            <a:normAutofit lnSpcReduction="10000"/>
          </a:bodyPr>
          <a:lstStyle/>
          <a:p>
            <a:pPr marL="0" indent="0" fontAlgn="base">
              <a:lnSpc>
                <a:spcPct val="110000"/>
              </a:lnSpc>
              <a:spcBef>
                <a:spcPct val="0"/>
              </a:spcBef>
              <a:spcAft>
                <a:spcPct val="0"/>
              </a:spcAft>
              <a:buNone/>
              <a:defRPr/>
            </a:pPr>
            <a:r>
              <a:rPr lang="en-US" sz="4000" dirty="0">
                <a:latin typeface="Helvetica" charset="0"/>
                <a:ea typeface="Helvetica" charset="0"/>
                <a:cs typeface="Helvetica" charset="0"/>
              </a:rPr>
              <a:t>“Transformation is not a destination. For congregations it is not a place of arrival where the transformation journey can be declared as over. It is an ongoing journey. Congregations do not transform once. They are continually transforming</a:t>
            </a:r>
            <a:r>
              <a:rPr lang="en-US" sz="3600" dirty="0">
                <a:latin typeface="Helvetica" charset="0"/>
                <a:ea typeface="Helvetica" charset="0"/>
                <a:cs typeface="Helvetica" charset="0"/>
              </a:rPr>
              <a:t>.”</a:t>
            </a:r>
          </a:p>
          <a:p>
            <a:pPr marL="0" indent="0" fontAlgn="base">
              <a:lnSpc>
                <a:spcPct val="100000"/>
              </a:lnSpc>
              <a:spcBef>
                <a:spcPct val="0"/>
              </a:spcBef>
              <a:spcAft>
                <a:spcPct val="0"/>
              </a:spcAft>
              <a:buNone/>
              <a:defRPr/>
            </a:pPr>
            <a:endParaRPr lang="en-US" sz="1800" i="1" dirty="0">
              <a:latin typeface="Helvetica" charset="0"/>
              <a:ea typeface="Helvetica" charset="0"/>
              <a:cs typeface="Helvetica" charset="0"/>
            </a:endParaRPr>
          </a:p>
          <a:p>
            <a:pPr marL="0" indent="0" fontAlgn="base">
              <a:lnSpc>
                <a:spcPct val="100000"/>
              </a:lnSpc>
              <a:spcBef>
                <a:spcPct val="0"/>
              </a:spcBef>
              <a:spcAft>
                <a:spcPct val="0"/>
              </a:spcAft>
              <a:buNone/>
              <a:defRPr/>
            </a:pPr>
            <a:r>
              <a:rPr lang="en-US" sz="3600" dirty="0">
                <a:latin typeface="Helvetica" charset="0"/>
                <a:ea typeface="Helvetica" charset="0"/>
                <a:cs typeface="Helvetica" charset="0"/>
              </a:rPr>
              <a:t>				George W. Bullard</a:t>
            </a:r>
          </a:p>
          <a:p>
            <a:endParaRPr lang="en-US" dirty="0"/>
          </a:p>
        </p:txBody>
      </p:sp>
      <p:pic>
        <p:nvPicPr>
          <p:cNvPr id="6"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sp>
        <p:nvSpPr>
          <p:cNvPr id="7" name="TextBox 6"/>
          <p:cNvSpPr txBox="1"/>
          <p:nvPr/>
        </p:nvSpPr>
        <p:spPr>
          <a:xfrm>
            <a:off x="2326936" y="221156"/>
            <a:ext cx="7554184" cy="830997"/>
          </a:xfrm>
          <a:prstGeom prst="rect">
            <a:avLst/>
          </a:prstGeom>
          <a:noFill/>
        </p:spPr>
        <p:txBody>
          <a:bodyPr wrap="none" rtlCol="0">
            <a:spAutoFit/>
          </a:bodyPr>
          <a:lstStyle/>
          <a:p>
            <a:pPr algn="ctr"/>
            <a:r>
              <a:rPr lang="en-US" sz="4800" b="1" dirty="0">
                <a:solidFill>
                  <a:schemeClr val="bg1"/>
                </a:solidFill>
                <a:latin typeface="Arial" panose="020B0604020202020204" pitchFamily="34" charset="0"/>
                <a:ea typeface="Gotham Book" charset="0"/>
                <a:cs typeface="Arial" panose="020B0604020202020204" pitchFamily="34" charset="0"/>
              </a:rPr>
              <a:t>Building the Foundation</a:t>
            </a:r>
          </a:p>
        </p:txBody>
      </p:sp>
      <p:pic>
        <p:nvPicPr>
          <p:cNvPr id="8" name="pasted-image.pdf"/>
          <p:cNvPicPr>
            <a:picLocks noChangeAspect="1"/>
          </p:cNvPicPr>
          <p:nvPr/>
        </p:nvPicPr>
        <p:blipFill>
          <a:blip r:embed="rId3"/>
          <a:stretch>
            <a:fillRect/>
          </a:stretch>
        </p:blipFill>
        <p:spPr>
          <a:xfrm>
            <a:off x="9342175" y="5781920"/>
            <a:ext cx="2420993" cy="833047"/>
          </a:xfrm>
          <a:prstGeom prst="rect">
            <a:avLst/>
          </a:prstGeom>
          <a:ln w="12700">
            <a:miter lim="400000"/>
          </a:ln>
        </p:spPr>
      </p:pic>
    </p:spTree>
    <p:extLst>
      <p:ext uri="{BB962C8B-B14F-4D97-AF65-F5344CB8AC3E}">
        <p14:creationId xmlns:p14="http://schemas.microsoft.com/office/powerpoint/2010/main" val="7419282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44B74"/>
            </a:gs>
            <a:gs pos="100000">
              <a:schemeClr val="accent1"/>
            </a:gs>
          </a:gsLst>
          <a:lin ang="5483408" scaled="0"/>
        </a:gradFill>
        <a:effectLst/>
      </p:bgPr>
    </p:bg>
    <p:spTree>
      <p:nvGrpSpPr>
        <p:cNvPr id="1" name=""/>
        <p:cNvGrpSpPr/>
        <p:nvPr/>
      </p:nvGrpSpPr>
      <p:grpSpPr>
        <a:xfrm>
          <a:off x="0" y="0"/>
          <a:ext cx="0" cy="0"/>
          <a:chOff x="0" y="0"/>
          <a:chExt cx="0" cy="0"/>
        </a:xfrm>
      </p:grpSpPr>
      <p:sp>
        <p:nvSpPr>
          <p:cNvPr id="215" name="Shape 215"/>
          <p:cNvSpPr/>
          <p:nvPr/>
        </p:nvSpPr>
        <p:spPr>
          <a:xfrm>
            <a:off x="-49111" y="2038854"/>
            <a:ext cx="12257153" cy="2513509"/>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9000" b="1">
                <a:solidFill>
                  <a:srgbClr val="FFFFFF"/>
                </a:solidFill>
                <a:latin typeface="Trajan Pro"/>
                <a:ea typeface="Trajan Pro"/>
                <a:cs typeface="Trajan Pro"/>
                <a:sym typeface="Trajan Pro"/>
              </a:defRPr>
            </a:lvl1pPr>
          </a:lstStyle>
          <a:p>
            <a:pPr algn="ctr" defTabSz="412750" hangingPunct="0"/>
            <a:r>
              <a:rPr lang="en-US" sz="8000" kern="0" dirty="0">
                <a:latin typeface="Arial" panose="020B0604020202020204" pitchFamily="34" charset="0"/>
                <a:ea typeface="Gotham Book" charset="0"/>
                <a:cs typeface="Arial" panose="020B0604020202020204" pitchFamily="34" charset="0"/>
              </a:rPr>
              <a:t>The Power of </a:t>
            </a:r>
          </a:p>
          <a:p>
            <a:pPr algn="ctr" defTabSz="412750" hangingPunct="0"/>
            <a:r>
              <a:rPr lang="en-US" sz="8000" kern="0" dirty="0">
                <a:latin typeface="Arial" panose="020B0604020202020204" pitchFamily="34" charset="0"/>
                <a:ea typeface="Gotham Book" charset="0"/>
                <a:cs typeface="Arial" panose="020B0604020202020204" pitchFamily="34" charset="0"/>
              </a:rPr>
              <a:t>Your Story</a:t>
            </a:r>
            <a:endParaRPr sz="8000" kern="0" dirty="0">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350637449"/>
      </p:ext>
    </p:extLst>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2437070" y="324534"/>
            <a:ext cx="75723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800" b="1" dirty="0">
                <a:solidFill>
                  <a:schemeClr val="bg1"/>
                </a:solidFill>
                <a:latin typeface="Arial" panose="020B0604020202020204" pitchFamily="34" charset="0"/>
                <a:ea typeface="Gotham Book" charset="0"/>
                <a:cs typeface="Arial" panose="020B0604020202020204" pitchFamily="34" charset="0"/>
              </a:rPr>
              <a:t>The Power of Your Story</a:t>
            </a:r>
          </a:p>
        </p:txBody>
      </p:sp>
      <p:pic>
        <p:nvPicPr>
          <p:cNvPr id="7" name="pasted-image.pdf"/>
          <p:cNvPicPr>
            <a:picLocks noChangeAspect="1"/>
          </p:cNvPicPr>
          <p:nvPr/>
        </p:nvPicPr>
        <p:blipFill>
          <a:blip r:embed="rId4"/>
          <a:stretch>
            <a:fillRect/>
          </a:stretch>
        </p:blipFill>
        <p:spPr>
          <a:xfrm>
            <a:off x="9342175" y="5781920"/>
            <a:ext cx="2420993" cy="833047"/>
          </a:xfrm>
          <a:prstGeom prst="rect">
            <a:avLst/>
          </a:prstGeom>
          <a:ln w="12700">
            <a:miter lim="400000"/>
          </a:ln>
        </p:spPr>
      </p:pic>
      <p:sp>
        <p:nvSpPr>
          <p:cNvPr id="8" name="TextBox 7"/>
          <p:cNvSpPr txBox="1">
            <a:spLocks noChangeArrowheads="1"/>
          </p:cNvSpPr>
          <p:nvPr/>
        </p:nvSpPr>
        <p:spPr bwMode="auto">
          <a:xfrm>
            <a:off x="544285" y="1784927"/>
            <a:ext cx="11103429" cy="44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457200" indent="-457200"/>
            <a:r>
              <a:rPr lang="en-US" sz="3600" dirty="0">
                <a:latin typeface="Arial" charset="0"/>
                <a:ea typeface="Arial" charset="0"/>
                <a:cs typeface="Arial" charset="0"/>
              </a:rPr>
              <a:t>You should have the ability to share your story in less than three minutes.</a:t>
            </a:r>
          </a:p>
          <a:p>
            <a:pPr marL="457200" indent="-457200"/>
            <a:endParaRPr lang="en-US" sz="2400" dirty="0">
              <a:latin typeface="Arial" charset="0"/>
              <a:ea typeface="Arial" charset="0"/>
              <a:cs typeface="Arial" charset="0"/>
            </a:endParaRPr>
          </a:p>
          <a:p>
            <a:pPr marL="457200" indent="-457200"/>
            <a:r>
              <a:rPr lang="en-US" sz="3600" dirty="0">
                <a:latin typeface="Arial" charset="0"/>
                <a:ea typeface="Arial" charset="0"/>
                <a:cs typeface="Arial" charset="0"/>
              </a:rPr>
              <a:t>Your story is an important part of your church’s overall strategic plan.</a:t>
            </a:r>
          </a:p>
          <a:p>
            <a:pPr marL="457200" indent="-457200"/>
            <a:endParaRPr lang="en-US" sz="2400" dirty="0">
              <a:latin typeface="Arial" charset="0"/>
              <a:ea typeface="Arial" charset="0"/>
              <a:cs typeface="Arial" charset="0"/>
            </a:endParaRPr>
          </a:p>
          <a:p>
            <a:pPr marL="457200" indent="-457200"/>
            <a:r>
              <a:rPr lang="en-US" sz="3600" dirty="0">
                <a:latin typeface="Arial" charset="0"/>
                <a:ea typeface="Arial" charset="0"/>
                <a:cs typeface="Arial" charset="0"/>
              </a:rPr>
              <a:t>Names don’t build churches; stories do.</a:t>
            </a:r>
          </a:p>
          <a:p>
            <a:pPr>
              <a:buNone/>
            </a:pPr>
            <a:endParaRPr lang="en-US" sz="2400" dirty="0">
              <a:latin typeface="Arial" charset="0"/>
              <a:ea typeface="Arial" charset="0"/>
              <a:cs typeface="Arial" charset="0"/>
            </a:endParaRPr>
          </a:p>
        </p:txBody>
      </p:sp>
    </p:spTree>
    <p:extLst>
      <p:ext uri="{BB962C8B-B14F-4D97-AF65-F5344CB8AC3E}">
        <p14:creationId xmlns:p14="http://schemas.microsoft.com/office/powerpoint/2010/main" val="10665038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2437070" y="324534"/>
            <a:ext cx="75723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800" b="1" dirty="0">
                <a:solidFill>
                  <a:schemeClr val="bg1"/>
                </a:solidFill>
                <a:latin typeface="Arial" panose="020B0604020202020204" pitchFamily="34" charset="0"/>
                <a:ea typeface="Gotham Book" charset="0"/>
                <a:cs typeface="Arial" panose="020B0604020202020204" pitchFamily="34" charset="0"/>
              </a:rPr>
              <a:t>Developing Vision</a:t>
            </a:r>
          </a:p>
        </p:txBody>
      </p:sp>
      <p:pic>
        <p:nvPicPr>
          <p:cNvPr id="7" name="pasted-image.pdf"/>
          <p:cNvPicPr>
            <a:picLocks noChangeAspect="1"/>
          </p:cNvPicPr>
          <p:nvPr/>
        </p:nvPicPr>
        <p:blipFill>
          <a:blip r:embed="rId4"/>
          <a:stretch>
            <a:fillRect/>
          </a:stretch>
        </p:blipFill>
        <p:spPr>
          <a:xfrm>
            <a:off x="9342175" y="5781920"/>
            <a:ext cx="2420993" cy="833047"/>
          </a:xfrm>
          <a:prstGeom prst="rect">
            <a:avLst/>
          </a:prstGeom>
          <a:ln w="12700">
            <a:miter lim="400000"/>
          </a:ln>
        </p:spPr>
      </p:pic>
      <p:sp>
        <p:nvSpPr>
          <p:cNvPr id="9" name="TextBox 8"/>
          <p:cNvSpPr txBox="1">
            <a:spLocks noChangeArrowheads="1"/>
          </p:cNvSpPr>
          <p:nvPr/>
        </p:nvSpPr>
        <p:spPr bwMode="auto">
          <a:xfrm>
            <a:off x="1981200" y="2077881"/>
            <a:ext cx="8229600" cy="336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buNone/>
            </a:pPr>
            <a:r>
              <a:rPr lang="en-US" sz="5400" dirty="0">
                <a:latin typeface="Arial" charset="0"/>
                <a:ea typeface="Arial" charset="0"/>
                <a:cs typeface="Arial" charset="0"/>
              </a:rPr>
              <a:t>“Where there is no vision, </a:t>
            </a:r>
          </a:p>
          <a:p>
            <a:pPr algn="ctr">
              <a:buNone/>
            </a:pPr>
            <a:r>
              <a:rPr lang="en-US" sz="5400" dirty="0">
                <a:latin typeface="Arial" charset="0"/>
                <a:ea typeface="Arial" charset="0"/>
                <a:cs typeface="Arial" charset="0"/>
              </a:rPr>
              <a:t>the people perish” </a:t>
            </a:r>
          </a:p>
          <a:p>
            <a:pPr algn="ctr">
              <a:buNone/>
            </a:pPr>
            <a:r>
              <a:rPr lang="en-US" sz="5400" dirty="0">
                <a:latin typeface="Arial" charset="0"/>
                <a:ea typeface="Arial" charset="0"/>
                <a:cs typeface="Arial" charset="0"/>
              </a:rPr>
              <a:t>(Proverbs 29:18, KJV).</a:t>
            </a:r>
          </a:p>
          <a:p>
            <a:pPr>
              <a:buNone/>
            </a:pPr>
            <a:endParaRPr lang="en-US" sz="2400" dirty="0">
              <a:latin typeface="Arial" charset="0"/>
              <a:ea typeface="Arial" charset="0"/>
              <a:cs typeface="Arial" charset="0"/>
            </a:endParaRPr>
          </a:p>
        </p:txBody>
      </p:sp>
    </p:spTree>
    <p:extLst>
      <p:ext uri="{BB962C8B-B14F-4D97-AF65-F5344CB8AC3E}">
        <p14:creationId xmlns:p14="http://schemas.microsoft.com/office/powerpoint/2010/main" val="17404238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919842" y="232201"/>
            <a:ext cx="10352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800" b="1" dirty="0">
                <a:solidFill>
                  <a:schemeClr val="bg1"/>
                </a:solidFill>
                <a:latin typeface="Arial" panose="020B0604020202020204" pitchFamily="34" charset="0"/>
                <a:ea typeface="Gotham Book" charset="0"/>
                <a:cs typeface="Arial" panose="020B0604020202020204" pitchFamily="34" charset="0"/>
              </a:rPr>
              <a:t>Creating the Overarching Vision </a:t>
            </a:r>
          </a:p>
        </p:txBody>
      </p:sp>
      <p:pic>
        <p:nvPicPr>
          <p:cNvPr id="7" name="pasted-image.pdf"/>
          <p:cNvPicPr>
            <a:picLocks noChangeAspect="1"/>
          </p:cNvPicPr>
          <p:nvPr/>
        </p:nvPicPr>
        <p:blipFill>
          <a:blip r:embed="rId4"/>
          <a:stretch>
            <a:fillRect/>
          </a:stretch>
        </p:blipFill>
        <p:spPr>
          <a:xfrm>
            <a:off x="9342175" y="5781920"/>
            <a:ext cx="2420993" cy="833047"/>
          </a:xfrm>
          <a:prstGeom prst="rect">
            <a:avLst/>
          </a:prstGeom>
          <a:ln w="12700">
            <a:miter lim="400000"/>
          </a:ln>
        </p:spPr>
      </p:pic>
      <p:sp>
        <p:nvSpPr>
          <p:cNvPr id="9" name="TextBox 8"/>
          <p:cNvSpPr txBox="1">
            <a:spLocks noChangeArrowheads="1"/>
          </p:cNvSpPr>
          <p:nvPr/>
        </p:nvSpPr>
        <p:spPr bwMode="auto">
          <a:xfrm>
            <a:off x="879020" y="2094209"/>
            <a:ext cx="10433957" cy="385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buNone/>
            </a:pPr>
            <a:r>
              <a:rPr lang="en-US" sz="5400" dirty="0">
                <a:latin typeface="Arial" charset="0"/>
                <a:ea typeface="Arial" charset="0"/>
                <a:cs typeface="Arial" charset="0"/>
              </a:rPr>
              <a:t>The vision statement should be clearly understood by all who hear it and provide direction for </a:t>
            </a:r>
            <a:r>
              <a:rPr lang="en-US" sz="5400">
                <a:latin typeface="Arial" charset="0"/>
                <a:ea typeface="Arial" charset="0"/>
                <a:cs typeface="Arial" charset="0"/>
              </a:rPr>
              <a:t>our future.</a:t>
            </a:r>
            <a:endParaRPr lang="en-US" sz="5400" dirty="0">
              <a:latin typeface="Arial" charset="0"/>
              <a:ea typeface="Arial" charset="0"/>
              <a:cs typeface="Arial" charset="0"/>
            </a:endParaRPr>
          </a:p>
          <a:p>
            <a:pPr>
              <a:buNone/>
            </a:pPr>
            <a:endParaRPr lang="en-US" sz="2400" dirty="0">
              <a:latin typeface="Arial" charset="0"/>
              <a:ea typeface="Arial" charset="0"/>
              <a:cs typeface="Arial" charset="0"/>
            </a:endParaRPr>
          </a:p>
        </p:txBody>
      </p:sp>
    </p:spTree>
    <p:extLst>
      <p:ext uri="{BB962C8B-B14F-4D97-AF65-F5344CB8AC3E}">
        <p14:creationId xmlns:p14="http://schemas.microsoft.com/office/powerpoint/2010/main" val="5274146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884759" y="293757"/>
            <a:ext cx="104224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4000" b="1" dirty="0">
                <a:solidFill>
                  <a:schemeClr val="bg1"/>
                </a:solidFill>
                <a:latin typeface="Arial" panose="020B0604020202020204" pitchFamily="34" charset="0"/>
                <a:ea typeface="Gotham Book" charset="0"/>
                <a:cs typeface="Arial" panose="020B0604020202020204" pitchFamily="34" charset="0"/>
              </a:rPr>
              <a:t>Information Gathering for Casting Vision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0952" y="1780674"/>
            <a:ext cx="4391191" cy="4356660"/>
          </a:xfrm>
          <a:prstGeom prst="rect">
            <a:avLst/>
          </a:prstGeom>
        </p:spPr>
      </p:pic>
      <p:sp>
        <p:nvSpPr>
          <p:cNvPr id="8" name="Shape 162"/>
          <p:cNvSpPr/>
          <p:nvPr/>
        </p:nvSpPr>
        <p:spPr>
          <a:xfrm>
            <a:off x="662858" y="3030879"/>
            <a:ext cx="5047792" cy="284501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lnSpc>
                <a:spcPct val="130000"/>
              </a:lnSpc>
              <a:defRPr sz="5300">
                <a:solidFill>
                  <a:srgbClr val="4B4B4B"/>
                </a:solidFill>
                <a:latin typeface="Gotham Bold"/>
                <a:ea typeface="Gotham Bold"/>
                <a:cs typeface="Gotham Bold"/>
                <a:sym typeface="Gotham"/>
              </a:defRPr>
            </a:pPr>
            <a:r>
              <a:rPr sz="2800" dirty="0">
                <a:latin typeface="Arial" panose="020B0604020202020204" pitchFamily="34" charset="0"/>
                <a:cs typeface="Arial" panose="020B0604020202020204" pitchFamily="34" charset="0"/>
              </a:rPr>
              <a:t>Fellowship </a:t>
            </a:r>
            <a:r>
              <a:rPr sz="2800" b="1" dirty="0">
                <a:solidFill>
                  <a:srgbClr val="0B4C75"/>
                </a:solidFill>
                <a:latin typeface="Arial" panose="020B0604020202020204" pitchFamily="34" charset="0"/>
                <a:cs typeface="Arial" panose="020B0604020202020204" pitchFamily="34" charset="0"/>
              </a:rPr>
              <a:t>(CONNECT)</a:t>
            </a:r>
          </a:p>
          <a:p>
            <a:pPr algn="l" defTabSz="457200">
              <a:lnSpc>
                <a:spcPct val="130000"/>
              </a:lnSpc>
              <a:defRPr sz="5300">
                <a:solidFill>
                  <a:srgbClr val="4B4B4B"/>
                </a:solidFill>
                <a:latin typeface="Gotham Bold"/>
                <a:ea typeface="Gotham Bold"/>
                <a:cs typeface="Gotham Bold"/>
                <a:sym typeface="Gotham"/>
              </a:defRPr>
            </a:pPr>
            <a:r>
              <a:rPr sz="2800" dirty="0">
                <a:latin typeface="Arial" panose="020B0604020202020204" pitchFamily="34" charset="0"/>
                <a:cs typeface="Arial" panose="020B0604020202020204" pitchFamily="34" charset="0"/>
              </a:rPr>
              <a:t>Discipleship </a:t>
            </a:r>
            <a:r>
              <a:rPr sz="2800" b="1" dirty="0">
                <a:solidFill>
                  <a:srgbClr val="34AD79"/>
                </a:solidFill>
                <a:latin typeface="Arial" panose="020B0604020202020204" pitchFamily="34" charset="0"/>
                <a:cs typeface="Arial" panose="020B0604020202020204" pitchFamily="34" charset="0"/>
              </a:rPr>
              <a:t>(GROW)</a:t>
            </a:r>
          </a:p>
          <a:p>
            <a:pPr algn="l" defTabSz="457200">
              <a:lnSpc>
                <a:spcPct val="130000"/>
              </a:lnSpc>
              <a:defRPr sz="5300">
                <a:solidFill>
                  <a:srgbClr val="4B4B4B"/>
                </a:solidFill>
                <a:latin typeface="Gotham Bold"/>
                <a:ea typeface="Gotham Bold"/>
                <a:cs typeface="Gotham Bold"/>
                <a:sym typeface="Gotham"/>
              </a:defRPr>
            </a:pPr>
            <a:r>
              <a:rPr sz="2800" dirty="0">
                <a:latin typeface="Arial" panose="020B0604020202020204" pitchFamily="34" charset="0"/>
                <a:cs typeface="Arial" panose="020B0604020202020204" pitchFamily="34" charset="0"/>
              </a:rPr>
              <a:t>Gift-Oriented Ministry </a:t>
            </a:r>
            <a:r>
              <a:rPr sz="2800" b="1" dirty="0">
                <a:solidFill>
                  <a:srgbClr val="1471B9"/>
                </a:solidFill>
                <a:latin typeface="Arial" panose="020B0604020202020204" pitchFamily="34" charset="0"/>
                <a:cs typeface="Arial" panose="020B0604020202020204" pitchFamily="34" charset="0"/>
              </a:rPr>
              <a:t>(SERVE)</a:t>
            </a:r>
            <a:endParaRPr sz="2800" dirty="0">
              <a:solidFill>
                <a:srgbClr val="1471B9"/>
              </a:solidFill>
              <a:latin typeface="Arial" panose="020B0604020202020204" pitchFamily="34" charset="0"/>
              <a:cs typeface="Arial" panose="020B0604020202020204" pitchFamily="34" charset="0"/>
            </a:endParaRPr>
          </a:p>
          <a:p>
            <a:pPr algn="l" defTabSz="457200">
              <a:lnSpc>
                <a:spcPct val="130000"/>
              </a:lnSpc>
              <a:defRPr sz="5300">
                <a:solidFill>
                  <a:srgbClr val="4B4B4B"/>
                </a:solidFill>
                <a:latin typeface="Gotham Bold"/>
                <a:ea typeface="Gotham Bold"/>
                <a:cs typeface="Gotham Bold"/>
                <a:sym typeface="Gotham"/>
              </a:defRPr>
            </a:pPr>
            <a:r>
              <a:rPr sz="2800" dirty="0">
                <a:latin typeface="Arial" panose="020B0604020202020204" pitchFamily="34" charset="0"/>
                <a:cs typeface="Arial" panose="020B0604020202020204" pitchFamily="34" charset="0"/>
              </a:rPr>
              <a:t>Evangelism </a:t>
            </a:r>
            <a:r>
              <a:rPr sz="2800" b="1" dirty="0">
                <a:solidFill>
                  <a:srgbClr val="51B751"/>
                </a:solidFill>
                <a:latin typeface="Arial" panose="020B0604020202020204" pitchFamily="34" charset="0"/>
                <a:cs typeface="Arial" panose="020B0604020202020204" pitchFamily="34" charset="0"/>
              </a:rPr>
              <a:t>(GO)</a:t>
            </a:r>
          </a:p>
          <a:p>
            <a:pPr algn="l" defTabSz="457200">
              <a:lnSpc>
                <a:spcPct val="130000"/>
              </a:lnSpc>
              <a:defRPr sz="5300" b="1">
                <a:solidFill>
                  <a:srgbClr val="828080"/>
                </a:solidFill>
                <a:latin typeface="Gotham Bold"/>
                <a:ea typeface="Gotham Bold"/>
                <a:cs typeface="Gotham Bold"/>
                <a:sym typeface="Gotham"/>
              </a:defRPr>
            </a:pPr>
            <a:r>
              <a:rPr sz="2800" dirty="0">
                <a:latin typeface="Arial" panose="020B0604020202020204" pitchFamily="34" charset="0"/>
                <a:cs typeface="Arial" panose="020B0604020202020204" pitchFamily="34" charset="0"/>
              </a:rPr>
              <a:t>WORSHIP</a:t>
            </a:r>
          </a:p>
        </p:txBody>
      </p:sp>
      <p:sp>
        <p:nvSpPr>
          <p:cNvPr id="2" name="TextBox 1"/>
          <p:cNvSpPr txBox="1"/>
          <p:nvPr/>
        </p:nvSpPr>
        <p:spPr>
          <a:xfrm>
            <a:off x="884759" y="1476731"/>
            <a:ext cx="6094938" cy="1354217"/>
          </a:xfrm>
          <a:prstGeom prst="rect">
            <a:avLst/>
          </a:prstGeom>
          <a:noFill/>
        </p:spPr>
        <p:txBody>
          <a:bodyPr wrap="none" rtlCol="0">
            <a:spAutoFit/>
          </a:bodyPr>
          <a:lstStyle/>
          <a:p>
            <a:r>
              <a:rPr lang="en-US" sz="5400" dirty="0">
                <a:latin typeface="Arial" panose="020B0604020202020204" pitchFamily="34" charset="0"/>
                <a:ea typeface="Gotham Book" charset="0"/>
                <a:cs typeface="Arial" panose="020B0604020202020204" pitchFamily="34" charset="0"/>
              </a:rPr>
              <a:t>Acts 2:42-47</a:t>
            </a:r>
          </a:p>
          <a:p>
            <a:r>
              <a:rPr lang="en-US" sz="2800" b="1" dirty="0">
                <a:latin typeface="Arial" panose="020B0604020202020204" pitchFamily="34" charset="0"/>
                <a:ea typeface="Arial" charset="0"/>
                <a:cs typeface="Arial" panose="020B0604020202020204" pitchFamily="34" charset="0"/>
              </a:rPr>
              <a:t>What should the church be doing?</a:t>
            </a:r>
          </a:p>
        </p:txBody>
      </p:sp>
    </p:spTree>
    <p:extLst>
      <p:ext uri="{BB962C8B-B14F-4D97-AF65-F5344CB8AC3E}">
        <p14:creationId xmlns:p14="http://schemas.microsoft.com/office/powerpoint/2010/main" val="18676597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pic>
        <p:nvPicPr>
          <p:cNvPr id="7" name="pasted-image.pdf"/>
          <p:cNvPicPr>
            <a:picLocks noChangeAspect="1"/>
          </p:cNvPicPr>
          <p:nvPr/>
        </p:nvPicPr>
        <p:blipFill>
          <a:blip r:embed="rId4"/>
          <a:stretch>
            <a:fillRect/>
          </a:stretch>
        </p:blipFill>
        <p:spPr>
          <a:xfrm>
            <a:off x="9342175" y="5781920"/>
            <a:ext cx="2420993" cy="833047"/>
          </a:xfrm>
          <a:prstGeom prst="rect">
            <a:avLst/>
          </a:prstGeom>
          <a:ln w="12700">
            <a:miter lim="400000"/>
          </a:ln>
        </p:spPr>
      </p:pic>
      <p:sp>
        <p:nvSpPr>
          <p:cNvPr id="8" name="TextBox 9"/>
          <p:cNvSpPr txBox="1">
            <a:spLocks noChangeArrowheads="1"/>
          </p:cNvSpPr>
          <p:nvPr/>
        </p:nvSpPr>
        <p:spPr bwMode="auto">
          <a:xfrm>
            <a:off x="884759" y="293757"/>
            <a:ext cx="104224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4000" b="1" dirty="0">
                <a:solidFill>
                  <a:schemeClr val="bg1"/>
                </a:solidFill>
                <a:latin typeface="Arial" panose="020B0604020202020204" pitchFamily="34" charset="0"/>
                <a:ea typeface="Gotham Book" charset="0"/>
                <a:cs typeface="Arial" panose="020B0604020202020204" pitchFamily="34" charset="0"/>
              </a:rPr>
              <a:t>Information Gathering for Casting Vision</a:t>
            </a:r>
          </a:p>
        </p:txBody>
      </p:sp>
      <p:sp>
        <p:nvSpPr>
          <p:cNvPr id="10" name="TextBox 9"/>
          <p:cNvSpPr txBox="1">
            <a:spLocks noChangeArrowheads="1"/>
          </p:cNvSpPr>
          <p:nvPr/>
        </p:nvSpPr>
        <p:spPr bwMode="auto">
          <a:xfrm>
            <a:off x="884759" y="1747872"/>
            <a:ext cx="10660516" cy="499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None/>
            </a:pPr>
            <a:r>
              <a:rPr lang="en-US" sz="4000" dirty="0">
                <a:latin typeface="Arial" charset="0"/>
                <a:ea typeface="Arial" charset="0"/>
                <a:cs typeface="Arial" charset="0"/>
              </a:rPr>
              <a:t>“These five activities . . . constitute the business or purpose of the church. It is what a biblically functioning community looks like. It is what the church does.”</a:t>
            </a:r>
          </a:p>
          <a:p>
            <a:pPr>
              <a:buNone/>
            </a:pPr>
            <a:endParaRPr lang="en-US" sz="2400" dirty="0">
              <a:latin typeface="Arial" charset="0"/>
              <a:ea typeface="Arial" charset="0"/>
              <a:cs typeface="Arial" charset="0"/>
            </a:endParaRPr>
          </a:p>
          <a:p>
            <a:pPr>
              <a:buNone/>
            </a:pPr>
            <a:endParaRPr lang="en-US" sz="2400" dirty="0">
              <a:latin typeface="Arial" charset="0"/>
              <a:ea typeface="Arial" charset="0"/>
              <a:cs typeface="Arial" charset="0"/>
            </a:endParaRPr>
          </a:p>
          <a:p>
            <a:pPr>
              <a:buNone/>
            </a:pPr>
            <a:r>
              <a:rPr lang="en-US" sz="2400" dirty="0">
                <a:latin typeface="Arial" charset="0"/>
                <a:ea typeface="Arial" charset="0"/>
                <a:cs typeface="Arial" charset="0"/>
              </a:rPr>
              <a:t>—James Emery White, </a:t>
            </a:r>
            <a:r>
              <a:rPr lang="en-US" sz="2400" i="1" dirty="0">
                <a:latin typeface="Arial" charset="0"/>
                <a:ea typeface="Arial" charset="0"/>
                <a:cs typeface="Arial" charset="0"/>
              </a:rPr>
              <a:t>Rethinking the Church: A Challenge to Creative Redesign in an Age of Transition</a:t>
            </a:r>
            <a:endParaRPr lang="en-US" sz="2400" dirty="0">
              <a:latin typeface="Arial" charset="0"/>
              <a:ea typeface="Arial" charset="0"/>
              <a:cs typeface="Arial" charset="0"/>
            </a:endParaRPr>
          </a:p>
          <a:p>
            <a:pPr marL="457200" indent="-457200" eaLnBrk="1" hangingPunct="1">
              <a:lnSpc>
                <a:spcPct val="150000"/>
              </a:lnSpc>
              <a:spcBef>
                <a:spcPct val="0"/>
              </a:spcBef>
            </a:pPr>
            <a:endParaRPr lang="en-US" altLang="en-US" dirty="0">
              <a:latin typeface="Arial" charset="0"/>
              <a:ea typeface="Arial" charset="0"/>
              <a:cs typeface="Arial" charset="0"/>
            </a:endParaRPr>
          </a:p>
        </p:txBody>
      </p:sp>
    </p:spTree>
    <p:extLst>
      <p:ext uri="{BB962C8B-B14F-4D97-AF65-F5344CB8AC3E}">
        <p14:creationId xmlns:p14="http://schemas.microsoft.com/office/powerpoint/2010/main" val="12693583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2406316" y="293757"/>
            <a:ext cx="883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4000" b="1" dirty="0">
                <a:solidFill>
                  <a:schemeClr val="bg1"/>
                </a:solidFill>
                <a:latin typeface="Arial" panose="020B0604020202020204" pitchFamily="34" charset="0"/>
                <a:ea typeface="Gotham Book" charset="0"/>
                <a:cs typeface="Arial" panose="020B0604020202020204" pitchFamily="34" charset="0"/>
              </a:rPr>
              <a:t>Biblical Functions Assessment</a:t>
            </a:r>
          </a:p>
        </p:txBody>
      </p:sp>
      <p:graphicFrame>
        <p:nvGraphicFramePr>
          <p:cNvPr id="6" name="Table 5"/>
          <p:cNvGraphicFramePr>
            <a:graphicFrameLocks noGrp="1"/>
          </p:cNvGraphicFramePr>
          <p:nvPr>
            <p:extLst>
              <p:ext uri="{D42A27DB-BD31-4B8C-83A1-F6EECF244321}">
                <p14:modId xmlns:p14="http://schemas.microsoft.com/office/powerpoint/2010/main" val="230254327"/>
              </p:ext>
            </p:extLst>
          </p:nvPr>
        </p:nvGraphicFramePr>
        <p:xfrm>
          <a:off x="449178" y="1475874"/>
          <a:ext cx="11421980" cy="4410572"/>
        </p:xfrm>
        <a:graphic>
          <a:graphicData uri="http://schemas.openxmlformats.org/drawingml/2006/table">
            <a:tbl>
              <a:tblPr firstRow="1" firstCol="1" lastRow="1" lastCol="1" bandRow="1" bandCol="1"/>
              <a:tblGrid>
                <a:gridCol w="4964665">
                  <a:extLst>
                    <a:ext uri="{9D8B030D-6E8A-4147-A177-3AD203B41FA5}">
                      <a16:colId xmlns:a16="http://schemas.microsoft.com/office/drawing/2014/main" val="20000"/>
                    </a:ext>
                  </a:extLst>
                </a:gridCol>
                <a:gridCol w="1291463">
                  <a:extLst>
                    <a:ext uri="{9D8B030D-6E8A-4147-A177-3AD203B41FA5}">
                      <a16:colId xmlns:a16="http://schemas.microsoft.com/office/drawing/2014/main" val="20001"/>
                    </a:ext>
                  </a:extLst>
                </a:gridCol>
                <a:gridCol w="1291463">
                  <a:extLst>
                    <a:ext uri="{9D8B030D-6E8A-4147-A177-3AD203B41FA5}">
                      <a16:colId xmlns:a16="http://schemas.microsoft.com/office/drawing/2014/main" val="20002"/>
                    </a:ext>
                  </a:extLst>
                </a:gridCol>
                <a:gridCol w="1291463">
                  <a:extLst>
                    <a:ext uri="{9D8B030D-6E8A-4147-A177-3AD203B41FA5}">
                      <a16:colId xmlns:a16="http://schemas.microsoft.com/office/drawing/2014/main" val="20003"/>
                    </a:ext>
                  </a:extLst>
                </a:gridCol>
                <a:gridCol w="1291463">
                  <a:extLst>
                    <a:ext uri="{9D8B030D-6E8A-4147-A177-3AD203B41FA5}">
                      <a16:colId xmlns:a16="http://schemas.microsoft.com/office/drawing/2014/main" val="20004"/>
                    </a:ext>
                  </a:extLst>
                </a:gridCol>
                <a:gridCol w="1291463">
                  <a:extLst>
                    <a:ext uri="{9D8B030D-6E8A-4147-A177-3AD203B41FA5}">
                      <a16:colId xmlns:a16="http://schemas.microsoft.com/office/drawing/2014/main" val="20005"/>
                    </a:ext>
                  </a:extLst>
                </a:gridCol>
              </a:tblGrid>
              <a:tr h="1136340">
                <a:tc>
                  <a:txBody>
                    <a:bodyPr/>
                    <a:lstStyle/>
                    <a:p>
                      <a:pPr marL="0" marR="0">
                        <a:spcBef>
                          <a:spcPts val="0"/>
                        </a:spcBef>
                        <a:spcAft>
                          <a:spcPts val="0"/>
                        </a:spcAft>
                      </a:pPr>
                      <a:r>
                        <a:rPr lang="en-US" sz="2400" b="1" dirty="0">
                          <a:solidFill>
                            <a:srgbClr val="231F20"/>
                          </a:solidFill>
                          <a:effectLst/>
                          <a:latin typeface="Helvetica" charset="0"/>
                          <a:ea typeface="Helvetica" charset="0"/>
                          <a:cs typeface="Helvetica" charset="0"/>
                        </a:rPr>
                        <a:t> </a:t>
                      </a:r>
                      <a:endParaRPr lang="en-US" sz="2400" dirty="0">
                        <a:solidFill>
                          <a:srgbClr val="231F20"/>
                        </a:solidFill>
                        <a:effectLst/>
                        <a:latin typeface="Helvetica" charset="0"/>
                        <a:ea typeface="Helvetica" charset="0"/>
                        <a:cs typeface="Helvetica" charset="0"/>
                      </a:endParaRPr>
                    </a:p>
                    <a:p>
                      <a:pPr marL="0" marR="0">
                        <a:spcBef>
                          <a:spcPts val="0"/>
                        </a:spcBef>
                        <a:spcAft>
                          <a:spcPts val="0"/>
                        </a:spcAft>
                      </a:pPr>
                      <a:r>
                        <a:rPr lang="en-US" sz="2400" b="1" dirty="0">
                          <a:solidFill>
                            <a:srgbClr val="231F20"/>
                          </a:solidFill>
                          <a:effectLst/>
                          <a:latin typeface="Helvetica" charset="0"/>
                          <a:ea typeface="Helvetica" charset="0"/>
                          <a:cs typeface="Helvetica" charset="0"/>
                        </a:rPr>
                        <a:t>Biblical Function: </a:t>
                      </a:r>
                      <a:r>
                        <a:rPr lang="en-US" sz="2400" b="1" cap="small" dirty="0">
                          <a:solidFill>
                            <a:srgbClr val="231F20"/>
                          </a:solidFill>
                          <a:effectLst/>
                          <a:latin typeface="Helvetica" charset="0"/>
                          <a:ea typeface="Helvetica" charset="0"/>
                          <a:cs typeface="Helvetica" charset="0"/>
                        </a:rPr>
                        <a:t>Worship</a:t>
                      </a:r>
                      <a:endParaRPr lang="en-US" sz="2400" dirty="0">
                        <a:solidFill>
                          <a:srgbClr val="231F20"/>
                        </a:solidFill>
                        <a:effectLst/>
                        <a:latin typeface="Helvetica" charset="0"/>
                        <a:ea typeface="Helvetica" charset="0"/>
                        <a:cs typeface="Helvetica" charset="0"/>
                      </a:endParaRPr>
                    </a:p>
                  </a:txBody>
                  <a:tcPr marL="45720" marR="45720" marT="0" marB="0" anchor="b">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000" b="1" dirty="0">
                          <a:solidFill>
                            <a:srgbClr val="231F20"/>
                          </a:solidFill>
                          <a:effectLst/>
                          <a:latin typeface="Helvetica" charset="0"/>
                          <a:ea typeface="Helvetica" charset="0"/>
                          <a:cs typeface="Helvetica" charset="0"/>
                        </a:rPr>
                        <a:t>1</a:t>
                      </a:r>
                      <a:endParaRPr lang="en-US" sz="2000" dirty="0">
                        <a:solidFill>
                          <a:srgbClr val="231F20"/>
                        </a:solidFill>
                        <a:effectLst/>
                        <a:latin typeface="Helvetica" charset="0"/>
                        <a:ea typeface="Helvetica" charset="0"/>
                        <a:cs typeface="Helvetica" charset="0"/>
                      </a:endParaRPr>
                    </a:p>
                    <a:p>
                      <a:pPr marL="0" marR="0" algn="ctr">
                        <a:spcBef>
                          <a:spcPts val="0"/>
                        </a:spcBef>
                        <a:spcAft>
                          <a:spcPts val="0"/>
                        </a:spcAft>
                      </a:pPr>
                      <a:r>
                        <a:rPr lang="en-US" sz="2000" b="1" dirty="0">
                          <a:solidFill>
                            <a:srgbClr val="231F20"/>
                          </a:solidFill>
                          <a:effectLst/>
                          <a:latin typeface="Helvetica" charset="0"/>
                          <a:ea typeface="Helvetica" charset="0"/>
                          <a:cs typeface="Helvetica" charset="0"/>
                        </a:rPr>
                        <a:t>Not at all</a:t>
                      </a:r>
                      <a:endParaRPr lang="en-US" sz="2000" dirty="0">
                        <a:solidFill>
                          <a:srgbClr val="231F20"/>
                        </a:solidFill>
                        <a:effectLst/>
                        <a:latin typeface="Helvetica" charset="0"/>
                        <a:ea typeface="Helvetica" charset="0"/>
                        <a:cs typeface="Helvetica" charset="0"/>
                      </a:endParaRPr>
                    </a:p>
                  </a:txBody>
                  <a:tcPr marL="45720" marR="45720" marT="0" marB="0" anchor="b">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000" b="1" dirty="0">
                          <a:solidFill>
                            <a:srgbClr val="231F20"/>
                          </a:solidFill>
                          <a:effectLst/>
                          <a:latin typeface="Helvetica" charset="0"/>
                          <a:ea typeface="Helvetica" charset="0"/>
                          <a:cs typeface="Helvetica" charset="0"/>
                        </a:rPr>
                        <a:t>2</a:t>
                      </a:r>
                      <a:endParaRPr lang="en-US" sz="2000" dirty="0">
                        <a:solidFill>
                          <a:srgbClr val="231F20"/>
                        </a:solidFill>
                        <a:effectLst/>
                        <a:latin typeface="Helvetica" charset="0"/>
                        <a:ea typeface="Helvetica" charset="0"/>
                        <a:cs typeface="Helvetica" charset="0"/>
                      </a:endParaRPr>
                    </a:p>
                    <a:p>
                      <a:pPr marL="0" marR="0" algn="ctr">
                        <a:spcBef>
                          <a:spcPts val="0"/>
                        </a:spcBef>
                        <a:spcAft>
                          <a:spcPts val="0"/>
                        </a:spcAft>
                      </a:pPr>
                      <a:r>
                        <a:rPr lang="en-US" sz="2000" b="1" dirty="0">
                          <a:solidFill>
                            <a:srgbClr val="231F20"/>
                          </a:solidFill>
                          <a:effectLst/>
                          <a:latin typeface="Helvetica" charset="0"/>
                          <a:ea typeface="Helvetica" charset="0"/>
                          <a:cs typeface="Helvetica" charset="0"/>
                        </a:rPr>
                        <a:t>Rarely</a:t>
                      </a:r>
                      <a:endParaRPr lang="en-US" sz="2000" dirty="0">
                        <a:solidFill>
                          <a:srgbClr val="231F20"/>
                        </a:solidFill>
                        <a:effectLst/>
                        <a:latin typeface="Helvetica" charset="0"/>
                        <a:ea typeface="Helvetica" charset="0"/>
                        <a:cs typeface="Helvetica" charset="0"/>
                      </a:endParaRPr>
                    </a:p>
                  </a:txBody>
                  <a:tcPr marL="45720" marR="45720" marT="0" marB="0" anchor="b">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000" b="1" dirty="0">
                          <a:solidFill>
                            <a:srgbClr val="231F20"/>
                          </a:solidFill>
                          <a:effectLst/>
                          <a:latin typeface="Helvetica" charset="0"/>
                          <a:ea typeface="Helvetica" charset="0"/>
                          <a:cs typeface="Helvetica" charset="0"/>
                        </a:rPr>
                        <a:t>3</a:t>
                      </a:r>
                      <a:endParaRPr lang="en-US" sz="2000" dirty="0">
                        <a:solidFill>
                          <a:srgbClr val="231F20"/>
                        </a:solidFill>
                        <a:effectLst/>
                        <a:latin typeface="Helvetica" charset="0"/>
                        <a:ea typeface="Helvetica" charset="0"/>
                        <a:cs typeface="Helvetica" charset="0"/>
                      </a:endParaRPr>
                    </a:p>
                    <a:p>
                      <a:pPr marL="0" marR="0" algn="ctr">
                        <a:spcBef>
                          <a:spcPts val="0"/>
                        </a:spcBef>
                        <a:spcAft>
                          <a:spcPts val="0"/>
                        </a:spcAft>
                      </a:pPr>
                      <a:r>
                        <a:rPr lang="en-US" sz="2000" b="1" dirty="0">
                          <a:solidFill>
                            <a:srgbClr val="231F20"/>
                          </a:solidFill>
                          <a:effectLst/>
                          <a:latin typeface="Helvetica" charset="0"/>
                          <a:ea typeface="Helvetica" charset="0"/>
                          <a:cs typeface="Helvetica" charset="0"/>
                        </a:rPr>
                        <a:t>Sometimes</a:t>
                      </a:r>
                      <a:endParaRPr lang="en-US" sz="2000" dirty="0">
                        <a:solidFill>
                          <a:srgbClr val="231F20"/>
                        </a:solidFill>
                        <a:effectLst/>
                        <a:latin typeface="Helvetica" charset="0"/>
                        <a:ea typeface="Helvetica" charset="0"/>
                        <a:cs typeface="Helvetica" charset="0"/>
                      </a:endParaRPr>
                    </a:p>
                  </a:txBody>
                  <a:tcPr marL="45720" marR="45720" marT="0" marB="0" anchor="b">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000" b="1" dirty="0">
                          <a:solidFill>
                            <a:srgbClr val="231F20"/>
                          </a:solidFill>
                          <a:effectLst/>
                          <a:latin typeface="Helvetica" charset="0"/>
                          <a:ea typeface="Helvetica" charset="0"/>
                          <a:cs typeface="Helvetica" charset="0"/>
                        </a:rPr>
                        <a:t>4</a:t>
                      </a:r>
                      <a:endParaRPr lang="en-US" sz="2000" dirty="0">
                        <a:solidFill>
                          <a:srgbClr val="231F20"/>
                        </a:solidFill>
                        <a:effectLst/>
                        <a:latin typeface="Helvetica" charset="0"/>
                        <a:ea typeface="Helvetica" charset="0"/>
                        <a:cs typeface="Helvetica" charset="0"/>
                      </a:endParaRPr>
                    </a:p>
                    <a:p>
                      <a:pPr marL="0" marR="0" algn="ctr">
                        <a:spcBef>
                          <a:spcPts val="0"/>
                        </a:spcBef>
                        <a:spcAft>
                          <a:spcPts val="0"/>
                        </a:spcAft>
                      </a:pPr>
                      <a:r>
                        <a:rPr lang="en-US" sz="2000" b="1" dirty="0">
                          <a:solidFill>
                            <a:srgbClr val="231F20"/>
                          </a:solidFill>
                          <a:effectLst/>
                          <a:latin typeface="Helvetica" charset="0"/>
                          <a:ea typeface="Helvetica" charset="0"/>
                          <a:cs typeface="Helvetica" charset="0"/>
                        </a:rPr>
                        <a:t>Often</a:t>
                      </a:r>
                      <a:endParaRPr lang="en-US" sz="2000" dirty="0">
                        <a:solidFill>
                          <a:srgbClr val="231F20"/>
                        </a:solidFill>
                        <a:effectLst/>
                        <a:latin typeface="Helvetica" charset="0"/>
                        <a:ea typeface="Helvetica" charset="0"/>
                        <a:cs typeface="Helvetica" charset="0"/>
                      </a:endParaRPr>
                    </a:p>
                  </a:txBody>
                  <a:tcPr marL="45720" marR="45720" marT="0" marB="0" anchor="b">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000" b="1">
                          <a:solidFill>
                            <a:srgbClr val="231F20"/>
                          </a:solidFill>
                          <a:effectLst/>
                          <a:latin typeface="Helvetica" charset="0"/>
                          <a:ea typeface="Helvetica" charset="0"/>
                          <a:cs typeface="Helvetica" charset="0"/>
                        </a:rPr>
                        <a:t>5</a:t>
                      </a:r>
                      <a:endParaRPr lang="en-US" sz="2000">
                        <a:solidFill>
                          <a:srgbClr val="231F20"/>
                        </a:solidFill>
                        <a:effectLst/>
                        <a:latin typeface="Helvetica" charset="0"/>
                        <a:ea typeface="Helvetica" charset="0"/>
                        <a:cs typeface="Helvetica" charset="0"/>
                      </a:endParaRPr>
                    </a:p>
                    <a:p>
                      <a:pPr marL="0" marR="0" algn="ctr">
                        <a:spcBef>
                          <a:spcPts val="0"/>
                        </a:spcBef>
                        <a:spcAft>
                          <a:spcPts val="0"/>
                        </a:spcAft>
                      </a:pPr>
                      <a:r>
                        <a:rPr lang="en-US" sz="2000" b="1">
                          <a:solidFill>
                            <a:srgbClr val="231F20"/>
                          </a:solidFill>
                          <a:effectLst/>
                          <a:latin typeface="Helvetica" charset="0"/>
                          <a:ea typeface="Helvetica" charset="0"/>
                          <a:cs typeface="Helvetica" charset="0"/>
                        </a:rPr>
                        <a:t>Very Often</a:t>
                      </a:r>
                      <a:endParaRPr lang="en-US" sz="2000">
                        <a:solidFill>
                          <a:srgbClr val="231F20"/>
                        </a:solidFill>
                        <a:effectLst/>
                        <a:latin typeface="Helvetica" charset="0"/>
                        <a:ea typeface="Helvetica" charset="0"/>
                        <a:cs typeface="Helvetica" charset="0"/>
                      </a:endParaRPr>
                    </a:p>
                  </a:txBody>
                  <a:tcPr marL="45720" marR="45720" marT="0" marB="0" anchor="b">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243534">
                <a:tc>
                  <a:txBody>
                    <a:bodyPr/>
                    <a:lstStyle/>
                    <a:p>
                      <a:pPr marL="0" marR="0">
                        <a:spcBef>
                          <a:spcPts val="0"/>
                        </a:spcBef>
                        <a:spcAft>
                          <a:spcPts val="0"/>
                        </a:spcAft>
                      </a:pPr>
                      <a:r>
                        <a:rPr lang="en-US" sz="2000" dirty="0">
                          <a:solidFill>
                            <a:srgbClr val="231F20"/>
                          </a:solidFill>
                          <a:effectLst/>
                          <a:latin typeface="Helvetica" charset="0"/>
                          <a:ea typeface="Helvetica" charset="0"/>
                          <a:cs typeface="Helvetica" charset="0"/>
                        </a:rPr>
                        <a:t>Our worship is Spirit-empowered and reflects a sense of reverence for God in His holiness.</a:t>
                      </a:r>
                    </a:p>
                  </a:txBody>
                  <a:tcPr marL="45720" marR="4572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b="1" dirty="0">
                          <a:solidFill>
                            <a:srgbClr val="231F20"/>
                          </a:solidFill>
                          <a:effectLst/>
                          <a:latin typeface="Helvetica" charset="0"/>
                          <a:ea typeface="Helvetica" charset="0"/>
                          <a:cs typeface="Helvetica" charset="0"/>
                        </a:rPr>
                        <a:t>1</a:t>
                      </a:r>
                      <a:endParaRPr lang="en-US" sz="2000" dirty="0">
                        <a:solidFill>
                          <a:srgbClr val="231F20"/>
                        </a:solidFill>
                        <a:effectLst/>
                        <a:latin typeface="Helvetica" charset="0"/>
                        <a:ea typeface="Helvetica" charset="0"/>
                        <a:cs typeface="Helvetica" charset="0"/>
                      </a:endParaRPr>
                    </a:p>
                  </a:txBody>
                  <a:tcPr marL="45720" marR="4572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b="1" dirty="0">
                          <a:solidFill>
                            <a:srgbClr val="231F20"/>
                          </a:solidFill>
                          <a:effectLst/>
                          <a:latin typeface="Helvetica" charset="0"/>
                          <a:ea typeface="Helvetica" charset="0"/>
                          <a:cs typeface="Helvetica" charset="0"/>
                        </a:rPr>
                        <a:t> </a:t>
                      </a:r>
                      <a:endParaRPr lang="en-US" sz="2000" dirty="0">
                        <a:solidFill>
                          <a:srgbClr val="231F20"/>
                        </a:solidFill>
                        <a:effectLst/>
                        <a:latin typeface="Helvetica" charset="0"/>
                        <a:ea typeface="Helvetica" charset="0"/>
                        <a:cs typeface="Helvetica" charset="0"/>
                      </a:endParaRPr>
                    </a:p>
                  </a:txBody>
                  <a:tcPr marL="45720" marR="4572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b="1" dirty="0">
                          <a:solidFill>
                            <a:srgbClr val="231F20"/>
                          </a:solidFill>
                          <a:effectLst/>
                          <a:latin typeface="Helvetica" charset="0"/>
                          <a:ea typeface="Helvetica" charset="0"/>
                          <a:cs typeface="Helvetica" charset="0"/>
                        </a:rPr>
                        <a:t> </a:t>
                      </a:r>
                      <a:endParaRPr lang="en-US" sz="2000" dirty="0">
                        <a:solidFill>
                          <a:srgbClr val="231F20"/>
                        </a:solidFill>
                        <a:effectLst/>
                        <a:latin typeface="Helvetica" charset="0"/>
                        <a:ea typeface="Helvetica" charset="0"/>
                        <a:cs typeface="Helvetica" charset="0"/>
                      </a:endParaRPr>
                    </a:p>
                  </a:txBody>
                  <a:tcPr marL="45720" marR="4572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b="1" dirty="0">
                          <a:solidFill>
                            <a:srgbClr val="231F20"/>
                          </a:solidFill>
                          <a:effectLst/>
                          <a:latin typeface="Helvetica" charset="0"/>
                          <a:ea typeface="Helvetica" charset="0"/>
                          <a:cs typeface="Helvetica" charset="0"/>
                        </a:rPr>
                        <a:t> </a:t>
                      </a:r>
                      <a:endParaRPr lang="en-US" sz="2000" dirty="0">
                        <a:solidFill>
                          <a:srgbClr val="231F20"/>
                        </a:solidFill>
                        <a:effectLst/>
                        <a:latin typeface="Helvetica" charset="0"/>
                        <a:ea typeface="Helvetica" charset="0"/>
                        <a:cs typeface="Helvetica" charset="0"/>
                      </a:endParaRPr>
                    </a:p>
                  </a:txBody>
                  <a:tcPr marL="45720" marR="4572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b="1" dirty="0">
                          <a:solidFill>
                            <a:srgbClr val="231F20"/>
                          </a:solidFill>
                          <a:effectLst/>
                          <a:latin typeface="Helvetica" charset="0"/>
                          <a:ea typeface="Helvetica" charset="0"/>
                          <a:cs typeface="Helvetica" charset="0"/>
                        </a:rPr>
                        <a:t> </a:t>
                      </a:r>
                      <a:endParaRPr lang="en-US" sz="2000" dirty="0">
                        <a:solidFill>
                          <a:srgbClr val="231F20"/>
                        </a:solidFill>
                        <a:effectLst/>
                        <a:latin typeface="Helvetica" charset="0"/>
                        <a:ea typeface="Helvetica" charset="0"/>
                        <a:cs typeface="Helvetica" charset="0"/>
                      </a:endParaRPr>
                    </a:p>
                  </a:txBody>
                  <a:tcPr marL="45720" marR="4572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355089">
                <a:tc>
                  <a:txBody>
                    <a:bodyPr/>
                    <a:lstStyle/>
                    <a:p>
                      <a:pPr marL="0" marR="0">
                        <a:spcBef>
                          <a:spcPts val="0"/>
                        </a:spcBef>
                        <a:spcAft>
                          <a:spcPts val="0"/>
                        </a:spcAft>
                      </a:pPr>
                      <a:r>
                        <a:rPr lang="en-US" sz="2000">
                          <a:solidFill>
                            <a:srgbClr val="231F20"/>
                          </a:solidFill>
                          <a:effectLst/>
                          <a:latin typeface="Helvetica" charset="0"/>
                          <a:ea typeface="Helvetica" charset="0"/>
                          <a:cs typeface="Helvetica" charset="0"/>
                        </a:rPr>
                        <a:t>Our worship supports the spiritual growth of our congregation and inspires us to live out our faith in the world.</a:t>
                      </a:r>
                    </a:p>
                  </a:txBody>
                  <a:tcPr marL="45720" marR="4572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b="1">
                          <a:solidFill>
                            <a:srgbClr val="231F20"/>
                          </a:solidFill>
                          <a:effectLst/>
                          <a:latin typeface="Helvetica" charset="0"/>
                          <a:ea typeface="Helvetica" charset="0"/>
                          <a:cs typeface="Helvetica" charset="0"/>
                        </a:rPr>
                        <a:t> </a:t>
                      </a:r>
                      <a:endParaRPr lang="en-US" sz="2000">
                        <a:solidFill>
                          <a:srgbClr val="231F20"/>
                        </a:solidFill>
                        <a:effectLst/>
                        <a:latin typeface="Helvetica" charset="0"/>
                        <a:ea typeface="Helvetica" charset="0"/>
                        <a:cs typeface="Helvetica" charset="0"/>
                      </a:endParaRPr>
                    </a:p>
                  </a:txBody>
                  <a:tcPr marL="45720" marR="4572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b="1" dirty="0">
                          <a:solidFill>
                            <a:srgbClr val="231F20"/>
                          </a:solidFill>
                          <a:effectLst/>
                          <a:latin typeface="Helvetica" charset="0"/>
                          <a:ea typeface="Helvetica" charset="0"/>
                          <a:cs typeface="Helvetica" charset="0"/>
                        </a:rPr>
                        <a:t> </a:t>
                      </a:r>
                      <a:endParaRPr lang="en-US" sz="2000" dirty="0">
                        <a:solidFill>
                          <a:srgbClr val="231F20"/>
                        </a:solidFill>
                        <a:effectLst/>
                        <a:latin typeface="Helvetica" charset="0"/>
                        <a:ea typeface="Helvetica" charset="0"/>
                        <a:cs typeface="Helvetica" charset="0"/>
                      </a:endParaRPr>
                    </a:p>
                  </a:txBody>
                  <a:tcPr marL="45720" marR="4572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b="1" dirty="0">
                          <a:solidFill>
                            <a:srgbClr val="231F20"/>
                          </a:solidFill>
                          <a:effectLst/>
                          <a:latin typeface="Helvetica" charset="0"/>
                          <a:ea typeface="Helvetica" charset="0"/>
                          <a:cs typeface="Helvetica" charset="0"/>
                        </a:rPr>
                        <a:t>3</a:t>
                      </a:r>
                      <a:endParaRPr lang="en-US" sz="2000" dirty="0">
                        <a:solidFill>
                          <a:srgbClr val="231F20"/>
                        </a:solidFill>
                        <a:effectLst/>
                        <a:latin typeface="Helvetica" charset="0"/>
                        <a:ea typeface="Helvetica" charset="0"/>
                        <a:cs typeface="Helvetica" charset="0"/>
                      </a:endParaRPr>
                    </a:p>
                  </a:txBody>
                  <a:tcPr marL="45720" marR="4572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b="1" dirty="0">
                          <a:solidFill>
                            <a:srgbClr val="231F20"/>
                          </a:solidFill>
                          <a:effectLst/>
                          <a:latin typeface="Helvetica" charset="0"/>
                          <a:ea typeface="Helvetica" charset="0"/>
                          <a:cs typeface="Helvetica" charset="0"/>
                        </a:rPr>
                        <a:t> </a:t>
                      </a:r>
                      <a:endParaRPr lang="en-US" sz="2000" dirty="0">
                        <a:solidFill>
                          <a:srgbClr val="231F20"/>
                        </a:solidFill>
                        <a:effectLst/>
                        <a:latin typeface="Helvetica" charset="0"/>
                        <a:ea typeface="Helvetica" charset="0"/>
                        <a:cs typeface="Helvetica" charset="0"/>
                      </a:endParaRPr>
                    </a:p>
                  </a:txBody>
                  <a:tcPr marL="45720" marR="4572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b="1" dirty="0">
                          <a:solidFill>
                            <a:srgbClr val="231F20"/>
                          </a:solidFill>
                          <a:effectLst/>
                          <a:latin typeface="Helvetica" charset="0"/>
                          <a:ea typeface="Helvetica" charset="0"/>
                          <a:cs typeface="Helvetica" charset="0"/>
                        </a:rPr>
                        <a:t> </a:t>
                      </a:r>
                      <a:endParaRPr lang="en-US" sz="2000" dirty="0">
                        <a:solidFill>
                          <a:srgbClr val="231F20"/>
                        </a:solidFill>
                        <a:effectLst/>
                        <a:latin typeface="Helvetica" charset="0"/>
                        <a:ea typeface="Helvetica" charset="0"/>
                        <a:cs typeface="Helvetica" charset="0"/>
                      </a:endParaRPr>
                    </a:p>
                  </a:txBody>
                  <a:tcPr marL="45720" marR="4572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75609">
                <a:tc>
                  <a:txBody>
                    <a:bodyPr/>
                    <a:lstStyle/>
                    <a:p>
                      <a:pPr marL="0" marR="0">
                        <a:spcBef>
                          <a:spcPts val="0"/>
                        </a:spcBef>
                        <a:spcAft>
                          <a:spcPts val="0"/>
                        </a:spcAft>
                      </a:pPr>
                      <a:r>
                        <a:rPr lang="en-US" sz="2000" dirty="0">
                          <a:solidFill>
                            <a:srgbClr val="231F20"/>
                          </a:solidFill>
                          <a:effectLst/>
                          <a:latin typeface="Helvetica" charset="0"/>
                          <a:ea typeface="Helvetica" charset="0"/>
                          <a:cs typeface="Helvetica" charset="0"/>
                        </a:rPr>
                        <a:t>We regularly engage in individual and corporate prayer.</a:t>
                      </a:r>
                    </a:p>
                  </a:txBody>
                  <a:tcPr marL="45720" marR="4572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b="1">
                          <a:solidFill>
                            <a:srgbClr val="231F20"/>
                          </a:solidFill>
                          <a:effectLst/>
                          <a:latin typeface="Helvetica" charset="0"/>
                          <a:ea typeface="Helvetica" charset="0"/>
                          <a:cs typeface="Helvetica" charset="0"/>
                        </a:rPr>
                        <a:t> </a:t>
                      </a:r>
                      <a:endParaRPr lang="en-US" sz="2000">
                        <a:solidFill>
                          <a:srgbClr val="231F20"/>
                        </a:solidFill>
                        <a:effectLst/>
                        <a:latin typeface="Helvetica" charset="0"/>
                        <a:ea typeface="Helvetica" charset="0"/>
                        <a:cs typeface="Helvetica" charset="0"/>
                      </a:endParaRPr>
                    </a:p>
                  </a:txBody>
                  <a:tcPr marL="45720" marR="4572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b="1">
                          <a:solidFill>
                            <a:srgbClr val="231F20"/>
                          </a:solidFill>
                          <a:effectLst/>
                          <a:latin typeface="Helvetica" charset="0"/>
                          <a:ea typeface="Helvetica" charset="0"/>
                          <a:cs typeface="Helvetica" charset="0"/>
                        </a:rPr>
                        <a:t> </a:t>
                      </a:r>
                      <a:endParaRPr lang="en-US" sz="2000">
                        <a:solidFill>
                          <a:srgbClr val="231F20"/>
                        </a:solidFill>
                        <a:effectLst/>
                        <a:latin typeface="Helvetica" charset="0"/>
                        <a:ea typeface="Helvetica" charset="0"/>
                        <a:cs typeface="Helvetica" charset="0"/>
                      </a:endParaRPr>
                    </a:p>
                  </a:txBody>
                  <a:tcPr marL="45720" marR="4572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b="1" dirty="0">
                          <a:solidFill>
                            <a:srgbClr val="231F20"/>
                          </a:solidFill>
                          <a:effectLst/>
                          <a:latin typeface="Helvetica" charset="0"/>
                          <a:ea typeface="Helvetica" charset="0"/>
                          <a:cs typeface="Helvetica" charset="0"/>
                        </a:rPr>
                        <a:t> </a:t>
                      </a:r>
                      <a:endParaRPr lang="en-US" sz="2000" dirty="0">
                        <a:solidFill>
                          <a:srgbClr val="231F20"/>
                        </a:solidFill>
                        <a:effectLst/>
                        <a:latin typeface="Helvetica" charset="0"/>
                        <a:ea typeface="Helvetica" charset="0"/>
                        <a:cs typeface="Helvetica" charset="0"/>
                      </a:endParaRPr>
                    </a:p>
                  </a:txBody>
                  <a:tcPr marL="45720" marR="4572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b="1" dirty="0">
                          <a:solidFill>
                            <a:srgbClr val="231F20"/>
                          </a:solidFill>
                          <a:effectLst/>
                          <a:latin typeface="Helvetica" charset="0"/>
                          <a:ea typeface="Helvetica" charset="0"/>
                          <a:cs typeface="Helvetica" charset="0"/>
                        </a:rPr>
                        <a:t>4</a:t>
                      </a:r>
                      <a:endParaRPr lang="en-US" sz="2000" dirty="0">
                        <a:solidFill>
                          <a:srgbClr val="231F20"/>
                        </a:solidFill>
                        <a:effectLst/>
                        <a:latin typeface="Helvetica" charset="0"/>
                        <a:ea typeface="Helvetica" charset="0"/>
                        <a:cs typeface="Helvetica" charset="0"/>
                      </a:endParaRPr>
                    </a:p>
                  </a:txBody>
                  <a:tcPr marL="45720" marR="4572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b="1" dirty="0">
                          <a:solidFill>
                            <a:srgbClr val="231F20"/>
                          </a:solidFill>
                          <a:effectLst/>
                          <a:latin typeface="Helvetica" charset="0"/>
                          <a:ea typeface="Helvetica" charset="0"/>
                          <a:cs typeface="Helvetica" charset="0"/>
                        </a:rPr>
                        <a:t> </a:t>
                      </a:r>
                      <a:endParaRPr lang="en-US" sz="2000" dirty="0">
                        <a:solidFill>
                          <a:srgbClr val="231F20"/>
                        </a:solidFill>
                        <a:effectLst/>
                        <a:latin typeface="Helvetica" charset="0"/>
                        <a:ea typeface="Helvetica" charset="0"/>
                        <a:cs typeface="Helvetica" charset="0"/>
                      </a:endParaRPr>
                    </a:p>
                  </a:txBody>
                  <a:tcPr marL="45720" marR="4572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2406316" y="6066919"/>
            <a:ext cx="8614610" cy="584775"/>
          </a:xfrm>
          <a:prstGeom prst="rect">
            <a:avLst/>
          </a:prstGeom>
          <a:noFill/>
        </p:spPr>
        <p:txBody>
          <a:bodyPr wrap="square" rtlCol="0">
            <a:spAutoFit/>
          </a:bodyPr>
          <a:lstStyle/>
          <a:p>
            <a:r>
              <a:rPr lang="en-US" sz="3200" dirty="0">
                <a:latin typeface="Helvetica" charset="0"/>
                <a:ea typeface="Helvetica" charset="0"/>
                <a:cs typeface="Helvetica" charset="0"/>
              </a:rPr>
              <a:t>Total: ________		 Average: ________</a:t>
            </a:r>
          </a:p>
        </p:txBody>
      </p:sp>
    </p:spTree>
    <p:extLst>
      <p:ext uri="{BB962C8B-B14F-4D97-AF65-F5344CB8AC3E}">
        <p14:creationId xmlns:p14="http://schemas.microsoft.com/office/powerpoint/2010/main" val="3875482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4" name="TextBox 9"/>
          <p:cNvSpPr txBox="1">
            <a:spLocks noChangeArrowheads="1"/>
          </p:cNvSpPr>
          <p:nvPr/>
        </p:nvSpPr>
        <p:spPr bwMode="auto">
          <a:xfrm>
            <a:off x="1127835" y="324534"/>
            <a:ext cx="99077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3600" b="1" dirty="0">
                <a:solidFill>
                  <a:schemeClr val="bg1"/>
                </a:solidFill>
                <a:latin typeface="Arial" panose="020B0604020202020204" pitchFamily="34" charset="0"/>
                <a:ea typeface="Gotham Book" charset="0"/>
                <a:cs typeface="Arial" panose="020B0604020202020204" pitchFamily="34" charset="0"/>
              </a:rPr>
              <a:t>Keys to Developing a God-Inspired Vision</a:t>
            </a:r>
          </a:p>
        </p:txBody>
      </p:sp>
      <p:sp>
        <p:nvSpPr>
          <p:cNvPr id="5" name="TextBox 4"/>
          <p:cNvSpPr txBox="1">
            <a:spLocks noChangeArrowheads="1"/>
          </p:cNvSpPr>
          <p:nvPr/>
        </p:nvSpPr>
        <p:spPr bwMode="auto">
          <a:xfrm>
            <a:off x="1053193" y="2086613"/>
            <a:ext cx="10085614" cy="369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ts val="1200"/>
              </a:spcBef>
              <a:buNone/>
            </a:pPr>
            <a:r>
              <a:rPr lang="en-US" altLang="en-US" sz="9600" dirty="0">
                <a:latin typeface="Helvetica" charset="0"/>
                <a:ea typeface="Helvetica" charset="0"/>
                <a:cs typeface="Helvetica" charset="0"/>
              </a:rPr>
              <a:t>I dream of a church where</a:t>
            </a:r>
            <a:r>
              <a:rPr lang="is-IS" altLang="en-US" sz="9600" dirty="0">
                <a:latin typeface="Helvetica" charset="0"/>
                <a:ea typeface="Helvetica" charset="0"/>
                <a:cs typeface="Helvetica" charset="0"/>
              </a:rPr>
              <a:t>…</a:t>
            </a:r>
            <a:endParaRPr lang="en-US" altLang="en-US" sz="9600" dirty="0">
              <a:latin typeface="Helvetica" charset="0"/>
              <a:ea typeface="Helvetica" charset="0"/>
              <a:cs typeface="Helvetica" charset="0"/>
            </a:endParaRPr>
          </a:p>
          <a:p>
            <a:pPr eaLnBrk="1" hangingPunct="1">
              <a:lnSpc>
                <a:spcPct val="150000"/>
              </a:lnSpc>
              <a:spcBef>
                <a:spcPct val="0"/>
              </a:spcBef>
              <a:buFontTx/>
              <a:buNone/>
            </a:pPr>
            <a:endParaRPr lang="en-US" altLang="en-US" dirty="0">
              <a:latin typeface="Helvetica" charset="0"/>
              <a:ea typeface="Helvetica" charset="0"/>
              <a:cs typeface="Helvetica" charset="0"/>
            </a:endParaRPr>
          </a:p>
        </p:txBody>
      </p:sp>
      <p:pic>
        <p:nvPicPr>
          <p:cNvPr id="7" name="pasted-image.pdf"/>
          <p:cNvPicPr>
            <a:picLocks noChangeAspect="1"/>
          </p:cNvPicPr>
          <p:nvPr/>
        </p:nvPicPr>
        <p:blipFill>
          <a:blip r:embed="rId4"/>
          <a:stretch>
            <a:fillRect/>
          </a:stretch>
        </p:blipFill>
        <p:spPr>
          <a:xfrm>
            <a:off x="9342175" y="5781920"/>
            <a:ext cx="2420993" cy="833047"/>
          </a:xfrm>
          <a:prstGeom prst="rect">
            <a:avLst/>
          </a:prstGeom>
          <a:ln w="12700">
            <a:miter lim="400000"/>
          </a:ln>
        </p:spPr>
      </p:pic>
    </p:spTree>
    <p:extLst>
      <p:ext uri="{BB962C8B-B14F-4D97-AF65-F5344CB8AC3E}">
        <p14:creationId xmlns:p14="http://schemas.microsoft.com/office/powerpoint/2010/main" val="5031721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5" name="TextBox 4"/>
          <p:cNvSpPr txBox="1">
            <a:spLocks noChangeArrowheads="1"/>
          </p:cNvSpPr>
          <p:nvPr/>
        </p:nvSpPr>
        <p:spPr bwMode="auto">
          <a:xfrm>
            <a:off x="483407" y="1295400"/>
            <a:ext cx="10696354"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marL="342900" indent="-342900">
              <a:spcBef>
                <a:spcPct val="0"/>
              </a:spcBef>
              <a:spcAft>
                <a:spcPts val="1200"/>
              </a:spcAft>
            </a:pPr>
            <a:r>
              <a:rPr lang="en-US" altLang="en-US" sz="2400" b="1" dirty="0">
                <a:latin typeface="Helvetica" charset="0"/>
                <a:ea typeface="Helvetica" charset="0"/>
                <a:cs typeface="Helvetica" charset="0"/>
              </a:rPr>
              <a:t>I dream of a church where fellowship is </a:t>
            </a:r>
            <a:r>
              <a:rPr lang="en-US" altLang="en-US" sz="2400" dirty="0">
                <a:latin typeface="Helvetica" charset="0"/>
                <a:ea typeface="Helvetica" charset="0"/>
                <a:cs typeface="Helvetica" charset="0"/>
              </a:rPr>
              <a:t>an expression of God’s love demonstrated in life-giving relationships that are multi-generational, forgiving, inviting, and fun.</a:t>
            </a:r>
          </a:p>
          <a:p>
            <a:pPr marL="342900" indent="-342900">
              <a:spcBef>
                <a:spcPct val="0"/>
              </a:spcBef>
              <a:spcAft>
                <a:spcPts val="1200"/>
              </a:spcAft>
            </a:pPr>
            <a:r>
              <a:rPr lang="en-US" altLang="en-US" sz="2400" dirty="0">
                <a:latin typeface="Helvetica" charset="0"/>
                <a:ea typeface="Helvetica" charset="0"/>
                <a:cs typeface="Helvetica" charset="0"/>
              </a:rPr>
              <a:t> </a:t>
            </a:r>
            <a:r>
              <a:rPr lang="en-US" altLang="en-US" sz="2400" b="1" dirty="0">
                <a:latin typeface="Helvetica" charset="0"/>
                <a:ea typeface="Helvetica" charset="0"/>
                <a:cs typeface="Helvetica" charset="0"/>
              </a:rPr>
              <a:t>I dream of a church where worship is </a:t>
            </a:r>
            <a:r>
              <a:rPr lang="en-US" altLang="en-US" sz="2400" dirty="0">
                <a:latin typeface="Helvetica" charset="0"/>
                <a:ea typeface="Helvetica" charset="0"/>
                <a:cs typeface="Helvetica" charset="0"/>
              </a:rPr>
              <a:t>an authentic, Spirit-filled lifestyle that is biblical, intimate, relevant, and life-changing.</a:t>
            </a:r>
          </a:p>
          <a:p>
            <a:pPr marL="342900" indent="-342900">
              <a:spcBef>
                <a:spcPct val="0"/>
              </a:spcBef>
              <a:spcAft>
                <a:spcPts val="1200"/>
              </a:spcAft>
            </a:pPr>
            <a:r>
              <a:rPr lang="en-US" altLang="en-US" sz="2400" dirty="0">
                <a:latin typeface="Helvetica" charset="0"/>
                <a:ea typeface="Helvetica" charset="0"/>
                <a:cs typeface="Helvetica" charset="0"/>
              </a:rPr>
              <a:t> </a:t>
            </a:r>
            <a:r>
              <a:rPr lang="en-US" altLang="en-US" sz="2400" b="1" dirty="0">
                <a:latin typeface="Helvetica" charset="0"/>
                <a:ea typeface="Helvetica" charset="0"/>
                <a:cs typeface="Helvetica" charset="0"/>
              </a:rPr>
              <a:t>I dream of a church where discipleship is </a:t>
            </a:r>
            <a:r>
              <a:rPr lang="en-US" altLang="en-US" sz="2400" dirty="0">
                <a:latin typeface="Helvetica" charset="0"/>
                <a:ea typeface="Helvetica" charset="0"/>
                <a:cs typeface="Helvetica" charset="0"/>
              </a:rPr>
              <a:t>mentoring, training, and equipping believers through the Word of God to be mature disciples who in turn disciple others.</a:t>
            </a:r>
          </a:p>
          <a:p>
            <a:pPr marL="342900" indent="-342900">
              <a:spcBef>
                <a:spcPct val="0"/>
              </a:spcBef>
              <a:spcAft>
                <a:spcPts val="1200"/>
              </a:spcAft>
            </a:pPr>
            <a:r>
              <a:rPr lang="en-US" altLang="en-US" sz="2400" dirty="0">
                <a:latin typeface="Helvetica" charset="0"/>
                <a:ea typeface="Helvetica" charset="0"/>
                <a:cs typeface="Helvetica" charset="0"/>
              </a:rPr>
              <a:t> </a:t>
            </a:r>
            <a:r>
              <a:rPr lang="en-US" altLang="en-US" sz="2400" b="1" dirty="0">
                <a:latin typeface="Helvetica" charset="0"/>
                <a:ea typeface="Helvetica" charset="0"/>
                <a:cs typeface="Helvetica" charset="0"/>
              </a:rPr>
              <a:t>I dream of a church where evangelism is </a:t>
            </a:r>
            <a:r>
              <a:rPr lang="en-US" altLang="en-US" sz="2400" dirty="0">
                <a:latin typeface="Helvetica" charset="0"/>
                <a:ea typeface="Helvetica" charset="0"/>
                <a:cs typeface="Helvetica" charset="0"/>
              </a:rPr>
              <a:t>a lifestyle that reveals God’s love and demonstrates compassion to people through the empowerment of the Holy Spirit.</a:t>
            </a:r>
          </a:p>
          <a:p>
            <a:pPr marL="342900" indent="-342900">
              <a:spcBef>
                <a:spcPct val="0"/>
              </a:spcBef>
              <a:spcAft>
                <a:spcPts val="1200"/>
              </a:spcAft>
            </a:pPr>
            <a:r>
              <a:rPr lang="en-US" altLang="en-US" sz="2400" dirty="0">
                <a:latin typeface="Helvetica" charset="0"/>
                <a:ea typeface="Helvetica" charset="0"/>
                <a:cs typeface="Helvetica" charset="0"/>
              </a:rPr>
              <a:t> </a:t>
            </a:r>
            <a:r>
              <a:rPr lang="en-US" altLang="en-US" sz="2400" b="1" dirty="0">
                <a:latin typeface="Helvetica" charset="0"/>
                <a:ea typeface="Helvetica" charset="0"/>
                <a:cs typeface="Helvetica" charset="0"/>
              </a:rPr>
              <a:t>I dream of a church</a:t>
            </a:r>
            <a:r>
              <a:rPr lang="en-US" altLang="en-US" sz="2400" dirty="0">
                <a:latin typeface="Helvetica" charset="0"/>
                <a:ea typeface="Helvetica" charset="0"/>
                <a:cs typeface="Helvetica" charset="0"/>
              </a:rPr>
              <a:t> where every believer has discovered their </a:t>
            </a:r>
            <a:r>
              <a:rPr lang="en-US" altLang="en-US" sz="2400" b="1" dirty="0">
                <a:latin typeface="Helvetica" charset="0"/>
                <a:ea typeface="Helvetica" charset="0"/>
                <a:cs typeface="Helvetica" charset="0"/>
              </a:rPr>
              <a:t>spiritual gifts </a:t>
            </a:r>
            <a:r>
              <a:rPr lang="en-US" altLang="en-US" sz="2400" dirty="0">
                <a:latin typeface="Helvetica" charset="0"/>
                <a:ea typeface="Helvetica" charset="0"/>
                <a:cs typeface="Helvetica" charset="0"/>
              </a:rPr>
              <a:t>and confidently exercises them to demonstrate God’s love.</a:t>
            </a:r>
          </a:p>
        </p:txBody>
      </p:sp>
      <p:sp>
        <p:nvSpPr>
          <p:cNvPr id="2" name="Rectangle 1"/>
          <p:cNvSpPr/>
          <p:nvPr/>
        </p:nvSpPr>
        <p:spPr>
          <a:xfrm>
            <a:off x="771240" y="293757"/>
            <a:ext cx="10192214" cy="707886"/>
          </a:xfrm>
          <a:prstGeom prst="rect">
            <a:avLst/>
          </a:prstGeom>
        </p:spPr>
        <p:txBody>
          <a:bodyPr wrap="none">
            <a:spAutoFit/>
          </a:bodyPr>
          <a:lstStyle/>
          <a:p>
            <a:pPr>
              <a:spcBef>
                <a:spcPct val="0"/>
              </a:spcBef>
              <a:spcAft>
                <a:spcPts val="1200"/>
              </a:spcAft>
              <a:buNone/>
            </a:pPr>
            <a:r>
              <a:rPr lang="en-US" altLang="en-US" sz="4000" b="1" dirty="0">
                <a:solidFill>
                  <a:schemeClr val="bg1"/>
                </a:solidFill>
                <a:latin typeface="Arial" panose="020B0604020202020204" pitchFamily="34" charset="0"/>
                <a:ea typeface="Gotham Book" charset="0"/>
                <a:cs typeface="Arial" panose="020B0604020202020204" pitchFamily="34" charset="0"/>
              </a:rPr>
              <a:t>Examples of Finalized Dream Statements</a:t>
            </a:r>
          </a:p>
        </p:txBody>
      </p:sp>
    </p:spTree>
    <p:extLst>
      <p:ext uri="{BB962C8B-B14F-4D97-AF65-F5344CB8AC3E}">
        <p14:creationId xmlns:p14="http://schemas.microsoft.com/office/powerpoint/2010/main" val="11175808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sted-image.png"/>
          <p:cNvPicPr>
            <a:picLocks noChangeAspect="1"/>
          </p:cNvPicPr>
          <p:nvPr/>
        </p:nvPicPr>
        <p:blipFill>
          <a:blip r:embed="rId3"/>
          <a:stretch>
            <a:fillRect/>
          </a:stretch>
        </p:blipFill>
        <p:spPr>
          <a:xfrm>
            <a:off x="0" y="0"/>
            <a:ext cx="12192001" cy="1295401"/>
          </a:xfrm>
          <a:prstGeom prst="rect">
            <a:avLst/>
          </a:prstGeom>
          <a:ln w="12700">
            <a:miter lim="400000"/>
          </a:ln>
        </p:spPr>
      </p:pic>
      <p:sp>
        <p:nvSpPr>
          <p:cNvPr id="2" name="Rectangle 1"/>
          <p:cNvSpPr/>
          <p:nvPr/>
        </p:nvSpPr>
        <p:spPr>
          <a:xfrm>
            <a:off x="771240" y="293757"/>
            <a:ext cx="11026352" cy="707886"/>
          </a:xfrm>
          <a:prstGeom prst="rect">
            <a:avLst/>
          </a:prstGeom>
        </p:spPr>
        <p:txBody>
          <a:bodyPr wrap="none">
            <a:spAutoFit/>
          </a:bodyPr>
          <a:lstStyle/>
          <a:p>
            <a:pPr>
              <a:spcBef>
                <a:spcPct val="0"/>
              </a:spcBef>
              <a:spcAft>
                <a:spcPts val="1200"/>
              </a:spcAft>
              <a:buNone/>
            </a:pPr>
            <a:r>
              <a:rPr lang="en-US" altLang="en-US" sz="4000" b="1" dirty="0">
                <a:solidFill>
                  <a:schemeClr val="bg1"/>
                </a:solidFill>
                <a:latin typeface="Arial" panose="020B0604020202020204" pitchFamily="34" charset="0"/>
                <a:ea typeface="Gotham Book" charset="0"/>
                <a:cs typeface="Arial" panose="020B0604020202020204" pitchFamily="34" charset="0"/>
              </a:rPr>
              <a:t>Discovering the Dreamscape for the Vision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9990" y="1295400"/>
            <a:ext cx="5012019" cy="5445491"/>
          </a:xfrm>
          <a:prstGeom prst="rect">
            <a:avLst/>
          </a:prstGeom>
        </p:spPr>
      </p:pic>
    </p:spTree>
    <p:extLst>
      <p:ext uri="{BB962C8B-B14F-4D97-AF65-F5344CB8AC3E}">
        <p14:creationId xmlns:p14="http://schemas.microsoft.com/office/powerpoint/2010/main" val="945179250"/>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3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7A19375BE18A4D87A01136DE27B421" ma:contentTypeVersion="18" ma:contentTypeDescription="Create a new document." ma:contentTypeScope="" ma:versionID="b730053ace7494fb286a0b7f1a0cabd6">
  <xsd:schema xmlns:xsd="http://www.w3.org/2001/XMLSchema" xmlns:xs="http://www.w3.org/2001/XMLSchema" xmlns:p="http://schemas.microsoft.com/office/2006/metadata/properties" xmlns:ns1="http://schemas.microsoft.com/sharepoint/v3" xmlns:ns2="413eb124-f3cf-4dfe-80be-a340c7bdd2c6" xmlns:ns3="f528fb65-b9d9-452f-a175-3d4b140a4018" targetNamespace="http://schemas.microsoft.com/office/2006/metadata/properties" ma:root="true" ma:fieldsID="84d450c4b2840c912213cdabff602a00" ns1:_="" ns2:_="" ns3:_="">
    <xsd:import namespace="http://schemas.microsoft.com/sharepoint/v3"/>
    <xsd:import namespace="413eb124-f3cf-4dfe-80be-a340c7bdd2c6"/>
    <xsd:import namespace="f528fb65-b9d9-452f-a175-3d4b140a4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1:_ip_UnifiedCompliancePolicyProperties" minOccurs="0"/>
                <xsd:element ref="ns1:_ip_UnifiedCompliancePolicyUIAc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3eb124-f3cf-4dfe-80be-a340c7bdd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6591e76-5095-4440-adcc-28880e49ef4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28fb65-b9d9-452f-a175-3d4b140a4018"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7bd121f-72ec-4f8e-83e9-6d83ddcc3c9c}" ma:internalName="TaxCatchAll" ma:showField="CatchAllData" ma:web="f528fb65-b9d9-452f-a175-3d4b140a40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13eb124-f3cf-4dfe-80be-a340c7bdd2c6">
      <Terms xmlns="http://schemas.microsoft.com/office/infopath/2007/PartnerControls"/>
    </lcf76f155ced4ddcb4097134ff3c332f>
    <_ip_UnifiedCompliancePolicyUIAction xmlns="http://schemas.microsoft.com/sharepoint/v3" xsi:nil="true"/>
    <TaxCatchAll xmlns="f528fb65-b9d9-452f-a175-3d4b140a4018"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CC75A3A-ED7E-48B8-90F3-0F03C549E7A0}"/>
</file>

<file path=customXml/itemProps2.xml><?xml version="1.0" encoding="utf-8"?>
<ds:datastoreItem xmlns:ds="http://schemas.openxmlformats.org/officeDocument/2006/customXml" ds:itemID="{2D5304C2-F15F-4CAD-9773-200D904B17CD}"/>
</file>

<file path=customXml/itemProps3.xml><?xml version="1.0" encoding="utf-8"?>
<ds:datastoreItem xmlns:ds="http://schemas.openxmlformats.org/officeDocument/2006/customXml" ds:itemID="{DF53ED63-12F6-4F2F-A721-A970FDAA4096}"/>
</file>

<file path=docProps/app.xml><?xml version="1.0" encoding="utf-8"?>
<Properties xmlns="http://schemas.openxmlformats.org/officeDocument/2006/extended-properties" xmlns:vt="http://schemas.openxmlformats.org/officeDocument/2006/docPropsVTypes">
  <Template>Office Theme</Template>
  <TotalTime>2453</TotalTime>
  <Words>6525</Words>
  <Application>Microsoft Macintosh PowerPoint</Application>
  <PresentationFormat>Widescreen</PresentationFormat>
  <Paragraphs>1066</Paragraphs>
  <Slides>102</Slides>
  <Notes>77</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102</vt:i4>
      </vt:variant>
    </vt:vector>
  </HeadingPairs>
  <TitlesOfParts>
    <vt:vector size="119" baseType="lpstr">
      <vt:lpstr>Arial</vt:lpstr>
      <vt:lpstr>Calibri</vt:lpstr>
      <vt:lpstr>Calibri Light</vt:lpstr>
      <vt:lpstr>Chalkboard</vt:lpstr>
      <vt:lpstr>Franklin Gothic Book</vt:lpstr>
      <vt:lpstr>Gotham Medium</vt:lpstr>
      <vt:lpstr>Helvetica</vt:lpstr>
      <vt:lpstr>Helvetica Light</vt:lpstr>
      <vt:lpstr>Segoe UI Symbol</vt:lpstr>
      <vt:lpstr>Trajan Pro</vt:lpstr>
      <vt:lpstr>Wingdings</vt:lpstr>
      <vt:lpstr>Office Theme</vt:lpstr>
      <vt:lpstr>1_Office Theme</vt:lpstr>
      <vt:lpstr>3_Office Theme</vt:lpstr>
      <vt:lpstr>White</vt:lpstr>
      <vt:lpstr>1_White</vt:lpstr>
      <vt:lpstr>3_White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 Austin</dc:creator>
  <cp:lastModifiedBy>Jacobs, Austin</cp:lastModifiedBy>
  <cp:revision>135</cp:revision>
  <dcterms:created xsi:type="dcterms:W3CDTF">2017-02-15T19:52:55Z</dcterms:created>
  <dcterms:modified xsi:type="dcterms:W3CDTF">2022-10-11T19:13:07Z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0x010100177A19375BE18A4D87A01136DE27B421</vt:lpwstr>
  </property>
</Properties>
</file>