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Lst>
  <p:notesMasterIdLst>
    <p:notesMasterId r:id="rId55"/>
  </p:notesMasterIdLst>
  <p:sldIdLst>
    <p:sldId id="323" r:id="rId6"/>
    <p:sldId id="300" r:id="rId7"/>
    <p:sldId id="579" r:id="rId8"/>
    <p:sldId id="330" r:id="rId9"/>
    <p:sldId id="331" r:id="rId10"/>
    <p:sldId id="575" r:id="rId11"/>
    <p:sldId id="576" r:id="rId12"/>
    <p:sldId id="577" r:id="rId13"/>
    <p:sldId id="326" r:id="rId14"/>
    <p:sldId id="332" r:id="rId15"/>
    <p:sldId id="333" r:id="rId16"/>
    <p:sldId id="334" r:id="rId17"/>
    <p:sldId id="578" r:id="rId18"/>
    <p:sldId id="324" r:id="rId19"/>
    <p:sldId id="343" r:id="rId20"/>
    <p:sldId id="344" r:id="rId21"/>
    <p:sldId id="345" r:id="rId22"/>
    <p:sldId id="302" r:id="rId23"/>
    <p:sldId id="337" r:id="rId24"/>
    <p:sldId id="338" r:id="rId25"/>
    <p:sldId id="339" r:id="rId26"/>
    <p:sldId id="329" r:id="rId27"/>
    <p:sldId id="335" r:id="rId28"/>
    <p:sldId id="468" r:id="rId29"/>
    <p:sldId id="566" r:id="rId30"/>
    <p:sldId id="567" r:id="rId31"/>
    <p:sldId id="568" r:id="rId32"/>
    <p:sldId id="569" r:id="rId33"/>
    <p:sldId id="570" r:id="rId34"/>
    <p:sldId id="571" r:id="rId35"/>
    <p:sldId id="572" r:id="rId36"/>
    <p:sldId id="573" r:id="rId37"/>
    <p:sldId id="336" r:id="rId38"/>
    <p:sldId id="580" r:id="rId39"/>
    <p:sldId id="574" r:id="rId40"/>
    <p:sldId id="303" r:id="rId41"/>
    <p:sldId id="321" r:id="rId42"/>
    <p:sldId id="320" r:id="rId43"/>
    <p:sldId id="322" r:id="rId44"/>
    <p:sldId id="304" r:id="rId45"/>
    <p:sldId id="305" r:id="rId46"/>
    <p:sldId id="327" r:id="rId47"/>
    <p:sldId id="340" r:id="rId48"/>
    <p:sldId id="341" r:id="rId49"/>
    <p:sldId id="342" r:id="rId50"/>
    <p:sldId id="328" r:id="rId51"/>
    <p:sldId id="307" r:id="rId52"/>
    <p:sldId id="308" r:id="rId53"/>
    <p:sldId id="309" r:id="rId54"/>
  </p:sldIdLst>
  <p:sldSz cx="14630400" cy="8229600"/>
  <p:notesSz cx="15544800" cy="10058400"/>
  <p:defaultTex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48" userDrawn="1">
          <p15:clr>
            <a:srgbClr val="A4A3A4"/>
          </p15:clr>
        </p15:guide>
        <p15:guide id="2" pos="5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A74"/>
    <a:srgbClr val="0F4873"/>
    <a:srgbClr val="CFBB67"/>
    <a:srgbClr val="C5AD47"/>
    <a:srgbClr val="196271"/>
    <a:srgbClr val="2F6A85"/>
    <a:srgbClr val="8338E8"/>
    <a:srgbClr val="B3422F"/>
    <a:srgbClr val="357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p:restoredTop sz="91579"/>
  </p:normalViewPr>
  <p:slideViewPr>
    <p:cSldViewPr>
      <p:cViewPr varScale="1">
        <p:scale>
          <a:sx n="87" d="100"/>
          <a:sy n="87" d="100"/>
        </p:scale>
        <p:origin x="1168" y="200"/>
      </p:cViewPr>
      <p:guideLst>
        <p:guide orient="horz" pos="4848"/>
        <p:guide pos="59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Austin" userId="cc7fd86b-cd19-4272-8670-e8b47a456a09" providerId="ADAL" clId="{23489B59-8045-7B44-AD17-5727C8CAA8DA}"/>
    <pc:docChg chg="custSel addSld modSld">
      <pc:chgData name="Jacobs, Austin" userId="cc7fd86b-cd19-4272-8670-e8b47a456a09" providerId="ADAL" clId="{23489B59-8045-7B44-AD17-5727C8CAA8DA}" dt="2023-02-23T21:07:52.822" v="293" actId="20577"/>
      <pc:docMkLst>
        <pc:docMk/>
      </pc:docMkLst>
      <pc:sldChg chg="modSp mod">
        <pc:chgData name="Jacobs, Austin" userId="cc7fd86b-cd19-4272-8670-e8b47a456a09" providerId="ADAL" clId="{23489B59-8045-7B44-AD17-5727C8CAA8DA}" dt="2023-02-23T21:06:46.512" v="114" actId="20577"/>
        <pc:sldMkLst>
          <pc:docMk/>
          <pc:sldMk cId="169447635" sldId="336"/>
        </pc:sldMkLst>
        <pc:spChg chg="mod">
          <ac:chgData name="Jacobs, Austin" userId="cc7fd86b-cd19-4272-8670-e8b47a456a09" providerId="ADAL" clId="{23489B59-8045-7B44-AD17-5727C8CAA8DA}" dt="2023-02-23T21:06:46.512" v="114" actId="20577"/>
          <ac:spMkLst>
            <pc:docMk/>
            <pc:sldMk cId="169447635" sldId="336"/>
            <ac:spMk id="8" creationId="{00000000-0000-0000-0000-000000000000}"/>
          </ac:spMkLst>
        </pc:spChg>
      </pc:sldChg>
      <pc:sldChg chg="modSp add mod">
        <pc:chgData name="Jacobs, Austin" userId="cc7fd86b-cd19-4272-8670-e8b47a456a09" providerId="ADAL" clId="{23489B59-8045-7B44-AD17-5727C8CAA8DA}" dt="2023-02-23T21:07:52.822" v="293" actId="20577"/>
        <pc:sldMkLst>
          <pc:docMk/>
          <pc:sldMk cId="3674584413" sldId="580"/>
        </pc:sldMkLst>
        <pc:spChg chg="mod">
          <ac:chgData name="Jacobs, Austin" userId="cc7fd86b-cd19-4272-8670-e8b47a456a09" providerId="ADAL" clId="{23489B59-8045-7B44-AD17-5727C8CAA8DA}" dt="2023-02-23T21:07:52.822" v="293" actId="20577"/>
          <ac:spMkLst>
            <pc:docMk/>
            <pc:sldMk cId="3674584413" sldId="580"/>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3238"/>
          </a:xfrm>
          <a:prstGeom prst="rect">
            <a:avLst/>
          </a:prstGeom>
        </p:spPr>
        <p:txBody>
          <a:bodyPr vert="horz" lIns="91440" tIns="45720" rIns="91440" bIns="45720" rtlCol="0"/>
          <a:lstStyle>
            <a:lvl1pPr algn="r">
              <a:defRPr sz="1200"/>
            </a:lvl1pPr>
          </a:lstStyle>
          <a:p>
            <a:fld id="{3A70215E-F466-4ED3-B570-4738EE7A0095}" type="datetimeFigureOut">
              <a:rPr lang="en-US" smtClean="0"/>
              <a:t>2/23/23</a:t>
            </a:fld>
            <a:endParaRPr lang="en-US"/>
          </a:p>
        </p:txBody>
      </p:sp>
      <p:sp>
        <p:nvSpPr>
          <p:cNvPr id="4" name="Slide Image Placeholder 3"/>
          <p:cNvSpPr>
            <a:spLocks noGrp="1" noRot="1" noChangeAspect="1"/>
          </p:cNvSpPr>
          <p:nvPr>
            <p:ph type="sldImg" idx="2"/>
          </p:nvPr>
        </p:nvSpPr>
        <p:spPr>
          <a:xfrm>
            <a:off x="4419600" y="754063"/>
            <a:ext cx="67056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778375"/>
            <a:ext cx="12436475" cy="4525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3238"/>
          </a:xfrm>
          <a:prstGeom prst="rect">
            <a:avLst/>
          </a:prstGeom>
        </p:spPr>
        <p:txBody>
          <a:bodyPr vert="horz" lIns="91440" tIns="45720" rIns="91440" bIns="45720" rtlCol="0" anchor="b"/>
          <a:lstStyle>
            <a:lvl1pPr algn="r">
              <a:defRPr sz="1200"/>
            </a:lvl1pPr>
          </a:lstStyle>
          <a:p>
            <a:fld id="{B2DD9F5C-1DA9-49DA-9758-8C2550639D02}" type="slidenum">
              <a:rPr lang="en-US" smtClean="0"/>
              <a:t>‹#›</a:t>
            </a:fld>
            <a:endParaRPr lang="en-US"/>
          </a:p>
        </p:txBody>
      </p:sp>
    </p:spTree>
    <p:extLst>
      <p:ext uri="{BB962C8B-B14F-4D97-AF65-F5344CB8AC3E}">
        <p14:creationId xmlns:p14="http://schemas.microsoft.com/office/powerpoint/2010/main" val="536817830"/>
      </p:ext>
    </p:extLst>
  </p:cSld>
  <p:clrMap bg1="lt1" tx1="dk1" bg2="lt2" tx2="dk2" accent1="accent1" accent2="accent2" accent3="accent3" accent4="accent4" accent5="accent5" accent6="accent6" hlink="hlink" folHlink="folHlink"/>
  <p:notesStyle>
    <a:lvl1pPr marL="0" algn="l" defTabSz="819302" rtl="0" eaLnBrk="1" latinLnBrk="0" hangingPunct="1">
      <a:defRPr sz="1100" kern="1200">
        <a:solidFill>
          <a:schemeClr val="tx1"/>
        </a:solidFill>
        <a:latin typeface="+mn-lt"/>
        <a:ea typeface="+mn-ea"/>
        <a:cs typeface="+mn-cs"/>
      </a:defRPr>
    </a:lvl1pPr>
    <a:lvl2pPr marL="409651" algn="l" defTabSz="819302" rtl="0" eaLnBrk="1" latinLnBrk="0" hangingPunct="1">
      <a:defRPr sz="1100" kern="1200">
        <a:solidFill>
          <a:schemeClr val="tx1"/>
        </a:solidFill>
        <a:latin typeface="+mn-lt"/>
        <a:ea typeface="+mn-ea"/>
        <a:cs typeface="+mn-cs"/>
      </a:defRPr>
    </a:lvl2pPr>
    <a:lvl3pPr marL="819302" algn="l" defTabSz="819302" rtl="0" eaLnBrk="1" latinLnBrk="0" hangingPunct="1">
      <a:defRPr sz="1100" kern="1200">
        <a:solidFill>
          <a:schemeClr val="tx1"/>
        </a:solidFill>
        <a:latin typeface="+mn-lt"/>
        <a:ea typeface="+mn-ea"/>
        <a:cs typeface="+mn-cs"/>
      </a:defRPr>
    </a:lvl3pPr>
    <a:lvl4pPr marL="1228954" algn="l" defTabSz="819302" rtl="0" eaLnBrk="1" latinLnBrk="0" hangingPunct="1">
      <a:defRPr sz="1100" kern="1200">
        <a:solidFill>
          <a:schemeClr val="tx1"/>
        </a:solidFill>
        <a:latin typeface="+mn-lt"/>
        <a:ea typeface="+mn-ea"/>
        <a:cs typeface="+mn-cs"/>
      </a:defRPr>
    </a:lvl4pPr>
    <a:lvl5pPr marL="1638605" algn="l" defTabSz="819302" rtl="0" eaLnBrk="1" latinLnBrk="0" hangingPunct="1">
      <a:defRPr sz="1100" kern="1200">
        <a:solidFill>
          <a:schemeClr val="tx1"/>
        </a:solidFill>
        <a:latin typeface="+mn-lt"/>
        <a:ea typeface="+mn-ea"/>
        <a:cs typeface="+mn-cs"/>
      </a:defRPr>
    </a:lvl5pPr>
    <a:lvl6pPr marL="2048256" algn="l" defTabSz="819302" rtl="0" eaLnBrk="1" latinLnBrk="0" hangingPunct="1">
      <a:defRPr sz="1100" kern="1200">
        <a:solidFill>
          <a:schemeClr val="tx1"/>
        </a:solidFill>
        <a:latin typeface="+mn-lt"/>
        <a:ea typeface="+mn-ea"/>
        <a:cs typeface="+mn-cs"/>
      </a:defRPr>
    </a:lvl6pPr>
    <a:lvl7pPr marL="2457907" algn="l" defTabSz="819302" rtl="0" eaLnBrk="1" latinLnBrk="0" hangingPunct="1">
      <a:defRPr sz="1100" kern="1200">
        <a:solidFill>
          <a:schemeClr val="tx1"/>
        </a:solidFill>
        <a:latin typeface="+mn-lt"/>
        <a:ea typeface="+mn-ea"/>
        <a:cs typeface="+mn-cs"/>
      </a:defRPr>
    </a:lvl7pPr>
    <a:lvl8pPr marL="2867558" algn="l" defTabSz="819302" rtl="0" eaLnBrk="1" latinLnBrk="0" hangingPunct="1">
      <a:defRPr sz="1100" kern="1200">
        <a:solidFill>
          <a:schemeClr val="tx1"/>
        </a:solidFill>
        <a:latin typeface="+mn-lt"/>
        <a:ea typeface="+mn-ea"/>
        <a:cs typeface="+mn-cs"/>
      </a:defRPr>
    </a:lvl8pPr>
    <a:lvl9pPr marL="3277210" algn="l" defTabSz="81930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D9F5C-1DA9-49DA-9758-8C2550639D02}" type="slidenum">
              <a:rPr lang="en-US" smtClean="0"/>
              <a:t>1</a:t>
            </a:fld>
            <a:endParaRPr lang="en-US"/>
          </a:p>
        </p:txBody>
      </p:sp>
    </p:spTree>
    <p:extLst>
      <p:ext uri="{BB962C8B-B14F-4D97-AF65-F5344CB8AC3E}">
        <p14:creationId xmlns:p14="http://schemas.microsoft.com/office/powerpoint/2010/main" val="305242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066800" y="1379220"/>
            <a:ext cx="12496800" cy="2788920"/>
          </a:xfrm>
          <a:prstGeom prst="rect">
            <a:avLst/>
          </a:prstGeom>
        </p:spPr>
        <p:txBody>
          <a:bodyPr anchor="b"/>
          <a:lstStyle/>
          <a:p>
            <a:r>
              <a:t>Title Text</a:t>
            </a:r>
          </a:p>
        </p:txBody>
      </p:sp>
      <p:sp>
        <p:nvSpPr>
          <p:cNvPr id="12" name="Shape 12"/>
          <p:cNvSpPr>
            <a:spLocks noGrp="1"/>
          </p:cNvSpPr>
          <p:nvPr>
            <p:ph type="body" sz="quarter" idx="1"/>
          </p:nvPr>
        </p:nvSpPr>
        <p:spPr>
          <a:xfrm>
            <a:off x="1066800" y="4244340"/>
            <a:ext cx="12496800" cy="95250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432560" y="5372100"/>
            <a:ext cx="11772900" cy="453457"/>
          </a:xfrm>
          <a:prstGeom prst="rect">
            <a:avLst/>
          </a:prstGeom>
        </p:spPr>
        <p:txBody>
          <a:bodyPr anchor="t">
            <a:spAutoFit/>
          </a:bodyPr>
          <a:lstStyle>
            <a:lvl1pPr marL="0" indent="0" algn="ctr">
              <a:spcBef>
                <a:spcPts val="0"/>
              </a:spcBef>
              <a:buSzTx/>
              <a:buNone/>
              <a:defRPr sz="2280"/>
            </a:lvl1pPr>
          </a:lstStyle>
          <a:p>
            <a:r>
              <a:t>–Johnny Appleseed</a:t>
            </a:r>
          </a:p>
        </p:txBody>
      </p:sp>
      <p:sp>
        <p:nvSpPr>
          <p:cNvPr id="94" name="Shape 94"/>
          <p:cNvSpPr>
            <a:spLocks noGrp="1"/>
          </p:cNvSpPr>
          <p:nvPr>
            <p:ph type="body" sz="quarter" idx="14"/>
          </p:nvPr>
        </p:nvSpPr>
        <p:spPr>
          <a:xfrm>
            <a:off x="1432560" y="3602458"/>
            <a:ext cx="11772900" cy="58272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4630400" cy="8229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026881-8A08-449C-8D73-E5F201F814C1}" type="datetimeFigureOut">
              <a:rPr lang="en-US" dirty="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36663" y="7848600"/>
            <a:ext cx="333425" cy="324191"/>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2035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066800" y="1379220"/>
            <a:ext cx="12496800" cy="2788920"/>
          </a:xfrm>
          <a:prstGeom prst="rect">
            <a:avLst/>
          </a:prstGeom>
        </p:spPr>
        <p:txBody>
          <a:bodyPr anchor="b"/>
          <a:lstStyle/>
          <a:p>
            <a:r>
              <a:t>Title Text</a:t>
            </a:r>
          </a:p>
        </p:txBody>
      </p:sp>
      <p:sp>
        <p:nvSpPr>
          <p:cNvPr id="12" name="Shape 12"/>
          <p:cNvSpPr>
            <a:spLocks noGrp="1"/>
          </p:cNvSpPr>
          <p:nvPr>
            <p:ph type="body" sz="quarter" idx="1"/>
          </p:nvPr>
        </p:nvSpPr>
        <p:spPr>
          <a:xfrm>
            <a:off x="1066800" y="4244340"/>
            <a:ext cx="12496800" cy="95250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875581" y="403860"/>
            <a:ext cx="10881360" cy="524256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81000" y="5669280"/>
            <a:ext cx="13868400" cy="1203960"/>
          </a:xfrm>
          <a:prstGeom prst="rect">
            <a:avLst/>
          </a:prstGeom>
        </p:spPr>
        <p:txBody>
          <a:bodyPr anchor="b"/>
          <a:lstStyle/>
          <a:p>
            <a:r>
              <a:t>Title Text</a:t>
            </a:r>
          </a:p>
        </p:txBody>
      </p:sp>
      <p:sp>
        <p:nvSpPr>
          <p:cNvPr id="22" name="Shape 22"/>
          <p:cNvSpPr>
            <a:spLocks noGrp="1"/>
          </p:cNvSpPr>
          <p:nvPr>
            <p:ph type="body" sz="quarter" idx="1"/>
          </p:nvPr>
        </p:nvSpPr>
        <p:spPr>
          <a:xfrm>
            <a:off x="381000" y="6911340"/>
            <a:ext cx="13868400" cy="95250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066800" y="2720340"/>
            <a:ext cx="12496800" cy="278892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7899588" y="662940"/>
            <a:ext cx="5715000" cy="690372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90601" y="662940"/>
            <a:ext cx="6134100" cy="3368040"/>
          </a:xfrm>
          <a:prstGeom prst="rect">
            <a:avLst/>
          </a:prstGeom>
        </p:spPr>
        <p:txBody>
          <a:bodyPr anchor="b"/>
          <a:lstStyle>
            <a:lvl1pPr>
              <a:defRPr sz="3780"/>
            </a:lvl1pPr>
          </a:lstStyle>
          <a:p>
            <a:r>
              <a:t>Title Text</a:t>
            </a:r>
          </a:p>
        </p:txBody>
      </p:sp>
      <p:sp>
        <p:nvSpPr>
          <p:cNvPr id="40" name="Shape 40"/>
          <p:cNvSpPr>
            <a:spLocks noGrp="1"/>
          </p:cNvSpPr>
          <p:nvPr>
            <p:ph type="body" sz="quarter" idx="1"/>
          </p:nvPr>
        </p:nvSpPr>
        <p:spPr>
          <a:xfrm>
            <a:off x="990601" y="4107180"/>
            <a:ext cx="6134100" cy="345948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875581" y="403860"/>
            <a:ext cx="10881361" cy="524256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81000" y="5669280"/>
            <a:ext cx="13868400" cy="1203960"/>
          </a:xfrm>
          <a:prstGeom prst="rect">
            <a:avLst/>
          </a:prstGeom>
        </p:spPr>
        <p:txBody>
          <a:bodyPr anchor="b"/>
          <a:lstStyle/>
          <a:p>
            <a:r>
              <a:t>Title Text</a:t>
            </a:r>
          </a:p>
        </p:txBody>
      </p:sp>
      <p:sp>
        <p:nvSpPr>
          <p:cNvPr id="22" name="Shape 22"/>
          <p:cNvSpPr>
            <a:spLocks noGrp="1"/>
          </p:cNvSpPr>
          <p:nvPr>
            <p:ph type="body" sz="quarter" idx="1"/>
          </p:nvPr>
        </p:nvSpPr>
        <p:spPr>
          <a:xfrm>
            <a:off x="381000" y="6911340"/>
            <a:ext cx="13868400" cy="95250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7901940" y="1943100"/>
            <a:ext cx="5715000" cy="5524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013460" y="1943100"/>
            <a:ext cx="6004560" cy="5524500"/>
          </a:xfrm>
          <a:prstGeom prst="rect">
            <a:avLst/>
          </a:prstGeom>
        </p:spPr>
        <p:txBody>
          <a:bodyPr/>
          <a:lstStyle>
            <a:lvl1pPr marL="251460" indent="-251460">
              <a:spcBef>
                <a:spcPts val="2025"/>
              </a:spcBef>
              <a:defRPr sz="2025"/>
            </a:lvl1pPr>
            <a:lvl2pPr marL="502920" indent="-251460">
              <a:spcBef>
                <a:spcPts val="2025"/>
              </a:spcBef>
              <a:defRPr sz="2025"/>
            </a:lvl2pPr>
            <a:lvl3pPr marL="754380" indent="-251460">
              <a:spcBef>
                <a:spcPts val="2025"/>
              </a:spcBef>
              <a:defRPr sz="2025"/>
            </a:lvl3pPr>
            <a:lvl4pPr marL="1005840" indent="-251460">
              <a:spcBef>
                <a:spcPts val="2025"/>
              </a:spcBef>
              <a:defRPr sz="2025"/>
            </a:lvl4pPr>
            <a:lvl5pPr marL="1257300" indent="-251460">
              <a:spcBef>
                <a:spcPts val="2025"/>
              </a:spcBef>
              <a:defRPr sz="2025"/>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013460" y="1066800"/>
            <a:ext cx="12603480" cy="60883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9456421" y="4229100"/>
            <a:ext cx="4442460" cy="332994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9456421" y="678180"/>
            <a:ext cx="4442460" cy="332994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723900" y="678180"/>
            <a:ext cx="8503920" cy="688086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432561" y="5372101"/>
            <a:ext cx="11772900" cy="365741"/>
          </a:xfrm>
          <a:prstGeom prst="rect">
            <a:avLst/>
          </a:prstGeom>
        </p:spPr>
        <p:txBody>
          <a:bodyPr anchor="t">
            <a:spAutoFit/>
          </a:bodyPr>
          <a:lstStyle>
            <a:lvl1pPr marL="0" indent="0" algn="ctr">
              <a:spcBef>
                <a:spcPts val="0"/>
              </a:spcBef>
              <a:buSzTx/>
              <a:buNone/>
              <a:defRPr sz="1710"/>
            </a:lvl1pPr>
          </a:lstStyle>
          <a:p>
            <a:r>
              <a:t>–Johnny Appleseed</a:t>
            </a:r>
          </a:p>
        </p:txBody>
      </p:sp>
      <p:sp>
        <p:nvSpPr>
          <p:cNvPr id="94" name="Shape 94"/>
          <p:cNvSpPr>
            <a:spLocks noGrp="1"/>
          </p:cNvSpPr>
          <p:nvPr>
            <p:ph type="body" sz="quarter" idx="14"/>
          </p:nvPr>
        </p:nvSpPr>
        <p:spPr>
          <a:xfrm>
            <a:off x="1432561" y="3662475"/>
            <a:ext cx="11772900" cy="462691"/>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4630400" cy="8229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066800" y="2720340"/>
            <a:ext cx="12496800" cy="278892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7899588" y="662940"/>
            <a:ext cx="5715001" cy="690372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90600" y="662940"/>
            <a:ext cx="6134100" cy="3368040"/>
          </a:xfrm>
          <a:prstGeom prst="rect">
            <a:avLst/>
          </a:prstGeom>
        </p:spPr>
        <p:txBody>
          <a:bodyPr anchor="b"/>
          <a:lstStyle>
            <a:lvl1pPr>
              <a:defRPr sz="5040"/>
            </a:lvl1pPr>
          </a:lstStyle>
          <a:p>
            <a:r>
              <a:t>Title Text</a:t>
            </a:r>
          </a:p>
        </p:txBody>
      </p:sp>
      <p:sp>
        <p:nvSpPr>
          <p:cNvPr id="40" name="Shape 40"/>
          <p:cNvSpPr>
            <a:spLocks noGrp="1"/>
          </p:cNvSpPr>
          <p:nvPr>
            <p:ph type="body" sz="quarter" idx="1"/>
          </p:nvPr>
        </p:nvSpPr>
        <p:spPr>
          <a:xfrm>
            <a:off x="990600" y="4107180"/>
            <a:ext cx="6134100" cy="345948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7901940" y="1943100"/>
            <a:ext cx="5715000" cy="5524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013460" y="1943100"/>
            <a:ext cx="6004560" cy="5524500"/>
          </a:xfrm>
          <a:prstGeom prst="rect">
            <a:avLst/>
          </a:prstGeom>
        </p:spPr>
        <p:txBody>
          <a:bodyPr/>
          <a:lstStyle>
            <a:lvl1pPr marL="335280" indent="-335280">
              <a:spcBef>
                <a:spcPts val="2700"/>
              </a:spcBef>
              <a:defRPr sz="2700"/>
            </a:lvl1pPr>
            <a:lvl2pPr marL="670560" indent="-335280">
              <a:spcBef>
                <a:spcPts val="2700"/>
              </a:spcBef>
              <a:defRPr sz="2700"/>
            </a:lvl2pPr>
            <a:lvl3pPr marL="1005840" indent="-335280">
              <a:spcBef>
                <a:spcPts val="2700"/>
              </a:spcBef>
              <a:defRPr sz="2700"/>
            </a:lvl3pPr>
            <a:lvl4pPr marL="1341120" indent="-335280">
              <a:spcBef>
                <a:spcPts val="2700"/>
              </a:spcBef>
              <a:defRPr sz="2700"/>
            </a:lvl4pPr>
            <a:lvl5pPr marL="1676400" indent="-335280">
              <a:spcBef>
                <a:spcPts val="2700"/>
              </a:spcBef>
              <a:defRPr sz="27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013460" y="1066800"/>
            <a:ext cx="12603480" cy="60883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9456420" y="4229100"/>
            <a:ext cx="4442460" cy="332994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9456420" y="678180"/>
            <a:ext cx="4442460" cy="332994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723900" y="678180"/>
            <a:ext cx="8503920" cy="688086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13460" y="571500"/>
            <a:ext cx="12603480" cy="1371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013460" y="1943100"/>
            <a:ext cx="12603480" cy="552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136663" y="7848600"/>
            <a:ext cx="349456" cy="324191"/>
          </a:xfrm>
          <a:prstGeom prst="rect">
            <a:avLst/>
          </a:prstGeom>
          <a:ln w="12700">
            <a:miter lim="400000"/>
          </a:ln>
        </p:spPr>
        <p:txBody>
          <a:bodyPr wrap="none" lIns="50800" tIns="50800" rIns="50800" bIns="50800">
            <a:spAutoFit/>
          </a:bodyPr>
          <a:lstStyle>
            <a:lvl1pPr>
              <a:defRPr sz="1440"/>
            </a:lvl1pPr>
          </a:lstStyle>
          <a:p>
            <a:pPr algn="ctr" defTabSz="495300" hangingPunct="0"/>
            <a:fld id="{86CB4B4D-7CA3-9044-876B-883B54F8677D}" type="slidenum">
              <a:rPr lang="uk-UA" kern="0" smtClean="0">
                <a:solidFill>
                  <a:srgbClr val="000000"/>
                </a:solidFill>
                <a:sym typeface="Helvetica Light"/>
              </a:rPr>
              <a:pPr algn="ctr" defTabSz="49530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5179606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93" r:id="rId13"/>
  </p:sldLayoutIdLst>
  <p:transition spd="med"/>
  <p:txStyles>
    <p:titleStyle>
      <a:lvl1pPr marL="0" marR="0" indent="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1pPr>
      <a:lvl2pPr marL="0" marR="0" indent="13716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2pPr>
      <a:lvl3pPr marL="0" marR="0" indent="27432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3pPr>
      <a:lvl4pPr marL="0" marR="0" indent="41148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4pPr>
      <a:lvl5pPr marL="0" marR="0" indent="54864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5pPr>
      <a:lvl6pPr marL="0" marR="0" indent="68580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6pPr>
      <a:lvl7pPr marL="0" marR="0" indent="82296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7pPr>
      <a:lvl8pPr marL="0" marR="0" indent="96012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8pPr>
      <a:lvl9pPr marL="0" marR="0" indent="109728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1pPr>
      <a:lvl2pPr marL="762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2pPr>
      <a:lvl3pPr marL="1143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3pPr>
      <a:lvl4pPr marL="1524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4pPr>
      <a:lvl5pPr marL="1905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5pPr>
      <a:lvl6pPr marL="2286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6pPr>
      <a:lvl7pPr marL="2667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7pPr>
      <a:lvl8pPr marL="3048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8pPr>
      <a:lvl9pPr marL="3429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1pPr>
      <a:lvl2pPr marL="0" marR="0" indent="13716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2pPr>
      <a:lvl3pPr marL="0" marR="0" indent="27432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3pPr>
      <a:lvl4pPr marL="0" marR="0" indent="41148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4pPr>
      <a:lvl5pPr marL="0" marR="0" indent="54864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5pPr>
      <a:lvl6pPr marL="0" marR="0" indent="68580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6pPr>
      <a:lvl7pPr marL="0" marR="0" indent="82296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7pPr>
      <a:lvl8pPr marL="0" marR="0" indent="96012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8pPr>
      <a:lvl9pPr marL="0" marR="0" indent="109728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13460" y="571500"/>
            <a:ext cx="12603480" cy="1371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013460" y="1943100"/>
            <a:ext cx="12603480" cy="552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167120" y="7848600"/>
            <a:ext cx="288541" cy="268792"/>
          </a:xfrm>
          <a:prstGeom prst="rect">
            <a:avLst/>
          </a:prstGeom>
          <a:ln w="12700">
            <a:miter lim="400000"/>
          </a:ln>
        </p:spPr>
        <p:txBody>
          <a:bodyPr wrap="none" lIns="50800" tIns="50800" rIns="50800" bIns="50800">
            <a:spAutoFit/>
          </a:bodyPr>
          <a:lstStyle>
            <a:lvl1pPr>
              <a:defRPr sz="1080"/>
            </a:lvl1pPr>
          </a:lstStyle>
          <a:p>
            <a:pPr algn="ctr" defTabSz="371475" hangingPunct="0"/>
            <a:fld id="{86CB4B4D-7CA3-9044-876B-883B54F8677D}" type="slidenum">
              <a:rPr lang="uk-UA" kern="0" smtClean="0">
                <a:solidFill>
                  <a:srgbClr val="000000"/>
                </a:solidFill>
                <a:sym typeface="Helvetica Light"/>
              </a:rPr>
              <a:pPr algn="ctr" defTabSz="371475"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3815234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spd="med"/>
  <p:txStyles>
    <p:titleStyle>
      <a:lvl1pPr marL="0" marR="0" indent="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1pPr>
      <a:lvl2pPr marL="0" marR="0" indent="10287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2pPr>
      <a:lvl3pPr marL="0" marR="0" indent="20574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3pPr>
      <a:lvl4pPr marL="0" marR="0" indent="30861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4pPr>
      <a:lvl5pPr marL="0" marR="0" indent="41148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5pPr>
      <a:lvl6pPr marL="0" marR="0" indent="51435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6pPr>
      <a:lvl7pPr marL="0" marR="0" indent="61722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7pPr>
      <a:lvl8pPr marL="0" marR="0" indent="72009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8pPr>
      <a:lvl9pPr marL="0" marR="0" indent="82296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9pPr>
    </p:titleStyle>
    <p:bodyStyle>
      <a:lvl1pPr marL="285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1pPr>
      <a:lvl2pPr marL="5715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2pPr>
      <a:lvl3pPr marL="8572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3pPr>
      <a:lvl4pPr marL="11430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4pPr>
      <a:lvl5pPr marL="1428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5pPr>
      <a:lvl6pPr marL="17145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6pPr>
      <a:lvl7pPr marL="20002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7pPr>
      <a:lvl8pPr marL="22860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8pPr>
      <a:lvl9pPr marL="2571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1pPr>
      <a:lvl2pPr marL="0" marR="0" indent="10287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2pPr>
      <a:lvl3pPr marL="0" marR="0" indent="20574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3pPr>
      <a:lvl4pPr marL="0" marR="0" indent="30861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4pPr>
      <a:lvl5pPr marL="0" marR="0" indent="41148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5pPr>
      <a:lvl6pPr marL="0" marR="0" indent="51435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6pPr>
      <a:lvl7pPr marL="0" marR="0" indent="61722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7pPr>
      <a:lvl8pPr marL="0" marR="0" indent="72009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8pPr>
      <a:lvl9pPr marL="0" marR="0" indent="82296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2942659" y="1435164"/>
            <a:ext cx="8710334" cy="2278039"/>
          </a:xfrm>
          <a:prstGeom prst="rect">
            <a:avLst/>
          </a:prstGeom>
          <a:noFill/>
        </p:spPr>
        <p:txBody>
          <a:bodyPr wrap="square" lIns="61448" tIns="30724" rIns="61448" bIns="30724" rtlCol="0">
            <a:spAutoFit/>
          </a:bodyPr>
          <a:lstStyle/>
          <a:p>
            <a:pPr algn="ctr">
              <a:defRPr/>
            </a:pPr>
            <a:r>
              <a:rPr lang="en-US" sz="7200" b="1" dirty="0">
                <a:solidFill>
                  <a:srgbClr val="FFFFFF"/>
                </a:solidFill>
                <a:latin typeface="Arial" panose="020B0604020202020204" pitchFamily="34" charset="0"/>
                <a:ea typeface="Gotham Book" charset="0"/>
                <a:cs typeface="Arial" panose="020B0604020202020204" pitchFamily="34" charset="0"/>
              </a:rPr>
              <a:t>Priorities </a:t>
            </a:r>
            <a:r>
              <a:rPr lang="en-US" sz="4800" b="1" dirty="0">
                <a:solidFill>
                  <a:srgbClr val="FFFFFF"/>
                </a:solidFill>
                <a:latin typeface="Arial" panose="020B0604020202020204" pitchFamily="34" charset="0"/>
                <a:ea typeface="Gotham Book" charset="0"/>
                <a:cs typeface="Arial" panose="020B0604020202020204" pitchFamily="34" charset="0"/>
              </a:rPr>
              <a:t>that</a:t>
            </a:r>
            <a:r>
              <a:rPr lang="en-US" sz="7200" b="1" dirty="0">
                <a:solidFill>
                  <a:srgbClr val="FFFFFF"/>
                </a:solidFill>
                <a:latin typeface="Arial" panose="020B0604020202020204" pitchFamily="34" charset="0"/>
                <a:ea typeface="Gotham Book" charset="0"/>
                <a:cs typeface="Arial" panose="020B0604020202020204" pitchFamily="34" charset="0"/>
              </a:rPr>
              <a:t> Maximize Impact</a:t>
            </a:r>
            <a:endParaRPr lang="en-US" sz="3600" b="1" dirty="0">
              <a:solidFill>
                <a:srgbClr val="FFFFFF"/>
              </a:solidFill>
              <a:latin typeface="Arial" panose="020B0604020202020204" pitchFamily="34" charset="0"/>
              <a:ea typeface="Gotham Book" charset="0"/>
              <a:cs typeface="Arial" panose="020B0604020202020204" pitchFamily="34" charset="0"/>
            </a:endParaRPr>
          </a:p>
        </p:txBody>
      </p:sp>
      <p:pic>
        <p:nvPicPr>
          <p:cNvPr id="6" name="pasted-image.png"/>
          <p:cNvPicPr>
            <a:picLocks noChangeAspect="1"/>
          </p:cNvPicPr>
          <p:nvPr/>
        </p:nvPicPr>
        <p:blipFill>
          <a:blip r:embed="rId3"/>
          <a:stretch>
            <a:fillRect/>
          </a:stretch>
        </p:blipFill>
        <p:spPr>
          <a:xfrm>
            <a:off x="1828800" y="4267200"/>
            <a:ext cx="10938052" cy="3962400"/>
          </a:xfrm>
          <a:prstGeom prst="rect">
            <a:avLst/>
          </a:prstGeom>
          <a:ln w="12700">
            <a:miter lim="400000"/>
          </a:ln>
        </p:spPr>
      </p:pic>
      <p:pic>
        <p:nvPicPr>
          <p:cNvPr id="8" name="pasted-image.pdf"/>
          <p:cNvPicPr>
            <a:picLocks noChangeAspect="1"/>
          </p:cNvPicPr>
          <p:nvPr/>
        </p:nvPicPr>
        <p:blipFill>
          <a:blip r:embed="rId4"/>
          <a:stretch>
            <a:fillRect/>
          </a:stretch>
        </p:blipFill>
        <p:spPr>
          <a:xfrm>
            <a:off x="538387" y="572675"/>
            <a:ext cx="2580825" cy="892615"/>
          </a:xfrm>
          <a:prstGeom prst="rect">
            <a:avLst/>
          </a:prstGeom>
          <a:ln w="12700">
            <a:miter lim="400000"/>
          </a:ln>
        </p:spPr>
      </p:pic>
    </p:spTree>
    <p:extLst>
      <p:ext uri="{BB962C8B-B14F-4D97-AF65-F5344CB8AC3E}">
        <p14:creationId xmlns:p14="http://schemas.microsoft.com/office/powerpoint/2010/main" val="6713823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61613"/>
                <a:ext cx="1672885" cy="1719410"/>
                <a:chOff x="9797" y="12718"/>
                <a:chExt cx="1672885" cy="1719410"/>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23871"/>
                  <a:ext cx="844868" cy="80189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30%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18197"/>
                  <a:ext cx="756586" cy="81393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21600"/>
                  <a:ext cx="844868" cy="890014"/>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60%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2718"/>
                  <a:ext cx="762940" cy="79737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p>
                <a:p>
                  <a:pPr marL="0" algn="ctr">
                    <a:spcBef>
                      <a:spcPts val="0"/>
                    </a:spcBef>
                    <a:spcAft>
                      <a:spcPts val="0"/>
                    </a:spcAft>
                  </a:pP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grpSp>
        </p:grpSp>
      </p:grpSp>
      <p:sp>
        <p:nvSpPr>
          <p:cNvPr id="6" name="TextBox 5">
            <a:extLst>
              <a:ext uri="{FF2B5EF4-FFF2-40B4-BE49-F238E27FC236}">
                <a16:creationId xmlns:a16="http://schemas.microsoft.com/office/drawing/2014/main" id="{2B33065C-1DAE-6DC6-F67B-A46C795D6264}"/>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28037993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61613"/>
                <a:ext cx="1672885" cy="1719410"/>
                <a:chOff x="9797" y="12718"/>
                <a:chExt cx="1672885" cy="1719410"/>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23871"/>
                  <a:ext cx="844868" cy="80189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30%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18197"/>
                  <a:ext cx="756586" cy="8139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10%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21600"/>
                  <a:ext cx="844868" cy="89001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60%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2718"/>
                  <a:ext cx="762940" cy="79737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p>
                <a:p>
                  <a:pPr marL="0" algn="ctr">
                    <a:spcBef>
                      <a:spcPts val="0"/>
                    </a:spcBef>
                    <a:spcAft>
                      <a:spcPts val="0"/>
                    </a:spcAft>
                  </a:pP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grpSp>
      <p:sp>
        <p:nvSpPr>
          <p:cNvPr id="6" name="TextBox 5">
            <a:extLst>
              <a:ext uri="{FF2B5EF4-FFF2-40B4-BE49-F238E27FC236}">
                <a16:creationId xmlns:a16="http://schemas.microsoft.com/office/drawing/2014/main" id="{54941ACF-2618-260F-4372-0259EEED33E7}"/>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6548943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61613"/>
                <a:ext cx="1672885" cy="1719410"/>
                <a:chOff x="9797" y="12718"/>
                <a:chExt cx="1672885" cy="1719410"/>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23871"/>
                  <a:ext cx="844868" cy="80189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30%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18197"/>
                  <a:ext cx="756586" cy="81393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10%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21600"/>
                  <a:ext cx="844868" cy="890014"/>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60%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2718"/>
                  <a:ext cx="762940" cy="79737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grpSp>
        </p:grpSp>
      </p:grpSp>
      <p:sp>
        <p:nvSpPr>
          <p:cNvPr id="18" name="TextBox 17">
            <a:extLst>
              <a:ext uri="{FF2B5EF4-FFF2-40B4-BE49-F238E27FC236}">
                <a16:creationId xmlns:a16="http://schemas.microsoft.com/office/drawing/2014/main" id="{5A226AC4-B1CA-AC7E-286B-AC198997D74C}"/>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157741236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4" name="TextBox 3"/>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61613"/>
                <a:ext cx="1672885" cy="1719410"/>
                <a:chOff x="9797" y="12718"/>
                <a:chExt cx="1672885" cy="1719410"/>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23871"/>
                  <a:ext cx="844868" cy="80189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30%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18197"/>
                  <a:ext cx="756586" cy="8139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10%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21600"/>
                  <a:ext cx="844868" cy="89001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60%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2718"/>
                  <a:ext cx="762940" cy="79737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grpSp>
      <p:sp>
        <p:nvSpPr>
          <p:cNvPr id="6" name="Text Box 17">
            <a:extLst>
              <a:ext uri="{FF2B5EF4-FFF2-40B4-BE49-F238E27FC236}">
                <a16:creationId xmlns:a16="http://schemas.microsoft.com/office/drawing/2014/main" id="{47A01F3F-6F81-788A-94E6-3500FB406F15}"/>
              </a:ext>
            </a:extLst>
          </p:cNvPr>
          <p:cNvSpPr txBox="1">
            <a:spLocks noChangeArrowheads="1"/>
          </p:cNvSpPr>
          <p:nvPr/>
        </p:nvSpPr>
        <p:spPr bwMode="auto">
          <a:xfrm>
            <a:off x="10613837" y="2694146"/>
            <a:ext cx="3116750" cy="1091172"/>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00B050"/>
                </a:solidFill>
                <a:effectLst/>
                <a:latin typeface="Franklin Gothic Book" panose="020B0503020102020204" pitchFamily="34" charset="0"/>
                <a:ea typeface="Cambria" panose="02040503050406030204" pitchFamily="18" charset="0"/>
                <a:cs typeface="Cambria" panose="02040503050406030204" pitchFamily="18" charset="0"/>
              </a:rPr>
              <a:t>The priorities that will </a:t>
            </a:r>
            <a:r>
              <a:rPr lang="en-US" sz="3600" b="1" dirty="0">
                <a:solidFill>
                  <a:srgbClr val="00B050"/>
                </a:solidFill>
                <a:latin typeface="Franklin Gothic Book" panose="020B0503020102020204" pitchFamily="34" charset="0"/>
                <a:ea typeface="Cambria" panose="02040503050406030204" pitchFamily="18" charset="0"/>
                <a:cs typeface="Cambria" panose="02040503050406030204" pitchFamily="18" charset="0"/>
              </a:rPr>
              <a:t>m</a:t>
            </a:r>
            <a:r>
              <a:rPr lang="en-US" sz="3600" b="1" dirty="0">
                <a:solidFill>
                  <a:srgbClr val="00B050"/>
                </a:solidFill>
                <a:effectLst/>
                <a:latin typeface="Franklin Gothic Book" panose="020B0503020102020204" pitchFamily="34" charset="0"/>
                <a:ea typeface="Cambria" panose="02040503050406030204" pitchFamily="18" charset="0"/>
                <a:cs typeface="Cambria" panose="02040503050406030204" pitchFamily="18" charset="0"/>
              </a:rPr>
              <a:t>ake a difference!</a:t>
            </a:r>
            <a:endParaRPr lang="en-US" sz="3600" dirty="0">
              <a:solidFill>
                <a:srgbClr val="00B05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8" name="Arrow: Left 7">
            <a:extLst>
              <a:ext uri="{FF2B5EF4-FFF2-40B4-BE49-F238E27FC236}">
                <a16:creationId xmlns:a16="http://schemas.microsoft.com/office/drawing/2014/main" id="{72DFF023-6723-9FE1-739C-19800DA7C0A6}"/>
              </a:ext>
            </a:extLst>
          </p:cNvPr>
          <p:cNvSpPr/>
          <p:nvPr/>
        </p:nvSpPr>
        <p:spPr>
          <a:xfrm>
            <a:off x="8759202" y="3369957"/>
            <a:ext cx="1828800" cy="516225"/>
          </a:xfrm>
          <a:prstGeom prst="leftArrow">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02300913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pic>
        <p:nvPicPr>
          <p:cNvPr id="8" name="pasted-image.pdf"/>
          <p:cNvPicPr>
            <a:picLocks noChangeAspect="1"/>
          </p:cNvPicPr>
          <p:nvPr/>
        </p:nvPicPr>
        <p:blipFill>
          <a:blip r:embed="rId2"/>
          <a:stretch>
            <a:fillRect/>
          </a:stretch>
        </p:blipFill>
        <p:spPr>
          <a:xfrm>
            <a:off x="538387" y="572675"/>
            <a:ext cx="2580825" cy="892615"/>
          </a:xfrm>
          <a:prstGeom prst="rect">
            <a:avLst/>
          </a:prstGeom>
          <a:ln w="12700">
            <a:miter lim="400000"/>
          </a:ln>
        </p:spPr>
      </p:pic>
      <p:sp>
        <p:nvSpPr>
          <p:cNvPr id="4" name="Rectangle 3">
            <a:extLst>
              <a:ext uri="{FF2B5EF4-FFF2-40B4-BE49-F238E27FC236}">
                <a16:creationId xmlns:a16="http://schemas.microsoft.com/office/drawing/2014/main" id="{65E55123-FC8F-B372-351E-284E54E45E74}"/>
              </a:ext>
            </a:extLst>
          </p:cNvPr>
          <p:cNvSpPr/>
          <p:nvPr/>
        </p:nvSpPr>
        <p:spPr>
          <a:xfrm>
            <a:off x="2895600" y="4052579"/>
            <a:ext cx="952501" cy="367833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Box 4">
            <a:extLst>
              <a:ext uri="{FF2B5EF4-FFF2-40B4-BE49-F238E27FC236}">
                <a16:creationId xmlns:a16="http://schemas.microsoft.com/office/drawing/2014/main" id="{337D2FBE-2DE5-75E6-1C37-614A7C159A5F}"/>
              </a:ext>
            </a:extLst>
          </p:cNvPr>
          <p:cNvSpPr txBox="1"/>
          <p:nvPr/>
        </p:nvSpPr>
        <p:spPr>
          <a:xfrm>
            <a:off x="2204743" y="1725690"/>
            <a:ext cx="25908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chemeClr val="bg1"/>
                </a:solidFill>
                <a:effectLst/>
                <a:uFillTx/>
                <a:latin typeface="Helvetica" charset="0"/>
                <a:ea typeface="Helvetica" charset="0"/>
                <a:cs typeface="Helvetica" charset="0"/>
                <a:sym typeface="Helvetica Light"/>
              </a:rPr>
              <a:t>Priorities</a:t>
            </a:r>
          </a:p>
        </p:txBody>
      </p:sp>
      <p:sp>
        <p:nvSpPr>
          <p:cNvPr id="7" name="TextBox 6">
            <a:extLst>
              <a:ext uri="{FF2B5EF4-FFF2-40B4-BE49-F238E27FC236}">
                <a16:creationId xmlns:a16="http://schemas.microsoft.com/office/drawing/2014/main" id="{1843A2DB-EFB5-5A35-66E3-8FD1694BBEE5}"/>
              </a:ext>
            </a:extLst>
          </p:cNvPr>
          <p:cNvSpPr txBox="1"/>
          <p:nvPr/>
        </p:nvSpPr>
        <p:spPr>
          <a:xfrm>
            <a:off x="9537722" y="1718766"/>
            <a:ext cx="25908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chemeClr val="bg1"/>
                </a:solidFill>
                <a:effectLst/>
                <a:uFillTx/>
                <a:latin typeface="Helvetica" charset="0"/>
                <a:ea typeface="Helvetica" charset="0"/>
                <a:cs typeface="Helvetica" charset="0"/>
                <a:sym typeface="Helvetica Light"/>
              </a:rPr>
              <a:t>Results</a:t>
            </a:r>
          </a:p>
        </p:txBody>
      </p:sp>
      <p:sp>
        <p:nvSpPr>
          <p:cNvPr id="9" name="Rectangle 8">
            <a:extLst>
              <a:ext uri="{FF2B5EF4-FFF2-40B4-BE49-F238E27FC236}">
                <a16:creationId xmlns:a16="http://schemas.microsoft.com/office/drawing/2014/main" id="{CF22190B-43E9-DB9C-F6B9-1B013C22B858}"/>
              </a:ext>
            </a:extLst>
          </p:cNvPr>
          <p:cNvSpPr/>
          <p:nvPr/>
        </p:nvSpPr>
        <p:spPr>
          <a:xfrm>
            <a:off x="2885489" y="2908577"/>
            <a:ext cx="962612" cy="91151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8D13CC12-AA33-A7F4-847D-FB3E9BD8EF76}"/>
              </a:ext>
            </a:extLst>
          </p:cNvPr>
          <p:cNvSpPr/>
          <p:nvPr/>
        </p:nvSpPr>
        <p:spPr>
          <a:xfrm>
            <a:off x="10401299" y="2936519"/>
            <a:ext cx="952501" cy="367833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Rectangle 10">
            <a:extLst>
              <a:ext uri="{FF2B5EF4-FFF2-40B4-BE49-F238E27FC236}">
                <a16:creationId xmlns:a16="http://schemas.microsoft.com/office/drawing/2014/main" id="{54C4088E-3E48-E45A-F15C-99746A5DC7B5}"/>
              </a:ext>
            </a:extLst>
          </p:cNvPr>
          <p:cNvSpPr/>
          <p:nvPr/>
        </p:nvSpPr>
        <p:spPr>
          <a:xfrm>
            <a:off x="10391188" y="6784685"/>
            <a:ext cx="962612" cy="91151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a:extLst>
              <a:ext uri="{FF2B5EF4-FFF2-40B4-BE49-F238E27FC236}">
                <a16:creationId xmlns:a16="http://schemas.microsoft.com/office/drawing/2014/main" id="{0EF76517-4221-37E1-9485-02F7E067A683}"/>
              </a:ext>
            </a:extLst>
          </p:cNvPr>
          <p:cNvSpPr txBox="1"/>
          <p:nvPr/>
        </p:nvSpPr>
        <p:spPr>
          <a:xfrm>
            <a:off x="3200400" y="2895600"/>
            <a:ext cx="2286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1</a:t>
            </a:r>
          </a:p>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sym typeface="Helvetica Light"/>
              </a:rPr>
              <a:t>2</a:t>
            </a:r>
          </a:p>
        </p:txBody>
      </p:sp>
      <p:sp>
        <p:nvSpPr>
          <p:cNvPr id="13" name="TextBox 12">
            <a:extLst>
              <a:ext uri="{FF2B5EF4-FFF2-40B4-BE49-F238E27FC236}">
                <a16:creationId xmlns:a16="http://schemas.microsoft.com/office/drawing/2014/main" id="{6163C8D8-8D55-4FF1-AE9E-E3B16AB41AE1}"/>
              </a:ext>
            </a:extLst>
          </p:cNvPr>
          <p:cNvSpPr txBox="1"/>
          <p:nvPr/>
        </p:nvSpPr>
        <p:spPr>
          <a:xfrm>
            <a:off x="10593752" y="6743866"/>
            <a:ext cx="55748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9</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10</a:t>
            </a:r>
            <a:endParaRPr kumimoji="0" lang="en-US" sz="2800" b="0" i="0" u="none" strike="noStrike" cap="none" spc="0" normalizeH="0" baseline="0" dirty="0">
              <a:ln>
                <a:noFill/>
              </a:ln>
              <a:solidFill>
                <a:srgbClr val="000000"/>
              </a:solidFill>
              <a:effectLst/>
              <a:uFillTx/>
              <a:sym typeface="Helvetica Light"/>
            </a:endParaRPr>
          </a:p>
        </p:txBody>
      </p:sp>
      <p:sp>
        <p:nvSpPr>
          <p:cNvPr id="14" name="TextBox 13">
            <a:extLst>
              <a:ext uri="{FF2B5EF4-FFF2-40B4-BE49-F238E27FC236}">
                <a16:creationId xmlns:a16="http://schemas.microsoft.com/office/drawing/2014/main" id="{3C76495C-B0E2-B2DD-48EA-985268E5CFFB}"/>
              </a:ext>
            </a:extLst>
          </p:cNvPr>
          <p:cNvSpPr txBox="1"/>
          <p:nvPr/>
        </p:nvSpPr>
        <p:spPr>
          <a:xfrm>
            <a:off x="10593752" y="2989981"/>
            <a:ext cx="557484"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1</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2</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3</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4</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5</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6</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7</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8</a:t>
            </a:r>
          </a:p>
        </p:txBody>
      </p:sp>
      <p:sp>
        <p:nvSpPr>
          <p:cNvPr id="15" name="TextBox 14">
            <a:extLst>
              <a:ext uri="{FF2B5EF4-FFF2-40B4-BE49-F238E27FC236}">
                <a16:creationId xmlns:a16="http://schemas.microsoft.com/office/drawing/2014/main" id="{9EDC78F3-9E0E-A544-0197-722DF10DAD30}"/>
              </a:ext>
            </a:extLst>
          </p:cNvPr>
          <p:cNvSpPr txBox="1"/>
          <p:nvPr/>
        </p:nvSpPr>
        <p:spPr>
          <a:xfrm>
            <a:off x="3088053" y="4154186"/>
            <a:ext cx="557484"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3</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4</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5</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6</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7</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8</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9</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rgbClr val="000000"/>
                </a:solidFill>
                <a:sym typeface="Helvetica Light"/>
              </a:rPr>
              <a:t>10</a:t>
            </a:r>
          </a:p>
        </p:txBody>
      </p:sp>
      <p:sp>
        <p:nvSpPr>
          <p:cNvPr id="16" name="TextBox 15">
            <a:extLst>
              <a:ext uri="{FF2B5EF4-FFF2-40B4-BE49-F238E27FC236}">
                <a16:creationId xmlns:a16="http://schemas.microsoft.com/office/drawing/2014/main" id="{1ADFCE4B-2FFF-3271-74B8-67A01A1F3549}"/>
              </a:ext>
            </a:extLst>
          </p:cNvPr>
          <p:cNvSpPr txBox="1"/>
          <p:nvPr/>
        </p:nvSpPr>
        <p:spPr>
          <a:xfrm>
            <a:off x="1935734" y="1779645"/>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8" name="TextBox 17">
            <a:extLst>
              <a:ext uri="{FF2B5EF4-FFF2-40B4-BE49-F238E27FC236}">
                <a16:creationId xmlns:a16="http://schemas.microsoft.com/office/drawing/2014/main" id="{F393A747-6993-D1E4-5AF6-E1F3CBEB093A}"/>
              </a:ext>
            </a:extLst>
          </p:cNvPr>
          <p:cNvSpPr txBox="1"/>
          <p:nvPr/>
        </p:nvSpPr>
        <p:spPr>
          <a:xfrm>
            <a:off x="4809647" y="3490583"/>
            <a:ext cx="4432322"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dirty="0">
                <a:solidFill>
                  <a:schemeClr val="bg1"/>
                </a:solidFill>
                <a:latin typeface="Arial" panose="020B0604020202020204" pitchFamily="34" charset="0"/>
                <a:ea typeface="Cambria" panose="02040503050406030204" pitchFamily="18" charset="0"/>
                <a:cs typeface="Arial" panose="020B0604020202020204" pitchFamily="34" charset="0"/>
              </a:rPr>
              <a:t>If</a:t>
            </a:r>
            <a:r>
              <a:rPr lang="en-US" sz="3200" dirty="0">
                <a:solidFill>
                  <a:schemeClr val="bg1"/>
                </a:solidFill>
                <a:effectLst/>
                <a:latin typeface="Arial" panose="020B0604020202020204" pitchFamily="34" charset="0"/>
                <a:ea typeface="Cambria" panose="02040503050406030204" pitchFamily="18" charset="0"/>
                <a:cs typeface="Arial" panose="020B0604020202020204" pitchFamily="34" charset="0"/>
              </a:rPr>
              <a:t> we focus on the top 20 percent—the most important priorities—we will accomplish 80 percent of the results we desire. </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04592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Priorities in </a:t>
            </a:r>
            <a:r>
              <a:rPr lang="en-US" altLang="en-US" sz="5400" dirty="0">
                <a:solidFill>
                  <a:srgbClr val="0F4873"/>
                </a:solidFill>
                <a:latin typeface="Helvetica" charset="0"/>
                <a:ea typeface="Helvetica" charset="0"/>
                <a:cs typeface="Helvetica" charset="0"/>
              </a:rPr>
              <a:t>the Bible</a:t>
            </a:r>
          </a:p>
          <a:p>
            <a:pPr marL="1428750" lvl="1" indent="-685800" eaLnBrk="1" hangingPunct="1">
              <a:spcBef>
                <a:spcPts val="1200"/>
              </a:spcBef>
              <a:buFont typeface="Arial" panose="020B0604020202020204" pitchFamily="34" charset="0"/>
              <a:buChar char="•"/>
            </a:pPr>
            <a:r>
              <a:rPr lang="en-US" altLang="en-US" sz="5400" dirty="0">
                <a:solidFill>
                  <a:srgbClr val="0F4873"/>
                </a:solidFill>
                <a:latin typeface="Helvetica" charset="0"/>
                <a:ea typeface="Helvetica" charset="0"/>
                <a:cs typeface="Helvetica" charset="0"/>
              </a:rPr>
              <a:t>Jesus (Mark 1:35-38)</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230004390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Priorities in </a:t>
            </a:r>
            <a:r>
              <a:rPr lang="en-US" altLang="en-US" sz="5400" dirty="0">
                <a:solidFill>
                  <a:srgbClr val="0F4873"/>
                </a:solidFill>
                <a:latin typeface="Helvetica" charset="0"/>
                <a:ea typeface="Helvetica" charset="0"/>
                <a:cs typeface="Helvetica" charset="0"/>
              </a:rPr>
              <a:t>the Bible</a:t>
            </a:r>
          </a:p>
          <a:p>
            <a:pPr marL="1428750" lvl="1" indent="-685800" eaLnBrk="1" hangingPunct="1">
              <a:spcBef>
                <a:spcPts val="1200"/>
              </a:spcBef>
              <a:buFont typeface="Arial" panose="020B0604020202020204" pitchFamily="34" charset="0"/>
              <a:buChar char="•"/>
            </a:pPr>
            <a:r>
              <a:rPr lang="en-US" altLang="en-US" sz="5400" dirty="0">
                <a:solidFill>
                  <a:schemeClr val="bg1">
                    <a:lumMod val="75000"/>
                  </a:schemeClr>
                </a:solidFill>
                <a:latin typeface="Helvetica" charset="0"/>
                <a:ea typeface="Helvetica" charset="0"/>
                <a:cs typeface="Helvetica" charset="0"/>
              </a:rPr>
              <a:t>Jesus</a:t>
            </a:r>
            <a:r>
              <a:rPr lang="en-US" altLang="en-US" sz="5400" dirty="0">
                <a:solidFill>
                  <a:srgbClr val="0F4873"/>
                </a:solidFill>
                <a:latin typeface="Helvetica" charset="0"/>
                <a:ea typeface="Helvetica" charset="0"/>
                <a:cs typeface="Helvetica" charset="0"/>
              </a:rPr>
              <a:t> </a:t>
            </a:r>
          </a:p>
          <a:p>
            <a:pPr marL="1428750" lvl="1" indent="-685800" eaLnBrk="1" hangingPunct="1">
              <a:spcBef>
                <a:spcPts val="1200"/>
              </a:spcBef>
              <a:buFont typeface="Arial" panose="020B0604020202020204" pitchFamily="34" charset="0"/>
              <a:buChar char="•"/>
            </a:pPr>
            <a:r>
              <a:rPr lang="en-US" altLang="en-US" sz="5400" dirty="0">
                <a:solidFill>
                  <a:srgbClr val="0F4873"/>
                </a:solidFill>
                <a:latin typeface="Helvetica" charset="0"/>
              </a:rPr>
              <a:t>Mary &amp; Martha (Luke 10:38-42)</a:t>
            </a:r>
            <a:endParaRPr lang="en-US" altLang="en-US" sz="4000" dirty="0">
              <a:solidFill>
                <a:srgbClr val="DCDEE0"/>
              </a:solidFill>
              <a:latin typeface="Tw Cen MT" pitchFamily="34" charset="0"/>
            </a:endParaRP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00834981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Priorities in </a:t>
            </a:r>
            <a:r>
              <a:rPr lang="en-US" altLang="en-US" sz="5400" dirty="0">
                <a:solidFill>
                  <a:srgbClr val="0F4873"/>
                </a:solidFill>
                <a:latin typeface="Helvetica" charset="0"/>
                <a:ea typeface="Helvetica" charset="0"/>
                <a:cs typeface="Helvetica" charset="0"/>
              </a:rPr>
              <a:t>the Bible</a:t>
            </a:r>
          </a:p>
          <a:p>
            <a:pPr marL="1428750" lvl="1" indent="-685800" eaLnBrk="1" hangingPunct="1">
              <a:spcBef>
                <a:spcPts val="1200"/>
              </a:spcBef>
              <a:buFont typeface="Arial" panose="020B0604020202020204" pitchFamily="34" charset="0"/>
              <a:buChar char="•"/>
            </a:pPr>
            <a:r>
              <a:rPr lang="en-US" altLang="en-US" sz="5400" dirty="0">
                <a:solidFill>
                  <a:schemeClr val="bg1">
                    <a:lumMod val="75000"/>
                  </a:schemeClr>
                </a:solidFill>
                <a:latin typeface="Helvetica" charset="0"/>
                <a:ea typeface="Helvetica" charset="0"/>
                <a:cs typeface="Helvetica" charset="0"/>
              </a:rPr>
              <a:t>Jesus </a:t>
            </a:r>
          </a:p>
          <a:p>
            <a:pPr marL="1428750" lvl="1" indent="-685800" eaLnBrk="1" hangingPunct="1">
              <a:spcBef>
                <a:spcPts val="1200"/>
              </a:spcBef>
              <a:buFont typeface="Arial" panose="020B0604020202020204" pitchFamily="34" charset="0"/>
              <a:buChar char="•"/>
            </a:pPr>
            <a:r>
              <a:rPr lang="en-US" altLang="en-US" sz="5400" dirty="0">
                <a:solidFill>
                  <a:schemeClr val="bg1">
                    <a:lumMod val="75000"/>
                  </a:schemeClr>
                </a:solidFill>
                <a:latin typeface="Helvetica" charset="0"/>
              </a:rPr>
              <a:t>Mary &amp; Martha</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rPr>
              <a:t>The Apostles (Acts 6:2-4)</a:t>
            </a:r>
            <a:endParaRPr lang="en-US" altLang="en-US" sz="4000" dirty="0">
              <a:solidFill>
                <a:srgbClr val="DCDEE0"/>
              </a:solidFill>
              <a:latin typeface="Tw Cen MT" pitchFamily="34" charset="0"/>
            </a:endParaRP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9674574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1. A Pastor’s Priorities</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6672069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1. A Pastor’s Priorities</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Where are we going?		Mission/Vision</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27437277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4" name="TextBox 3">
            <a:extLst>
              <a:ext uri="{FF2B5EF4-FFF2-40B4-BE49-F238E27FC236}">
                <a16:creationId xmlns:a16="http://schemas.microsoft.com/office/drawing/2014/main" id="{2C2A1A1A-0C6E-184C-14DE-2D176A0E3997}"/>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
        <p:nvSpPr>
          <p:cNvPr id="6" name="Text Box 17">
            <a:extLst>
              <a:ext uri="{FF2B5EF4-FFF2-40B4-BE49-F238E27FC236}">
                <a16:creationId xmlns:a16="http://schemas.microsoft.com/office/drawing/2014/main" id="{5BF69B4F-2110-A31F-FC7F-4CE4FBAEB4F0}"/>
              </a:ext>
            </a:extLst>
          </p:cNvPr>
          <p:cNvSpPr txBox="1">
            <a:spLocks noChangeArrowheads="1"/>
          </p:cNvSpPr>
          <p:nvPr/>
        </p:nvSpPr>
        <p:spPr bwMode="auto">
          <a:xfrm>
            <a:off x="6096000" y="3810000"/>
            <a:ext cx="6705599" cy="1091172"/>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Habit #3 of </a:t>
            </a:r>
          </a:p>
          <a:p>
            <a:pPr marL="0" algn="ctr">
              <a:spcBef>
                <a:spcPts val="0"/>
              </a:spcBef>
              <a:spcAft>
                <a:spcPts val="0"/>
              </a:spcAft>
            </a:pPr>
            <a:r>
              <a:rPr lang="en-US" sz="3600" b="1" i="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The Seven Habits of Highly Effective People</a:t>
            </a:r>
            <a:endParaRPr lang="en-US" sz="3600" i="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pic>
        <p:nvPicPr>
          <p:cNvPr id="1026" name="Picture 2">
            <a:extLst>
              <a:ext uri="{FF2B5EF4-FFF2-40B4-BE49-F238E27FC236}">
                <a16:creationId xmlns:a16="http://schemas.microsoft.com/office/drawing/2014/main" id="{88434436-A2A2-E46A-A9E2-1AE2B5E18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4" y="2362200"/>
            <a:ext cx="3095627" cy="4701849"/>
          </a:xfrm>
          <a:prstGeom prst="rect">
            <a:avLst/>
          </a:prstGeom>
          <a:solidFill>
            <a:srgbClr val="144A74"/>
          </a:solidFill>
          <a:ln w="28575">
            <a:solidFill>
              <a:srgbClr val="144A74"/>
            </a:solidFill>
          </a:ln>
        </p:spPr>
      </p:pic>
    </p:spTree>
    <p:extLst>
      <p:ext uri="{BB962C8B-B14F-4D97-AF65-F5344CB8AC3E}">
        <p14:creationId xmlns:p14="http://schemas.microsoft.com/office/powerpoint/2010/main" val="94793563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41732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1. A Pastor’s Priorities</a:t>
            </a:r>
          </a:p>
          <a:p>
            <a:pPr marL="1428750" lvl="1" indent="-685800" eaLnBrk="1" hangingPunct="1">
              <a:spcBef>
                <a:spcPts val="1200"/>
              </a:spcBef>
              <a:buFont typeface="Arial" panose="020B0604020202020204" pitchFamily="34" charset="0"/>
              <a:buChar char="•"/>
            </a:pPr>
            <a:r>
              <a:rPr lang="en-US" altLang="en-US" sz="5400" dirty="0">
                <a:solidFill>
                  <a:schemeClr val="bg1">
                    <a:lumMod val="65000"/>
                  </a:schemeClr>
                </a:solidFill>
                <a:latin typeface="Helvetica" charset="0"/>
                <a:ea typeface="Helvetica" charset="0"/>
                <a:cs typeface="Helvetica" charset="0"/>
              </a:rPr>
              <a:t>Where are we going?</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rPr>
              <a:t>What truth with guide us?  Biblical Truth</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48344428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1. A Pastor’s Priorities</a:t>
            </a:r>
          </a:p>
          <a:p>
            <a:pPr marL="1428750" lvl="1" indent="-685800" eaLnBrk="1" hangingPunct="1">
              <a:spcBef>
                <a:spcPts val="1200"/>
              </a:spcBef>
              <a:buFont typeface="Arial" panose="020B0604020202020204" pitchFamily="34" charset="0"/>
              <a:buChar char="•"/>
            </a:pPr>
            <a:r>
              <a:rPr lang="en-US" altLang="en-US" sz="5400" dirty="0">
                <a:solidFill>
                  <a:schemeClr val="bg1">
                    <a:lumMod val="65000"/>
                  </a:schemeClr>
                </a:solidFill>
                <a:latin typeface="Helvetica" charset="0"/>
                <a:ea typeface="Helvetica" charset="0"/>
                <a:cs typeface="Helvetica" charset="0"/>
              </a:rPr>
              <a:t>Where are we going?</a:t>
            </a:r>
          </a:p>
          <a:p>
            <a:pPr marL="1428750" lvl="1" indent="-685800" eaLnBrk="1" hangingPunct="1">
              <a:spcBef>
                <a:spcPts val="1200"/>
              </a:spcBef>
              <a:buFont typeface="Arial" panose="020B0604020202020204" pitchFamily="34" charset="0"/>
              <a:buChar char="•"/>
            </a:pPr>
            <a:r>
              <a:rPr lang="en-US" altLang="en-US" sz="5400" dirty="0">
                <a:solidFill>
                  <a:schemeClr val="bg1">
                    <a:lumMod val="65000"/>
                  </a:schemeClr>
                </a:solidFill>
                <a:latin typeface="Helvetica" charset="0"/>
              </a:rPr>
              <a:t>What truth with guide us?</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rPr>
              <a:t>Who will help us get there?		Team</a:t>
            </a:r>
            <a:endParaRPr lang="en-US" altLang="en-US" sz="4000" dirty="0">
              <a:solidFill>
                <a:srgbClr val="DCDEE0"/>
              </a:solidFill>
              <a:latin typeface="Tw Cen MT" pitchFamily="34" charset="0"/>
            </a:endParaRP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23053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2. A New Way</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35658660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2. A New Way</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The New Testament Miracle of Access</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466897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1949599"/>
            <a:ext cx="13563599" cy="5221604"/>
          </a:xfrm>
        </p:spPr>
        <p:txBody>
          <a:bodyPr vert="horz" lIns="109728" tIns="54864" rIns="109728" bIns="54864" rtlCol="0" anchor="t">
            <a:noAutofit/>
          </a:bodyPr>
          <a:lstStyle/>
          <a:p>
            <a:pPr marL="0" indent="0">
              <a:buNone/>
            </a:pPr>
            <a:r>
              <a:rPr lang="en-US" sz="4800" b="1" baseline="30000" dirty="0">
                <a:solidFill>
                  <a:srgbClr val="0F4873"/>
                </a:solidFill>
                <a:latin typeface="Franklin Gothic Medium Cond" panose="020B0606030402020204" pitchFamily="34" charset="0"/>
              </a:rPr>
              <a:t>11 </a:t>
            </a:r>
            <a:r>
              <a:rPr lang="en-US" sz="4800" dirty="0">
                <a:solidFill>
                  <a:srgbClr val="0F4873"/>
                </a:solidFill>
                <a:latin typeface="Franklin Gothic Medium Cond" panose="020B0606030402020204" pitchFamily="34" charset="0"/>
              </a:rPr>
              <a:t>So Christ himself gave the apostles, the prophets, the evangelists, the pastors and teachers, </a:t>
            </a:r>
            <a:r>
              <a:rPr lang="en-US" sz="4800" b="1" baseline="30000" dirty="0">
                <a:solidFill>
                  <a:srgbClr val="0F4873"/>
                </a:solidFill>
                <a:latin typeface="Franklin Gothic Medium Cond" panose="020B0606030402020204" pitchFamily="34" charset="0"/>
              </a:rPr>
              <a:t>12 </a:t>
            </a:r>
            <a:r>
              <a:rPr lang="en-US" sz="4800" dirty="0">
                <a:solidFill>
                  <a:srgbClr val="0F4873"/>
                </a:solidFill>
                <a:latin typeface="Franklin Gothic Medium Cond" panose="020B0606030402020204" pitchFamily="34" charset="0"/>
              </a:rPr>
              <a:t>to equip his people for works of service, so that the body of Christ may be built up </a:t>
            </a:r>
            <a:r>
              <a:rPr lang="en-US" sz="4800" b="1" baseline="30000" dirty="0">
                <a:solidFill>
                  <a:srgbClr val="0F4873"/>
                </a:solidFill>
                <a:latin typeface="Franklin Gothic Medium Cond" panose="020B0606030402020204" pitchFamily="34" charset="0"/>
              </a:rPr>
              <a:t>13 </a:t>
            </a:r>
            <a:r>
              <a:rPr lang="en-US" sz="4800" dirty="0">
                <a:solidFill>
                  <a:srgbClr val="0F4873"/>
                </a:solidFill>
                <a:latin typeface="Franklin Gothic Medium Cond" panose="020B0606030402020204" pitchFamily="34" charset="0"/>
              </a:rPr>
              <a:t>until we all reach unity in the faith and in the knowledge of the Son of God and become mature, attaining to the whole measure of the fullness of Christ.</a:t>
            </a: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The Ephesians 4 Priority</a:t>
            </a:r>
          </a:p>
        </p:txBody>
      </p:sp>
    </p:spTree>
    <p:extLst>
      <p:ext uri="{BB962C8B-B14F-4D97-AF65-F5344CB8AC3E}">
        <p14:creationId xmlns:p14="http://schemas.microsoft.com/office/powerpoint/2010/main" val="36103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1646813"/>
            <a:ext cx="13563599" cy="5221604"/>
          </a:xfrm>
        </p:spPr>
        <p:txBody>
          <a:bodyPr vert="horz" lIns="109728" tIns="54864" rIns="109728" bIns="54864" rtlCol="0" anchor="t">
            <a:noAutofit/>
          </a:bodyPr>
          <a:lstStyle/>
          <a:p>
            <a:pPr marL="0" indent="0">
              <a:buNone/>
            </a:pPr>
            <a:r>
              <a:rPr lang="en-US" sz="4800" b="1" baseline="30000" dirty="0">
                <a:solidFill>
                  <a:srgbClr val="0F4873"/>
                </a:solidFill>
                <a:latin typeface="Franklin Gothic Medium Cond" panose="020B0606030402020204" pitchFamily="34" charset="0"/>
              </a:rPr>
              <a:t>14 </a:t>
            </a:r>
            <a:r>
              <a:rPr lang="en-US" sz="4800" dirty="0">
                <a:solidFill>
                  <a:srgbClr val="0F4873"/>
                </a:solidFill>
                <a:latin typeface="Franklin Gothic Medium Cond" panose="020B0606030402020204" pitchFamily="34" charset="0"/>
              </a:rPr>
              <a:t>Then we will no longer be infants, tossed back and forth by the waves, and blown here and there by every wind of teaching and by the cunning and craftiness of people in their deceitful scheming. </a:t>
            </a:r>
            <a:r>
              <a:rPr lang="en-US" sz="4800" b="1" baseline="30000" dirty="0">
                <a:solidFill>
                  <a:srgbClr val="0F4873"/>
                </a:solidFill>
                <a:latin typeface="Franklin Gothic Medium Cond" panose="020B0606030402020204" pitchFamily="34" charset="0"/>
              </a:rPr>
              <a:t>15 </a:t>
            </a:r>
            <a:r>
              <a:rPr lang="en-US" sz="4800" dirty="0">
                <a:solidFill>
                  <a:srgbClr val="0F4873"/>
                </a:solidFill>
                <a:latin typeface="Franklin Gothic Medium Cond" panose="020B0606030402020204" pitchFamily="34" charset="0"/>
              </a:rPr>
              <a:t>Instead, speaking the truth in love, we will grow to become in every respect the mature body of him who is the head, that is, Christ. </a:t>
            </a:r>
            <a:r>
              <a:rPr lang="en-US" sz="4800" b="1" baseline="30000" dirty="0">
                <a:solidFill>
                  <a:srgbClr val="0F4873"/>
                </a:solidFill>
                <a:latin typeface="Franklin Gothic Medium Cond" panose="020B0606030402020204" pitchFamily="34" charset="0"/>
              </a:rPr>
              <a:t>16 </a:t>
            </a:r>
            <a:r>
              <a:rPr lang="en-US" sz="4800" dirty="0">
                <a:solidFill>
                  <a:srgbClr val="0F4873"/>
                </a:solidFill>
                <a:latin typeface="Franklin Gothic Medium Cond" panose="020B0606030402020204" pitchFamily="34" charset="0"/>
              </a:rPr>
              <a:t>From him the whole body, joined and held together by every supporting ligament, grows and builds itself up in love, as each part does its work.</a:t>
            </a: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The Ephesians 4 Priority</a:t>
            </a:r>
          </a:p>
        </p:txBody>
      </p:sp>
    </p:spTree>
    <p:extLst>
      <p:ext uri="{BB962C8B-B14F-4D97-AF65-F5344CB8AC3E}">
        <p14:creationId xmlns:p14="http://schemas.microsoft.com/office/powerpoint/2010/main" val="394254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1646813"/>
            <a:ext cx="13563599" cy="5221604"/>
          </a:xfrm>
        </p:spPr>
        <p:txBody>
          <a:bodyPr vert="horz" lIns="109728" tIns="54864" rIns="109728" bIns="54864" rtlCol="0" anchor="t">
            <a:noAutofit/>
          </a:bodyPr>
          <a:lstStyle/>
          <a:p>
            <a:pPr marL="0" indent="0">
              <a:buNone/>
            </a:pPr>
            <a:r>
              <a:rPr lang="en-US" sz="4800" dirty="0">
                <a:solidFill>
                  <a:srgbClr val="0F4873"/>
                </a:solidFill>
                <a:latin typeface="Franklin Gothic Medium Cond" panose="020B0606030402020204" pitchFamily="34" charset="0"/>
              </a:rPr>
              <a:t>But you are a chosen people, a royal priesthood, a holy nation, God’s special possession, that you may declare the praises of him who called you out of darkness into his wonderful light. Once you were not a people, but now you are the people of God; once you had not received mercy, but now you have received mercy.</a:t>
            </a:r>
          </a:p>
          <a:p>
            <a:pPr marL="0" indent="0" algn="r">
              <a:buNone/>
            </a:pPr>
            <a:r>
              <a:rPr lang="en-US" sz="4800" dirty="0">
                <a:solidFill>
                  <a:srgbClr val="0F4873"/>
                </a:solidFill>
                <a:latin typeface="Franklin Gothic Medium Cond" panose="020B0606030402020204" pitchFamily="34" charset="0"/>
              </a:rPr>
              <a:t>1 Peter 2:9-10</a:t>
            </a: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A New Day</a:t>
            </a:r>
          </a:p>
        </p:txBody>
      </p:sp>
    </p:spTree>
    <p:extLst>
      <p:ext uri="{BB962C8B-B14F-4D97-AF65-F5344CB8AC3E}">
        <p14:creationId xmlns:p14="http://schemas.microsoft.com/office/powerpoint/2010/main" val="109295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1646813"/>
            <a:ext cx="13563599" cy="5221604"/>
          </a:xfrm>
        </p:spPr>
        <p:txBody>
          <a:bodyPr vert="horz" lIns="109728" tIns="54864" rIns="109728" bIns="54864" rtlCol="0" anchor="t">
            <a:noAutofit/>
          </a:bodyPr>
          <a:lstStyle/>
          <a:p>
            <a:pPr marL="0" indent="0">
              <a:buNone/>
            </a:pPr>
            <a:r>
              <a:rPr lang="en-US" sz="4800" dirty="0">
                <a:solidFill>
                  <a:srgbClr val="0F4873"/>
                </a:solidFill>
                <a:latin typeface="Franklin Gothic Medium Cond" panose="020B0606030402020204" pitchFamily="34" charset="0"/>
              </a:rPr>
              <a:t>At that moment the curtain of the temple was torn in two from top to bottom. The earth shook, the rocks split and the tombs broke open. The bodies of many holy people who had died were raised to life. They came out of the tombs after Jesus’ resurrection and went into the holy city and appeared to many people.</a:t>
            </a:r>
          </a:p>
          <a:p>
            <a:pPr marL="0" indent="0" algn="r">
              <a:buNone/>
            </a:pPr>
            <a:r>
              <a:rPr lang="en-US" sz="4800" dirty="0">
                <a:solidFill>
                  <a:srgbClr val="0F4873"/>
                </a:solidFill>
                <a:latin typeface="Franklin Gothic Medium Cond" panose="020B0606030402020204" pitchFamily="34" charset="0"/>
              </a:rPr>
              <a:t>Matthew 27:51-53</a:t>
            </a:r>
          </a:p>
          <a:p>
            <a:pPr marL="329184" lvl="1" indent="0">
              <a:buNone/>
            </a:pPr>
            <a:endParaRPr lang="en-US" sz="4800" dirty="0">
              <a:solidFill>
                <a:srgbClr val="0F4873"/>
              </a:solidFill>
              <a:latin typeface="Franklin Gothic Medium Cond" panose="020B0606030402020204" pitchFamily="34" charset="0"/>
            </a:endParaRP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A Transformative Moment</a:t>
            </a:r>
          </a:p>
        </p:txBody>
      </p:sp>
    </p:spTree>
    <p:extLst>
      <p:ext uri="{BB962C8B-B14F-4D97-AF65-F5344CB8AC3E}">
        <p14:creationId xmlns:p14="http://schemas.microsoft.com/office/powerpoint/2010/main" val="3292322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2057400"/>
            <a:ext cx="13563599" cy="5221604"/>
          </a:xfrm>
        </p:spPr>
        <p:txBody>
          <a:bodyPr vert="horz" lIns="109728" tIns="54864" rIns="109728" bIns="54864" rtlCol="0" anchor="t">
            <a:noAutofit/>
          </a:bodyPr>
          <a:lstStyle/>
          <a:p>
            <a:pPr marL="0" indent="0" algn="ctr">
              <a:spcBef>
                <a:spcPts val="2160"/>
              </a:spcBef>
              <a:buNone/>
            </a:pPr>
            <a:r>
              <a:rPr lang="en-US" sz="7200" dirty="0">
                <a:solidFill>
                  <a:srgbClr val="0F4873"/>
                </a:solidFill>
                <a:latin typeface="Franklin Gothic Medium Cond" panose="020B0606030402020204" pitchFamily="34" charset="0"/>
              </a:rPr>
              <a:t>Once a church reaches </a:t>
            </a:r>
            <a:r>
              <a:rPr lang="en-US" sz="7200" dirty="0">
                <a:solidFill>
                  <a:srgbClr val="00B050"/>
                </a:solidFill>
                <a:latin typeface="Franklin Gothic Medium Cond" panose="020B0606030402020204" pitchFamily="34" charset="0"/>
              </a:rPr>
              <a:t>100</a:t>
            </a:r>
            <a:r>
              <a:rPr lang="en-US" sz="7200" dirty="0">
                <a:solidFill>
                  <a:srgbClr val="0F4873"/>
                </a:solidFill>
                <a:latin typeface="Franklin Gothic Medium Cond" panose="020B0606030402020204" pitchFamily="34" charset="0"/>
              </a:rPr>
              <a:t> in attendance, every remaining growth stage is primarily a product of what </a:t>
            </a:r>
            <a:r>
              <a:rPr lang="en-US" sz="7200" b="1" dirty="0">
                <a:solidFill>
                  <a:srgbClr val="0F4873"/>
                </a:solidFill>
                <a:latin typeface="Franklin Gothic Medium Cond" panose="020B0606030402020204" pitchFamily="34" charset="0"/>
              </a:rPr>
              <a:t>THE PEOPLE</a:t>
            </a:r>
            <a:r>
              <a:rPr lang="en-US" sz="7200" dirty="0">
                <a:solidFill>
                  <a:srgbClr val="0F4873"/>
                </a:solidFill>
                <a:latin typeface="Franklin Gothic Medium Cond" panose="020B0606030402020204" pitchFamily="34" charset="0"/>
              </a:rPr>
              <a:t> are doing.</a:t>
            </a: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120322"/>
            <a:ext cx="14630400" cy="1313836"/>
          </a:xfrm>
          <a:prstGeom prst="rect">
            <a:avLst/>
          </a:prstGeom>
          <a:noFill/>
        </p:spPr>
        <p:txBody>
          <a:bodyPr wrap="square" lIns="81931" tIns="40965" rIns="81931" bIns="40965" rtlCol="0">
            <a:spAutoFit/>
          </a:bodyPr>
          <a:lstStyle/>
          <a:p>
            <a:pPr algn="ctr">
              <a:defRPr/>
            </a:pPr>
            <a:r>
              <a:rPr lang="en-US" sz="8000" b="1" dirty="0">
                <a:solidFill>
                  <a:srgbClr val="FFFFFF"/>
                </a:solidFill>
                <a:latin typeface="Arial" panose="020B0604020202020204" pitchFamily="34" charset="0"/>
                <a:ea typeface="Gotham Book" charset="0"/>
                <a:cs typeface="Arial" panose="020B0604020202020204" pitchFamily="34" charset="0"/>
              </a:rPr>
              <a:t>It’s a fact!</a:t>
            </a:r>
          </a:p>
        </p:txBody>
      </p:sp>
    </p:spTree>
    <p:extLst>
      <p:ext uri="{BB962C8B-B14F-4D97-AF65-F5344CB8AC3E}">
        <p14:creationId xmlns:p14="http://schemas.microsoft.com/office/powerpoint/2010/main" val="107266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2057400"/>
            <a:ext cx="13563599" cy="5221604"/>
          </a:xfrm>
        </p:spPr>
        <p:txBody>
          <a:bodyPr vert="horz" lIns="109728" tIns="54864" rIns="109728" bIns="54864" rtlCol="0" anchor="t">
            <a:noAutofit/>
          </a:bodyPr>
          <a:lstStyle/>
          <a:p>
            <a:pPr marL="0" indent="0" algn="ctr">
              <a:spcBef>
                <a:spcPts val="2160"/>
              </a:spcBef>
              <a:buNone/>
            </a:pPr>
            <a:r>
              <a:rPr lang="en-US" sz="7200" dirty="0">
                <a:solidFill>
                  <a:srgbClr val="0F4873"/>
                </a:solidFill>
                <a:latin typeface="Franklin Gothic Medium Cond" panose="020B0606030402020204" pitchFamily="34" charset="0"/>
              </a:rPr>
              <a:t>Once a church reaches </a:t>
            </a:r>
            <a:r>
              <a:rPr lang="en-US" sz="7200" dirty="0">
                <a:solidFill>
                  <a:srgbClr val="00B050"/>
                </a:solidFill>
                <a:latin typeface="Franklin Gothic Medium Cond" panose="020B0606030402020204" pitchFamily="34" charset="0"/>
              </a:rPr>
              <a:t>100</a:t>
            </a:r>
            <a:r>
              <a:rPr lang="en-US" sz="7200" dirty="0">
                <a:solidFill>
                  <a:srgbClr val="0F4873"/>
                </a:solidFill>
                <a:latin typeface="Franklin Gothic Medium Cond" panose="020B0606030402020204" pitchFamily="34" charset="0"/>
              </a:rPr>
              <a:t> in attendance, every remaining growth stage is primarily a product of what </a:t>
            </a:r>
            <a:r>
              <a:rPr lang="en-US" sz="7200" b="1" dirty="0">
                <a:solidFill>
                  <a:srgbClr val="0F4873"/>
                </a:solidFill>
                <a:latin typeface="Franklin Gothic Medium Cond" panose="020B0606030402020204" pitchFamily="34" charset="0"/>
              </a:rPr>
              <a:t>THE PEOPLE</a:t>
            </a:r>
            <a:r>
              <a:rPr lang="en-US" sz="7200" dirty="0">
                <a:solidFill>
                  <a:srgbClr val="0F4873"/>
                </a:solidFill>
                <a:latin typeface="Franklin Gothic Medium Cond" panose="020B0606030402020204" pitchFamily="34" charset="0"/>
              </a:rPr>
              <a:t> are doing.</a:t>
            </a: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120322"/>
            <a:ext cx="14630400" cy="1313836"/>
          </a:xfrm>
          <a:prstGeom prst="rect">
            <a:avLst/>
          </a:prstGeom>
          <a:noFill/>
        </p:spPr>
        <p:txBody>
          <a:bodyPr wrap="square" lIns="81931" tIns="40965" rIns="81931" bIns="40965" rtlCol="0">
            <a:spAutoFit/>
          </a:bodyPr>
          <a:lstStyle/>
          <a:p>
            <a:pPr algn="ctr">
              <a:defRPr/>
            </a:pPr>
            <a:r>
              <a:rPr lang="en-US" sz="8000" b="1" dirty="0">
                <a:solidFill>
                  <a:srgbClr val="FFFFFF"/>
                </a:solidFill>
                <a:latin typeface="Arial" panose="020B0604020202020204" pitchFamily="34" charset="0"/>
                <a:ea typeface="Gotham Book" charset="0"/>
                <a:cs typeface="Arial" panose="020B0604020202020204" pitchFamily="34" charset="0"/>
              </a:rPr>
              <a:t>Shifting the Paradigm</a:t>
            </a:r>
          </a:p>
        </p:txBody>
      </p:sp>
    </p:spTree>
    <p:extLst>
      <p:ext uri="{BB962C8B-B14F-4D97-AF65-F5344CB8AC3E}">
        <p14:creationId xmlns:p14="http://schemas.microsoft.com/office/powerpoint/2010/main" val="202246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4495800" y="1960502"/>
            <a:ext cx="5959619" cy="2774898"/>
            <a:chOff x="867429" y="87830"/>
            <a:chExt cx="3098165" cy="1243421"/>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cxnSp>
          <p:nvCxnSpPr>
            <p:cNvPr id="12" name="Line 24">
              <a:extLst>
                <a:ext uri="{FF2B5EF4-FFF2-40B4-BE49-F238E27FC236}">
                  <a16:creationId xmlns:a16="http://schemas.microsoft.com/office/drawing/2014/main" id="{18A4920E-50BC-E32D-B998-B1FF5C91B6F1}"/>
                </a:ext>
              </a:extLst>
            </p:cNvPr>
            <p:cNvCxnSpPr/>
            <p:nvPr/>
          </p:nvCxnSpPr>
          <p:spPr bwMode="auto">
            <a:xfrm>
              <a:off x="1180525" y="13312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sp>
        <p:nvSpPr>
          <p:cNvPr id="4" name="TextBox 3">
            <a:extLst>
              <a:ext uri="{FF2B5EF4-FFF2-40B4-BE49-F238E27FC236}">
                <a16:creationId xmlns:a16="http://schemas.microsoft.com/office/drawing/2014/main" id="{2C2A1A1A-0C6E-184C-14DE-2D176A0E3997}"/>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410375485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2057400"/>
            <a:ext cx="13563599" cy="5221604"/>
          </a:xfrm>
        </p:spPr>
        <p:txBody>
          <a:bodyPr vert="horz" lIns="109728" tIns="54864" rIns="109728" bIns="54864" rtlCol="0" anchor="t">
            <a:noAutofit/>
          </a:bodyPr>
          <a:lstStyle/>
          <a:p>
            <a:pPr marL="1504950" indent="-1160146">
              <a:buFont typeface="+mj-lt"/>
              <a:buAutoNum type="arabicPeriod"/>
            </a:pPr>
            <a:r>
              <a:rPr lang="en-US" sz="9600" dirty="0">
                <a:solidFill>
                  <a:srgbClr val="0F4873"/>
                </a:solidFill>
                <a:latin typeface="Franklin Gothic Medium Cond" panose="020B0606030402020204" pitchFamily="34" charset="0"/>
              </a:rPr>
              <a:t>M – Meet someone</a:t>
            </a:r>
          </a:p>
          <a:p>
            <a:pPr marL="329184" lvl="1" indent="0">
              <a:buNone/>
            </a:pPr>
            <a:endParaRPr lang="en-US" sz="4080" dirty="0">
              <a:solidFill>
                <a:srgbClr val="0F4873"/>
              </a:solidFill>
              <a:latin typeface="Franklin Gothic Medium Cond" panose="020B0606030402020204" pitchFamily="34" charset="0"/>
            </a:endParaRP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120322"/>
            <a:ext cx="14630400" cy="1313836"/>
          </a:xfrm>
          <a:prstGeom prst="rect">
            <a:avLst/>
          </a:prstGeom>
          <a:noFill/>
        </p:spPr>
        <p:txBody>
          <a:bodyPr wrap="square" lIns="81931" tIns="40965" rIns="81931" bIns="40965" rtlCol="0">
            <a:spAutoFit/>
          </a:bodyPr>
          <a:lstStyle/>
          <a:p>
            <a:pPr algn="ctr">
              <a:defRPr/>
            </a:pPr>
            <a:r>
              <a:rPr lang="en-US" sz="8000" b="1" dirty="0">
                <a:solidFill>
                  <a:srgbClr val="FFFFFF"/>
                </a:solidFill>
                <a:latin typeface="Arial" panose="020B0604020202020204" pitchFamily="34" charset="0"/>
                <a:ea typeface="Gotham Book" charset="0"/>
                <a:cs typeface="Arial" panose="020B0604020202020204" pitchFamily="34" charset="0"/>
              </a:rPr>
              <a:t>Shifting the Paradigm</a:t>
            </a:r>
          </a:p>
        </p:txBody>
      </p:sp>
    </p:spTree>
    <p:extLst>
      <p:ext uri="{BB962C8B-B14F-4D97-AF65-F5344CB8AC3E}">
        <p14:creationId xmlns:p14="http://schemas.microsoft.com/office/powerpoint/2010/main" val="193784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2057400"/>
            <a:ext cx="13563599" cy="5221604"/>
          </a:xfrm>
        </p:spPr>
        <p:txBody>
          <a:bodyPr vert="horz" lIns="109728" tIns="54864" rIns="109728" bIns="54864" rtlCol="0" anchor="t">
            <a:noAutofit/>
          </a:bodyPr>
          <a:lstStyle/>
          <a:p>
            <a:pPr marL="1504950" indent="-1160146">
              <a:buFont typeface="+mj-lt"/>
              <a:buAutoNum type="arabicPeriod"/>
            </a:pPr>
            <a:r>
              <a:rPr lang="en-US" sz="9600" dirty="0">
                <a:solidFill>
                  <a:srgbClr val="0F4873"/>
                </a:solidFill>
                <a:latin typeface="Franklin Gothic Medium Cond" panose="020B0606030402020204" pitchFamily="34" charset="0"/>
              </a:rPr>
              <a:t>M – Meet someone</a:t>
            </a:r>
          </a:p>
          <a:p>
            <a:pPr marL="1504950" indent="-1160146">
              <a:buFont typeface="+mj-lt"/>
              <a:buAutoNum type="arabicPeriod"/>
            </a:pPr>
            <a:r>
              <a:rPr lang="en-US" sz="9600" dirty="0">
                <a:solidFill>
                  <a:srgbClr val="0F4873"/>
                </a:solidFill>
                <a:latin typeface="Franklin Gothic Medium Cond" panose="020B0606030402020204" pitchFamily="34" charset="0"/>
              </a:rPr>
              <a:t>P – Pray for someone</a:t>
            </a:r>
          </a:p>
          <a:p>
            <a:pPr marL="329184" lvl="1" indent="0">
              <a:buNone/>
            </a:pPr>
            <a:endParaRPr lang="en-US" sz="4080" dirty="0">
              <a:solidFill>
                <a:srgbClr val="0F4873"/>
              </a:solidFill>
              <a:latin typeface="Franklin Gothic Medium Cond" panose="020B0606030402020204" pitchFamily="34" charset="0"/>
            </a:endParaRP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120322"/>
            <a:ext cx="14630400" cy="1313836"/>
          </a:xfrm>
          <a:prstGeom prst="rect">
            <a:avLst/>
          </a:prstGeom>
          <a:noFill/>
        </p:spPr>
        <p:txBody>
          <a:bodyPr wrap="square" lIns="81931" tIns="40965" rIns="81931" bIns="40965" rtlCol="0">
            <a:spAutoFit/>
          </a:bodyPr>
          <a:lstStyle/>
          <a:p>
            <a:pPr algn="ctr">
              <a:defRPr/>
            </a:pPr>
            <a:r>
              <a:rPr lang="en-US" sz="8000" b="1" dirty="0">
                <a:solidFill>
                  <a:srgbClr val="FFFFFF"/>
                </a:solidFill>
                <a:latin typeface="Arial" panose="020B0604020202020204" pitchFamily="34" charset="0"/>
                <a:ea typeface="Gotham Book" charset="0"/>
                <a:cs typeface="Arial" panose="020B0604020202020204" pitchFamily="34" charset="0"/>
              </a:rPr>
              <a:t>Shifting the Paradigm</a:t>
            </a:r>
          </a:p>
        </p:txBody>
      </p:sp>
    </p:spTree>
    <p:extLst>
      <p:ext uri="{BB962C8B-B14F-4D97-AF65-F5344CB8AC3E}">
        <p14:creationId xmlns:p14="http://schemas.microsoft.com/office/powerpoint/2010/main" val="38716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EAA6A-AA12-374E-2BBD-BFC3237FB2FC}"/>
              </a:ext>
            </a:extLst>
          </p:cNvPr>
          <p:cNvSpPr>
            <a:spLocks noGrp="1"/>
          </p:cNvSpPr>
          <p:nvPr>
            <p:ph idx="1"/>
          </p:nvPr>
        </p:nvSpPr>
        <p:spPr>
          <a:xfrm>
            <a:off x="762000" y="2057400"/>
            <a:ext cx="13563599" cy="5221604"/>
          </a:xfrm>
        </p:spPr>
        <p:txBody>
          <a:bodyPr vert="horz" lIns="109728" tIns="54864" rIns="109728" bIns="54864" rtlCol="0" anchor="t">
            <a:noAutofit/>
          </a:bodyPr>
          <a:lstStyle/>
          <a:p>
            <a:pPr marL="1504950" indent="-1160146">
              <a:buFont typeface="+mj-lt"/>
              <a:buAutoNum type="arabicPeriod"/>
            </a:pPr>
            <a:r>
              <a:rPr lang="en-US" sz="9600" dirty="0">
                <a:solidFill>
                  <a:srgbClr val="0F4873"/>
                </a:solidFill>
                <a:latin typeface="Franklin Gothic Medium Cond" panose="020B0606030402020204" pitchFamily="34" charset="0"/>
              </a:rPr>
              <a:t>M – Meet someone</a:t>
            </a:r>
          </a:p>
          <a:p>
            <a:pPr marL="1504950" indent="-1160146">
              <a:buFont typeface="+mj-lt"/>
              <a:buAutoNum type="arabicPeriod"/>
            </a:pPr>
            <a:r>
              <a:rPr lang="en-US" sz="9600" dirty="0">
                <a:solidFill>
                  <a:srgbClr val="0F4873"/>
                </a:solidFill>
                <a:latin typeface="Franklin Gothic Medium Cond" panose="020B0606030402020204" pitchFamily="34" charset="0"/>
              </a:rPr>
              <a:t>P – Pray for someone</a:t>
            </a:r>
          </a:p>
          <a:p>
            <a:pPr marL="1504950" indent="-1160146">
              <a:buFont typeface="+mj-lt"/>
              <a:buAutoNum type="arabicPeriod"/>
            </a:pPr>
            <a:r>
              <a:rPr lang="en-US" sz="9600" dirty="0">
                <a:solidFill>
                  <a:srgbClr val="0F4873"/>
                </a:solidFill>
                <a:latin typeface="Franklin Gothic Medium Cond" panose="020B0606030402020204" pitchFamily="34" charset="0"/>
              </a:rPr>
              <a:t>H – Help someone</a:t>
            </a:r>
          </a:p>
          <a:p>
            <a:pPr marL="329184" lvl="1" indent="0">
              <a:buNone/>
            </a:pPr>
            <a:endParaRPr lang="en-US" sz="4080" dirty="0">
              <a:solidFill>
                <a:srgbClr val="0F4873"/>
              </a:solidFill>
              <a:latin typeface="Franklin Gothic Medium Cond" panose="020B0606030402020204" pitchFamily="34" charset="0"/>
            </a:endParaRPr>
          </a:p>
        </p:txBody>
      </p:sp>
      <p:pic>
        <p:nvPicPr>
          <p:cNvPr id="4" name="pasted-image.png">
            <a:extLst>
              <a:ext uri="{FF2B5EF4-FFF2-40B4-BE49-F238E27FC236}">
                <a16:creationId xmlns:a16="http://schemas.microsoft.com/office/drawing/2014/main" id="{7141F414-4EE5-1115-1950-90B94AA68AB6}"/>
              </a:ext>
            </a:extLst>
          </p:cNvPr>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5" name="TextBox 4">
            <a:extLst>
              <a:ext uri="{FF2B5EF4-FFF2-40B4-BE49-F238E27FC236}">
                <a16:creationId xmlns:a16="http://schemas.microsoft.com/office/drawing/2014/main" id="{C41AB1BA-F015-2996-9309-32D27DF05D0A}"/>
              </a:ext>
            </a:extLst>
          </p:cNvPr>
          <p:cNvSpPr txBox="1"/>
          <p:nvPr/>
        </p:nvSpPr>
        <p:spPr>
          <a:xfrm>
            <a:off x="0" y="120322"/>
            <a:ext cx="14630400" cy="1313836"/>
          </a:xfrm>
          <a:prstGeom prst="rect">
            <a:avLst/>
          </a:prstGeom>
          <a:noFill/>
        </p:spPr>
        <p:txBody>
          <a:bodyPr wrap="square" lIns="81931" tIns="40965" rIns="81931" bIns="40965" rtlCol="0">
            <a:spAutoFit/>
          </a:bodyPr>
          <a:lstStyle/>
          <a:p>
            <a:pPr algn="ctr">
              <a:defRPr/>
            </a:pPr>
            <a:r>
              <a:rPr lang="en-US" sz="8000" b="1" dirty="0">
                <a:solidFill>
                  <a:srgbClr val="FFFFFF"/>
                </a:solidFill>
                <a:latin typeface="Arial" panose="020B0604020202020204" pitchFamily="34" charset="0"/>
                <a:ea typeface="Gotham Book" charset="0"/>
                <a:cs typeface="Arial" panose="020B0604020202020204" pitchFamily="34" charset="0"/>
              </a:rPr>
              <a:t>Shifting the Paradigm</a:t>
            </a:r>
          </a:p>
        </p:txBody>
      </p:sp>
    </p:spTree>
    <p:extLst>
      <p:ext uri="{BB962C8B-B14F-4D97-AF65-F5344CB8AC3E}">
        <p14:creationId xmlns:p14="http://schemas.microsoft.com/office/powerpoint/2010/main" val="3662916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2. A New Way</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The New Testament Miracle of Access</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Remember, you’re not Moses!</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The curtain was torn</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Your people make your church’s greatest impact</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694476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2. A New Way</a:t>
            </a:r>
          </a:p>
          <a:p>
            <a:pPr marL="1428750" lvl="1"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The New Testament Promise of Power</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“The Spirit of the Lord came upon him”</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“I will pour out my Spirit on all flesh”</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“Greater things will you do…”</a:t>
            </a:r>
          </a:p>
          <a:p>
            <a:pPr marL="2743200" lvl="4" indent="-685800" eaLnBrk="1" hangingPunct="1">
              <a:spcBef>
                <a:spcPts val="1200"/>
              </a:spcBef>
              <a:buFont typeface="Arial" panose="020B0604020202020204" pitchFamily="34" charset="0"/>
              <a:buChar char="•"/>
            </a:pPr>
            <a:r>
              <a:rPr lang="en-US" altLang="en-US" sz="3600" dirty="0">
                <a:solidFill>
                  <a:srgbClr val="0E4973"/>
                </a:solidFill>
                <a:latin typeface="Helvetica" charset="0"/>
                <a:ea typeface="Helvetica" charset="0"/>
                <a:cs typeface="Helvetica" charset="0"/>
              </a:rPr>
              <a:t>A new type of biblical leader</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367458441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2133601" y="2286000"/>
            <a:ext cx="1089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algn="ctr" eaLnBrk="1" hangingPunct="1">
              <a:spcBef>
                <a:spcPts val="1200"/>
              </a:spcBef>
            </a:pPr>
            <a:r>
              <a:rPr lang="en-US" altLang="en-US" sz="6000" dirty="0">
                <a:solidFill>
                  <a:srgbClr val="0E4973"/>
                </a:solidFill>
                <a:latin typeface="Helvetica" charset="0"/>
                <a:ea typeface="Helvetica" charset="0"/>
                <a:cs typeface="Helvetica" charset="0"/>
              </a:rPr>
              <a:t>Does the way we lead suggest that we believe God desires to pour out His Spirit on our people?</a:t>
            </a:r>
            <a:endParaRPr lang="en-US" altLang="en-US" sz="36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1941A72D-5C71-319F-9F40-FA0247E8581E}"/>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Something to Think About </a:t>
            </a:r>
          </a:p>
        </p:txBody>
      </p:sp>
    </p:spTree>
    <p:extLst>
      <p:ext uri="{BB962C8B-B14F-4D97-AF65-F5344CB8AC3E}">
        <p14:creationId xmlns:p14="http://schemas.microsoft.com/office/powerpoint/2010/main" val="194184230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2. </a:t>
            </a:r>
            <a:r>
              <a:rPr lang="en-US" altLang="en-US" sz="5400" b="1" u="sng" dirty="0">
                <a:solidFill>
                  <a:srgbClr val="0E4973"/>
                </a:solidFill>
                <a:latin typeface="Helvetica" charset="0"/>
                <a:ea typeface="Helvetica" charset="0"/>
                <a:cs typeface="Helvetica" charset="0"/>
              </a:rPr>
              <a:t>Evaluate</a:t>
            </a:r>
            <a:r>
              <a:rPr lang="en-US" altLang="en-US" sz="5400" b="1" dirty="0">
                <a:solidFill>
                  <a:srgbClr val="0E4973"/>
                </a:solidFill>
                <a:latin typeface="Helvetica" charset="0"/>
                <a:ea typeface="Helvetica" charset="0"/>
                <a:cs typeface="Helvetica" charset="0"/>
              </a:rPr>
              <a:t> </a:t>
            </a:r>
            <a:r>
              <a:rPr lang="en-US" altLang="en-US" sz="5400" dirty="0">
                <a:solidFill>
                  <a:srgbClr val="0E4973"/>
                </a:solidFill>
                <a:latin typeface="Helvetica" charset="0"/>
                <a:ea typeface="Helvetica" charset="0"/>
                <a:cs typeface="Helvetica" charset="0"/>
              </a:rPr>
              <a:t>or stagnate. 	</a:t>
            </a:r>
          </a:p>
          <a:p>
            <a:pPr eaLnBrk="1" hangingPunct="1">
              <a:spcBef>
                <a:spcPts val="1200"/>
              </a:spcBef>
            </a:pPr>
            <a:r>
              <a:rPr lang="en-US" altLang="en-US" sz="5400" dirty="0">
                <a:solidFill>
                  <a:srgbClr val="0E4973"/>
                </a:solidFill>
                <a:latin typeface="Helvetica" charset="0"/>
                <a:ea typeface="Helvetica" charset="0"/>
                <a:cs typeface="Helvetica" charset="0"/>
              </a:rPr>
              <a:t>Here you’ll want to start identifying some of the Q2 items that need more attention and effort in your ministry leadership. Ask yourself questions like these:</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45AC9AAE-E6EE-2763-EB9A-852A0C4F4234}"/>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22635728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922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Requirements:</a:t>
            </a:r>
          </a:p>
          <a:p>
            <a:pPr eaLnBrk="1" hangingPunct="1">
              <a:spcBef>
                <a:spcPts val="1200"/>
              </a:spcBef>
            </a:pPr>
            <a:endParaRPr lang="en-US" altLang="en-US" sz="5400" b="1" u="sng" dirty="0">
              <a:solidFill>
                <a:srgbClr val="0E4973"/>
              </a:solidFill>
              <a:latin typeface="Helvetica" charset="0"/>
              <a:ea typeface="Helvetica" charset="0"/>
              <a:cs typeface="Helvetica" charset="0"/>
            </a:endParaRPr>
          </a:p>
          <a:p>
            <a:pPr eaLnBrk="1" hangingPunct="1">
              <a:spcBef>
                <a:spcPts val="1200"/>
              </a:spcBef>
            </a:pPr>
            <a:r>
              <a:rPr lang="en-US" altLang="en-US" sz="5400" dirty="0">
                <a:solidFill>
                  <a:srgbClr val="0E4973"/>
                </a:solidFill>
                <a:latin typeface="Helvetica" charset="0"/>
                <a:ea typeface="Helvetica" charset="0"/>
                <a:cs typeface="Helvetica" charset="0"/>
              </a:rPr>
              <a:t>What is </a:t>
            </a:r>
            <a:r>
              <a:rPr lang="en-US" altLang="en-US" sz="5400" b="1" u="sng" dirty="0">
                <a:solidFill>
                  <a:srgbClr val="0E4973"/>
                </a:solidFill>
                <a:latin typeface="Helvetica" charset="0"/>
                <a:ea typeface="Helvetica" charset="0"/>
                <a:cs typeface="Helvetica" charset="0"/>
              </a:rPr>
              <a:t>required</a:t>
            </a:r>
            <a:r>
              <a:rPr lang="en-US" altLang="en-US" sz="5400" dirty="0">
                <a:solidFill>
                  <a:srgbClr val="0E4973"/>
                </a:solidFill>
                <a:latin typeface="Helvetica" charset="0"/>
                <a:ea typeface="Helvetica" charset="0"/>
                <a:cs typeface="Helvetica" charset="0"/>
              </a:rPr>
              <a:t> of me?</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ADAB4687-D550-6239-5782-33E3C1F24612}"/>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86484856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922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Results:</a:t>
            </a:r>
          </a:p>
          <a:p>
            <a:pPr eaLnBrk="1" hangingPunct="1">
              <a:spcBef>
                <a:spcPts val="1200"/>
              </a:spcBef>
            </a:pPr>
            <a:endParaRPr lang="en-US" altLang="en-US" sz="5400" b="1" u="sng" dirty="0">
              <a:solidFill>
                <a:srgbClr val="0E4973"/>
              </a:solidFill>
              <a:latin typeface="Helvetica" charset="0"/>
              <a:ea typeface="Helvetica" charset="0"/>
              <a:cs typeface="Helvetica" charset="0"/>
            </a:endParaRPr>
          </a:p>
          <a:p>
            <a:pPr eaLnBrk="1" hangingPunct="1">
              <a:spcBef>
                <a:spcPts val="1200"/>
              </a:spcBef>
            </a:pPr>
            <a:r>
              <a:rPr lang="en-US" altLang="en-US" sz="5400" dirty="0">
                <a:solidFill>
                  <a:srgbClr val="0E4973"/>
                </a:solidFill>
                <a:latin typeface="Helvetica" charset="0"/>
                <a:ea typeface="Helvetica" charset="0"/>
                <a:cs typeface="Helvetica" charset="0"/>
              </a:rPr>
              <a:t>What gives the greatest </a:t>
            </a:r>
            <a:r>
              <a:rPr lang="en-US" altLang="en-US" sz="5400" b="1" u="sng" dirty="0">
                <a:solidFill>
                  <a:srgbClr val="0E4973"/>
                </a:solidFill>
                <a:latin typeface="Helvetica" charset="0"/>
                <a:ea typeface="Helvetica" charset="0"/>
                <a:cs typeface="Helvetica" charset="0"/>
              </a:rPr>
              <a:t>results</a:t>
            </a:r>
            <a:r>
              <a:rPr lang="en-US" altLang="en-US" sz="5400" dirty="0">
                <a:solidFill>
                  <a:srgbClr val="0E4973"/>
                </a:solidFill>
                <a:latin typeface="Helvetica" charset="0"/>
                <a:ea typeface="Helvetica" charset="0"/>
                <a:cs typeface="Helvetica" charset="0"/>
              </a:rPr>
              <a:t>?</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4E5FEE38-A149-F4A3-EA38-25773DBF21E1}"/>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31315104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922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Reward:</a:t>
            </a:r>
          </a:p>
          <a:p>
            <a:pPr eaLnBrk="1" hangingPunct="1">
              <a:spcBef>
                <a:spcPts val="1200"/>
              </a:spcBef>
            </a:pPr>
            <a:endParaRPr lang="en-US" altLang="en-US" sz="5400" b="1" u="sng" dirty="0">
              <a:solidFill>
                <a:srgbClr val="0E4973"/>
              </a:solidFill>
              <a:latin typeface="Helvetica" charset="0"/>
              <a:ea typeface="Helvetica" charset="0"/>
              <a:cs typeface="Helvetica" charset="0"/>
            </a:endParaRPr>
          </a:p>
          <a:p>
            <a:pPr eaLnBrk="1" hangingPunct="1">
              <a:spcBef>
                <a:spcPts val="1200"/>
              </a:spcBef>
            </a:pPr>
            <a:r>
              <a:rPr lang="en-US" altLang="en-US" sz="5400" dirty="0">
                <a:solidFill>
                  <a:srgbClr val="0E4973"/>
                </a:solidFill>
                <a:latin typeface="Helvetica" charset="0"/>
                <a:ea typeface="Helvetica" charset="0"/>
                <a:cs typeface="Helvetica" charset="0"/>
              </a:rPr>
              <a:t>What gives the greatest </a:t>
            </a:r>
            <a:r>
              <a:rPr lang="en-US" altLang="en-US" sz="5400" b="1" u="sng" dirty="0">
                <a:solidFill>
                  <a:srgbClr val="0E4973"/>
                </a:solidFill>
                <a:latin typeface="Helvetica" charset="0"/>
                <a:ea typeface="Helvetica" charset="0"/>
                <a:cs typeface="Helvetica" charset="0"/>
              </a:rPr>
              <a:t>reward</a:t>
            </a:r>
            <a:r>
              <a:rPr lang="en-US" altLang="en-US" sz="5400" dirty="0">
                <a:solidFill>
                  <a:srgbClr val="0E4973"/>
                </a:solidFill>
                <a:latin typeface="Helvetica" charset="0"/>
                <a:ea typeface="Helvetica" charset="0"/>
                <a:cs typeface="Helvetica" charset="0"/>
              </a:rPr>
              <a:t>?</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CED2375A-D148-27FD-2626-6FDEAE94E2D3}"/>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8072383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11" name="Group 10">
              <a:extLst>
                <a:ext uri="{FF2B5EF4-FFF2-40B4-BE49-F238E27FC236}">
                  <a16:creationId xmlns:a16="http://schemas.microsoft.com/office/drawing/2014/main" id="{A5137215-91A8-7FBE-EBA1-A85BAC822600}"/>
                </a:ext>
              </a:extLst>
            </p:cNvPr>
            <p:cNvGrpSpPr/>
            <p:nvPr/>
          </p:nvGrpSpPr>
          <p:grpSpPr>
            <a:xfrm>
              <a:off x="1180525" y="39369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sp>
        <p:nvSpPr>
          <p:cNvPr id="4" name="TextBox 3">
            <a:extLst>
              <a:ext uri="{FF2B5EF4-FFF2-40B4-BE49-F238E27FC236}">
                <a16:creationId xmlns:a16="http://schemas.microsoft.com/office/drawing/2014/main" id="{D1CA67DE-0E49-53FF-0C0B-01A1771BD7C6}"/>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158026956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3. </a:t>
            </a:r>
            <a:r>
              <a:rPr lang="en-US" altLang="en-US" sz="5400" b="1" u="sng" dirty="0">
                <a:solidFill>
                  <a:srgbClr val="0E4973"/>
                </a:solidFill>
                <a:latin typeface="Helvetica" charset="0"/>
                <a:ea typeface="Helvetica" charset="0"/>
                <a:cs typeface="Helvetica" charset="0"/>
              </a:rPr>
              <a:t>Schedule</a:t>
            </a:r>
            <a:r>
              <a:rPr lang="en-US" altLang="en-US" sz="5400" b="1" dirty="0">
                <a:solidFill>
                  <a:srgbClr val="0E4973"/>
                </a:solidFill>
                <a:latin typeface="Helvetica" charset="0"/>
                <a:ea typeface="Helvetica" charset="0"/>
                <a:cs typeface="Helvetica" charset="0"/>
              </a:rPr>
              <a:t> </a:t>
            </a:r>
            <a:r>
              <a:rPr lang="en-US" altLang="en-US" sz="5400" dirty="0">
                <a:solidFill>
                  <a:srgbClr val="0E4973"/>
                </a:solidFill>
                <a:latin typeface="Helvetica" charset="0"/>
                <a:ea typeface="Helvetica" charset="0"/>
                <a:cs typeface="Helvetica" charset="0"/>
              </a:rPr>
              <a:t>your priorities. 	</a:t>
            </a:r>
          </a:p>
          <a:p>
            <a:pPr eaLnBrk="1" hangingPunct="1">
              <a:spcBef>
                <a:spcPts val="1200"/>
              </a:spcBef>
            </a:pPr>
            <a:r>
              <a:rPr lang="en-US" altLang="en-US" sz="5400" dirty="0">
                <a:solidFill>
                  <a:srgbClr val="0E4973"/>
                </a:solidFill>
                <a:latin typeface="Helvetica" charset="0"/>
                <a:ea typeface="Helvetica" charset="0"/>
                <a:cs typeface="Helvetica" charset="0"/>
              </a:rPr>
              <a:t>Put those big rocks (Q2) on your calendar first. Don’t fill your day completing the requests of others. The issue is not prioritizing your schedule, but scheduling your priorities.</a:t>
            </a:r>
          </a:p>
          <a:p>
            <a:pPr algn="ctr" eaLnBrk="1" hangingPunct="1">
              <a:lnSpc>
                <a:spcPct val="80000"/>
              </a:lnSpc>
            </a:pPr>
            <a:endParaRPr lang="en-US" altLang="en-US" sz="3200" b="1" i="1" dirty="0">
              <a:solidFill>
                <a:srgbClr val="000000"/>
              </a:solidFill>
              <a:latin typeface="Tw Cen MT" pitchFamily="34"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28889EF1-0C11-B578-7847-A1BFA821B8C2}"/>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100466448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4. Add your </a:t>
            </a:r>
            <a:r>
              <a:rPr lang="en-US" altLang="en-US" sz="5400" b="1" u="sng" dirty="0">
                <a:solidFill>
                  <a:srgbClr val="0E4973"/>
                </a:solidFill>
                <a:latin typeface="Helvetica" charset="0"/>
                <a:ea typeface="Helvetica" charset="0"/>
                <a:cs typeface="Helvetica" charset="0"/>
              </a:rPr>
              <a:t>have-</a:t>
            </a:r>
            <a:r>
              <a:rPr lang="en-US" altLang="en-US" sz="5400" b="1" u="sng" dirty="0" err="1">
                <a:solidFill>
                  <a:srgbClr val="0E4973"/>
                </a:solidFill>
                <a:latin typeface="Helvetica" charset="0"/>
                <a:ea typeface="Helvetica" charset="0"/>
                <a:cs typeface="Helvetica" charset="0"/>
              </a:rPr>
              <a:t>tos</a:t>
            </a:r>
            <a:r>
              <a:rPr lang="en-US" altLang="en-US" sz="5400" dirty="0">
                <a:solidFill>
                  <a:srgbClr val="0E4973"/>
                </a:solidFill>
                <a:latin typeface="Helvetica" charset="0"/>
                <a:ea typeface="Helvetica" charset="0"/>
                <a:cs typeface="Helvetica" charset="0"/>
              </a:rPr>
              <a:t>. 	</a:t>
            </a:r>
          </a:p>
          <a:p>
            <a:pPr eaLnBrk="1" hangingPunct="1">
              <a:spcBef>
                <a:spcPts val="1200"/>
              </a:spcBef>
            </a:pPr>
            <a:r>
              <a:rPr lang="en-US" altLang="en-US" sz="5400" dirty="0">
                <a:solidFill>
                  <a:srgbClr val="0E4973"/>
                </a:solidFill>
                <a:latin typeface="Helvetica" charset="0"/>
                <a:ea typeface="Helvetica" charset="0"/>
                <a:cs typeface="Helvetica" charset="0"/>
              </a:rPr>
              <a:t>Now add the Q1 items—those “medium-sized” rocks—to your fishbowl. Move those urgent things that others could do to your Q3 pile for the time being. We’ll deal with them shortly.</a:t>
            </a:r>
          </a:p>
          <a:p>
            <a:pPr eaLnBrk="1" hangingPunct="1">
              <a:spcBef>
                <a:spcPts val="1200"/>
              </a:spcBef>
            </a:pPr>
            <a:endParaRPr lang="en-US" altLang="en-US" sz="5400" dirty="0">
              <a:solidFill>
                <a:srgbClr val="0E4973"/>
              </a:solidFill>
              <a:latin typeface="Helvetica" charset="0"/>
              <a:ea typeface="Helvetica" charset="0"/>
              <a:cs typeface="Helvetica" charset="0"/>
            </a:endParaRP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7" name="TextBox 6">
            <a:extLst>
              <a:ext uri="{FF2B5EF4-FFF2-40B4-BE49-F238E27FC236}">
                <a16:creationId xmlns:a16="http://schemas.microsoft.com/office/drawing/2014/main" id="{F0B0C64E-B5D9-4300-3A2F-37B4901F71DA}"/>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9484721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160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5. </a:t>
            </a:r>
            <a:r>
              <a:rPr lang="en-US" altLang="en-US" sz="5400" b="1" u="sng" dirty="0">
                <a:solidFill>
                  <a:srgbClr val="0E4973"/>
                </a:solidFill>
                <a:latin typeface="Helvetica" charset="0"/>
                <a:ea typeface="Helvetica" charset="0"/>
                <a:cs typeface="Helvetica" charset="0"/>
              </a:rPr>
              <a:t>Protect</a:t>
            </a:r>
            <a:r>
              <a:rPr lang="en-US" altLang="en-US" sz="5400" dirty="0">
                <a:solidFill>
                  <a:srgbClr val="0E4973"/>
                </a:solidFill>
                <a:latin typeface="Helvetica" charset="0"/>
                <a:ea typeface="Helvetica" charset="0"/>
                <a:cs typeface="Helvetica" charset="0"/>
              </a:rPr>
              <a:t> your priorities with new decisions.</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Automate it. (ROTI—return on time invested.) 	</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3D50E851-1740-FF29-7016-90CB683C80C6}"/>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315170817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160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5. </a:t>
            </a:r>
            <a:r>
              <a:rPr lang="en-US" altLang="en-US" sz="5400" b="1" u="sng" dirty="0">
                <a:solidFill>
                  <a:srgbClr val="0E4973"/>
                </a:solidFill>
                <a:latin typeface="Helvetica" charset="0"/>
                <a:ea typeface="Helvetica" charset="0"/>
                <a:cs typeface="Helvetica" charset="0"/>
              </a:rPr>
              <a:t>Protect</a:t>
            </a:r>
            <a:r>
              <a:rPr lang="en-US" altLang="en-US" sz="5400" dirty="0">
                <a:solidFill>
                  <a:srgbClr val="0E4973"/>
                </a:solidFill>
                <a:latin typeface="Helvetica" charset="0"/>
                <a:ea typeface="Helvetica" charset="0"/>
                <a:cs typeface="Helvetica" charset="0"/>
              </a:rPr>
              <a:t> your priorities with new decisions.</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Automate it. (ROTI—return on time invested.) 	</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Delegate it. (30x rule.)</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3D50E851-1740-FF29-7016-90CB683C80C6}"/>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206128917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160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5. </a:t>
            </a:r>
            <a:r>
              <a:rPr lang="en-US" altLang="en-US" sz="5400" b="1" u="sng" dirty="0">
                <a:solidFill>
                  <a:srgbClr val="0E4973"/>
                </a:solidFill>
                <a:latin typeface="Helvetica" charset="0"/>
                <a:ea typeface="Helvetica" charset="0"/>
                <a:cs typeface="Helvetica" charset="0"/>
              </a:rPr>
              <a:t>Protect</a:t>
            </a:r>
            <a:r>
              <a:rPr lang="en-US" altLang="en-US" sz="5400" dirty="0">
                <a:solidFill>
                  <a:srgbClr val="0E4973"/>
                </a:solidFill>
                <a:latin typeface="Helvetica" charset="0"/>
                <a:ea typeface="Helvetica" charset="0"/>
                <a:cs typeface="Helvetica" charset="0"/>
              </a:rPr>
              <a:t> your priorities with new decisions.</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Automate it. (ROTI—return on time invested.) 	</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Delegate it. (30x rule.)</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Concentrate. (Must I do it now, or can it wait?)</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3D50E851-1740-FF29-7016-90CB683C80C6}"/>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41754910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160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5. </a:t>
            </a:r>
            <a:r>
              <a:rPr lang="en-US" altLang="en-US" sz="5400" b="1" u="sng" dirty="0">
                <a:solidFill>
                  <a:srgbClr val="0E4973"/>
                </a:solidFill>
                <a:latin typeface="Helvetica" charset="0"/>
                <a:ea typeface="Helvetica" charset="0"/>
                <a:cs typeface="Helvetica" charset="0"/>
              </a:rPr>
              <a:t>Protect</a:t>
            </a:r>
            <a:r>
              <a:rPr lang="en-US" altLang="en-US" sz="5400" dirty="0">
                <a:solidFill>
                  <a:srgbClr val="0E4973"/>
                </a:solidFill>
                <a:latin typeface="Helvetica" charset="0"/>
                <a:ea typeface="Helvetica" charset="0"/>
                <a:cs typeface="Helvetica" charset="0"/>
              </a:rPr>
              <a:t> your priorities with new decisions.</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Automate it. (ROTI—return on time invested.) 	</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Delegate it. (30x rule.)</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Concentrate. (Must I do it now, or can it wait?)</a:t>
            </a:r>
          </a:p>
          <a:p>
            <a:pPr marL="1428750" lvl="1" indent="-685800" eaLnBrk="1" hangingPunct="1">
              <a:spcBef>
                <a:spcPts val="1200"/>
              </a:spcBef>
              <a:buFont typeface="Arial" panose="020B0604020202020204" pitchFamily="34" charset="0"/>
              <a:buChar char="•"/>
            </a:pPr>
            <a:r>
              <a:rPr lang="en-US" altLang="en-US" sz="4000" dirty="0">
                <a:solidFill>
                  <a:srgbClr val="0E4973"/>
                </a:solidFill>
                <a:latin typeface="Helvetica" charset="0"/>
                <a:ea typeface="Helvetica" charset="0"/>
                <a:cs typeface="Helvetica" charset="0"/>
              </a:rPr>
              <a:t>Procrastinate on purpose. (What takes precedence?)</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3D50E851-1740-FF29-7016-90CB683C80C6}"/>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49940176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71600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spcBef>
                <a:spcPts val="1200"/>
              </a:spcBef>
            </a:pPr>
            <a:r>
              <a:rPr lang="en-US" altLang="en-US" sz="5400" dirty="0">
                <a:solidFill>
                  <a:srgbClr val="0E4973"/>
                </a:solidFill>
                <a:latin typeface="Helvetica" charset="0"/>
                <a:ea typeface="Helvetica" charset="0"/>
                <a:cs typeface="Helvetica" charset="0"/>
              </a:rPr>
              <a:t>6. Learn how to say </a:t>
            </a:r>
            <a:r>
              <a:rPr lang="en-US" altLang="en-US" sz="5400" b="1" u="sng" dirty="0">
                <a:solidFill>
                  <a:srgbClr val="0E4973"/>
                </a:solidFill>
                <a:latin typeface="Helvetica" charset="0"/>
                <a:ea typeface="Helvetica" charset="0"/>
                <a:cs typeface="Helvetica" charset="0"/>
              </a:rPr>
              <a:t>no</a:t>
            </a:r>
            <a:r>
              <a:rPr lang="en-US" altLang="en-US" sz="5400" dirty="0">
                <a:solidFill>
                  <a:srgbClr val="0E4973"/>
                </a:solidFill>
                <a:latin typeface="Helvetica" charset="0"/>
                <a:ea typeface="Helvetica" charset="0"/>
                <a:cs typeface="Helvetica" charset="0"/>
              </a:rPr>
              <a:t>.</a:t>
            </a:r>
          </a:p>
          <a:p>
            <a:pPr eaLnBrk="1" hangingPunct="1">
              <a:spcBef>
                <a:spcPts val="1200"/>
              </a:spcBef>
            </a:pPr>
            <a:r>
              <a:rPr lang="en-US" altLang="en-US" sz="4000" dirty="0">
                <a:solidFill>
                  <a:srgbClr val="0E4973"/>
                </a:solidFill>
                <a:latin typeface="Helvetica" charset="0"/>
                <a:ea typeface="Helvetica" charset="0"/>
                <a:cs typeface="Helvetica" charset="0"/>
              </a:rPr>
              <a:t>When we know what our priorities are and understand our vision and the strategies that will get us there, it becomes much easier to determine when to say “yes” and when to say “no.” When a task would not further your goal, you need to just say “no,” but the way you say “no” then becomes just as important as deciding to say it. </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4F3810A2-0E0C-ECCB-A06D-E721903A6B46}"/>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407552409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685800"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Say no to the </a:t>
            </a:r>
            <a:r>
              <a:rPr lang="en-US" altLang="en-US" sz="5400" b="1" u="sng" dirty="0">
                <a:solidFill>
                  <a:srgbClr val="0E4973"/>
                </a:solidFill>
                <a:latin typeface="Helvetica" charset="0"/>
                <a:ea typeface="Helvetica" charset="0"/>
                <a:cs typeface="Helvetica" charset="0"/>
              </a:rPr>
              <a:t>idea</a:t>
            </a:r>
            <a:r>
              <a:rPr lang="en-US" altLang="en-US" sz="5400" dirty="0">
                <a:solidFill>
                  <a:srgbClr val="0E4973"/>
                </a:solidFill>
                <a:latin typeface="Helvetica" charset="0"/>
                <a:ea typeface="Helvetica" charset="0"/>
                <a:cs typeface="Helvetica" charset="0"/>
              </a:rPr>
              <a:t>, not to the </a:t>
            </a:r>
            <a:r>
              <a:rPr lang="en-US" altLang="en-US" sz="5400" b="1" u="sng" dirty="0">
                <a:solidFill>
                  <a:srgbClr val="0E4973"/>
                </a:solidFill>
                <a:latin typeface="Helvetica" charset="0"/>
                <a:ea typeface="Helvetica" charset="0"/>
                <a:cs typeface="Helvetica" charset="0"/>
              </a:rPr>
              <a:t>person</a:t>
            </a:r>
            <a:r>
              <a:rPr lang="en-US" altLang="en-US" sz="5400" dirty="0">
                <a:solidFill>
                  <a:srgbClr val="0E4973"/>
                </a:solidFill>
                <a:latin typeface="Helvetica" charset="0"/>
                <a:ea typeface="Helvetica" charset="0"/>
                <a:cs typeface="Helvetica" charset="0"/>
              </a:rPr>
              <a:t>.	</a:t>
            </a:r>
          </a:p>
          <a:p>
            <a:pPr eaLnBrk="1" hangingPunct="1">
              <a:spcBef>
                <a:spcPts val="1200"/>
              </a:spcBef>
            </a:pPr>
            <a:r>
              <a:rPr lang="en-US" altLang="en-US" sz="5400" dirty="0">
                <a:solidFill>
                  <a:srgbClr val="0E4973"/>
                </a:solidFill>
                <a:latin typeface="Helvetica" charset="0"/>
                <a:ea typeface="Helvetica" charset="0"/>
                <a:cs typeface="Helvetica" charset="0"/>
              </a:rPr>
              <a:t>Make sure the person knows that you are not rejecting them. You’re simply saying no to what they want you to do. Give their idea affirmation, but explain that it doesn’t fit in with the things that you need to accomplish. </a:t>
            </a:r>
          </a:p>
        </p:txBody>
      </p:sp>
      <p:sp>
        <p:nvSpPr>
          <p:cNvPr id="2" name="TextBox 1">
            <a:extLst>
              <a:ext uri="{FF2B5EF4-FFF2-40B4-BE49-F238E27FC236}">
                <a16:creationId xmlns:a16="http://schemas.microsoft.com/office/drawing/2014/main" id="{4B0CD426-719E-0C8A-258E-8C7503FAE4B0}"/>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59060071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685800"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Respond with the </a:t>
            </a:r>
            <a:r>
              <a:rPr lang="en-US" altLang="en-US" sz="5400" b="1" u="sng" dirty="0">
                <a:solidFill>
                  <a:srgbClr val="0E4973"/>
                </a:solidFill>
                <a:latin typeface="Helvetica" charset="0"/>
                <a:ea typeface="Helvetica" charset="0"/>
                <a:cs typeface="Helvetica" charset="0"/>
              </a:rPr>
              <a:t>best interest</a:t>
            </a:r>
            <a:r>
              <a:rPr lang="en-US" altLang="en-US" sz="5400" dirty="0">
                <a:solidFill>
                  <a:srgbClr val="0E4973"/>
                </a:solidFill>
                <a:latin typeface="Helvetica" charset="0"/>
                <a:ea typeface="Helvetica" charset="0"/>
                <a:cs typeface="Helvetica" charset="0"/>
              </a:rPr>
              <a:t> of the person asking in focus.	</a:t>
            </a:r>
          </a:p>
          <a:p>
            <a:pPr eaLnBrk="1" hangingPunct="1">
              <a:spcBef>
                <a:spcPts val="1200"/>
              </a:spcBef>
            </a:pPr>
            <a:r>
              <a:rPr lang="en-US" altLang="en-US" sz="4800" dirty="0">
                <a:solidFill>
                  <a:srgbClr val="0E4973"/>
                </a:solidFill>
                <a:latin typeface="Helvetica" charset="0"/>
                <a:ea typeface="Helvetica" charset="0"/>
                <a:cs typeface="Helvetica" charset="0"/>
              </a:rPr>
              <a:t>Make sure the person knows that you are not just choosing the easy response, but that you want to genuinely help them.  Communicate that your time constraints would actually prevent you from doing the kind of work they deserve.</a:t>
            </a:r>
          </a:p>
        </p:txBody>
      </p:sp>
      <p:sp>
        <p:nvSpPr>
          <p:cNvPr id="2" name="TextBox 1">
            <a:extLst>
              <a:ext uri="{FF2B5EF4-FFF2-40B4-BE49-F238E27FC236}">
                <a16:creationId xmlns:a16="http://schemas.microsoft.com/office/drawing/2014/main" id="{43ACBE95-A38F-408D-455D-1B7F9DBB2CCC}"/>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212448176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8" name="Text Box 4"/>
          <p:cNvSpPr txBox="1">
            <a:spLocks noChangeArrowheads="1"/>
          </p:cNvSpPr>
          <p:nvPr/>
        </p:nvSpPr>
        <p:spPr bwMode="auto">
          <a:xfrm>
            <a:off x="457198" y="2286000"/>
            <a:ext cx="136017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685800" indent="-685800" eaLnBrk="1" hangingPunct="1">
              <a:spcBef>
                <a:spcPts val="1200"/>
              </a:spcBef>
              <a:buFont typeface="Arial" panose="020B0604020202020204" pitchFamily="34" charset="0"/>
              <a:buChar char="•"/>
            </a:pPr>
            <a:r>
              <a:rPr lang="en-US" altLang="en-US" sz="5400" dirty="0">
                <a:solidFill>
                  <a:srgbClr val="0E4973"/>
                </a:solidFill>
                <a:latin typeface="Helvetica" charset="0"/>
                <a:ea typeface="Helvetica" charset="0"/>
                <a:cs typeface="Helvetica" charset="0"/>
              </a:rPr>
              <a:t>Defer </a:t>
            </a:r>
            <a:r>
              <a:rPr lang="en-US" altLang="en-US" sz="5400" b="1" u="sng" dirty="0">
                <a:solidFill>
                  <a:srgbClr val="0E4973"/>
                </a:solidFill>
                <a:latin typeface="Helvetica" charset="0"/>
                <a:ea typeface="Helvetica" charset="0"/>
                <a:cs typeface="Helvetica" charset="0"/>
              </a:rPr>
              <a:t>creatively</a:t>
            </a:r>
            <a:r>
              <a:rPr lang="en-US" altLang="en-US" sz="5400" dirty="0">
                <a:solidFill>
                  <a:srgbClr val="0E4973"/>
                </a:solidFill>
                <a:latin typeface="Helvetica" charset="0"/>
                <a:ea typeface="Helvetica" charset="0"/>
                <a:cs typeface="Helvetica" charset="0"/>
              </a:rPr>
              <a:t>, come up with an </a:t>
            </a:r>
            <a:r>
              <a:rPr lang="en-US" altLang="en-US" sz="5400" b="1" u="sng" dirty="0">
                <a:solidFill>
                  <a:srgbClr val="0E4973"/>
                </a:solidFill>
                <a:latin typeface="Helvetica" charset="0"/>
                <a:ea typeface="Helvetica" charset="0"/>
                <a:cs typeface="Helvetica" charset="0"/>
              </a:rPr>
              <a:t>alternative.</a:t>
            </a:r>
            <a:endParaRPr lang="en-US" altLang="en-US" sz="5400" dirty="0">
              <a:solidFill>
                <a:srgbClr val="0E4973"/>
              </a:solidFill>
              <a:latin typeface="Helvetica" charset="0"/>
              <a:ea typeface="Helvetica" charset="0"/>
              <a:cs typeface="Helvetica" charset="0"/>
            </a:endParaRPr>
          </a:p>
          <a:p>
            <a:pPr eaLnBrk="1" hangingPunct="1">
              <a:spcBef>
                <a:spcPts val="1200"/>
              </a:spcBef>
            </a:pPr>
            <a:r>
              <a:rPr lang="en-US" altLang="en-US" sz="4800" dirty="0">
                <a:solidFill>
                  <a:srgbClr val="0E4973"/>
                </a:solidFill>
                <a:latin typeface="Helvetica" charset="0"/>
                <a:ea typeface="Helvetica" charset="0"/>
                <a:cs typeface="Helvetica" charset="0"/>
              </a:rPr>
              <a:t>Think of a way that helps them complete their task. Give them confidence that they can do it, or maybe help them find someone who can assist. </a:t>
            </a:r>
          </a:p>
        </p:txBody>
      </p:sp>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sp>
        <p:nvSpPr>
          <p:cNvPr id="2" name="TextBox 1">
            <a:extLst>
              <a:ext uri="{FF2B5EF4-FFF2-40B4-BE49-F238E27FC236}">
                <a16:creationId xmlns:a16="http://schemas.microsoft.com/office/drawing/2014/main" id="{B08591EC-B041-3B84-807F-EEE682D88B23}"/>
              </a:ext>
            </a:extLst>
          </p:cNvPr>
          <p:cNvSpPr txBox="1"/>
          <p:nvPr/>
        </p:nvSpPr>
        <p:spPr>
          <a:xfrm>
            <a:off x="0" y="366543"/>
            <a:ext cx="14630400" cy="913727"/>
          </a:xfrm>
          <a:prstGeom prst="rect">
            <a:avLst/>
          </a:prstGeom>
          <a:noFill/>
        </p:spPr>
        <p:txBody>
          <a:bodyPr wrap="square" lIns="81931" tIns="40965" rIns="81931" bIns="40965" rtlCol="0">
            <a:spAutoFit/>
          </a:bodyPr>
          <a:lstStyle/>
          <a:p>
            <a:pPr algn="ctr">
              <a:defRPr/>
            </a:pPr>
            <a:r>
              <a:rPr lang="en-US" sz="5400" b="1" dirty="0">
                <a:solidFill>
                  <a:srgbClr val="FFFFFF"/>
                </a:solidFill>
                <a:latin typeface="Arial" panose="020B0604020202020204" pitchFamily="34" charset="0"/>
                <a:ea typeface="Gotham Book" charset="0"/>
                <a:cs typeface="Arial" panose="020B0604020202020204" pitchFamily="34" charset="0"/>
              </a:rPr>
              <a:t>Priorities that Maximize Impact</a:t>
            </a:r>
          </a:p>
        </p:txBody>
      </p:sp>
    </p:spTree>
    <p:extLst>
      <p:ext uri="{BB962C8B-B14F-4D97-AF65-F5344CB8AC3E}">
        <p14:creationId xmlns:p14="http://schemas.microsoft.com/office/powerpoint/2010/main" val="52583825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181434"/>
                <a:ext cx="844868" cy="551363"/>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grpSp>
        </p:grpSp>
      </p:grpSp>
      <p:sp>
        <p:nvSpPr>
          <p:cNvPr id="4" name="TextBox 3">
            <a:extLst>
              <a:ext uri="{FF2B5EF4-FFF2-40B4-BE49-F238E27FC236}">
                <a16:creationId xmlns:a16="http://schemas.microsoft.com/office/drawing/2014/main" id="{DE49A913-262F-6290-F2BE-035BF5688FA2}"/>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35673499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181434"/>
                <a:ext cx="1672885" cy="551363"/>
                <a:chOff x="9797" y="132539"/>
                <a:chExt cx="1672885" cy="551363"/>
              </a:xfrm>
            </p:grpSpPr>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132539"/>
                  <a:ext cx="844868" cy="551363"/>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43840"/>
                  <a:ext cx="762940" cy="49397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grpSp>
      <p:sp>
        <p:nvSpPr>
          <p:cNvPr id="4" name="TextBox 3">
            <a:extLst>
              <a:ext uri="{FF2B5EF4-FFF2-40B4-BE49-F238E27FC236}">
                <a16:creationId xmlns:a16="http://schemas.microsoft.com/office/drawing/2014/main" id="{D7998463-95D2-D1AA-D6BE-49E4E4A96504}"/>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25060142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181434"/>
                <a:ext cx="1672885" cy="1666742"/>
                <a:chOff x="9797" y="132539"/>
                <a:chExt cx="1672885" cy="1666742"/>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97383"/>
                  <a:ext cx="844868" cy="80189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132539"/>
                  <a:ext cx="844868" cy="551363"/>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43840"/>
                  <a:ext cx="762940" cy="493975"/>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grpSp>
        </p:grpSp>
      </p:grpSp>
      <p:sp>
        <p:nvSpPr>
          <p:cNvPr id="4" name="TextBox 3">
            <a:extLst>
              <a:ext uri="{FF2B5EF4-FFF2-40B4-BE49-F238E27FC236}">
                <a16:creationId xmlns:a16="http://schemas.microsoft.com/office/drawing/2014/main" id="{FC070AD8-ECE7-CDA1-819D-BAB3B6A0B687}"/>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2972076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181434"/>
                <a:ext cx="1672885" cy="1673101"/>
                <a:chOff x="9797" y="132539"/>
                <a:chExt cx="1672885" cy="1673101"/>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97383"/>
                  <a:ext cx="844868" cy="80189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91709"/>
                  <a:ext cx="756586" cy="8139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endParaRPr lang="en-US" sz="200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132539"/>
                  <a:ext cx="844868" cy="551363"/>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43840"/>
                  <a:ext cx="762940" cy="49397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8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endParaRPr lang="en-US" sz="20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grpSp>
      <p:sp>
        <p:nvSpPr>
          <p:cNvPr id="4" name="TextBox 3">
            <a:extLst>
              <a:ext uri="{FF2B5EF4-FFF2-40B4-BE49-F238E27FC236}">
                <a16:creationId xmlns:a16="http://schemas.microsoft.com/office/drawing/2014/main" id="{2E88FB35-012B-F410-A9DF-A536363192C7}"/>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41155089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pic>
        <p:nvPicPr>
          <p:cNvPr id="5" name="pasted-image.pdf"/>
          <p:cNvPicPr>
            <a:picLocks noChangeAspect="1"/>
          </p:cNvPicPr>
          <p:nvPr/>
        </p:nvPicPr>
        <p:blipFill>
          <a:blip r:embed="rId3"/>
          <a:stretch>
            <a:fillRect/>
          </a:stretch>
        </p:blipFill>
        <p:spPr>
          <a:xfrm>
            <a:off x="11353800" y="6934200"/>
            <a:ext cx="2543114" cy="875068"/>
          </a:xfrm>
          <a:prstGeom prst="rect">
            <a:avLst/>
          </a:prstGeom>
          <a:ln w="12700">
            <a:miter lim="400000"/>
          </a:ln>
        </p:spPr>
      </p:pic>
      <p:grpSp>
        <p:nvGrpSpPr>
          <p:cNvPr id="2" name="Group 1">
            <a:extLst>
              <a:ext uri="{FF2B5EF4-FFF2-40B4-BE49-F238E27FC236}">
                <a16:creationId xmlns:a16="http://schemas.microsoft.com/office/drawing/2014/main" id="{37F2E20D-5C04-9580-C469-63137CC8539A}"/>
              </a:ext>
            </a:extLst>
          </p:cNvPr>
          <p:cNvGrpSpPr/>
          <p:nvPr/>
        </p:nvGrpSpPr>
        <p:grpSpPr>
          <a:xfrm>
            <a:off x="2689783" y="1960502"/>
            <a:ext cx="7765636" cy="4973698"/>
            <a:chOff x="-71446" y="87830"/>
            <a:chExt cx="4037040" cy="2228695"/>
          </a:xfrm>
        </p:grpSpPr>
        <p:sp>
          <p:nvSpPr>
            <p:cNvPr id="3" name="Text Box 17">
              <a:extLst>
                <a:ext uri="{FF2B5EF4-FFF2-40B4-BE49-F238E27FC236}">
                  <a16:creationId xmlns:a16="http://schemas.microsoft.com/office/drawing/2014/main" id="{635B91A0-D479-62AE-BF10-99408D5C9256}"/>
                </a:ext>
              </a:extLst>
            </p:cNvPr>
            <p:cNvSpPr txBox="1">
              <a:spLocks noChangeArrowheads="1"/>
            </p:cNvSpPr>
            <p:nvPr/>
          </p:nvSpPr>
          <p:spPr bwMode="auto">
            <a:xfrm>
              <a:off x="867429" y="87830"/>
              <a:ext cx="3098165" cy="4889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URGENT	     NOT URGENT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7" name="Text Box 27">
              <a:extLst>
                <a:ext uri="{FF2B5EF4-FFF2-40B4-BE49-F238E27FC236}">
                  <a16:creationId xmlns:a16="http://schemas.microsoft.com/office/drawing/2014/main" id="{06018DF3-C194-3885-30CC-E81E32392AAA}"/>
                </a:ext>
              </a:extLst>
            </p:cNvPr>
            <p:cNvSpPr txBox="1">
              <a:spLocks noChangeArrowheads="1"/>
            </p:cNvSpPr>
            <p:nvPr/>
          </p:nvSpPr>
          <p:spPr bwMode="auto">
            <a:xfrm>
              <a:off x="-71446" y="860100"/>
              <a:ext cx="1689735" cy="128570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600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       NOT </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a:p>
              <a:pPr marL="0">
                <a:spcBef>
                  <a:spcPts val="0"/>
                </a:spcBef>
                <a:spcAft>
                  <a:spcPts val="0"/>
                </a:spcAft>
              </a:pPr>
              <a:r>
                <a:rPr lang="en-US" sz="36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IMPORTANT</a:t>
              </a:r>
              <a:endParaRPr lang="en-US" sz="36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grpSp>
          <p:nvGrpSpPr>
            <p:cNvPr id="9" name="Group 8">
              <a:extLst>
                <a:ext uri="{FF2B5EF4-FFF2-40B4-BE49-F238E27FC236}">
                  <a16:creationId xmlns:a16="http://schemas.microsoft.com/office/drawing/2014/main" id="{3F9AFE1E-A666-2F91-4403-FC982EDD0F31}"/>
                </a:ext>
              </a:extLst>
            </p:cNvPr>
            <p:cNvGrpSpPr/>
            <p:nvPr/>
          </p:nvGrpSpPr>
          <p:grpSpPr>
            <a:xfrm>
              <a:off x="1180525" y="393695"/>
              <a:ext cx="2104550" cy="1922830"/>
              <a:chOff x="-155515" y="-5"/>
              <a:chExt cx="2104550" cy="1922830"/>
            </a:xfrm>
          </p:grpSpPr>
          <p:grpSp>
            <p:nvGrpSpPr>
              <p:cNvPr id="10" name="Group 9">
                <a:extLst>
                  <a:ext uri="{FF2B5EF4-FFF2-40B4-BE49-F238E27FC236}">
                    <a16:creationId xmlns:a16="http://schemas.microsoft.com/office/drawing/2014/main" id="{43B8AE45-5E08-B812-B97A-C1D20EEABADB}"/>
                  </a:ext>
                </a:extLst>
              </p:cNvPr>
              <p:cNvGrpSpPr/>
              <p:nvPr/>
            </p:nvGrpSpPr>
            <p:grpSpPr>
              <a:xfrm>
                <a:off x="9797" y="61613"/>
                <a:ext cx="1672885" cy="1719410"/>
                <a:chOff x="9797" y="12718"/>
                <a:chExt cx="1672885" cy="1719410"/>
              </a:xfrm>
            </p:grpSpPr>
            <p:sp>
              <p:nvSpPr>
                <p:cNvPr id="14" name="Text Box 20">
                  <a:extLst>
                    <a:ext uri="{FF2B5EF4-FFF2-40B4-BE49-F238E27FC236}">
                      <a16:creationId xmlns:a16="http://schemas.microsoft.com/office/drawing/2014/main" id="{2787CB9B-9F52-4576-6091-D9599E50F1CA}"/>
                    </a:ext>
                  </a:extLst>
                </p:cNvPr>
                <p:cNvSpPr txBox="1">
                  <a:spLocks noChangeArrowheads="1"/>
                </p:cNvSpPr>
                <p:nvPr/>
              </p:nvSpPr>
              <p:spPr bwMode="auto">
                <a:xfrm>
                  <a:off x="17685" y="923871"/>
                  <a:ext cx="844868" cy="80189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III</a:t>
                  </a:r>
                </a:p>
              </p:txBody>
            </p:sp>
            <p:sp>
              <p:nvSpPr>
                <p:cNvPr id="15" name="Text Box 21">
                  <a:extLst>
                    <a:ext uri="{FF2B5EF4-FFF2-40B4-BE49-F238E27FC236}">
                      <a16:creationId xmlns:a16="http://schemas.microsoft.com/office/drawing/2014/main" id="{D2DF61A9-C80B-6DB3-1EE3-50292A57D74F}"/>
                    </a:ext>
                  </a:extLst>
                </p:cNvPr>
                <p:cNvSpPr txBox="1">
                  <a:spLocks noChangeArrowheads="1"/>
                </p:cNvSpPr>
                <p:nvPr/>
              </p:nvSpPr>
              <p:spPr bwMode="auto">
                <a:xfrm>
                  <a:off x="926094" y="918197"/>
                  <a:ext cx="756586" cy="8139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IV</a:t>
                  </a:r>
                </a:p>
              </p:txBody>
            </p:sp>
            <p:sp>
              <p:nvSpPr>
                <p:cNvPr id="16" name="Text Box 22">
                  <a:extLst>
                    <a:ext uri="{FF2B5EF4-FFF2-40B4-BE49-F238E27FC236}">
                      <a16:creationId xmlns:a16="http://schemas.microsoft.com/office/drawing/2014/main" id="{289A1723-ADF7-2361-7981-E9997E9F1225}"/>
                    </a:ext>
                  </a:extLst>
                </p:cNvPr>
                <p:cNvSpPr txBox="1">
                  <a:spLocks noChangeArrowheads="1"/>
                </p:cNvSpPr>
                <p:nvPr/>
              </p:nvSpPr>
              <p:spPr bwMode="auto">
                <a:xfrm>
                  <a:off x="9797" y="21600"/>
                  <a:ext cx="844868" cy="89001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a:t>
                  </a:r>
                </a:p>
                <a:p>
                  <a:pPr marL="0" algn="ctr">
                    <a:spcBef>
                      <a:spcPts val="0"/>
                    </a:spcBef>
                    <a:spcAft>
                      <a:spcPts val="0"/>
                    </a:spcAft>
                  </a:pPr>
                  <a:r>
                    <a:rPr lang="en-US" sz="4800" b="1" dirty="0">
                      <a:solidFill>
                        <a:srgbClr val="231F20"/>
                      </a:solidFill>
                      <a:latin typeface="Franklin Gothic Book" panose="020B0503020102020204" pitchFamily="34" charset="0"/>
                      <a:ea typeface="Cambria" panose="02040503050406030204" pitchFamily="18" charset="0"/>
                      <a:cs typeface="Cambria" panose="02040503050406030204" pitchFamily="18" charset="0"/>
                    </a:rPr>
                    <a:t>60%</a:t>
                  </a:r>
                  <a:endParaRPr lang="en-US" sz="1100"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endParaRPr>
                </a:p>
              </p:txBody>
            </p:sp>
            <p:sp>
              <p:nvSpPr>
                <p:cNvPr id="17" name="Text Box 23">
                  <a:extLst>
                    <a:ext uri="{FF2B5EF4-FFF2-40B4-BE49-F238E27FC236}">
                      <a16:creationId xmlns:a16="http://schemas.microsoft.com/office/drawing/2014/main" id="{A6779546-7BB1-F1EA-9FA0-C860876E4E5C}"/>
                    </a:ext>
                  </a:extLst>
                </p:cNvPr>
                <p:cNvSpPr txBox="1">
                  <a:spLocks noChangeArrowheads="1"/>
                </p:cNvSpPr>
                <p:nvPr/>
              </p:nvSpPr>
              <p:spPr bwMode="auto">
                <a:xfrm>
                  <a:off x="919742" y="12718"/>
                  <a:ext cx="762940" cy="79737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algn="ctr">
                    <a:spcBef>
                      <a:spcPts val="0"/>
                    </a:spcBef>
                    <a:spcAft>
                      <a:spcPts val="0"/>
                    </a:spcAft>
                  </a:pPr>
                  <a:r>
                    <a:rPr lang="en-US" sz="6000" b="1"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II</a:t>
                  </a:r>
                </a:p>
              </p:txBody>
            </p:sp>
          </p:grpSp>
          <p:grpSp>
            <p:nvGrpSpPr>
              <p:cNvPr id="11" name="Group 10">
                <a:extLst>
                  <a:ext uri="{FF2B5EF4-FFF2-40B4-BE49-F238E27FC236}">
                    <a16:creationId xmlns:a16="http://schemas.microsoft.com/office/drawing/2014/main" id="{A5137215-91A8-7FBE-EBA1-A85BAC822600}"/>
                  </a:ext>
                </a:extLst>
              </p:cNvPr>
              <p:cNvGrpSpPr/>
              <p:nvPr/>
            </p:nvGrpSpPr>
            <p:grpSpPr>
              <a:xfrm>
                <a:off x="-155515" y="-5"/>
                <a:ext cx="2104550" cy="1922830"/>
                <a:chOff x="-155515" y="-5"/>
                <a:chExt cx="2104550" cy="1922830"/>
              </a:xfrm>
            </p:grpSpPr>
            <p:cxnSp>
              <p:nvCxnSpPr>
                <p:cNvPr id="12" name="Line 24">
                  <a:extLst>
                    <a:ext uri="{FF2B5EF4-FFF2-40B4-BE49-F238E27FC236}">
                      <a16:creationId xmlns:a16="http://schemas.microsoft.com/office/drawing/2014/main" id="{18A4920E-50BC-E32D-B998-B1FF5C91B6F1}"/>
                    </a:ext>
                  </a:extLst>
                </p:cNvPr>
                <p:cNvCxnSpPr/>
                <p:nvPr/>
              </p:nvCxnSpPr>
              <p:spPr bwMode="auto">
                <a:xfrm>
                  <a:off x="-155515" y="937551"/>
                  <a:ext cx="2104550" cy="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cxnSp>
              <p:nvCxnSpPr>
                <p:cNvPr id="13" name="Line 28">
                  <a:extLst>
                    <a:ext uri="{FF2B5EF4-FFF2-40B4-BE49-F238E27FC236}">
                      <a16:creationId xmlns:a16="http://schemas.microsoft.com/office/drawing/2014/main" id="{EC56C0EC-5F38-7AC7-6CB7-947EDD018815}"/>
                    </a:ext>
                  </a:extLst>
                </p:cNvPr>
                <p:cNvCxnSpPr/>
                <p:nvPr/>
              </p:nvCxnSpPr>
              <p:spPr bwMode="auto">
                <a:xfrm>
                  <a:off x="854249" y="-5"/>
                  <a:ext cx="0" cy="1922830"/>
                </a:xfrm>
                <a:prstGeom prst="line">
                  <a:avLst/>
                </a:prstGeom>
                <a:noFill/>
                <a:ln w="127000">
                  <a:solidFill>
                    <a:srgbClr val="4A7EBB"/>
                  </a:solidFill>
                  <a:round/>
                  <a:headEnd type="triangle" w="med" len="med"/>
                  <a:tailEnd type="triangle" w="med" len="med"/>
                </a:ln>
                <a:effectLst>
                  <a:outerShdw blurRad="38100" dist="25400" dir="5400000" algn="ctr" rotWithShape="0">
                    <a:srgbClr val="000000">
                      <a:alpha val="35001"/>
                    </a:srgbClr>
                  </a:outerShdw>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noFill/>
                    </a14:hiddenFill>
                  </a:ext>
                </a:extLst>
              </p:spPr>
            </p:cxnSp>
          </p:grpSp>
        </p:grpSp>
      </p:grpSp>
      <p:sp>
        <p:nvSpPr>
          <p:cNvPr id="6" name="TextBox 5">
            <a:extLst>
              <a:ext uri="{FF2B5EF4-FFF2-40B4-BE49-F238E27FC236}">
                <a16:creationId xmlns:a16="http://schemas.microsoft.com/office/drawing/2014/main" id="{47D5C462-B687-4EA3-BF5E-34FDC1F0B16F}"/>
              </a:ext>
            </a:extLst>
          </p:cNvPr>
          <p:cNvSpPr txBox="1"/>
          <p:nvPr/>
        </p:nvSpPr>
        <p:spPr>
          <a:xfrm>
            <a:off x="4762" y="289340"/>
            <a:ext cx="14630400" cy="1006060"/>
          </a:xfrm>
          <a:prstGeom prst="rect">
            <a:avLst/>
          </a:prstGeom>
          <a:noFill/>
        </p:spPr>
        <p:txBody>
          <a:bodyPr wrap="square" lIns="81931" tIns="40965" rIns="81931" bIns="40965" rtlCol="0">
            <a:spAutoFit/>
          </a:bodyPr>
          <a:lstStyle/>
          <a:p>
            <a:pPr algn="ctr">
              <a:defRPr/>
            </a:pPr>
            <a:r>
              <a:rPr lang="en-US" sz="6000" b="1" dirty="0">
                <a:solidFill>
                  <a:srgbClr val="FFFFFF"/>
                </a:solidFill>
                <a:latin typeface="Arial" panose="020B0604020202020204" pitchFamily="34" charset="0"/>
                <a:ea typeface="Gotham Book" charset="0"/>
                <a:cs typeface="Arial" panose="020B0604020202020204" pitchFamily="34" charset="0"/>
              </a:rPr>
              <a:t>First Things First</a:t>
            </a:r>
          </a:p>
        </p:txBody>
      </p:sp>
    </p:spTree>
    <p:extLst>
      <p:ext uri="{BB962C8B-B14F-4D97-AF65-F5344CB8AC3E}">
        <p14:creationId xmlns:p14="http://schemas.microsoft.com/office/powerpoint/2010/main" val="325874473"/>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TaxCatchAll xmlns="f528fb65-b9d9-452f-a175-3d4b140a4018"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18" ma:contentTypeDescription="Create a new document." ma:contentTypeScope="" ma:versionID="b730053ace7494fb286a0b7f1a0cabd6">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84d450c4b2840c912213cdabff602a00"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A0E775-053F-41E8-B62C-0065E40526B9}">
  <ds:schemaRefs>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f528fb65-b9d9-452f-a175-3d4b140a4018"/>
    <ds:schemaRef ds:uri="http://purl.org/dc/terms/"/>
    <ds:schemaRef ds:uri="http://schemas.openxmlformats.org/package/2006/metadata/core-properties"/>
    <ds:schemaRef ds:uri="http://www.w3.org/XML/1998/namespace"/>
    <ds:schemaRef ds:uri="413eb124-f3cf-4dfe-80be-a340c7bdd2c6"/>
    <ds:schemaRef ds:uri="http://schemas.microsoft.com/sharepoint/v3"/>
  </ds:schemaRefs>
</ds:datastoreItem>
</file>

<file path=customXml/itemProps2.xml><?xml version="1.0" encoding="utf-8"?>
<ds:datastoreItem xmlns:ds="http://schemas.openxmlformats.org/officeDocument/2006/customXml" ds:itemID="{FF9E99AD-D159-4897-A5D5-164CC1946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3eb124-f3cf-4dfe-80be-a340c7bdd2c6"/>
    <ds:schemaRef ds:uri="f528fb65-b9d9-452f-a175-3d4b140a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73C46-1FF6-49F4-B491-C1BB938DF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1154</TotalTime>
  <Words>1509</Words>
  <Application>Microsoft Macintosh PowerPoint</Application>
  <PresentationFormat>Custom</PresentationFormat>
  <Paragraphs>245</Paragraphs>
  <Slides>49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Franklin Gothic Book</vt:lpstr>
      <vt:lpstr>Franklin Gothic Medium Cond</vt:lpstr>
      <vt:lpstr>Helvetica</vt:lpstr>
      <vt:lpstr>Helvetica Light</vt:lpstr>
      <vt:lpstr>Tw Cen MT</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MHC_Garrison_Posters_Build_Banners_150512.cdr</dc:title>
  <dc:creator>User</dc:creator>
  <cp:lastModifiedBy>Jacobs, Austin</cp:lastModifiedBy>
  <cp:revision>137</cp:revision>
  <dcterms:created xsi:type="dcterms:W3CDTF">2015-07-13T10:21:49Z</dcterms:created>
  <dcterms:modified xsi:type="dcterms:W3CDTF">2023-02-23T21:08:01Z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2015-05-13T00:00:00Z</vt:filetime>
  </property>
  <property fmtid="{D5CDD505-2E9C-101B-9397-08002B2CF9AE}" pid="3" name="Creator">
    <vt:lpwstr>CorelDRAW X6</vt:lpwstr>
  </property>
  <property fmtid="{D5CDD505-2E9C-101B-9397-08002B2CF9AE}" pid="4" name="LastSaved">
    <vt:filetime>2015-07-13T00:00:00Z</vt:filetime>
  </property>
  <property fmtid="{D5CDD505-2E9C-101B-9397-08002B2CF9AE}" pid="5" name="MediaServiceImageTags">
    <vt:lpwstr/>
  </property>
  <property fmtid="{D5CDD505-2E9C-101B-9397-08002B2CF9AE}" pid="6" name="ContentTypeId">
    <vt:lpwstr>0x010100177A19375BE18A4D87A01136DE27B421</vt:lpwstr>
  </property>
</Properties>
</file>