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7" r:id="rId5"/>
    <p:sldMasterId id="2147483723" r:id="rId6"/>
  </p:sldMasterIdLst>
  <p:notesMasterIdLst>
    <p:notesMasterId r:id="rId73"/>
  </p:notesMasterIdLst>
  <p:sldIdLst>
    <p:sldId id="373" r:id="rId7"/>
    <p:sldId id="302" r:id="rId8"/>
    <p:sldId id="434" r:id="rId9"/>
    <p:sldId id="304" r:id="rId10"/>
    <p:sldId id="305" r:id="rId11"/>
    <p:sldId id="417" r:id="rId12"/>
    <p:sldId id="423" r:id="rId13"/>
    <p:sldId id="426" r:id="rId14"/>
    <p:sldId id="425" r:id="rId15"/>
    <p:sldId id="286" r:id="rId16"/>
    <p:sldId id="418" r:id="rId17"/>
    <p:sldId id="429" r:id="rId18"/>
    <p:sldId id="428" r:id="rId19"/>
    <p:sldId id="427" r:id="rId20"/>
    <p:sldId id="287" r:id="rId21"/>
    <p:sldId id="448" r:id="rId22"/>
    <p:sldId id="474" r:id="rId23"/>
    <p:sldId id="489" r:id="rId24"/>
    <p:sldId id="488" r:id="rId25"/>
    <p:sldId id="451" r:id="rId26"/>
    <p:sldId id="452" r:id="rId27"/>
    <p:sldId id="420" r:id="rId28"/>
    <p:sldId id="456" r:id="rId29"/>
    <p:sldId id="500" r:id="rId30"/>
    <p:sldId id="499" r:id="rId31"/>
    <p:sldId id="498" r:id="rId32"/>
    <p:sldId id="497" r:id="rId33"/>
    <p:sldId id="496" r:id="rId34"/>
    <p:sldId id="495" r:id="rId35"/>
    <p:sldId id="490" r:id="rId36"/>
    <p:sldId id="505" r:id="rId37"/>
    <p:sldId id="504" r:id="rId38"/>
    <p:sldId id="503" r:id="rId39"/>
    <p:sldId id="502" r:id="rId40"/>
    <p:sldId id="501" r:id="rId41"/>
    <p:sldId id="491" r:id="rId42"/>
    <p:sldId id="492" r:id="rId43"/>
    <p:sldId id="520" r:id="rId44"/>
    <p:sldId id="519" r:id="rId45"/>
    <p:sldId id="518" r:id="rId46"/>
    <p:sldId id="493" r:id="rId47"/>
    <p:sldId id="494" r:id="rId48"/>
    <p:sldId id="464" r:id="rId49"/>
    <p:sldId id="521" r:id="rId50"/>
    <p:sldId id="465" r:id="rId51"/>
    <p:sldId id="526" r:id="rId52"/>
    <p:sldId id="466" r:id="rId53"/>
    <p:sldId id="522" r:id="rId54"/>
    <p:sldId id="467" r:id="rId55"/>
    <p:sldId id="468" r:id="rId56"/>
    <p:sldId id="445" r:id="rId57"/>
    <p:sldId id="517" r:id="rId58"/>
    <p:sldId id="516" r:id="rId59"/>
    <p:sldId id="515" r:id="rId60"/>
    <p:sldId id="514" r:id="rId61"/>
    <p:sldId id="513" r:id="rId62"/>
    <p:sldId id="512" r:id="rId63"/>
    <p:sldId id="511" r:id="rId64"/>
    <p:sldId id="471" r:id="rId65"/>
    <p:sldId id="525" r:id="rId66"/>
    <p:sldId id="472" r:id="rId67"/>
    <p:sldId id="524" r:id="rId68"/>
    <p:sldId id="523" r:id="rId69"/>
    <p:sldId id="481" r:id="rId70"/>
    <p:sldId id="485" r:id="rId71"/>
    <p:sldId id="510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67A"/>
    <a:srgbClr val="304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1128"/>
  </p:normalViewPr>
  <p:slideViewPr>
    <p:cSldViewPr snapToGrid="0" snapToObjects="1">
      <p:cViewPr varScale="1">
        <p:scale>
          <a:sx n="104" d="100"/>
          <a:sy n="104" d="100"/>
        </p:scale>
        <p:origin x="6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1803-7454-BE4D-AF9D-CD56B4B3EB5F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2D5E-44B8-9848-9C22-21AAE6D2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27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5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4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9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9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8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4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3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45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8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70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71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42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1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40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4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8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39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42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5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40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A031E-388E-BF44-50D7-44D1EA74F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C897A-127F-F079-C75B-19829E62A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300D85-F3B9-EC09-1FD8-F853D32A3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B08B9-C2E8-5489-E764-65A4989D9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02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C6764-A67D-F179-6BFD-BBCFC258E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2BA9A-C8A4-2E37-98FD-804235209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DA2AA-F897-AED1-BDF1-12353426E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CC600-1C61-70F1-E255-E186C5552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B57EC-3DEF-CF29-7841-F73BCA779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6C3BE6-70B6-97A7-16E5-0C3165A4A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C4F57-47C8-0DA5-BB66-BE7602475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31D75-CA95-4B56-D52F-0D1F9807B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3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10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5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73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BD8F6-8B1D-943C-1D24-4E1E57CCA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1F6A9D-556D-F55F-31E8-4BCD80CF3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50C40-8D90-87B8-388D-7A1BFF888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2794F-C306-9FEC-9B65-6BE85CA40A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380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995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F0899-F1D7-43CC-65F5-726E1DEE4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69F164-6A3D-235C-C517-2AFA5FFDF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41153-10E2-DE2D-F581-9FDD4AEE3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51B35-9138-6CF9-2768-F91A4439C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563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83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DC6DC-A9E8-C55B-0038-F456A26AF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09773-F79F-C5CD-1648-78C0ADC75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993887-DF1E-41A3-08FD-8EE7ABFB7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FB970-0256-7EC6-FF15-ECF4A33FD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43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38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73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71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D1378-6CFA-5722-CA09-552E0513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BD2BD-2AAD-F6B4-EDCF-61A9B81EF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A02A81-F9F5-F3E6-9C82-0BA086068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E680-C09D-3758-53B6-92FE7A0D07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688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93DB0-8379-11CA-E16A-F64EAEA44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7A24FE-5FAF-1E3B-2053-F02A4BD2A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6285FA-47F8-90BC-6A8E-56407EB7B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166A4-591E-3385-92C1-657AD7BD5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010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994FF-FA80-558F-219D-87ABFDA51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78AB79-CEAD-6824-656A-28D0C4B42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6DB74-D147-F523-1411-1B9E8B380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DE286-D82C-4365-CEE2-6C86866C1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98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5EE8C-6C5E-1218-6A8C-7B520E588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1B7FF-C56B-5EE2-F989-5780A42F5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3C008B-5D23-4D10-9C29-B752CAE4E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0FAB4-E116-BC04-9499-FFEF1C834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236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13541-0168-6543-CA8C-70DD2F5D4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FE114-57E9-875E-3A36-DAB6EBA48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3FC3B-78D4-C1E5-945D-C923B3772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FAC87-DEC6-C973-5131-534C18BDD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247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2310F-819E-F4BB-8890-47EBF2075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70B1E3-A67C-FE05-79C9-7E37D1840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05A41-50B5-3F85-39EE-9A25EB790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C7BF0-1A2E-2B89-101D-2D9291C6A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09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3E15E-8435-EDAE-8984-F6672A1D1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453F9E-7411-DBE6-DEFD-CA996A943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53427-849A-2E6B-5E77-7869CF0D2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FE8CE-58E9-4166-D593-24064334D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46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232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6C9C8-55C9-6866-B19E-0B10476AD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FF447-8D6F-1F3D-5472-E6DBAA0AC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2716E-C062-38BC-0C53-BC10132B7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A04E7-6B9B-9205-0397-8DF555364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76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144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93458-D690-92F1-3123-AC7FB2DA6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D57E46-2B11-80D9-697E-2E7934A28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A3A51-C450-F39D-BF37-E8875132F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FCCE0-FAD5-B50B-125E-4C362EFAC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739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0B24A-645A-6F50-E856-E4C502AC5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4360D-002E-F3F1-4B1B-1947ABAA6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FE748A-FA61-95C5-F5B5-31E21C3BA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BA6C5-CA82-1046-6EBF-7B1FDAF10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04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376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2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6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0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25501" y="552450"/>
            <a:ext cx="5111751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25501" y="3422650"/>
            <a:ext cx="5111751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584951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44551" y="1619250"/>
            <a:ext cx="5003800" cy="4603750"/>
          </a:xfrm>
          <a:prstGeom prst="rect">
            <a:avLst/>
          </a:prstGeom>
        </p:spPr>
        <p:txBody>
          <a:bodyPr/>
          <a:lstStyle>
            <a:lvl1pPr marL="209542" indent="-209542">
              <a:spcBef>
                <a:spcPts val="1687"/>
              </a:spcBef>
              <a:defRPr sz="1687"/>
            </a:lvl1pPr>
            <a:lvl2pPr marL="419083" indent="-209542">
              <a:spcBef>
                <a:spcPts val="1687"/>
              </a:spcBef>
              <a:defRPr sz="1687"/>
            </a:lvl2pPr>
            <a:lvl3pPr marL="628625" indent="-209542">
              <a:spcBef>
                <a:spcPts val="1687"/>
              </a:spcBef>
              <a:defRPr sz="1687"/>
            </a:lvl3pPr>
            <a:lvl4pPr marL="838166" indent="-209542">
              <a:spcBef>
                <a:spcPts val="1687"/>
              </a:spcBef>
              <a:defRPr sz="1687"/>
            </a:lvl4pPr>
            <a:lvl5pPr marL="1047708" indent="-209542">
              <a:spcBef>
                <a:spcPts val="1687"/>
              </a:spcBef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44551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80351" y="35242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80351" y="5651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3251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3801" y="4476752"/>
            <a:ext cx="9810751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3801" y="3043513"/>
            <a:ext cx="9810751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0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25501" y="552450"/>
            <a:ext cx="5111750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25501" y="3422650"/>
            <a:ext cx="5111750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584950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44550" y="1619250"/>
            <a:ext cx="5003800" cy="4603750"/>
          </a:xfrm>
          <a:prstGeom prst="rect">
            <a:avLst/>
          </a:prstGeom>
        </p:spPr>
        <p:txBody>
          <a:bodyPr/>
          <a:lstStyle>
            <a:lvl1pPr marL="209542" indent="-209542">
              <a:spcBef>
                <a:spcPts val="1687"/>
              </a:spcBef>
              <a:defRPr sz="1687"/>
            </a:lvl1pPr>
            <a:lvl2pPr marL="419083" indent="-209542">
              <a:spcBef>
                <a:spcPts val="1687"/>
              </a:spcBef>
              <a:defRPr sz="1687"/>
            </a:lvl2pPr>
            <a:lvl3pPr marL="628625" indent="-209542">
              <a:spcBef>
                <a:spcPts val="1687"/>
              </a:spcBef>
              <a:defRPr sz="1687"/>
            </a:lvl3pPr>
            <a:lvl4pPr marL="838166" indent="-209542">
              <a:spcBef>
                <a:spcPts val="1687"/>
              </a:spcBef>
              <a:defRPr sz="1687"/>
            </a:lvl4pPr>
            <a:lvl5pPr marL="1047708" indent="-209542">
              <a:spcBef>
                <a:spcPts val="1687"/>
              </a:spcBef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44550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80351" y="3524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80351" y="5651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3250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3801" y="4476751"/>
            <a:ext cx="9810750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3801" y="3043513"/>
            <a:ext cx="9810750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C2A6-79E6-F240-8298-48D86AAE2663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1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1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4586" y="6540500"/>
            <a:ext cx="2564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5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0955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845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/>
  <p:txStyles>
    <p:title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15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31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46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462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577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693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08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4924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039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4586" y="6540500"/>
            <a:ext cx="2564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5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0955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796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 spd="med"/>
  <p:txStyles>
    <p:title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15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31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46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462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577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693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08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4924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039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193" y="1125095"/>
            <a:ext cx="7358211" cy="2267697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 defTabSz="682724">
              <a:defRPr/>
            </a:pPr>
            <a:r>
              <a:rPr lang="en-US" sz="7200" b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</a:t>
            </a:r>
            <a:endParaRPr lang="en-US" sz="72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9" y="3321917"/>
            <a:ext cx="9761220" cy="353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9" y="452124"/>
            <a:ext cx="2150688" cy="7438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381176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703523"/>
            <a:ext cx="10745972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motivated by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Christ and for those He has called them to serve.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have found a sense of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even calling, in their ministry efforts.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more than ministry helpers. They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give their best in serving Christ. 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see needs and look to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own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 before placing expectations on others.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43F14042-6016-D9D2-6AC7-4C4B76A09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166000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689009"/>
            <a:ext cx="107459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reflect 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Christ and act in the power of the Holy Spirit.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03FDA5E-AB20-3062-199A-8D604EEA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332326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689009"/>
            <a:ext cx="1074597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reflect 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Christ and act in the power of the Holy Spirit.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pursue Christ in their daily lives at their own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B4A5A0E-FAF3-256C-1708-E0ED49B08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395277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689009"/>
            <a:ext cx="10745972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reflect 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Christ and act in the power of the Holy Spirit.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pursue Christ in their daily lives at their own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seek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rather than preference and control.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0B6082E-3865-63C5-D0A4-2641F50BB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366939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689009"/>
            <a:ext cx="10745972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reflect 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Christ and act in the power of the Holy Spirit.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pursue Christ in their daily lives at their own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seek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rather than preference and control. 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will stand for Christ even when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E38BEB2B-E0F7-12E9-ADFE-E8B73C86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347586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B111D2-A56E-6A24-8050-E1FC7110ED8B}"/>
              </a:ext>
            </a:extLst>
          </p:cNvPr>
          <p:cNvGraphicFramePr>
            <a:graphicFrameLocks noGrp="1"/>
          </p:cNvGraphicFramePr>
          <p:nvPr/>
        </p:nvGraphicFramePr>
        <p:xfrm>
          <a:off x="731517" y="2022993"/>
          <a:ext cx="10515601" cy="3756607"/>
        </p:xfrm>
        <a:graphic>
          <a:graphicData uri="http://schemas.openxmlformats.org/drawingml/2006/table">
            <a:tbl>
              <a:tblPr firstRow="1" firstCol="1" bandRow="1"/>
              <a:tblGrid>
                <a:gridCol w="1862403">
                  <a:extLst>
                    <a:ext uri="{9D8B030D-6E8A-4147-A177-3AD203B41FA5}">
                      <a16:colId xmlns:a16="http://schemas.microsoft.com/office/drawing/2014/main" val="3332551362"/>
                    </a:ext>
                  </a:extLst>
                </a:gridCol>
                <a:gridCol w="2390235">
                  <a:extLst>
                    <a:ext uri="{9D8B030D-6E8A-4147-A177-3AD203B41FA5}">
                      <a16:colId xmlns:a16="http://schemas.microsoft.com/office/drawing/2014/main" val="140511381"/>
                    </a:ext>
                  </a:extLst>
                </a:gridCol>
                <a:gridCol w="4051931">
                  <a:extLst>
                    <a:ext uri="{9D8B030D-6E8A-4147-A177-3AD203B41FA5}">
                      <a16:colId xmlns:a16="http://schemas.microsoft.com/office/drawing/2014/main" val="1687221895"/>
                    </a:ext>
                  </a:extLst>
                </a:gridCol>
                <a:gridCol w="2211032">
                  <a:extLst>
                    <a:ext uri="{9D8B030D-6E8A-4147-A177-3AD203B41FA5}">
                      <a16:colId xmlns:a16="http://schemas.microsoft.com/office/drawing/2014/main" val="3552805212"/>
                    </a:ext>
                  </a:extLst>
                </a:gridCol>
              </a:tblGrid>
              <a:tr h="845315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Group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Percentage of Congregation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Order of communication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Setting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024957"/>
                  </a:ext>
                </a:extLst>
              </a:tr>
              <a:tr h="845315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Consumer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Two-thirds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Last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On Launch Sunday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839887"/>
                  </a:ext>
                </a:extLst>
              </a:tr>
              <a:tr h="845315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Ministry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One-third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Second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 a team meeting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88424"/>
                  </a:ext>
                </a:extLst>
              </a:tr>
              <a:tr h="1220662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Missional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 segment within the Ministry group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First, well before launching new initiatives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Individually over a cup of coffee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642439"/>
                  </a:ext>
                </a:extLst>
              </a:tr>
            </a:tbl>
          </a:graphicData>
        </a:graphic>
      </p:graphicFrame>
      <p:sp>
        <p:nvSpPr>
          <p:cNvPr id="4" name="TextBox 9">
            <a:extLst>
              <a:ext uri="{FF2B5EF4-FFF2-40B4-BE49-F238E27FC236}">
                <a16:creationId xmlns:a16="http://schemas.microsoft.com/office/drawing/2014/main" id="{DBC7CA8F-6E0E-AC49-002F-ECD036F2B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679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4599" y="377985"/>
            <a:ext cx="9176665" cy="2083031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 defTabSz="682724">
              <a:defRPr/>
            </a:pPr>
            <a:r>
              <a:rPr lang="en-US" sz="6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625" y="2992755"/>
            <a:ext cx="7258612" cy="282682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marL="535760" indent="-535760" defTabSz="682724">
              <a:spcBef>
                <a:spcPts val="1125"/>
              </a:spcBef>
              <a:buFont typeface="Arial" charset="0"/>
              <a:buChar char="•"/>
              <a:defRPr/>
            </a:pPr>
            <a:r>
              <a:rPr lang="en-US" sz="5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Pulpit</a:t>
            </a:r>
          </a:p>
          <a:p>
            <a:pPr marL="535760" indent="-535760" defTabSz="682724">
              <a:spcBef>
                <a:spcPts val="1125"/>
              </a:spcBef>
              <a:buFont typeface="Arial" charset="0"/>
              <a:buChar char="•"/>
              <a:defRPr/>
            </a:pPr>
            <a:r>
              <a:rPr lang="en-US" sz="5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Leadership Team</a:t>
            </a:r>
          </a:p>
          <a:p>
            <a:pPr marL="535760" indent="-535760" defTabSz="682724">
              <a:spcBef>
                <a:spcPts val="1125"/>
              </a:spcBef>
              <a:buFont typeface="Arial" charset="0"/>
              <a:buChar char="•"/>
              <a:defRPr/>
            </a:pPr>
            <a:r>
              <a:rPr lang="en-US" sz="5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Congregation</a:t>
            </a:r>
          </a:p>
        </p:txBody>
      </p:sp>
    </p:spTree>
    <p:extLst>
      <p:ext uri="{BB962C8B-B14F-4D97-AF65-F5344CB8AC3E}">
        <p14:creationId xmlns:p14="http://schemas.microsoft.com/office/powerpoint/2010/main" val="120278827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3400" y="1812894"/>
            <a:ext cx="1107948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I. The Pulpit</a:t>
            </a: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6710" y="2727295"/>
            <a:ext cx="988987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The pulpit must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connect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to the journey.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6ED15B9-DF1E-4C1F-7263-3B5C11C6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84" y="293757"/>
            <a:ext cx="10771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81933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3400" y="1812894"/>
            <a:ext cx="1107948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I. The Pulpit</a:t>
            </a: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6710" y="2727295"/>
            <a:ext cx="9889870" cy="230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The pulpit must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connect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to the journey.</a:t>
            </a:r>
          </a:p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Celebrate the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wins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6ED15B9-DF1E-4C1F-7263-3B5C11C6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84" y="293757"/>
            <a:ext cx="10771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98871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3400" y="1812894"/>
            <a:ext cx="1107948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I. The Pulpit</a:t>
            </a: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6710" y="2727295"/>
            <a:ext cx="9889870" cy="31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The pulpit must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connect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to the journey.</a:t>
            </a:r>
          </a:p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Celebrate the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wins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Cast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vision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and emphasize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values</a:t>
            </a: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6ED15B9-DF1E-4C1F-7263-3B5C11C6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84" y="293757"/>
            <a:ext cx="10771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1256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19135" y="1618488"/>
            <a:ext cx="1055372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Then the Lord replied: “Write down the revelation and make it plain on tablets so that a herald may run with it.” </a:t>
            </a:r>
            <a:r>
              <a:rPr lang="en-US" altLang="x-none" dirty="0">
                <a:latin typeface="Helvetica" charset="0"/>
                <a:ea typeface="Helvetica" charset="0"/>
                <a:cs typeface="Helvetica" charset="0"/>
              </a:rPr>
              <a:t>Habakkuk 2:2, NIV 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“The Father who sent me commanded me all that I have spoken.”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x-none" dirty="0">
                <a:latin typeface="Helvetica" charset="0"/>
                <a:ea typeface="Helvetica" charset="0"/>
                <a:cs typeface="Helvetica" charset="0"/>
              </a:rPr>
              <a:t>John 12:49, NIV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“Again, if the trumpet does not sound a clear call, who will get ready for battle?” 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x-none" dirty="0">
                <a:latin typeface="Helvetica" charset="0"/>
                <a:ea typeface="Helvetica" charset="0"/>
                <a:cs typeface="Helvetica" charset="0"/>
              </a:rPr>
              <a:t>1 Corinthians 14:8, NIV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 altLang="x-none" sz="3200" dirty="0"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100000"/>
              </a:lnSpc>
              <a:buFontTx/>
              <a:buNone/>
            </a:pPr>
            <a:endParaRPr lang="en-US" altLang="x-none" sz="3200" dirty="0"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100000"/>
              </a:lnSpc>
              <a:buFontTx/>
              <a:buNone/>
            </a:pPr>
            <a:endParaRPr lang="en-US" altLang="x-none" sz="3200" dirty="0"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100000"/>
              </a:lnSpc>
              <a:buFontTx/>
              <a:buNone/>
            </a:pPr>
            <a:endParaRPr lang="en-US" altLang="x-none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615" y="190529"/>
            <a:ext cx="9536767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</a:t>
            </a: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664" y="5733288"/>
            <a:ext cx="2177582" cy="7492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8914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28832" y="188595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Leadership Team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3000" y="2971800"/>
            <a:ext cx="8870019" cy="27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1350"/>
              </a:spcBef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REMEMBER...</a:t>
            </a:r>
          </a:p>
          <a:p>
            <a:pPr>
              <a:spcBef>
                <a:spcPts val="1350"/>
              </a:spcBef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“Effective leaders aren’t measured by how much they know, but by their continued focus on what is important.”</a:t>
            </a:r>
            <a:endParaRPr lang="en-US" altLang="x-none" sz="4000" dirty="0">
              <a:latin typeface="Arial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39D0756-74FD-FB4C-8FCE-1F0D8A797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84" y="293757"/>
            <a:ext cx="10771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340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28832" y="194310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III. The Congregation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43000" y="2971800"/>
            <a:ext cx="8870019" cy="33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500" indent="-571500">
              <a:spcBef>
                <a:spcPts val="1350"/>
              </a:spcBef>
              <a:buFont typeface="Arial" charset="0"/>
              <a:buChar char="•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Keep the direction and pace of change within the reach of those in the pews.</a:t>
            </a:r>
          </a:p>
          <a:p>
            <a:pPr marL="571500" indent="-571500">
              <a:spcBef>
                <a:spcPts val="1350"/>
              </a:spcBef>
              <a:buFont typeface="Arial" charset="0"/>
              <a:buChar char="•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Repetition and redundancy are your friends!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19BEE9AE-25A4-A1A5-C571-B20DD4DB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84" y="293757"/>
            <a:ext cx="10771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59830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5EAF3E-BEA7-0FEE-718C-8A69186BFEA2}"/>
              </a:ext>
            </a:extLst>
          </p:cNvPr>
          <p:cNvGraphicFramePr>
            <a:graphicFrameLocks noGrp="1"/>
          </p:cNvGraphicFramePr>
          <p:nvPr/>
        </p:nvGraphicFramePr>
        <p:xfrm>
          <a:off x="210312" y="37454"/>
          <a:ext cx="11786614" cy="6843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40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72824"/>
                  </a:ext>
                </a:extLst>
              </a:tr>
              <a:tr h="7774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Change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547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95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Confusion Chaos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95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</a:t>
                      </a:r>
                    </a:p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Apathy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4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Misunder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standing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95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Anxiety</a:t>
                      </a:r>
                    </a:p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Insecurity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5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Frustration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8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 Starts</a:t>
                      </a:r>
                    </a:p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Errati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Change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43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471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646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614944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2699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69473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their greatest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concerns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1218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69473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their greatest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concerns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care deeply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about?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7019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6947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their greatest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concerns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care deeply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about?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long for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592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694735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their greatest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concerns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care deeply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about?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long for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lack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5546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69473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their greatest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concerns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care deeply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about?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long for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lack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facing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right now?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105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64" y="5733288"/>
            <a:ext cx="2177582" cy="74929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1005840" y="413574"/>
            <a:ext cx="10108478" cy="5694359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defTabSz="685783" fontAlgn="base">
              <a:spcBef>
                <a:spcPts val="1800"/>
              </a:spcBef>
              <a:spcAft>
                <a:spcPct val="0"/>
              </a:spcAft>
            </a:pPr>
            <a:r>
              <a:rPr lang="en-US" altLang="ja-JP" sz="3600" dirty="0">
                <a:latin typeface="Helvetica" charset="0"/>
                <a:ea typeface="Helvetica" charset="0"/>
                <a:cs typeface="Helvetica" charset="0"/>
              </a:rPr>
              <a:t> “When I am with those whose consciences bother them easily, I don’t act as though I know it all and don’t say they are foolish; the result is that they are willing to let me help them. Yes, whatever a person is like, I try to find common ground with him so that he will let me tell him about Christ and let Christ save him. I do this to get the Gospel to them and also for the blessing I myself receive when I see them come to Christ.” </a:t>
            </a:r>
          </a:p>
          <a:p>
            <a:pPr algn="ctr" defTabSz="685783" fontAlgn="base">
              <a:spcBef>
                <a:spcPts val="1800"/>
              </a:spcBef>
              <a:spcAft>
                <a:spcPct val="0"/>
              </a:spcAft>
            </a:pPr>
            <a:r>
              <a:rPr lang="en-US" altLang="ja-JP" sz="2700" dirty="0">
                <a:latin typeface="Helvetica" charset="0"/>
                <a:ea typeface="Helvetica" charset="0"/>
                <a:cs typeface="Helvetica" charset="0"/>
              </a:rPr>
              <a:t>1 Corinthians 9:22–23, TLB</a:t>
            </a:r>
          </a:p>
        </p:txBody>
      </p:sp>
    </p:spTree>
    <p:extLst>
      <p:ext uri="{BB962C8B-B14F-4D97-AF65-F5344CB8AC3E}">
        <p14:creationId xmlns:p14="http://schemas.microsoft.com/office/powerpoint/2010/main" val="1033263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2683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5118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51359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know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371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51359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know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do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5919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8606843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know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do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experience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2388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892584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know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do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experience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Discuss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the reason why they should do it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9121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8925841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know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do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experience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Discuss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the reason why they should do it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Demonstrate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how to do it.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5659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10438215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C. What is the most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positive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way to say it?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“The wise of heart is called perceptive, and pleasant speech increases persuasiveness.” (Proverbs 16:21, NRSV) 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6949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10438215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D. What is the most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encouraging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way to say it?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“Anxious hearts are very heavy, but a word of encouragement does wonders!” 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(Proverbs 12:25, TLB)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8678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6F66D-E38C-9BC0-8F62-C0D194C2B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C2F4B3C9-D074-BE03-4A1B-EF2DCD705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49A375E6-E41D-E1EE-58EE-B539F97A9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13232E99-D3BD-27E9-D05F-042B65F8E1B7}"/>
              </a:ext>
            </a:extLst>
          </p:cNvPr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B5B987D0-9B69-FEAD-6D3F-CF146F17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235" y="2563148"/>
            <a:ext cx="1043821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D. What is the most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encouraging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way to say it?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“Anxious hearts are very heavy, but a word of encouragement does wonders!” 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(Proverbs 12:25, TLB)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They need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faith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reinforced.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032CCF86-8006-A7CD-6DBE-170F15D9E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7098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47ABD-07C0-FA7F-5401-99A79CD12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97BCEC45-EAB2-721E-82AF-601756118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EC199A7F-A6EB-1ABC-D62B-2E6B0E28B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B444741-32EB-80A9-5774-27CA0D3F5828}"/>
              </a:ext>
            </a:extLst>
          </p:cNvPr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8BA8DCA-4FC4-D9E8-17EE-EC3D18437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235" y="2563148"/>
            <a:ext cx="10438215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D. What is the most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encouraging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way to say it?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“Anxious hearts are very heavy, but a word of encouragement does wonders!” 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(Proverbs 12:25, TLB)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They need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faith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reinforced.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They need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hope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renewed.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8B83A025-396E-0AA1-DC64-255FB56D3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876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564551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C28D65-75B9-3515-87A8-E82BD8464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95368"/>
              </p:ext>
            </p:extLst>
          </p:nvPr>
        </p:nvGraphicFramePr>
        <p:xfrm>
          <a:off x="456254" y="261470"/>
          <a:ext cx="11279490" cy="4825527"/>
        </p:xfrm>
        <a:graphic>
          <a:graphicData uri="http://schemas.openxmlformats.org/drawingml/2006/table">
            <a:tbl>
              <a:tblPr firstRow="1" firstCol="1" bandRow="1"/>
              <a:tblGrid>
                <a:gridCol w="3156464">
                  <a:extLst>
                    <a:ext uri="{9D8B030D-6E8A-4147-A177-3AD203B41FA5}">
                      <a16:colId xmlns:a16="http://schemas.microsoft.com/office/drawing/2014/main" val="1534850876"/>
                    </a:ext>
                  </a:extLst>
                </a:gridCol>
                <a:gridCol w="3157478">
                  <a:extLst>
                    <a:ext uri="{9D8B030D-6E8A-4147-A177-3AD203B41FA5}">
                      <a16:colId xmlns:a16="http://schemas.microsoft.com/office/drawing/2014/main" val="1731740831"/>
                    </a:ext>
                  </a:extLst>
                </a:gridCol>
                <a:gridCol w="4965548">
                  <a:extLst>
                    <a:ext uri="{9D8B030D-6E8A-4147-A177-3AD203B41FA5}">
                      <a16:colId xmlns:a16="http://schemas.microsoft.com/office/drawing/2014/main" val="2352030608"/>
                    </a:ext>
                  </a:extLst>
                </a:gridCol>
              </a:tblGrid>
              <a:tr h="355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UNINTENTIONAL COMMUNICATION</a:t>
                      </a:r>
                      <a:endParaRPr lang="en-US" sz="18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EXAMPLE</a:t>
                      </a:r>
                      <a:endParaRPr lang="en-US" sz="18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WHAT IT SAYS</a:t>
                      </a:r>
                      <a:endParaRPr lang="en-US" sz="18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123970"/>
                  </a:ext>
                </a:extLst>
              </a:tr>
              <a:tr h="858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Poorly kept church facilities or landscaping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Overgrown weeds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Unrepaired damage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 don’t care for our facilities”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“Our church is not a priority to us.”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391367"/>
                  </a:ext>
                </a:extLst>
              </a:tr>
              <a:tr h="858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Inadequate signage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No clearly marked entry point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 didn’t know you were coming.”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 didn’t plan for new people to be here.”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946192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Absence of a welcoming culture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Regular attenders only interacting with other regular attenders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“We’re only here for ourselves.”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 don’t work here and feel no responsibility to make you feel at home.”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00081"/>
                  </a:ext>
                </a:extLst>
              </a:tr>
              <a:tr h="5328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Pre-service media incongruent with atmosphere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Sanctuary that becomes a concert venue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 don’t prepare well.”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482225"/>
                  </a:ext>
                </a:extLst>
              </a:tr>
              <a:tr h="710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Insider speech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Common Christian clichés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Acronyms for ministries or rooms in the church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“We’re only focused on our regular attenders. You’ll have to figure out what we mean on your own.”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5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983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3CD8F-10D6-EEA9-0943-56C515E5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62308506-7845-C71A-92D0-FA8F1627D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A1D0C8BB-CE79-3D7E-5F45-3F297338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CA541D6B-C2ED-C9E1-7247-1C22C0D7DA24}"/>
              </a:ext>
            </a:extLst>
          </p:cNvPr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C1926198-4626-C6B9-D1CF-8DB1791C3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235" y="2563148"/>
            <a:ext cx="10438215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D. What is the most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encouraging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way to say it?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“Anxious hearts are very heavy, but a word of encouragement does wonders!” 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(Proverbs 12:25, TLB)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They need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faith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reinforced.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They need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hope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renewed.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They need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love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restored.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11960BEB-672B-5B22-FFF9-224F07F23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2500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1025533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E. What is the most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powerful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way to say it?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“We loved you so much, we were delighted to share with you not only the gospel of God but our lives as well.”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(1 Thessalonians 2:8, TLB)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3325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1025533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F. What is the most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effective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way to say it?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AFA7259F-D36E-5D89-234D-4B19BB426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494" y="2971800"/>
            <a:ext cx="95934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x-none" sz="3600" dirty="0">
              <a:latin typeface="Arial" charset="0"/>
            </a:endParaRPr>
          </a:p>
          <a:p>
            <a:r>
              <a:rPr lang="en-US" altLang="x-none" sz="3600" dirty="0">
                <a:latin typeface="Arial" charset="0"/>
              </a:rPr>
              <a:t>One university study said that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solidFill>
                  <a:srgbClr val="2F567A"/>
                </a:solidFill>
                <a:latin typeface="Arial" charset="0"/>
              </a:rPr>
              <a:t>7% </a:t>
            </a:r>
            <a:r>
              <a:rPr lang="en-US" altLang="x-none" sz="3600" dirty="0">
                <a:latin typeface="Arial" charset="0"/>
              </a:rPr>
              <a:t>of the speaker’s impact is from content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solidFill>
                  <a:srgbClr val="2F567A"/>
                </a:solidFill>
                <a:latin typeface="Arial" charset="0"/>
              </a:rPr>
              <a:t>38% </a:t>
            </a:r>
            <a:r>
              <a:rPr lang="en-US" altLang="x-none" sz="3600" dirty="0">
                <a:latin typeface="Arial" charset="0"/>
              </a:rPr>
              <a:t>is from audio quality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solidFill>
                  <a:srgbClr val="2F567A"/>
                </a:solidFill>
                <a:latin typeface="Arial" charset="0"/>
              </a:rPr>
              <a:t>55% </a:t>
            </a:r>
            <a:r>
              <a:rPr lang="en-US" altLang="x-none" sz="3600" dirty="0">
                <a:latin typeface="Arial" charset="0"/>
              </a:rPr>
              <a:t>is from visual quality</a:t>
            </a:r>
            <a:r>
              <a:rPr lang="en-US" altLang="x-none" sz="3600" dirty="0"/>
              <a:t> </a:t>
            </a:r>
          </a:p>
          <a:p>
            <a:endParaRPr lang="en-US" altLang="x-none" sz="36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43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09188" y="1545336"/>
            <a:ext cx="11762831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14400" y="2459736"/>
            <a:ext cx="116499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focused. Speakers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subject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focused.</a:t>
            </a:r>
          </a:p>
          <a:p>
            <a:pPr marL="742950" indent="-742950">
              <a:buFont typeface="+mj-lt"/>
              <a:buAutoNum type="alphaUcPeriod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E27F407-EBB5-B3C7-1251-817D688E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46115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28817-B137-D03D-78DD-D27A27C03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FB2A9999-8088-A7C9-673F-7F95FF9B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79163AA3-153C-0089-7387-64393EEFC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0302A249-A2F2-A0EE-50B7-CCC2572195A4}"/>
              </a:ext>
            </a:extLst>
          </p:cNvPr>
          <p:cNvSpPr txBox="1">
            <a:spLocks noChangeArrowheads="1"/>
          </p:cNvSpPr>
          <p:nvPr/>
        </p:nvSpPr>
        <p:spPr>
          <a:xfrm>
            <a:off x="209188" y="1545336"/>
            <a:ext cx="11762831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6868C52A-CE01-03DB-33BF-0C75820D3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9736"/>
            <a:ext cx="1164991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focused. Speakers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subject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focused.</a:t>
            </a:r>
          </a:p>
          <a:p>
            <a:pPr marL="742950" indent="-742950">
              <a:buFont typeface="+mj-lt"/>
              <a:buAutoNum type="alphaUcPeriod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concentrate on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atmosphere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    Speakers concentrate on technique.</a:t>
            </a:r>
          </a:p>
          <a:p>
            <a:pPr marL="742950" indent="-742950">
              <a:buFont typeface="+mj-lt"/>
              <a:buAutoNum type="alphaUcPeriod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7781F6B-DC24-9D21-28D1-02C689170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625970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0312" y="1542394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4400" y="2456795"/>
            <a:ext cx="1043967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 startAt="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application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oriented. </a:t>
            </a:r>
            <a:b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Speakers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information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oriented</a:t>
            </a:r>
          </a:p>
          <a:p>
            <a:pPr marL="742950" indent="-742950">
              <a:buFont typeface="+mj-lt"/>
              <a:buAutoNum type="alphaUcPeriod" startAt="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altLang="x-none" sz="4000" dirty="0">
              <a:latin typeface="Arial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E55EDDB-8D64-F206-DE7F-2D0759DF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4522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CAF2B-7847-920E-BF28-C2051FC92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14A6A0F9-0428-13C5-90E0-964A2AE39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2003A8E3-AAEE-59C8-1D73-07CB38003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E1AB39D4-FF7C-780C-AE58-55DB31EAE170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2394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95E7D98-A9DF-F139-E17D-37609481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6795"/>
            <a:ext cx="1043967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 startAt="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application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oriented. </a:t>
            </a:r>
            <a:b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Speakers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information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oriented</a:t>
            </a:r>
          </a:p>
          <a:p>
            <a:pPr marL="742950" indent="-742950">
              <a:buFont typeface="+mj-lt"/>
              <a:buAutoNum type="alphaUcPeriod" startAt="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buFont typeface="+mj-lt"/>
              <a:buAutoNum type="alphaUcPeriod" startAt="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Speaking is giving out. </a:t>
            </a:r>
            <a:b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Connecting is getting through.</a:t>
            </a:r>
          </a:p>
          <a:p>
            <a:endParaRPr lang="en-US" altLang="x-none" sz="4000" dirty="0">
              <a:latin typeface="Arial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2B19196E-F74B-884A-DF93-1B555889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2975319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14400" y="2459736"/>
            <a:ext cx="1054822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 startAt="5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Great communicators have the ability to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connect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50" indent="-742950">
              <a:buFont typeface="+mj-lt"/>
              <a:buAutoNum type="alphaUcPeriod" startAt="5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altLang="x-none" sz="4000" dirty="0">
              <a:latin typeface="Arial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B3CB7E4-D4D2-3BC8-CD1C-2D9C5A654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016161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CD52B-65FE-DDDC-D262-14AB91526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5C40C2B3-6E0A-E4D4-8070-B287EEBDD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1936FC51-933F-A9FA-A4E9-113A9F582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6B94D818-4A29-01C6-482F-98A3C1918475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F768404-140E-2E7A-0482-64DA5C40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9736"/>
            <a:ext cx="1054822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 startAt="5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Great communicators have the ability to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connect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50" indent="-742950">
              <a:buFont typeface="+mj-lt"/>
              <a:buAutoNum type="alphaUcPeriod" startAt="5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buFont typeface="+mj-lt"/>
              <a:buAutoNum type="alphaUcPeriod" startAt="5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Connecting with people is the bridge between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vision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and action.</a:t>
            </a:r>
          </a:p>
          <a:p>
            <a:endParaRPr lang="en-US" altLang="x-none" sz="4000" dirty="0">
              <a:latin typeface="Arial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D8F7D8D-60F1-2F68-71B2-E21B12162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3765815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4400" y="2459736"/>
            <a:ext cx="1083203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 startAt="7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have a style that is totally consistent with who God made them to be.</a:t>
            </a:r>
          </a:p>
          <a:p>
            <a:pPr marL="742950" indent="-742950">
              <a:buFont typeface="+mj-lt"/>
              <a:buAutoNum type="alphaUcPeriod" startAt="7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buFont typeface="+mj-lt"/>
              <a:buAutoNum type="alphaUcPeriod" startAt="7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discern</a:t>
            </a:r>
            <a:r>
              <a:rPr lang="en-US" altLang="x-none" sz="40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what is happening with their listeners.</a:t>
            </a:r>
          </a:p>
          <a:p>
            <a:endParaRPr lang="en-US" altLang="x-none" sz="4000" dirty="0">
              <a:latin typeface="Arial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C5930D79-25E2-8EAC-1C64-C120A5947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26479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47535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Four Key Steps Toward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Intentional Communication</a:t>
            </a:r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1127522" y="2083643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Tx/>
              <a:buAutoNum type="roman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Gain Attention</a:t>
            </a:r>
          </a:p>
          <a:p>
            <a:pPr marL="857250" indent="-857250">
              <a:buFontTx/>
              <a:buAutoNum type="roman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Clear and Singular Focus</a:t>
            </a:r>
          </a:p>
          <a:p>
            <a:pPr marL="857250" indent="-857250">
              <a:buFontTx/>
              <a:buAutoNum type="roman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Motivation</a:t>
            </a:r>
          </a:p>
          <a:p>
            <a:pPr marL="857250" indent="-857250">
              <a:buFontTx/>
              <a:buAutoNum type="roman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Desired Action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83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14400" y="2459736"/>
            <a:ext cx="996359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 startAt="9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use fresh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phrases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and easily remembered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slogans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50" indent="-742950">
              <a:buFont typeface="+mj-lt"/>
              <a:buAutoNum type="alphaUcPeriod" startAt="9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buFont typeface="+mj-lt"/>
              <a:buAutoNum type="alphaUcPeriod" startAt="9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how to begin.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9CDC296-0FC9-EAD6-D258-DA9D4160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966381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10312" y="1545583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14400" y="2459983"/>
            <a:ext cx="110672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57213" indent="-557213">
              <a:buFont typeface="+mj-lt"/>
              <a:buAutoNum type="alphaUcPeriod" startAt="10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how to begin.</a:t>
            </a:r>
            <a:endParaRPr lang="en-US" altLang="x-none" sz="4000" dirty="0">
              <a:latin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Start with a comment that fits within the </a:t>
            </a:r>
            <a:r>
              <a:rPr lang="en-US" altLang="x-none" sz="2800" b="1" u="sng" dirty="0">
                <a:latin typeface="Arial" charset="0"/>
              </a:rPr>
              <a:t>immediate setting</a:t>
            </a:r>
            <a:r>
              <a:rPr lang="en-US" altLang="x-none" sz="2800" dirty="0">
                <a:latin typeface="Arial" charset="0"/>
              </a:rPr>
              <a:t>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BCF06815-4DB0-A140-C899-14927E81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949903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DC779-3D1E-3C3A-DECC-9CA7669CE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6B3D6B09-136A-BDF5-0CC4-0F4412C25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13614C70-BD30-06F0-85D0-12D3A49DA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5A61EE2F-3FE7-C631-5EFF-A58C85D104C6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5583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43DB6254-E0C1-DC31-FB4E-05E1D6598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9983"/>
            <a:ext cx="11067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57213" indent="-557213">
              <a:buFont typeface="+mj-lt"/>
              <a:buAutoNum type="alphaUcPeriod" startAt="10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how to begin.</a:t>
            </a:r>
            <a:endParaRPr lang="en-US" altLang="x-none" sz="4000" dirty="0">
              <a:latin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Start with a comment that fits within the </a:t>
            </a:r>
            <a:r>
              <a:rPr lang="en-US" altLang="x-none" sz="2800" b="1" u="sng" dirty="0">
                <a:latin typeface="Arial" charset="0"/>
              </a:rPr>
              <a:t>immediate setting</a:t>
            </a:r>
            <a:r>
              <a:rPr lang="en-US" altLang="x-none" sz="2800" dirty="0">
                <a:latin typeface="Arial" charset="0"/>
              </a:rPr>
              <a:t>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Compliment an action, person, or achievement.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CB425E8F-55CF-AAB6-768B-5DDDA2F13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78700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B67EA-0F41-A5F5-CB8F-2D4796793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DE40BA1B-4F29-7C0A-C24E-FAB5CDF24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0185F71C-889B-49EF-7003-FFE75BEA4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DDED2158-E1CD-86DF-7821-4C26A386F46E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5583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31F61A8D-228F-49C2-4732-69A93C0E9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9983"/>
            <a:ext cx="110672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57213" indent="-557213">
              <a:buFont typeface="+mj-lt"/>
              <a:buAutoNum type="alphaUcPeriod" startAt="10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how to begin.</a:t>
            </a:r>
            <a:endParaRPr lang="en-US" altLang="x-none" sz="4000" dirty="0">
              <a:latin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Start with a comment that fits within the </a:t>
            </a:r>
            <a:r>
              <a:rPr lang="en-US" altLang="x-none" sz="2800" b="1" u="sng" dirty="0">
                <a:latin typeface="Arial" charset="0"/>
              </a:rPr>
              <a:t>immediate setting</a:t>
            </a:r>
            <a:r>
              <a:rPr lang="en-US" altLang="x-none" sz="2800" dirty="0">
                <a:latin typeface="Arial" charset="0"/>
              </a:rPr>
              <a:t>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Compliment an action, person, or achievement.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a </a:t>
            </a:r>
            <a:r>
              <a:rPr lang="en-US" altLang="x-none" sz="2800" b="1" u="sng" dirty="0">
                <a:latin typeface="Arial" charset="0"/>
              </a:rPr>
              <a:t>shocking</a:t>
            </a:r>
            <a:r>
              <a:rPr lang="en-US" altLang="x-none" sz="2800" dirty="0">
                <a:latin typeface="Arial" charset="0"/>
              </a:rPr>
              <a:t> statement or statistic.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652A4960-43CF-3707-0E99-3A865EA6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36397048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AA04A-F0F3-5484-1CCF-D7CAACB93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E93A52AA-44F7-EFAB-DD19-D1AA157E4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D9A9C44B-59D1-C977-2EC1-90252B6E5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113BD459-62F0-6D4D-B793-A8DE29ADFC39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5583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9A4324D2-6CF2-18FB-6295-2A02463A4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9983"/>
            <a:ext cx="1106728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57213" indent="-557213">
              <a:buFont typeface="+mj-lt"/>
              <a:buAutoNum type="alphaUcPeriod" startAt="10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how to begin.</a:t>
            </a:r>
            <a:endParaRPr lang="en-US" altLang="x-none" sz="4000" dirty="0">
              <a:latin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Start with a comment that fits within the </a:t>
            </a:r>
            <a:r>
              <a:rPr lang="en-US" altLang="x-none" sz="2800" b="1" u="sng" dirty="0">
                <a:latin typeface="Arial" charset="0"/>
              </a:rPr>
              <a:t>immediate setting</a:t>
            </a:r>
            <a:r>
              <a:rPr lang="en-US" altLang="x-none" sz="2800" dirty="0">
                <a:latin typeface="Arial" charset="0"/>
              </a:rPr>
              <a:t>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Compliment an action, person, or achievement.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a </a:t>
            </a:r>
            <a:r>
              <a:rPr lang="en-US" altLang="x-none" sz="2800" b="1" u="sng" dirty="0">
                <a:latin typeface="Arial" charset="0"/>
              </a:rPr>
              <a:t>shocking</a:t>
            </a:r>
            <a:r>
              <a:rPr lang="en-US" altLang="x-none" sz="2800" dirty="0">
                <a:latin typeface="Arial" charset="0"/>
              </a:rPr>
              <a:t> statement or statistic.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</a:t>
            </a:r>
            <a:r>
              <a:rPr lang="en-US" altLang="x-none" sz="2800" b="1" u="sng" dirty="0">
                <a:latin typeface="Arial" charset="0"/>
              </a:rPr>
              <a:t>examples</a:t>
            </a:r>
            <a:r>
              <a:rPr lang="en-US" altLang="x-none" sz="2800" dirty="0">
                <a:latin typeface="Arial" charset="0"/>
              </a:rPr>
              <a:t> or exhibits.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5E3A6CA3-2A11-D442-8110-505516C9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41323820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F8E5C-3D97-458D-11E1-0D00016B1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10283A53-9C07-F82B-5C43-29706FA9F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5EEB96B9-9BFC-2A19-8970-66AD575DD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74BF18FD-E3AC-3631-1C95-41AF1549A6F7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5583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492D35B9-B865-3918-F5F8-07E1F861A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9983"/>
            <a:ext cx="110672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57213" indent="-557213">
              <a:buFont typeface="+mj-lt"/>
              <a:buAutoNum type="alphaUcPeriod" startAt="10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how to begin.</a:t>
            </a:r>
            <a:endParaRPr lang="en-US" altLang="x-none" sz="4000" dirty="0">
              <a:latin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Start with a comment that fits within the </a:t>
            </a:r>
            <a:r>
              <a:rPr lang="en-US" altLang="x-none" sz="2800" b="1" u="sng" dirty="0">
                <a:latin typeface="Arial" charset="0"/>
              </a:rPr>
              <a:t>immediate setting</a:t>
            </a:r>
            <a:r>
              <a:rPr lang="en-US" altLang="x-none" sz="2800" dirty="0">
                <a:latin typeface="Arial" charset="0"/>
              </a:rPr>
              <a:t>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Compliment an action, person, or achievement.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a </a:t>
            </a:r>
            <a:r>
              <a:rPr lang="en-US" altLang="x-none" sz="2800" b="1" u="sng" dirty="0">
                <a:latin typeface="Arial" charset="0"/>
              </a:rPr>
              <a:t>shocking</a:t>
            </a:r>
            <a:r>
              <a:rPr lang="en-US" altLang="x-none" sz="2800" dirty="0">
                <a:latin typeface="Arial" charset="0"/>
              </a:rPr>
              <a:t> statement or statistic.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</a:t>
            </a:r>
            <a:r>
              <a:rPr lang="en-US" altLang="x-none" sz="2800" b="1" u="sng" dirty="0">
                <a:latin typeface="Arial" charset="0"/>
              </a:rPr>
              <a:t>examples</a:t>
            </a:r>
            <a:r>
              <a:rPr lang="en-US" altLang="x-none" sz="2800" dirty="0">
                <a:latin typeface="Arial" charset="0"/>
              </a:rPr>
              <a:t> or exhibits.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Ask weighted questions.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ED64830F-BEA2-B35B-F7DF-6EF659BAC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3809376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5A435-82AE-54A3-8861-2AF7150CD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94230D39-5992-EFF9-62B0-03762A05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EA61FC21-00C8-73FA-A33D-F02B91D28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9D8A6FA-3EC1-BB60-1970-916A942B4662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5583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1C5FEE9A-979C-0625-4D5D-1A111B5AC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9983"/>
            <a:ext cx="110672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57213" indent="-557213">
              <a:buFont typeface="+mj-lt"/>
              <a:buAutoNum type="alphaUcPeriod" startAt="10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how to begin.</a:t>
            </a:r>
            <a:endParaRPr lang="en-US" altLang="x-none" sz="4000" dirty="0">
              <a:latin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Start with a comment that fits within the </a:t>
            </a:r>
            <a:r>
              <a:rPr lang="en-US" altLang="x-none" sz="2800" b="1" u="sng" dirty="0">
                <a:latin typeface="Arial" charset="0"/>
              </a:rPr>
              <a:t>immediate setting</a:t>
            </a:r>
            <a:r>
              <a:rPr lang="en-US" altLang="x-none" sz="2800" dirty="0">
                <a:latin typeface="Arial" charset="0"/>
              </a:rPr>
              <a:t>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Compliment an action, person, or achievement.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a </a:t>
            </a:r>
            <a:r>
              <a:rPr lang="en-US" altLang="x-none" sz="2800" b="1" u="sng" dirty="0">
                <a:latin typeface="Arial" charset="0"/>
              </a:rPr>
              <a:t>shocking</a:t>
            </a:r>
            <a:r>
              <a:rPr lang="en-US" altLang="x-none" sz="2800" dirty="0">
                <a:latin typeface="Arial" charset="0"/>
              </a:rPr>
              <a:t> statement or statistic.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</a:t>
            </a:r>
            <a:r>
              <a:rPr lang="en-US" altLang="x-none" sz="2800" b="1" u="sng" dirty="0">
                <a:latin typeface="Arial" charset="0"/>
              </a:rPr>
              <a:t>examples</a:t>
            </a:r>
            <a:r>
              <a:rPr lang="en-US" altLang="x-none" sz="2800" dirty="0">
                <a:latin typeface="Arial" charset="0"/>
              </a:rPr>
              <a:t> or exhibits.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Ask weighted questions.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Give an </a:t>
            </a:r>
            <a:r>
              <a:rPr lang="en-US" altLang="x-none" sz="2800" b="1" u="sng" dirty="0">
                <a:latin typeface="Arial" charset="0"/>
              </a:rPr>
              <a:t>inside</a:t>
            </a:r>
            <a:r>
              <a:rPr lang="en-US" altLang="x-none" sz="2800" dirty="0">
                <a:latin typeface="Arial" charset="0"/>
              </a:rPr>
              <a:t> story.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C08C4C5F-6CA0-77D2-A888-D09C1DF02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2179609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BD59C-C837-5A6F-50A8-55079CD23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8AFF1FE4-D15E-EB47-614B-4428C9254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25D0ABED-41AA-A3CD-3B33-BBF6482CF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89ADC39F-7B00-7D54-8F94-612DB156A565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5583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5A3F34F1-7F22-864A-3C12-DF43A65B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9983"/>
            <a:ext cx="1106728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57213" indent="-557213">
              <a:buFont typeface="+mj-lt"/>
              <a:buAutoNum type="alphaUcPeriod" startAt="10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how to begin.</a:t>
            </a:r>
            <a:endParaRPr lang="en-US" altLang="x-none" sz="4000" dirty="0">
              <a:latin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Start with a comment that fits within the </a:t>
            </a:r>
            <a:r>
              <a:rPr lang="en-US" altLang="x-none" sz="2800" b="1" u="sng" dirty="0">
                <a:latin typeface="Arial" charset="0"/>
              </a:rPr>
              <a:t>immediate setting</a:t>
            </a:r>
            <a:r>
              <a:rPr lang="en-US" altLang="x-none" sz="2800" dirty="0">
                <a:latin typeface="Arial" charset="0"/>
              </a:rPr>
              <a:t>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Compliment an action, person, or achievement.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a </a:t>
            </a:r>
            <a:r>
              <a:rPr lang="en-US" altLang="x-none" sz="2800" b="1" u="sng" dirty="0">
                <a:latin typeface="Arial" charset="0"/>
              </a:rPr>
              <a:t>shocking</a:t>
            </a:r>
            <a:r>
              <a:rPr lang="en-US" altLang="x-none" sz="2800" dirty="0">
                <a:latin typeface="Arial" charset="0"/>
              </a:rPr>
              <a:t> statement or statistic.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</a:t>
            </a:r>
            <a:r>
              <a:rPr lang="en-US" altLang="x-none" sz="2800" b="1" u="sng" dirty="0">
                <a:latin typeface="Arial" charset="0"/>
              </a:rPr>
              <a:t>examples</a:t>
            </a:r>
            <a:r>
              <a:rPr lang="en-US" altLang="x-none" sz="2800" dirty="0">
                <a:latin typeface="Arial" charset="0"/>
              </a:rPr>
              <a:t> or exhibits.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Ask weighted questions.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Give an </a:t>
            </a:r>
            <a:r>
              <a:rPr lang="en-US" altLang="x-none" sz="2800" b="1" u="sng" dirty="0">
                <a:latin typeface="Arial" charset="0"/>
              </a:rPr>
              <a:t>inside</a:t>
            </a:r>
            <a:r>
              <a:rPr lang="en-US" altLang="x-none" sz="2800" dirty="0">
                <a:latin typeface="Arial" charset="0"/>
              </a:rPr>
              <a:t> story.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Get </a:t>
            </a:r>
            <a:r>
              <a:rPr lang="en-US" altLang="x-none" sz="2800" b="1" u="sng" dirty="0">
                <a:latin typeface="Arial" charset="0"/>
              </a:rPr>
              <a:t>personal</a:t>
            </a:r>
            <a:r>
              <a:rPr lang="en-US" altLang="x-none" sz="2800" dirty="0">
                <a:latin typeface="Arial" charset="0"/>
              </a:rPr>
              <a:t>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C89CB44-69A2-0DBA-8EBE-9EBBD59DA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37166145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25629-D2C8-2AAD-8734-69CE0B66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850EDEEC-DE0A-07BC-13A5-E2CB66925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FBE47E72-6C26-5063-2477-616713A44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36A7A340-74FE-FA63-14BB-A1E3D9061E22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5583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9A40BC02-D589-CA28-24A4-1C8E555F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9983"/>
            <a:ext cx="110672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57213" indent="-557213">
              <a:buFont typeface="+mj-lt"/>
              <a:buAutoNum type="alphaUcPeriod" startAt="10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how to begin.</a:t>
            </a:r>
            <a:endParaRPr lang="en-US" altLang="x-none" sz="4000" dirty="0">
              <a:latin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Start with a comment that fits within the </a:t>
            </a:r>
            <a:r>
              <a:rPr lang="en-US" altLang="x-none" sz="2800" b="1" u="sng" dirty="0">
                <a:latin typeface="Arial" charset="0"/>
              </a:rPr>
              <a:t>immediate setting</a:t>
            </a:r>
            <a:r>
              <a:rPr lang="en-US" altLang="x-none" sz="2800" dirty="0">
                <a:latin typeface="Arial" charset="0"/>
              </a:rPr>
              <a:t>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Compliment an action, person, or achievement.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a </a:t>
            </a:r>
            <a:r>
              <a:rPr lang="en-US" altLang="x-none" sz="2800" b="1" u="sng" dirty="0">
                <a:latin typeface="Arial" charset="0"/>
              </a:rPr>
              <a:t>shocking</a:t>
            </a:r>
            <a:r>
              <a:rPr lang="en-US" altLang="x-none" sz="2800" dirty="0">
                <a:latin typeface="Arial" charset="0"/>
              </a:rPr>
              <a:t> statement or statistic.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</a:t>
            </a:r>
            <a:r>
              <a:rPr lang="en-US" altLang="x-none" sz="2800" b="1" u="sng" dirty="0">
                <a:latin typeface="Arial" charset="0"/>
              </a:rPr>
              <a:t>examples</a:t>
            </a:r>
            <a:r>
              <a:rPr lang="en-US" altLang="x-none" sz="2800" dirty="0">
                <a:latin typeface="Arial" charset="0"/>
              </a:rPr>
              <a:t> or exhibits.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Ask weighted questions.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Give an </a:t>
            </a:r>
            <a:r>
              <a:rPr lang="en-US" altLang="x-none" sz="2800" b="1" u="sng" dirty="0">
                <a:latin typeface="Arial" charset="0"/>
              </a:rPr>
              <a:t>inside</a:t>
            </a:r>
            <a:r>
              <a:rPr lang="en-US" altLang="x-none" sz="2800" dirty="0">
                <a:latin typeface="Arial" charset="0"/>
              </a:rPr>
              <a:t> story.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Get </a:t>
            </a:r>
            <a:r>
              <a:rPr lang="en-US" altLang="x-none" sz="2800" b="1" u="sng" dirty="0">
                <a:latin typeface="Arial" charset="0"/>
              </a:rPr>
              <a:t>personal</a:t>
            </a:r>
            <a:r>
              <a:rPr lang="en-US" altLang="x-none" sz="2800" dirty="0">
                <a:latin typeface="Arial" charset="0"/>
              </a:rPr>
              <a:t>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</a:t>
            </a:r>
            <a:r>
              <a:rPr lang="en-US" altLang="x-none" sz="2800" b="1" u="sng" dirty="0">
                <a:latin typeface="Arial" charset="0"/>
              </a:rPr>
              <a:t>humor</a:t>
            </a:r>
            <a:r>
              <a:rPr lang="en-US" altLang="x-none" sz="2800" dirty="0">
                <a:latin typeface="Arial" charset="0"/>
              </a:rPr>
              <a:t>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DE11FAA7-5536-3AFD-D17C-36510921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2089124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31230" y="2895600"/>
            <a:ext cx="9323646" cy="29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spcBef>
                <a:spcPts val="1350"/>
              </a:spcBef>
              <a:buFont typeface="+mj-lt"/>
              <a:buAutoNum type="alphaUcPeriod" startAt="11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people remember how you made them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feel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50" indent="-742950">
              <a:spcBef>
                <a:spcPts val="1350"/>
              </a:spcBef>
              <a:buFont typeface="+mj-lt"/>
              <a:buAutoNum type="alphaUcPeriod" startAt="11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spcBef>
                <a:spcPts val="1350"/>
              </a:spcBef>
              <a:buFont typeface="+mj-lt"/>
              <a:buAutoNum type="alphaUcPeriod" startAt="11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187745A0-7C6F-0083-02CC-33AA7C83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60204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6045" y="1670596"/>
            <a:ext cx="1041990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en-US" sz="4000" dirty="0">
                <a:latin typeface="Helvetica" charset="0"/>
                <a:ea typeface="Helvetica" charset="0"/>
                <a:cs typeface="Helvetica" charset="0"/>
              </a:rPr>
              <a:t>Three audiences for change communication: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b="1" dirty="0">
                <a:latin typeface="Helvetica" charset="0"/>
                <a:ea typeface="Helvetica" charset="0"/>
                <a:cs typeface="Helvetica" charset="0"/>
              </a:rPr>
              <a:t>Consumer</a:t>
            </a: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 people</a:t>
            </a:r>
          </a:p>
          <a:p>
            <a:pPr marL="1314450" lvl="1" indent="-571500" eaLnBrk="1" hangingPunct="1">
              <a:spcBef>
                <a:spcPts val="1200"/>
              </a:spcBef>
            </a:pPr>
            <a: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  <a:t>Those who are primarily focused on their own needs</a:t>
            </a:r>
            <a:b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</a:br>
            <a:endParaRPr lang="en-US" altLang="en-US" sz="8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b="1" dirty="0">
                <a:latin typeface="Helvetica" charset="0"/>
                <a:ea typeface="Helvetica" charset="0"/>
                <a:cs typeface="Helvetica" charset="0"/>
              </a:rPr>
              <a:t>Ministry</a:t>
            </a: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 people</a:t>
            </a:r>
          </a:p>
          <a:p>
            <a:pPr marL="1314450" lvl="1" indent="-571500" eaLnBrk="1" hangingPunct="1">
              <a:spcBef>
                <a:spcPts val="1200"/>
              </a:spcBef>
            </a:pPr>
            <a: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  <a:t>Those who help us minister to the needs of people</a:t>
            </a:r>
            <a:b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</a:br>
            <a:endParaRPr lang="en-US" altLang="en-US" sz="8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b="1" dirty="0">
                <a:latin typeface="Helvetica" charset="0"/>
                <a:ea typeface="Helvetica" charset="0"/>
                <a:cs typeface="Helvetica" charset="0"/>
              </a:rPr>
              <a:t>Missional</a:t>
            </a: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 people</a:t>
            </a:r>
          </a:p>
          <a:p>
            <a:pPr marL="1314450" lvl="1" indent="-571500" eaLnBrk="1" hangingPunct="1">
              <a:spcBef>
                <a:spcPts val="1200"/>
              </a:spcBef>
            </a:pPr>
            <a: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  <a:t>Those who find their purpose in Christ’s kingdom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67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B6D9B-36A1-DB1F-60FB-69C671753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59981322-BAE1-4268-8946-DE296620D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4EE6B4A6-2599-8B46-0407-DFD43A61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932B0D8B-DE9C-CA05-54C7-7723AB546E2B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52671B3-97A7-862C-527D-7037FD50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30" y="2895600"/>
            <a:ext cx="9323646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spcBef>
                <a:spcPts val="1350"/>
              </a:spcBef>
              <a:buFont typeface="+mj-lt"/>
              <a:buAutoNum type="alphaUcPeriod" startAt="11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people remember how you made them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feel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50" indent="-742950">
              <a:spcBef>
                <a:spcPts val="1350"/>
              </a:spcBef>
              <a:buFont typeface="+mj-lt"/>
              <a:buAutoNum type="alphaUcPeriod" startAt="11"/>
            </a:pPr>
            <a:r>
              <a:rPr lang="en-US" altLang="x-none" sz="4000">
                <a:latin typeface="Helvetica" charset="0"/>
                <a:ea typeface="Helvetica" charset="0"/>
                <a:cs typeface="Helvetica" charset="0"/>
              </a:rPr>
              <a:t>Communicators 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make specific applications.</a:t>
            </a:r>
          </a:p>
          <a:p>
            <a:pPr marL="742950" indent="-742950">
              <a:spcBef>
                <a:spcPts val="1350"/>
              </a:spcBef>
              <a:buFont typeface="+mj-lt"/>
              <a:buAutoNum type="alphaUcPeriod" startAt="11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spcBef>
                <a:spcPts val="1350"/>
              </a:spcBef>
              <a:buFont typeface="+mj-lt"/>
              <a:buAutoNum type="alphaUcPeriod" startAt="11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6BCAF462-2F4C-DC21-BD34-5842EFB42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32863063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31230" y="2895600"/>
            <a:ext cx="10631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spcBef>
                <a:spcPts val="1350"/>
              </a:spcBef>
              <a:buFont typeface="+mj-lt"/>
              <a:buAutoNum type="alphaUcPeriod" startAt="1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adjust to the Spirit’s whispers in the moment.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54AF345-3254-99D8-2276-AB2148E76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4856696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59AFD-075D-A54D-E9E2-4D9766F88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FB86AA0F-42DE-6C49-85C2-350073B4F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79859E6C-36F3-F6B7-DFF6-F74CCBB5F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CC70A39D-F4A7-84DD-B8B6-2A4B717D49AC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A83FD357-DF00-5541-54C0-5C4A56FD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30" y="2895600"/>
            <a:ext cx="10631938" cy="27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spcBef>
                <a:spcPts val="1350"/>
              </a:spcBef>
              <a:buFont typeface="+mj-lt"/>
              <a:buAutoNum type="alphaUcPeriod" startAt="1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adjust to the Spirit’s whispers in the moment.</a:t>
            </a:r>
          </a:p>
          <a:p>
            <a:pPr marL="742950" indent="-742950">
              <a:spcBef>
                <a:spcPts val="1350"/>
              </a:spcBef>
              <a:buFont typeface="+mj-lt"/>
              <a:buAutoNum type="alphaUcPeriod" startAt="1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create a sense of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anticipation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31E492A3-EF88-17FF-A9D7-3D16BD5F6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324901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4D8D4-CAAF-857F-BC39-1617ABCE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>
            <a:extLst>
              <a:ext uri="{FF2B5EF4-FFF2-40B4-BE49-F238E27FC236}">
                <a16:creationId xmlns:a16="http://schemas.microsoft.com/office/drawing/2014/main" id="{2E187230-218B-D33A-8D5B-CDCF62B79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9A1FB838-1C68-E000-D8F3-62B560DEC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084A7D46-079D-8CA2-5F51-A1F2DA3356C1}"/>
              </a:ext>
            </a:extLst>
          </p:cNvPr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5769B43C-AAE4-345D-400F-A6990F8B7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30" y="2895600"/>
            <a:ext cx="10631938" cy="35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spcBef>
                <a:spcPts val="1350"/>
              </a:spcBef>
              <a:buFont typeface="+mj-lt"/>
              <a:buAutoNum type="alphaUcPeriod" startAt="1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adjust to the Spirit’s whispers in the moment.</a:t>
            </a:r>
          </a:p>
          <a:p>
            <a:pPr marL="742950" indent="-742950">
              <a:spcBef>
                <a:spcPts val="1350"/>
              </a:spcBef>
              <a:buFont typeface="+mj-lt"/>
              <a:buAutoNum type="alphaUcPeriod" startAt="1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create a sense of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anticipation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50" indent="-742950">
              <a:spcBef>
                <a:spcPts val="1350"/>
              </a:spcBef>
              <a:buFont typeface="+mj-lt"/>
              <a:buAutoNum type="alphaUcPeriod" startAt="1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affect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change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491820F3-4901-3A2B-EB59-70A18EC34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8026987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15714" y="1667120"/>
            <a:ext cx="10320509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Example for launching the vision:</a:t>
            </a:r>
          </a:p>
          <a:p>
            <a:pPr>
              <a:spcBef>
                <a:spcPts val="1800"/>
              </a:spcBef>
            </a:pPr>
            <a:r>
              <a:rPr lang="en-US" altLang="x-none" sz="3600" dirty="0">
                <a:latin typeface="Helvetica" charset="0"/>
                <a:ea typeface="Helvetica" charset="0"/>
                <a:cs typeface="Helvetica" charset="0"/>
              </a:rPr>
              <a:t> Week 1: Biblical Definition of Vision</a:t>
            </a:r>
          </a:p>
          <a:p>
            <a:pPr>
              <a:spcBef>
                <a:spcPts val="1800"/>
              </a:spcBef>
            </a:pPr>
            <a:r>
              <a:rPr lang="en-US" altLang="x-none" sz="3600" dirty="0">
                <a:latin typeface="Helvetica" charset="0"/>
                <a:ea typeface="Helvetica" charset="0"/>
                <a:cs typeface="Helvetica" charset="0"/>
              </a:rPr>
              <a:t> Week 2: Overview of Church’s Vision</a:t>
            </a:r>
          </a:p>
          <a:p>
            <a:pPr>
              <a:spcBef>
                <a:spcPts val="1800"/>
              </a:spcBef>
            </a:pPr>
            <a:r>
              <a:rPr lang="en-US" altLang="x-none" sz="3600" dirty="0">
                <a:latin typeface="Helvetica" charset="0"/>
                <a:ea typeface="Helvetica" charset="0"/>
                <a:cs typeface="Helvetica" charset="0"/>
              </a:rPr>
              <a:t> Week 3: “Vertical to God” component</a:t>
            </a:r>
          </a:p>
          <a:p>
            <a:pPr>
              <a:spcBef>
                <a:spcPts val="1800"/>
              </a:spcBef>
            </a:pPr>
            <a:r>
              <a:rPr lang="en-US" altLang="x-none" sz="3600" dirty="0">
                <a:latin typeface="Helvetica" charset="0"/>
                <a:ea typeface="Helvetica" charset="0"/>
                <a:cs typeface="Helvetica" charset="0"/>
              </a:rPr>
              <a:t> Week 4: “Horizontal to the Church” component</a:t>
            </a:r>
          </a:p>
          <a:p>
            <a:pPr>
              <a:spcBef>
                <a:spcPts val="1800"/>
              </a:spcBef>
            </a:pPr>
            <a:r>
              <a:rPr lang="en-US" altLang="x-none" sz="3600" dirty="0">
                <a:latin typeface="Helvetica" charset="0"/>
                <a:ea typeface="Helvetica" charset="0"/>
                <a:cs typeface="Helvetica" charset="0"/>
              </a:rPr>
              <a:t> Week 5: “Horizontal to the Lost” component</a:t>
            </a:r>
          </a:p>
          <a:p>
            <a:pPr marL="642938" indent="-642938">
              <a:buFontTx/>
              <a:buAutoNum type="romanUcPeriod"/>
            </a:pPr>
            <a:endParaRPr lang="en-US" altLang="x-none" sz="3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3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D0E0D03D-FCB3-0D75-B5E8-A1EE8918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5614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Creating a Preaching Schedule</a:t>
            </a:r>
          </a:p>
        </p:txBody>
      </p:sp>
    </p:spTree>
    <p:extLst>
      <p:ext uri="{BB962C8B-B14F-4D97-AF65-F5344CB8AC3E}">
        <p14:creationId xmlns:p14="http://schemas.microsoft.com/office/powerpoint/2010/main" val="15473404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15715" y="2247138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en-US" altLang="x-none" sz="440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altLang="x-none" sz="4400" b="1" u="sng">
                <a:latin typeface="Helvetica" charset="0"/>
                <a:ea typeface="Helvetica" charset="0"/>
                <a:cs typeface="Helvetica" charset="0"/>
              </a:rPr>
              <a:t>Events</a:t>
            </a:r>
            <a:r>
              <a:rPr lang="en-US" altLang="x-none" sz="4400">
                <a:latin typeface="Helvetica" charset="0"/>
                <a:ea typeface="Helvetica" charset="0"/>
                <a:cs typeface="Helvetica" charset="0"/>
              </a:rPr>
              <a:t> Calendar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Preaching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Calendar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Strategic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Calendar</a:t>
            </a:r>
          </a:p>
          <a:p>
            <a:pPr marL="642938" indent="-642938">
              <a:buFontTx/>
              <a:buAutoNum type="romanUcPeriod"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3D0F664-AE44-602D-DBD8-22B9025C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Calendars in the Church</a:t>
            </a:r>
          </a:p>
        </p:txBody>
      </p:sp>
    </p:spTree>
    <p:extLst>
      <p:ext uri="{BB962C8B-B14F-4D97-AF65-F5344CB8AC3E}">
        <p14:creationId xmlns:p14="http://schemas.microsoft.com/office/powerpoint/2010/main" val="20097207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193" y="1125095"/>
            <a:ext cx="7358211" cy="2267697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 defTabSz="682724">
              <a:defRPr/>
            </a:pPr>
            <a:r>
              <a:rPr lang="en-US" sz="7200" b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</a:t>
            </a:r>
            <a:endParaRPr lang="en-US" sz="72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9" y="3321917"/>
            <a:ext cx="9761220" cy="353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9" y="452124"/>
            <a:ext cx="2150688" cy="7438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312003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703523"/>
            <a:ext cx="107459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motivated by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Christ and for those He has called them to serve.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1B1CEFC-E081-CCDC-319F-0A303B0D3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213221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703523"/>
            <a:ext cx="1074597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motivated by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Christ and for those He has called them to serve.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have found a sense of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even calling, in their ministry efforts.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9D2F00F-DE04-16FB-D0D0-AD6E63AA9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145220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703523"/>
            <a:ext cx="10745972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motivated by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Christ and for those He has called them to serve.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have found a sense of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even calling, in their ministry efforts.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more than ministry helpers. They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give their best in serving Christ.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D4E9290B-DA60-C3A7-FCE8-6360CC701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107395958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3eb124-f3cf-4dfe-80be-a340c7bdd2c6">
      <Terms xmlns="http://schemas.microsoft.com/office/infopath/2007/PartnerControls"/>
    </lcf76f155ced4ddcb4097134ff3c332f>
    <TaxCatchAll xmlns="f528fb65-b9d9-452f-a175-3d4b140a401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A19375BE18A4D87A01136DE27B421" ma:contentTypeVersion="18" ma:contentTypeDescription="Create a new document." ma:contentTypeScope="" ma:versionID="b730053ace7494fb286a0b7f1a0cabd6">
  <xsd:schema xmlns:xsd="http://www.w3.org/2001/XMLSchema" xmlns:xs="http://www.w3.org/2001/XMLSchema" xmlns:p="http://schemas.microsoft.com/office/2006/metadata/properties" xmlns:ns1="http://schemas.microsoft.com/sharepoint/v3" xmlns:ns2="413eb124-f3cf-4dfe-80be-a340c7bdd2c6" xmlns:ns3="f528fb65-b9d9-452f-a175-3d4b140a4018" targetNamespace="http://schemas.microsoft.com/office/2006/metadata/properties" ma:root="true" ma:fieldsID="84d450c4b2840c912213cdabff602a00" ns1:_="" ns2:_="" ns3:_="">
    <xsd:import namespace="http://schemas.microsoft.com/sharepoint/v3"/>
    <xsd:import namespace="413eb124-f3cf-4dfe-80be-a340c7bdd2c6"/>
    <xsd:import namespace="f528fb65-b9d9-452f-a175-3d4b140a4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eb124-f3cf-4dfe-80be-a340c7bdd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6591e76-5095-4440-adcc-28880e49ef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8fb65-b9d9-452f-a175-3d4b140a401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7bd121f-72ec-4f8e-83e9-6d83ddcc3c9c}" ma:internalName="TaxCatchAll" ma:showField="CatchAllData" ma:web="f528fb65-b9d9-452f-a175-3d4b140a4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FF2F69-B4CA-46E3-9EDF-B49F1E975B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29F941-A67B-45A9-A360-B08C0DA541FA}">
  <ds:schemaRefs>
    <ds:schemaRef ds:uri="http://schemas.microsoft.com/office/2006/metadata/properties"/>
    <ds:schemaRef ds:uri="http://schemas.microsoft.com/office/infopath/2007/PartnerControls"/>
    <ds:schemaRef ds:uri="413eb124-f3cf-4dfe-80be-a340c7bdd2c6"/>
    <ds:schemaRef ds:uri="f528fb65-b9d9-452f-a175-3d4b140a401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F1EEB0B-E005-4E59-B524-FEE20566A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3eb124-f3cf-4dfe-80be-a340c7bdd2c6"/>
    <ds:schemaRef ds:uri="f528fb65-b9d9-452f-a175-3d4b140a4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2421</TotalTime>
  <Words>2736</Words>
  <Application>Microsoft Macintosh PowerPoint</Application>
  <PresentationFormat>Widescreen</PresentationFormat>
  <Paragraphs>509</Paragraphs>
  <Slides>66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Calibri Light</vt:lpstr>
      <vt:lpstr>Franklin Gothic Book</vt:lpstr>
      <vt:lpstr>Helvetica</vt:lpstr>
      <vt:lpstr>Helvetica Light</vt:lpstr>
      <vt:lpstr>Office Theme</vt:lpstr>
      <vt:lpstr>2_White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Austin</dc:creator>
  <cp:lastModifiedBy>Jacobs, Austin</cp:lastModifiedBy>
  <cp:revision>97</cp:revision>
  <dcterms:created xsi:type="dcterms:W3CDTF">2017-02-15T19:52:55Z</dcterms:created>
  <dcterms:modified xsi:type="dcterms:W3CDTF">2024-10-23T18:35:30Z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0x010100177A19375BE18A4D87A01136DE27B421</vt:lpwstr>
  </property>
</Properties>
</file>