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806" r:id="rId2"/>
  </p:sldMasterIdLst>
  <p:notesMasterIdLst>
    <p:notesMasterId r:id="rId92"/>
  </p:notesMasterIdLst>
  <p:sldIdLst>
    <p:sldId id="375" r:id="rId3"/>
    <p:sldId id="376" r:id="rId4"/>
    <p:sldId id="467" r:id="rId5"/>
    <p:sldId id="447" r:id="rId6"/>
    <p:sldId id="448" r:id="rId7"/>
    <p:sldId id="469" r:id="rId8"/>
    <p:sldId id="468" r:id="rId9"/>
    <p:sldId id="449" r:id="rId10"/>
    <p:sldId id="471" r:id="rId11"/>
    <p:sldId id="450" r:id="rId12"/>
    <p:sldId id="472" r:id="rId13"/>
    <p:sldId id="470" r:id="rId14"/>
    <p:sldId id="477" r:id="rId15"/>
    <p:sldId id="451" r:id="rId16"/>
    <p:sldId id="478" r:id="rId17"/>
    <p:sldId id="476" r:id="rId18"/>
    <p:sldId id="475" r:id="rId19"/>
    <p:sldId id="474" r:id="rId20"/>
    <p:sldId id="473" r:id="rId21"/>
    <p:sldId id="483" r:id="rId22"/>
    <p:sldId id="452" r:id="rId23"/>
    <p:sldId id="485" r:id="rId24"/>
    <p:sldId id="484" r:id="rId25"/>
    <p:sldId id="482" r:id="rId26"/>
    <p:sldId id="481" r:id="rId27"/>
    <p:sldId id="480" r:id="rId28"/>
    <p:sldId id="479" r:id="rId29"/>
    <p:sldId id="453" r:id="rId30"/>
    <p:sldId id="486" r:id="rId31"/>
    <p:sldId id="489" r:id="rId32"/>
    <p:sldId id="454" r:id="rId33"/>
    <p:sldId id="491" r:id="rId34"/>
    <p:sldId id="490" r:id="rId35"/>
    <p:sldId id="488" r:id="rId36"/>
    <p:sldId id="487" r:id="rId37"/>
    <p:sldId id="455" r:id="rId38"/>
    <p:sldId id="495" r:id="rId39"/>
    <p:sldId id="494" r:id="rId40"/>
    <p:sldId id="493" r:id="rId41"/>
    <p:sldId id="492" r:id="rId42"/>
    <p:sldId id="499" r:id="rId43"/>
    <p:sldId id="456" r:id="rId44"/>
    <p:sldId id="500" r:id="rId45"/>
    <p:sldId id="498" r:id="rId46"/>
    <p:sldId id="497" r:id="rId47"/>
    <p:sldId id="496" r:id="rId48"/>
    <p:sldId id="457" r:id="rId49"/>
    <p:sldId id="502" r:id="rId50"/>
    <p:sldId id="501" r:id="rId51"/>
    <p:sldId id="458" r:id="rId52"/>
    <p:sldId id="505" r:id="rId53"/>
    <p:sldId id="504" r:id="rId54"/>
    <p:sldId id="503" r:id="rId55"/>
    <p:sldId id="459" r:id="rId56"/>
    <p:sldId id="508" r:id="rId57"/>
    <p:sldId id="507" r:id="rId58"/>
    <p:sldId id="506" r:id="rId59"/>
    <p:sldId id="460" r:id="rId60"/>
    <p:sldId id="511" r:id="rId61"/>
    <p:sldId id="510" r:id="rId62"/>
    <p:sldId id="509" r:id="rId63"/>
    <p:sldId id="512" r:id="rId64"/>
    <p:sldId id="527" r:id="rId65"/>
    <p:sldId id="526" r:id="rId66"/>
    <p:sldId id="525" r:id="rId67"/>
    <p:sldId id="524" r:id="rId68"/>
    <p:sldId id="523" r:id="rId69"/>
    <p:sldId id="522" r:id="rId70"/>
    <p:sldId id="346" r:id="rId71"/>
    <p:sldId id="354" r:id="rId72"/>
    <p:sldId id="353" r:id="rId73"/>
    <p:sldId id="352" r:id="rId74"/>
    <p:sldId id="351" r:id="rId75"/>
    <p:sldId id="350" r:id="rId76"/>
    <p:sldId id="349" r:id="rId77"/>
    <p:sldId id="348" r:id="rId78"/>
    <p:sldId id="347" r:id="rId79"/>
    <p:sldId id="342" r:id="rId80"/>
    <p:sldId id="462" r:id="rId81"/>
    <p:sldId id="344" r:id="rId82"/>
    <p:sldId id="463" r:id="rId83"/>
    <p:sldId id="464" r:id="rId84"/>
    <p:sldId id="521" r:id="rId85"/>
    <p:sldId id="520" r:id="rId86"/>
    <p:sldId id="519" r:id="rId87"/>
    <p:sldId id="518" r:id="rId88"/>
    <p:sldId id="517" r:id="rId89"/>
    <p:sldId id="465" r:id="rId90"/>
    <p:sldId id="466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1239"/>
  </p:normalViewPr>
  <p:slideViewPr>
    <p:cSldViewPr snapToGrid="0" snapToObjects="1">
      <p:cViewPr varScale="1">
        <p:scale>
          <a:sx n="87" d="100"/>
          <a:sy n="87" d="100"/>
        </p:scale>
        <p:origin x="1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customXml" Target="../customXml/item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presProps" Target="presProps.xml"/><Relationship Id="rId98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1803-7454-BE4D-AF9D-CD56B4B3EB5F}" type="datetimeFigureOut">
              <a:rPr lang="en-US" smtClean="0"/>
              <a:t>7/27/22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2D5E-44B8-9848-9C22-21AAE6D2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1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1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1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1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2"/>
            <a:ext cx="9810751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1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C2A6-79E6-F240-8298-48D86AAE2663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19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29" r:id="rId13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239" y="1617256"/>
            <a:ext cx="8410437" cy="1159702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Developing People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5" y="3057154"/>
            <a:ext cx="10492087" cy="3800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593215"/>
            <a:ext cx="2150688" cy="7438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492190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Remember that God leads us through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heart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He is shaping within us.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People must learn 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before they should begin to learn 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lead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813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Remember that God leads us through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heart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He is shaping within us.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People must learn 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before they should begin to learn 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lead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Some ministries require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established trust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proven 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among us.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700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Remember that God leads us through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heart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He is shaping within us.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People must learn 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before they should begin to learn 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lead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Some ministries require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established trust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proven 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among us.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Learn to extend opportunities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ahead of need.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055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Remember that God leads us through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heart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He is shaping within us.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People must learn 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before they should begin to learn 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lead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Some ministries require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established trust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proven 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among us.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Learn to extend opportunities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ahead of need.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595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only legitimate and lasting motivation for serving is found in 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love for Christ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545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only legitimate and lasting motivation for serving is found in 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love for Christ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Somebody’s got to do it.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845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only legitimate and lasting motivation for serving is found in 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love for Christ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Somebody’s got to do it.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Availability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Everybody needs to be doing something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264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only legitimate and lasting motivation for serving is found in 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love for Christ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Somebody’s got to do it.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Availability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Everybody needs to be doing something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Need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Something must be done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491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only legitimate and lasting motivation for serving is found in 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love for Christ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Somebody’s got to do it.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Availability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Everybody needs to be doing something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Need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Something must be done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Love for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ministry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726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only legitimate and lasting motivation for serving is found in 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love for Christ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Somebody’s got to do it.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Availability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Everybody needs to be doing something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Need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Something must be done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Love for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ministry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Love for Christ: “I love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Him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by loving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.”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092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64417" y="221156"/>
            <a:ext cx="3679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Expectation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6" lvl="1" indent="-457200" defTabSz="914355"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 true culture of people development must start by establishing an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environment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of expectation. </a:t>
            </a: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5923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only legitimate and lasting motivation for serving is found in 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love for Christ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Somebody’s got to do it.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Availability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Everybody needs to be doing something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Need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Something must be done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Love for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ministry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Love for Christ: “I love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Him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by loving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.”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951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Lowering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expectations to get people involved.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551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Lowering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expectations to get people involved.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from the pulpit.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016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Lowering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expectations to get people involved.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from the pulpit.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Presenting opportunities in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manner.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043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Lowering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expectations to get people involved.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from the pulpit.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Presenting opportunities in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manner.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Pleading with or scolding from the pulpit.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396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Lowering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expectations to get people involved.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from the pulpit.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Presenting opportunities in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manner.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Pleading with or scolding from the pulpit.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Public announcements that asks for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volunteers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rather than making an intentional effort to find the right people.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2619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Lowering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expectations to get people involved.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from the pulpit.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Presenting opportunities in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manner.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Pleading with or scolding from the pulpit.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Public announcements that asks for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volunteers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rather than making an intentional effort to find the right people.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Acting out of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desperation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5800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Lowering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expectations to get people involved.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from the pulpit.</a:t>
            </a: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Presenting opportunities in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manner.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guilt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– Pleading with or scolding from the pulpit.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Public announcements that asks for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volunteers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rather than making an intentional effort to find the right people.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Acting out of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desperation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Electing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people to roles of service.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1251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12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628666" lvl="1" indent="-514350" defTabSz="914355">
              <a:spcAft>
                <a:spcPts val="1200"/>
              </a:spcAft>
              <a:buFont typeface="+mj-lt"/>
              <a:buAutoNum type="arabicPeriod" startAt="4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200"/>
              </a:spcAft>
              <a:buFont typeface="+mj-lt"/>
              <a:buAutoNum type="arabicPeriod" startAt="4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those who are already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over-committed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1614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12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628666" lvl="1" indent="-514350" defTabSz="914355">
              <a:spcAft>
                <a:spcPts val="1200"/>
              </a:spcAft>
              <a:buFont typeface="+mj-lt"/>
              <a:buAutoNum type="arabicPeriod" startAt="4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200"/>
              </a:spcAft>
              <a:buFont typeface="+mj-lt"/>
              <a:buAutoNum type="arabicPeriod" startAt="4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those who are already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over-committed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5916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64417" y="221156"/>
            <a:ext cx="3679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Expectation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6" lvl="1" indent="-457200" defTabSz="914355"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 true culture of people development must start by establishing an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environment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of expectation. </a:t>
            </a: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571516" lvl="1" indent="-457200" defTabSz="914355"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Studies have demonstrated that unless people have an opportunity to get involved or make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meaningful contribution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within their first several weeks among us, many will stop attending at all. </a:t>
            </a: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6334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12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Other mistakes to avoid:</a:t>
            </a:r>
          </a:p>
          <a:p>
            <a:pPr marL="628666" lvl="1" indent="-514350" defTabSz="914355">
              <a:spcAft>
                <a:spcPts val="1200"/>
              </a:spcAft>
              <a:buFont typeface="+mj-lt"/>
              <a:buAutoNum type="arabicPeriod" startAt="4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200"/>
              </a:spcAft>
              <a:buFont typeface="+mj-lt"/>
              <a:buAutoNum type="arabicPeriod" startAt="4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Recruiting those who are already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over-committed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200"/>
              </a:spcAft>
              <a:buFont typeface="+mj-lt"/>
              <a:buAutoNum type="arabicPeriod" startAt="4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Placing people into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higher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profile positions than their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character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will support.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5137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Observe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your people.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8900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Observe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your people.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Place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don’t fill positions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8557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Observe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your people.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Place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don’t fill positions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Character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are more important than talent.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6386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Observe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your people.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Place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don’t fill positions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Character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are more important than talent.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Meet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personally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with individuals.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4722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Observe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your people.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Place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don’t fill positions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Character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are more important than talent.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Meet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personally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with individuals.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Extend opportunity based on what you have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observed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them.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898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Always focus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of the opportunity on matters of the heart.</a:t>
            </a:r>
          </a:p>
        </p:txBody>
      </p:sp>
    </p:spTree>
    <p:extLst>
      <p:ext uri="{BB962C8B-B14F-4D97-AF65-F5344CB8AC3E}">
        <p14:creationId xmlns:p14="http://schemas.microsoft.com/office/powerpoint/2010/main" val="887773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Always focus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of the opportunity on matters of the heart.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Clearly communicate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217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Always focus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of the opportunity on matters of the heart.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Clearly communicate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Review your church’s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vision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987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Always focus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of the opportunity on matters of the heart.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Clearly communicate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Review your church’s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vision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Identify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explain available training.</a:t>
            </a:r>
          </a:p>
        </p:txBody>
      </p:sp>
    </p:spTree>
    <p:extLst>
      <p:ext uri="{BB962C8B-B14F-4D97-AF65-F5344CB8AC3E}">
        <p14:creationId xmlns:p14="http://schemas.microsoft.com/office/powerpoint/2010/main" val="344403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64417" y="221156"/>
            <a:ext cx="3679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Expectation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3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QUESTION: What are some meaningful ways that we can involve people in serving during their first few weeks among us?</a:t>
            </a:r>
          </a:p>
          <a:p>
            <a:pPr marL="457200" indent="-457200" defTabSz="9143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QUESTION: What are some ministry areas in our church where a “co-op” approach could be used to involve people in serving?</a:t>
            </a:r>
          </a:p>
          <a:p>
            <a:pPr marL="457200" indent="-457200" defTabSz="9143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QUESTION: What steps can we take toward creating Expectation in our local church’s ministry culture?</a:t>
            </a:r>
          </a:p>
          <a:p>
            <a:pPr defTabSz="914355"/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0937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Always focus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of the opportunity on matters of the heart.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Clearly communicate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Review your church’s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vision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Identify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explain available training.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Pledge your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ongoing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support and investment.</a:t>
            </a:r>
          </a:p>
        </p:txBody>
      </p:sp>
    </p:spTree>
    <p:extLst>
      <p:ext uri="{BB962C8B-B14F-4D97-AF65-F5344CB8AC3E}">
        <p14:creationId xmlns:p14="http://schemas.microsoft.com/office/powerpoint/2010/main" val="370117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9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Best practices for connecting people to ministry</a:t>
            </a:r>
          </a:p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Always focus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of the opportunity on matters of the heart.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Clearly communicate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Review your church’s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vision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Identify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explain available training.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6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Pledge your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ongoing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support and investment.</a:t>
            </a:r>
          </a:p>
        </p:txBody>
      </p:sp>
    </p:spTree>
    <p:extLst>
      <p:ext uri="{BB962C8B-B14F-4D97-AF65-F5344CB8AC3E}">
        <p14:creationId xmlns:p14="http://schemas.microsoft.com/office/powerpoint/2010/main" val="3410017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Training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communication of essential “how-to” information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1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Training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communication of essential “how-to” information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Relationship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personal and ongoing support needed for enduring success.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63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Training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communication of essential “how-to” information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Relationship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personal and ongoing support needed for enduring success.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Review your church’s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vision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967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Training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communication of essential “how-to” information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Relationship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personal and ongoing support needed for enduring success.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Review your church’s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vision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Identify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explain available training.</a:t>
            </a:r>
          </a:p>
        </p:txBody>
      </p:sp>
    </p:spTree>
    <p:extLst>
      <p:ext uri="{BB962C8B-B14F-4D97-AF65-F5344CB8AC3E}">
        <p14:creationId xmlns:p14="http://schemas.microsoft.com/office/powerpoint/2010/main" val="1890491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Training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communication of essential “how-to” information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Relationship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personal and ongoing support needed for enduring success.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Review your church’s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vision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Identify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explain available training.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Pledge your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ongoing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support and investment.</a:t>
            </a:r>
          </a:p>
        </p:txBody>
      </p:sp>
    </p:spTree>
    <p:extLst>
      <p:ext uri="{BB962C8B-B14F-4D97-AF65-F5344CB8AC3E}">
        <p14:creationId xmlns:p14="http://schemas.microsoft.com/office/powerpoint/2010/main" val="2760418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Mentoring Future Leaders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We must be committed to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person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306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Mentoring Future Leaders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We must be committed to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person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We must be committed to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28716" lvl="3" defTabSz="914355">
              <a:spcAft>
                <a:spcPts val="1800"/>
              </a:spcAf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Remember: you can’t expect what you haven’t taught!</a:t>
            </a:r>
          </a:p>
        </p:txBody>
      </p:sp>
    </p:spTree>
    <p:extLst>
      <p:ext uri="{BB962C8B-B14F-4D97-AF65-F5344CB8AC3E}">
        <p14:creationId xmlns:p14="http://schemas.microsoft.com/office/powerpoint/2010/main" val="2749299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Mentoring Future Leaders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We must be committed to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person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We must be committed to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028716" lvl="3" defTabSz="914355">
              <a:spcAft>
                <a:spcPts val="1800"/>
              </a:spcAf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Remember: you can’t expect what you haven’t taught!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We must be committed to a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purpose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80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13123" y="221156"/>
            <a:ext cx="3781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Observation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To effectively develop people we must observe their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passions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abilities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2625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Jesus’ Example of Mentoring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Instruction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</p:txBody>
      </p:sp>
    </p:spTree>
    <p:extLst>
      <p:ext uri="{BB962C8B-B14F-4D97-AF65-F5344CB8AC3E}">
        <p14:creationId xmlns:p14="http://schemas.microsoft.com/office/powerpoint/2010/main" val="457908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Jesus’ Example of Mentoring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Instruction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Demonstration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</p:txBody>
      </p:sp>
    </p:spTree>
    <p:extLst>
      <p:ext uri="{BB962C8B-B14F-4D97-AF65-F5344CB8AC3E}">
        <p14:creationId xmlns:p14="http://schemas.microsoft.com/office/powerpoint/2010/main" val="1073986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Jesus’ Example of Mentoring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Instruction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Demonstration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Experience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</p:txBody>
      </p:sp>
    </p:spTree>
    <p:extLst>
      <p:ext uri="{BB962C8B-B14F-4D97-AF65-F5344CB8AC3E}">
        <p14:creationId xmlns:p14="http://schemas.microsoft.com/office/powerpoint/2010/main" val="3093189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Jesus’ Example of Mentoring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Instruction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Demonstration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Experience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Assessment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 life-related context.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7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meet, offer these resources: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Ask tough questions; help them keep commitments.</a:t>
            </a:r>
          </a:p>
        </p:txBody>
      </p:sp>
    </p:spTree>
    <p:extLst>
      <p:ext uri="{BB962C8B-B14F-4D97-AF65-F5344CB8AC3E}">
        <p14:creationId xmlns:p14="http://schemas.microsoft.com/office/powerpoint/2010/main" val="41321537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meet, offer these resources: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Ask tough questions; help them keep commitments.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Affirmation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Offer words of encouragement and support; affirm their strengths.</a:t>
            </a:r>
          </a:p>
        </p:txBody>
      </p:sp>
    </p:spTree>
    <p:extLst>
      <p:ext uri="{BB962C8B-B14F-4D97-AF65-F5344CB8AC3E}">
        <p14:creationId xmlns:p14="http://schemas.microsoft.com/office/powerpoint/2010/main" val="22846241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meet, offer these resources: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Ask tough questions; help them keep commitments.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Affirmation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Offer words of encouragement and support; affirm their strengths.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Assessment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Evaluate their condition objectively; help them gain perspective.</a:t>
            </a:r>
          </a:p>
        </p:txBody>
      </p:sp>
    </p:spTree>
    <p:extLst>
      <p:ext uri="{BB962C8B-B14F-4D97-AF65-F5344CB8AC3E}">
        <p14:creationId xmlns:p14="http://schemas.microsoft.com/office/powerpoint/2010/main" val="250908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meet, offer these resources: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Ask tough questions; help them keep commitments.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Affirmation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Offer words of encouragement and support; affirm their strengths.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Assessment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Evaluate their condition objectively; help them gain perspective.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Acceptance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Provide unconditional love and grace to them even when they fail.</a:t>
            </a:r>
            <a:endParaRPr lang="en-US" sz="28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86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meet, offer these resources: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Advice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Speak words of wise counsel and give them options for their decisions. </a:t>
            </a:r>
          </a:p>
        </p:txBody>
      </p:sp>
    </p:spTree>
    <p:extLst>
      <p:ext uri="{BB962C8B-B14F-4D97-AF65-F5344CB8AC3E}">
        <p14:creationId xmlns:p14="http://schemas.microsoft.com/office/powerpoint/2010/main" val="3350115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meet, offer these resources: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Advice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Speak words of wise counsel and give them options for their decisions. 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Admonition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Offer words of caution and warning so they can avoid pitfalls.</a:t>
            </a:r>
          </a:p>
        </p:txBody>
      </p:sp>
    </p:spTree>
    <p:extLst>
      <p:ext uri="{BB962C8B-B14F-4D97-AF65-F5344CB8AC3E}">
        <p14:creationId xmlns:p14="http://schemas.microsoft.com/office/powerpoint/2010/main" val="45797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13123" y="221156"/>
            <a:ext cx="3781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Observation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To effectively develop people we must observe their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passions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abilities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Too often, local church leaders can be more focused on the “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jobs to fill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” rather than the people we can better disciple through such involvement. </a:t>
            </a: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52218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meet, offer these resources: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Advice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Speak words of wise counsel and give them options for their decisions. 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Admonition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Offer words of caution and warning so they can avoid pitfalls.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Assets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Give them tangible gifts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42851826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04881" y="221156"/>
            <a:ext cx="319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Equipping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18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meet, offer these resources: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Advice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Speak words of wise counsel and give them options for their decisions. 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Admonition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Offer words of caution and warning so they can avoid pitfalls.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Assets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Give them tangible gifts and resources.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Application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Direct them to discover how they can practice what they’ve learned.</a:t>
            </a:r>
            <a:endParaRPr lang="en-US" sz="28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53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82489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recognition of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1269347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8248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recognition of responsibility.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Clear communication of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responsibilities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6817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82489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recognition of responsibility.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Clear communication of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responsibilities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Honest reporting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behavior related to those responsibilities and expectations.</a:t>
            </a:r>
          </a:p>
        </p:txBody>
      </p:sp>
    </p:spTree>
    <p:extLst>
      <p:ext uri="{BB962C8B-B14F-4D97-AF65-F5344CB8AC3E}">
        <p14:creationId xmlns:p14="http://schemas.microsoft.com/office/powerpoint/2010/main" val="5868136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8248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recognition of responsibility.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Clear communication of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responsibilities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Honest reporting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behavior related to those responsibilities and expectations.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Positive feedback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encouragement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toward goals.</a:t>
            </a:r>
          </a:p>
        </p:txBody>
      </p:sp>
    </p:spTree>
    <p:extLst>
      <p:ext uri="{BB962C8B-B14F-4D97-AF65-F5344CB8AC3E}">
        <p14:creationId xmlns:p14="http://schemas.microsoft.com/office/powerpoint/2010/main" val="39118481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82489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recognition of responsibility.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Clear communication of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responsibilities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Honest reporting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behavior related to those responsibilities and expectations.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Positive feedback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encouragement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toward goals.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Corrective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equipping. Praise in public; correct in private.</a:t>
            </a:r>
          </a:p>
        </p:txBody>
      </p:sp>
    </p:spTree>
    <p:extLst>
      <p:ext uri="{BB962C8B-B14F-4D97-AF65-F5344CB8AC3E}">
        <p14:creationId xmlns:p14="http://schemas.microsoft.com/office/powerpoint/2010/main" val="24685320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8248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recognition of responsibility.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Clear communication of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responsibilities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Honest reporting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behavior related to those responsibilities and expectations.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Positive feedback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encouragement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toward goals.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Corrective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equipping. Praise in public; correct in private.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Loyalty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“You should be more loyal to the team you’re on than the team you lead.”</a:t>
            </a:r>
          </a:p>
        </p:txBody>
      </p:sp>
    </p:spTree>
    <p:extLst>
      <p:ext uri="{BB962C8B-B14F-4D97-AF65-F5344CB8AC3E}">
        <p14:creationId xmlns:p14="http://schemas.microsoft.com/office/powerpoint/2010/main" val="37444164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82489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Accountability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the recognition of responsibility.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Clear communication of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responsibilities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Honest reporting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behavior related to those responsibilities and expectations.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Positive feedback and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encouragement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toward goals.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Corrective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equipping. Praise in public; correct in private.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Loyalty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“You should be more loyal to the team you’re on than the team you lead.”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Shared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celebration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of ministry impact and personal development.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077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457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13123" y="221156"/>
            <a:ext cx="3781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Observation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To effectively develop people we must observe their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passions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values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abilities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Too often, local church leaders can be more focused on the “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jobs to fill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” rather than the people we can better disciple through such involvement. 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Never forget that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spiritual gifts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natural abilities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are not the same. </a:t>
            </a: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59940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16230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1591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74793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96268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4892" y="4122703"/>
            <a:ext cx="21227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WORSHIP TEAM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4125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4892" y="4122703"/>
            <a:ext cx="21227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WORSHIP TEAM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4218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4892" y="4122703"/>
            <a:ext cx="21227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WORSHIP TEAM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4424" y="3351179"/>
            <a:ext cx="23431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LEADER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618261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4892" y="4122703"/>
            <a:ext cx="21227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WORSHIP TEAM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4424" y="3351179"/>
            <a:ext cx="23431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LEADER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BOARD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0467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4892" y="4122703"/>
            <a:ext cx="21227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WORSHIP TEAM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4424" y="3351179"/>
            <a:ext cx="23431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LEADER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BOARD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08427" y="2715044"/>
            <a:ext cx="12144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STAFF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4326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4892" y="4122703"/>
            <a:ext cx="21227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WORSHIP TEAM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4424" y="3351179"/>
            <a:ext cx="23431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LEADER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BOARD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08427" y="2715044"/>
            <a:ext cx="12144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STAFF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28084" y="2366220"/>
            <a:ext cx="9358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PASTOR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93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13124" y="221156"/>
            <a:ext cx="3781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Observation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3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QUESTION: What steps can we take toward more effectively engaging Observation in our local church’s ministry culture?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38943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73" y="848474"/>
            <a:ext cx="1181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30577A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4892" y="4122703"/>
            <a:ext cx="21227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WORSHIP TEAM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4424" y="3351179"/>
            <a:ext cx="23431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LEADER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BOARD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08427" y="2715044"/>
            <a:ext cx="12144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STAFF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28084" y="2366220"/>
            <a:ext cx="9358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PASTOR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Box 24"/>
          <p:cNvSpPr txBox="1"/>
          <p:nvPr/>
        </p:nvSpPr>
        <p:spPr>
          <a:xfrm rot="2847155">
            <a:off x="6672729" y="3105452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REWARDS</a:t>
            </a:r>
          </a:p>
        </p:txBody>
      </p:sp>
    </p:spTree>
    <p:extLst>
      <p:ext uri="{BB962C8B-B14F-4D97-AF65-F5344CB8AC3E}">
        <p14:creationId xmlns:p14="http://schemas.microsoft.com/office/powerpoint/2010/main" val="2832189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73" y="848474"/>
            <a:ext cx="1181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Options decrease as responsibilities increase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476535" y="2689384"/>
            <a:ext cx="1234440" cy="0"/>
          </a:xfrm>
          <a:prstGeom prst="line">
            <a:avLst/>
          </a:prstGeom>
          <a:ln w="12700">
            <a:solidFill>
              <a:srgbClr val="305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3618" y="5278000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3281" y="4886310"/>
            <a:ext cx="1785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6144" y="4483464"/>
            <a:ext cx="17002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4892" y="4122703"/>
            <a:ext cx="21227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WORSHIP TEAM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2987" y="3746728"/>
            <a:ext cx="16573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4424" y="3351179"/>
            <a:ext cx="23431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LEADER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184922" y="2016993"/>
            <a:ext cx="5829300" cy="3200400"/>
            <a:chOff x="2209800" y="1219200"/>
            <a:chExt cx="7772400" cy="42672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09800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85452" y="1219200"/>
              <a:ext cx="3886200" cy="42672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5486400"/>
              <a:ext cx="7772400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71986" y="3007180"/>
              <a:ext cx="3248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50" y="3429000"/>
              <a:ext cx="40100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8550" y="3929063"/>
              <a:ext cx="4924425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52775" y="4457700"/>
              <a:ext cx="5895975" cy="4763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38438" y="4919663"/>
              <a:ext cx="6757987" cy="3810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24426" y="2505075"/>
              <a:ext cx="2331243" cy="0"/>
            </a:xfrm>
            <a:prstGeom prst="line">
              <a:avLst/>
            </a:prstGeom>
            <a:ln w="12700">
              <a:solidFill>
                <a:srgbClr val="3057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254719" y="3037990"/>
            <a:ext cx="16430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BOARD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08427" y="2715044"/>
            <a:ext cx="12144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STAFF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28084" y="2366220"/>
            <a:ext cx="9358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3057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PASTOR</a:t>
            </a:r>
          </a:p>
        </p:txBody>
      </p:sp>
      <p:sp>
        <p:nvSpPr>
          <p:cNvPr id="81" name="TextBox 80"/>
          <p:cNvSpPr txBox="1"/>
          <p:nvPr/>
        </p:nvSpPr>
        <p:spPr>
          <a:xfrm rot="18731779">
            <a:off x="2200335" y="3132793"/>
            <a:ext cx="4401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RESPONSIBILITIES</a:t>
            </a: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09" y="5681408"/>
            <a:ext cx="2552521" cy="87830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Box 24"/>
          <p:cNvSpPr txBox="1"/>
          <p:nvPr/>
        </p:nvSpPr>
        <p:spPr>
          <a:xfrm rot="2847155">
            <a:off x="6672729" y="3105452"/>
            <a:ext cx="222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0577A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REWARDS</a:t>
            </a:r>
          </a:p>
        </p:txBody>
      </p:sp>
    </p:spTree>
    <p:extLst>
      <p:ext uri="{BB962C8B-B14F-4D97-AF65-F5344CB8AC3E}">
        <p14:creationId xmlns:p14="http://schemas.microsoft.com/office/powerpoint/2010/main" val="10408717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2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Resourcing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providing necessary tools and relationship for ongoing success.</a:t>
            </a:r>
          </a:p>
        </p:txBody>
      </p:sp>
    </p:spTree>
    <p:extLst>
      <p:ext uri="{BB962C8B-B14F-4D97-AF65-F5344CB8AC3E}">
        <p14:creationId xmlns:p14="http://schemas.microsoft.com/office/powerpoint/2010/main" val="37580712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2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Resourcing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providing necessary tools and relationship for ongoing success.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Providing additional newly developed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97338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2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Resourcing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providing necessary tools and relationship for ongoing success.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Providing additional newly developed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Encouraging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providing clear evidence of support.</a:t>
            </a:r>
          </a:p>
        </p:txBody>
      </p:sp>
    </p:spTree>
    <p:extLst>
      <p:ext uri="{BB962C8B-B14F-4D97-AF65-F5344CB8AC3E}">
        <p14:creationId xmlns:p14="http://schemas.microsoft.com/office/powerpoint/2010/main" val="23488307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2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Resourcing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providing necessary tools and relationship for ongoing success.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Providing additional newly developed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Encouraging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providing clear evidence of support.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Listening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226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2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Resourcing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providing necessary tools and relationship for ongoing success.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Providing additional newly developed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Encouraging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providing clear evidence of support.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Listening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b="1" u="sng" dirty="0">
              <a:latin typeface="Arial" charset="0"/>
              <a:ea typeface="Arial" charset="0"/>
              <a:cs typeface="Arial" charset="0"/>
            </a:endParaRP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Evaluating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Through regular times of evaluation, those we have equipped can be refocused and their efforts strengthened .</a:t>
            </a:r>
          </a:p>
        </p:txBody>
      </p:sp>
    </p:spTree>
    <p:extLst>
      <p:ext uri="{BB962C8B-B14F-4D97-AF65-F5344CB8AC3E}">
        <p14:creationId xmlns:p14="http://schemas.microsoft.com/office/powerpoint/2010/main" val="9543368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1723" y="221156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Ongoing Investment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 startAt="2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Resourcing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– providing necessary tools and relationship for ongoing success.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Providing additional newly developed 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Encouraging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providing clear evidence of support.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Listening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b="1" u="sng" dirty="0">
              <a:latin typeface="Arial" charset="0"/>
              <a:ea typeface="Arial" charset="0"/>
              <a:cs typeface="Arial" charset="0"/>
            </a:endParaRP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Evaluating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Through regular times of evaluation, those we have equipped can be refocused and their efforts strengthened 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Celebrating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the meaningful developments of our ministry efforts.</a:t>
            </a:r>
            <a:endParaRPr lang="en-US" sz="32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573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350998" y="221156"/>
            <a:ext cx="3506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Get Started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Identify which of the five areas needs your team’s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initial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focus.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Expectation?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Observation?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Opportunity?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Equipping?</a:t>
            </a:r>
          </a:p>
          <a:p>
            <a:pPr marL="1085866" lvl="2" indent="-514350" defTabSz="914355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Ongoing investment?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lvl="1" defTabSz="914355">
              <a:spcAft>
                <a:spcPts val="600"/>
              </a:spcAft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97684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350998" y="221156"/>
            <a:ext cx="3506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Get Started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81" y="1457104"/>
            <a:ext cx="1054450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6" lvl="1" defTabSz="914355">
              <a:spcAft>
                <a:spcPts val="600"/>
              </a:spcAft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2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Identify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three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steps you can take to establish or strengthen that area.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2"/>
            </a:pP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Get started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2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Evaluate your progress in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3-6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months.</a:t>
            </a:r>
          </a:p>
          <a:p>
            <a:pPr marL="628666" lvl="1" indent="-514350" defTabSz="914355">
              <a:spcAft>
                <a:spcPts val="1800"/>
              </a:spcAft>
              <a:buFont typeface="+mj-lt"/>
              <a:buAutoNum type="arabicPeriod" startAt="2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Identify the next area that needs your team’s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foucs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repeat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steps 2-5.</a:t>
            </a:r>
          </a:p>
          <a:p>
            <a:pPr marL="114316" lvl="1" defTabSz="914355">
              <a:spcAft>
                <a:spcPts val="600"/>
              </a:spcAft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812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045"/>
            <a:ext cx="1233718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248392" y="221156"/>
            <a:ext cx="371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31766" y="2032671"/>
            <a:ext cx="105445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66" lvl="1" indent="-514350" defTabSz="914355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Remember that God leads us through the </a:t>
            </a:r>
            <a:r>
              <a:rPr lang="en-US" sz="3200" b="1" u="sng" dirty="0">
                <a:latin typeface="Arial" charset="0"/>
                <a:ea typeface="Arial" charset="0"/>
                <a:cs typeface="Arial" charset="0"/>
              </a:rPr>
              <a:t>heart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He is shaping within us.</a:t>
            </a:r>
          </a:p>
          <a:p>
            <a:pPr marL="571516" lvl="1" indent="-457200" defTabSz="91435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114316" indent="-457200" defTabSz="914355">
              <a:buFont typeface="Arial" panose="020B0604020202020204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95649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18" ma:contentTypeDescription="Create a new document." ma:contentTypeScope="" ma:versionID="b730053ace7494fb286a0b7f1a0cabd6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84d450c4b2840c912213cdabff602a00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442084-4E40-4E69-8B12-A90F691F0F2F}"/>
</file>

<file path=customXml/itemProps2.xml><?xml version="1.0" encoding="utf-8"?>
<ds:datastoreItem xmlns:ds="http://schemas.openxmlformats.org/officeDocument/2006/customXml" ds:itemID="{51F7C1DB-2A44-4120-8A5D-A2481C3A6B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2562</TotalTime>
  <Words>2641</Words>
  <Application>Microsoft Macintosh PowerPoint</Application>
  <PresentationFormat>Widescreen</PresentationFormat>
  <Paragraphs>480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Arial</vt:lpstr>
      <vt:lpstr>Calibri</vt:lpstr>
      <vt:lpstr>Calibri Light</vt:lpstr>
      <vt:lpstr>Gotham Book</vt:lpstr>
      <vt:lpstr>Helvetica Light</vt:lpstr>
      <vt:lpstr>Segoe UI</vt:lpstr>
      <vt:lpstr>Office Theme</vt:lpstr>
      <vt:lpstr>3_White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Austin</dc:creator>
  <cp:lastModifiedBy>Jacobs, Austin</cp:lastModifiedBy>
  <cp:revision>145</cp:revision>
  <dcterms:created xsi:type="dcterms:W3CDTF">2017-02-15T19:52:55Z</dcterms:created>
  <dcterms:modified xsi:type="dcterms:W3CDTF">2022-07-27T15:09:16Z</dcterms:modified>
</cp:coreProperties>
</file>