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entation.xml" ContentType="application/vnd.openxmlformats-officedocument.presentationml.presentation.main+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385" r:id="rId3"/>
    <p:sldId id="278" r:id="rId4"/>
    <p:sldId id="342" r:id="rId5"/>
    <p:sldId id="341" r:id="rId6"/>
    <p:sldId id="343" r:id="rId7"/>
    <p:sldId id="347" r:id="rId8"/>
    <p:sldId id="346" r:id="rId9"/>
    <p:sldId id="345" r:id="rId10"/>
    <p:sldId id="344" r:id="rId11"/>
    <p:sldId id="348" r:id="rId12"/>
    <p:sldId id="353" r:id="rId13"/>
    <p:sldId id="352" r:id="rId14"/>
    <p:sldId id="351" r:id="rId15"/>
    <p:sldId id="350" r:id="rId16"/>
    <p:sldId id="349" r:id="rId17"/>
    <p:sldId id="354" r:id="rId18"/>
    <p:sldId id="358" r:id="rId19"/>
    <p:sldId id="357" r:id="rId20"/>
    <p:sldId id="356" r:id="rId21"/>
    <p:sldId id="355" r:id="rId22"/>
    <p:sldId id="299" r:id="rId23"/>
    <p:sldId id="359" r:id="rId24"/>
    <p:sldId id="360" r:id="rId25"/>
    <p:sldId id="363" r:id="rId26"/>
    <p:sldId id="362" r:id="rId27"/>
    <p:sldId id="361" r:id="rId28"/>
    <p:sldId id="364" r:id="rId29"/>
    <p:sldId id="366" r:id="rId30"/>
    <p:sldId id="365" r:id="rId31"/>
    <p:sldId id="367" r:id="rId32"/>
    <p:sldId id="257" r:id="rId33"/>
    <p:sldId id="258" r:id="rId34"/>
    <p:sldId id="311" r:id="rId35"/>
    <p:sldId id="310" r:id="rId36"/>
    <p:sldId id="309" r:id="rId37"/>
    <p:sldId id="308" r:id="rId38"/>
    <p:sldId id="307" r:id="rId39"/>
    <p:sldId id="306" r:id="rId40"/>
    <p:sldId id="305" r:id="rId41"/>
    <p:sldId id="259" r:id="rId42"/>
    <p:sldId id="316" r:id="rId43"/>
    <p:sldId id="315" r:id="rId44"/>
    <p:sldId id="314" r:id="rId45"/>
    <p:sldId id="313" r:id="rId46"/>
    <p:sldId id="312" r:id="rId47"/>
    <p:sldId id="369" r:id="rId48"/>
    <p:sldId id="371" r:id="rId49"/>
    <p:sldId id="372" r:id="rId50"/>
    <p:sldId id="387" r:id="rId51"/>
    <p:sldId id="386" r:id="rId52"/>
    <p:sldId id="370" r:id="rId53"/>
    <p:sldId id="388" r:id="rId54"/>
    <p:sldId id="390" r:id="rId55"/>
    <p:sldId id="389" r:id="rId56"/>
    <p:sldId id="419" r:id="rId57"/>
    <p:sldId id="374" r:id="rId58"/>
    <p:sldId id="392" r:id="rId59"/>
    <p:sldId id="391" r:id="rId60"/>
    <p:sldId id="377" r:id="rId61"/>
    <p:sldId id="399" r:id="rId62"/>
    <p:sldId id="398" r:id="rId63"/>
    <p:sldId id="397" r:id="rId64"/>
    <p:sldId id="396" r:id="rId65"/>
    <p:sldId id="395" r:id="rId66"/>
    <p:sldId id="394" r:id="rId67"/>
    <p:sldId id="393" r:id="rId68"/>
    <p:sldId id="276" r:id="rId69"/>
    <p:sldId id="42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5221"/>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ustomXml" Target="../customXml/item2.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123-BEEB-C3BE-9F38-3AEABD0C41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99299B-BAE2-5209-2276-F82510186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9F3645-FDF5-152C-0412-FD907A3CA7EC}"/>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62E6260B-B6BC-C518-0DFC-B8219A3A9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211CB-47CE-6E66-906F-A529A9AA9F4D}"/>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52587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64CE-B528-8EEA-21DB-8EBDE99BF1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816699-1CDC-0456-40CD-210E86D313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1E4A0-A8A9-71C5-6831-CB884B9A7271}"/>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F70C1906-C09C-CDFA-BFCB-E970A2637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41EA7-5F6F-4DE7-392A-263D618F8A46}"/>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82178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5BA1FD-9236-B793-A015-5686C2F21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FA436-007A-4ED2-B160-A0899F239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6095-B8D9-6738-F18C-C04C69C329C6}"/>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4EAD0129-6B97-5880-1385-E2B62E86E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B7807-F6FA-B69D-D588-B0889A644A13}"/>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1335902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89000" y="1149350"/>
            <a:ext cx="10414000" cy="2324100"/>
          </a:xfrm>
          <a:prstGeom prst="rect">
            <a:avLst/>
          </a:prstGeom>
        </p:spPr>
        <p:txBody>
          <a:bodyPr anchor="b"/>
          <a:lstStyle/>
          <a:p>
            <a:r>
              <a:t>Title Text</a:t>
            </a:r>
          </a:p>
        </p:txBody>
      </p:sp>
      <p:sp>
        <p:nvSpPr>
          <p:cNvPr id="12" name="Shape 12"/>
          <p:cNvSpPr>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7916144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100292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582990" y="552450"/>
            <a:ext cx="4762500" cy="5753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825501" y="552450"/>
            <a:ext cx="5111751" cy="2806700"/>
          </a:xfrm>
          <a:prstGeom prst="rect">
            <a:avLst/>
          </a:prstGeom>
        </p:spPr>
        <p:txBody>
          <a:bodyPr anchor="b"/>
          <a:lstStyle>
            <a:lvl1pPr>
              <a:defRPr sz="3150"/>
            </a:lvl1pPr>
          </a:lstStyle>
          <a:p>
            <a:r>
              <a:t>Title Text</a:t>
            </a:r>
          </a:p>
        </p:txBody>
      </p:sp>
      <p:sp>
        <p:nvSpPr>
          <p:cNvPr id="40" name="Shape 40"/>
          <p:cNvSpPr>
            <a:spLocks noGrp="1"/>
          </p:cNvSpPr>
          <p:nvPr>
            <p:ph type="body" sz="quarter" idx="1"/>
          </p:nvPr>
        </p:nvSpPr>
        <p:spPr>
          <a:xfrm>
            <a:off x="825501" y="3422650"/>
            <a:ext cx="5111751" cy="2882900"/>
          </a:xfrm>
          <a:prstGeom prst="rect">
            <a:avLst/>
          </a:prstGeom>
        </p:spPr>
        <p:txBody>
          <a:bodyPr anchor="t"/>
          <a:lstStyle>
            <a:lvl1pPr marL="0" indent="0" algn="ctr">
              <a:spcBef>
                <a:spcPts val="0"/>
              </a:spcBef>
              <a:buSzTx/>
              <a:buNone/>
              <a:defRPr sz="1650"/>
            </a:lvl1pPr>
            <a:lvl2pPr marL="0" indent="85722" algn="ctr">
              <a:spcBef>
                <a:spcPts val="0"/>
              </a:spcBef>
              <a:buSzTx/>
              <a:buNone/>
              <a:defRPr sz="1650"/>
            </a:lvl2pPr>
            <a:lvl3pPr marL="0" indent="171443" algn="ctr">
              <a:spcBef>
                <a:spcPts val="0"/>
              </a:spcBef>
              <a:buSzTx/>
              <a:buNone/>
              <a:defRPr sz="1650"/>
            </a:lvl3pPr>
            <a:lvl4pPr marL="0" indent="257165" algn="ctr">
              <a:spcBef>
                <a:spcPts val="0"/>
              </a:spcBef>
              <a:buSzTx/>
              <a:buNone/>
              <a:defRPr sz="1650"/>
            </a:lvl4pPr>
            <a:lvl5pPr marL="0" indent="342886"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70881032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3286234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007891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584951" y="1619250"/>
            <a:ext cx="4762500" cy="460375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44551" y="1619250"/>
            <a:ext cx="5003800" cy="4603750"/>
          </a:xfrm>
          <a:prstGeom prst="rect">
            <a:avLst/>
          </a:prstGeom>
        </p:spPr>
        <p:txBody>
          <a:bodyPr/>
          <a:lstStyle>
            <a:lvl1pPr marL="209542" indent="-209542">
              <a:spcBef>
                <a:spcPts val="1687"/>
              </a:spcBef>
              <a:defRPr sz="1687"/>
            </a:lvl1pPr>
            <a:lvl2pPr marL="419083" indent="-209542">
              <a:spcBef>
                <a:spcPts val="1687"/>
              </a:spcBef>
              <a:defRPr sz="1687"/>
            </a:lvl2pPr>
            <a:lvl3pPr marL="628625" indent="-209542">
              <a:spcBef>
                <a:spcPts val="1687"/>
              </a:spcBef>
              <a:defRPr sz="1687"/>
            </a:lvl3pPr>
            <a:lvl4pPr marL="838166" indent="-209542">
              <a:spcBef>
                <a:spcPts val="1687"/>
              </a:spcBef>
              <a:defRPr sz="1687"/>
            </a:lvl4pPr>
            <a:lvl5pPr marL="1047708" indent="-209542">
              <a:spcBef>
                <a:spcPts val="1687"/>
              </a:spcBef>
              <a:defRPr sz="1687"/>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26808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44551"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856291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880351" y="3524250"/>
            <a:ext cx="3702051" cy="277495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880351" y="565150"/>
            <a:ext cx="3702051" cy="277495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603251" y="565150"/>
            <a:ext cx="7086600" cy="573405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161218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597E-F6F6-DC08-A819-09AAC0A3A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900BB-F75F-7107-901C-264E77D1F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08D2C-1BE1-4B4C-C764-8894EAD0C786}"/>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C4B3443A-A9D9-E909-571D-2DD7DB507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98DD0-2ED6-47DA-644A-9626C2A3C678}"/>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448807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193801" y="4476752"/>
            <a:ext cx="9810751" cy="321883"/>
          </a:xfrm>
          <a:prstGeom prst="rect">
            <a:avLst/>
          </a:prstGeom>
        </p:spPr>
        <p:txBody>
          <a:bodyPr anchor="t">
            <a:spAutoFit/>
          </a:bodyPr>
          <a:lstStyle>
            <a:lvl1pPr marL="0" indent="0" algn="ctr">
              <a:spcBef>
                <a:spcPts val="0"/>
              </a:spcBef>
              <a:buSzTx/>
              <a:buNone/>
              <a:defRPr sz="1425"/>
            </a:lvl1pPr>
          </a:lstStyle>
          <a:p>
            <a:r>
              <a:t>–Johnny Appleseed</a:t>
            </a:r>
          </a:p>
        </p:txBody>
      </p:sp>
      <p:sp>
        <p:nvSpPr>
          <p:cNvPr id="94" name="Shape 94"/>
          <p:cNvSpPr>
            <a:spLocks noGrp="1"/>
          </p:cNvSpPr>
          <p:nvPr>
            <p:ph type="body" sz="quarter" idx="14"/>
          </p:nvPr>
        </p:nvSpPr>
        <p:spPr>
          <a:xfrm>
            <a:off x="1193801" y="3043513"/>
            <a:ext cx="9810751" cy="40267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10841498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4748642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3717324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914400"/>
            <a:fld id="{87DE6118-2437-4B30-8E3C-4D2BE6020583}" type="datetimeFigureOut">
              <a:rPr lang="en-US" smtClean="0">
                <a:solidFill>
                  <a:srgbClr val="000000"/>
                </a:solidFill>
              </a:rPr>
              <a:pPr defTabSz="914400"/>
              <a:t>2/23/23</a:t>
            </a:fld>
            <a:endParaRPr lang="en-US" dirty="0">
              <a:solidFill>
                <a:srgbClr val="000000"/>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9144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0929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C6DA-78F6-304C-F67A-3A761D54AF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1200B6-8AE7-B3FA-6762-819F2D83D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81DA84-D6D1-7944-FB78-471216ECA03E}"/>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DAD7C497-1EF5-22F0-E7F5-66DED8FF1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20CB6-43DF-4CBE-7C8E-0C4241DEB7A7}"/>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65892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6E44E-EF3F-E455-76AD-3E06B58E6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07108-E14E-5D71-0255-BA8D1F65A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063B2-0019-5FA0-853B-CB501EB481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1C312-D8E1-90F7-716E-7C0594E7CD76}"/>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6" name="Footer Placeholder 5">
            <a:extLst>
              <a:ext uri="{FF2B5EF4-FFF2-40B4-BE49-F238E27FC236}">
                <a16:creationId xmlns:a16="http://schemas.microsoft.com/office/drawing/2014/main" id="{FB75DB62-9791-E937-2488-39EBF6038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675DB-892D-C7FF-10A7-10415F3AEA44}"/>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26854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44D2-5734-6186-1C04-9A77D86B6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C7F2A-B5D2-E15B-6D0A-B914A1853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6D3130-D705-4399-956E-71996468E4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06BB4B-A1BA-B6F8-7945-B1ABE0255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3D303-45CD-7C76-23A4-88DC2E613E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D832EC-A6DE-863E-9C47-69ACF40ABA25}"/>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8" name="Footer Placeholder 7">
            <a:extLst>
              <a:ext uri="{FF2B5EF4-FFF2-40B4-BE49-F238E27FC236}">
                <a16:creationId xmlns:a16="http://schemas.microsoft.com/office/drawing/2014/main" id="{D75BDA9E-D69F-9B52-5FEF-203453A50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763BE7-0BFB-BD0B-DA50-B4666E6D260A}"/>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55549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5C00-0E35-0295-5F5F-5C01EF94C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C5ABF-0D3E-2851-14B8-75EBE5BD8E11}"/>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4" name="Footer Placeholder 3">
            <a:extLst>
              <a:ext uri="{FF2B5EF4-FFF2-40B4-BE49-F238E27FC236}">
                <a16:creationId xmlns:a16="http://schemas.microsoft.com/office/drawing/2014/main" id="{17F33F9E-C80D-D771-AF03-A43CA83B17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A5D2D-C34B-A244-C518-80FD5518964E}"/>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227668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B0F80-397E-4275-1FF5-45E76CB47B5F}"/>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3" name="Footer Placeholder 2">
            <a:extLst>
              <a:ext uri="{FF2B5EF4-FFF2-40B4-BE49-F238E27FC236}">
                <a16:creationId xmlns:a16="http://schemas.microsoft.com/office/drawing/2014/main" id="{6E781CC5-B1D7-6CFE-9286-B82BFD367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9FA676-04AF-73E9-CEEC-44F68DA42D94}"/>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136178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7456-4EC2-C903-7A53-7B94BFAFB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0239B7-9FB4-CD9C-A0CE-917B1493C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2D519-4AEF-5046-5B8B-0833258FD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FFB3C-4630-4466-CA38-5637F4F6B27F}"/>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6" name="Footer Placeholder 5">
            <a:extLst>
              <a:ext uri="{FF2B5EF4-FFF2-40B4-BE49-F238E27FC236}">
                <a16:creationId xmlns:a16="http://schemas.microsoft.com/office/drawing/2014/main" id="{6A0FC1BE-1FE4-93C0-B554-8465FA85B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393B0-5AC3-069F-0C4E-69D43688503B}"/>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72946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BBC7-A61A-D1D3-1E04-726316010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07B714-E718-56B7-2D90-6CC76FB08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3630D-FA10-EFE9-7E1C-F89EA3B75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6EC67-0433-240D-6C97-C6F41DCC4055}"/>
              </a:ext>
            </a:extLst>
          </p:cNvPr>
          <p:cNvSpPr>
            <a:spLocks noGrp="1"/>
          </p:cNvSpPr>
          <p:nvPr>
            <p:ph type="dt" sz="half" idx="10"/>
          </p:nvPr>
        </p:nvSpPr>
        <p:spPr/>
        <p:txBody>
          <a:bodyPr/>
          <a:lstStyle/>
          <a:p>
            <a:fld id="{6266AC51-CE43-3B4B-B749-7E910B443674}" type="datetimeFigureOut">
              <a:rPr lang="en-US" smtClean="0"/>
              <a:t>2/23/23</a:t>
            </a:fld>
            <a:endParaRPr lang="en-US"/>
          </a:p>
        </p:txBody>
      </p:sp>
      <p:sp>
        <p:nvSpPr>
          <p:cNvPr id="6" name="Footer Placeholder 5">
            <a:extLst>
              <a:ext uri="{FF2B5EF4-FFF2-40B4-BE49-F238E27FC236}">
                <a16:creationId xmlns:a16="http://schemas.microsoft.com/office/drawing/2014/main" id="{30171C33-1C07-51A2-5BCA-656DEC427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DFE7B-4972-F760-273B-1D2C213790D8}"/>
              </a:ext>
            </a:extLst>
          </p:cNvPr>
          <p:cNvSpPr>
            <a:spLocks noGrp="1"/>
          </p:cNvSpPr>
          <p:nvPr>
            <p:ph type="sldNum" sz="quarter" idx="12"/>
          </p:nvPr>
        </p:nvSpPr>
        <p:spPr/>
        <p:txBody>
          <a:bodyPr/>
          <a:lstStyle/>
          <a:p>
            <a:fld id="{249C97EB-D1DD-C944-B0EB-0794B5B19E60}" type="slidenum">
              <a:rPr lang="en-US" smtClean="0"/>
              <a:t>‹#›</a:t>
            </a:fld>
            <a:endParaRPr lang="en-US"/>
          </a:p>
        </p:txBody>
      </p:sp>
    </p:spTree>
    <p:extLst>
      <p:ext uri="{BB962C8B-B14F-4D97-AF65-F5344CB8AC3E}">
        <p14:creationId xmlns:p14="http://schemas.microsoft.com/office/powerpoint/2010/main" val="106232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4DA323-3537-5BCD-5117-44033263A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9A7E6-C66E-86FB-2D74-B5902DBE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D334C-DF2C-777C-2F55-D036A15A25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6AC51-CE43-3B4B-B749-7E910B443674}" type="datetimeFigureOut">
              <a:rPr lang="en-US" smtClean="0"/>
              <a:t>2/23/23</a:t>
            </a:fld>
            <a:endParaRPr lang="en-US"/>
          </a:p>
        </p:txBody>
      </p:sp>
      <p:sp>
        <p:nvSpPr>
          <p:cNvPr id="5" name="Footer Placeholder 4">
            <a:extLst>
              <a:ext uri="{FF2B5EF4-FFF2-40B4-BE49-F238E27FC236}">
                <a16:creationId xmlns:a16="http://schemas.microsoft.com/office/drawing/2014/main" id="{07B5E735-F4EC-F362-467B-A8E93EE32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9A358D-91E1-D78B-AFEE-210953D32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C97EB-D1DD-C944-B0EB-0794B5B19E60}" type="slidenum">
              <a:rPr lang="en-US" smtClean="0"/>
              <a:t>‹#›</a:t>
            </a:fld>
            <a:endParaRPr lang="en-US"/>
          </a:p>
        </p:txBody>
      </p:sp>
    </p:spTree>
    <p:extLst>
      <p:ext uri="{BB962C8B-B14F-4D97-AF65-F5344CB8AC3E}">
        <p14:creationId xmlns:p14="http://schemas.microsoft.com/office/powerpoint/2010/main" val="361600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1"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64586" y="6540500"/>
            <a:ext cx="256480" cy="241092"/>
          </a:xfrm>
          <a:prstGeom prst="rect">
            <a:avLst/>
          </a:prstGeom>
          <a:ln w="12700">
            <a:miter lim="400000"/>
          </a:ln>
        </p:spPr>
        <p:txBody>
          <a:bodyPr wrap="none" lIns="50800" tIns="50800" rIns="50800" bIns="50800">
            <a:spAutoFit/>
          </a:bodyPr>
          <a:lstStyle>
            <a:lvl1pPr>
              <a:defRPr sz="900"/>
            </a:lvl1pPr>
          </a:lstStyle>
          <a:p>
            <a:pPr algn="ctr" defTabSz="309550" hangingPunct="0"/>
            <a:fld id="{86CB4B4D-7CA3-9044-876B-883B54F8677D}" type="slidenum">
              <a:rPr lang="uk-UA" kern="0" smtClean="0">
                <a:solidFill>
                  <a:srgbClr val="000000"/>
                </a:solidFill>
                <a:sym typeface="Helvetica Light"/>
              </a:rPr>
              <a:pPr algn="ctr" defTabSz="30955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261509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15"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31"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46"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462"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577"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693"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08"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4924"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039" marR="0" indent="-238115" algn="l" defTabSz="309550" rtl="0" latinLnBrk="0">
        <a:lnSpc>
          <a:spcPct val="100000"/>
        </a:lnSpc>
        <a:spcBef>
          <a:spcPts val="2212"/>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2"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4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65"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886"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08"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29"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51"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773" algn="ctr" defTabSz="30955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1988108" y="1687837"/>
            <a:ext cx="8186828" cy="1898365"/>
          </a:xfrm>
          <a:prstGeom prst="rect">
            <a:avLst/>
          </a:prstGeom>
          <a:noFill/>
        </p:spPr>
        <p:txBody>
          <a:bodyPr wrap="square" lIns="51207" tIns="25603" rIns="51207" bIns="25603" rtlCol="0">
            <a:spAutoFit/>
          </a:bodyPr>
          <a:lstStyle/>
          <a:p>
            <a:pPr marL="0" marR="0" lvl="0" indent="0" algn="ctr" defTabSz="6827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Dealing with Conflict</a:t>
            </a:r>
          </a:p>
          <a:p>
            <a:pPr marL="0" marR="0" lvl="0" indent="0" algn="ctr" defTabSz="682724"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endParaRPr>
          </a:p>
        </p:txBody>
      </p:sp>
      <p:pic>
        <p:nvPicPr>
          <p:cNvPr id="6" name="pasted-image.png"/>
          <p:cNvPicPr>
            <a:picLocks noChangeAspect="1"/>
          </p:cNvPicPr>
          <p:nvPr/>
        </p:nvPicPr>
        <p:blipFill>
          <a:blip r:embed="rId2"/>
          <a:stretch>
            <a:fillRect/>
          </a:stretch>
        </p:blipFill>
        <p:spPr>
          <a:xfrm>
            <a:off x="1524001" y="3556000"/>
            <a:ext cx="9115043" cy="3302000"/>
          </a:xfrm>
          <a:prstGeom prst="rect">
            <a:avLst/>
          </a:prstGeom>
          <a:ln w="12700">
            <a:miter lim="400000"/>
          </a:ln>
        </p:spPr>
      </p:pic>
      <p:pic>
        <p:nvPicPr>
          <p:cNvPr id="8" name="pasted-image.pdf"/>
          <p:cNvPicPr>
            <a:picLocks noChangeAspect="1"/>
          </p:cNvPicPr>
          <p:nvPr/>
        </p:nvPicPr>
        <p:blipFill>
          <a:blip r:embed="rId3"/>
          <a:stretch>
            <a:fillRect/>
          </a:stretch>
        </p:blipFill>
        <p:spPr>
          <a:xfrm>
            <a:off x="448657" y="453500"/>
            <a:ext cx="2150688" cy="743846"/>
          </a:xfrm>
          <a:prstGeom prst="rect">
            <a:avLst/>
          </a:prstGeom>
          <a:ln w="12700">
            <a:miter lim="400000"/>
          </a:ln>
        </p:spPr>
      </p:pic>
    </p:spTree>
    <p:extLst>
      <p:ext uri="{BB962C8B-B14F-4D97-AF65-F5344CB8AC3E}">
        <p14:creationId xmlns:p14="http://schemas.microsoft.com/office/powerpoint/2010/main" val="13152001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315130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54641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Agree in some areas, but not in others.</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19986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Agree in some areas, but not in others.</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Consider themselves more </a:t>
            </a:r>
            <a:r>
              <a:rPr lang="en-US" altLang="x-none" sz="3600" b="1" u="sng" dirty="0">
                <a:latin typeface="Helvetica" charset="0"/>
                <a:ea typeface="Helvetica" charset="0"/>
                <a:cs typeface="Helvetica" charset="0"/>
              </a:rPr>
              <a:t>experienced</a:t>
            </a:r>
            <a:r>
              <a:rPr lang="en-US" altLang="x-none" sz="3600" dirty="0">
                <a:latin typeface="Helvetica" charset="0"/>
                <a:ea typeface="Helvetica" charset="0"/>
                <a:cs typeface="Helvetica" charset="0"/>
              </a:rPr>
              <a:t>.</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91362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Agree in some areas, but not in others.</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Consider themselves more </a:t>
            </a:r>
            <a:r>
              <a:rPr lang="en-US" altLang="x-none" sz="3600" b="1" u="sng" dirty="0">
                <a:latin typeface="Helvetica" charset="0"/>
                <a:ea typeface="Helvetica" charset="0"/>
                <a:cs typeface="Helvetica" charset="0"/>
              </a:rPr>
              <a:t>experienced</a:t>
            </a:r>
            <a:r>
              <a:rPr lang="en-US" altLang="x-none" sz="3600" dirty="0">
                <a:latin typeface="Helvetica" charset="0"/>
                <a:ea typeface="Helvetica" charset="0"/>
                <a:cs typeface="Helvetica" charset="0"/>
              </a:rPr>
              <a:t>.</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Lead with suggestions, not </a:t>
            </a:r>
            <a:r>
              <a:rPr lang="en-US" altLang="x-none" sz="3600" b="1" u="sng" dirty="0">
                <a:latin typeface="Helvetica" charset="0"/>
                <a:ea typeface="Helvetica" charset="0"/>
                <a:cs typeface="Helvetica" charset="0"/>
              </a:rPr>
              <a:t>demands</a:t>
            </a:r>
            <a:r>
              <a:rPr lang="en-US" altLang="x-none" sz="3600" dirty="0">
                <a:latin typeface="Helvetica" charset="0"/>
                <a:ea typeface="Helvetica" charset="0"/>
                <a:cs typeface="Helvetica" charset="0"/>
              </a:rPr>
              <a:t>.</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4109466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400" y="1574260"/>
            <a:ext cx="9568774" cy="473975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Older than the pastor</a:t>
            </a:r>
            <a:r>
              <a:rPr lang="en-US" altLang="x-none" sz="3600" b="1"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Agree in some areas, but not in others.</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Consider themselves more </a:t>
            </a:r>
            <a:r>
              <a:rPr lang="en-US" altLang="x-none" sz="3600" b="1" u="sng" dirty="0">
                <a:latin typeface="Helvetica" charset="0"/>
                <a:ea typeface="Helvetica" charset="0"/>
                <a:cs typeface="Helvetica" charset="0"/>
              </a:rPr>
              <a:t>experienced</a:t>
            </a:r>
            <a:r>
              <a:rPr lang="en-US" altLang="x-none" sz="3600" dirty="0">
                <a:latin typeface="Helvetica" charset="0"/>
                <a:ea typeface="Helvetica" charset="0"/>
                <a:cs typeface="Helvetica" charset="0"/>
              </a:rPr>
              <a:t>.</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Lead with suggestions, not </a:t>
            </a:r>
            <a:r>
              <a:rPr lang="en-US" altLang="x-none" sz="3600" b="1" u="sng" dirty="0">
                <a:latin typeface="Helvetica" charset="0"/>
                <a:ea typeface="Helvetica" charset="0"/>
                <a:cs typeface="Helvetica" charset="0"/>
              </a:rPr>
              <a:t>demands</a:t>
            </a:r>
            <a:r>
              <a:rPr lang="en-US" altLang="x-none" sz="3600" dirty="0">
                <a:latin typeface="Helvetica" charset="0"/>
                <a:ea typeface="Helvetica" charset="0"/>
                <a:cs typeface="Helvetica" charset="0"/>
              </a:rPr>
              <a:t>.</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Can’t expect them to completely trust leadership without adequate </a:t>
            </a:r>
            <a:r>
              <a:rPr lang="en-US" altLang="x-none" sz="3600" b="1" u="sng" dirty="0">
                <a:latin typeface="Helvetica" charset="0"/>
                <a:ea typeface="Helvetica" charset="0"/>
                <a:cs typeface="Helvetica" charset="0"/>
              </a:rPr>
              <a:t>process</a:t>
            </a:r>
            <a:r>
              <a:rPr lang="en-US" altLang="x-none" sz="3600" dirty="0">
                <a:latin typeface="Helvetica" charset="0"/>
                <a:ea typeface="Helvetica" charset="0"/>
                <a:cs typeface="Helvetica" charset="0"/>
              </a:rPr>
              <a:t>.</a:t>
            </a:r>
          </a:p>
        </p:txBody>
      </p:sp>
      <p:sp>
        <p:nvSpPr>
          <p:cNvPr id="4" name="Text Box 3">
            <a:extLst>
              <a:ext uri="{FF2B5EF4-FFF2-40B4-BE49-F238E27FC236}">
                <a16:creationId xmlns:a16="http://schemas.microsoft.com/office/drawing/2014/main" id="{24F1F00F-1F78-E849-9556-83FC5ACB52F8}"/>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52487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Most difficult to lead.</a:t>
            </a:r>
            <a:endParaRPr lang="en-US" altLang="x-none" sz="3600" b="1" dirty="0">
              <a:latin typeface="Helvetica" charset="0"/>
              <a:ea typeface="Helvetica" charset="0"/>
              <a:cs typeface="Helvetica" charset="0"/>
            </a:endParaRPr>
          </a:p>
        </p:txBody>
      </p:sp>
      <p:pic>
        <p:nvPicPr>
          <p:cNvPr id="6"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5807CBD8-400A-D34F-8E5C-F8E18243C9CC}"/>
              </a:ext>
            </a:extLst>
          </p:cNvPr>
          <p:cNvSpPr txBox="1">
            <a:spLocks noChangeArrowheads="1"/>
          </p:cNvSpPr>
          <p:nvPr/>
        </p:nvSpPr>
        <p:spPr bwMode="auto">
          <a:xfrm>
            <a:off x="839821" y="681276"/>
            <a:ext cx="1061936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a:t>
            </a:r>
            <a:r>
              <a:rPr lang="en-US" altLang="x-none" sz="4400" b="1" dirty="0" err="1">
                <a:latin typeface="Arial" panose="020B0604020202020204" pitchFamily="34" charset="0"/>
                <a:ea typeface="Gotham Book" charset="0"/>
                <a:cs typeface="Arial" panose="020B0604020202020204" pitchFamily="34" charset="0"/>
              </a:rPr>
              <a:t>Longtermers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978443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Most difficult to lead.</a:t>
            </a:r>
            <a:endParaRPr lang="en-US" altLang="x-none" sz="3600" b="1" dirty="0">
              <a:latin typeface="Helvetica" charset="0"/>
              <a:ea typeface="Helvetica" charset="0"/>
              <a:cs typeface="Helvetica" charset="0"/>
            </a:endParaRP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Longer </a:t>
            </a:r>
            <a:r>
              <a:rPr lang="en-US" altLang="x-none" sz="3600" b="1" u="sng" dirty="0">
                <a:latin typeface="Helvetica" charset="0"/>
                <a:ea typeface="Helvetica" charset="0"/>
                <a:cs typeface="Helvetica" charset="0"/>
              </a:rPr>
              <a:t>tenure</a:t>
            </a:r>
            <a:r>
              <a:rPr lang="en-US" altLang="x-none" sz="3600" dirty="0">
                <a:latin typeface="Helvetica" charset="0"/>
                <a:ea typeface="Helvetica" charset="0"/>
                <a:cs typeface="Helvetica" charset="0"/>
              </a:rPr>
              <a:t> than their pastor.</a:t>
            </a:r>
          </a:p>
        </p:txBody>
      </p:sp>
      <p:pic>
        <p:nvPicPr>
          <p:cNvPr id="6"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5807CBD8-400A-D34F-8E5C-F8E18243C9CC}"/>
              </a:ext>
            </a:extLst>
          </p:cNvPr>
          <p:cNvSpPr txBox="1">
            <a:spLocks noChangeArrowheads="1"/>
          </p:cNvSpPr>
          <p:nvPr/>
        </p:nvSpPr>
        <p:spPr bwMode="auto">
          <a:xfrm>
            <a:off x="839821" y="681276"/>
            <a:ext cx="1061936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a:t>
            </a:r>
            <a:r>
              <a:rPr lang="en-US" altLang="x-none" sz="4400" b="1" dirty="0" err="1">
                <a:latin typeface="Arial" panose="020B0604020202020204" pitchFamily="34" charset="0"/>
                <a:ea typeface="Gotham Book" charset="0"/>
                <a:cs typeface="Arial" panose="020B0604020202020204" pitchFamily="34" charset="0"/>
              </a:rPr>
              <a:t>Longtermers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87189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Most difficult to lead.</a:t>
            </a:r>
            <a:endParaRPr lang="en-US" altLang="x-none" sz="3600" b="1" dirty="0">
              <a:latin typeface="Helvetica" charset="0"/>
              <a:ea typeface="Helvetica" charset="0"/>
              <a:cs typeface="Helvetica" charset="0"/>
            </a:endParaRP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Longer </a:t>
            </a:r>
            <a:r>
              <a:rPr lang="en-US" altLang="x-none" sz="3600" b="1" u="sng" dirty="0">
                <a:latin typeface="Helvetica" charset="0"/>
                <a:ea typeface="Helvetica" charset="0"/>
                <a:cs typeface="Helvetica" charset="0"/>
              </a:rPr>
              <a:t>tenure</a:t>
            </a:r>
            <a:r>
              <a:rPr lang="en-US" altLang="x-none" sz="3600" dirty="0">
                <a:latin typeface="Helvetica" charset="0"/>
                <a:ea typeface="Helvetica" charset="0"/>
                <a:cs typeface="Helvetica" charset="0"/>
              </a:rPr>
              <a:t> than their pastor.</a:t>
            </a:r>
          </a:p>
          <a:p>
            <a:pPr marL="742950" indent="-742950">
              <a:spcBef>
                <a:spcPts val="1200"/>
              </a:spcBef>
              <a:buFont typeface="+mj-lt"/>
              <a:buAutoNum type="alphaLcPeriod"/>
              <a:defRPr/>
            </a:pPr>
            <a:r>
              <a:rPr lang="en-US" altLang="x-none" sz="3600" b="1" u="sng" dirty="0">
                <a:latin typeface="Helvetica" charset="0"/>
                <a:ea typeface="Helvetica" charset="0"/>
                <a:cs typeface="Helvetica" charset="0"/>
              </a:rPr>
              <a:t>Older</a:t>
            </a:r>
            <a:r>
              <a:rPr lang="en-US" altLang="x-none" sz="3600" dirty="0">
                <a:latin typeface="Helvetica" charset="0"/>
                <a:ea typeface="Helvetica" charset="0"/>
                <a:cs typeface="Helvetica" charset="0"/>
              </a:rPr>
              <a:t> than their pastor.</a:t>
            </a:r>
          </a:p>
        </p:txBody>
      </p:sp>
      <p:pic>
        <p:nvPicPr>
          <p:cNvPr id="6"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5807CBD8-400A-D34F-8E5C-F8E18243C9CC}"/>
              </a:ext>
            </a:extLst>
          </p:cNvPr>
          <p:cNvSpPr txBox="1">
            <a:spLocks noChangeArrowheads="1"/>
          </p:cNvSpPr>
          <p:nvPr/>
        </p:nvSpPr>
        <p:spPr bwMode="auto">
          <a:xfrm>
            <a:off x="839821" y="681276"/>
            <a:ext cx="1061936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a:t>
            </a:r>
            <a:r>
              <a:rPr lang="en-US" altLang="x-none" sz="4400" b="1" dirty="0" err="1">
                <a:latin typeface="Arial" panose="020B0604020202020204" pitchFamily="34" charset="0"/>
                <a:ea typeface="Gotham Book" charset="0"/>
                <a:cs typeface="Arial" panose="020B0604020202020204" pitchFamily="34" charset="0"/>
              </a:rPr>
              <a:t>Longtermers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4252839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332398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Most difficult to lead.</a:t>
            </a:r>
            <a:endParaRPr lang="en-US" altLang="x-none" sz="3600" b="1" dirty="0">
              <a:latin typeface="Helvetica" charset="0"/>
              <a:ea typeface="Helvetica" charset="0"/>
              <a:cs typeface="Helvetica" charset="0"/>
            </a:endParaRP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Longer </a:t>
            </a:r>
            <a:r>
              <a:rPr lang="en-US" altLang="x-none" sz="3600" b="1" u="sng" dirty="0">
                <a:latin typeface="Helvetica" charset="0"/>
                <a:ea typeface="Helvetica" charset="0"/>
                <a:cs typeface="Helvetica" charset="0"/>
              </a:rPr>
              <a:t>tenure</a:t>
            </a:r>
            <a:r>
              <a:rPr lang="en-US" altLang="x-none" sz="3600" dirty="0">
                <a:latin typeface="Helvetica" charset="0"/>
                <a:ea typeface="Helvetica" charset="0"/>
                <a:cs typeface="Helvetica" charset="0"/>
              </a:rPr>
              <a:t> than their pastor.</a:t>
            </a:r>
          </a:p>
          <a:p>
            <a:pPr marL="742950" indent="-742950">
              <a:spcBef>
                <a:spcPts val="1200"/>
              </a:spcBef>
              <a:buFont typeface="+mj-lt"/>
              <a:buAutoNum type="alphaLcPeriod"/>
              <a:defRPr/>
            </a:pPr>
            <a:r>
              <a:rPr lang="en-US" altLang="x-none" sz="3600" b="1" u="sng" dirty="0">
                <a:latin typeface="Helvetica" charset="0"/>
                <a:ea typeface="Helvetica" charset="0"/>
                <a:cs typeface="Helvetica" charset="0"/>
              </a:rPr>
              <a:t>Older</a:t>
            </a:r>
            <a:r>
              <a:rPr lang="en-US" altLang="x-none" sz="3600" dirty="0">
                <a:latin typeface="Helvetica" charset="0"/>
                <a:ea typeface="Helvetica" charset="0"/>
                <a:cs typeface="Helvetica" charset="0"/>
              </a:rPr>
              <a:t> than their pastor.</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Requires </a:t>
            </a:r>
            <a:r>
              <a:rPr lang="en-US" altLang="x-none" sz="3600" b="1" u="sng" dirty="0">
                <a:latin typeface="Helvetica" charset="0"/>
                <a:ea typeface="Helvetica" charset="0"/>
                <a:cs typeface="Helvetica" charset="0"/>
              </a:rPr>
              <a:t>patience</a:t>
            </a:r>
            <a:r>
              <a:rPr lang="en-US" altLang="x-none" sz="3600" dirty="0">
                <a:latin typeface="Helvetica" charset="0"/>
                <a:ea typeface="Helvetica" charset="0"/>
                <a:cs typeface="Helvetica" charset="0"/>
              </a:rPr>
              <a:t>. “The difference between a leader and a martyr is about three paces.”</a:t>
            </a:r>
          </a:p>
        </p:txBody>
      </p:sp>
      <p:pic>
        <p:nvPicPr>
          <p:cNvPr id="6"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5807CBD8-400A-D34F-8E5C-F8E18243C9CC}"/>
              </a:ext>
            </a:extLst>
          </p:cNvPr>
          <p:cNvSpPr txBox="1">
            <a:spLocks noChangeArrowheads="1"/>
          </p:cNvSpPr>
          <p:nvPr/>
        </p:nvSpPr>
        <p:spPr bwMode="auto">
          <a:xfrm>
            <a:off x="839821" y="681276"/>
            <a:ext cx="1061936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a:t>
            </a:r>
            <a:r>
              <a:rPr lang="en-US" altLang="x-none" sz="4400" b="1" dirty="0" err="1">
                <a:latin typeface="Arial" panose="020B0604020202020204" pitchFamily="34" charset="0"/>
                <a:ea typeface="Gotham Book" charset="0"/>
                <a:cs typeface="Arial" panose="020B0604020202020204" pitchFamily="34" charset="0"/>
              </a:rPr>
              <a:t>Longtermers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226244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3055" y="1757713"/>
            <a:ext cx="107858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742950" indent="-742950">
              <a:spcBef>
                <a:spcPts val="1800"/>
              </a:spcBef>
              <a:buAutoNum type="arabicPeriod"/>
              <a:defRPr/>
            </a:pPr>
            <a:r>
              <a:rPr lang="en-US" altLang="x-none" sz="4000" dirty="0">
                <a:latin typeface="Helvetica" charset="0"/>
                <a:ea typeface="Helvetica" charset="0"/>
                <a:cs typeface="Helvetica" charset="0"/>
              </a:rPr>
              <a:t>Regardless of titles, stakeholders have </a:t>
            </a:r>
            <a:r>
              <a:rPr lang="en-US" altLang="x-none" sz="4000" b="1" u="sng" dirty="0">
                <a:latin typeface="Helvetica" charset="0"/>
                <a:ea typeface="Helvetica" charset="0"/>
                <a:cs typeface="Helvetica" charset="0"/>
              </a:rPr>
              <a:t>influence.</a:t>
            </a:r>
          </a:p>
        </p:txBody>
      </p:sp>
      <p:pic>
        <p:nvPicPr>
          <p:cNvPr id="11"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2" name="TextBox 9"/>
          <p:cNvSpPr txBox="1">
            <a:spLocks noChangeArrowheads="1"/>
          </p:cNvSpPr>
          <p:nvPr/>
        </p:nvSpPr>
        <p:spPr bwMode="auto">
          <a:xfrm>
            <a:off x="1323624" y="186035"/>
            <a:ext cx="9544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The Stakeholder Symmetry</a:t>
            </a:r>
          </a:p>
        </p:txBody>
      </p:sp>
    </p:spTree>
    <p:extLst>
      <p:ext uri="{BB962C8B-B14F-4D97-AF65-F5344CB8AC3E}">
        <p14:creationId xmlns:p14="http://schemas.microsoft.com/office/powerpoint/2010/main" val="208279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Most difficult to lead.</a:t>
            </a:r>
            <a:endParaRPr lang="en-US" altLang="x-none" sz="3600" b="1" dirty="0">
              <a:latin typeface="Helvetica" charset="0"/>
              <a:ea typeface="Helvetica" charset="0"/>
              <a:cs typeface="Helvetica" charset="0"/>
            </a:endParaRPr>
          </a:p>
          <a:p>
            <a:pPr marL="742950" indent="-742950">
              <a:spcBef>
                <a:spcPts val="1200"/>
              </a:spcBef>
              <a:buFont typeface="+mj-lt"/>
              <a:buAutoNum type="alphaLcPeriod"/>
              <a:defRPr/>
            </a:pPr>
            <a:r>
              <a:rPr lang="en-US" altLang="x-none" sz="3600" dirty="0">
                <a:latin typeface="Helvetica" charset="0"/>
                <a:ea typeface="Helvetica" charset="0"/>
                <a:cs typeface="Helvetica" charset="0"/>
              </a:rPr>
              <a:t>Longer </a:t>
            </a:r>
            <a:r>
              <a:rPr lang="en-US" altLang="x-none" sz="3600" b="1" u="sng" dirty="0">
                <a:latin typeface="Helvetica" charset="0"/>
                <a:ea typeface="Helvetica" charset="0"/>
                <a:cs typeface="Helvetica" charset="0"/>
              </a:rPr>
              <a:t>tenure</a:t>
            </a:r>
            <a:r>
              <a:rPr lang="en-US" altLang="x-none" sz="3600" dirty="0">
                <a:latin typeface="Helvetica" charset="0"/>
                <a:ea typeface="Helvetica" charset="0"/>
                <a:cs typeface="Helvetica" charset="0"/>
              </a:rPr>
              <a:t> than their pastor.</a:t>
            </a:r>
          </a:p>
          <a:p>
            <a:pPr marL="742950" indent="-742950">
              <a:spcBef>
                <a:spcPts val="1200"/>
              </a:spcBef>
              <a:buFont typeface="+mj-lt"/>
              <a:buAutoNum type="alphaLcPeriod"/>
              <a:defRPr/>
            </a:pPr>
            <a:r>
              <a:rPr lang="en-US" altLang="x-none" sz="3600" b="1" u="sng" dirty="0">
                <a:latin typeface="Helvetica" charset="0"/>
                <a:ea typeface="Helvetica" charset="0"/>
                <a:cs typeface="Helvetica" charset="0"/>
              </a:rPr>
              <a:t>Older</a:t>
            </a:r>
            <a:r>
              <a:rPr lang="en-US" altLang="x-none" sz="3600" dirty="0">
                <a:latin typeface="Helvetica" charset="0"/>
                <a:ea typeface="Helvetica" charset="0"/>
                <a:cs typeface="Helvetica" charset="0"/>
              </a:rPr>
              <a:t> than their pastor.</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Requires </a:t>
            </a:r>
            <a:r>
              <a:rPr lang="en-US" altLang="x-none" sz="3600" b="1" u="sng" dirty="0">
                <a:latin typeface="Helvetica" charset="0"/>
                <a:ea typeface="Helvetica" charset="0"/>
                <a:cs typeface="Helvetica" charset="0"/>
              </a:rPr>
              <a:t>patience</a:t>
            </a:r>
            <a:r>
              <a:rPr lang="en-US" altLang="x-none" sz="3600" dirty="0">
                <a:latin typeface="Helvetica" charset="0"/>
                <a:ea typeface="Helvetica" charset="0"/>
                <a:cs typeface="Helvetica" charset="0"/>
              </a:rPr>
              <a:t>.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Founding pastor may be an exception.</a:t>
            </a:r>
          </a:p>
        </p:txBody>
      </p:sp>
      <p:pic>
        <p:nvPicPr>
          <p:cNvPr id="6"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5807CBD8-400A-D34F-8E5C-F8E18243C9CC}"/>
              </a:ext>
            </a:extLst>
          </p:cNvPr>
          <p:cNvSpPr txBox="1">
            <a:spLocks noChangeArrowheads="1"/>
          </p:cNvSpPr>
          <p:nvPr/>
        </p:nvSpPr>
        <p:spPr bwMode="auto">
          <a:xfrm>
            <a:off x="839821" y="681276"/>
            <a:ext cx="1061936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Older </a:t>
            </a:r>
            <a:r>
              <a:rPr lang="en-US" altLang="x-none" sz="4400" b="1" dirty="0" err="1">
                <a:latin typeface="Arial" panose="020B0604020202020204" pitchFamily="34" charset="0"/>
                <a:ea typeface="Gotham Book" charset="0"/>
                <a:cs typeface="Arial" panose="020B0604020202020204" pitchFamily="34" charset="0"/>
              </a:rPr>
              <a:t>Longtermers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786323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839820" y="681276"/>
            <a:ext cx="113521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Younger </a:t>
            </a:r>
            <a:r>
              <a:rPr lang="en-US" altLang="x-none" sz="4400" b="1" dirty="0" err="1">
                <a:latin typeface="Arial" panose="020B0604020202020204" pitchFamily="34" charset="0"/>
                <a:ea typeface="Gotham Book" charset="0"/>
                <a:cs typeface="Arial" panose="020B0604020202020204" pitchFamily="34" charset="0"/>
              </a:rPr>
              <a:t>Longtermers</a:t>
            </a:r>
            <a:r>
              <a:rPr lang="en-US" altLang="x-none" sz="4400" b="1" dirty="0">
                <a:latin typeface="Arial" panose="020B0604020202020204" pitchFamily="34" charset="0"/>
                <a:ea typeface="Gotham Book" charset="0"/>
                <a:cs typeface="Arial" panose="020B0604020202020204" pitchFamily="34" charset="0"/>
              </a:rPr>
              <a:t> </a:t>
            </a:r>
            <a:endParaRPr lang="en-US" altLang="x-none" sz="2800" b="1" dirty="0">
              <a:latin typeface="Arial" panose="020B0604020202020204" pitchFamily="34" charset="0"/>
              <a:ea typeface="Gotham Book" charset="0"/>
              <a:cs typeface="Arial" panose="020B0604020202020204" pitchFamily="34" charset="0"/>
            </a:endParaRPr>
          </a:p>
        </p:txBody>
      </p:sp>
      <p:sp>
        <p:nvSpPr>
          <p:cNvPr id="24" name="Text Box 4"/>
          <p:cNvSpPr txBox="1">
            <a:spLocks noChangeArrowheads="1"/>
          </p:cNvSpPr>
          <p:nvPr/>
        </p:nvSpPr>
        <p:spPr bwMode="auto">
          <a:xfrm>
            <a:off x="1676399" y="1574260"/>
            <a:ext cx="10055157"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Usually children of Older </a:t>
            </a:r>
            <a:r>
              <a:rPr lang="en-US" altLang="x-none" sz="3600" dirty="0" err="1">
                <a:latin typeface="Helvetica" charset="0"/>
                <a:ea typeface="Helvetica" charset="0"/>
                <a:cs typeface="Helvetica" charset="0"/>
              </a:rPr>
              <a:t>Longtermers</a:t>
            </a:r>
            <a:r>
              <a:rPr lang="en-US" altLang="x-none" sz="3600" dirty="0">
                <a:latin typeface="Helvetica" charset="0"/>
                <a:ea typeface="Helvetica" charset="0"/>
                <a:cs typeface="Helvetica" charset="0"/>
              </a:rPr>
              <a:t>.</a:t>
            </a:r>
          </a:p>
        </p:txBody>
      </p:sp>
      <p:pic>
        <p:nvPicPr>
          <p:cNvPr id="6" name="pasted-image.pdf">
            <a:extLst>
              <a:ext uri="{FF2B5EF4-FFF2-40B4-BE49-F238E27FC236}">
                <a16:creationId xmlns:a16="http://schemas.microsoft.com/office/drawing/2014/main" id="{F9A9B857-A53A-5C40-8E56-405770D065BD}"/>
              </a:ext>
            </a:extLst>
          </p:cNvPr>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42435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055157"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Usually children of Older </a:t>
            </a:r>
            <a:r>
              <a:rPr lang="en-US" altLang="x-none" sz="3600" dirty="0" err="1">
                <a:latin typeface="Helvetica" charset="0"/>
                <a:ea typeface="Helvetica" charset="0"/>
                <a:cs typeface="Helvetica" charset="0"/>
              </a:rPr>
              <a:t>Longtermers</a:t>
            </a:r>
            <a:r>
              <a:rPr lang="en-US" altLang="x-none" sz="3600" dirty="0">
                <a:latin typeface="Helvetica" charset="0"/>
                <a:ea typeface="Helvetica" charset="0"/>
                <a:cs typeface="Helvetica" charset="0"/>
              </a:rPr>
              <a:t>.</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Tendency to be ambivalent.</a:t>
            </a:r>
          </a:p>
        </p:txBody>
      </p:sp>
      <p:sp>
        <p:nvSpPr>
          <p:cNvPr id="6" name="Text Box 3">
            <a:extLst>
              <a:ext uri="{FF2B5EF4-FFF2-40B4-BE49-F238E27FC236}">
                <a16:creationId xmlns:a16="http://schemas.microsoft.com/office/drawing/2014/main" id="{D46EA838-375C-F948-A880-EF1F9DB8A690}"/>
              </a:ext>
            </a:extLst>
          </p:cNvPr>
          <p:cNvSpPr txBox="1">
            <a:spLocks noChangeArrowheads="1"/>
          </p:cNvSpPr>
          <p:nvPr/>
        </p:nvSpPr>
        <p:spPr bwMode="auto">
          <a:xfrm>
            <a:off x="839820" y="681276"/>
            <a:ext cx="113521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2. </a:t>
            </a:r>
            <a:r>
              <a:rPr lang="en-US" altLang="x-none" sz="4400" b="1" dirty="0">
                <a:latin typeface="Arial" panose="020B0604020202020204" pitchFamily="34" charset="0"/>
                <a:ea typeface="Gotham Book" charset="0"/>
                <a:cs typeface="Arial" panose="020B0604020202020204" pitchFamily="34" charset="0"/>
              </a:rPr>
              <a:t>Younger </a:t>
            </a:r>
            <a:r>
              <a:rPr lang="en-US" altLang="x-none" sz="4400" b="1" dirty="0" err="1">
                <a:latin typeface="Arial" panose="020B0604020202020204" pitchFamily="34" charset="0"/>
                <a:ea typeface="Gotham Book" charset="0"/>
                <a:cs typeface="Arial" panose="020B0604020202020204" pitchFamily="34" charset="0"/>
              </a:rPr>
              <a:t>Longtermers</a:t>
            </a:r>
            <a:r>
              <a:rPr lang="en-US" altLang="x-none" sz="4400" b="1" dirty="0">
                <a:latin typeface="Arial" panose="020B0604020202020204" pitchFamily="34" charset="0"/>
                <a:ea typeface="Gotham Book" charset="0"/>
                <a:cs typeface="Arial" panose="020B0604020202020204" pitchFamily="34" charset="0"/>
              </a:rPr>
              <a:t> </a:t>
            </a:r>
            <a:endParaRPr lang="en-US" altLang="x-none" sz="2800" b="1" dirty="0">
              <a:latin typeface="Arial" panose="020B0604020202020204" pitchFamily="34" charset="0"/>
              <a:ea typeface="Gotham Book" charset="0"/>
              <a:cs typeface="Arial" panose="020B0604020202020204" pitchFamily="34" charset="0"/>
            </a:endParaRPr>
          </a:p>
        </p:txBody>
      </p:sp>
      <p:pic>
        <p:nvPicPr>
          <p:cNvPr id="7" name="pasted-image.pdf">
            <a:extLst>
              <a:ext uri="{FF2B5EF4-FFF2-40B4-BE49-F238E27FC236}">
                <a16:creationId xmlns:a16="http://schemas.microsoft.com/office/drawing/2014/main" id="{128504A1-8A64-0435-5CD8-0A434EE36179}"/>
              </a:ext>
            </a:extLst>
          </p:cNvPr>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39016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solidFill>
                  <a:schemeClr val="tx1"/>
                </a:solidFill>
                <a:latin typeface="Helvetica" charset="0"/>
                <a:ea typeface="Helvetica" charset="0"/>
                <a:cs typeface="Helvetica" charset="0"/>
              </a:rPr>
              <a:t>Lead each group differently</a:t>
            </a:r>
          </a:p>
        </p:txBody>
      </p:sp>
      <p:pic>
        <p:nvPicPr>
          <p:cNvPr id="7" name="pasted-image.png">
            <a:extLst>
              <a:ext uri="{FF2B5EF4-FFF2-40B4-BE49-F238E27FC236}">
                <a16:creationId xmlns:a16="http://schemas.microsoft.com/office/drawing/2014/main" id="{8ABC3EED-A9C1-5D4B-8D1D-7649C525FE5E}"/>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B75AA32C-CFEC-4746-B35F-6F6E00819247}"/>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399419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solidFill>
                  <a:schemeClr val="tx1"/>
                </a:solidFill>
                <a:latin typeface="Helvetica" charset="0"/>
                <a:ea typeface="Helvetica" charset="0"/>
                <a:cs typeface="Helvetica" charset="0"/>
              </a:rPr>
              <a:t>Lead each group differently</a:t>
            </a:r>
          </a:p>
          <a:p>
            <a:pPr>
              <a:lnSpc>
                <a:spcPct val="100000"/>
              </a:lnSpc>
              <a:spcBef>
                <a:spcPts val="1200"/>
              </a:spcBef>
            </a:pPr>
            <a:r>
              <a:rPr lang="en-US" sz="3200" dirty="0">
                <a:solidFill>
                  <a:schemeClr val="tx1"/>
                </a:solidFill>
                <a:latin typeface="Helvetica" charset="0"/>
                <a:ea typeface="Helvetica" charset="0"/>
                <a:cs typeface="Helvetica" charset="0"/>
              </a:rPr>
              <a:t>Older </a:t>
            </a:r>
            <a:r>
              <a:rPr lang="en-US" sz="3200" dirty="0" err="1">
                <a:solidFill>
                  <a:schemeClr val="tx1"/>
                </a:solidFill>
                <a:latin typeface="Helvetica" charset="0"/>
                <a:ea typeface="Helvetica" charset="0"/>
                <a:cs typeface="Helvetica" charset="0"/>
              </a:rPr>
              <a:t>Longtermers</a:t>
            </a:r>
            <a:r>
              <a:rPr lang="en-US" sz="3200" dirty="0">
                <a:solidFill>
                  <a:schemeClr val="tx1"/>
                </a:solidFill>
                <a:latin typeface="Helvetica" charset="0"/>
                <a:ea typeface="Helvetica" charset="0"/>
                <a:cs typeface="Helvetica" charset="0"/>
              </a:rPr>
              <a:t> and Younger Newcomers are usually the most distinct from each other in both identity and leadership needs.</a:t>
            </a:r>
          </a:p>
        </p:txBody>
      </p:sp>
      <p:pic>
        <p:nvPicPr>
          <p:cNvPr id="7" name="pasted-image.png">
            <a:extLst>
              <a:ext uri="{FF2B5EF4-FFF2-40B4-BE49-F238E27FC236}">
                <a16:creationId xmlns:a16="http://schemas.microsoft.com/office/drawing/2014/main" id="{8ABC3EED-A9C1-5D4B-8D1D-7649C525FE5E}"/>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B75AA32C-CFEC-4746-B35F-6F6E00819247}"/>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9625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solidFill>
                  <a:schemeClr val="tx1"/>
                </a:solidFill>
                <a:latin typeface="Helvetica" charset="0"/>
                <a:ea typeface="Helvetica" charset="0"/>
                <a:cs typeface="Helvetica" charset="0"/>
              </a:rPr>
              <a:t>Lead each group differently</a:t>
            </a:r>
          </a:p>
          <a:p>
            <a:pPr>
              <a:lnSpc>
                <a:spcPct val="100000"/>
              </a:lnSpc>
              <a:spcBef>
                <a:spcPts val="1200"/>
              </a:spcBef>
            </a:pPr>
            <a:r>
              <a:rPr lang="en-US" sz="3200" dirty="0">
                <a:solidFill>
                  <a:schemeClr val="tx1"/>
                </a:solidFill>
                <a:latin typeface="Helvetica" charset="0"/>
                <a:ea typeface="Helvetica" charset="0"/>
                <a:cs typeface="Helvetica" charset="0"/>
              </a:rPr>
              <a:t>Older </a:t>
            </a:r>
            <a:r>
              <a:rPr lang="en-US" sz="3200" dirty="0" err="1">
                <a:solidFill>
                  <a:schemeClr val="tx1"/>
                </a:solidFill>
                <a:latin typeface="Helvetica" charset="0"/>
                <a:ea typeface="Helvetica" charset="0"/>
                <a:cs typeface="Helvetica" charset="0"/>
              </a:rPr>
              <a:t>Longtermers</a:t>
            </a:r>
            <a:r>
              <a:rPr lang="en-US" sz="3200" dirty="0">
                <a:solidFill>
                  <a:schemeClr val="tx1"/>
                </a:solidFill>
                <a:latin typeface="Helvetica" charset="0"/>
                <a:ea typeface="Helvetica" charset="0"/>
                <a:cs typeface="Helvetica" charset="0"/>
              </a:rPr>
              <a:t> and Younger Newcomers are usually the most distinct from each other in both identity and leadership needs.</a:t>
            </a:r>
          </a:p>
          <a:p>
            <a:pPr>
              <a:lnSpc>
                <a:spcPct val="100000"/>
              </a:lnSpc>
              <a:spcBef>
                <a:spcPts val="1200"/>
              </a:spcBef>
            </a:pPr>
            <a:r>
              <a:rPr lang="en-US" sz="3200" dirty="0">
                <a:solidFill>
                  <a:schemeClr val="tx1"/>
                </a:solidFill>
                <a:latin typeface="Helvetica" charset="0"/>
                <a:ea typeface="Helvetica" charset="0"/>
                <a:cs typeface="Helvetica" charset="0"/>
              </a:rPr>
              <a:t>Pastors tend to be more comfortable with Younger Newcomers.</a:t>
            </a:r>
          </a:p>
        </p:txBody>
      </p:sp>
      <p:pic>
        <p:nvPicPr>
          <p:cNvPr id="7" name="pasted-image.png">
            <a:extLst>
              <a:ext uri="{FF2B5EF4-FFF2-40B4-BE49-F238E27FC236}">
                <a16:creationId xmlns:a16="http://schemas.microsoft.com/office/drawing/2014/main" id="{8ABC3EED-A9C1-5D4B-8D1D-7649C525FE5E}"/>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B75AA32C-CFEC-4746-B35F-6F6E00819247}"/>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49293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solidFill>
                  <a:schemeClr val="tx1"/>
                </a:solidFill>
                <a:latin typeface="Helvetica" charset="0"/>
                <a:ea typeface="Helvetica" charset="0"/>
                <a:cs typeface="Helvetica" charset="0"/>
              </a:rPr>
              <a:t>Lead each group differently</a:t>
            </a:r>
          </a:p>
          <a:p>
            <a:pPr>
              <a:lnSpc>
                <a:spcPct val="100000"/>
              </a:lnSpc>
              <a:spcBef>
                <a:spcPts val="1200"/>
              </a:spcBef>
            </a:pPr>
            <a:r>
              <a:rPr lang="en-US" sz="3200" dirty="0">
                <a:solidFill>
                  <a:schemeClr val="tx1"/>
                </a:solidFill>
                <a:latin typeface="Helvetica" charset="0"/>
                <a:ea typeface="Helvetica" charset="0"/>
                <a:cs typeface="Helvetica" charset="0"/>
              </a:rPr>
              <a:t>Older </a:t>
            </a:r>
            <a:r>
              <a:rPr lang="en-US" sz="3200" dirty="0" err="1">
                <a:solidFill>
                  <a:schemeClr val="tx1"/>
                </a:solidFill>
                <a:latin typeface="Helvetica" charset="0"/>
                <a:ea typeface="Helvetica" charset="0"/>
                <a:cs typeface="Helvetica" charset="0"/>
              </a:rPr>
              <a:t>Longtermers</a:t>
            </a:r>
            <a:r>
              <a:rPr lang="en-US" sz="3200" dirty="0">
                <a:solidFill>
                  <a:schemeClr val="tx1"/>
                </a:solidFill>
                <a:latin typeface="Helvetica" charset="0"/>
                <a:ea typeface="Helvetica" charset="0"/>
                <a:cs typeface="Helvetica" charset="0"/>
              </a:rPr>
              <a:t> and Younger Newcomers are usually the most distinct from each other in both identity and leadership needs.</a:t>
            </a:r>
          </a:p>
          <a:p>
            <a:pPr>
              <a:lnSpc>
                <a:spcPct val="100000"/>
              </a:lnSpc>
              <a:spcBef>
                <a:spcPts val="1200"/>
              </a:spcBef>
            </a:pPr>
            <a:r>
              <a:rPr lang="en-US" sz="3200" dirty="0">
                <a:solidFill>
                  <a:schemeClr val="tx1"/>
                </a:solidFill>
                <a:latin typeface="Helvetica" charset="0"/>
                <a:ea typeface="Helvetica" charset="0"/>
                <a:cs typeface="Helvetica" charset="0"/>
              </a:rPr>
              <a:t>Pastors tend to be more comfortable with Younger Newcomers.</a:t>
            </a:r>
          </a:p>
          <a:p>
            <a:pPr>
              <a:lnSpc>
                <a:spcPct val="100000"/>
              </a:lnSpc>
              <a:spcBef>
                <a:spcPts val="1200"/>
              </a:spcBef>
            </a:pPr>
            <a:r>
              <a:rPr lang="en-US" sz="3200" dirty="0">
                <a:solidFill>
                  <a:schemeClr val="tx1"/>
                </a:solidFill>
                <a:latin typeface="Helvetica" charset="0"/>
                <a:ea typeface="Helvetica" charset="0"/>
                <a:cs typeface="Helvetica" charset="0"/>
              </a:rPr>
              <a:t>Pastors tend to resent the presumed lack of support from Older </a:t>
            </a:r>
            <a:r>
              <a:rPr lang="en-US" sz="3200" dirty="0" err="1">
                <a:solidFill>
                  <a:schemeClr val="tx1"/>
                </a:solidFill>
                <a:latin typeface="Helvetica" charset="0"/>
                <a:ea typeface="Helvetica" charset="0"/>
                <a:cs typeface="Helvetica" charset="0"/>
              </a:rPr>
              <a:t>Longtermers</a:t>
            </a:r>
            <a:r>
              <a:rPr lang="en-US" sz="3200" dirty="0">
                <a:solidFill>
                  <a:schemeClr val="tx1"/>
                </a:solidFill>
                <a:latin typeface="Helvetica" charset="0"/>
                <a:ea typeface="Helvetica" charset="0"/>
                <a:cs typeface="Helvetica" charset="0"/>
              </a:rPr>
              <a:t>.</a:t>
            </a:r>
          </a:p>
        </p:txBody>
      </p:sp>
      <p:pic>
        <p:nvPicPr>
          <p:cNvPr id="7" name="pasted-image.png">
            <a:extLst>
              <a:ext uri="{FF2B5EF4-FFF2-40B4-BE49-F238E27FC236}">
                <a16:creationId xmlns:a16="http://schemas.microsoft.com/office/drawing/2014/main" id="{8ABC3EED-A9C1-5D4B-8D1D-7649C525FE5E}"/>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B75AA32C-CFEC-4746-B35F-6F6E00819247}"/>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812366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latin typeface="Helvetica" charset="0"/>
                <a:ea typeface="Helvetica" charset="0"/>
                <a:cs typeface="Helvetica" charset="0"/>
              </a:rPr>
              <a:t>Don’t alienate Older </a:t>
            </a:r>
            <a:r>
              <a:rPr lang="en-US" sz="3200" dirty="0" err="1">
                <a:latin typeface="Helvetica" charset="0"/>
                <a:ea typeface="Helvetica" charset="0"/>
                <a:cs typeface="Helvetica" charset="0"/>
              </a:rPr>
              <a:t>Longtermers</a:t>
            </a:r>
            <a:r>
              <a:rPr lang="en-US" sz="3200" dirty="0">
                <a:latin typeface="Helvetica" charset="0"/>
                <a:ea typeface="Helvetica" charset="0"/>
                <a:cs typeface="Helvetica" charset="0"/>
              </a:rPr>
              <a:t> if possible. They may be the major financial support.</a:t>
            </a:r>
          </a:p>
        </p:txBody>
      </p:sp>
      <p:pic>
        <p:nvPicPr>
          <p:cNvPr id="7" name="pasted-image.png">
            <a:extLst>
              <a:ext uri="{FF2B5EF4-FFF2-40B4-BE49-F238E27FC236}">
                <a16:creationId xmlns:a16="http://schemas.microsoft.com/office/drawing/2014/main" id="{AB3F823A-4A00-8945-ADBE-B2D743DB195C}"/>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E7416928-6A18-1E42-AEEC-78274A195DD3}"/>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992216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latin typeface="Helvetica" charset="0"/>
                <a:ea typeface="Helvetica" charset="0"/>
                <a:cs typeface="Helvetica" charset="0"/>
              </a:rPr>
              <a:t>Don’t alienate Older </a:t>
            </a:r>
            <a:r>
              <a:rPr lang="en-US" sz="3200" dirty="0" err="1">
                <a:latin typeface="Helvetica" charset="0"/>
                <a:ea typeface="Helvetica" charset="0"/>
                <a:cs typeface="Helvetica" charset="0"/>
              </a:rPr>
              <a:t>Longtermers</a:t>
            </a:r>
            <a:r>
              <a:rPr lang="en-US" sz="3200" dirty="0">
                <a:latin typeface="Helvetica" charset="0"/>
                <a:ea typeface="Helvetica" charset="0"/>
                <a:cs typeface="Helvetica" charset="0"/>
              </a:rPr>
              <a:t> if possible. They may be the major financial support.</a:t>
            </a:r>
          </a:p>
          <a:p>
            <a:pPr>
              <a:lnSpc>
                <a:spcPct val="100000"/>
              </a:lnSpc>
              <a:spcBef>
                <a:spcPts val="1200"/>
              </a:spcBef>
              <a:buFont typeface="Arial" charset="0"/>
              <a:buChar char="•"/>
            </a:pPr>
            <a:r>
              <a:rPr lang="en-US" sz="3200" dirty="0">
                <a:latin typeface="Helvetica" charset="0"/>
                <a:ea typeface="Helvetica" charset="0"/>
                <a:cs typeface="Helvetica" charset="0"/>
              </a:rPr>
              <a:t>Employ different leadership styles for each group.</a:t>
            </a:r>
          </a:p>
        </p:txBody>
      </p:sp>
      <p:pic>
        <p:nvPicPr>
          <p:cNvPr id="7" name="pasted-image.png">
            <a:extLst>
              <a:ext uri="{FF2B5EF4-FFF2-40B4-BE49-F238E27FC236}">
                <a16:creationId xmlns:a16="http://schemas.microsoft.com/office/drawing/2014/main" id="{AB3F823A-4A00-8945-ADBE-B2D743DB195C}"/>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E7416928-6A18-1E42-AEEC-78274A195DD3}"/>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025906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724591"/>
          </a:xfrm>
        </p:spPr>
        <p:txBody>
          <a:bodyPr>
            <a:normAutofit/>
          </a:bodyPr>
          <a:lstStyle/>
          <a:p>
            <a:pPr>
              <a:lnSpc>
                <a:spcPct val="100000"/>
              </a:lnSpc>
              <a:spcBef>
                <a:spcPts val="1200"/>
              </a:spcBef>
              <a:buFont typeface="Arial" charset="0"/>
              <a:buChar char="•"/>
            </a:pPr>
            <a:r>
              <a:rPr lang="en-US" sz="3200" dirty="0">
                <a:latin typeface="Helvetica" charset="0"/>
                <a:ea typeface="Helvetica" charset="0"/>
                <a:cs typeface="Helvetica" charset="0"/>
              </a:rPr>
              <a:t>Don’t alienate Older </a:t>
            </a:r>
            <a:r>
              <a:rPr lang="en-US" sz="3200" dirty="0" err="1">
                <a:latin typeface="Helvetica" charset="0"/>
                <a:ea typeface="Helvetica" charset="0"/>
                <a:cs typeface="Helvetica" charset="0"/>
              </a:rPr>
              <a:t>Longtermers</a:t>
            </a:r>
            <a:r>
              <a:rPr lang="en-US" sz="3200" dirty="0">
                <a:latin typeface="Helvetica" charset="0"/>
                <a:ea typeface="Helvetica" charset="0"/>
                <a:cs typeface="Helvetica" charset="0"/>
              </a:rPr>
              <a:t> if possible. They may be the major financial support.</a:t>
            </a:r>
          </a:p>
          <a:p>
            <a:pPr>
              <a:lnSpc>
                <a:spcPct val="100000"/>
              </a:lnSpc>
              <a:spcBef>
                <a:spcPts val="1200"/>
              </a:spcBef>
              <a:buFont typeface="Arial" charset="0"/>
              <a:buChar char="•"/>
            </a:pPr>
            <a:r>
              <a:rPr lang="en-US" sz="3200" dirty="0">
                <a:latin typeface="Helvetica" charset="0"/>
                <a:ea typeface="Helvetica" charset="0"/>
                <a:cs typeface="Helvetica" charset="0"/>
              </a:rPr>
              <a:t>Employ different leadership styles for each group.</a:t>
            </a:r>
          </a:p>
          <a:p>
            <a:pPr>
              <a:lnSpc>
                <a:spcPct val="100000"/>
              </a:lnSpc>
              <a:spcBef>
                <a:spcPts val="1200"/>
              </a:spcBef>
              <a:buFont typeface="Arial" charset="0"/>
              <a:buChar char="•"/>
            </a:pPr>
            <a:r>
              <a:rPr lang="en-US" sz="3200" dirty="0">
                <a:latin typeface="Helvetica" charset="0"/>
                <a:ea typeface="Helvetica" charset="0"/>
                <a:cs typeface="Helvetica" charset="0"/>
              </a:rPr>
              <a:t>It is neither inauthentic nor inappropriate to shape your communication posture to provide the various constituencies the kinds of information they need to be cooperative followers.</a:t>
            </a:r>
          </a:p>
        </p:txBody>
      </p:sp>
      <p:pic>
        <p:nvPicPr>
          <p:cNvPr id="7" name="pasted-image.png">
            <a:extLst>
              <a:ext uri="{FF2B5EF4-FFF2-40B4-BE49-F238E27FC236}">
                <a16:creationId xmlns:a16="http://schemas.microsoft.com/office/drawing/2014/main" id="{AB3F823A-4A00-8945-ADBE-B2D743DB195C}"/>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E7416928-6A18-1E42-AEEC-78274A195DD3}"/>
              </a:ext>
            </a:extLst>
          </p:cNvPr>
          <p:cNvSpPr txBox="1">
            <a:spLocks/>
          </p:cNvSpPr>
          <p:nvPr/>
        </p:nvSpPr>
        <p:spPr>
          <a:xfrm>
            <a:off x="2758601" y="77820"/>
            <a:ext cx="68271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Arial" panose="020B0604020202020204" pitchFamily="34" charset="0"/>
                <a:ea typeface="Gotham Book" charset="0"/>
                <a:cs typeface="Arial" panose="020B0604020202020204" pitchFamily="34" charset="0"/>
              </a:rPr>
              <a:t>Leadership Suggestions</a:t>
            </a:r>
            <a:endParaRPr lang="en-US" b="1" dirty="0">
              <a:solidFill>
                <a:schemeClr val="bg1"/>
              </a:solidFill>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58887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3055" y="1757713"/>
            <a:ext cx="10785890"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742950" indent="-742950">
              <a:spcBef>
                <a:spcPts val="1800"/>
              </a:spcBef>
              <a:buAutoNum type="arabicPeriod"/>
              <a:defRPr/>
            </a:pPr>
            <a:r>
              <a:rPr lang="en-US" altLang="x-none" sz="4000" dirty="0">
                <a:latin typeface="Helvetica" charset="0"/>
                <a:ea typeface="Helvetica" charset="0"/>
                <a:cs typeface="Helvetica" charset="0"/>
              </a:rPr>
              <a:t>Regardless of titles, stakeholders have </a:t>
            </a:r>
            <a:r>
              <a:rPr lang="en-US" altLang="x-none" sz="4000" b="1" u="sng" dirty="0">
                <a:latin typeface="Helvetica" charset="0"/>
                <a:ea typeface="Helvetica" charset="0"/>
                <a:cs typeface="Helvetica" charset="0"/>
              </a:rPr>
              <a:t>influence.</a:t>
            </a:r>
          </a:p>
          <a:p>
            <a:pPr marL="742950" indent="-742950">
              <a:spcBef>
                <a:spcPts val="1800"/>
              </a:spcBef>
              <a:buAutoNum type="arabicPeriod"/>
              <a:defRPr/>
            </a:pPr>
            <a:r>
              <a:rPr lang="en-US" altLang="x-none" sz="4000" dirty="0">
                <a:latin typeface="Helvetica" charset="0"/>
                <a:ea typeface="Helvetica" charset="0"/>
                <a:cs typeface="Helvetica" charset="0"/>
              </a:rPr>
              <a:t>Stakeholders determine decisions based on resources they </a:t>
            </a:r>
            <a:r>
              <a:rPr lang="en-US" altLang="x-none" sz="4000" b="1" u="sng" dirty="0">
                <a:latin typeface="Helvetica" charset="0"/>
                <a:ea typeface="Helvetica" charset="0"/>
                <a:cs typeface="Helvetica" charset="0"/>
              </a:rPr>
              <a:t>control</a:t>
            </a:r>
            <a:r>
              <a:rPr lang="en-US" altLang="x-none" sz="4000">
                <a:latin typeface="Helvetica" charset="0"/>
                <a:ea typeface="Helvetica" charset="0"/>
                <a:cs typeface="Helvetica" charset="0"/>
              </a:rPr>
              <a:t>.</a:t>
            </a:r>
            <a:r>
              <a:rPr lang="en-US" altLang="x-none" sz="4000" u="sng">
                <a:latin typeface="Helvetica" charset="0"/>
                <a:ea typeface="Helvetica" charset="0"/>
                <a:cs typeface="Helvetica" charset="0"/>
              </a:rPr>
              <a:t> </a:t>
            </a:r>
            <a:endParaRPr lang="en-US" altLang="x-none" sz="4000" u="sng" dirty="0">
              <a:latin typeface="Helvetica" charset="0"/>
              <a:ea typeface="Helvetica" charset="0"/>
              <a:cs typeface="Helvetica" charset="0"/>
            </a:endParaRPr>
          </a:p>
        </p:txBody>
      </p:sp>
      <p:pic>
        <p:nvPicPr>
          <p:cNvPr id="11"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9">
            <a:extLst>
              <a:ext uri="{FF2B5EF4-FFF2-40B4-BE49-F238E27FC236}">
                <a16:creationId xmlns:a16="http://schemas.microsoft.com/office/drawing/2014/main" id="{2CC89BCB-5545-544C-8A1D-25FAF9E9B99D}"/>
              </a:ext>
            </a:extLst>
          </p:cNvPr>
          <p:cNvSpPr txBox="1">
            <a:spLocks noChangeArrowheads="1"/>
          </p:cNvSpPr>
          <p:nvPr/>
        </p:nvSpPr>
        <p:spPr bwMode="auto">
          <a:xfrm>
            <a:off x="1323624" y="186035"/>
            <a:ext cx="9544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The Stakeholder Symmetry</a:t>
            </a:r>
          </a:p>
        </p:txBody>
      </p:sp>
    </p:spTree>
    <p:extLst>
      <p:ext uri="{BB962C8B-B14F-4D97-AF65-F5344CB8AC3E}">
        <p14:creationId xmlns:p14="http://schemas.microsoft.com/office/powerpoint/2010/main" val="524859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034" y="1792941"/>
            <a:ext cx="10739336" cy="4833146"/>
          </a:xfrm>
        </p:spPr>
        <p:txBody>
          <a:bodyPr>
            <a:normAutofit fontScale="92500" lnSpcReduction="20000"/>
          </a:bodyPr>
          <a:lstStyle/>
          <a:p>
            <a:pPr marL="514350" indent="-514350">
              <a:lnSpc>
                <a:spcPct val="100000"/>
              </a:lnSpc>
              <a:spcBef>
                <a:spcPts val="2400"/>
              </a:spcBef>
              <a:buFont typeface="+mj-lt"/>
              <a:buAutoNum type="arabicPeriod"/>
            </a:pPr>
            <a:r>
              <a:rPr lang="en-US" sz="3500" dirty="0">
                <a:latin typeface="Helvetica" charset="0"/>
                <a:ea typeface="Helvetica" charset="0"/>
                <a:cs typeface="Helvetica" charset="0"/>
              </a:rPr>
              <a:t>Unbelievers</a:t>
            </a:r>
          </a:p>
          <a:p>
            <a:pPr marL="514350" indent="-514350">
              <a:lnSpc>
                <a:spcPct val="100000"/>
              </a:lnSpc>
              <a:spcBef>
                <a:spcPts val="2400"/>
              </a:spcBef>
              <a:buFont typeface="+mj-lt"/>
              <a:buAutoNum type="arabicPeriod"/>
            </a:pPr>
            <a:r>
              <a:rPr lang="en-US" sz="3500" dirty="0">
                <a:latin typeface="Helvetica" charset="0"/>
                <a:ea typeface="Helvetica" charset="0"/>
                <a:cs typeface="Helvetica" charset="0"/>
              </a:rPr>
              <a:t>Believers</a:t>
            </a:r>
          </a:p>
          <a:p>
            <a:pPr marL="514350" indent="-514350">
              <a:lnSpc>
                <a:spcPct val="100000"/>
              </a:lnSpc>
              <a:spcBef>
                <a:spcPts val="2400"/>
              </a:spcBef>
              <a:buFont typeface="+mj-lt"/>
              <a:buAutoNum type="arabicPeriod"/>
            </a:pPr>
            <a:r>
              <a:rPr lang="en-US" sz="3500" dirty="0">
                <a:latin typeface="Helvetica" charset="0"/>
                <a:ea typeface="Helvetica" charset="0"/>
                <a:cs typeface="Helvetica" charset="0"/>
              </a:rPr>
              <a:t>Disciples</a:t>
            </a:r>
          </a:p>
          <a:p>
            <a:pPr marL="514350" indent="-514350">
              <a:lnSpc>
                <a:spcPct val="100000"/>
              </a:lnSpc>
              <a:spcBef>
                <a:spcPts val="2400"/>
              </a:spcBef>
              <a:buFont typeface="+mj-lt"/>
              <a:buAutoNum type="arabicPeriod"/>
            </a:pPr>
            <a:r>
              <a:rPr lang="en-US" sz="3500" dirty="0">
                <a:latin typeface="Helvetica" charset="0"/>
                <a:ea typeface="Helvetica" charset="0"/>
                <a:cs typeface="Helvetica" charset="0"/>
              </a:rPr>
              <a:t>Servant-leaders</a:t>
            </a:r>
          </a:p>
          <a:p>
            <a:pPr marL="514350" indent="-514350">
              <a:lnSpc>
                <a:spcPct val="100000"/>
              </a:lnSpc>
              <a:spcBef>
                <a:spcPts val="2400"/>
              </a:spcBef>
              <a:buFont typeface="+mj-lt"/>
              <a:buAutoNum type="arabicPeriod"/>
            </a:pPr>
            <a:r>
              <a:rPr lang="en-US" sz="3500" dirty="0">
                <a:latin typeface="Helvetica" charset="0"/>
                <a:ea typeface="Helvetica" charset="0"/>
                <a:cs typeface="Helvetica" charset="0"/>
              </a:rPr>
              <a:t>Reproducers</a:t>
            </a:r>
          </a:p>
          <a:p>
            <a:pPr marL="514350" indent="-514350">
              <a:lnSpc>
                <a:spcPct val="100000"/>
              </a:lnSpc>
              <a:spcBef>
                <a:spcPts val="1200"/>
              </a:spcBef>
              <a:buFont typeface="+mj-lt"/>
              <a:buAutoNum type="arabicPeriod"/>
            </a:pPr>
            <a:endParaRPr lang="en-US" sz="1700" dirty="0">
              <a:latin typeface="Helvetica" charset="0"/>
              <a:ea typeface="Helvetica" charset="0"/>
              <a:cs typeface="Helvetica" charset="0"/>
            </a:endParaRPr>
          </a:p>
          <a:p>
            <a:pPr marL="0" indent="0">
              <a:lnSpc>
                <a:spcPct val="120000"/>
              </a:lnSpc>
              <a:spcBef>
                <a:spcPts val="1200"/>
              </a:spcBef>
              <a:buNone/>
            </a:pPr>
            <a:r>
              <a:rPr lang="en-US" sz="3200" dirty="0">
                <a:latin typeface="Helvetica" charset="0"/>
                <a:ea typeface="Helvetica" charset="0"/>
                <a:cs typeface="Helvetica" charset="0"/>
              </a:rPr>
              <a:t>Sometimes, the potential for conflict is driven not by age or tenure, but by </a:t>
            </a:r>
            <a:r>
              <a:rPr lang="en-US" sz="3200" b="1" u="sng" dirty="0">
                <a:latin typeface="Helvetica" charset="0"/>
                <a:ea typeface="Helvetica" charset="0"/>
                <a:cs typeface="Helvetica" charset="0"/>
              </a:rPr>
              <a:t>motivation</a:t>
            </a:r>
            <a:r>
              <a:rPr lang="en-US" sz="3200" dirty="0">
                <a:latin typeface="Helvetica" charset="0"/>
                <a:ea typeface="Helvetica" charset="0"/>
                <a:cs typeface="Helvetica" charset="0"/>
              </a:rPr>
              <a:t>.</a:t>
            </a:r>
          </a:p>
        </p:txBody>
      </p:sp>
      <p:pic>
        <p:nvPicPr>
          <p:cNvPr id="7" name="pasted-image.png">
            <a:extLst>
              <a:ext uri="{FF2B5EF4-FFF2-40B4-BE49-F238E27FC236}">
                <a16:creationId xmlns:a16="http://schemas.microsoft.com/office/drawing/2014/main" id="{AB3F823A-4A00-8945-ADBE-B2D743DB195C}"/>
              </a:ext>
            </a:extLst>
          </p:cNvPr>
          <p:cNvPicPr>
            <a:picLocks noChangeAspect="1"/>
          </p:cNvPicPr>
          <p:nvPr/>
        </p:nvPicPr>
        <p:blipFill>
          <a:blip r:embed="rId2"/>
          <a:stretch>
            <a:fillRect/>
          </a:stretch>
        </p:blipFill>
        <p:spPr>
          <a:xfrm>
            <a:off x="-6928" y="0"/>
            <a:ext cx="12192001" cy="1295401"/>
          </a:xfrm>
          <a:prstGeom prst="rect">
            <a:avLst/>
          </a:prstGeom>
          <a:ln w="12700">
            <a:miter lim="400000"/>
          </a:ln>
        </p:spPr>
      </p:pic>
      <p:sp>
        <p:nvSpPr>
          <p:cNvPr id="8" name="Title 1">
            <a:extLst>
              <a:ext uri="{FF2B5EF4-FFF2-40B4-BE49-F238E27FC236}">
                <a16:creationId xmlns:a16="http://schemas.microsoft.com/office/drawing/2014/main" id="{E7416928-6A18-1E42-AEEC-78274A195DD3}"/>
              </a:ext>
            </a:extLst>
          </p:cNvPr>
          <p:cNvSpPr txBox="1">
            <a:spLocks/>
          </p:cNvSpPr>
          <p:nvPr/>
        </p:nvSpPr>
        <p:spPr>
          <a:xfrm>
            <a:off x="6926" y="77820"/>
            <a:ext cx="121920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ea typeface="Gotham Book" charset="0"/>
                <a:cs typeface="Arial" panose="020B0604020202020204" pitchFamily="34" charset="0"/>
              </a:rPr>
              <a:t>Five Responses to the Gospel</a:t>
            </a:r>
          </a:p>
        </p:txBody>
      </p:sp>
    </p:spTree>
    <p:extLst>
      <p:ext uri="{BB962C8B-B14F-4D97-AF65-F5344CB8AC3E}">
        <p14:creationId xmlns:p14="http://schemas.microsoft.com/office/powerpoint/2010/main" val="246602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3" name="Content Placeholder 2"/>
          <p:cNvSpPr>
            <a:spLocks noGrp="1"/>
          </p:cNvSpPr>
          <p:nvPr>
            <p:ph idx="1"/>
          </p:nvPr>
        </p:nvSpPr>
        <p:spPr>
          <a:xfrm>
            <a:off x="1719469" y="237796"/>
            <a:ext cx="8753062"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800" b="1" dirty="0">
                <a:solidFill>
                  <a:schemeClr val="bg1"/>
                </a:solidFill>
                <a:latin typeface="Arial" panose="020B0604020202020204" pitchFamily="34" charset="0"/>
                <a:ea typeface="Gotham Book" charset="0"/>
                <a:cs typeface="Arial" panose="020B0604020202020204" pitchFamily="34" charset="0"/>
              </a:rPr>
              <a:t>Observations about Conflict</a:t>
            </a:r>
          </a:p>
        </p:txBody>
      </p:sp>
      <p:sp>
        <p:nvSpPr>
          <p:cNvPr id="11" name="Text Box 3"/>
          <p:cNvSpPr txBox="1">
            <a:spLocks noChangeArrowheads="1"/>
          </p:cNvSpPr>
          <p:nvPr/>
        </p:nvSpPr>
        <p:spPr bwMode="auto">
          <a:xfrm>
            <a:off x="969264" y="2316288"/>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1. Conflict is </a:t>
            </a:r>
            <a:r>
              <a:rPr lang="en-US" altLang="x-none" sz="4400" b="1" u="sng" dirty="0">
                <a:latin typeface="Arial" panose="020B0604020202020204" pitchFamily="34" charset="0"/>
                <a:ea typeface="Gotham Book" charset="0"/>
                <a:cs typeface="Arial" panose="020B0604020202020204" pitchFamily="34" charset="0"/>
              </a:rPr>
              <a:t>unavoidable</a:t>
            </a:r>
            <a:r>
              <a:rPr lang="en-US" altLang="x-none" sz="4400" dirty="0">
                <a:latin typeface="Arial" panose="020B0604020202020204" pitchFamily="34" charset="0"/>
                <a:ea typeface="Gotham Book" charset="0"/>
                <a:cs typeface="Arial" panose="020B0604020202020204" pitchFamily="34" charset="0"/>
              </a:rPr>
              <a:t>.</a:t>
            </a:r>
            <a:endParaRPr lang="en-US" altLang="x-none" sz="4400" b="1" u="sng" dirty="0">
              <a:latin typeface="Arial" panose="020B0604020202020204" pitchFamily="34" charset="0"/>
              <a:ea typeface="Gotham Book" charset="0"/>
              <a:cs typeface="Arial" panose="020B0604020202020204" pitchFamily="34" charset="0"/>
            </a:endParaRPr>
          </a:p>
        </p:txBody>
      </p:sp>
      <p:pic>
        <p:nvPicPr>
          <p:cNvPr id="5"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22122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86596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
        <p:nvSpPr>
          <p:cNvPr id="24" name="Text Box 4"/>
          <p:cNvSpPr txBox="1">
            <a:spLocks noChangeArrowheads="1"/>
          </p:cNvSpPr>
          <p:nvPr/>
        </p:nvSpPr>
        <p:spPr bwMode="auto">
          <a:xfrm>
            <a:off x="1815547" y="1674373"/>
            <a:ext cx="8991600"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a:t>
            </a:r>
            <a:r>
              <a:rPr lang="en-US" altLang="x-none" sz="3600">
                <a:latin typeface="Helvetica" charset="0"/>
                <a:ea typeface="Helvetica" charset="0"/>
                <a:cs typeface="Helvetica" charset="0"/>
              </a:rPr>
              <a:t>being </a:t>
            </a:r>
            <a:r>
              <a:rPr lang="en-US" altLang="x-none" sz="3600" b="1" u="sng">
                <a:latin typeface="Helvetica" charset="0"/>
                <a:ea typeface="Helvetica" charset="0"/>
                <a:cs typeface="Helvetica" charset="0"/>
              </a:rPr>
              <a:t>disliked</a:t>
            </a:r>
            <a:endParaRPr lang="en-US" altLang="x-none" sz="3600"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34541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
        <p:nvSpPr>
          <p:cNvPr id="24" name="Text Box 4"/>
          <p:cNvSpPr txBox="1">
            <a:spLocks noChangeArrowheads="1"/>
          </p:cNvSpPr>
          <p:nvPr/>
        </p:nvSpPr>
        <p:spPr bwMode="auto">
          <a:xfrm>
            <a:off x="1815547" y="1674373"/>
            <a:ext cx="8991600"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a:t>
            </a:r>
            <a:r>
              <a:rPr lang="en-US" altLang="x-none" sz="3600">
                <a:latin typeface="Helvetica" charset="0"/>
                <a:ea typeface="Helvetica" charset="0"/>
                <a:cs typeface="Helvetica" charset="0"/>
              </a:rPr>
              <a:t>being </a:t>
            </a:r>
            <a:r>
              <a:rPr lang="en-US" altLang="x-none" sz="3600" b="1" u="sng">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212566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815547" y="1674373"/>
            <a:ext cx="8991600"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a:t>
            </a:r>
            <a:r>
              <a:rPr lang="en-US" altLang="x-none" sz="3600">
                <a:latin typeface="Helvetica" charset="0"/>
                <a:ea typeface="Helvetica" charset="0"/>
                <a:cs typeface="Helvetica" charset="0"/>
              </a:rPr>
              <a:t>of </a:t>
            </a:r>
            <a:r>
              <a:rPr lang="en-US" altLang="x-none" sz="3600" b="1" u="sng">
                <a:latin typeface="Helvetica" charset="0"/>
                <a:ea typeface="Helvetica" charset="0"/>
                <a:cs typeface="Helvetica" charset="0"/>
              </a:rPr>
              <a:t>rejection</a:t>
            </a:r>
            <a:endParaRPr lang="en-US" altLang="x-none" sz="3600" b="1" u="sng"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BC580416-DFF5-8244-82F6-1AF1A8A28470}"/>
              </a:ext>
            </a:extLst>
          </p:cNvPr>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Tree>
    <p:extLst>
      <p:ext uri="{BB962C8B-B14F-4D97-AF65-F5344CB8AC3E}">
        <p14:creationId xmlns:p14="http://schemas.microsoft.com/office/powerpoint/2010/main" val="55906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815547" y="1674373"/>
            <a:ext cx="8991600"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b="1" u="sng" dirty="0">
                <a:latin typeface="Helvetica" charset="0"/>
                <a:ea typeface="Helvetica" charset="0"/>
                <a:cs typeface="Helvetica" charset="0"/>
              </a:rPr>
              <a:t>rejection</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making </a:t>
            </a:r>
            <a:r>
              <a:rPr lang="en-US" altLang="x-none" sz="3600">
                <a:latin typeface="Helvetica" charset="0"/>
                <a:ea typeface="Helvetica" charset="0"/>
                <a:cs typeface="Helvetica" charset="0"/>
              </a:rPr>
              <a:t>things </a:t>
            </a:r>
            <a:r>
              <a:rPr lang="en-US" altLang="x-none" sz="3600" b="1" u="sng">
                <a:latin typeface="Helvetica" charset="0"/>
                <a:ea typeface="Helvetica" charset="0"/>
                <a:cs typeface="Helvetica" charset="0"/>
              </a:rPr>
              <a:t>worse</a:t>
            </a:r>
            <a:endParaRPr lang="en-US" altLang="x-none" sz="3600" b="1" u="sng"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B68C6DA5-2806-3848-9FAE-3D1AA60C4287}"/>
              </a:ext>
            </a:extLst>
          </p:cNvPr>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Tree>
    <p:extLst>
      <p:ext uri="{BB962C8B-B14F-4D97-AF65-F5344CB8AC3E}">
        <p14:creationId xmlns:p14="http://schemas.microsoft.com/office/powerpoint/2010/main" val="111130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815547" y="1674373"/>
            <a:ext cx="8991600"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b="1" u="sng" dirty="0">
                <a:latin typeface="Helvetica" charset="0"/>
                <a:ea typeface="Helvetica" charset="0"/>
                <a:cs typeface="Helvetica" charset="0"/>
              </a:rPr>
              <a:t>rejection</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making things </a:t>
            </a:r>
            <a:r>
              <a:rPr lang="en-US" altLang="x-none" sz="3600" b="1" u="sng" dirty="0">
                <a:latin typeface="Helvetica" charset="0"/>
                <a:ea typeface="Helvetica" charset="0"/>
                <a:cs typeface="Helvetica" charset="0"/>
              </a:rPr>
              <a:t>worse</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a:latin typeface="Helvetica" charset="0"/>
                <a:ea typeface="Helvetica" charset="0"/>
                <a:cs typeface="Helvetica" charset="0"/>
              </a:rPr>
              <a:t>the</a:t>
            </a:r>
            <a:r>
              <a:rPr lang="en-US" altLang="x-none" sz="3600" b="1">
                <a:latin typeface="Helvetica" charset="0"/>
                <a:ea typeface="Helvetica" charset="0"/>
                <a:cs typeface="Helvetica" charset="0"/>
              </a:rPr>
              <a:t> </a:t>
            </a:r>
            <a:r>
              <a:rPr lang="en-US" altLang="x-none" sz="3600" b="1" u="sng">
                <a:latin typeface="Helvetica" charset="0"/>
                <a:ea typeface="Helvetica" charset="0"/>
                <a:cs typeface="Helvetica" charset="0"/>
              </a:rPr>
              <a:t>unknown</a:t>
            </a:r>
            <a:endParaRPr lang="en-US" altLang="x-none" sz="3600"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78EE5D92-8BFF-EA49-B719-55CB57C686BB}"/>
              </a:ext>
            </a:extLst>
          </p:cNvPr>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Tree>
    <p:extLst>
      <p:ext uri="{BB962C8B-B14F-4D97-AF65-F5344CB8AC3E}">
        <p14:creationId xmlns:p14="http://schemas.microsoft.com/office/powerpoint/2010/main" val="997836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815547" y="1674373"/>
            <a:ext cx="8991600" cy="418576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b="1" u="sng" dirty="0">
                <a:latin typeface="Helvetica" charset="0"/>
                <a:ea typeface="Helvetica" charset="0"/>
                <a:cs typeface="Helvetica" charset="0"/>
              </a:rPr>
              <a:t>rejection</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making things </a:t>
            </a:r>
            <a:r>
              <a:rPr lang="en-US" altLang="x-none" sz="3600" b="1" u="sng" dirty="0">
                <a:latin typeface="Helvetica" charset="0"/>
                <a:ea typeface="Helvetica" charset="0"/>
                <a:cs typeface="Helvetica" charset="0"/>
              </a:rPr>
              <a:t>worse</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the</a:t>
            </a:r>
            <a:r>
              <a:rPr lang="en-US" altLang="x-none" sz="3600" b="1" dirty="0">
                <a:latin typeface="Helvetica" charset="0"/>
                <a:ea typeface="Helvetica" charset="0"/>
                <a:cs typeface="Helvetica" charset="0"/>
              </a:rPr>
              <a:t> </a:t>
            </a:r>
            <a:r>
              <a:rPr lang="en-US" altLang="x-none" sz="3600" b="1" u="sng" dirty="0">
                <a:latin typeface="Helvetica" charset="0"/>
                <a:ea typeface="Helvetica" charset="0"/>
                <a:cs typeface="Helvetica" charset="0"/>
              </a:rPr>
              <a:t>unknown</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a:latin typeface="Helvetica" charset="0"/>
                <a:ea typeface="Helvetica" charset="0"/>
                <a:cs typeface="Helvetica" charset="0"/>
              </a:rPr>
              <a:t>sharing </a:t>
            </a:r>
            <a:r>
              <a:rPr lang="en-US" altLang="x-none" sz="3600" b="1" u="sng">
                <a:latin typeface="Helvetica" charset="0"/>
                <a:ea typeface="Helvetica" charset="0"/>
                <a:cs typeface="Helvetica" charset="0"/>
              </a:rPr>
              <a:t>feelings</a:t>
            </a:r>
            <a:endParaRPr lang="en-US" altLang="x-none" sz="3600" b="1" u="sng"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F3345D5D-FAFF-B84B-9471-D975C4AA84BB}"/>
              </a:ext>
            </a:extLst>
          </p:cNvPr>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Tree>
    <p:extLst>
      <p:ext uri="{BB962C8B-B14F-4D97-AF65-F5344CB8AC3E}">
        <p14:creationId xmlns:p14="http://schemas.microsoft.com/office/powerpoint/2010/main" val="159149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815547" y="1674373"/>
            <a:ext cx="8991600" cy="489364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disliked</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Fear of being </a:t>
            </a:r>
            <a:r>
              <a:rPr lang="en-US" altLang="x-none" sz="3600" b="1" u="sng" dirty="0">
                <a:latin typeface="Helvetica" charset="0"/>
                <a:ea typeface="Helvetica" charset="0"/>
                <a:cs typeface="Helvetica" charset="0"/>
              </a:rPr>
              <a:t>misunderstood</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a:t>
            </a:r>
            <a:r>
              <a:rPr lang="en-US" altLang="x-none" sz="3600" b="1" u="sng" dirty="0">
                <a:latin typeface="Helvetica" charset="0"/>
                <a:ea typeface="Helvetica" charset="0"/>
                <a:cs typeface="Helvetica" charset="0"/>
              </a:rPr>
              <a:t>rejection</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making things </a:t>
            </a:r>
            <a:r>
              <a:rPr lang="en-US" altLang="x-none" sz="3600" b="1" u="sng" dirty="0">
                <a:latin typeface="Helvetica" charset="0"/>
                <a:ea typeface="Helvetica" charset="0"/>
                <a:cs typeface="Helvetica" charset="0"/>
              </a:rPr>
              <a:t>worse</a:t>
            </a:r>
          </a:p>
          <a:p>
            <a:pPr marL="742950" indent="-742950">
              <a:spcBef>
                <a:spcPts val="1200"/>
              </a:spcBef>
              <a:buFontTx/>
              <a:buAutoNum type="alphaLcPeriod"/>
              <a:defRPr/>
            </a:pPr>
            <a:r>
              <a:rPr lang="en-US" altLang="x-none" sz="3600" dirty="0">
                <a:latin typeface="Helvetica" charset="0"/>
                <a:ea typeface="Helvetica" charset="0"/>
                <a:cs typeface="Helvetica" charset="0"/>
              </a:rPr>
              <a:t>Fear of the</a:t>
            </a:r>
            <a:r>
              <a:rPr lang="en-US" altLang="x-none" sz="3600" b="1" dirty="0">
                <a:latin typeface="Helvetica" charset="0"/>
                <a:ea typeface="Helvetica" charset="0"/>
                <a:cs typeface="Helvetica" charset="0"/>
              </a:rPr>
              <a:t> </a:t>
            </a:r>
            <a:r>
              <a:rPr lang="en-US" altLang="x-none" sz="3600" b="1" u="sng" dirty="0">
                <a:latin typeface="Helvetica" charset="0"/>
                <a:ea typeface="Helvetica" charset="0"/>
                <a:cs typeface="Helvetica" charset="0"/>
              </a:rPr>
              <a:t>unknown</a:t>
            </a:r>
            <a:endParaRPr lang="en-US" altLang="x-none" sz="3600" dirty="0">
              <a:latin typeface="Helvetica" charset="0"/>
              <a:ea typeface="Helvetica" charset="0"/>
              <a:cs typeface="Helvetica" charset="0"/>
            </a:endParaRPr>
          </a:p>
          <a:p>
            <a:pPr marL="742950" indent="-742950">
              <a:spcBef>
                <a:spcPts val="1200"/>
              </a:spcBef>
              <a:buFontTx/>
              <a:buAutoNum type="alphaLcPeriod"/>
              <a:defRPr/>
            </a:pPr>
            <a:r>
              <a:rPr lang="en-US" altLang="x-none" sz="3600" dirty="0">
                <a:latin typeface="Helvetica" charset="0"/>
                <a:ea typeface="Helvetica" charset="0"/>
                <a:cs typeface="Helvetica" charset="0"/>
              </a:rPr>
              <a:t>Fear of sharing </a:t>
            </a:r>
            <a:r>
              <a:rPr lang="en-US" altLang="x-none" sz="3600" b="1" u="sng" dirty="0">
                <a:latin typeface="Helvetica" charset="0"/>
                <a:ea typeface="Helvetica" charset="0"/>
                <a:cs typeface="Helvetica" charset="0"/>
              </a:rPr>
              <a:t>feelings</a:t>
            </a:r>
          </a:p>
          <a:p>
            <a:pPr marL="742950" indent="-742950">
              <a:spcBef>
                <a:spcPts val="1200"/>
              </a:spcBef>
              <a:buFontTx/>
              <a:buAutoNum type="alphaLcPeriod"/>
              <a:defRPr/>
            </a:pPr>
            <a:r>
              <a:rPr lang="en-US" altLang="x-none" sz="3600" dirty="0">
                <a:latin typeface="Helvetica" charset="0"/>
                <a:ea typeface="Helvetica" charset="0"/>
                <a:cs typeface="Helvetica" charset="0"/>
              </a:rPr>
              <a:t>Lack of </a:t>
            </a:r>
            <a:r>
              <a:rPr lang="en-US" altLang="x-none" sz="3600">
                <a:latin typeface="Helvetica" charset="0"/>
                <a:ea typeface="Helvetica" charset="0"/>
                <a:cs typeface="Helvetica" charset="0"/>
              </a:rPr>
              <a:t>confrontation skills</a:t>
            </a:r>
            <a:endParaRPr lang="en-US" altLang="x-none" sz="3600" b="1" u="sng" dirty="0">
              <a:latin typeface="Helvetica" charset="0"/>
              <a:ea typeface="Helvetica" charset="0"/>
              <a:cs typeface="Helvetica" charset="0"/>
            </a:endParaRPr>
          </a:p>
        </p:txBody>
      </p:sp>
      <p:pic>
        <p:nvPicPr>
          <p:cNvPr id="14"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8B886E79-19C8-444D-B684-D6FF3B01D0C2}"/>
              </a:ext>
            </a:extLst>
          </p:cNvPr>
          <p:cNvSpPr txBox="1">
            <a:spLocks noChangeArrowheads="1"/>
          </p:cNvSpPr>
          <p:nvPr/>
        </p:nvSpPr>
        <p:spPr bwMode="auto">
          <a:xfrm>
            <a:off x="965200" y="904932"/>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2. Confrontation is </a:t>
            </a:r>
            <a:r>
              <a:rPr lang="en-US" altLang="x-none" sz="4400" b="1" u="sng" dirty="0">
                <a:latin typeface="Arial" panose="020B0604020202020204" pitchFamily="34" charset="0"/>
                <a:ea typeface="Gotham Book" charset="0"/>
                <a:cs typeface="Arial" panose="020B0604020202020204" pitchFamily="34" charset="0"/>
              </a:rPr>
              <a:t>difficult</a:t>
            </a:r>
            <a:r>
              <a:rPr lang="en-US" altLang="x-none" sz="4400" b="1" dirty="0">
                <a:latin typeface="Arial" panose="020B0604020202020204" pitchFamily="34" charset="0"/>
                <a:ea typeface="Gotham Book" charset="0"/>
                <a:cs typeface="Arial" panose="020B0604020202020204" pitchFamily="34" charset="0"/>
              </a:rPr>
              <a:t>.</a:t>
            </a:r>
          </a:p>
        </p:txBody>
      </p:sp>
    </p:spTree>
    <p:extLst>
      <p:ext uri="{BB962C8B-B14F-4D97-AF65-F5344CB8AC3E}">
        <p14:creationId xmlns:p14="http://schemas.microsoft.com/office/powerpoint/2010/main" val="89079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3055" y="1757713"/>
            <a:ext cx="1078589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742950" indent="-742950">
              <a:spcBef>
                <a:spcPts val="1800"/>
              </a:spcBef>
              <a:buAutoNum type="arabicPeriod"/>
              <a:defRPr/>
            </a:pPr>
            <a:r>
              <a:rPr lang="en-US" altLang="x-none" sz="4000" dirty="0">
                <a:latin typeface="Helvetica" charset="0"/>
                <a:ea typeface="Helvetica" charset="0"/>
                <a:cs typeface="Helvetica" charset="0"/>
              </a:rPr>
              <a:t>Regardless of titles, stakeholders have </a:t>
            </a:r>
            <a:r>
              <a:rPr lang="en-US" altLang="x-none" sz="4000" b="1" u="sng" dirty="0">
                <a:latin typeface="Helvetica" charset="0"/>
                <a:ea typeface="Helvetica" charset="0"/>
                <a:cs typeface="Helvetica" charset="0"/>
              </a:rPr>
              <a:t>influence.</a:t>
            </a:r>
          </a:p>
          <a:p>
            <a:pPr marL="742950" indent="-742950">
              <a:spcBef>
                <a:spcPts val="1800"/>
              </a:spcBef>
              <a:buAutoNum type="arabicPeriod"/>
              <a:defRPr/>
            </a:pPr>
            <a:r>
              <a:rPr lang="en-US" altLang="x-none" sz="4000" dirty="0">
                <a:latin typeface="Helvetica" charset="0"/>
                <a:ea typeface="Helvetica" charset="0"/>
                <a:cs typeface="Helvetica" charset="0"/>
              </a:rPr>
              <a:t>Stakeholders determine decisions based on resources they </a:t>
            </a:r>
            <a:r>
              <a:rPr lang="en-US" altLang="x-none" sz="4000" b="1" u="sng" dirty="0">
                <a:latin typeface="Helvetica" charset="0"/>
                <a:ea typeface="Helvetica" charset="0"/>
                <a:cs typeface="Helvetica" charset="0"/>
              </a:rPr>
              <a:t>control</a:t>
            </a:r>
            <a:r>
              <a:rPr lang="en-US" altLang="x-none" sz="4000" dirty="0">
                <a:latin typeface="Helvetica" charset="0"/>
                <a:ea typeface="Helvetica" charset="0"/>
                <a:cs typeface="Helvetica" charset="0"/>
              </a:rPr>
              <a:t>.</a:t>
            </a:r>
            <a:r>
              <a:rPr lang="en-US" altLang="x-none" sz="4000" u="sng" dirty="0">
                <a:latin typeface="Helvetica" charset="0"/>
                <a:ea typeface="Helvetica" charset="0"/>
                <a:cs typeface="Helvetica" charset="0"/>
              </a:rPr>
              <a:t> </a:t>
            </a:r>
          </a:p>
          <a:p>
            <a:pPr marL="742950" indent="-742950">
              <a:spcBef>
                <a:spcPts val="1800"/>
              </a:spcBef>
              <a:buAutoNum type="arabicPeriod"/>
              <a:defRPr/>
            </a:pPr>
            <a:r>
              <a:rPr lang="en-US" altLang="x-none" sz="4000" b="1" u="sng" dirty="0">
                <a:latin typeface="Helvetica" charset="0"/>
                <a:ea typeface="Helvetica" charset="0"/>
                <a:cs typeface="Helvetica" charset="0"/>
              </a:rPr>
              <a:t>Age</a:t>
            </a:r>
            <a:r>
              <a:rPr lang="en-US" altLang="x-none" sz="4000" dirty="0">
                <a:latin typeface="Helvetica" charset="0"/>
                <a:ea typeface="Helvetica" charset="0"/>
                <a:cs typeface="Helvetica" charset="0"/>
              </a:rPr>
              <a:t> and </a:t>
            </a:r>
            <a:r>
              <a:rPr lang="en-US" altLang="x-none" sz="4000" b="1" u="sng" dirty="0">
                <a:latin typeface="Helvetica" charset="0"/>
                <a:ea typeface="Helvetica" charset="0"/>
                <a:cs typeface="Helvetica" charset="0"/>
              </a:rPr>
              <a:t>tenure</a:t>
            </a:r>
            <a:r>
              <a:rPr lang="en-US" altLang="x-none" sz="4000" dirty="0">
                <a:latin typeface="Helvetica" charset="0"/>
                <a:ea typeface="Helvetica" charset="0"/>
                <a:cs typeface="Helvetica" charset="0"/>
              </a:rPr>
              <a:t> influence their behavior.</a:t>
            </a:r>
            <a:endParaRPr lang="en-US" altLang="x-none" sz="4000" b="1" dirty="0">
              <a:latin typeface="Helvetica" charset="0"/>
              <a:ea typeface="Helvetica" charset="0"/>
              <a:cs typeface="Helvetica" charset="0"/>
            </a:endParaRPr>
          </a:p>
        </p:txBody>
      </p:sp>
      <p:pic>
        <p:nvPicPr>
          <p:cNvPr id="11"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6" name="TextBox 9">
            <a:extLst>
              <a:ext uri="{FF2B5EF4-FFF2-40B4-BE49-F238E27FC236}">
                <a16:creationId xmlns:a16="http://schemas.microsoft.com/office/drawing/2014/main" id="{B29DA214-6220-134F-ADE7-C4E0B0ED2672}"/>
              </a:ext>
            </a:extLst>
          </p:cNvPr>
          <p:cNvSpPr txBox="1">
            <a:spLocks noChangeArrowheads="1"/>
          </p:cNvSpPr>
          <p:nvPr/>
        </p:nvSpPr>
        <p:spPr bwMode="auto">
          <a:xfrm>
            <a:off x="1323624" y="186035"/>
            <a:ext cx="9544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ヒラギノ角ゴ Pro W3" charset="-128"/>
              </a:defRPr>
            </a:lvl1pPr>
            <a:lvl2pPr marL="742950" indent="-285750" eaLnBrk="0" hangingPunct="0">
              <a:spcBef>
                <a:spcPct val="20000"/>
              </a:spcBef>
              <a:buFont typeface="Arial" charset="0"/>
              <a:buChar char="–"/>
              <a:defRPr sz="2800">
                <a:solidFill>
                  <a:schemeClr val="tx1"/>
                </a:solidFill>
                <a:latin typeface="Calibri" charset="0"/>
                <a:ea typeface="ヒラギノ角ゴ Pro W3"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5400" b="1" dirty="0">
                <a:solidFill>
                  <a:schemeClr val="bg1"/>
                </a:solidFill>
                <a:latin typeface="Arial" panose="020B0604020202020204" pitchFamily="34" charset="0"/>
                <a:ea typeface="Gotham Book" charset="0"/>
                <a:cs typeface="Arial" panose="020B0604020202020204" pitchFamily="34" charset="0"/>
              </a:rPr>
              <a:t>The Stakeholder Symmetry</a:t>
            </a:r>
          </a:p>
        </p:txBody>
      </p:sp>
    </p:spTree>
    <p:extLst>
      <p:ext uri="{BB962C8B-B14F-4D97-AF65-F5344CB8AC3E}">
        <p14:creationId xmlns:p14="http://schemas.microsoft.com/office/powerpoint/2010/main" val="575331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80911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a:latin typeface="Helvetica" charset="0"/>
                <a:ea typeface="Helvetica" charset="0"/>
                <a:cs typeface="Helvetica" charset="0"/>
              </a:rPr>
              <a:t>Human nature</a:t>
            </a:r>
            <a:endParaRPr lang="en-US" altLang="x-none" sz="3600"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9" name="Text Box 3">
            <a:extLst>
              <a:ext uri="{FF2B5EF4-FFF2-40B4-BE49-F238E27FC236}">
                <a16:creationId xmlns:a16="http://schemas.microsoft.com/office/drawing/2014/main" id="{9C0BA514-AE74-CC46-A6AD-FC6FAEBBF786}"/>
              </a:ext>
            </a:extLst>
          </p:cNvPr>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spTree>
    <p:extLst>
      <p:ext uri="{BB962C8B-B14F-4D97-AF65-F5344CB8AC3E}">
        <p14:creationId xmlns:p14="http://schemas.microsoft.com/office/powerpoint/2010/main" val="321097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 Human nature</a:t>
            </a: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a:latin typeface="Helvetica" charset="0"/>
                <a:ea typeface="Helvetica" charset="0"/>
                <a:cs typeface="Helvetica" charset="0"/>
              </a:rPr>
              <a:t>Divisive</a:t>
            </a:r>
            <a:r>
              <a:rPr lang="en-US" altLang="x-none" sz="3600" b="1">
                <a:latin typeface="Helvetica" charset="0"/>
                <a:ea typeface="Helvetica" charset="0"/>
                <a:cs typeface="Helvetica" charset="0"/>
              </a:rPr>
              <a:t> </a:t>
            </a:r>
            <a:r>
              <a:rPr lang="en-US" altLang="x-none" sz="3600">
                <a:latin typeface="Helvetica" charset="0"/>
                <a:ea typeface="Helvetica" charset="0"/>
                <a:cs typeface="Helvetica" charset="0"/>
              </a:rPr>
              <a:t>people</a:t>
            </a:r>
            <a:endParaRPr lang="en-US" altLang="x-none" sz="3600" b="1"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A95F264D-1476-734D-8C98-781253436DCB}"/>
              </a:ext>
            </a:extLst>
          </p:cNvPr>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spTree>
    <p:extLst>
      <p:ext uri="{BB962C8B-B14F-4D97-AF65-F5344CB8AC3E}">
        <p14:creationId xmlns:p14="http://schemas.microsoft.com/office/powerpoint/2010/main" val="160811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 Human nature</a:t>
            </a: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dirty="0">
                <a:latin typeface="Helvetica" charset="0"/>
                <a:ea typeface="Helvetica" charset="0"/>
                <a:cs typeface="Helvetica" charset="0"/>
              </a:rPr>
              <a:t>Divisive</a:t>
            </a:r>
            <a:r>
              <a:rPr lang="en-US" altLang="x-none" sz="3600" b="1" dirty="0">
                <a:latin typeface="Helvetica" charset="0"/>
                <a:ea typeface="Helvetica" charset="0"/>
                <a:cs typeface="Helvetica" charset="0"/>
              </a:rPr>
              <a:t> </a:t>
            </a:r>
            <a:r>
              <a:rPr lang="en-US" altLang="x-none" sz="3600" dirty="0">
                <a:latin typeface="Helvetica" charset="0"/>
                <a:ea typeface="Helvetica" charset="0"/>
                <a:cs typeface="Helvetica" charset="0"/>
              </a:rPr>
              <a:t>people</a:t>
            </a:r>
            <a:endParaRPr lang="en-US" altLang="x-none" sz="3600" b="1"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a:latin typeface="Helvetica" charset="0"/>
                <a:ea typeface="Helvetica" charset="0"/>
                <a:cs typeface="Helvetica" charset="0"/>
              </a:rPr>
              <a:t>Hurting</a:t>
            </a:r>
            <a:r>
              <a:rPr lang="en-US" altLang="x-none" sz="3600">
                <a:latin typeface="Helvetica" charset="0"/>
                <a:ea typeface="Helvetica" charset="0"/>
                <a:cs typeface="Helvetica" charset="0"/>
              </a:rPr>
              <a:t> people</a:t>
            </a:r>
            <a:endParaRPr lang="en-US" altLang="x-none" sz="3600"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B1D733B9-D074-8643-B3F8-469C74A32FE7}"/>
              </a:ext>
            </a:extLst>
          </p:cNvPr>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spTree>
    <p:extLst>
      <p:ext uri="{BB962C8B-B14F-4D97-AF65-F5344CB8AC3E}">
        <p14:creationId xmlns:p14="http://schemas.microsoft.com/office/powerpoint/2010/main" val="2125115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 Human nature</a:t>
            </a: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dirty="0">
                <a:latin typeface="Helvetica" charset="0"/>
                <a:ea typeface="Helvetica" charset="0"/>
                <a:cs typeface="Helvetica" charset="0"/>
              </a:rPr>
              <a:t>Divisive</a:t>
            </a:r>
            <a:r>
              <a:rPr lang="en-US" altLang="x-none" sz="3600" b="1" dirty="0">
                <a:latin typeface="Helvetica" charset="0"/>
                <a:ea typeface="Helvetica" charset="0"/>
                <a:cs typeface="Helvetica" charset="0"/>
              </a:rPr>
              <a:t> </a:t>
            </a:r>
            <a:r>
              <a:rPr lang="en-US" altLang="x-none" sz="3600" dirty="0">
                <a:latin typeface="Helvetica" charset="0"/>
                <a:ea typeface="Helvetica" charset="0"/>
                <a:cs typeface="Helvetica" charset="0"/>
              </a:rPr>
              <a:t>people</a:t>
            </a:r>
            <a:endParaRPr lang="en-US" altLang="x-none" sz="3600" b="1"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dirty="0">
                <a:latin typeface="Helvetica" charset="0"/>
                <a:ea typeface="Helvetica" charset="0"/>
                <a:cs typeface="Helvetica" charset="0"/>
              </a:rPr>
              <a:t>Hurting</a:t>
            </a:r>
            <a:r>
              <a:rPr lang="en-US" altLang="x-none" sz="3600" dirty="0">
                <a:latin typeface="Helvetica" charset="0"/>
                <a:ea typeface="Helvetica" charset="0"/>
                <a:cs typeface="Helvetica" charset="0"/>
              </a:rPr>
              <a:t> people</a:t>
            </a:r>
          </a:p>
          <a:p>
            <a:pPr marL="742950" indent="-742950">
              <a:spcBef>
                <a:spcPts val="1200"/>
              </a:spcBef>
              <a:buAutoNum type="alphaLcPeriod"/>
              <a:defRPr/>
            </a:pPr>
            <a:r>
              <a:rPr lang="en-US" altLang="x-none" sz="3600" dirty="0">
                <a:latin typeface="Helvetica" charset="0"/>
                <a:ea typeface="Helvetica" charset="0"/>
                <a:cs typeface="Helvetica" charset="0"/>
              </a:rPr>
              <a:t> People with other </a:t>
            </a:r>
            <a:r>
              <a:rPr lang="en-US" altLang="x-none" sz="3600" b="1" u="sng" dirty="0">
                <a:latin typeface="Helvetica" charset="0"/>
                <a:ea typeface="Helvetica" charset="0"/>
                <a:cs typeface="Helvetica" charset="0"/>
              </a:rPr>
              <a:t>agendas</a:t>
            </a:r>
            <a:endParaRPr lang="en-US" altLang="x-none" sz="3600"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FD4D3F31-0126-5947-BF56-69A7C93AD223}"/>
              </a:ext>
            </a:extLst>
          </p:cNvPr>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spTree>
    <p:extLst>
      <p:ext uri="{BB962C8B-B14F-4D97-AF65-F5344CB8AC3E}">
        <p14:creationId xmlns:p14="http://schemas.microsoft.com/office/powerpoint/2010/main" val="1564777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 Human nature</a:t>
            </a: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dirty="0">
                <a:latin typeface="Helvetica" charset="0"/>
                <a:ea typeface="Helvetica" charset="0"/>
                <a:cs typeface="Helvetica" charset="0"/>
              </a:rPr>
              <a:t>Divisive</a:t>
            </a:r>
            <a:r>
              <a:rPr lang="en-US" altLang="x-none" sz="3600" b="1" dirty="0">
                <a:latin typeface="Helvetica" charset="0"/>
                <a:ea typeface="Helvetica" charset="0"/>
                <a:cs typeface="Helvetica" charset="0"/>
              </a:rPr>
              <a:t> </a:t>
            </a:r>
            <a:r>
              <a:rPr lang="en-US" altLang="x-none" sz="3600" dirty="0">
                <a:latin typeface="Helvetica" charset="0"/>
                <a:ea typeface="Helvetica" charset="0"/>
                <a:cs typeface="Helvetica" charset="0"/>
              </a:rPr>
              <a:t>people</a:t>
            </a:r>
            <a:endParaRPr lang="en-US" altLang="x-none" sz="3600" b="1"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 </a:t>
            </a:r>
            <a:r>
              <a:rPr lang="en-US" altLang="x-none" sz="3600" b="1" u="sng" dirty="0">
                <a:latin typeface="Helvetica" charset="0"/>
                <a:ea typeface="Helvetica" charset="0"/>
                <a:cs typeface="Helvetica" charset="0"/>
              </a:rPr>
              <a:t>Hurting</a:t>
            </a:r>
            <a:r>
              <a:rPr lang="en-US" altLang="x-none" sz="3600" dirty="0">
                <a:latin typeface="Helvetica" charset="0"/>
                <a:ea typeface="Helvetica" charset="0"/>
                <a:cs typeface="Helvetica" charset="0"/>
              </a:rPr>
              <a:t> people</a:t>
            </a:r>
          </a:p>
          <a:p>
            <a:pPr marL="742950" indent="-742950">
              <a:spcBef>
                <a:spcPts val="1200"/>
              </a:spcBef>
              <a:buAutoNum type="alphaLcPeriod"/>
              <a:defRPr/>
            </a:pPr>
            <a:r>
              <a:rPr lang="en-US" altLang="x-none" sz="3600" dirty="0">
                <a:latin typeface="Helvetica" charset="0"/>
                <a:ea typeface="Helvetica" charset="0"/>
                <a:cs typeface="Helvetica" charset="0"/>
              </a:rPr>
              <a:t> People with other </a:t>
            </a:r>
            <a:r>
              <a:rPr lang="en-US" altLang="x-none" sz="3600" b="1" u="sng" dirty="0">
                <a:latin typeface="Helvetica" charset="0"/>
                <a:ea typeface="Helvetica" charset="0"/>
                <a:cs typeface="Helvetica" charset="0"/>
              </a:rPr>
              <a:t>agendas</a:t>
            </a:r>
            <a:endParaRPr lang="en-US" altLang="x-none" sz="3600"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 Poor </a:t>
            </a:r>
            <a:r>
              <a:rPr lang="en-US" altLang="x-none" sz="3600" b="1" u="sng" dirty="0">
                <a:latin typeface="Helvetica" charset="0"/>
                <a:ea typeface="Helvetica" charset="0"/>
                <a:cs typeface="Helvetica" charset="0"/>
              </a:rPr>
              <a:t>leadership</a:t>
            </a:r>
            <a:endParaRPr lang="en-US" altLang="x-none" sz="3600"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683E0FF0-2553-6341-98D5-E1F54F1DCAF1}"/>
              </a:ext>
            </a:extLst>
          </p:cNvPr>
          <p:cNvSpPr txBox="1">
            <a:spLocks noChangeArrowheads="1"/>
          </p:cNvSpPr>
          <p:nvPr/>
        </p:nvSpPr>
        <p:spPr bwMode="auto">
          <a:xfrm>
            <a:off x="1020418" y="1083733"/>
            <a:ext cx="8991600"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altLang="x-none" sz="4400" b="1" dirty="0">
                <a:latin typeface="Arial" panose="020B0604020202020204" pitchFamily="34" charset="0"/>
                <a:ea typeface="Gotham Book" charset="0"/>
                <a:cs typeface="Arial" panose="020B0604020202020204" pitchFamily="34" charset="0"/>
              </a:rPr>
              <a:t>3. Causes of Conflict</a:t>
            </a:r>
          </a:p>
        </p:txBody>
      </p:sp>
    </p:spTree>
    <p:extLst>
      <p:ext uri="{BB962C8B-B14F-4D97-AF65-F5344CB8AC3E}">
        <p14:creationId xmlns:p14="http://schemas.microsoft.com/office/powerpoint/2010/main" val="1355605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895061" y="1983385"/>
            <a:ext cx="8991600" cy="332398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742950" indent="-742950">
              <a:spcBef>
                <a:spcPts val="1200"/>
              </a:spcBef>
              <a:buAutoNum type="alphaLcPeriod"/>
              <a:defRPr/>
            </a:pPr>
            <a:r>
              <a:rPr lang="en-US" altLang="x-none" sz="3600" dirty="0">
                <a:latin typeface="Helvetica" charset="0"/>
                <a:ea typeface="Helvetica" charset="0"/>
                <a:cs typeface="Helvetica" charset="0"/>
              </a:rPr>
              <a:t>Conflicts between me and others</a:t>
            </a:r>
          </a:p>
          <a:p>
            <a:pPr marL="742950" indent="-742950">
              <a:spcBef>
                <a:spcPts val="1200"/>
              </a:spcBef>
              <a:buAutoNum type="alphaLcPeriod"/>
              <a:defRPr/>
            </a:pPr>
            <a:r>
              <a:rPr lang="en-US" altLang="x-none" sz="3600" dirty="0">
                <a:latin typeface="Helvetica" charset="0"/>
                <a:ea typeface="Helvetica" charset="0"/>
                <a:cs typeface="Helvetica" charset="0"/>
              </a:rPr>
              <a:t>Conflicts among my leaders</a:t>
            </a:r>
            <a:endParaRPr lang="en-US" altLang="x-none" sz="3600" b="1" dirty="0">
              <a:latin typeface="Helvetica" charset="0"/>
              <a:ea typeface="Helvetica" charset="0"/>
              <a:cs typeface="Helvetica" charset="0"/>
            </a:endParaRPr>
          </a:p>
          <a:p>
            <a:pPr marL="742950" indent="-742950">
              <a:spcBef>
                <a:spcPts val="1200"/>
              </a:spcBef>
              <a:buAutoNum type="alphaLcPeriod"/>
              <a:defRPr/>
            </a:pPr>
            <a:r>
              <a:rPr lang="en-US" altLang="x-none" sz="3600" dirty="0">
                <a:latin typeface="Helvetica" charset="0"/>
                <a:ea typeface="Helvetica" charset="0"/>
                <a:cs typeface="Helvetica" charset="0"/>
              </a:rPr>
              <a:t>Conflicts between my leaders and others in the church</a:t>
            </a:r>
          </a:p>
          <a:p>
            <a:pPr marL="742950" indent="-742950">
              <a:spcBef>
                <a:spcPts val="1200"/>
              </a:spcBef>
              <a:buAutoNum type="alphaLcPeriod"/>
              <a:defRPr/>
            </a:pPr>
            <a:r>
              <a:rPr lang="en-US" altLang="x-none" sz="3600" dirty="0">
                <a:latin typeface="Helvetica" charset="0"/>
                <a:ea typeface="Helvetica" charset="0"/>
                <a:cs typeface="Helvetica" charset="0"/>
              </a:rPr>
              <a:t>Conflicts between people</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683E0FF0-2553-6341-98D5-E1F54F1DCAF1}"/>
              </a:ext>
            </a:extLst>
          </p:cNvPr>
          <p:cNvSpPr txBox="1">
            <a:spLocks noChangeArrowheads="1"/>
          </p:cNvSpPr>
          <p:nvPr/>
        </p:nvSpPr>
        <p:spPr bwMode="auto">
          <a:xfrm>
            <a:off x="1020418" y="1083733"/>
            <a:ext cx="10376452"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400" b="1" dirty="0">
                <a:latin typeface="Arial" panose="020B0604020202020204" pitchFamily="34" charset="0"/>
                <a:ea typeface="Gotham Book" charset="0"/>
                <a:cs typeface="Arial" panose="020B0604020202020204" pitchFamily="34" charset="0"/>
              </a:rPr>
              <a:t>4. Which conflicts should I engage?</a:t>
            </a:r>
          </a:p>
        </p:txBody>
      </p:sp>
    </p:spTree>
    <p:extLst>
      <p:ext uri="{BB962C8B-B14F-4D97-AF65-F5344CB8AC3E}">
        <p14:creationId xmlns:p14="http://schemas.microsoft.com/office/powerpoint/2010/main" val="1807679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529375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2800" dirty="0">
                <a:latin typeface="Arial" panose="020B0604020202020204" pitchFamily="34" charset="0"/>
                <a:ea typeface="Gotham Book" charset="0"/>
                <a:cs typeface="Arial" panose="020B0604020202020204" pitchFamily="34" charset="0"/>
              </a:rPr>
              <a:t>    1. Matthew 18</a:t>
            </a:r>
          </a:p>
          <a:p>
            <a:pPr lvl="2">
              <a:spcBef>
                <a:spcPts val="1200"/>
              </a:spcBef>
              <a:defRPr/>
            </a:pPr>
            <a:r>
              <a:rPr lang="en-US" altLang="x-none" sz="2800" dirty="0">
                <a:latin typeface="Arial" panose="020B0604020202020204" pitchFamily="34" charset="0"/>
                <a:ea typeface="Helvetica" charset="0"/>
                <a:cs typeface="Arial" panose="020B0604020202020204" pitchFamily="34" charset="0"/>
              </a:rPr>
              <a:t>“If your brother or sister sins, go and point out their fault, just between the two of you. If they listen to you, you have won them over.  But if they will not listen, take one or two others along, so that ‘every matter may be established by the testimony of two or three witnesses. If they still refuse to listen, tell it to the church; and if they refuse to listen even to the church, treat them as you would a pagan or a tax collector.” 	</a:t>
            </a:r>
          </a:p>
          <a:p>
            <a:pPr lvl="2">
              <a:spcBef>
                <a:spcPts val="1200"/>
              </a:spcBef>
              <a:defRPr/>
            </a:pPr>
            <a:r>
              <a:rPr lang="en-US" altLang="x-none" sz="2800" dirty="0">
                <a:latin typeface="Arial" panose="020B0604020202020204" pitchFamily="34" charset="0"/>
                <a:ea typeface="Helvetica" charset="0"/>
                <a:cs typeface="Arial" panose="020B0604020202020204" pitchFamily="34" charset="0"/>
              </a:rPr>
              <a:t>Matthew 18:15-17</a:t>
            </a:r>
          </a:p>
          <a:p>
            <a:pPr lvl="3">
              <a:spcBef>
                <a:spcPts val="1200"/>
              </a:spcBef>
              <a:defRPr/>
            </a:pPr>
            <a:endParaRPr lang="en-US" altLang="x-none" sz="2800" dirty="0">
              <a:latin typeface="Arial" panose="020B0604020202020204" pitchFamily="34" charset="0"/>
              <a:ea typeface="Helvetica" charset="0"/>
              <a:cs typeface="Arial" panose="020B0604020202020204" pitchFamily="34" charset="0"/>
            </a:endParaRP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a:t>
            </a:r>
            <a:r>
              <a:rPr lang="en-US" sz="4000" b="1">
                <a:solidFill>
                  <a:schemeClr val="bg1"/>
                </a:solidFill>
                <a:latin typeface="Arial" panose="020B0604020202020204" pitchFamily="34" charset="0"/>
                <a:ea typeface="Gotham Book" charset="0"/>
                <a:cs typeface="Arial" panose="020B0604020202020204" pitchFamily="34" charset="0"/>
              </a:rPr>
              <a:t>Conflict Resolution</a:t>
            </a:r>
            <a:endParaRPr lang="en-US" sz="4000" b="1" dirty="0">
              <a:solidFill>
                <a:schemeClr val="bg1"/>
              </a:solidFill>
              <a:latin typeface="Arial" panose="020B0604020202020204" pitchFamily="34" charset="0"/>
              <a:ea typeface="Gotham Book" charset="0"/>
              <a:cs typeface="Arial" panose="020B0604020202020204" pitchFamily="34" charset="0"/>
            </a:endParaRP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856965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2. Understand the Goals of Confrontation</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Better</a:t>
            </a:r>
            <a:r>
              <a:rPr lang="en-US" altLang="x-none" sz="3600" dirty="0">
                <a:latin typeface="Arial" panose="020B0604020202020204" pitchFamily="34" charset="0"/>
                <a:ea typeface="Helvetica" charset="0"/>
                <a:cs typeface="Arial" panose="020B0604020202020204" pitchFamily="34" charset="0"/>
              </a:rPr>
              <a:t> understanding</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a:t>
            </a:r>
            <a:r>
              <a:rPr lang="en-US" sz="4000" b="1">
                <a:solidFill>
                  <a:schemeClr val="bg1"/>
                </a:solidFill>
                <a:latin typeface="Arial" panose="020B0604020202020204" pitchFamily="34" charset="0"/>
                <a:ea typeface="Gotham Book" charset="0"/>
                <a:cs typeface="Arial" panose="020B0604020202020204" pitchFamily="34" charset="0"/>
              </a:rPr>
              <a:t>Conflict Resolution</a:t>
            </a:r>
            <a:endParaRPr lang="en-US" sz="4000" b="1" dirty="0">
              <a:solidFill>
                <a:schemeClr val="bg1"/>
              </a:solidFill>
              <a:latin typeface="Arial" panose="020B0604020202020204" pitchFamily="34" charset="0"/>
              <a:ea typeface="Gotham Book" charset="0"/>
              <a:cs typeface="Arial" panose="020B0604020202020204" pitchFamily="34" charset="0"/>
            </a:endParaRP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202934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2. Understand the Goals of Confrontation</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Better</a:t>
            </a:r>
            <a:r>
              <a:rPr lang="en-US" altLang="x-none" sz="3600" dirty="0">
                <a:latin typeface="Arial" panose="020B0604020202020204" pitchFamily="34" charset="0"/>
                <a:ea typeface="Helvetica" charset="0"/>
                <a:cs typeface="Arial" panose="020B0604020202020204" pitchFamily="34" charset="0"/>
              </a:rPr>
              <a:t> understanding</a:t>
            </a:r>
          </a:p>
          <a:p>
            <a:pPr marL="2114550" lvl="3" indent="-742950">
              <a:spcBef>
                <a:spcPts val="1200"/>
              </a:spcBef>
              <a:buFont typeface="+mj-lt"/>
              <a:buAutoNum type="alphaLcPeriod"/>
              <a:defRPr/>
            </a:pPr>
            <a:r>
              <a:rPr lang="en-US" altLang="x-none" sz="3600" dirty="0">
                <a:latin typeface="Arial" panose="020B0604020202020204" pitchFamily="34" charset="0"/>
                <a:ea typeface="Helvetica" charset="0"/>
                <a:cs typeface="Arial" panose="020B0604020202020204" pitchFamily="34" charset="0"/>
              </a:rPr>
              <a:t>Positive </a:t>
            </a:r>
            <a:r>
              <a:rPr lang="en-US" altLang="x-none" sz="3600" b="1" u="sng" dirty="0">
                <a:latin typeface="Arial" panose="020B0604020202020204" pitchFamily="34" charset="0"/>
                <a:ea typeface="Helvetica" charset="0"/>
                <a:cs typeface="Arial" panose="020B0604020202020204" pitchFamily="34" charset="0"/>
              </a:rPr>
              <a:t>change</a:t>
            </a:r>
            <a:endParaRPr lang="en-US" altLang="x-none" sz="3600" dirty="0">
              <a:latin typeface="Arial" panose="020B0604020202020204" pitchFamily="34" charset="0"/>
              <a:ea typeface="Helvetica" charset="0"/>
              <a:cs typeface="Arial" panose="020B0604020202020204" pitchFamily="34" charset="0"/>
            </a:endParaRP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a:t>
            </a:r>
            <a:r>
              <a:rPr lang="en-US" sz="4000" b="1">
                <a:solidFill>
                  <a:schemeClr val="bg1"/>
                </a:solidFill>
                <a:latin typeface="Arial" panose="020B0604020202020204" pitchFamily="34" charset="0"/>
                <a:ea typeface="Gotham Book" charset="0"/>
                <a:cs typeface="Arial" panose="020B0604020202020204" pitchFamily="34" charset="0"/>
              </a:rPr>
              <a:t>Conflict Resolution</a:t>
            </a:r>
            <a:endParaRPr lang="en-US" sz="4000" b="1" dirty="0">
              <a:solidFill>
                <a:schemeClr val="bg1"/>
              </a:solidFill>
              <a:latin typeface="Arial" panose="020B0604020202020204" pitchFamily="34" charset="0"/>
              <a:ea typeface="Gotham Book" charset="0"/>
              <a:cs typeface="Arial" panose="020B0604020202020204" pitchFamily="34" charset="0"/>
            </a:endParaRP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3150345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221579" cy="64633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Younger than the </a:t>
            </a:r>
            <a:r>
              <a:rPr lang="en-US" altLang="x-none" sz="3600" b="1" u="sng" dirty="0">
                <a:latin typeface="Helvetica" charset="0"/>
                <a:ea typeface="Helvetica" charset="0"/>
                <a:cs typeface="Helvetica" charset="0"/>
              </a:rPr>
              <a:t>pastor   </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321E5975-70CD-2546-9E84-A378553B402B}"/>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1. </a:t>
            </a:r>
            <a:r>
              <a:rPr lang="en-US" altLang="x-none" sz="4400" b="1" dirty="0">
                <a:latin typeface="Arial" panose="020B0604020202020204" pitchFamily="34" charset="0"/>
                <a:ea typeface="Gotham Book" charset="0"/>
                <a:cs typeface="Arial" panose="020B0604020202020204" pitchFamily="34" charset="0"/>
              </a:rPr>
              <a:t>Younger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76618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2. Understand the Goals of Confrontation</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Better</a:t>
            </a:r>
            <a:r>
              <a:rPr lang="en-US" altLang="x-none" sz="3600" dirty="0">
                <a:latin typeface="Arial" panose="020B0604020202020204" pitchFamily="34" charset="0"/>
                <a:ea typeface="Helvetica" charset="0"/>
                <a:cs typeface="Arial" panose="020B0604020202020204" pitchFamily="34" charset="0"/>
              </a:rPr>
              <a:t> understanding</a:t>
            </a:r>
          </a:p>
          <a:p>
            <a:pPr marL="2114550" lvl="3" indent="-742950">
              <a:spcBef>
                <a:spcPts val="1200"/>
              </a:spcBef>
              <a:buFont typeface="+mj-lt"/>
              <a:buAutoNum type="alphaLcPeriod"/>
              <a:defRPr/>
            </a:pPr>
            <a:r>
              <a:rPr lang="en-US" altLang="x-none" sz="3600" dirty="0">
                <a:latin typeface="Arial" panose="020B0604020202020204" pitchFamily="34" charset="0"/>
                <a:ea typeface="Helvetica" charset="0"/>
                <a:cs typeface="Arial" panose="020B0604020202020204" pitchFamily="34" charset="0"/>
              </a:rPr>
              <a:t>Positive </a:t>
            </a:r>
            <a:r>
              <a:rPr lang="en-US" altLang="x-none" sz="3600" b="1" u="sng" dirty="0">
                <a:latin typeface="Arial" panose="020B0604020202020204" pitchFamily="34" charset="0"/>
                <a:ea typeface="Helvetica" charset="0"/>
                <a:cs typeface="Arial" panose="020B0604020202020204" pitchFamily="34" charset="0"/>
              </a:rPr>
              <a:t>change</a:t>
            </a:r>
            <a:endParaRPr lang="en-US" altLang="x-none" sz="3600" dirty="0">
              <a:latin typeface="Arial" panose="020B0604020202020204" pitchFamily="34" charset="0"/>
              <a:ea typeface="Helvetica" charset="0"/>
              <a:cs typeface="Arial" panose="020B0604020202020204" pitchFamily="34" charset="0"/>
            </a:endParaRPr>
          </a:p>
          <a:p>
            <a:pPr marL="2114550" lvl="3" indent="-742950">
              <a:spcBef>
                <a:spcPts val="1200"/>
              </a:spcBef>
              <a:buFont typeface="+mj-lt"/>
              <a:buAutoNum type="alphaLcPeriod"/>
              <a:defRPr/>
            </a:pPr>
            <a:r>
              <a:rPr lang="en-US" altLang="x-none" sz="3600" dirty="0">
                <a:latin typeface="Arial" panose="020B0604020202020204" pitchFamily="34" charset="0"/>
                <a:ea typeface="Helvetica" charset="0"/>
                <a:cs typeface="Arial" panose="020B0604020202020204" pitchFamily="34" charset="0"/>
              </a:rPr>
              <a:t>Growing </a:t>
            </a:r>
            <a:r>
              <a:rPr lang="en-US" altLang="x-none" sz="3600" b="1" u="sng" dirty="0">
                <a:latin typeface="Arial" panose="020B0604020202020204" pitchFamily="34" charset="0"/>
                <a:ea typeface="Helvetica" charset="0"/>
                <a:cs typeface="Arial" panose="020B0604020202020204" pitchFamily="34" charset="0"/>
              </a:rPr>
              <a:t>relationships</a:t>
            </a:r>
            <a:endParaRPr lang="en-US" altLang="x-none" sz="3600" dirty="0">
              <a:latin typeface="Arial" panose="020B0604020202020204" pitchFamily="34" charset="0"/>
              <a:ea typeface="Helvetica" charset="0"/>
              <a:cs typeface="Arial" panose="020B0604020202020204" pitchFamily="34" charset="0"/>
            </a:endParaRP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a:t>
            </a:r>
            <a:r>
              <a:rPr lang="en-US" sz="4000" b="1">
                <a:solidFill>
                  <a:schemeClr val="bg1"/>
                </a:solidFill>
                <a:latin typeface="Arial" panose="020B0604020202020204" pitchFamily="34" charset="0"/>
                <a:ea typeface="Gotham Book" charset="0"/>
                <a:cs typeface="Arial" panose="020B0604020202020204" pitchFamily="34" charset="0"/>
              </a:rPr>
              <a:t>Conflict Resolution</a:t>
            </a:r>
            <a:endParaRPr lang="en-US" sz="4000" b="1" dirty="0">
              <a:solidFill>
                <a:schemeClr val="bg1"/>
              </a:solidFill>
              <a:latin typeface="Arial" panose="020B0604020202020204" pitchFamily="34" charset="0"/>
              <a:ea typeface="Gotham Book" charset="0"/>
              <a:cs typeface="Arial" panose="020B0604020202020204" pitchFamily="34" charset="0"/>
            </a:endParaRP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391743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3. Look at Yourself. </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If Bill and Sue have a problem, and</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Bill and Bob have a problem, and </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Bill and Jane have a problem, </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the problem is probably </a:t>
            </a:r>
            <a:r>
              <a:rPr lang="en-US" altLang="x-none" sz="3600" b="1" u="sng" dirty="0">
                <a:latin typeface="Arial" panose="020B0604020202020204" pitchFamily="34" charset="0"/>
                <a:ea typeface="Helvetica" charset="0"/>
                <a:cs typeface="Arial" panose="020B0604020202020204" pitchFamily="34" charset="0"/>
              </a:rPr>
              <a:t>Bill</a:t>
            </a:r>
            <a:r>
              <a:rPr lang="en-US" altLang="x-none" sz="3600" dirty="0">
                <a:latin typeface="Arial" panose="020B0604020202020204" pitchFamily="34" charset="0"/>
                <a:ea typeface="Helvetica" charset="0"/>
                <a:cs typeface="Arial" panose="020B0604020202020204" pitchFamily="34" charset="0"/>
              </a:rPr>
              <a: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1156428" y="296210"/>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2087096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When conflict arises, we are tempted to</a:t>
            </a:r>
            <a:r>
              <a:rPr lang="is-IS" altLang="x-none" sz="3600" dirty="0">
                <a:latin typeface="Arial" panose="020B0604020202020204" pitchFamily="34" charset="0"/>
                <a:ea typeface="Helvetica" charset="0"/>
                <a:cs typeface="Arial" panose="020B0604020202020204" pitchFamily="34" charset="0"/>
              </a:rPr>
              <a:t>…</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A</a:t>
            </a:r>
            <a:r>
              <a:rPr lang="is-IS" altLang="x-none" sz="3600" b="1" u="sng" dirty="0">
                <a:latin typeface="Arial" panose="020B0604020202020204" pitchFamily="34" charset="0"/>
                <a:ea typeface="Helvetica" charset="0"/>
                <a:cs typeface="Arial" panose="020B0604020202020204" pitchFamily="34" charset="0"/>
              </a:rPr>
              <a:t>void </a:t>
            </a:r>
            <a:r>
              <a:rPr lang="is-IS" altLang="x-none" sz="3600" dirty="0">
                <a:latin typeface="Arial" panose="020B0604020202020204" pitchFamily="34" charset="0"/>
                <a:ea typeface="Helvetica" charset="0"/>
                <a:cs typeface="Arial" panose="020B0604020202020204" pitchFamily="34" charset="0"/>
              </a:rPr>
              <a:t>it.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37139350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When conflict arises, we are tempted to</a:t>
            </a:r>
            <a:r>
              <a:rPr lang="is-IS" altLang="x-none" sz="3600" dirty="0">
                <a:latin typeface="Arial" panose="020B0604020202020204" pitchFamily="34" charset="0"/>
                <a:ea typeface="Helvetica" charset="0"/>
                <a:cs typeface="Arial" panose="020B0604020202020204" pitchFamily="34" charset="0"/>
              </a:rPr>
              <a:t>…</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A</a:t>
            </a:r>
            <a:r>
              <a:rPr lang="is-IS" altLang="x-none" sz="3600" b="1" u="sng" dirty="0">
                <a:latin typeface="Arial" panose="020B0604020202020204" pitchFamily="34" charset="0"/>
                <a:ea typeface="Helvetica" charset="0"/>
                <a:cs typeface="Arial" panose="020B0604020202020204" pitchFamily="34" charset="0"/>
              </a:rPr>
              <a:t>void </a:t>
            </a:r>
            <a:r>
              <a:rPr lang="is-IS" altLang="x-none" sz="3600" dirty="0">
                <a:latin typeface="Arial" panose="020B0604020202020204" pitchFamily="34" charset="0"/>
                <a:ea typeface="Helvetica" charset="0"/>
                <a:cs typeface="Arial" panose="020B0604020202020204" pitchFamily="34" charset="0"/>
              </a:rPr>
              <a:t>it.</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Procrastinate.</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3990307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347787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When conflict arises, we are tempted to</a:t>
            </a:r>
            <a:r>
              <a:rPr lang="is-IS" altLang="x-none" sz="3600" dirty="0">
                <a:latin typeface="Arial" panose="020B0604020202020204" pitchFamily="34" charset="0"/>
                <a:ea typeface="Helvetica" charset="0"/>
                <a:cs typeface="Arial" panose="020B0604020202020204" pitchFamily="34" charset="0"/>
              </a:rPr>
              <a:t>…</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A</a:t>
            </a:r>
            <a:r>
              <a:rPr lang="is-IS" altLang="x-none" sz="3600" b="1" u="sng" dirty="0">
                <a:latin typeface="Arial" panose="020B0604020202020204" pitchFamily="34" charset="0"/>
                <a:ea typeface="Helvetica" charset="0"/>
                <a:cs typeface="Arial" panose="020B0604020202020204" pitchFamily="34" charset="0"/>
              </a:rPr>
              <a:t>void </a:t>
            </a:r>
            <a:r>
              <a:rPr lang="is-IS" altLang="x-none" sz="3600" dirty="0">
                <a:latin typeface="Arial" panose="020B0604020202020204" pitchFamily="34" charset="0"/>
                <a:ea typeface="Helvetica" charset="0"/>
                <a:cs typeface="Arial" panose="020B0604020202020204" pitchFamily="34" charset="0"/>
              </a:rPr>
              <a:t>it.</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Procrastinate.</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Ask someone else to </a:t>
            </a:r>
            <a:r>
              <a:rPr lang="is-IS" altLang="x-none" sz="3600" b="1" u="sng" dirty="0">
                <a:latin typeface="Arial" panose="020B0604020202020204" pitchFamily="34" charset="0"/>
                <a:ea typeface="Helvetica" charset="0"/>
                <a:cs typeface="Arial" panose="020B0604020202020204" pitchFamily="34" charset="0"/>
              </a:rPr>
              <a:t>handle</a:t>
            </a:r>
            <a:r>
              <a:rPr lang="is-IS" altLang="x-none" sz="3600" dirty="0">
                <a:latin typeface="Arial" panose="020B0604020202020204" pitchFamily="34" charset="0"/>
                <a:ea typeface="Helvetica" charset="0"/>
                <a:cs typeface="Arial" panose="020B0604020202020204" pitchFamily="34" charset="0"/>
              </a:rPr>
              <a:t> it.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711887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418576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lvl="3">
              <a:spcBef>
                <a:spcPts val="1200"/>
              </a:spcBef>
              <a:defRPr/>
            </a:pPr>
            <a:r>
              <a:rPr lang="en-US" altLang="x-none" sz="3600" dirty="0">
                <a:latin typeface="Arial" panose="020B0604020202020204" pitchFamily="34" charset="0"/>
                <a:ea typeface="Helvetica" charset="0"/>
                <a:cs typeface="Arial" panose="020B0604020202020204" pitchFamily="34" charset="0"/>
              </a:rPr>
              <a:t>When conflict arises, we are tempted to</a:t>
            </a:r>
            <a:r>
              <a:rPr lang="is-IS" altLang="x-none" sz="3600" dirty="0">
                <a:latin typeface="Arial" panose="020B0604020202020204" pitchFamily="34" charset="0"/>
                <a:ea typeface="Helvetica" charset="0"/>
                <a:cs typeface="Arial" panose="020B0604020202020204" pitchFamily="34" charset="0"/>
              </a:rPr>
              <a:t>…</a:t>
            </a:r>
          </a:p>
          <a:p>
            <a:pPr marL="2114550" lvl="3" indent="-742950">
              <a:spcBef>
                <a:spcPts val="1200"/>
              </a:spcBef>
              <a:buFont typeface="+mj-lt"/>
              <a:buAutoNum type="alphaLcPeriod"/>
              <a:defRPr/>
            </a:pPr>
            <a:r>
              <a:rPr lang="en-US" altLang="x-none" sz="3600" b="1" u="sng" dirty="0">
                <a:latin typeface="Arial" panose="020B0604020202020204" pitchFamily="34" charset="0"/>
                <a:ea typeface="Helvetica" charset="0"/>
                <a:cs typeface="Arial" panose="020B0604020202020204" pitchFamily="34" charset="0"/>
              </a:rPr>
              <a:t>A</a:t>
            </a:r>
            <a:r>
              <a:rPr lang="is-IS" altLang="x-none" sz="3600" b="1" u="sng" dirty="0">
                <a:latin typeface="Arial" panose="020B0604020202020204" pitchFamily="34" charset="0"/>
                <a:ea typeface="Helvetica" charset="0"/>
                <a:cs typeface="Arial" panose="020B0604020202020204" pitchFamily="34" charset="0"/>
              </a:rPr>
              <a:t>void </a:t>
            </a:r>
            <a:r>
              <a:rPr lang="is-IS" altLang="x-none" sz="3600" dirty="0">
                <a:latin typeface="Arial" panose="020B0604020202020204" pitchFamily="34" charset="0"/>
                <a:ea typeface="Helvetica" charset="0"/>
                <a:cs typeface="Arial" panose="020B0604020202020204" pitchFamily="34" charset="0"/>
              </a:rPr>
              <a:t>it.</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Procrastinate.</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Ask someone else to </a:t>
            </a:r>
            <a:r>
              <a:rPr lang="is-IS" altLang="x-none" sz="3600" b="1" u="sng" dirty="0">
                <a:latin typeface="Arial" panose="020B0604020202020204" pitchFamily="34" charset="0"/>
                <a:ea typeface="Helvetica" charset="0"/>
                <a:cs typeface="Arial" panose="020B0604020202020204" pitchFamily="34" charset="0"/>
              </a:rPr>
              <a:t>handle</a:t>
            </a:r>
            <a:r>
              <a:rPr lang="is-IS" altLang="x-none" sz="3600" dirty="0">
                <a:latin typeface="Arial" panose="020B0604020202020204" pitchFamily="34" charset="0"/>
                <a:ea typeface="Helvetica" charset="0"/>
                <a:cs typeface="Arial" panose="020B0604020202020204" pitchFamily="34" charset="0"/>
              </a:rPr>
              <a:t> it.</a:t>
            </a:r>
          </a:p>
          <a:p>
            <a:pPr marL="2114550" lvl="3" indent="-742950">
              <a:spcBef>
                <a:spcPts val="1200"/>
              </a:spcBef>
              <a:buFont typeface="+mj-lt"/>
              <a:buAutoNum type="alphaLcPeriod"/>
              <a:defRPr/>
            </a:pPr>
            <a:r>
              <a:rPr lang="is-IS" altLang="x-none" sz="3600" dirty="0">
                <a:latin typeface="Arial" panose="020B0604020202020204" pitchFamily="34" charset="0"/>
                <a:ea typeface="Helvetica" charset="0"/>
                <a:cs typeface="Arial" panose="020B0604020202020204" pitchFamily="34" charset="0"/>
              </a:rPr>
              <a:t>Rationalize it.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28060603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190821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Don’t let </a:t>
            </a:r>
            <a:r>
              <a:rPr lang="en-US" altLang="x-none" sz="3600" b="1" u="sng" dirty="0">
                <a:latin typeface="Arial" panose="020B0604020202020204" pitchFamily="34" charset="0"/>
                <a:ea typeface="Gotham Book" charset="0"/>
                <a:cs typeface="Arial" panose="020B0604020202020204" pitchFamily="34" charset="0"/>
              </a:rPr>
              <a:t>negative</a:t>
            </a:r>
            <a:r>
              <a:rPr lang="en-US" altLang="x-none" sz="3600" dirty="0">
                <a:latin typeface="Arial" panose="020B0604020202020204" pitchFamily="34" charset="0"/>
                <a:ea typeface="Gotham Book" charset="0"/>
                <a:cs typeface="Arial" panose="020B0604020202020204" pitchFamily="34" charset="0"/>
              </a:rPr>
              <a:t> feelings toward someone build up</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524118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317009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Don’t let </a:t>
            </a:r>
            <a:r>
              <a:rPr lang="en-US" altLang="x-none" sz="3600" b="1" u="sng" dirty="0">
                <a:latin typeface="Arial" panose="020B0604020202020204" pitchFamily="34" charset="0"/>
                <a:ea typeface="Gotham Book" charset="0"/>
                <a:cs typeface="Arial" panose="020B0604020202020204" pitchFamily="34" charset="0"/>
              </a:rPr>
              <a:t>negative</a:t>
            </a:r>
            <a:r>
              <a:rPr lang="en-US" altLang="x-none" sz="3600" dirty="0">
                <a:latin typeface="Arial" panose="020B0604020202020204" pitchFamily="34" charset="0"/>
                <a:ea typeface="Gotham Book" charset="0"/>
                <a:cs typeface="Arial" panose="020B0604020202020204" pitchFamily="34" charset="0"/>
              </a:rPr>
              <a:t> feelings toward someone build up</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Be firm but </a:t>
            </a:r>
            <a:r>
              <a:rPr lang="en-US" altLang="x-none" sz="3600" b="1" u="sng" dirty="0">
                <a:latin typeface="Arial" panose="020B0604020202020204" pitchFamily="34" charset="0"/>
                <a:ea typeface="Gotham Book" charset="0"/>
                <a:cs typeface="Arial" panose="020B0604020202020204" pitchFamily="34" charset="0"/>
              </a:rPr>
              <a:t>fair</a:t>
            </a:r>
            <a:r>
              <a:rPr lang="en-US" altLang="x-none" sz="3600" dirty="0">
                <a:latin typeface="Arial" panose="020B0604020202020204" pitchFamily="34" charset="0"/>
                <a:ea typeface="Gotham Book" charset="0"/>
                <a:cs typeface="Arial" panose="020B0604020202020204" pitchFamily="34" charset="0"/>
              </a:rPr>
              <a:t>; focus on facts and solutions</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3413422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704975"/>
            <a:ext cx="10348150" cy="443198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ts val="1200"/>
              </a:spcBef>
              <a:defRPr/>
            </a:pPr>
            <a:r>
              <a:rPr lang="en-US" altLang="x-none" sz="3600" dirty="0">
                <a:latin typeface="Arial" panose="020B0604020202020204" pitchFamily="34" charset="0"/>
                <a:ea typeface="Gotham Book" charset="0"/>
                <a:cs typeface="Arial" panose="020B0604020202020204" pitchFamily="34" charset="0"/>
              </a:rPr>
              <a:t>    4. Don’t delay efforts to resolve.</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Don’t let </a:t>
            </a:r>
            <a:r>
              <a:rPr lang="en-US" altLang="x-none" sz="3600" b="1" u="sng" dirty="0">
                <a:latin typeface="Arial" panose="020B0604020202020204" pitchFamily="34" charset="0"/>
                <a:ea typeface="Gotham Book" charset="0"/>
                <a:cs typeface="Arial" panose="020B0604020202020204" pitchFamily="34" charset="0"/>
              </a:rPr>
              <a:t>negative</a:t>
            </a:r>
            <a:r>
              <a:rPr lang="en-US" altLang="x-none" sz="3600" dirty="0">
                <a:latin typeface="Arial" panose="020B0604020202020204" pitchFamily="34" charset="0"/>
                <a:ea typeface="Gotham Book" charset="0"/>
                <a:cs typeface="Arial" panose="020B0604020202020204" pitchFamily="34" charset="0"/>
              </a:rPr>
              <a:t> feelings toward someone build up</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Be firm but </a:t>
            </a:r>
            <a:r>
              <a:rPr lang="en-US" altLang="x-none" sz="3600" b="1" u="sng" dirty="0">
                <a:latin typeface="Arial" panose="020B0604020202020204" pitchFamily="34" charset="0"/>
                <a:ea typeface="Gotham Book" charset="0"/>
                <a:cs typeface="Arial" panose="020B0604020202020204" pitchFamily="34" charset="0"/>
              </a:rPr>
              <a:t>fair</a:t>
            </a:r>
            <a:r>
              <a:rPr lang="en-US" altLang="x-none" sz="3600" dirty="0">
                <a:latin typeface="Arial" panose="020B0604020202020204" pitchFamily="34" charset="0"/>
                <a:ea typeface="Gotham Book" charset="0"/>
                <a:cs typeface="Arial" panose="020B0604020202020204" pitchFamily="34" charset="0"/>
              </a:rPr>
              <a:t>; focus on facts and solutions</a:t>
            </a:r>
          </a:p>
          <a:p>
            <a:pPr marL="2114550" lvl="3" indent="-742950">
              <a:spcBef>
                <a:spcPts val="1200"/>
              </a:spcBef>
              <a:buFont typeface="+mj-lt"/>
              <a:buAutoNum type="alphaLcPeriod" startAt="5"/>
              <a:defRPr/>
            </a:pPr>
            <a:r>
              <a:rPr lang="en-US" altLang="x-none" sz="3600" dirty="0">
                <a:latin typeface="Arial" panose="020B0604020202020204" pitchFamily="34" charset="0"/>
                <a:ea typeface="Gotham Book" charset="0"/>
                <a:cs typeface="Arial" panose="020B0604020202020204" pitchFamily="34" charset="0"/>
              </a:rPr>
              <a:t>“</a:t>
            </a:r>
            <a:r>
              <a:rPr lang="en-US" altLang="x-none" sz="3600" b="1" u="sng" dirty="0">
                <a:latin typeface="Arial" panose="020B0604020202020204" pitchFamily="34" charset="0"/>
                <a:ea typeface="Gotham Book" charset="0"/>
                <a:cs typeface="Arial" panose="020B0604020202020204" pitchFamily="34" charset="0"/>
              </a:rPr>
              <a:t>Casual</a:t>
            </a:r>
            <a:r>
              <a:rPr lang="en-US" altLang="x-none" sz="3600" dirty="0">
                <a:latin typeface="Arial" panose="020B0604020202020204" pitchFamily="34" charset="0"/>
                <a:ea typeface="Gotham Book" charset="0"/>
                <a:cs typeface="Arial" panose="020B0604020202020204" pitchFamily="34" charset="0"/>
              </a:rPr>
              <a:t> with all, </a:t>
            </a:r>
            <a:r>
              <a:rPr lang="en-US" altLang="x-none" sz="3600" b="1" u="sng" dirty="0">
                <a:latin typeface="Arial" panose="020B0604020202020204" pitchFamily="34" charset="0"/>
                <a:ea typeface="Gotham Book" charset="0"/>
                <a:cs typeface="Arial" panose="020B0604020202020204" pitchFamily="34" charset="0"/>
              </a:rPr>
              <a:t>close</a:t>
            </a:r>
            <a:r>
              <a:rPr lang="en-US" altLang="x-none" sz="3600" dirty="0">
                <a:latin typeface="Arial" panose="020B0604020202020204" pitchFamily="34" charset="0"/>
                <a:ea typeface="Gotham Book" charset="0"/>
                <a:cs typeface="Arial" panose="020B0604020202020204" pitchFamily="34" charset="0"/>
              </a:rPr>
              <a:t> to a few, unresolved conflict with </a:t>
            </a:r>
            <a:r>
              <a:rPr lang="en-US" altLang="x-none" sz="3600" b="1" u="sng" dirty="0">
                <a:latin typeface="Arial" panose="020B0604020202020204" pitchFamily="34" charset="0"/>
                <a:ea typeface="Gotham Book" charset="0"/>
                <a:cs typeface="Arial" panose="020B0604020202020204" pitchFamily="34" charset="0"/>
              </a:rPr>
              <a:t>none</a:t>
            </a:r>
            <a:r>
              <a:rPr lang="en-US" altLang="x-none" sz="3600" dirty="0">
                <a:latin typeface="Arial" panose="020B0604020202020204" pitchFamily="34" charset="0"/>
                <a:ea typeface="Gotham Book" charset="0"/>
                <a:cs typeface="Arial" panose="020B0604020202020204" pitchFamily="34" charset="0"/>
              </a:rPr>
              <a: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sp>
        <p:nvSpPr>
          <p:cNvPr id="13" name="Content Placeholder 2"/>
          <p:cNvSpPr>
            <a:spLocks noGrp="1"/>
          </p:cNvSpPr>
          <p:nvPr>
            <p:ph idx="1"/>
          </p:nvPr>
        </p:nvSpPr>
        <p:spPr>
          <a:xfrm>
            <a:off x="998125" y="270484"/>
            <a:ext cx="10031544" cy="819803"/>
          </a:xfrm>
        </p:spPr>
        <p:txBody>
          <a:bodyPr>
            <a:noAutofit/>
          </a:bodyPr>
          <a:lstStyle/>
          <a:p>
            <a:pPr marL="0" marR="0" lvl="0" indent="0" defTabSz="914400" eaLnBrk="1" fontAlgn="auto" latinLnBrk="0" hangingPunct="1">
              <a:lnSpc>
                <a:spcPct val="100000"/>
              </a:lnSpc>
              <a:spcBef>
                <a:spcPts val="0"/>
              </a:spcBef>
              <a:spcAft>
                <a:spcPts val="0"/>
              </a:spcAft>
              <a:buClrTx/>
              <a:buSzTx/>
              <a:buNone/>
              <a:tabLst/>
              <a:defRPr/>
            </a:pPr>
            <a:r>
              <a:rPr lang="en-US" sz="4000" b="1" dirty="0">
                <a:solidFill>
                  <a:schemeClr val="bg1"/>
                </a:solidFill>
                <a:latin typeface="Arial" panose="020B0604020202020204" pitchFamily="34" charset="0"/>
                <a:ea typeface="Gotham Book" charset="0"/>
                <a:cs typeface="Arial" panose="020B0604020202020204" pitchFamily="34" charset="0"/>
              </a:rPr>
              <a:t>Commandments of Conflict Resolution</a:t>
            </a:r>
          </a:p>
        </p:txBody>
      </p:sp>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724472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95410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74446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221579" cy="135421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Younger than the </a:t>
            </a:r>
            <a:r>
              <a:rPr lang="en-US" altLang="x-none" sz="3600" b="1" u="sng" dirty="0">
                <a:latin typeface="Helvetica" charset="0"/>
                <a:ea typeface="Helvetica" charset="0"/>
                <a:cs typeface="Helvetica" charset="0"/>
              </a:rPr>
              <a:t>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321E5975-70CD-2546-9E84-A378553B402B}"/>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1. </a:t>
            </a:r>
            <a:r>
              <a:rPr lang="en-US" altLang="x-none" sz="4400" b="1" dirty="0">
                <a:latin typeface="Arial" panose="020B0604020202020204" pitchFamily="34" charset="0"/>
                <a:ea typeface="Gotham Book" charset="0"/>
                <a:cs typeface="Arial" panose="020B0604020202020204" pitchFamily="34" charset="0"/>
              </a:rPr>
              <a:t>Younger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362363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153888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3326957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2123658"/>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1526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2708434"/>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Give others </a:t>
            </a:r>
            <a:r>
              <a:rPr lang="en-US" altLang="x-none" sz="2800" b="1" u="sng" dirty="0">
                <a:latin typeface="Helvetica" charset="0"/>
                <a:ea typeface="Helvetica" charset="0"/>
                <a:cs typeface="Helvetica" charset="0"/>
              </a:rPr>
              <a:t>wiggle</a:t>
            </a:r>
            <a:r>
              <a:rPr lang="en-US" altLang="x-none" sz="2800" dirty="0">
                <a:latin typeface="Helvetica" charset="0"/>
                <a:ea typeface="Helvetica" charset="0"/>
                <a:cs typeface="Helvetica" charset="0"/>
              </a:rPr>
              <a:t> room.</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3403580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329320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Give others </a:t>
            </a:r>
            <a:r>
              <a:rPr lang="en-US" altLang="x-none" sz="2800" b="1" u="sng" dirty="0">
                <a:latin typeface="Helvetica" charset="0"/>
                <a:ea typeface="Helvetica" charset="0"/>
                <a:cs typeface="Helvetica" charset="0"/>
              </a:rPr>
              <a:t>wiggle</a:t>
            </a:r>
            <a:r>
              <a:rPr lang="en-US" altLang="x-none" sz="2800" dirty="0">
                <a:latin typeface="Helvetica" charset="0"/>
                <a:ea typeface="Helvetica" charset="0"/>
                <a:cs typeface="Helvetica" charset="0"/>
              </a:rPr>
              <a:t> room.</a:t>
            </a:r>
          </a:p>
          <a:p>
            <a:pPr marL="742950" indent="-742950">
              <a:spcBef>
                <a:spcPts val="1200"/>
              </a:spcBef>
              <a:buAutoNum type="arabicPeriod"/>
              <a:defRPr/>
            </a:pPr>
            <a:r>
              <a:rPr lang="en-US" altLang="x-none" sz="2800" dirty="0">
                <a:latin typeface="Helvetica" charset="0"/>
                <a:ea typeface="Helvetica" charset="0"/>
                <a:cs typeface="Helvetica" charset="0"/>
              </a:rPr>
              <a:t>Learn to be flexible.</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4149290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3877985"/>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Give others </a:t>
            </a:r>
            <a:r>
              <a:rPr lang="en-US" altLang="x-none" sz="2800" b="1" u="sng" dirty="0">
                <a:latin typeface="Helvetica" charset="0"/>
                <a:ea typeface="Helvetica" charset="0"/>
                <a:cs typeface="Helvetica" charset="0"/>
              </a:rPr>
              <a:t>wiggle</a:t>
            </a:r>
            <a:r>
              <a:rPr lang="en-US" altLang="x-none" sz="2800" dirty="0">
                <a:latin typeface="Helvetica" charset="0"/>
                <a:ea typeface="Helvetica" charset="0"/>
                <a:cs typeface="Helvetica" charset="0"/>
              </a:rPr>
              <a:t> room.</a:t>
            </a:r>
          </a:p>
          <a:p>
            <a:pPr marL="742950" indent="-742950">
              <a:spcBef>
                <a:spcPts val="1200"/>
              </a:spcBef>
              <a:buAutoNum type="arabicPeriod"/>
              <a:defRPr/>
            </a:pPr>
            <a:r>
              <a:rPr lang="en-US" altLang="x-none" sz="2800" dirty="0">
                <a:latin typeface="Helvetica" charset="0"/>
                <a:ea typeface="Helvetica" charset="0"/>
                <a:cs typeface="Helvetica" charset="0"/>
              </a:rPr>
              <a:t>Learn to be flexible.</a:t>
            </a:r>
          </a:p>
          <a:p>
            <a:pPr marL="742950" indent="-742950">
              <a:spcBef>
                <a:spcPts val="1200"/>
              </a:spcBef>
              <a:buAutoNum type="arabicPeriod"/>
              <a:defRPr/>
            </a:pPr>
            <a:r>
              <a:rPr lang="en-US" altLang="x-none" sz="2800" dirty="0">
                <a:latin typeface="Helvetica" charset="0"/>
                <a:ea typeface="Helvetica" charset="0"/>
                <a:cs typeface="Helvetica" charset="0"/>
              </a:rPr>
              <a:t>Check your own </a:t>
            </a:r>
            <a:r>
              <a:rPr lang="en-US" altLang="x-none" sz="2800" b="1" u="sng" dirty="0">
                <a:latin typeface="Helvetica" charset="0"/>
                <a:ea typeface="Helvetica" charset="0"/>
                <a:cs typeface="Helvetica" charset="0"/>
              </a:rPr>
              <a:t>attitude</a:t>
            </a:r>
            <a:r>
              <a:rPr lang="en-US" altLang="x-none" sz="2800" b="1" dirty="0">
                <a:latin typeface="Helvetica" charset="0"/>
                <a:ea typeface="Helvetica" charset="0"/>
                <a:cs typeface="Helvetica" charset="0"/>
              </a:rPr>
              <a:t>.</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3231603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4462760"/>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Give others </a:t>
            </a:r>
            <a:r>
              <a:rPr lang="en-US" altLang="x-none" sz="2800" b="1" u="sng" dirty="0">
                <a:latin typeface="Helvetica" charset="0"/>
                <a:ea typeface="Helvetica" charset="0"/>
                <a:cs typeface="Helvetica" charset="0"/>
              </a:rPr>
              <a:t>wiggle</a:t>
            </a:r>
            <a:r>
              <a:rPr lang="en-US" altLang="x-none" sz="2800" dirty="0">
                <a:latin typeface="Helvetica" charset="0"/>
                <a:ea typeface="Helvetica" charset="0"/>
                <a:cs typeface="Helvetica" charset="0"/>
              </a:rPr>
              <a:t> room.</a:t>
            </a:r>
          </a:p>
          <a:p>
            <a:pPr marL="742950" indent="-742950">
              <a:spcBef>
                <a:spcPts val="1200"/>
              </a:spcBef>
              <a:buAutoNum type="arabicPeriod"/>
              <a:defRPr/>
            </a:pPr>
            <a:r>
              <a:rPr lang="en-US" altLang="x-none" sz="2800" dirty="0">
                <a:latin typeface="Helvetica" charset="0"/>
                <a:ea typeface="Helvetica" charset="0"/>
                <a:cs typeface="Helvetica" charset="0"/>
              </a:rPr>
              <a:t>Learn to be flexible.</a:t>
            </a:r>
          </a:p>
          <a:p>
            <a:pPr marL="742950" indent="-742950">
              <a:spcBef>
                <a:spcPts val="1200"/>
              </a:spcBef>
              <a:buAutoNum type="arabicPeriod"/>
              <a:defRPr/>
            </a:pPr>
            <a:r>
              <a:rPr lang="en-US" altLang="x-none" sz="2800" dirty="0">
                <a:latin typeface="Helvetica" charset="0"/>
                <a:ea typeface="Helvetica" charset="0"/>
                <a:cs typeface="Helvetica" charset="0"/>
              </a:rPr>
              <a:t>Check your own </a:t>
            </a:r>
            <a:r>
              <a:rPr lang="en-US" altLang="x-none" sz="2800" b="1" u="sng" dirty="0">
                <a:latin typeface="Helvetica" charset="0"/>
                <a:ea typeface="Helvetica" charset="0"/>
                <a:cs typeface="Helvetica" charset="0"/>
              </a:rPr>
              <a:t>attitude</a:t>
            </a:r>
            <a:r>
              <a:rPr lang="en-US" altLang="x-none" sz="2800" b="1"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Don’t overreact to conflicts.</a:t>
            </a: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1614211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839822" y="1693869"/>
            <a:ext cx="10775004" cy="5047536"/>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AutoNum type="arabicPeriod"/>
              <a:defRPr/>
            </a:pPr>
            <a:r>
              <a:rPr lang="en-US" altLang="x-none" sz="2800" dirty="0">
                <a:latin typeface="Helvetica" charset="0"/>
                <a:ea typeface="Helvetica" charset="0"/>
                <a:cs typeface="Helvetica" charset="0"/>
              </a:rPr>
              <a:t>Regularly teach and preach concerning biblical conflict management.</a:t>
            </a:r>
          </a:p>
          <a:p>
            <a:pPr marL="742950" indent="-742950">
              <a:spcBef>
                <a:spcPts val="1200"/>
              </a:spcBef>
              <a:buAutoNum type="arabicPeriod"/>
              <a:defRPr/>
            </a:pPr>
            <a:r>
              <a:rPr lang="en-US" altLang="x-none" sz="2800" dirty="0">
                <a:latin typeface="Helvetica" charset="0"/>
                <a:ea typeface="Helvetica" charset="0"/>
                <a:cs typeface="Helvetica" charset="0"/>
              </a:rPr>
              <a:t>Follow the </a:t>
            </a:r>
            <a:r>
              <a:rPr lang="en-US" altLang="x-none" sz="2800" b="1" u="sng" dirty="0">
                <a:latin typeface="Helvetica" charset="0"/>
                <a:ea typeface="Helvetica" charset="0"/>
                <a:cs typeface="Helvetica" charset="0"/>
              </a:rPr>
              <a:t>101 percent</a:t>
            </a:r>
            <a:r>
              <a:rPr lang="en-US" altLang="x-none" sz="2800" dirty="0">
                <a:latin typeface="Helvetica" charset="0"/>
                <a:ea typeface="Helvetica" charset="0"/>
                <a:cs typeface="Helvetica" charset="0"/>
              </a:rPr>
              <a:t> principle.</a:t>
            </a:r>
          </a:p>
          <a:p>
            <a:pPr marL="742950" indent="-742950">
              <a:spcBef>
                <a:spcPts val="1200"/>
              </a:spcBef>
              <a:buAutoNum type="arabicPeriod"/>
              <a:defRPr/>
            </a:pPr>
            <a:r>
              <a:rPr lang="en-US" altLang="x-none" sz="2800" dirty="0">
                <a:latin typeface="Helvetica" charset="0"/>
                <a:ea typeface="Helvetica" charset="0"/>
                <a:cs typeface="Helvetica" charset="0"/>
              </a:rPr>
              <a:t>Love people more than </a:t>
            </a:r>
            <a:r>
              <a:rPr lang="en-US" altLang="x-none" sz="2800" b="1" u="sng" dirty="0">
                <a:latin typeface="Helvetica" charset="0"/>
                <a:ea typeface="Helvetica" charset="0"/>
                <a:cs typeface="Helvetica" charset="0"/>
              </a:rPr>
              <a:t>opinion</a:t>
            </a:r>
            <a:r>
              <a:rPr lang="en-US" altLang="x-none" sz="2800"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Give others </a:t>
            </a:r>
            <a:r>
              <a:rPr lang="en-US" altLang="x-none" sz="2800" b="1" u="sng" dirty="0">
                <a:latin typeface="Helvetica" charset="0"/>
                <a:ea typeface="Helvetica" charset="0"/>
                <a:cs typeface="Helvetica" charset="0"/>
              </a:rPr>
              <a:t>wiggle</a:t>
            </a:r>
            <a:r>
              <a:rPr lang="en-US" altLang="x-none" sz="2800" dirty="0">
                <a:latin typeface="Helvetica" charset="0"/>
                <a:ea typeface="Helvetica" charset="0"/>
                <a:cs typeface="Helvetica" charset="0"/>
              </a:rPr>
              <a:t> room.</a:t>
            </a:r>
          </a:p>
          <a:p>
            <a:pPr marL="742950" indent="-742950">
              <a:spcBef>
                <a:spcPts val="1200"/>
              </a:spcBef>
              <a:buAutoNum type="arabicPeriod"/>
              <a:defRPr/>
            </a:pPr>
            <a:r>
              <a:rPr lang="en-US" altLang="x-none" sz="2800" dirty="0">
                <a:latin typeface="Helvetica" charset="0"/>
                <a:ea typeface="Helvetica" charset="0"/>
                <a:cs typeface="Helvetica" charset="0"/>
              </a:rPr>
              <a:t>Learn to be flexible.</a:t>
            </a:r>
          </a:p>
          <a:p>
            <a:pPr marL="742950" indent="-742950">
              <a:spcBef>
                <a:spcPts val="1200"/>
              </a:spcBef>
              <a:buAutoNum type="arabicPeriod"/>
              <a:defRPr/>
            </a:pPr>
            <a:r>
              <a:rPr lang="en-US" altLang="x-none" sz="2800" dirty="0">
                <a:latin typeface="Helvetica" charset="0"/>
                <a:ea typeface="Helvetica" charset="0"/>
                <a:cs typeface="Helvetica" charset="0"/>
              </a:rPr>
              <a:t>Check your own </a:t>
            </a:r>
            <a:r>
              <a:rPr lang="en-US" altLang="x-none" sz="2800" b="1" u="sng" dirty="0">
                <a:latin typeface="Helvetica" charset="0"/>
                <a:ea typeface="Helvetica" charset="0"/>
                <a:cs typeface="Helvetica" charset="0"/>
              </a:rPr>
              <a:t>attitude</a:t>
            </a:r>
            <a:r>
              <a:rPr lang="en-US" altLang="x-none" sz="2800" b="1" dirty="0">
                <a:latin typeface="Helvetica" charset="0"/>
                <a:ea typeface="Helvetica" charset="0"/>
                <a:cs typeface="Helvetica" charset="0"/>
              </a:rPr>
              <a:t>.</a:t>
            </a:r>
          </a:p>
          <a:p>
            <a:pPr marL="742950" indent="-742950">
              <a:spcBef>
                <a:spcPts val="1200"/>
              </a:spcBef>
              <a:buAutoNum type="arabicPeriod"/>
              <a:defRPr/>
            </a:pPr>
            <a:r>
              <a:rPr lang="en-US" altLang="x-none" sz="2800" dirty="0">
                <a:latin typeface="Helvetica" charset="0"/>
                <a:ea typeface="Helvetica" charset="0"/>
                <a:cs typeface="Helvetica" charset="0"/>
              </a:rPr>
              <a:t>Don’t overreact to conflicts.</a:t>
            </a:r>
          </a:p>
          <a:p>
            <a:pPr marL="742950" indent="-742950">
              <a:spcBef>
                <a:spcPts val="1200"/>
              </a:spcBef>
              <a:buAutoNum type="arabicPeriod"/>
              <a:defRPr/>
            </a:pPr>
            <a:r>
              <a:rPr lang="en-US" altLang="x-none" sz="2800" dirty="0">
                <a:latin typeface="Helvetica" charset="0"/>
                <a:ea typeface="Helvetica" charset="0"/>
                <a:cs typeface="Helvetica" charset="0"/>
              </a:rPr>
              <a:t>Take the high </a:t>
            </a:r>
            <a:r>
              <a:rPr lang="en-US" altLang="x-none" sz="2800" b="1" u="sng" dirty="0">
                <a:latin typeface="Helvetica" charset="0"/>
                <a:ea typeface="Helvetica" charset="0"/>
                <a:cs typeface="Helvetica" charset="0"/>
              </a:rPr>
              <a:t>road.</a:t>
            </a:r>
            <a:endParaRPr lang="en-US" altLang="x-none" sz="2800" dirty="0">
              <a:latin typeface="Helvetica" charset="0"/>
              <a:ea typeface="Helvetica" charset="0"/>
              <a:cs typeface="Helvetica" charset="0"/>
            </a:endParaRPr>
          </a:p>
        </p:txBody>
      </p:sp>
      <p:pic>
        <p:nvPicPr>
          <p:cNvPr id="12" name="pasted-image.png"/>
          <p:cNvPicPr>
            <a:picLocks noChangeAspect="1"/>
          </p:cNvPicPr>
          <p:nvPr/>
        </p:nvPicPr>
        <p:blipFill>
          <a:blip r:embed="rId2"/>
          <a:stretch>
            <a:fillRect/>
          </a:stretch>
        </p:blipFill>
        <p:spPr>
          <a:xfrm>
            <a:off x="0" y="0"/>
            <a:ext cx="12192001" cy="1295401"/>
          </a:xfrm>
          <a:prstGeom prst="rect">
            <a:avLst/>
          </a:prstGeom>
          <a:ln w="12700">
            <a:miter lim="400000"/>
          </a:ln>
        </p:spPr>
      </p:pic>
      <p:pic>
        <p:nvPicPr>
          <p:cNvPr id="14" name="pasted-image.pdf"/>
          <p:cNvPicPr>
            <a:picLocks noChangeAspect="1"/>
          </p:cNvPicPr>
          <p:nvPr/>
        </p:nvPicPr>
        <p:blipFill>
          <a:blip r:embed="rId3"/>
          <a:stretch>
            <a:fillRect/>
          </a:stretch>
        </p:blipFill>
        <p:spPr>
          <a:xfrm>
            <a:off x="9296400" y="5738192"/>
            <a:ext cx="2543114" cy="875068"/>
          </a:xfrm>
          <a:prstGeom prst="rect">
            <a:avLst/>
          </a:prstGeom>
          <a:ln w="12700">
            <a:miter lim="400000"/>
          </a:ln>
        </p:spPr>
      </p:pic>
      <p:sp>
        <p:nvSpPr>
          <p:cNvPr id="9" name="Content Placeholder 2">
            <a:extLst>
              <a:ext uri="{FF2B5EF4-FFF2-40B4-BE49-F238E27FC236}">
                <a16:creationId xmlns:a16="http://schemas.microsoft.com/office/drawing/2014/main" id="{336AA081-6DD9-A446-9F1D-07B3616BFE3B}"/>
              </a:ext>
            </a:extLst>
          </p:cNvPr>
          <p:cNvSpPr txBox="1">
            <a:spLocks/>
          </p:cNvSpPr>
          <p:nvPr/>
        </p:nvSpPr>
        <p:spPr>
          <a:xfrm>
            <a:off x="0" y="270484"/>
            <a:ext cx="12192000" cy="8198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Font typeface="Arial"/>
              <a:buNone/>
              <a:defRPr/>
            </a:pPr>
            <a:r>
              <a:rPr lang="en-US" sz="3600" b="1" dirty="0">
                <a:solidFill>
                  <a:schemeClr val="bg1"/>
                </a:solidFill>
                <a:latin typeface="Arial" panose="020B0604020202020204" pitchFamily="34" charset="0"/>
                <a:ea typeface="Gotham Book" charset="0"/>
                <a:cs typeface="Arial" panose="020B0604020202020204" pitchFamily="34" charset="0"/>
              </a:rPr>
              <a:t>Building a Culture of Healthy Conflict Management</a:t>
            </a:r>
          </a:p>
        </p:txBody>
      </p:sp>
    </p:spTree>
    <p:extLst>
      <p:ext uri="{BB962C8B-B14F-4D97-AF65-F5344CB8AC3E}">
        <p14:creationId xmlns:p14="http://schemas.microsoft.com/office/powerpoint/2010/main" val="4271461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97668" y="1358901"/>
            <a:ext cx="10739336" cy="2800767"/>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n-US" altLang="x-none" sz="4400" dirty="0">
                <a:latin typeface="Arial" panose="020B0604020202020204" pitchFamily="34" charset="0"/>
                <a:ea typeface="Gotham Book" charset="0"/>
                <a:cs typeface="Arial" panose="020B0604020202020204" pitchFamily="34" charset="0"/>
              </a:rPr>
              <a:t>Romans 12:18</a:t>
            </a:r>
          </a:p>
          <a:p>
            <a:pPr algn="ctr">
              <a:defRPr/>
            </a:pPr>
            <a:endParaRPr lang="en-US" altLang="x-none" sz="4400" b="1" dirty="0">
              <a:latin typeface="Arial" panose="020B0604020202020204" pitchFamily="34" charset="0"/>
              <a:ea typeface="Gotham Book" charset="0"/>
              <a:cs typeface="Arial" panose="020B0604020202020204" pitchFamily="34" charset="0"/>
            </a:endParaRPr>
          </a:p>
          <a:p>
            <a:pPr algn="ctr">
              <a:defRPr/>
            </a:pPr>
            <a:r>
              <a:rPr lang="en-US" altLang="x-none" sz="4400" dirty="0">
                <a:latin typeface="Arial" panose="020B0604020202020204" pitchFamily="34" charset="0"/>
                <a:ea typeface="Gotham Book" charset="0"/>
                <a:cs typeface="Arial" panose="020B0604020202020204" pitchFamily="34" charset="0"/>
              </a:rPr>
              <a:t>“If possible, so far as it depends upon you, be at peace with all men.” (NAS)</a:t>
            </a:r>
          </a:p>
        </p:txBody>
      </p:sp>
      <p:pic>
        <p:nvPicPr>
          <p:cNvPr id="3"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Tree>
    <p:extLst>
      <p:ext uri="{BB962C8B-B14F-4D97-AF65-F5344CB8AC3E}">
        <p14:creationId xmlns:p14="http://schemas.microsoft.com/office/powerpoint/2010/main" val="1933925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1988108" y="1687837"/>
            <a:ext cx="8186828" cy="1898365"/>
          </a:xfrm>
          <a:prstGeom prst="rect">
            <a:avLst/>
          </a:prstGeom>
          <a:noFill/>
        </p:spPr>
        <p:txBody>
          <a:bodyPr wrap="square" lIns="51207" tIns="25603" rIns="51207" bIns="25603" rtlCol="0">
            <a:spAutoFit/>
          </a:bodyPr>
          <a:lstStyle/>
          <a:p>
            <a:pPr marL="0" marR="0" lvl="0" indent="0" algn="ctr" defTabSz="6827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rPr>
              <a:t>Dealing with Conflict</a:t>
            </a:r>
          </a:p>
          <a:p>
            <a:pPr marL="0" marR="0" lvl="0" indent="0" algn="ctr" defTabSz="682724"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Gotham Book" charset="0"/>
              <a:cs typeface="Arial" panose="020B0604020202020204" pitchFamily="34" charset="0"/>
            </a:endParaRPr>
          </a:p>
        </p:txBody>
      </p:sp>
      <p:pic>
        <p:nvPicPr>
          <p:cNvPr id="6" name="pasted-image.png"/>
          <p:cNvPicPr>
            <a:picLocks noChangeAspect="1"/>
          </p:cNvPicPr>
          <p:nvPr/>
        </p:nvPicPr>
        <p:blipFill>
          <a:blip r:embed="rId2"/>
          <a:stretch>
            <a:fillRect/>
          </a:stretch>
        </p:blipFill>
        <p:spPr>
          <a:xfrm>
            <a:off x="1524001" y="3556000"/>
            <a:ext cx="9115043" cy="3302000"/>
          </a:xfrm>
          <a:prstGeom prst="rect">
            <a:avLst/>
          </a:prstGeom>
          <a:ln w="12700">
            <a:miter lim="400000"/>
          </a:ln>
        </p:spPr>
      </p:pic>
      <p:pic>
        <p:nvPicPr>
          <p:cNvPr id="8" name="pasted-image.pdf"/>
          <p:cNvPicPr>
            <a:picLocks noChangeAspect="1"/>
          </p:cNvPicPr>
          <p:nvPr/>
        </p:nvPicPr>
        <p:blipFill>
          <a:blip r:embed="rId3"/>
          <a:stretch>
            <a:fillRect/>
          </a:stretch>
        </p:blipFill>
        <p:spPr>
          <a:xfrm>
            <a:off x="448657" y="453500"/>
            <a:ext cx="2150688" cy="743846"/>
          </a:xfrm>
          <a:prstGeom prst="rect">
            <a:avLst/>
          </a:prstGeom>
          <a:ln w="12700">
            <a:miter lim="400000"/>
          </a:ln>
        </p:spPr>
      </p:pic>
    </p:spTree>
    <p:extLst>
      <p:ext uri="{BB962C8B-B14F-4D97-AF65-F5344CB8AC3E}">
        <p14:creationId xmlns:p14="http://schemas.microsoft.com/office/powerpoint/2010/main" val="24970007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221579" cy="206210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Younger than the </a:t>
            </a:r>
            <a:r>
              <a:rPr lang="en-US" altLang="x-none" sz="3600" b="1" u="sng" dirty="0">
                <a:latin typeface="Helvetica" charset="0"/>
                <a:ea typeface="Helvetica" charset="0"/>
                <a:cs typeface="Helvetica" charset="0"/>
              </a:rPr>
              <a:t>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See pastor as the </a:t>
            </a:r>
            <a:r>
              <a:rPr lang="en-US" altLang="x-none" sz="3600" b="1" u="sng" dirty="0">
                <a:latin typeface="Helvetica" charset="0"/>
                <a:ea typeface="Helvetica" charset="0"/>
                <a:cs typeface="Helvetica" charset="0"/>
              </a:rPr>
              <a:t>leader</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321E5975-70CD-2546-9E84-A378553B402B}"/>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1. </a:t>
            </a:r>
            <a:r>
              <a:rPr lang="en-US" altLang="x-none" sz="4400" b="1" dirty="0">
                <a:latin typeface="Arial" panose="020B0604020202020204" pitchFamily="34" charset="0"/>
                <a:ea typeface="Gotham Book" charset="0"/>
                <a:cs typeface="Arial" panose="020B0604020202020204" pitchFamily="34" charset="0"/>
              </a:rPr>
              <a:t>Younger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247509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221579" cy="2769989"/>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Younger than the </a:t>
            </a:r>
            <a:r>
              <a:rPr lang="en-US" altLang="x-none" sz="3600" b="1" u="sng" dirty="0">
                <a:latin typeface="Helvetica" charset="0"/>
                <a:ea typeface="Helvetica" charset="0"/>
                <a:cs typeface="Helvetica" charset="0"/>
              </a:rPr>
              <a:t>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See pastor as the </a:t>
            </a:r>
            <a:r>
              <a:rPr lang="en-US" altLang="x-none" sz="3600" b="1" u="sng" dirty="0">
                <a:latin typeface="Helvetica" charset="0"/>
                <a:ea typeface="Helvetica" charset="0"/>
                <a:cs typeface="Helvetica" charset="0"/>
              </a:rPr>
              <a:t>leader</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Follow pastoral leadership without </a:t>
            </a:r>
            <a:r>
              <a:rPr lang="en-US" altLang="x-none" sz="3600" b="1" u="sng" dirty="0">
                <a:latin typeface="Helvetica" charset="0"/>
                <a:ea typeface="Helvetica" charset="0"/>
                <a:cs typeface="Helvetica" charset="0"/>
              </a:rPr>
              <a:t>questions</a:t>
            </a:r>
            <a:endParaRPr lang="en-US" altLang="x-none" sz="3600" dirty="0">
              <a:latin typeface="Helvetica" charset="0"/>
              <a:ea typeface="Helvetica" charset="0"/>
              <a:cs typeface="Helvetica" charset="0"/>
            </a:endParaRP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321E5975-70CD-2546-9E84-A378553B402B}"/>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1. </a:t>
            </a:r>
            <a:r>
              <a:rPr lang="en-US" altLang="x-none" sz="4400" b="1" dirty="0">
                <a:latin typeface="Arial" panose="020B0604020202020204" pitchFamily="34" charset="0"/>
                <a:ea typeface="Gotham Book" charset="0"/>
                <a:cs typeface="Arial" panose="020B0604020202020204" pitchFamily="34" charset="0"/>
              </a:rPr>
              <a:t>Younger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367115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4"/>
          <p:cNvSpPr txBox="1">
            <a:spLocks noChangeArrowheads="1"/>
          </p:cNvSpPr>
          <p:nvPr/>
        </p:nvSpPr>
        <p:spPr bwMode="auto">
          <a:xfrm>
            <a:off x="1676399" y="1574260"/>
            <a:ext cx="10221579" cy="4031873"/>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742950" indent="-742950">
              <a:spcBef>
                <a:spcPts val="1200"/>
              </a:spcBef>
              <a:buFont typeface="+mj-lt"/>
              <a:buAutoNum type="alphaLcPeriod"/>
              <a:defRPr/>
            </a:pPr>
            <a:r>
              <a:rPr lang="en-US" altLang="x-none" sz="3600" dirty="0">
                <a:latin typeface="Helvetica" charset="0"/>
                <a:ea typeface="Helvetica" charset="0"/>
                <a:cs typeface="Helvetica" charset="0"/>
              </a:rPr>
              <a:t>Younger than the </a:t>
            </a:r>
            <a:r>
              <a:rPr lang="en-US" altLang="x-none" sz="3600" b="1" u="sng" dirty="0">
                <a:latin typeface="Helvetica" charset="0"/>
                <a:ea typeface="Helvetica" charset="0"/>
                <a:cs typeface="Helvetica" charset="0"/>
              </a:rPr>
              <a:t>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Shorter tenure than the pastor </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See pastor as the </a:t>
            </a:r>
            <a:r>
              <a:rPr lang="en-US" altLang="x-none" sz="3600" b="1" u="sng" dirty="0">
                <a:latin typeface="Helvetica" charset="0"/>
                <a:ea typeface="Helvetica" charset="0"/>
                <a:cs typeface="Helvetica" charset="0"/>
              </a:rPr>
              <a:t>leader</a:t>
            </a:r>
          </a:p>
          <a:p>
            <a:pPr marL="742950" indent="-742950">
              <a:spcBef>
                <a:spcPts val="1200"/>
              </a:spcBef>
              <a:buFont typeface="+mj-lt"/>
              <a:buAutoNum type="alphaLcPeriod"/>
              <a:defRPr/>
            </a:pPr>
            <a:r>
              <a:rPr lang="en-US" altLang="x-none" sz="3600" dirty="0">
                <a:latin typeface="Helvetica" charset="0"/>
                <a:ea typeface="Helvetica" charset="0"/>
                <a:cs typeface="Helvetica" charset="0"/>
              </a:rPr>
              <a:t>Follow pastoral leadership without </a:t>
            </a:r>
            <a:r>
              <a:rPr lang="en-US" altLang="x-none" sz="3600" b="1" u="sng" dirty="0">
                <a:latin typeface="Helvetica" charset="0"/>
                <a:ea typeface="Helvetica" charset="0"/>
                <a:cs typeface="Helvetica" charset="0"/>
              </a:rPr>
              <a:t>questions</a:t>
            </a:r>
            <a:endParaRPr lang="en-US" altLang="x-none" sz="3600" dirty="0">
              <a:latin typeface="Helvetica" charset="0"/>
              <a:ea typeface="Helvetica" charset="0"/>
              <a:cs typeface="Helvetica" charset="0"/>
            </a:endParaRPr>
          </a:p>
          <a:p>
            <a:pPr marL="742950" indent="-742950">
              <a:spcBef>
                <a:spcPts val="1200"/>
              </a:spcBef>
              <a:buFont typeface="+mj-lt"/>
              <a:buAutoNum type="alphaLcPeriod"/>
              <a:defRPr/>
            </a:pPr>
            <a:r>
              <a:rPr lang="en-US" altLang="x-none" sz="3600" dirty="0">
                <a:latin typeface="Helvetica" charset="0"/>
                <a:ea typeface="Helvetica" charset="0"/>
                <a:cs typeface="Helvetica" charset="0"/>
              </a:rPr>
              <a:t>Easier to win people </a:t>
            </a:r>
            <a:r>
              <a:rPr lang="en-US" altLang="x-none" sz="3600" b="1" u="sng" dirty="0">
                <a:latin typeface="Helvetica" charset="0"/>
                <a:ea typeface="Helvetica" charset="0"/>
                <a:cs typeface="Helvetica" charset="0"/>
              </a:rPr>
              <a:t>two</a:t>
            </a:r>
            <a:r>
              <a:rPr lang="en-US" altLang="x-none" sz="3600" dirty="0">
                <a:latin typeface="Helvetica" charset="0"/>
                <a:ea typeface="Helvetica" charset="0"/>
                <a:cs typeface="Helvetica" charset="0"/>
              </a:rPr>
              <a:t> to </a:t>
            </a:r>
            <a:r>
              <a:rPr lang="en-US" altLang="x-none" sz="3600" b="1" u="sng" dirty="0">
                <a:latin typeface="Helvetica" charset="0"/>
                <a:ea typeface="Helvetica" charset="0"/>
                <a:cs typeface="Helvetica" charset="0"/>
              </a:rPr>
              <a:t>ten</a:t>
            </a:r>
            <a:r>
              <a:rPr lang="en-US" altLang="x-none" sz="3600" dirty="0">
                <a:latin typeface="Helvetica" charset="0"/>
                <a:ea typeface="Helvetica" charset="0"/>
                <a:cs typeface="Helvetica" charset="0"/>
              </a:rPr>
              <a:t> years younger</a:t>
            </a:r>
          </a:p>
        </p:txBody>
      </p:sp>
      <p:pic>
        <p:nvPicPr>
          <p:cNvPr id="10" name="pasted-image.pdf"/>
          <p:cNvPicPr>
            <a:picLocks noChangeAspect="1"/>
          </p:cNvPicPr>
          <p:nvPr/>
        </p:nvPicPr>
        <p:blipFill>
          <a:blip r:embed="rId2"/>
          <a:stretch>
            <a:fillRect/>
          </a:stretch>
        </p:blipFill>
        <p:spPr>
          <a:xfrm>
            <a:off x="9296400" y="5738192"/>
            <a:ext cx="2543114" cy="875068"/>
          </a:xfrm>
          <a:prstGeom prst="rect">
            <a:avLst/>
          </a:prstGeom>
          <a:ln w="12700">
            <a:miter lim="400000"/>
          </a:ln>
        </p:spPr>
      </p:pic>
      <p:sp>
        <p:nvSpPr>
          <p:cNvPr id="5" name="Text Box 3">
            <a:extLst>
              <a:ext uri="{FF2B5EF4-FFF2-40B4-BE49-F238E27FC236}">
                <a16:creationId xmlns:a16="http://schemas.microsoft.com/office/drawing/2014/main" id="{321E5975-70CD-2546-9E84-A378553B402B}"/>
              </a:ext>
            </a:extLst>
          </p:cNvPr>
          <p:cNvSpPr txBox="1">
            <a:spLocks noChangeArrowheads="1"/>
          </p:cNvSpPr>
          <p:nvPr/>
        </p:nvSpPr>
        <p:spPr bwMode="auto">
          <a:xfrm>
            <a:off x="839821" y="681276"/>
            <a:ext cx="10132979" cy="769441"/>
          </a:xfrm>
          <a:prstGeom prst="rect">
            <a:avLst/>
          </a:prstGeom>
          <a:noFill/>
          <a:ln>
            <a:noFill/>
          </a:ln>
          <a:effectLst>
            <a:outerShdw blurRad="63500" dist="53882"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defRPr/>
            </a:pPr>
            <a:r>
              <a:rPr lang="en-US" altLang="x-none" sz="4000" b="1" dirty="0">
                <a:latin typeface="Arial" panose="020B0604020202020204" pitchFamily="34" charset="0"/>
                <a:ea typeface="Gotham Book" charset="0"/>
                <a:cs typeface="Arial" panose="020B0604020202020204" pitchFamily="34" charset="0"/>
              </a:rPr>
              <a:t>1. </a:t>
            </a:r>
            <a:r>
              <a:rPr lang="en-US" altLang="x-none" sz="4400" b="1" dirty="0">
                <a:latin typeface="Arial" panose="020B0604020202020204" pitchFamily="34" charset="0"/>
                <a:ea typeface="Gotham Book" charset="0"/>
                <a:cs typeface="Arial" panose="020B0604020202020204" pitchFamily="34" charset="0"/>
              </a:rPr>
              <a:t>Younger Newcomers</a:t>
            </a:r>
            <a:endParaRPr lang="en-US" altLang="x-none" sz="2800" b="1" dirty="0">
              <a:latin typeface="Arial" panose="020B0604020202020204" pitchFamily="34" charset="0"/>
              <a:ea typeface="Gotham Book" charset="0"/>
              <a:cs typeface="Arial" panose="020B0604020202020204" pitchFamily="34" charset="0"/>
            </a:endParaRPr>
          </a:p>
        </p:txBody>
      </p:sp>
    </p:spTree>
    <p:extLst>
      <p:ext uri="{BB962C8B-B14F-4D97-AF65-F5344CB8AC3E}">
        <p14:creationId xmlns:p14="http://schemas.microsoft.com/office/powerpoint/2010/main" val="15517019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18" ma:contentTypeDescription="Create a new document." ma:contentTypeScope="" ma:versionID="b730053ace7494fb286a0b7f1a0cabd6">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84d450c4b2840c912213cdabff602a00"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TaxCatchAll xmlns="f528fb65-b9d9-452f-a175-3d4b140a4018"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F46BCB-4E15-48A1-AA19-77D294ED72C2}"/>
</file>

<file path=customXml/itemProps2.xml><?xml version="1.0" encoding="utf-8"?>
<ds:datastoreItem xmlns:ds="http://schemas.openxmlformats.org/officeDocument/2006/customXml" ds:itemID="{346258D2-7897-4B6A-81EE-4EE0086895DF}"/>
</file>

<file path=customXml/itemProps3.xml><?xml version="1.0" encoding="utf-8"?>
<ds:datastoreItem xmlns:ds="http://schemas.openxmlformats.org/officeDocument/2006/customXml" ds:itemID="{B90D5625-1C69-47C8-B7C6-21872808456A}"/>
</file>

<file path=docProps/app.xml><?xml version="1.0" encoding="utf-8"?>
<Properties xmlns="http://schemas.openxmlformats.org/officeDocument/2006/extended-properties" xmlns:vt="http://schemas.openxmlformats.org/officeDocument/2006/docPropsVTypes">
  <TotalTime>88</TotalTime>
  <Words>1694</Words>
  <Application>Microsoft Macintosh PowerPoint</Application>
  <PresentationFormat>Widescreen</PresentationFormat>
  <Paragraphs>281</Paragraphs>
  <Slides>68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Calibri Light</vt:lpstr>
      <vt:lpstr>Helvetica</vt:lpstr>
      <vt:lpstr>Helvetica Light</vt:lpstr>
      <vt:lpstr>Office Theme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Austin Jacobs</dc:creator>
  <cp:lastModifiedBy>Jacobs, Austin</cp:lastModifiedBy>
  <cp:revision>10</cp:revision>
  <dcterms:created xsi:type="dcterms:W3CDTF">2022-06-08T14:06:15Z</dcterms:created>
  <dcterms:modified xsi:type="dcterms:W3CDTF">2023-02-23T16:25:12Z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0x010100177A19375BE18A4D87A01136DE27B421</vt:lpwstr>
  </property>
</Properties>
</file>