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80" r:id="rId4"/>
    <p:sldId id="284" r:id="rId5"/>
    <p:sldId id="260" r:id="rId6"/>
    <p:sldId id="285" r:id="rId7"/>
    <p:sldId id="286" r:id="rId8"/>
    <p:sldId id="262" r:id="rId9"/>
    <p:sldId id="263" r:id="rId10"/>
    <p:sldId id="264" r:id="rId11"/>
    <p:sldId id="265" r:id="rId12"/>
    <p:sldId id="287" r:id="rId13"/>
    <p:sldId id="270" r:id="rId14"/>
    <p:sldId id="271" r:id="rId15"/>
    <p:sldId id="281" r:id="rId16"/>
    <p:sldId id="258" r:id="rId17"/>
    <p:sldId id="259" r:id="rId18"/>
    <p:sldId id="282" r:id="rId19"/>
    <p:sldId id="266" r:id="rId20"/>
    <p:sldId id="269" r:id="rId21"/>
    <p:sldId id="257" r:id="rId22"/>
    <p:sldId id="274" r:id="rId23"/>
    <p:sldId id="276" r:id="rId24"/>
    <p:sldId id="277" r:id="rId25"/>
    <p:sldId id="288" r:id="rId26"/>
    <p:sldId id="278"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Tyler" initials="AT" lastIdx="0" clrIdx="0">
    <p:extLst>
      <p:ext uri="{19B8F6BF-5375-455C-9EA6-DF929625EA0E}">
        <p15:presenceInfo xmlns:p15="http://schemas.microsoft.com/office/powerpoint/2012/main" userId="S-1-5-21-1590002271-1113158741-1197690230-13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B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95268" autoAdjust="0"/>
  </p:normalViewPr>
  <p:slideViewPr>
    <p:cSldViewPr snapToGrid="0">
      <p:cViewPr varScale="1">
        <p:scale>
          <a:sx n="81" d="100"/>
          <a:sy n="81" d="100"/>
        </p:scale>
        <p:origin x="816"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904F203-0058-462A-ADA0-056F9D9B9678}" type="datetimeFigureOut">
              <a:rPr lang="en-US" smtClean="0"/>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C1A74E-AA37-4EFA-AD24-90AA2892582E}" type="slidenum">
              <a:rPr lang="en-US" smtClean="0"/>
              <a:t>‹#›</a:t>
            </a:fld>
            <a:endParaRPr lang="en-US" dirty="0"/>
          </a:p>
        </p:txBody>
      </p:sp>
    </p:spTree>
    <p:extLst>
      <p:ext uri="{BB962C8B-B14F-4D97-AF65-F5344CB8AC3E}">
        <p14:creationId xmlns:p14="http://schemas.microsoft.com/office/powerpoint/2010/main" val="109735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04F203-0058-462A-ADA0-056F9D9B9678}" type="datetimeFigureOut">
              <a:rPr lang="en-US" smtClean="0"/>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C1A74E-AA37-4EFA-AD24-90AA2892582E}" type="slidenum">
              <a:rPr lang="en-US" smtClean="0"/>
              <a:t>‹#›</a:t>
            </a:fld>
            <a:endParaRPr lang="en-US" dirty="0"/>
          </a:p>
        </p:txBody>
      </p:sp>
    </p:spTree>
    <p:extLst>
      <p:ext uri="{BB962C8B-B14F-4D97-AF65-F5344CB8AC3E}">
        <p14:creationId xmlns:p14="http://schemas.microsoft.com/office/powerpoint/2010/main" val="238501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04F203-0058-462A-ADA0-056F9D9B9678}" type="datetimeFigureOut">
              <a:rPr lang="en-US" smtClean="0"/>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C1A74E-AA37-4EFA-AD24-90AA2892582E}" type="slidenum">
              <a:rPr lang="en-US" smtClean="0"/>
              <a:t>‹#›</a:t>
            </a:fld>
            <a:endParaRPr lang="en-US" dirty="0"/>
          </a:p>
        </p:txBody>
      </p:sp>
    </p:spTree>
    <p:extLst>
      <p:ext uri="{BB962C8B-B14F-4D97-AF65-F5344CB8AC3E}">
        <p14:creationId xmlns:p14="http://schemas.microsoft.com/office/powerpoint/2010/main" val="3848185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04F203-0058-462A-ADA0-056F9D9B9678}" type="datetimeFigureOut">
              <a:rPr lang="en-US" smtClean="0"/>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C1A74E-AA37-4EFA-AD24-90AA2892582E}" type="slidenum">
              <a:rPr lang="en-US" smtClean="0"/>
              <a:t>‹#›</a:t>
            </a:fld>
            <a:endParaRPr lang="en-US" dirty="0"/>
          </a:p>
        </p:txBody>
      </p:sp>
    </p:spTree>
    <p:extLst>
      <p:ext uri="{BB962C8B-B14F-4D97-AF65-F5344CB8AC3E}">
        <p14:creationId xmlns:p14="http://schemas.microsoft.com/office/powerpoint/2010/main" val="2856781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04F203-0058-462A-ADA0-056F9D9B9678}" type="datetimeFigureOut">
              <a:rPr lang="en-US" smtClean="0"/>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C1A74E-AA37-4EFA-AD24-90AA2892582E}" type="slidenum">
              <a:rPr lang="en-US" smtClean="0"/>
              <a:t>‹#›</a:t>
            </a:fld>
            <a:endParaRPr lang="en-US" dirty="0"/>
          </a:p>
        </p:txBody>
      </p:sp>
    </p:spTree>
    <p:extLst>
      <p:ext uri="{BB962C8B-B14F-4D97-AF65-F5344CB8AC3E}">
        <p14:creationId xmlns:p14="http://schemas.microsoft.com/office/powerpoint/2010/main" val="2546129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04F203-0058-462A-ADA0-056F9D9B9678}" type="datetimeFigureOut">
              <a:rPr lang="en-US" smtClean="0"/>
              <a:t>1/23/2026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C1A74E-AA37-4EFA-AD24-90AA2892582E}" type="slidenum">
              <a:rPr lang="en-US" smtClean="0"/>
              <a:t>‹#›</a:t>
            </a:fld>
            <a:endParaRPr lang="en-US" dirty="0"/>
          </a:p>
        </p:txBody>
      </p:sp>
    </p:spTree>
    <p:extLst>
      <p:ext uri="{BB962C8B-B14F-4D97-AF65-F5344CB8AC3E}">
        <p14:creationId xmlns:p14="http://schemas.microsoft.com/office/powerpoint/2010/main" val="321296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04F203-0058-462A-ADA0-056F9D9B9678}" type="datetimeFigureOut">
              <a:rPr lang="en-US" smtClean="0"/>
              <a:t>1/23/2026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9C1A74E-AA37-4EFA-AD24-90AA2892582E}" type="slidenum">
              <a:rPr lang="en-US" smtClean="0"/>
              <a:t>‹#›</a:t>
            </a:fld>
            <a:endParaRPr lang="en-US" dirty="0"/>
          </a:p>
        </p:txBody>
      </p:sp>
    </p:spTree>
    <p:extLst>
      <p:ext uri="{BB962C8B-B14F-4D97-AF65-F5344CB8AC3E}">
        <p14:creationId xmlns:p14="http://schemas.microsoft.com/office/powerpoint/2010/main" val="1453731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04F203-0058-462A-ADA0-056F9D9B9678}" type="datetimeFigureOut">
              <a:rPr lang="en-US" smtClean="0"/>
              <a:t>1/23/2026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9C1A74E-AA37-4EFA-AD24-90AA2892582E}" type="slidenum">
              <a:rPr lang="en-US" smtClean="0"/>
              <a:t>‹#›</a:t>
            </a:fld>
            <a:endParaRPr lang="en-US" dirty="0"/>
          </a:p>
        </p:txBody>
      </p:sp>
    </p:spTree>
    <p:extLst>
      <p:ext uri="{BB962C8B-B14F-4D97-AF65-F5344CB8AC3E}">
        <p14:creationId xmlns:p14="http://schemas.microsoft.com/office/powerpoint/2010/main" val="966981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04F203-0058-462A-ADA0-056F9D9B9678}" type="datetimeFigureOut">
              <a:rPr lang="en-US" smtClean="0"/>
              <a:t>1/23/2026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9C1A74E-AA37-4EFA-AD24-90AA2892582E}" type="slidenum">
              <a:rPr lang="en-US" smtClean="0"/>
              <a:t>‹#›</a:t>
            </a:fld>
            <a:endParaRPr lang="en-US" dirty="0"/>
          </a:p>
        </p:txBody>
      </p:sp>
    </p:spTree>
    <p:extLst>
      <p:ext uri="{BB962C8B-B14F-4D97-AF65-F5344CB8AC3E}">
        <p14:creationId xmlns:p14="http://schemas.microsoft.com/office/powerpoint/2010/main" val="3648898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04F203-0058-462A-ADA0-056F9D9B9678}" type="datetimeFigureOut">
              <a:rPr lang="en-US" smtClean="0"/>
              <a:t>1/23/2026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C1A74E-AA37-4EFA-AD24-90AA2892582E}" type="slidenum">
              <a:rPr lang="en-US" smtClean="0"/>
              <a:t>‹#›</a:t>
            </a:fld>
            <a:endParaRPr lang="en-US" dirty="0"/>
          </a:p>
        </p:txBody>
      </p:sp>
    </p:spTree>
    <p:extLst>
      <p:ext uri="{BB962C8B-B14F-4D97-AF65-F5344CB8AC3E}">
        <p14:creationId xmlns:p14="http://schemas.microsoft.com/office/powerpoint/2010/main" val="1145889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04F203-0058-462A-ADA0-056F9D9B9678}" type="datetimeFigureOut">
              <a:rPr lang="en-US" smtClean="0"/>
              <a:t>1/23/2026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C1A74E-AA37-4EFA-AD24-90AA2892582E}" type="slidenum">
              <a:rPr lang="en-US" smtClean="0"/>
              <a:t>‹#›</a:t>
            </a:fld>
            <a:endParaRPr lang="en-US" dirty="0"/>
          </a:p>
        </p:txBody>
      </p:sp>
    </p:spTree>
    <p:extLst>
      <p:ext uri="{BB962C8B-B14F-4D97-AF65-F5344CB8AC3E}">
        <p14:creationId xmlns:p14="http://schemas.microsoft.com/office/powerpoint/2010/main" val="1171647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4F203-0058-462A-ADA0-056F9D9B9678}" type="datetimeFigureOut">
              <a:rPr lang="en-US" smtClean="0"/>
              <a:t>1/23/2026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C1A74E-AA37-4EFA-AD24-90AA2892582E}" type="slidenum">
              <a:rPr lang="en-US" smtClean="0"/>
              <a:t>‹#›</a:t>
            </a:fld>
            <a:endParaRPr lang="en-US" dirty="0"/>
          </a:p>
        </p:txBody>
      </p:sp>
    </p:spTree>
    <p:extLst>
      <p:ext uri="{BB962C8B-B14F-4D97-AF65-F5344CB8AC3E}">
        <p14:creationId xmlns:p14="http://schemas.microsoft.com/office/powerpoint/2010/main" val="521920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4.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hyperlink" Target="https://pixabay.com/en/bingo-gambling-game-luck-159974/" TargetMode="Externa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image" Target="../media/image50.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8.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7.jpg"/><Relationship Id="rId5" Type="http://schemas.openxmlformats.org/officeDocument/2006/relationships/image" Target="../media/image1.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slideLayout" Target="../slideLayouts/slideLayout2.xml"/><Relationship Id="rId7" Type="http://schemas.openxmlformats.org/officeDocument/2006/relationships/image" Target="../media/image61.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0.jpg"/><Relationship Id="rId5" Type="http://schemas.openxmlformats.org/officeDocument/2006/relationships/image" Target="../media/image1.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slideLayout" Target="../slideLayouts/slideLayout2.xml"/><Relationship Id="rId7" Type="http://schemas.openxmlformats.org/officeDocument/2006/relationships/image" Target="../media/image65.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hyperlink" Target="mailto:academy@stmaryslongmeadow.org" TargetMode="External"/><Relationship Id="rId2" Type="http://schemas.openxmlformats.org/officeDocument/2006/relationships/hyperlink" Target="https://www.signupgenius.com/go/30E0C4BADAB29A5FB6-61813093-welcome"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68.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2.xml"/><Relationship Id="rId7" Type="http://schemas.openxmlformats.org/officeDocument/2006/relationships/image" Target="../media/image11.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2.xml"/><Relationship Id="rId7" Type="http://schemas.openxmlformats.org/officeDocument/2006/relationships/image" Target="../media/image22.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2432601"/>
          </a:xfrm>
        </p:spPr>
        <p:txBody>
          <a:bodyPr>
            <a:normAutofit fontScale="90000"/>
          </a:bodyPr>
          <a:lstStyle/>
          <a:p>
            <a:br>
              <a:rPr lang="en-US" sz="7200" b="1" dirty="0">
                <a:solidFill>
                  <a:schemeClr val="accent1">
                    <a:lumMod val="75000"/>
                  </a:schemeClr>
                </a:solidFill>
              </a:rPr>
            </a:br>
            <a:r>
              <a:rPr lang="en-US" sz="7200" b="1" i="1" dirty="0">
                <a:solidFill>
                  <a:schemeClr val="accent1">
                    <a:lumMod val="75000"/>
                  </a:schemeClr>
                </a:solidFill>
                <a:latin typeface="+mn-lt"/>
              </a:rPr>
              <a:t>Welcome to   </a:t>
            </a:r>
            <a:br>
              <a:rPr lang="en-US" sz="7200" b="1" i="1" dirty="0">
                <a:solidFill>
                  <a:schemeClr val="accent1">
                    <a:lumMod val="75000"/>
                  </a:schemeClr>
                </a:solidFill>
                <a:latin typeface="+mn-lt"/>
              </a:rPr>
            </a:br>
            <a:r>
              <a:rPr lang="en-US" sz="7200" b="1" i="1" dirty="0">
                <a:solidFill>
                  <a:schemeClr val="accent1">
                    <a:lumMod val="75000"/>
                  </a:schemeClr>
                </a:solidFill>
                <a:latin typeface="+mn-lt"/>
              </a:rPr>
              <a:t>St. Mary’s Academy</a:t>
            </a:r>
            <a:br>
              <a:rPr lang="en-US" sz="7200" b="1" i="1" dirty="0">
                <a:solidFill>
                  <a:schemeClr val="accent1">
                    <a:lumMod val="75000"/>
                  </a:schemeClr>
                </a:solidFill>
                <a:latin typeface="+mn-lt"/>
              </a:rPr>
            </a:br>
            <a:r>
              <a:rPr lang="en-US" sz="7200" b="1" i="1" dirty="0">
                <a:solidFill>
                  <a:schemeClr val="accent1">
                    <a:lumMod val="75000"/>
                  </a:schemeClr>
                </a:solidFill>
                <a:latin typeface="+mn-lt"/>
              </a:rPr>
              <a:t>Pre-K – Grade 8 </a:t>
            </a:r>
          </a:p>
        </p:txBody>
      </p:sp>
      <p:sp>
        <p:nvSpPr>
          <p:cNvPr id="3" name="Subtitle 2"/>
          <p:cNvSpPr>
            <a:spLocks noGrp="1"/>
          </p:cNvSpPr>
          <p:nvPr>
            <p:ph type="subTitle" idx="1"/>
          </p:nvPr>
        </p:nvSpPr>
        <p:spPr>
          <a:xfrm>
            <a:off x="1406435" y="3720661"/>
            <a:ext cx="9144000" cy="1655762"/>
          </a:xfrm>
        </p:spPr>
        <p:txBody>
          <a:bodyPr>
            <a:noAutofit/>
          </a:bodyPr>
          <a:lstStyle/>
          <a:p>
            <a:r>
              <a:rPr lang="en-US" sz="6600" b="1" i="1" dirty="0">
                <a:solidFill>
                  <a:srgbClr val="0070C0"/>
                </a:solidFill>
              </a:rPr>
              <a:t>Open House</a:t>
            </a:r>
          </a:p>
          <a:p>
            <a:r>
              <a:rPr lang="en-US" sz="6600" b="1" i="1" dirty="0">
                <a:solidFill>
                  <a:srgbClr val="0070C0"/>
                </a:solidFill>
              </a:rPr>
              <a:t>January 25, 2025 </a:t>
            </a:r>
          </a:p>
          <a:p>
            <a:r>
              <a:rPr lang="en-US" sz="6600" b="1" i="1" dirty="0">
                <a:solidFill>
                  <a:srgbClr val="0070C0"/>
                </a:solidFill>
              </a:rPr>
              <a:t>Virtual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9127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719">
        <p15:prstTrans prst="curtains"/>
      </p:transition>
    </mc:Choice>
    <mc:Fallback xmlns="">
      <p:transition spd="slow" advTm="7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726140" y="5490914"/>
            <a:ext cx="10703859" cy="1071154"/>
          </a:xfrm>
        </p:spPr>
        <p:txBody>
          <a:bodyPr>
            <a:normAutofit/>
          </a:bodyPr>
          <a:lstStyle/>
          <a:p>
            <a:pPr algn="ctr"/>
            <a:r>
              <a:rPr lang="en-US" dirty="0">
                <a:latin typeface="Georgia" panose="02040502050405020303" pitchFamily="18" charset="0"/>
              </a:rPr>
              <a:t>Native American Exhibit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5" name="Picture 4">
            <a:extLst>
              <a:ext uri="{FF2B5EF4-FFF2-40B4-BE49-F238E27FC236}">
                <a16:creationId xmlns:a16="http://schemas.microsoft.com/office/drawing/2014/main" id="{E9598691-2840-4077-8E99-92D3ECD17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2910" y="1090569"/>
            <a:ext cx="4011966" cy="4011966"/>
          </a:xfrm>
          <a:prstGeom prst="rect">
            <a:avLst/>
          </a:prstGeom>
          <a:ln w="190500" cap="sq">
            <a:solidFill>
              <a:schemeClr val="accent4">
                <a:lumMod val="20000"/>
                <a:lumOff val="8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04851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270">
        <p15:prstTrans prst="peelOff"/>
      </p:transition>
    </mc:Choice>
    <mc:Fallback xmlns="">
      <p:transition spd="slow" advTm="62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7" name="Picture 6">
            <a:extLst>
              <a:ext uri="{FF2B5EF4-FFF2-40B4-BE49-F238E27FC236}">
                <a16:creationId xmlns:a16="http://schemas.microsoft.com/office/drawing/2014/main" id="{33AADE39-D6CA-44BD-AEDF-12B6BB6216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98" y="705979"/>
            <a:ext cx="4761369" cy="5446042"/>
          </a:xfrm>
          <a:prstGeom prst="rect">
            <a:avLst/>
          </a:prstGeom>
          <a:ln>
            <a:noFill/>
          </a:ln>
          <a:effectLst>
            <a:softEdge rad="112500"/>
          </a:effectLst>
        </p:spPr>
      </p:pic>
      <p:sp>
        <p:nvSpPr>
          <p:cNvPr id="20" name="TextBox 19">
            <a:extLst>
              <a:ext uri="{FF2B5EF4-FFF2-40B4-BE49-F238E27FC236}">
                <a16:creationId xmlns:a16="http://schemas.microsoft.com/office/drawing/2014/main" id="{691ACFE2-58DF-42CF-8B86-FFE1CE9C8CC8}"/>
              </a:ext>
            </a:extLst>
          </p:cNvPr>
          <p:cNvSpPr txBox="1"/>
          <p:nvPr/>
        </p:nvSpPr>
        <p:spPr>
          <a:xfrm>
            <a:off x="5054970" y="507271"/>
            <a:ext cx="6679830" cy="1200329"/>
          </a:xfrm>
          <a:prstGeom prst="rect">
            <a:avLst/>
          </a:prstGeom>
          <a:noFill/>
        </p:spPr>
        <p:txBody>
          <a:bodyPr wrap="square" rtlCol="0">
            <a:spAutoFit/>
          </a:bodyPr>
          <a:lstStyle/>
          <a:p>
            <a:pPr algn="ctr"/>
            <a:r>
              <a:rPr lang="en-US" sz="3600" dirty="0">
                <a:latin typeface="Bahnschrift SemiLight Condensed" panose="020B0502040204020203" pitchFamily="34" charset="0"/>
              </a:rPr>
              <a:t>Vibrant and fun classroom set up for our PreK 3 and 4 Year-Old Students </a:t>
            </a:r>
          </a:p>
        </p:txBody>
      </p:sp>
      <p:pic>
        <p:nvPicPr>
          <p:cNvPr id="22" name="Picture 21">
            <a:extLst>
              <a:ext uri="{FF2B5EF4-FFF2-40B4-BE49-F238E27FC236}">
                <a16:creationId xmlns:a16="http://schemas.microsoft.com/office/drawing/2014/main" id="{771B4916-6FA3-4047-B8D4-DF8045A41D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6949" y="2257154"/>
            <a:ext cx="5864748" cy="4398561"/>
          </a:xfrm>
          <a:prstGeom prst="rect">
            <a:avLst/>
          </a:prstGeom>
          <a:ln>
            <a:noFill/>
          </a:ln>
          <a:effectLst>
            <a:softEdge rad="112500"/>
          </a:effectLst>
        </p:spPr>
      </p:pic>
    </p:spTree>
    <p:extLst>
      <p:ext uri="{BB962C8B-B14F-4D97-AF65-F5344CB8AC3E}">
        <p14:creationId xmlns:p14="http://schemas.microsoft.com/office/powerpoint/2010/main" val="3952342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858">
        <p15:prstTrans prst="peelOff"/>
      </p:transition>
    </mc:Choice>
    <mc:Fallback xmlns="">
      <p:transition spd="slow" advTm="58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C74CEF-7BA0-4E10-9001-BA7F5582C3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83" y="2010747"/>
            <a:ext cx="6108441" cy="4581331"/>
          </a:xfrm>
          <a:prstGeom prst="ellipse">
            <a:avLst/>
          </a:prstGeom>
          <a:ln>
            <a:noFill/>
          </a:ln>
          <a:effectLst>
            <a:softEdge rad="112500"/>
          </a:effectLst>
        </p:spPr>
      </p:pic>
      <p:pic>
        <p:nvPicPr>
          <p:cNvPr id="8" name="Picture 7">
            <a:extLst>
              <a:ext uri="{FF2B5EF4-FFF2-40B4-BE49-F238E27FC236}">
                <a16:creationId xmlns:a16="http://schemas.microsoft.com/office/drawing/2014/main" id="{B30D86B1-5E8A-44E7-BB2A-A95E904509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8988" y="202941"/>
            <a:ext cx="5464629" cy="4098472"/>
          </a:xfrm>
          <a:prstGeom prst="ellipse">
            <a:avLst/>
          </a:prstGeom>
          <a:ln>
            <a:noFill/>
          </a:ln>
          <a:effectLst>
            <a:softEdge rad="112500"/>
          </a:effectLst>
        </p:spPr>
      </p:pic>
      <p:sp>
        <p:nvSpPr>
          <p:cNvPr id="9" name="TextBox 8">
            <a:extLst>
              <a:ext uri="{FF2B5EF4-FFF2-40B4-BE49-F238E27FC236}">
                <a16:creationId xmlns:a16="http://schemas.microsoft.com/office/drawing/2014/main" id="{BDD0B902-BA09-4126-80A6-FA43B8110EA7}"/>
              </a:ext>
            </a:extLst>
          </p:cNvPr>
          <p:cNvSpPr txBox="1"/>
          <p:nvPr/>
        </p:nvSpPr>
        <p:spPr>
          <a:xfrm>
            <a:off x="8042988" y="4376057"/>
            <a:ext cx="2780523" cy="830997"/>
          </a:xfrm>
          <a:prstGeom prst="rect">
            <a:avLst/>
          </a:prstGeom>
          <a:noFill/>
        </p:spPr>
        <p:txBody>
          <a:bodyPr wrap="square" rtlCol="0">
            <a:spAutoFit/>
          </a:bodyPr>
          <a:lstStyle/>
          <a:p>
            <a:pPr algn="ctr"/>
            <a:r>
              <a:rPr lang="en-US" sz="2400" dirty="0">
                <a:latin typeface="Bahnschrift SemiLight Condensed" panose="020B0502040204020203" pitchFamily="34" charset="0"/>
              </a:rPr>
              <a:t>Bright and sunny Kindergarten classroom </a:t>
            </a:r>
          </a:p>
        </p:txBody>
      </p:sp>
      <p:sp>
        <p:nvSpPr>
          <p:cNvPr id="10" name="TextBox 9">
            <a:extLst>
              <a:ext uri="{FF2B5EF4-FFF2-40B4-BE49-F238E27FC236}">
                <a16:creationId xmlns:a16="http://schemas.microsoft.com/office/drawing/2014/main" id="{1FAAB3CB-AF85-4328-B487-9681FF294331}"/>
              </a:ext>
            </a:extLst>
          </p:cNvPr>
          <p:cNvSpPr txBox="1"/>
          <p:nvPr/>
        </p:nvSpPr>
        <p:spPr>
          <a:xfrm>
            <a:off x="909733" y="797767"/>
            <a:ext cx="4100805" cy="954107"/>
          </a:xfrm>
          <a:prstGeom prst="rect">
            <a:avLst/>
          </a:prstGeom>
          <a:noFill/>
        </p:spPr>
        <p:txBody>
          <a:bodyPr wrap="square" rtlCol="0">
            <a:spAutoFit/>
          </a:bodyPr>
          <a:lstStyle/>
          <a:p>
            <a:pPr algn="ctr"/>
            <a:r>
              <a:rPr lang="en-US" sz="2800" dirty="0">
                <a:latin typeface="Bahnschrift SemiLight Condensed" panose="020B0502040204020203" pitchFamily="34" charset="0"/>
              </a:rPr>
              <a:t>Classroom set up for students grade 1 to 8</a:t>
            </a:r>
          </a:p>
        </p:txBody>
      </p:sp>
    </p:spTree>
    <p:extLst>
      <p:ext uri="{BB962C8B-B14F-4D97-AF65-F5344CB8AC3E}">
        <p14:creationId xmlns:p14="http://schemas.microsoft.com/office/powerpoint/2010/main" val="4274669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29" y="5051741"/>
            <a:ext cx="7513204" cy="1325563"/>
          </a:xfrm>
        </p:spPr>
        <p:txBody>
          <a:bodyPr/>
          <a:lstStyle/>
          <a:p>
            <a:pPr algn="ctr"/>
            <a:r>
              <a:rPr lang="en-US" dirty="0">
                <a:latin typeface="Constantia" panose="02030602050306030303" pitchFamily="18" charset="0"/>
              </a:rPr>
              <a:t>Bird Seed/Peanut Butter </a:t>
            </a:r>
            <a:br>
              <a:rPr lang="en-US" dirty="0">
                <a:latin typeface="Constantia" panose="02030602050306030303" pitchFamily="18" charset="0"/>
              </a:rPr>
            </a:br>
            <a:r>
              <a:rPr lang="en-US" dirty="0">
                <a:latin typeface="Constantia" panose="02030602050306030303" pitchFamily="18" charset="0"/>
              </a:rPr>
              <a:t>Bird Feeders</a:t>
            </a:r>
          </a:p>
        </p:txBody>
      </p:sp>
      <p:pic>
        <p:nvPicPr>
          <p:cNvPr id="12" name="Content Placeholder 11"/>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7621191" y="2287191"/>
            <a:ext cx="4352925" cy="3264693"/>
          </a:xfrm>
          <a:prstGeom prst="snip2DiagRect">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descr="Sulaiman's work- my dream mausoleum: THE SINGING &lt;strong&gt;BIRD&lt;/strong&g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4500" y="450886"/>
            <a:ext cx="923425" cy="946552"/>
          </a:xfrm>
          <a:prstGeom prst="rect">
            <a:avLst/>
          </a:prstGeom>
        </p:spPr>
      </p:pic>
      <p:pic>
        <p:nvPicPr>
          <p:cNvPr id="8" name="Picture 7" descr="Sulaiman's work- my dream mausoleum: THE &lt;strong&gt;SINGING&lt;/strong&gt; &lt;strong&gt;BIRD&lt;/strong&g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7636" y="3261815"/>
            <a:ext cx="1087407" cy="111464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780603" y="1055859"/>
            <a:ext cx="4507462" cy="3380597"/>
          </a:xfrm>
          <a:prstGeom prst="round2DiagRect">
            <a:avLst>
              <a:gd name="adj1" fmla="val 16667"/>
              <a:gd name="adj2" fmla="val 0"/>
            </a:avLst>
          </a:prstGeom>
          <a:ln w="88900" cap="sq">
            <a:solidFill>
              <a:srgbClr val="7030A0"/>
            </a:solidFill>
            <a:miter lim="800000"/>
          </a:ln>
          <a:effectLst>
            <a:outerShdw blurRad="254000" algn="tl" rotWithShape="0">
              <a:srgbClr val="000000">
                <a:alpha val="43000"/>
              </a:srgbClr>
            </a:outerShdw>
          </a:effectLst>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666065" y="777953"/>
            <a:ext cx="2616534" cy="1962400"/>
          </a:xfrm>
          <a:prstGeom prst="round2DiagRect">
            <a:avLst>
              <a:gd name="adj1" fmla="val 16667"/>
              <a:gd name="adj2" fmla="val 0"/>
            </a:avLst>
          </a:prstGeom>
          <a:ln w="88900" cap="sq">
            <a:solidFill>
              <a:srgbClr val="7030A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01200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624">
        <p15:prstTrans prst="pageCurlDouble"/>
      </p:transition>
    </mc:Choice>
    <mc:Fallback xmlns="">
      <p:transition spd="slow" advTm="56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7089" y="4008412"/>
            <a:ext cx="1744163" cy="1433120"/>
          </a:xfrm>
          <a:prstGeom prst="rect">
            <a:avLst/>
          </a:prstGeom>
        </p:spPr>
      </p:pic>
      <p:sp>
        <p:nvSpPr>
          <p:cNvPr id="9" name="TextBox 8"/>
          <p:cNvSpPr txBox="1"/>
          <p:nvPr/>
        </p:nvSpPr>
        <p:spPr>
          <a:xfrm>
            <a:off x="1869418" y="927727"/>
            <a:ext cx="2599507" cy="2800767"/>
          </a:xfrm>
          <a:prstGeom prst="rect">
            <a:avLst/>
          </a:prstGeom>
          <a:noFill/>
        </p:spPr>
        <p:txBody>
          <a:bodyPr wrap="square" rtlCol="0">
            <a:spAutoFit/>
          </a:bodyPr>
          <a:lstStyle/>
          <a:p>
            <a:pPr algn="ctr"/>
            <a:r>
              <a:rPr lang="en-US" sz="3200" dirty="0"/>
              <a:t> </a:t>
            </a:r>
            <a:r>
              <a:rPr lang="en-US" sz="4400" dirty="0">
                <a:latin typeface="Algerian" panose="04020705040A02060702" pitchFamily="82" charset="0"/>
              </a:rPr>
              <a:t>Book Tasting</a:t>
            </a:r>
          </a:p>
          <a:p>
            <a:pPr algn="ctr"/>
            <a:r>
              <a:rPr lang="en-US" sz="4400" dirty="0">
                <a:latin typeface="Algerian" panose="04020705040A02060702" pitchFamily="82" charset="0"/>
              </a:rPr>
              <a:t>In Grade 5  </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594708"/>
            <a:ext cx="4125968" cy="550129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32423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304">
        <p15:prstTrans prst="pageCurlDouble"/>
      </p:transition>
    </mc:Choice>
    <mc:Fallback xmlns="">
      <p:transition spd="slow" advTm="63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FC21E-C779-4277-A1E3-21E739475465}"/>
              </a:ext>
            </a:extLst>
          </p:cNvPr>
          <p:cNvSpPr>
            <a:spLocks noGrp="1"/>
          </p:cNvSpPr>
          <p:nvPr>
            <p:ph type="ctrTitle"/>
          </p:nvPr>
        </p:nvSpPr>
        <p:spPr>
          <a:xfrm>
            <a:off x="662473" y="499398"/>
            <a:ext cx="10748866" cy="1077848"/>
          </a:xfrm>
        </p:spPr>
        <p:txBody>
          <a:bodyPr>
            <a:normAutofit/>
          </a:bodyPr>
          <a:lstStyle/>
          <a:p>
            <a:r>
              <a:rPr lang="en-US" dirty="0">
                <a:latin typeface="Georgia" panose="02040502050405020303" pitchFamily="18" charset="0"/>
              </a:rPr>
              <a:t>Salsa</a:t>
            </a:r>
            <a:r>
              <a:rPr lang="en-US" dirty="0"/>
              <a:t> </a:t>
            </a:r>
            <a:r>
              <a:rPr lang="en-US" dirty="0">
                <a:latin typeface="Georgia" panose="02040502050405020303" pitchFamily="18" charset="0"/>
              </a:rPr>
              <a:t>Night with </a:t>
            </a:r>
            <a:r>
              <a:rPr lang="en-US" dirty="0" err="1">
                <a:latin typeface="Georgia" panose="02040502050405020303" pitchFamily="18" charset="0"/>
              </a:rPr>
              <a:t>Ms.Vasquez</a:t>
            </a:r>
            <a:r>
              <a:rPr lang="en-US" dirty="0">
                <a:latin typeface="Georgia" panose="02040502050405020303" pitchFamily="18" charset="0"/>
              </a:rPr>
              <a:t>  </a:t>
            </a:r>
          </a:p>
        </p:txBody>
      </p:sp>
      <p:pic>
        <p:nvPicPr>
          <p:cNvPr id="5" name="Picture 4">
            <a:extLst>
              <a:ext uri="{FF2B5EF4-FFF2-40B4-BE49-F238E27FC236}">
                <a16:creationId xmlns:a16="http://schemas.microsoft.com/office/drawing/2014/main" id="{18FC2715-B542-4FF4-B869-89A8BF24C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8479" y="2938806"/>
            <a:ext cx="1962150" cy="1962150"/>
          </a:xfrm>
          <a:prstGeom prst="rect">
            <a:avLst/>
          </a:prstGeom>
          <a:ln w="228600" cap="sq" cmpd="thickThin">
            <a:solidFill>
              <a:srgbClr val="FFC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9EBE640E-5C80-4761-9E1B-2F00E182A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030" y="2938806"/>
            <a:ext cx="1962150" cy="1962150"/>
          </a:xfrm>
          <a:prstGeom prst="rect">
            <a:avLst/>
          </a:prstGeom>
          <a:ln w="228600" cap="sq" cmpd="thickThin">
            <a:solidFill>
              <a:schemeClr val="accent4">
                <a:lumMod val="60000"/>
                <a:lumOff val="40000"/>
              </a:schemeClr>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DB7978C6-7818-4963-A827-72470FFA5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7103" y="2265673"/>
            <a:ext cx="2945680" cy="2945680"/>
          </a:xfrm>
          <a:prstGeom prst="rect">
            <a:avLst/>
          </a:prstGeom>
          <a:ln w="228600" cap="sq" cmpd="thickThin">
            <a:solidFill>
              <a:srgbClr val="92D050"/>
            </a:solidFill>
            <a:prstDash val="solid"/>
            <a:miter lim="800000"/>
          </a:ln>
          <a:effectLst>
            <a:innerShdw blurRad="76200">
              <a:srgbClr val="000000"/>
            </a:innerShdw>
          </a:effectLst>
        </p:spPr>
      </p:pic>
    </p:spTree>
    <p:extLst>
      <p:ext uri="{BB962C8B-B14F-4D97-AF65-F5344CB8AC3E}">
        <p14:creationId xmlns:p14="http://schemas.microsoft.com/office/powerpoint/2010/main" val="1680834681"/>
      </p:ext>
    </p:extLst>
  </p:cSld>
  <p:clrMapOvr>
    <a:masterClrMapping/>
  </p:clrMapOvr>
  <mc:AlternateContent xmlns:mc="http://schemas.openxmlformats.org/markup-compatibility/2006" xmlns:p14="http://schemas.microsoft.com/office/powerpoint/2010/main">
    <mc:Choice Requires="p14">
      <p:transition spd="slow" p14:dur="2000" advTm="6782"/>
    </mc:Choice>
    <mc:Fallback xmlns="">
      <p:transition spd="slow" advTm="678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7357" y="124488"/>
            <a:ext cx="4928044" cy="1334039"/>
          </a:xfrm>
        </p:spPr>
        <p:txBody>
          <a:bodyPr>
            <a:normAutofit fontScale="90000"/>
          </a:bodyPr>
          <a:lstStyle/>
          <a:p>
            <a:pPr algn="ctr"/>
            <a:r>
              <a:rPr lang="en-US" sz="6600" dirty="0">
                <a:latin typeface="Constantia" panose="02030602050306030303" pitchFamily="18" charset="0"/>
              </a:rPr>
              <a:t>Trunk or Treat </a:t>
            </a:r>
          </a:p>
        </p:txBody>
      </p:sp>
      <p:pic>
        <p:nvPicPr>
          <p:cNvPr id="10" name="Picture 9" descr="&lt;strong&gt;Pumpkin&lt;/strong&gt; PNG ima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7070" y="124488"/>
            <a:ext cx="1576137" cy="1007864"/>
          </a:xfrm>
          <a:prstGeom prst="rect">
            <a:avLst/>
          </a:prstGeom>
        </p:spPr>
      </p:pic>
      <p:pic>
        <p:nvPicPr>
          <p:cNvPr id="12" name="Picture 11"/>
          <p:cNvPicPr>
            <a:picLocks noChangeAspect="1"/>
          </p:cNvPicPr>
          <p:nvPr/>
        </p:nvPicPr>
        <p:blipFill>
          <a:blip r:embed="rId5"/>
          <a:stretch>
            <a:fillRect/>
          </a:stretch>
        </p:blipFill>
        <p:spPr>
          <a:xfrm>
            <a:off x="2087424" y="124488"/>
            <a:ext cx="1582063" cy="10287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0048" y="1740213"/>
            <a:ext cx="5277022" cy="4170399"/>
          </a:xfrm>
          <a:prstGeom prst="rect">
            <a:avLst/>
          </a:prstGeom>
          <a:ln w="190500" cap="sq">
            <a:solidFill>
              <a:schemeClr val="accent2">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60938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421">
        <p15:prstTrans prst="peelOff"/>
      </p:transition>
    </mc:Choice>
    <mc:Fallback xmlns="">
      <p:transition spd="slow" advTm="74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a:bodyPr>
          <a:lstStyle/>
          <a:p>
            <a:pPr algn="ctr"/>
            <a:r>
              <a:rPr lang="en-US" sz="5400" dirty="0">
                <a:latin typeface="Constantia" panose="02030602050306030303" pitchFamily="18" charset="0"/>
              </a:rPr>
              <a:t>Our Buddies are Fun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7" name="Picture 6">
            <a:extLst>
              <a:ext uri="{FF2B5EF4-FFF2-40B4-BE49-F238E27FC236}">
                <a16:creationId xmlns:a16="http://schemas.microsoft.com/office/drawing/2014/main" id="{79721A61-133B-4492-B707-2DB9E9F872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8877" y="2902998"/>
            <a:ext cx="2805530" cy="2805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D82DCD2-BCC0-4D6F-AEEE-D4E1FE9C8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1531" y="1944210"/>
            <a:ext cx="2878723" cy="28787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5FF32A76-E388-4D29-9790-1375ADD258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7500" y="2902998"/>
            <a:ext cx="2605408" cy="2605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654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945">
        <p15:prstTrans prst="peelOff"/>
      </p:transition>
    </mc:Choice>
    <mc:Fallback xmlns="">
      <p:transition spd="slow" advTm="69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1A14B-2714-47C2-88FE-B3FBA2CF74CC}"/>
              </a:ext>
            </a:extLst>
          </p:cNvPr>
          <p:cNvSpPr>
            <a:spLocks noGrp="1"/>
          </p:cNvSpPr>
          <p:nvPr>
            <p:ph type="title"/>
          </p:nvPr>
        </p:nvSpPr>
        <p:spPr/>
        <p:txBody>
          <a:bodyPr/>
          <a:lstStyle/>
          <a:p>
            <a:pPr algn="ctr"/>
            <a:r>
              <a:rPr lang="en-US" dirty="0">
                <a:latin typeface="Georgia" panose="02040502050405020303" pitchFamily="18" charset="0"/>
              </a:rPr>
              <a:t>Family Bingo Night</a:t>
            </a:r>
          </a:p>
        </p:txBody>
      </p:sp>
      <p:pic>
        <p:nvPicPr>
          <p:cNvPr id="7" name="Picture 6">
            <a:extLst>
              <a:ext uri="{FF2B5EF4-FFF2-40B4-BE49-F238E27FC236}">
                <a16:creationId xmlns:a16="http://schemas.microsoft.com/office/drawing/2014/main" id="{A9721431-F9AE-47AE-90F2-483454F913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634" y="2320993"/>
            <a:ext cx="5002406" cy="3751804"/>
          </a:xfrm>
          <a:prstGeom prst="roundRect">
            <a:avLst>
              <a:gd name="adj" fmla="val 11111"/>
            </a:avLst>
          </a:prstGeom>
          <a:ln w="190500" cap="rnd">
            <a:solidFill>
              <a:schemeClr val="accent5">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1" name="Picture 10">
            <a:extLst>
              <a:ext uri="{FF2B5EF4-FFF2-40B4-BE49-F238E27FC236}">
                <a16:creationId xmlns:a16="http://schemas.microsoft.com/office/drawing/2014/main" id="{505F4423-2A5E-4573-925D-D7211C873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9559" y="2600132"/>
            <a:ext cx="3472665" cy="3472665"/>
          </a:xfrm>
          <a:prstGeom prst="roundRect">
            <a:avLst>
              <a:gd name="adj" fmla="val 11111"/>
            </a:avLst>
          </a:prstGeom>
          <a:solidFill>
            <a:schemeClr val="accent5">
              <a:lumMod val="75000"/>
            </a:schemeClr>
          </a:solidFill>
          <a:ln w="190500" cap="rnd">
            <a:solidFill>
              <a:schemeClr val="accent5">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3" name="Picture 12">
            <a:extLst>
              <a:ext uri="{FF2B5EF4-FFF2-40B4-BE49-F238E27FC236}">
                <a16:creationId xmlns:a16="http://schemas.microsoft.com/office/drawing/2014/main" id="{EE59B749-92F9-466F-A752-7ACA346A0D6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56340">
            <a:off x="2457206" y="547883"/>
            <a:ext cx="897376" cy="960046"/>
          </a:xfrm>
          <a:prstGeom prst="rect">
            <a:avLst/>
          </a:prstGeom>
        </p:spPr>
      </p:pic>
    </p:spTree>
    <p:extLst>
      <p:ext uri="{BB962C8B-B14F-4D97-AF65-F5344CB8AC3E}">
        <p14:creationId xmlns:p14="http://schemas.microsoft.com/office/powerpoint/2010/main" val="3773899196"/>
      </p:ext>
    </p:extLst>
  </p:cSld>
  <p:clrMapOvr>
    <a:masterClrMapping/>
  </p:clrMapOvr>
  <mc:AlternateContent xmlns:mc="http://schemas.openxmlformats.org/markup-compatibility/2006" xmlns:p14="http://schemas.microsoft.com/office/powerpoint/2010/main">
    <mc:Choice Requires="p14">
      <p:transition spd="slow" p14:dur="2000" advTm="6733"/>
    </mc:Choice>
    <mc:Fallback xmlns="">
      <p:transition spd="slow" advTm="673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2698" y="252831"/>
            <a:ext cx="11305902" cy="1325563"/>
          </a:xfrm>
        </p:spPr>
        <p:txBody>
          <a:bodyPr>
            <a:normAutofit/>
          </a:bodyPr>
          <a:lstStyle/>
          <a:p>
            <a:pPr algn="ctr"/>
            <a:r>
              <a:rPr lang="en-US" dirty="0">
                <a:latin typeface="Constantia" panose="02030602050306030303" pitchFamily="18" charset="0"/>
                <a:cs typeface="Arial" panose="020B0604020202020204" pitchFamily="34" charset="0"/>
              </a:rPr>
              <a:t>Festive Halls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498" y="353751"/>
            <a:ext cx="3265714" cy="2449286"/>
          </a:xfrm>
          <a:prstGeom prst="ellipse">
            <a:avLst/>
          </a:prstGeom>
          <a:ln w="63500" cap="rnd">
            <a:solidFill>
              <a:schemeClr val="accent6">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1800" y="353752"/>
            <a:ext cx="3644900" cy="2733674"/>
          </a:xfrm>
          <a:prstGeom prst="ellipse">
            <a:avLst/>
          </a:prstGeom>
          <a:ln w="63500" cap="rnd">
            <a:solidFill>
              <a:schemeClr val="accent6">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5600" y="1578394"/>
            <a:ext cx="3662574" cy="4883432"/>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lt;strong&gt;Christmas tree&lt;/strong&gt; 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23905" y="4991949"/>
            <a:ext cx="834134" cy="1250576"/>
          </a:xfrm>
          <a:prstGeom prst="rect">
            <a:avLst/>
          </a:prstGeom>
        </p:spPr>
      </p:pic>
    </p:spTree>
    <p:extLst>
      <p:ext uri="{BB962C8B-B14F-4D97-AF65-F5344CB8AC3E}">
        <p14:creationId xmlns:p14="http://schemas.microsoft.com/office/powerpoint/2010/main" val="1449758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916">
        <p15:prstTrans prst="peelOff"/>
      </p:transition>
    </mc:Choice>
    <mc:Fallback xmlns="">
      <p:transition spd="slow" advTm="69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B362E-BBFB-4BED-90B2-7C35D2443921}"/>
              </a:ext>
            </a:extLst>
          </p:cNvPr>
          <p:cNvSpPr/>
          <p:nvPr/>
        </p:nvSpPr>
        <p:spPr>
          <a:xfrm>
            <a:off x="74646" y="6007655"/>
            <a:ext cx="12045820" cy="369332"/>
          </a:xfrm>
          <a:prstGeom prst="rect">
            <a:avLst/>
          </a:prstGeom>
        </p:spPr>
        <p:txBody>
          <a:bodyPr wrap="square">
            <a:spAutoFit/>
          </a:bodyPr>
          <a:lstStyle/>
          <a:p>
            <a:pPr algn="ctr"/>
            <a:r>
              <a:rPr lang="en-US" b="1" dirty="0"/>
              <a:t>We are pleased with the many new security improvements installed in 2025 to ensure the safety of our students and staff. </a:t>
            </a:r>
          </a:p>
        </p:txBody>
      </p:sp>
      <p:pic>
        <p:nvPicPr>
          <p:cNvPr id="3" name="Picture 2">
            <a:extLst>
              <a:ext uri="{FF2B5EF4-FFF2-40B4-BE49-F238E27FC236}">
                <a16:creationId xmlns:a16="http://schemas.microsoft.com/office/drawing/2014/main" id="{A4C1665A-46E2-45DD-8430-F41E40067B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142" y="427808"/>
            <a:ext cx="8339804" cy="53786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40019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371" y="677168"/>
            <a:ext cx="3931920" cy="1325563"/>
          </a:xfrm>
        </p:spPr>
        <p:txBody>
          <a:bodyPr>
            <a:noAutofit/>
          </a:bodyPr>
          <a:lstStyle/>
          <a:p>
            <a:pPr algn="ctr"/>
            <a:r>
              <a:rPr lang="en-US" sz="5400" dirty="0">
                <a:latin typeface="Constantia" panose="02030602050306030303" pitchFamily="18" charset="0"/>
              </a:rPr>
              <a:t>We learn thru play</a:t>
            </a:r>
            <a:endParaRPr lang="en-US" sz="6600" dirty="0">
              <a:latin typeface="Constantia" panose="02030602050306030303"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255" y="976349"/>
            <a:ext cx="3879668" cy="4319364"/>
          </a:xfrm>
          <a:prstGeom prst="rect">
            <a:avLst/>
          </a:prstGeom>
          <a:ln w="76200">
            <a:solidFill>
              <a:srgbClr val="C00000"/>
            </a:solidFill>
          </a:ln>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796" y="2525695"/>
            <a:ext cx="3317965" cy="4072048"/>
          </a:xfrm>
          <a:prstGeom prst="rect">
            <a:avLst/>
          </a:prstGeom>
          <a:ln w="76200">
            <a:solidFill>
              <a:srgbClr val="C00000"/>
            </a:solidFill>
          </a:ln>
        </p:spPr>
      </p:pic>
      <p:pic>
        <p:nvPicPr>
          <p:cNvPr id="7" name="Picture 6" descr="The Inappropriate Homeschooler: September 20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5869" y="5029200"/>
            <a:ext cx="2230953" cy="110763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9" name="Picture 8">
            <a:extLst>
              <a:ext uri="{FF2B5EF4-FFF2-40B4-BE49-F238E27FC236}">
                <a16:creationId xmlns:a16="http://schemas.microsoft.com/office/drawing/2014/main" id="{AA5F057F-98D1-4DBB-A9CA-50C52B252D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9717" y="1339949"/>
            <a:ext cx="2770028" cy="2770028"/>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6414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759">
        <p15:prstTrans prst="pageCurlDouble"/>
      </p:transition>
    </mc:Choice>
    <mc:Fallback xmlns="">
      <p:transition spd="slow" advTm="77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onstantia" panose="02030602050306030303" pitchFamily="18" charset="0"/>
                <a:ea typeface="Ebrima" panose="02000000000000000000" pitchFamily="2" charset="0"/>
                <a:cs typeface="Ebrima" panose="02000000000000000000" pitchFamily="2" charset="0"/>
              </a:rPr>
              <a:t>Hear what students say</a:t>
            </a:r>
          </a:p>
        </p:txBody>
      </p:sp>
      <p:sp>
        <p:nvSpPr>
          <p:cNvPr id="3" name="Content Placeholder 2"/>
          <p:cNvSpPr>
            <a:spLocks noGrp="1"/>
          </p:cNvSpPr>
          <p:nvPr>
            <p:ph idx="1"/>
          </p:nvPr>
        </p:nvSpPr>
        <p:spPr>
          <a:xfrm>
            <a:off x="838200" y="1524000"/>
            <a:ext cx="10515600" cy="4787899"/>
          </a:xfrm>
        </p:spPr>
        <p:txBody>
          <a:bodyPr/>
          <a:lstStyle/>
          <a:p>
            <a:pPr marL="0" indent="0">
              <a:buNone/>
            </a:pPr>
            <a:r>
              <a:rPr lang="en-US" dirty="0">
                <a:latin typeface="Constantia" panose="02030602050306030303" pitchFamily="18" charset="0"/>
              </a:rPr>
              <a:t>“Thank you for working hard for us and for keeping us safe! SMA is the best school ever!”</a:t>
            </a:r>
          </a:p>
          <a:p>
            <a:pPr marL="0" indent="0">
              <a:buNone/>
            </a:pPr>
            <a:endParaRPr lang="en-US" dirty="0">
              <a:latin typeface="Constantia" panose="02030602050306030303" pitchFamily="18" charset="0"/>
            </a:endParaRPr>
          </a:p>
          <a:p>
            <a:pPr marL="0" indent="0">
              <a:buNone/>
            </a:pPr>
            <a:r>
              <a:rPr lang="en-US" dirty="0">
                <a:latin typeface="Constantia" panose="02030602050306030303" pitchFamily="18" charset="0"/>
              </a:rPr>
              <a:t>“Thank you for your warm welcome and smiling faces everyday.”  </a:t>
            </a:r>
          </a:p>
          <a:p>
            <a:pPr marL="0" indent="0">
              <a:buNone/>
            </a:pPr>
            <a:r>
              <a:rPr lang="en-US" dirty="0">
                <a:latin typeface="Constantia" panose="02030602050306030303" pitchFamily="18" charset="0"/>
              </a:rPr>
              <a:t>  </a:t>
            </a:r>
          </a:p>
          <a:p>
            <a:pPr marL="0" indent="0">
              <a:buNone/>
            </a:pPr>
            <a:r>
              <a:rPr lang="en-US" dirty="0">
                <a:latin typeface="Constantia" panose="02030602050306030303" pitchFamily="18" charset="0"/>
              </a:rPr>
              <a:t>“Thank you for always making our school experience enjoyable. </a:t>
            </a:r>
          </a:p>
          <a:p>
            <a:pPr marL="0" indent="0">
              <a:buNone/>
            </a:pPr>
            <a:endParaRPr lang="en-US" dirty="0">
              <a:latin typeface="Constantia" panose="02030602050306030303" pitchFamily="18" charset="0"/>
            </a:endParaRPr>
          </a:p>
          <a:p>
            <a:pPr marL="0" indent="0">
              <a:buNone/>
            </a:pPr>
            <a:r>
              <a:rPr lang="en-US" dirty="0">
                <a:latin typeface="Constantia" panose="02030602050306030303" pitchFamily="18" charset="0"/>
              </a:rPr>
              <a:t>“Thank you for lunch and recess with my friends” </a:t>
            </a:r>
          </a:p>
          <a:p>
            <a:pPr marL="0" indent="0">
              <a:buNone/>
            </a:pPr>
            <a:endParaRPr lang="en-US" dirty="0">
              <a:latin typeface="Constantia" panose="02030602050306030303" pitchFamily="18" charset="0"/>
            </a:endParaRPr>
          </a:p>
          <a:p>
            <a:pPr marL="0" indent="0">
              <a:buNone/>
            </a:pPr>
            <a:endParaRPr lang="en-US" dirty="0">
              <a:latin typeface="Constantia" panose="02030602050306030303"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0096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806">
        <p15:prstTrans prst="pageCurlDouble"/>
      </p:transition>
    </mc:Choice>
    <mc:Fallback xmlns="">
      <p:transition spd="slow" advTm="108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a:latin typeface="Georgia" panose="02040502050405020303" pitchFamily="18" charset="0"/>
              </a:rPr>
              <a:t> Breakfast with Santa</a:t>
            </a:r>
          </a:p>
        </p:txBody>
      </p:sp>
      <p:pic>
        <p:nvPicPr>
          <p:cNvPr id="6" name="Picture 5" descr="&lt;strong&gt;Santa&lt;/strong&gt; Claus Face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7231" y="663825"/>
            <a:ext cx="665586" cy="728162"/>
          </a:xfrm>
          <a:prstGeom prst="rect">
            <a:avLst/>
          </a:prstGeom>
        </p:spPr>
      </p:pic>
      <p:pic>
        <p:nvPicPr>
          <p:cNvPr id="7" name="Picture 6" descr="&lt;strong&gt;Santa&lt;/strong&gt; Claus Face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3679" y="663825"/>
            <a:ext cx="665586" cy="728162"/>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6965" y="1903857"/>
            <a:ext cx="3066505" cy="4088674"/>
          </a:xfrm>
          <a:prstGeom prst="rect">
            <a:avLst/>
          </a:prstGeom>
          <a:ln w="127000" cap="sq">
            <a:solidFill>
              <a:srgbClr val="FF0000"/>
            </a:solidFill>
            <a:miter lim="800000"/>
          </a:ln>
          <a:effectLst>
            <a:outerShdw blurRad="57150" dist="50800" dir="2700000" algn="tl" rotWithShape="0">
              <a:srgbClr val="000000">
                <a:alpha val="40000"/>
              </a:srgb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0166" y="1820581"/>
            <a:ext cx="5673634" cy="4255225"/>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85604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399">
        <p15:prstTrans prst="pageCurlDouble"/>
      </p:transition>
    </mc:Choice>
    <mc:Fallback xmlns="">
      <p:transition spd="slow" advTm="63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690" y="535401"/>
            <a:ext cx="12192000" cy="1325563"/>
          </a:xfrm>
        </p:spPr>
        <p:txBody>
          <a:bodyPr>
            <a:normAutofit/>
          </a:bodyPr>
          <a:lstStyle/>
          <a:p>
            <a:pPr algn="ctr"/>
            <a:r>
              <a:rPr lang="en-US" sz="6600" dirty="0">
                <a:latin typeface="Georgia" panose="02040502050405020303" pitchFamily="18" charset="0"/>
              </a:rPr>
              <a:t>Christmas Fun</a:t>
            </a:r>
          </a:p>
        </p:txBody>
      </p:sp>
      <p:pic>
        <p:nvPicPr>
          <p:cNvPr id="12" name="Picture 11" descr="&lt;strong&gt;Christmas&lt;/strong&gt; &lt;strong&gt;tree&lt;/strong&gt; 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486872" y="371214"/>
            <a:ext cx="882756" cy="1323473"/>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3" name="Picture 2">
            <a:extLst>
              <a:ext uri="{FF2B5EF4-FFF2-40B4-BE49-F238E27FC236}">
                <a16:creationId xmlns:a16="http://schemas.microsoft.com/office/drawing/2014/main" id="{FC50932E-6DF5-47CA-B2F5-455A595368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215" y="2495036"/>
            <a:ext cx="2667000" cy="2667000"/>
          </a:xfrm>
          <a:prstGeom prst="rect">
            <a:avLst/>
          </a:prstGeom>
          <a:solidFill>
            <a:srgbClr val="000000">
              <a:shade val="95000"/>
            </a:srgbClr>
          </a:solidFill>
          <a:ln w="444500" cap="sq">
            <a:solidFill>
              <a:srgbClr val="FF0000"/>
            </a:solidFill>
            <a:miter lim="800000"/>
          </a:ln>
          <a:effectLst>
            <a:outerShdw blurRad="254000" dist="190500" dir="2700000" sy="90000" algn="bl" rotWithShape="0">
              <a:srgbClr val="000000">
                <a:alpha val="40000"/>
              </a:srgbClr>
            </a:outerShdw>
          </a:effectLst>
        </p:spPr>
      </p:pic>
      <p:pic>
        <p:nvPicPr>
          <p:cNvPr id="11" name="Picture 10" descr="&lt;strong&gt;Christmas&lt;/strong&gt; &lt;strong&gt;tree&lt;/strong&gt; PNG">
            <a:extLst>
              <a:ext uri="{FF2B5EF4-FFF2-40B4-BE49-F238E27FC236}">
                <a16:creationId xmlns:a16="http://schemas.microsoft.com/office/drawing/2014/main" id="{C376C31A-F610-4C6F-BF26-5A080B9424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02528" y="267582"/>
            <a:ext cx="882756" cy="1323473"/>
          </a:xfrm>
          <a:prstGeom prst="rect">
            <a:avLst/>
          </a:prstGeom>
        </p:spPr>
      </p:pic>
      <p:pic>
        <p:nvPicPr>
          <p:cNvPr id="6" name="Picture 5">
            <a:extLst>
              <a:ext uri="{FF2B5EF4-FFF2-40B4-BE49-F238E27FC236}">
                <a16:creationId xmlns:a16="http://schemas.microsoft.com/office/drawing/2014/main" id="{52174A9E-3F78-4DCB-8744-5791706730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0233" y="3034887"/>
            <a:ext cx="1962150" cy="1962150"/>
          </a:xfrm>
          <a:prstGeom prst="rect">
            <a:avLst/>
          </a:prstGeom>
          <a:solidFill>
            <a:srgbClr val="000000">
              <a:shade val="95000"/>
            </a:srgbClr>
          </a:solidFill>
          <a:ln w="444500" cap="sq">
            <a:solidFill>
              <a:srgbClr val="00B050"/>
            </a:solidFill>
            <a:miter lim="800000"/>
          </a:ln>
          <a:effectLst>
            <a:outerShdw blurRad="254000" dist="190500" dir="2700000" sy="90000" algn="bl" rotWithShape="0">
              <a:srgbClr val="000000">
                <a:alpha val="40000"/>
              </a:srgbClr>
            </a:outerShdw>
          </a:effectLst>
        </p:spPr>
      </p:pic>
      <p:pic>
        <p:nvPicPr>
          <p:cNvPr id="14" name="Picture 13">
            <a:extLst>
              <a:ext uri="{FF2B5EF4-FFF2-40B4-BE49-F238E27FC236}">
                <a16:creationId xmlns:a16="http://schemas.microsoft.com/office/drawing/2014/main" id="{CBD6AB04-9B93-44CC-9487-4AE659DAF7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9617" y="3067911"/>
            <a:ext cx="1962150" cy="1962150"/>
          </a:xfrm>
          <a:prstGeom prst="rect">
            <a:avLst/>
          </a:prstGeom>
          <a:solidFill>
            <a:srgbClr val="000000">
              <a:shade val="95000"/>
            </a:srgbClr>
          </a:solidFill>
          <a:ln w="444500" cap="sq">
            <a:solidFill>
              <a:srgbClr val="00B05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19417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422">
        <p15:prstTrans prst="peelOff"/>
      </p:transition>
    </mc:Choice>
    <mc:Fallback xmlns="">
      <p:transition spd="slow" advTm="64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648" y="4868863"/>
            <a:ext cx="5093368" cy="1325563"/>
          </a:xfrm>
        </p:spPr>
        <p:txBody>
          <a:bodyPr>
            <a:normAutofit fontScale="90000"/>
          </a:bodyPr>
          <a:lstStyle/>
          <a:p>
            <a:pPr algn="ctr"/>
            <a:r>
              <a:rPr lang="en-US" sz="6600" dirty="0">
                <a:latin typeface="Georgia" panose="02040502050405020303" pitchFamily="18" charset="0"/>
              </a:rPr>
              <a:t>      Winter Fun</a:t>
            </a:r>
          </a:p>
        </p:txBody>
      </p:sp>
      <p:pic>
        <p:nvPicPr>
          <p:cNvPr id="6" name="Picture 5" descr="Blue &lt;strong&gt;Snowflake&lt;/strong&gt; 99 Free Stock Photo - Public Domain Pictur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317" y="5106361"/>
            <a:ext cx="850565" cy="850565"/>
          </a:xfrm>
          <a:prstGeom prst="rect">
            <a:avLst/>
          </a:prstGeom>
          <a:effectLst>
            <a:softEdge rad="127000"/>
          </a:effectLst>
        </p:spPr>
      </p:pic>
      <p:sp>
        <p:nvSpPr>
          <p:cNvPr id="7"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600" dirty="0">
              <a:latin typeface="Georgia" panose="02040502050405020303" pitchFamily="18" charset="0"/>
            </a:endParaRPr>
          </a:p>
        </p:txBody>
      </p:sp>
      <p:pic>
        <p:nvPicPr>
          <p:cNvPr id="8" name="Picture 7" descr="Blue &lt;strong&gt;Snowflake&lt;/strong&gt; 99 Free Stock Photo - Public Domain Pictur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6170" y="386640"/>
            <a:ext cx="1308090" cy="1308090"/>
          </a:xfrm>
          <a:prstGeom prst="rect">
            <a:avLst/>
          </a:prstGeom>
          <a:effectLst>
            <a:softEdge rad="127000"/>
          </a:effec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2431" y="1040684"/>
            <a:ext cx="5154221" cy="35186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8709" y="1825615"/>
            <a:ext cx="3111500" cy="45171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443135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214">
        <p15:prstTrans prst="peelOff"/>
      </p:transition>
    </mc:Choice>
    <mc:Fallback xmlns="">
      <p:transition spd="slow" advTm="82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140B00-63FF-4426-A3B5-BABA9CA9380F}"/>
              </a:ext>
            </a:extLst>
          </p:cNvPr>
          <p:cNvSpPr txBox="1"/>
          <p:nvPr/>
        </p:nvSpPr>
        <p:spPr>
          <a:xfrm>
            <a:off x="160257" y="274198"/>
            <a:ext cx="11906052" cy="6463308"/>
          </a:xfrm>
          <a:prstGeom prst="rect">
            <a:avLst/>
          </a:prstGeom>
          <a:noFill/>
        </p:spPr>
        <p:txBody>
          <a:bodyPr wrap="square" rtlCol="0">
            <a:spAutoFit/>
          </a:bodyPr>
          <a:lstStyle/>
          <a:p>
            <a:r>
              <a:rPr lang="en-US" dirty="0"/>
              <a:t>Thank you for  taking a moment to “tour” our school today!   If you are interested in your child attending St. Mary’s Academy for the 2026-2027 school year, please see below for the next steps.</a:t>
            </a:r>
          </a:p>
          <a:p>
            <a:endParaRPr lang="en-US" b="1" dirty="0"/>
          </a:p>
          <a:p>
            <a:r>
              <a:rPr lang="en-US" b="1" dirty="0"/>
              <a:t>Applications are available for submission on a 1</a:t>
            </a:r>
            <a:r>
              <a:rPr lang="en-US" b="1" baseline="30000" dirty="0"/>
              <a:t>st</a:t>
            </a:r>
            <a:r>
              <a:rPr lang="en-US" b="1" dirty="0"/>
              <a:t> come 1</a:t>
            </a:r>
            <a:r>
              <a:rPr lang="en-US" b="1" baseline="30000" dirty="0"/>
              <a:t>st</a:t>
            </a:r>
            <a:r>
              <a:rPr lang="en-US" b="1" dirty="0"/>
              <a:t> serve basis starting at 1pm on Sunday, January 25</a:t>
            </a:r>
            <a:r>
              <a:rPr lang="en-US" b="1" baseline="30000" dirty="0"/>
              <a:t>th</a:t>
            </a:r>
            <a:r>
              <a:rPr lang="en-US" b="1" dirty="0"/>
              <a:t> </a:t>
            </a:r>
            <a:r>
              <a:rPr lang="en-US" dirty="0"/>
              <a:t>.  </a:t>
            </a:r>
          </a:p>
          <a:p>
            <a:endParaRPr lang="en-US" dirty="0"/>
          </a:p>
          <a:p>
            <a:r>
              <a:rPr lang="en-US" dirty="0"/>
              <a:t>Each application will have a time stamp on it once submitted.  This will help us honor our 1</a:t>
            </a:r>
            <a:r>
              <a:rPr lang="en-US" baseline="30000" dirty="0"/>
              <a:t>st</a:t>
            </a:r>
            <a:r>
              <a:rPr lang="en-US" dirty="0"/>
              <a:t> come 1</a:t>
            </a:r>
            <a:r>
              <a:rPr lang="en-US" baseline="30000" dirty="0"/>
              <a:t>st</a:t>
            </a:r>
            <a:r>
              <a:rPr lang="en-US" dirty="0"/>
              <a:t> serve policy at Open House. </a:t>
            </a:r>
          </a:p>
          <a:p>
            <a:r>
              <a:rPr lang="en-US" dirty="0"/>
              <a:t> </a:t>
            </a:r>
          </a:p>
          <a:p>
            <a:r>
              <a:rPr lang="en-US" dirty="0"/>
              <a:t>On Sunday the hours of 1pm to 3pm will serve as our timeframe for Virtual Open House. Applications received during those hours will be considered as if you had attended Open House in person. Applications outside of that timeframe will be considered after the Virtual Open House applications. </a:t>
            </a:r>
          </a:p>
          <a:p>
            <a:endParaRPr lang="en-US" dirty="0"/>
          </a:p>
          <a:p>
            <a:r>
              <a:rPr lang="en-US" b="1" dirty="0">
                <a:solidFill>
                  <a:srgbClr val="FF0000"/>
                </a:solidFill>
              </a:rPr>
              <a:t>If you are interested in a Preschool or Kindergarten spot please know space is limited. We recommend submitting an application on the earlier end of the Virtual Open House.  </a:t>
            </a:r>
          </a:p>
          <a:p>
            <a:endParaRPr lang="en-US" dirty="0"/>
          </a:p>
          <a:p>
            <a:r>
              <a:rPr lang="en-US" dirty="0"/>
              <a:t>We welcome you sign up for an in person tour on Thursday January 29</a:t>
            </a:r>
            <a:r>
              <a:rPr lang="en-US" baseline="30000" dirty="0"/>
              <a:t>th</a:t>
            </a:r>
            <a:r>
              <a:rPr lang="en-US" dirty="0"/>
              <a:t> by visiting the Sign Up Genius (free of charge to sign up) at </a:t>
            </a:r>
            <a:r>
              <a:rPr lang="en-US" dirty="0">
                <a:hlinkClick r:id="rId2"/>
              </a:rPr>
              <a:t>https://www.signupgenius.com/go/30E0C4BADAB29A5FB6-61813093-welcome</a:t>
            </a:r>
            <a:endParaRPr lang="en-US" dirty="0"/>
          </a:p>
          <a:p>
            <a:endParaRPr lang="en-US" dirty="0"/>
          </a:p>
          <a:p>
            <a:r>
              <a:rPr lang="en-US" dirty="0"/>
              <a:t>If you have any questions during the Virtual Open House please feel free to contact </a:t>
            </a:r>
            <a:r>
              <a:rPr lang="en-US" dirty="0">
                <a:hlinkClick r:id="rId3"/>
              </a:rPr>
              <a:t>academy@stmaryslongmeadow.org</a:t>
            </a:r>
            <a:r>
              <a:rPr lang="en-US" dirty="0"/>
              <a:t> this email will be monitored during the Virtual Open House and our Development Coordinator will contact you. </a:t>
            </a:r>
          </a:p>
          <a:p>
            <a:endParaRPr lang="en-US" dirty="0"/>
          </a:p>
          <a:p>
            <a:pPr algn="ctr"/>
            <a:r>
              <a:rPr lang="en-US" dirty="0"/>
              <a:t>Thank you for considering St. Mary’s Academy for your child’s education. </a:t>
            </a:r>
          </a:p>
          <a:p>
            <a:pPr algn="ctr"/>
            <a:r>
              <a:rPr lang="en-US" dirty="0"/>
              <a:t>We look forward to meeting you soon! </a:t>
            </a:r>
          </a:p>
        </p:txBody>
      </p:sp>
    </p:spTree>
    <p:extLst>
      <p:ext uri="{BB962C8B-B14F-4D97-AF65-F5344CB8AC3E}">
        <p14:creationId xmlns:p14="http://schemas.microsoft.com/office/powerpoint/2010/main" val="3269007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111" y="4895289"/>
            <a:ext cx="10515600" cy="1325563"/>
          </a:xfrm>
        </p:spPr>
        <p:txBody>
          <a:bodyPr>
            <a:normAutofit fontScale="90000"/>
          </a:bodyPr>
          <a:lstStyle/>
          <a:p>
            <a:pPr algn="ctr"/>
            <a:r>
              <a:rPr lang="en-US" sz="8000" dirty="0">
                <a:latin typeface="Script MT Bold" panose="03040602040607080904" pitchFamily="66" charset="0"/>
              </a:rPr>
              <a:t>Together</a:t>
            </a:r>
            <a:r>
              <a:rPr lang="en-US" dirty="0">
                <a:latin typeface="Script MT Bold" panose="03040602040607080904" pitchFamily="66" charset="0"/>
              </a:rPr>
              <a:t> </a:t>
            </a:r>
            <a:br>
              <a:rPr lang="en-US" dirty="0">
                <a:latin typeface="Script MT Bold" panose="03040602040607080904" pitchFamily="66" charset="0"/>
              </a:rPr>
            </a:br>
            <a:br>
              <a:rPr lang="en-US" dirty="0">
                <a:latin typeface="Script MT Bold" panose="03040602040607080904" pitchFamily="66" charset="0"/>
              </a:rPr>
            </a:br>
            <a:r>
              <a:rPr lang="en-US" dirty="0">
                <a:latin typeface="Constantia" panose="02030602050306030303" pitchFamily="18" charset="0"/>
              </a:rPr>
              <a:t>We are St. Mary’s Family</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399" y="1642595"/>
            <a:ext cx="2877671" cy="2877671"/>
          </a:xfrm>
          <a:prstGeom prst="rect">
            <a:avLst/>
          </a:prstGeom>
        </p:spPr>
      </p:pic>
      <p:sp>
        <p:nvSpPr>
          <p:cNvPr id="5" name="Rectangle 4"/>
          <p:cNvSpPr/>
          <p:nvPr/>
        </p:nvSpPr>
        <p:spPr>
          <a:xfrm>
            <a:off x="295834" y="1027906"/>
            <a:ext cx="11470341" cy="523220"/>
          </a:xfrm>
          <a:prstGeom prst="rect">
            <a:avLst/>
          </a:prstGeom>
        </p:spPr>
        <p:txBody>
          <a:bodyPr wrap="square">
            <a:spAutoFit/>
          </a:bodyPr>
          <a:lstStyle/>
          <a:p>
            <a:pPr algn="ctr"/>
            <a:r>
              <a:rPr lang="en-US" dirty="0"/>
              <a:t> </a:t>
            </a:r>
            <a:r>
              <a:rPr lang="en-US" sz="2800" dirty="0">
                <a:latin typeface="Constantia" panose="02030602050306030303" pitchFamily="18" charset="0"/>
              </a:rPr>
              <a:t>ALONE WE ARE SMART. COLLECTIVELY WE ARE BRILLIANT.</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6981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935">
        <p15:prstTrans prst="pageCurlDouble"/>
      </p:transition>
    </mc:Choice>
    <mc:Fallback xmlns="">
      <p:transition spd="slow" advTm="79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9" y="230655"/>
            <a:ext cx="11470341" cy="6156698"/>
          </a:xfrm>
          <a:ln w="76200">
            <a:solidFill>
              <a:schemeClr val="accent5">
                <a:lumMod val="75000"/>
              </a:schemeClr>
            </a:solidFill>
          </a:ln>
        </p:spPr>
        <p:txBody>
          <a:bodyPr>
            <a:noAutofit/>
          </a:bodyPr>
          <a:lstStyle/>
          <a:p>
            <a:pPr algn="ctr"/>
            <a:br>
              <a:rPr lang="en-US" sz="5400" dirty="0">
                <a:latin typeface="Constantia" panose="02030602050306030303" pitchFamily="18" charset="0"/>
              </a:rPr>
            </a:br>
            <a:br>
              <a:rPr lang="en-US" sz="5400" dirty="0">
                <a:latin typeface="Constantia" panose="02030602050306030303" pitchFamily="18" charset="0"/>
              </a:rPr>
            </a:br>
            <a:br>
              <a:rPr lang="en-US" sz="5400" dirty="0">
                <a:latin typeface="Constantia" panose="02030602050306030303" pitchFamily="18" charset="0"/>
              </a:rPr>
            </a:br>
            <a:br>
              <a:rPr lang="en-US" sz="5400" dirty="0">
                <a:latin typeface="Constantia" panose="02030602050306030303" pitchFamily="18" charset="0"/>
              </a:rPr>
            </a:br>
            <a:br>
              <a:rPr lang="en-US" sz="5400" dirty="0">
                <a:latin typeface="Constantia" panose="02030602050306030303" pitchFamily="18" charset="0"/>
              </a:rPr>
            </a:br>
            <a:br>
              <a:rPr lang="en-US" sz="5400" dirty="0">
                <a:latin typeface="Constantia" panose="02030602050306030303" pitchFamily="18" charset="0"/>
              </a:rPr>
            </a:br>
            <a:r>
              <a:rPr lang="en-US" sz="5400" dirty="0">
                <a:latin typeface="Constantia" panose="02030602050306030303" pitchFamily="18" charset="0"/>
              </a:rPr>
              <a:t>Thank you for touring our school today!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6220" y="674408"/>
            <a:ext cx="4665427" cy="398846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0541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7996">
        <p15:prstTrans prst="drape"/>
      </p:transition>
    </mc:Choice>
    <mc:Fallback xmlns="">
      <p:transition spd="slow" advTm="79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br>
              <a:rPr lang="en-US" dirty="0"/>
            </a:br>
            <a:endParaRPr lang="en-US" dirty="0"/>
          </a:p>
        </p:txBody>
      </p:sp>
      <p:pic>
        <p:nvPicPr>
          <p:cNvPr id="5" name="Picture Placeholder 4"/>
          <p:cNvPicPr>
            <a:picLocks noGrp="1" noChangeAspect="1"/>
          </p:cNvPicPr>
          <p:nvPr>
            <p:ph type="pic" idx="4294967295"/>
          </p:nvPr>
        </p:nvPicPr>
        <p:blipFill>
          <a:blip r:embed="rId2">
            <a:extLst>
              <a:ext uri="{28A0092B-C50C-407E-A947-70E740481C1C}">
                <a14:useLocalDpi xmlns:a14="http://schemas.microsoft.com/office/drawing/2010/main" val="0"/>
              </a:ext>
            </a:extLst>
          </a:blip>
          <a:srcRect l="9293" r="9293"/>
          <a:stretch>
            <a:fillRect/>
          </a:stretch>
        </p:blipFill>
        <p:spPr>
          <a:xfrm>
            <a:off x="1791521" y="1192893"/>
            <a:ext cx="4378325" cy="25781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5829" y="1625374"/>
            <a:ext cx="291465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8AEB04DA-3FD2-4D5C-979B-2CE17995118A}"/>
              </a:ext>
            </a:extLst>
          </p:cNvPr>
          <p:cNvSpPr txBox="1"/>
          <p:nvPr/>
        </p:nvSpPr>
        <p:spPr>
          <a:xfrm>
            <a:off x="838200" y="4376057"/>
            <a:ext cx="6064897" cy="2062103"/>
          </a:xfrm>
          <a:prstGeom prst="rect">
            <a:avLst/>
          </a:prstGeom>
          <a:noFill/>
        </p:spPr>
        <p:txBody>
          <a:bodyPr wrap="square" rtlCol="0">
            <a:spAutoFit/>
          </a:bodyPr>
          <a:lstStyle/>
          <a:p>
            <a:pPr algn="ctr"/>
            <a:r>
              <a:rPr lang="en-US" sz="3200" dirty="0">
                <a:latin typeface="Bahnschrift SemiBold" panose="020B0502040204020203" pitchFamily="34" charset="0"/>
              </a:rPr>
              <a:t>Carnival to welcome all of our new and returning students is held each year before school starts.</a:t>
            </a:r>
          </a:p>
        </p:txBody>
      </p:sp>
    </p:spTree>
    <p:extLst>
      <p:ext uri="{BB962C8B-B14F-4D97-AF65-F5344CB8AC3E}">
        <p14:creationId xmlns:p14="http://schemas.microsoft.com/office/powerpoint/2010/main" val="3092082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413">
        <p15:prstTrans prst="wind"/>
      </p:transition>
    </mc:Choice>
    <mc:Fallback xmlns="">
      <p:transition spd="slow" advTm="6413">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F3BB76-5021-42DE-966E-B2A5B39EAD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294" y="225102"/>
            <a:ext cx="3837994" cy="2878496"/>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461B787D-B403-4B38-8CC2-59942B9B92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9175" y="225102"/>
            <a:ext cx="3837993" cy="2878495"/>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552B2174-6C22-4E04-A4D2-DC27487EBB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48" y="3689085"/>
            <a:ext cx="3760239" cy="2820180"/>
          </a:xfrm>
          <a:prstGeom prst="rect">
            <a:avLst/>
          </a:prstGeom>
          <a:ln w="228600" cap="sq" cmpd="thickThin">
            <a:solidFill>
              <a:srgbClr val="000000"/>
            </a:solidFill>
            <a:prstDash val="solid"/>
            <a:miter lim="800000"/>
          </a:ln>
          <a:effectLst>
            <a:innerShdw blurRad="76200">
              <a:srgbClr val="000000"/>
            </a:innerShdw>
          </a:effectLst>
        </p:spPr>
      </p:pic>
      <p:pic>
        <p:nvPicPr>
          <p:cNvPr id="13" name="Picture 12">
            <a:extLst>
              <a:ext uri="{FF2B5EF4-FFF2-40B4-BE49-F238E27FC236}">
                <a16:creationId xmlns:a16="http://schemas.microsoft.com/office/drawing/2014/main" id="{20130488-839D-4CCD-B1AA-2D21AD6C78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175" y="3754403"/>
            <a:ext cx="3760239" cy="2820179"/>
          </a:xfrm>
          <a:prstGeom prst="rect">
            <a:avLst/>
          </a:prstGeom>
          <a:ln w="228600" cap="sq" cmpd="thickThin">
            <a:solidFill>
              <a:srgbClr val="000000"/>
            </a:solidFill>
            <a:prstDash val="solid"/>
            <a:miter lim="800000"/>
          </a:ln>
          <a:effectLst>
            <a:innerShdw blurRad="76200">
              <a:srgbClr val="000000"/>
            </a:innerShdw>
          </a:effectLst>
        </p:spPr>
      </p:pic>
      <p:sp>
        <p:nvSpPr>
          <p:cNvPr id="14" name="TextBox 13">
            <a:extLst>
              <a:ext uri="{FF2B5EF4-FFF2-40B4-BE49-F238E27FC236}">
                <a16:creationId xmlns:a16="http://schemas.microsoft.com/office/drawing/2014/main" id="{3D4C44FC-7C4E-40E6-A4BF-93D54B01600C}"/>
              </a:ext>
            </a:extLst>
          </p:cNvPr>
          <p:cNvSpPr txBox="1"/>
          <p:nvPr/>
        </p:nvSpPr>
        <p:spPr>
          <a:xfrm>
            <a:off x="5168545" y="1464906"/>
            <a:ext cx="1537670" cy="3416320"/>
          </a:xfrm>
          <a:prstGeom prst="rect">
            <a:avLst/>
          </a:prstGeom>
          <a:noFill/>
        </p:spPr>
        <p:txBody>
          <a:bodyPr wrap="square" rtlCol="0">
            <a:spAutoFit/>
          </a:bodyPr>
          <a:lstStyle/>
          <a:p>
            <a:pPr algn="ctr"/>
            <a:r>
              <a:rPr lang="en-US" sz="2400" dirty="0">
                <a:latin typeface="Bahnschrift SemiLight SemiConde" panose="020B0502040204020203" pitchFamily="34" charset="0"/>
              </a:rPr>
              <a:t>Our halls are festive with the many amazing bulletin boards outside of each room</a:t>
            </a:r>
          </a:p>
        </p:txBody>
      </p:sp>
    </p:spTree>
    <p:extLst>
      <p:ext uri="{BB962C8B-B14F-4D97-AF65-F5344CB8AC3E}">
        <p14:creationId xmlns:p14="http://schemas.microsoft.com/office/powerpoint/2010/main" val="3754769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08716" y="182418"/>
            <a:ext cx="8008882" cy="1242957"/>
          </a:xfrm>
        </p:spPr>
        <p:txBody>
          <a:bodyPr>
            <a:normAutofit/>
          </a:bodyPr>
          <a:lstStyle/>
          <a:p>
            <a:pPr algn="ctr"/>
            <a:r>
              <a:rPr lang="en-US" dirty="0">
                <a:latin typeface="Georgia" panose="02040502050405020303" pitchFamily="18" charset="0"/>
              </a:rPr>
              <a:t>Friends</a:t>
            </a:r>
          </a:p>
        </p:txBody>
      </p:sp>
      <p:pic>
        <p:nvPicPr>
          <p:cNvPr id="6" name="Picture 5" descr="ABC Storytime | Harris County Public Librar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8716" y="365126"/>
            <a:ext cx="914662" cy="832831"/>
          </a:xfrm>
          <a:prstGeom prst="rect">
            <a:avLst/>
          </a:prstGeom>
        </p:spPr>
      </p:pic>
      <p:pic>
        <p:nvPicPr>
          <p:cNvPr id="7" name="Picture 6" descr="ABC Storytime | Harris County Public Librar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1266" y="403513"/>
            <a:ext cx="844158" cy="79444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650" y="2774473"/>
            <a:ext cx="3271520" cy="2453640"/>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3991" y="2609373"/>
            <a:ext cx="2225040" cy="2966720"/>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FEB4A28D-A74F-479F-A343-B3C8585FFB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7310" y="1592154"/>
            <a:ext cx="3675540" cy="490072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95924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118">
        <p15:prstTrans prst="pageCurlDouble"/>
      </p:transition>
    </mc:Choice>
    <mc:Fallback xmlns="">
      <p:transition spd="slow" advTm="71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8C702E-FF3B-45DA-9F61-C1A957787E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487" y="314492"/>
            <a:ext cx="5613832" cy="4210374"/>
          </a:xfrm>
          <a:prstGeom prst="rect">
            <a:avLst/>
          </a:prstGeom>
          <a:ln>
            <a:noFill/>
          </a:ln>
          <a:effectLst>
            <a:softEdge rad="112500"/>
          </a:effectLst>
        </p:spPr>
      </p:pic>
      <p:pic>
        <p:nvPicPr>
          <p:cNvPr id="7" name="Picture 6">
            <a:extLst>
              <a:ext uri="{FF2B5EF4-FFF2-40B4-BE49-F238E27FC236}">
                <a16:creationId xmlns:a16="http://schemas.microsoft.com/office/drawing/2014/main" id="{264FAF41-7E94-4508-84B8-57F9C1A637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83929" y="1502398"/>
            <a:ext cx="5608952" cy="4206714"/>
          </a:xfrm>
          <a:prstGeom prst="rect">
            <a:avLst/>
          </a:prstGeom>
          <a:ln>
            <a:noFill/>
          </a:ln>
          <a:effectLst>
            <a:softEdge rad="112500"/>
          </a:effectLst>
        </p:spPr>
      </p:pic>
      <p:sp>
        <p:nvSpPr>
          <p:cNvPr id="10" name="TextBox 9">
            <a:extLst>
              <a:ext uri="{FF2B5EF4-FFF2-40B4-BE49-F238E27FC236}">
                <a16:creationId xmlns:a16="http://schemas.microsoft.com/office/drawing/2014/main" id="{07616A16-BD0E-422C-AA10-460CAC208E6A}"/>
              </a:ext>
            </a:extLst>
          </p:cNvPr>
          <p:cNvSpPr txBox="1"/>
          <p:nvPr/>
        </p:nvSpPr>
        <p:spPr>
          <a:xfrm>
            <a:off x="1076325" y="4905375"/>
            <a:ext cx="3905250" cy="1200329"/>
          </a:xfrm>
          <a:prstGeom prst="rect">
            <a:avLst/>
          </a:prstGeom>
          <a:noFill/>
        </p:spPr>
        <p:txBody>
          <a:bodyPr wrap="square" rtlCol="0">
            <a:spAutoFit/>
          </a:bodyPr>
          <a:lstStyle/>
          <a:p>
            <a:pPr algn="ctr"/>
            <a:r>
              <a:rPr lang="en-US" sz="2400" dirty="0">
                <a:latin typeface="Bahnschrift SemiLight Condensed" panose="020B0502040204020203" pitchFamily="34" charset="0"/>
              </a:rPr>
              <a:t>Our Gym serves as not only the gym but the cafeteria, after school area, gathering for morning prayer.  </a:t>
            </a:r>
          </a:p>
        </p:txBody>
      </p:sp>
      <p:sp>
        <p:nvSpPr>
          <p:cNvPr id="13" name="TextBox 12">
            <a:extLst>
              <a:ext uri="{FF2B5EF4-FFF2-40B4-BE49-F238E27FC236}">
                <a16:creationId xmlns:a16="http://schemas.microsoft.com/office/drawing/2014/main" id="{5163DD17-95DE-4E5A-ADAD-FD9D23850646}"/>
              </a:ext>
            </a:extLst>
          </p:cNvPr>
          <p:cNvSpPr txBox="1"/>
          <p:nvPr/>
        </p:nvSpPr>
        <p:spPr>
          <a:xfrm>
            <a:off x="7285048" y="263103"/>
            <a:ext cx="4206714" cy="523220"/>
          </a:xfrm>
          <a:prstGeom prst="rect">
            <a:avLst/>
          </a:prstGeom>
          <a:noFill/>
        </p:spPr>
        <p:txBody>
          <a:bodyPr wrap="square" rtlCol="0">
            <a:spAutoFit/>
          </a:bodyPr>
          <a:lstStyle/>
          <a:p>
            <a:pPr algn="ctr"/>
            <a:r>
              <a:rPr lang="en-US" sz="2800" dirty="0">
                <a:latin typeface="Bahnschrift SemiLight Condensed" panose="020B0502040204020203" pitchFamily="34" charset="0"/>
              </a:rPr>
              <a:t>Nice Bright Hallways</a:t>
            </a:r>
          </a:p>
        </p:txBody>
      </p:sp>
    </p:spTree>
    <p:extLst>
      <p:ext uri="{BB962C8B-B14F-4D97-AF65-F5344CB8AC3E}">
        <p14:creationId xmlns:p14="http://schemas.microsoft.com/office/powerpoint/2010/main" val="4206257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9C3EDD-4467-4E8E-8853-D3D7841DBB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1228" y="1280650"/>
            <a:ext cx="5392555" cy="3521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829D7F91-41F1-4AA8-9C16-8EE710679B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755076" y="2181022"/>
            <a:ext cx="4861998" cy="36464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BFC8A1D8-AA81-473B-B389-25FE51C10539}"/>
              </a:ext>
            </a:extLst>
          </p:cNvPr>
          <p:cNvSpPr txBox="1"/>
          <p:nvPr/>
        </p:nvSpPr>
        <p:spPr>
          <a:xfrm>
            <a:off x="3990975" y="2268597"/>
            <a:ext cx="3381374" cy="954107"/>
          </a:xfrm>
          <a:prstGeom prst="rect">
            <a:avLst/>
          </a:prstGeom>
          <a:noFill/>
        </p:spPr>
        <p:txBody>
          <a:bodyPr wrap="square" rtlCol="0">
            <a:spAutoFit/>
          </a:bodyPr>
          <a:lstStyle/>
          <a:p>
            <a:pPr algn="ctr"/>
            <a:r>
              <a:rPr lang="en-US" sz="2800" dirty="0">
                <a:latin typeface="Bahnschrift SemiLight Condensed" panose="020B0502040204020203" pitchFamily="34" charset="0"/>
              </a:rPr>
              <a:t>Bright and airy entrance and stairwells . </a:t>
            </a:r>
          </a:p>
        </p:txBody>
      </p:sp>
      <p:sp>
        <p:nvSpPr>
          <p:cNvPr id="6" name="TextBox 5">
            <a:extLst>
              <a:ext uri="{FF2B5EF4-FFF2-40B4-BE49-F238E27FC236}">
                <a16:creationId xmlns:a16="http://schemas.microsoft.com/office/drawing/2014/main" id="{408E5CAA-C616-47FB-BC4F-E836F748D6F8}"/>
              </a:ext>
            </a:extLst>
          </p:cNvPr>
          <p:cNvSpPr txBox="1"/>
          <p:nvPr/>
        </p:nvSpPr>
        <p:spPr>
          <a:xfrm>
            <a:off x="7510462" y="345292"/>
            <a:ext cx="3351225" cy="1015663"/>
          </a:xfrm>
          <a:prstGeom prst="rect">
            <a:avLst/>
          </a:prstGeom>
          <a:noFill/>
        </p:spPr>
        <p:txBody>
          <a:bodyPr wrap="square" rtlCol="0">
            <a:spAutoFit/>
          </a:bodyPr>
          <a:lstStyle/>
          <a:p>
            <a:pPr algn="ctr"/>
            <a:r>
              <a:rPr lang="en-US" sz="2000" dirty="0">
                <a:latin typeface="Bahnschrift SemiLight Condensed" panose="020B0502040204020203" pitchFamily="34" charset="0"/>
              </a:rPr>
              <a:t>In this stair well you can find on of the many Grade 8 Mural’s that can be found around the school</a:t>
            </a:r>
            <a:r>
              <a:rPr lang="en-US" dirty="0"/>
              <a:t>. </a:t>
            </a:r>
          </a:p>
        </p:txBody>
      </p:sp>
    </p:spTree>
    <p:extLst>
      <p:ext uri="{BB962C8B-B14F-4D97-AF65-F5344CB8AC3E}">
        <p14:creationId xmlns:p14="http://schemas.microsoft.com/office/powerpoint/2010/main" val="2962489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24" y="147616"/>
            <a:ext cx="11461376" cy="1429811"/>
          </a:xfrm>
        </p:spPr>
        <p:txBody>
          <a:bodyPr>
            <a:normAutofit/>
          </a:bodyPr>
          <a:lstStyle/>
          <a:p>
            <a:pPr algn="ctr"/>
            <a:r>
              <a:rPr lang="en-US" sz="6600" dirty="0">
                <a:latin typeface="Constantia" panose="02030602050306030303" pitchFamily="18" charset="0"/>
              </a:rPr>
              <a:t>Pumpkin Contest Fun</a:t>
            </a:r>
            <a:endParaRPr lang="en-US" sz="5300" dirty="0">
              <a:latin typeface="Constantia" panose="02030602050306030303"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6" name="Picture 5">
            <a:extLst>
              <a:ext uri="{FF2B5EF4-FFF2-40B4-BE49-F238E27FC236}">
                <a16:creationId xmlns:a16="http://schemas.microsoft.com/office/drawing/2014/main" id="{9DE302AD-768E-4843-8099-091784181C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4094" y="1665142"/>
            <a:ext cx="3860630" cy="3860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705A0CAE-5302-4B45-A54A-570A354E5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8629" y="1665142"/>
            <a:ext cx="3860630" cy="3860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40535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623">
        <p15:prstTrans prst="peelOff"/>
      </p:transition>
    </mc:Choice>
    <mc:Fallback xmlns="">
      <p:transition spd="slow" advTm="76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24124" y="784279"/>
            <a:ext cx="5171441" cy="891826"/>
          </a:xfrm>
        </p:spPr>
        <p:txBody>
          <a:bodyPr>
            <a:normAutofit fontScale="90000"/>
          </a:bodyPr>
          <a:lstStyle/>
          <a:p>
            <a:pPr algn="ctr"/>
            <a:r>
              <a:rPr lang="en-US" b="1" dirty="0">
                <a:latin typeface="Georgia" panose="02040502050405020303" pitchFamily="18" charset="0"/>
              </a:rPr>
              <a:t>Kindergarten Cultural Day Lunch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5" name="Picture 4">
            <a:extLst>
              <a:ext uri="{FF2B5EF4-FFF2-40B4-BE49-F238E27FC236}">
                <a16:creationId xmlns:a16="http://schemas.microsoft.com/office/drawing/2014/main" id="{B526ECF8-5D80-484E-A073-B7C46CA7D6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1745" y="2776976"/>
            <a:ext cx="3514771" cy="3514771"/>
          </a:xfrm>
          <a:prstGeom prst="rect">
            <a:avLst/>
          </a:prstGeom>
          <a:ln w="228600" cap="sq" cmpd="thickThin">
            <a:solidFill>
              <a:srgbClr val="7030A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6965ACCC-1A83-4D20-BF4C-4FFC6AEDAF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484" y="695030"/>
            <a:ext cx="1962150" cy="1962150"/>
          </a:xfrm>
          <a:prstGeom prst="rect">
            <a:avLst/>
          </a:prstGeom>
          <a:ln w="228600" cap="sq" cmpd="thickThin">
            <a:solidFill>
              <a:srgbClr val="FF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1BB2DE2C-BD76-4D3F-BA44-A3F0D08E8E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5943" y="2447924"/>
            <a:ext cx="1962150" cy="1962150"/>
          </a:xfrm>
          <a:prstGeom prst="rect">
            <a:avLst/>
          </a:prstGeom>
          <a:ln w="228600" cap="sq" cmpd="thickThin">
            <a:solidFill>
              <a:schemeClr val="accent5"/>
            </a:solidFill>
            <a:prstDash val="solid"/>
            <a:miter lim="800000"/>
          </a:ln>
          <a:effectLst>
            <a:innerShdw blurRad="76200">
              <a:srgbClr val="000000"/>
            </a:innerShdw>
          </a:effectLst>
        </p:spPr>
      </p:pic>
      <p:pic>
        <p:nvPicPr>
          <p:cNvPr id="13" name="Picture 12">
            <a:extLst>
              <a:ext uri="{FF2B5EF4-FFF2-40B4-BE49-F238E27FC236}">
                <a16:creationId xmlns:a16="http://schemas.microsoft.com/office/drawing/2014/main" id="{327FBDCC-6FA2-4C5D-A38D-11D18983DF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484" y="4205310"/>
            <a:ext cx="1962150" cy="1962150"/>
          </a:xfrm>
          <a:prstGeom prst="rect">
            <a:avLst/>
          </a:prstGeom>
          <a:ln w="228600" cap="sq" cmpd="thickThin">
            <a:solidFill>
              <a:schemeClr val="accent2">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3721533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944">
        <p15:prstTrans prst="peelOff"/>
      </p:transition>
    </mc:Choice>
    <mc:Fallback xmlns="">
      <p:transition spd="slow" advTm="59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2572</TotalTime>
  <Words>578</Words>
  <Application>Microsoft Office PowerPoint</Application>
  <PresentationFormat>Widescreen</PresentationFormat>
  <Paragraphs>58</Paragraphs>
  <Slides>27</Slides>
  <Notes>0</Notes>
  <HiddenSlides>0</HiddenSlides>
  <MMClips>18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Algerian</vt:lpstr>
      <vt:lpstr>Arial</vt:lpstr>
      <vt:lpstr>Bahnschrift SemiBold</vt:lpstr>
      <vt:lpstr>Bahnschrift SemiLight Condensed</vt:lpstr>
      <vt:lpstr>Bahnschrift SemiLight SemiConde</vt:lpstr>
      <vt:lpstr>Calibri</vt:lpstr>
      <vt:lpstr>Calibri Light</vt:lpstr>
      <vt:lpstr>Constantia</vt:lpstr>
      <vt:lpstr>Ebrima</vt:lpstr>
      <vt:lpstr>Georgia</vt:lpstr>
      <vt:lpstr>Script MT Bold</vt:lpstr>
      <vt:lpstr>Office Theme</vt:lpstr>
      <vt:lpstr> Welcome to    St. Mary’s Academy Pre-K – Grade 8 </vt:lpstr>
      <vt:lpstr>PowerPoint Presentation</vt:lpstr>
      <vt:lpstr>   </vt:lpstr>
      <vt:lpstr>PowerPoint Presentation</vt:lpstr>
      <vt:lpstr>Friends</vt:lpstr>
      <vt:lpstr>PowerPoint Presentation</vt:lpstr>
      <vt:lpstr>PowerPoint Presentation</vt:lpstr>
      <vt:lpstr>Pumpkin Contest Fun</vt:lpstr>
      <vt:lpstr>Kindergarten Cultural Day Lunch </vt:lpstr>
      <vt:lpstr>Native American Exhibit  </vt:lpstr>
      <vt:lpstr>PowerPoint Presentation</vt:lpstr>
      <vt:lpstr>PowerPoint Presentation</vt:lpstr>
      <vt:lpstr>Bird Seed/Peanut Butter  Bird Feeders</vt:lpstr>
      <vt:lpstr>PowerPoint Presentation</vt:lpstr>
      <vt:lpstr>Salsa Night with Ms.Vasquez  </vt:lpstr>
      <vt:lpstr>Trunk or Treat </vt:lpstr>
      <vt:lpstr>Our Buddies are Fun</vt:lpstr>
      <vt:lpstr>Family Bingo Night</vt:lpstr>
      <vt:lpstr>Festive Halls</vt:lpstr>
      <vt:lpstr>We learn thru play</vt:lpstr>
      <vt:lpstr>Hear what students say</vt:lpstr>
      <vt:lpstr> Breakfast with Santa</vt:lpstr>
      <vt:lpstr>Christmas Fun</vt:lpstr>
      <vt:lpstr>      Winter Fun</vt:lpstr>
      <vt:lpstr>PowerPoint Presentation</vt:lpstr>
      <vt:lpstr>Together   We are St. Mary’s Family</vt:lpstr>
      <vt:lpstr>      Thank you for touring our school today!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St. Mary’s Pre-K</dc:title>
  <dc:creator>Amy Tyler</dc:creator>
  <cp:lastModifiedBy>Amy Mendrala</cp:lastModifiedBy>
  <cp:revision>72</cp:revision>
  <dcterms:created xsi:type="dcterms:W3CDTF">2020-12-18T19:04:54Z</dcterms:created>
  <dcterms:modified xsi:type="dcterms:W3CDTF">2026-01-23T20:09:52Z</dcterms:modified>
</cp:coreProperties>
</file>