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96" r:id="rId8"/>
    <p:sldId id="262" r:id="rId9"/>
    <p:sldId id="263" r:id="rId10"/>
    <p:sldId id="264" r:id="rId11"/>
    <p:sldId id="265" r:id="rId12"/>
    <p:sldId id="266" r:id="rId13"/>
    <p:sldId id="267" r:id="rId14"/>
    <p:sldId id="268" r:id="rId15"/>
    <p:sldId id="269" r:id="rId16"/>
    <p:sldId id="270" r:id="rId17"/>
    <p:sldId id="271" r:id="rId18"/>
    <p:sldId id="297" r:id="rId19"/>
    <p:sldId id="274" r:id="rId20"/>
    <p:sldId id="275" r:id="rId21"/>
    <p:sldId id="276" r:id="rId22"/>
    <p:sldId id="295"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18288000" cy="10287000"/>
  <p:notesSz cx="6858000" cy="9144000"/>
  <p:embeddedFontLst>
    <p:embeddedFont>
      <p:font typeface="CS Gordon Serif" panose="020B0604020202020204" charset="0"/>
      <p:regular r:id="rId43"/>
    </p:embeddedFont>
    <p:embeddedFont>
      <p:font typeface="Now" panose="020B0604020202020204" charset="0"/>
      <p:regular r:id="rId44"/>
    </p:embeddedFont>
    <p:embeddedFont>
      <p:font typeface="Now Bold" panose="020B0604020202020204" charset="0"/>
      <p:regular r:id="rId45"/>
    </p:embeddedFont>
    <p:embeddedFont>
      <p:font typeface="Open Sans" panose="020B0606030504020204" pitchFamily="34" charset="0"/>
      <p:regular r:id="rId46"/>
      <p:bold r:id="rId47"/>
      <p:italic r:id="rId48"/>
      <p:boldItalic r:id="rId49"/>
    </p:embeddedFont>
    <p:embeddedFont>
      <p:font typeface="Open Sans Extra Bold" panose="020B0604020202020204" charset="0"/>
      <p:regular r:id="rId50"/>
      <p:bold r:id="rId51"/>
    </p:embeddedFont>
    <p:embeddedFont>
      <p:font typeface="Open Sans Light" panose="020F0502020204030204" pitchFamily="34" charset="0"/>
      <p:regular r:id="rId52"/>
      <p:italic r:id="rId53"/>
    </p:embeddedFont>
    <p:embeddedFont>
      <p:font typeface="Open Sans Light Bold" panose="020B0604020202020204" charset="0"/>
      <p:regular r:id="rId54"/>
      <p:bold r:id="rId55"/>
    </p:embeddedFont>
    <p:embeddedFont>
      <p:font typeface="Spectre"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9" autoAdjust="0"/>
    <p:restoredTop sz="94548" autoAdjust="0"/>
  </p:normalViewPr>
  <p:slideViewPr>
    <p:cSldViewPr>
      <p:cViewPr varScale="1">
        <p:scale>
          <a:sx n="68" d="100"/>
          <a:sy n="68" d="100"/>
        </p:scale>
        <p:origin x="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D6EA3-7416-CD43-A6F0-9E1A5A8CE234}"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78BA6-BE2B-7F47-8E48-CA3831A064B5}" type="slidenum">
              <a:rPr lang="en-US" smtClean="0"/>
              <a:t>‹#›</a:t>
            </a:fld>
            <a:endParaRPr lang="en-US"/>
          </a:p>
        </p:txBody>
      </p:sp>
    </p:spTree>
    <p:extLst>
      <p:ext uri="{BB962C8B-B14F-4D97-AF65-F5344CB8AC3E}">
        <p14:creationId xmlns:p14="http://schemas.microsoft.com/office/powerpoint/2010/main" val="382119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eployedmedicine.com/content/83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instructor notes component on the medical aspect of the rescue task force program for Cuyahoga County.  This presentation and its content are and will always be a living document with total subject to updates and changes.  It is the goal of this slide deck to convey important information as it relates to medical and operations within the rescue task force operation.  It is recommended that a medical representative cover this section and that all content presented be inline with </a:t>
            </a:r>
            <a:r>
              <a:rPr lang="en-US" dirty="0" err="1"/>
              <a:t>CoTCCC</a:t>
            </a:r>
            <a:r>
              <a:rPr lang="en-US" dirty="0"/>
              <a:t> recommendations and directives, the Department Regional Protocol, and best practice.  (All medical care provided will be inline with the protocol the provider is practicing under and with the authority of the Departments Medical Director.  This course is meant to impower and educate not grant authority unauthorized by your Medical Control) </a:t>
            </a:r>
            <a:r>
              <a:rPr lang="en-US" sz="2800" dirty="0">
                <a:ea typeface="MS PGothic" charset="0"/>
                <a:cs typeface="Calibri" panose="020F0502020204030204" pitchFamily="34" charset="0"/>
              </a:rPr>
              <a:t>All interventions performed by a provider must be:</a:t>
            </a:r>
          </a:p>
          <a:p>
            <a:pPr lvl="1"/>
            <a:r>
              <a:rPr lang="en-US" sz="2500" dirty="0">
                <a:ea typeface="MS PGothic" charset="0"/>
                <a:cs typeface="Calibri" panose="020F0502020204030204" pitchFamily="34" charset="0"/>
              </a:rPr>
              <a:t>In accordance with local policy and protocol </a:t>
            </a:r>
          </a:p>
          <a:p>
            <a:pPr lvl="1"/>
            <a:r>
              <a:rPr lang="en-US" sz="2500" dirty="0">
                <a:ea typeface="MS PGothic" charset="0"/>
                <a:cs typeface="Calibri" panose="020F0502020204030204" pitchFamily="34" charset="0"/>
              </a:rPr>
              <a:t>Within your authorized scope of practice</a:t>
            </a:r>
          </a:p>
          <a:p>
            <a:r>
              <a:rPr lang="en-US" dirty="0"/>
              <a:t> The Medical Director for the Cuyahoga County Rescue Task Force Initiative is Dr. Thomas Collins.  The lead Medica instructors are Robert Crowe and David </a:t>
            </a:r>
            <a:r>
              <a:rPr lang="en-US" dirty="0" err="1"/>
              <a:t>Sirl</a:t>
            </a:r>
            <a:r>
              <a:rPr lang="en-US" dirty="0"/>
              <a:t>.  </a:t>
            </a:r>
          </a:p>
          <a:p>
            <a:endParaRPr lang="en-US" dirty="0"/>
          </a:p>
          <a:p>
            <a:r>
              <a:rPr lang="en-US" dirty="0"/>
              <a:t>http://</a:t>
            </a:r>
            <a:r>
              <a:rPr lang="en-US" dirty="0" err="1"/>
              <a:t>hospital.cecoms.cuyahogacounty.us</a:t>
            </a:r>
            <a:r>
              <a:rPr lang="en-US" dirty="0"/>
              <a:t>/pdf/NEORegionalEMSProtocolRevision4.pdf</a:t>
            </a:r>
          </a:p>
        </p:txBody>
      </p:sp>
      <p:sp>
        <p:nvSpPr>
          <p:cNvPr id="4" name="Slide Number Placeholder 3"/>
          <p:cNvSpPr>
            <a:spLocks noGrp="1"/>
          </p:cNvSpPr>
          <p:nvPr>
            <p:ph type="sldNum" sz="quarter" idx="5"/>
          </p:nvPr>
        </p:nvSpPr>
        <p:spPr/>
        <p:txBody>
          <a:bodyPr/>
          <a:lstStyle/>
          <a:p>
            <a:fld id="{81578BA6-BE2B-7F47-8E48-CA3831A064B5}" type="slidenum">
              <a:rPr lang="en-US" smtClean="0"/>
              <a:t>1</a:t>
            </a:fld>
            <a:endParaRPr lang="en-US"/>
          </a:p>
        </p:txBody>
      </p:sp>
    </p:spTree>
    <p:extLst>
      <p:ext uri="{BB962C8B-B14F-4D97-AF65-F5344CB8AC3E}">
        <p14:creationId xmlns:p14="http://schemas.microsoft.com/office/powerpoint/2010/main" val="770397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following slides is an exercise and discussion surrounding the use of START triage and the identification and sorting process.  </a:t>
            </a:r>
          </a:p>
        </p:txBody>
      </p:sp>
      <p:sp>
        <p:nvSpPr>
          <p:cNvPr id="4" name="Slide Number Placeholder 3"/>
          <p:cNvSpPr>
            <a:spLocks noGrp="1"/>
          </p:cNvSpPr>
          <p:nvPr>
            <p:ph type="sldNum" sz="quarter" idx="5"/>
          </p:nvPr>
        </p:nvSpPr>
        <p:spPr/>
        <p:txBody>
          <a:bodyPr/>
          <a:lstStyle/>
          <a:p>
            <a:fld id="{81578BA6-BE2B-7F47-8E48-CA3831A064B5}" type="slidenum">
              <a:rPr lang="en-US" smtClean="0"/>
              <a:t>10</a:t>
            </a:fld>
            <a:endParaRPr lang="en-US"/>
          </a:p>
        </p:txBody>
      </p:sp>
    </p:spTree>
    <p:extLst>
      <p:ext uri="{BB962C8B-B14F-4D97-AF65-F5344CB8AC3E}">
        <p14:creationId xmlns:p14="http://schemas.microsoft.com/office/powerpoint/2010/main" val="4111163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Colored triangles represent the patient and the corresponding injury and START Triage status color.  As you work through the exercise the triangles will change disappear from the image so that the focus may be directed on those most in need.   In this image after using the previous slide verbal directive the green victims and one yellow will follow your verbal order.  This demonstrates that the greens and one yellow are capable of following the provider directive and the focus may shift to those more in need.  </a:t>
            </a:r>
          </a:p>
        </p:txBody>
      </p:sp>
      <p:sp>
        <p:nvSpPr>
          <p:cNvPr id="4" name="Slide Number Placeholder 3"/>
          <p:cNvSpPr>
            <a:spLocks noGrp="1"/>
          </p:cNvSpPr>
          <p:nvPr>
            <p:ph type="sldNum" sz="quarter" idx="5"/>
          </p:nvPr>
        </p:nvSpPr>
        <p:spPr/>
        <p:txBody>
          <a:bodyPr/>
          <a:lstStyle/>
          <a:p>
            <a:fld id="{81578BA6-BE2B-7F47-8E48-CA3831A064B5}" type="slidenum">
              <a:rPr lang="en-US" smtClean="0"/>
              <a:t>11</a:t>
            </a:fld>
            <a:endParaRPr lang="en-US"/>
          </a:p>
        </p:txBody>
      </p:sp>
    </p:spTree>
    <p:extLst>
      <p:ext uri="{BB962C8B-B14F-4D97-AF65-F5344CB8AC3E}">
        <p14:creationId xmlns:p14="http://schemas.microsoft.com/office/powerpoint/2010/main" val="3213627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learners about their personal experience with Start and how to determine who is “more red” or ‘more yellow” and how to determine who to treat vs whom to extricate in what orders.  </a:t>
            </a:r>
          </a:p>
        </p:txBody>
      </p:sp>
      <p:sp>
        <p:nvSpPr>
          <p:cNvPr id="4" name="Slide Number Placeholder 3"/>
          <p:cNvSpPr>
            <a:spLocks noGrp="1"/>
          </p:cNvSpPr>
          <p:nvPr>
            <p:ph type="sldNum" sz="quarter" idx="5"/>
          </p:nvPr>
        </p:nvSpPr>
        <p:spPr/>
        <p:txBody>
          <a:bodyPr/>
          <a:lstStyle/>
          <a:p>
            <a:fld id="{81578BA6-BE2B-7F47-8E48-CA3831A064B5}" type="slidenum">
              <a:rPr lang="en-US" smtClean="0"/>
              <a:t>12</a:t>
            </a:fld>
            <a:endParaRPr lang="en-US"/>
          </a:p>
        </p:txBody>
      </p:sp>
    </p:spTree>
    <p:extLst>
      <p:ext uri="{BB962C8B-B14F-4D97-AF65-F5344CB8AC3E}">
        <p14:creationId xmlns:p14="http://schemas.microsoft.com/office/powerpoint/2010/main" val="1533274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Remaining are the critical patients and the black victims.  Leave the black victims in place unless otherwise directed by law enforcement.  REMEMBER this is a crime scene and coordination with Law Enforcement is needed.  </a:t>
            </a:r>
          </a:p>
        </p:txBody>
      </p:sp>
      <p:sp>
        <p:nvSpPr>
          <p:cNvPr id="4" name="Slide Number Placeholder 3"/>
          <p:cNvSpPr>
            <a:spLocks noGrp="1"/>
          </p:cNvSpPr>
          <p:nvPr>
            <p:ph type="sldNum" sz="quarter" idx="5"/>
          </p:nvPr>
        </p:nvSpPr>
        <p:spPr/>
        <p:txBody>
          <a:bodyPr/>
          <a:lstStyle/>
          <a:p>
            <a:fld id="{81578BA6-BE2B-7F47-8E48-CA3831A064B5}" type="slidenum">
              <a:rPr lang="en-US" smtClean="0"/>
              <a:t>13</a:t>
            </a:fld>
            <a:endParaRPr lang="en-US"/>
          </a:p>
        </p:txBody>
      </p:sp>
    </p:spTree>
    <p:extLst>
      <p:ext uri="{BB962C8B-B14F-4D97-AF65-F5344CB8AC3E}">
        <p14:creationId xmlns:p14="http://schemas.microsoft.com/office/powerpoint/2010/main" val="29228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plan for extrication and safe and affective movement of the victims.  There are a variety of ways to approach this dynamic situation and there are a number of approaches to solve the problem that is presented.  What is recommended is that providers approach the setting with a systematic approach that they can than plug in the number of victims with consideration to the acuity and the resources available to treat and move the victims to more definitive care.  </a:t>
            </a:r>
          </a:p>
        </p:txBody>
      </p:sp>
      <p:sp>
        <p:nvSpPr>
          <p:cNvPr id="4" name="Slide Number Placeholder 3"/>
          <p:cNvSpPr>
            <a:spLocks noGrp="1"/>
          </p:cNvSpPr>
          <p:nvPr>
            <p:ph type="sldNum" sz="quarter" idx="5"/>
          </p:nvPr>
        </p:nvSpPr>
        <p:spPr/>
        <p:txBody>
          <a:bodyPr/>
          <a:lstStyle/>
          <a:p>
            <a:fld id="{81578BA6-BE2B-7F47-8E48-CA3831A064B5}" type="slidenum">
              <a:rPr lang="en-US" smtClean="0"/>
              <a:t>14</a:t>
            </a:fld>
            <a:endParaRPr lang="en-US"/>
          </a:p>
        </p:txBody>
      </p:sp>
    </p:spTree>
    <p:extLst>
      <p:ext uri="{BB962C8B-B14F-4D97-AF65-F5344CB8AC3E}">
        <p14:creationId xmlns:p14="http://schemas.microsoft.com/office/powerpoint/2010/main" val="167750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 the remaining red as needed and leave the “black tag” victim in place as it is a crime scene.  Law Enforcement should secure.  </a:t>
            </a:r>
          </a:p>
        </p:txBody>
      </p:sp>
      <p:sp>
        <p:nvSpPr>
          <p:cNvPr id="4" name="Slide Number Placeholder 3"/>
          <p:cNvSpPr>
            <a:spLocks noGrp="1"/>
          </p:cNvSpPr>
          <p:nvPr>
            <p:ph type="sldNum" sz="quarter" idx="5"/>
          </p:nvPr>
        </p:nvSpPr>
        <p:spPr/>
        <p:txBody>
          <a:bodyPr/>
          <a:lstStyle/>
          <a:p>
            <a:fld id="{81578BA6-BE2B-7F47-8E48-CA3831A064B5}" type="slidenum">
              <a:rPr lang="en-US" smtClean="0"/>
              <a:t>15</a:t>
            </a:fld>
            <a:endParaRPr lang="en-US"/>
          </a:p>
        </p:txBody>
      </p:sp>
    </p:spTree>
    <p:extLst>
      <p:ext uri="{BB962C8B-B14F-4D97-AF65-F5344CB8AC3E}">
        <p14:creationId xmlns:p14="http://schemas.microsoft.com/office/powerpoint/2010/main" val="721455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Phases of care and the environment that you are working in are dynamic.  Utilize clinical decision making along with critical decision making and COMMUNICATE with your Fire/EMS partners as well as your Law Enforcement Partners!  </a:t>
            </a:r>
          </a:p>
          <a:p>
            <a:endParaRPr lang="en-US" dirty="0"/>
          </a:p>
          <a:p>
            <a:r>
              <a:rPr lang="en-US" dirty="0"/>
              <a:t>Treat in place means to implement the MARCH assessment and treat the life threatening injuries as you find them.  Expand the treatments as resources and time allow.  Communicate your victim to command and coordinate operations.  An example of this could be a rescue corridor approach, a </a:t>
            </a:r>
            <a:r>
              <a:rPr lang="en-US" dirty="0" err="1"/>
              <a:t>CCP</a:t>
            </a:r>
            <a:r>
              <a:rPr lang="en-US" dirty="0"/>
              <a:t>, or a temporary/hasty </a:t>
            </a:r>
            <a:r>
              <a:rPr lang="en-US" dirty="0" err="1"/>
              <a:t>CCP</a:t>
            </a:r>
            <a:r>
              <a:rPr lang="en-US" dirty="0"/>
              <a:t> where stabilization is performed prior to extrication.  </a:t>
            </a:r>
          </a:p>
          <a:p>
            <a:endParaRPr lang="en-US" dirty="0"/>
          </a:p>
          <a:p>
            <a:r>
              <a:rPr lang="en-US" dirty="0"/>
              <a:t>Treat in place with immediate extraction would be applicable to the victim that is declining rapidly and the need for definitive care is necessary for survival.  Treatments are those that are performed quickly with little time investment and event preferable that they maybe performed as you extricate.  One example could be a </a:t>
            </a:r>
            <a:r>
              <a:rPr lang="en-US" dirty="0" err="1"/>
              <a:t>TQ</a:t>
            </a:r>
            <a:r>
              <a:rPr lang="en-US" dirty="0"/>
              <a:t> application and a chest seal and sending the victim out a hasty exit to definitive care providers.  REMEMBER resources are limited inside locations to the providers and the equipment they have.  In some cases it may be most appropriate to get the victim to someone else in order to have a favorable outcome.  </a:t>
            </a:r>
          </a:p>
          <a:p>
            <a:endParaRPr lang="en-US" b="0" dirty="0"/>
          </a:p>
          <a:p>
            <a:endParaRPr lang="en-US" b="0" dirty="0"/>
          </a:p>
          <a:p>
            <a:r>
              <a:rPr lang="en-US" b="0" dirty="0"/>
              <a:t>Expand on the following points. </a:t>
            </a:r>
            <a:endParaRPr lang="en-US" dirty="0"/>
          </a:p>
          <a:p>
            <a:pPr marL="171450" indent="-171450">
              <a:buFont typeface="Arial" panose="020B0604020202020204" pitchFamily="34" charset="0"/>
              <a:buChar char="•"/>
            </a:pPr>
            <a:r>
              <a:rPr lang="en-US" dirty="0"/>
              <a:t>Reinforce need for agency</a:t>
            </a:r>
            <a:r>
              <a:rPr lang="en-US" baseline="0" dirty="0"/>
              <a:t> coordination though unified command.</a:t>
            </a:r>
          </a:p>
          <a:p>
            <a:pPr marL="628650" lvl="1" indent="-171450">
              <a:buFont typeface="Arial" panose="020B0604020202020204" pitchFamily="34" charset="0"/>
              <a:buChar char="•"/>
            </a:pPr>
            <a:r>
              <a:rPr lang="en-US" baseline="0" dirty="0"/>
              <a:t>No freelancing</a:t>
            </a:r>
          </a:p>
          <a:p>
            <a:pPr marL="628650" lvl="1" indent="-171450">
              <a:buFont typeface="Arial" panose="020B0604020202020204" pitchFamily="34" charset="0"/>
              <a:buChar char="•"/>
            </a:pPr>
            <a:r>
              <a:rPr lang="en-US" baseline="0" dirty="0"/>
              <a:t>Coordinate movement to prevent friendly fire incidents.</a:t>
            </a:r>
          </a:p>
          <a:p>
            <a:pPr marL="171450" indent="-171450">
              <a:buFont typeface="Arial" panose="020B0604020202020204" pitchFamily="34" charset="0"/>
              <a:buChar char="•"/>
            </a:pPr>
            <a:r>
              <a:rPr lang="en-US" baseline="0" dirty="0"/>
              <a:t>Fire/rescue/EMS should utilize their breaching experience in a collaborative effort to rescue and extract casualties.</a:t>
            </a:r>
          </a:p>
          <a:p>
            <a:pPr marL="628650" lvl="1" indent="-171450">
              <a:buFont typeface="Arial" panose="020B0604020202020204" pitchFamily="34" charset="0"/>
              <a:buChar char="•"/>
            </a:pPr>
            <a:r>
              <a:rPr lang="en-US" baseline="0" dirty="0"/>
              <a:t>The most direct and safest route may not be along conventional corridors.</a:t>
            </a:r>
          </a:p>
          <a:p>
            <a:pPr marL="628650" lvl="1" indent="-171450">
              <a:buFont typeface="Arial" panose="020B0604020202020204" pitchFamily="34" charset="0"/>
              <a:buChar char="•"/>
            </a:pPr>
            <a:r>
              <a:rPr lang="en-US" baseline="0" dirty="0"/>
              <a:t>You may have to create your own access to patient.</a:t>
            </a:r>
          </a:p>
          <a:p>
            <a:pPr marL="1085850" lvl="2" indent="-171450">
              <a:buFont typeface="Arial" panose="020B0604020202020204" pitchFamily="34" charset="0"/>
              <a:buChar char="•"/>
            </a:pPr>
            <a:r>
              <a:rPr lang="en-US" baseline="0" dirty="0"/>
              <a:t>Breaching walls, doors, etc.</a:t>
            </a:r>
          </a:p>
          <a:p>
            <a:pPr marL="171450" indent="-171450">
              <a:buFont typeface="Arial" panose="020B0604020202020204" pitchFamily="34" charset="0"/>
              <a:buChar char="•"/>
            </a:pPr>
            <a:r>
              <a:rPr lang="en-US" baseline="0" dirty="0"/>
              <a:t>Discuss egress using hasty but effective extraction routes, keeping away from threats (windows/drywall/cinder blocks)</a:t>
            </a:r>
          </a:p>
          <a:p>
            <a:pPr marL="628650" lvl="1" indent="-171450">
              <a:buFont typeface="Arial" panose="020B0604020202020204" pitchFamily="34" charset="0"/>
              <a:buChar char="•"/>
            </a:pPr>
            <a:r>
              <a:rPr lang="en-US" baseline="0" dirty="0"/>
              <a:t>The way you went in may not be the best way out.</a:t>
            </a:r>
          </a:p>
          <a:p>
            <a:pPr marL="628650" lvl="1" indent="-171450">
              <a:buFont typeface="Arial" panose="020B0604020202020204" pitchFamily="34" charset="0"/>
              <a:buChar char="•"/>
            </a:pPr>
            <a:r>
              <a:rPr lang="en-US" baseline="0" dirty="0"/>
              <a:t>Look for the most direct and safest route to evacuate casualties (for example, is a window more expedient than a door?)</a:t>
            </a:r>
            <a:endParaRPr lang="en-US" dirty="0"/>
          </a:p>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16</a:t>
            </a:fld>
            <a:endParaRPr lang="en-US"/>
          </a:p>
        </p:txBody>
      </p:sp>
    </p:spTree>
    <p:extLst>
      <p:ext uri="{BB962C8B-B14F-4D97-AF65-F5344CB8AC3E}">
        <p14:creationId xmlns:p14="http://schemas.microsoft.com/office/powerpoint/2010/main" val="296880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following slides demonstrate operations surrounding a safety corridor.  This is an area that has been secured and providers may operate within the safety that the law enforcement providers have made available.  We recommend that medics are able to “freely” operate in this area without the need for additional weapons up.  Crossfire or blue on blue is common in leap-frog operations.  THIS COURSE advises against leap-frog operations!  The secondary provider in the hallway may also sort and organize victims to make it “easier” for additional responding RTF(s) to respond to their victims.  </a:t>
            </a:r>
          </a:p>
          <a:p>
            <a:endParaRPr lang="en-US" dirty="0"/>
          </a:p>
          <a:p>
            <a:r>
              <a:rPr lang="en-US" dirty="0"/>
              <a:t>The RTF providers in this image have formed a “lead” and ”secondary” provider approach.  In this operation the additional RTF teams will report to the lead medic and receive direction.  The secondary medic will assist in coordinating and further direct teams.  The secondary may also render care and continuously triage so that there is a seamless provider to provider transaction. !  The secondary provider in the hallway may also sort and organize victims to make it “easier” for additional responding RTF(s) to respond to their victims. </a:t>
            </a:r>
          </a:p>
        </p:txBody>
      </p:sp>
      <p:sp>
        <p:nvSpPr>
          <p:cNvPr id="4" name="Slide Number Placeholder 3"/>
          <p:cNvSpPr>
            <a:spLocks noGrp="1"/>
          </p:cNvSpPr>
          <p:nvPr>
            <p:ph type="sldNum" sz="quarter" idx="5"/>
          </p:nvPr>
        </p:nvSpPr>
        <p:spPr/>
        <p:txBody>
          <a:bodyPr/>
          <a:lstStyle/>
          <a:p>
            <a:fld id="{81578BA6-BE2B-7F47-8E48-CA3831A064B5}" type="slidenum">
              <a:rPr lang="en-US" smtClean="0"/>
              <a:t>17</a:t>
            </a:fld>
            <a:endParaRPr lang="en-US"/>
          </a:p>
        </p:txBody>
      </p:sp>
    </p:spTree>
    <p:extLst>
      <p:ext uri="{BB962C8B-B14F-4D97-AF65-F5344CB8AC3E}">
        <p14:creationId xmlns:p14="http://schemas.microsoft.com/office/powerpoint/2010/main" val="3400700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following slides demonstrate operations surrounding a safety corridor.  This is an area that has been secured and providers may operate within the safety that the law enforcement providers have made available.  We recommend that medics are able to “freely” operate in this area without the need for additional weapons up.  Crossfire or blue on blue is common in leap-frog operations.  THIS COURSE advises against leap-frog operations!  The secondary provider in the hallway may also sort and organize victims to make it “easier” for additional responding RTF(s) to respond to their victims.  </a:t>
            </a:r>
          </a:p>
          <a:p>
            <a:endParaRPr lang="en-US" dirty="0"/>
          </a:p>
          <a:p>
            <a:r>
              <a:rPr lang="en-US" dirty="0"/>
              <a:t>The RTF providers in this image have formed a “lead” and ”secondary” provider approach.  In this operation the additional RTF teams will report to the lead medic and receive direction.  The secondary medic will assist in coordinating and further direct teams.  The secondary may also render care and continuously triage so that there is a seamless provider to provider transaction. !  </a:t>
            </a:r>
            <a:r>
              <a:rPr lang="en-US"/>
              <a:t>The secondary provider in the hallway may also sort and organize victims to make it “easier” for additional responding RTF(s) to respond to their victims. </a:t>
            </a:r>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18</a:t>
            </a:fld>
            <a:endParaRPr lang="en-US"/>
          </a:p>
        </p:txBody>
      </p:sp>
    </p:spTree>
    <p:extLst>
      <p:ext uri="{BB962C8B-B14F-4D97-AF65-F5344CB8AC3E}">
        <p14:creationId xmlns:p14="http://schemas.microsoft.com/office/powerpoint/2010/main" val="1000192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unlikely that an RTF will be in a HOT zone however it could occur.  If it should occur this is the operational recommendation from the </a:t>
            </a:r>
            <a:r>
              <a:rPr lang="en-US" dirty="0" err="1"/>
              <a:t>CoTCCC</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RTF under the direction and coordination of Law Enforcement should retreat to cover and concealment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Hasty </a:t>
            </a:r>
            <a:r>
              <a:rPr lang="en-US" dirty="0" err="1"/>
              <a:t>TQ</a:t>
            </a:r>
            <a:r>
              <a:rPr lang="en-US" dirty="0"/>
              <a:t> is the only intervention recommended to perform in addition to emergency moves.  If the victim is able to move to the RTF this is preferred.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Expand on the following points.</a:t>
            </a:r>
          </a:p>
          <a:p>
            <a:pPr marL="171450" indent="-171450">
              <a:buFont typeface="Arial" panose="020B0604020202020204" pitchFamily="34" charset="0"/>
              <a:buChar char="•"/>
            </a:pPr>
            <a:r>
              <a:rPr lang="en-US" dirty="0"/>
              <a:t>Mitigation</a:t>
            </a:r>
            <a:r>
              <a:rPr lang="en-US" baseline="0" dirty="0"/>
              <a:t> may involve extraction from an unstable building collapse.</a:t>
            </a:r>
          </a:p>
          <a:p>
            <a:pPr marL="171450" indent="-171450">
              <a:buFont typeface="Arial" panose="020B0604020202020204" pitchFamily="34" charset="0"/>
              <a:buChar char="•"/>
            </a:pPr>
            <a:r>
              <a:rPr lang="en-US" baseline="0" dirty="0"/>
              <a:t>Reminder that threat levels generally go up; rarely down.</a:t>
            </a:r>
          </a:p>
          <a:p>
            <a:pPr marL="171450" indent="-171450">
              <a:buFont typeface="Arial" panose="020B0604020202020204" pitchFamily="34" charset="0"/>
              <a:buChar char="•"/>
            </a:pPr>
            <a:r>
              <a:rPr lang="en-US" baseline="0" dirty="0"/>
              <a:t>Self-care is always the quickest action and limits exposure of other resources.</a:t>
            </a:r>
          </a:p>
          <a:p>
            <a:endParaRPr lang="en-US" dirty="0"/>
          </a:p>
          <a:p>
            <a:pPr marL="171450" indent="-171450">
              <a:buFont typeface="Arial" panose="020B0604020202020204" pitchFamily="34" charset="0"/>
              <a:buChar char="•"/>
            </a:pPr>
            <a:r>
              <a:rPr lang="en-US" dirty="0"/>
              <a:t>Picture allows for</a:t>
            </a:r>
            <a:r>
              <a:rPr lang="en-US" baseline="0" dirty="0"/>
              <a:t> great discussion of priorities.</a:t>
            </a:r>
          </a:p>
          <a:p>
            <a:pPr marL="171450" indent="-171450">
              <a:buFont typeface="Arial" panose="020B0604020202020204" pitchFamily="34" charset="0"/>
              <a:buChar char="•"/>
            </a:pPr>
            <a:r>
              <a:rPr lang="en-US" baseline="0" dirty="0"/>
              <a:t>Instruct the (capable) patient to move to a safer position and apply self-aid.</a:t>
            </a:r>
            <a:endParaRPr lang="en-US" dirty="0"/>
          </a:p>
          <a:p>
            <a:pPr marL="171450" indent="-171450">
              <a:buFont typeface="Arial" panose="020B0604020202020204" pitchFamily="34" charset="0"/>
              <a:buChar char="•"/>
            </a:pPr>
            <a:r>
              <a:rPr lang="en-US" dirty="0"/>
              <a:t>Casualty</a:t>
            </a:r>
            <a:r>
              <a:rPr lang="en-US" baseline="0" dirty="0"/>
              <a:t> should use available resources or environment (cover).</a:t>
            </a:r>
          </a:p>
          <a:p>
            <a:pPr marL="171450" indent="-171450">
              <a:buFont typeface="Arial" panose="020B0604020202020204" pitchFamily="34" charset="0"/>
              <a:buChar char="•"/>
            </a:pPr>
            <a:r>
              <a:rPr lang="en-US" baseline="0" dirty="0"/>
              <a:t>Medical interventions are limited when faced with a direct threat. </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Expand on the following points.</a:t>
            </a:r>
            <a:endParaRPr lang="en-US" u="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Remote assessment methodology (RAM) techniques </a:t>
            </a:r>
            <a:r>
              <a:rPr lang="en-US" dirty="0"/>
              <a:t>should be considered to identify patients who are dead or have apparently nonsurvivable wounds. RAM can be performed using: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Binoculars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Robots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Video cameras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Incident tempo and competing priorities (threat mitigation versus casualty care) may prevent</a:t>
            </a:r>
            <a:r>
              <a:rPr lang="en-US" baseline="0" dirty="0"/>
              <a:t> a collaborative rescue. Police are focused on threat with all resources committed.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cover/concealment and safety equipment to your advantage.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Determine available rescue resources to include armored vehicles.</a:t>
            </a:r>
            <a:endParaRPr lang="en-US" u="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Have a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Always consult with incident command.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Know who is doing what.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Know where you are going.</a:t>
            </a:r>
            <a:endParaRPr lang="en-US" dirty="0"/>
          </a:p>
          <a:p>
            <a:pPr marL="171450" indent="-171450">
              <a:buFont typeface="Arial" panose="020B0604020202020204" pitchFamily="34" charset="0"/>
              <a:buChar char="•"/>
            </a:pPr>
            <a:r>
              <a:rPr lang="en-US" dirty="0"/>
              <a:t>Do not risk lives/resources for a body recovery.</a:t>
            </a:r>
          </a:p>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19</a:t>
            </a:fld>
            <a:endParaRPr lang="en-US"/>
          </a:p>
        </p:txBody>
      </p:sp>
    </p:spTree>
    <p:extLst>
      <p:ext uri="{BB962C8B-B14F-4D97-AF65-F5344CB8AC3E}">
        <p14:creationId xmlns:p14="http://schemas.microsoft.com/office/powerpoint/2010/main" val="368979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single situation that involves a human component is dynamic and faceted.  It is not advised to present to learners a “one way” and “always the way” approach.  Principles and knowledge applied to critical decision making is a recommendation to apply to these complex scenarios.  It is OK to answer questions or an approach to problem solving with a “it depends” thought process.  All plans of care should be founded in good medicine, tactics, and practice under authorized protocol.  </a:t>
            </a:r>
          </a:p>
          <a:p>
            <a:endParaRPr lang="en-US" dirty="0"/>
          </a:p>
          <a:p>
            <a:r>
              <a:rPr lang="en-US" dirty="0"/>
              <a:t>Casualty scenarios in dynamic events usually entail both a medical problem and a tactical problem.</a:t>
            </a:r>
          </a:p>
          <a:p>
            <a:r>
              <a:rPr lang="en-US" dirty="0"/>
              <a:t>Best possible outcome for the injured and the overall situation is desired (save as many people as possible).</a:t>
            </a:r>
          </a:p>
          <a:p>
            <a:r>
              <a:rPr lang="en-US" dirty="0"/>
              <a:t>Good medicine can sometimes be bad tactics, and bad tactics can get everyone killed and/or cause mission failure.</a:t>
            </a:r>
          </a:p>
          <a:p>
            <a:r>
              <a:rPr lang="en-US" dirty="0"/>
              <a:t>A medically correct intervention performed at the wrong time may lead to additional casualties.</a:t>
            </a:r>
          </a:p>
          <a:p>
            <a:endParaRPr lang="en-US" dirty="0"/>
          </a:p>
          <a:p>
            <a:r>
              <a:rPr lang="en-US" dirty="0"/>
              <a:t>These settings are different from conventional EMS and require a shift in focus.  Settings include: </a:t>
            </a:r>
          </a:p>
          <a:p>
            <a:endParaRPr lang="en-US" dirty="0"/>
          </a:p>
          <a:p>
            <a:pPr eaLnBrk="1" hangingPunct="1">
              <a:lnSpc>
                <a:spcPct val="90000"/>
              </a:lnSpc>
            </a:pPr>
            <a:r>
              <a:rPr lang="en-US" sz="1200" dirty="0">
                <a:latin typeface="Arial" charset="0"/>
                <a:ea typeface="MS PGothic" charset="0"/>
                <a:cs typeface="Arial" charset="0"/>
              </a:rPr>
              <a:t>Hostile fire</a:t>
            </a:r>
          </a:p>
          <a:p>
            <a:pPr eaLnBrk="1" hangingPunct="1">
              <a:lnSpc>
                <a:spcPct val="90000"/>
              </a:lnSpc>
            </a:pPr>
            <a:r>
              <a:rPr lang="en-US" sz="1200" dirty="0">
                <a:latin typeface="Arial" charset="0"/>
                <a:ea typeface="MS PGothic" charset="0"/>
                <a:cs typeface="Arial" charset="0"/>
              </a:rPr>
              <a:t>Environmental extremes</a:t>
            </a:r>
          </a:p>
          <a:p>
            <a:pPr eaLnBrk="1" hangingPunct="1">
              <a:lnSpc>
                <a:spcPct val="90000"/>
              </a:lnSpc>
            </a:pPr>
            <a:r>
              <a:rPr lang="en-US" sz="1200" dirty="0">
                <a:latin typeface="Arial" charset="0"/>
                <a:ea typeface="MS PGothic" charset="0"/>
                <a:cs typeface="Arial" charset="0"/>
              </a:rPr>
              <a:t>Limited equipment</a:t>
            </a:r>
          </a:p>
          <a:p>
            <a:pPr eaLnBrk="1" hangingPunct="1">
              <a:lnSpc>
                <a:spcPct val="90000"/>
              </a:lnSpc>
            </a:pPr>
            <a:r>
              <a:rPr lang="en-US" sz="1200" dirty="0">
                <a:latin typeface="Arial" charset="0"/>
                <a:ea typeface="MS PGothic" charset="0"/>
                <a:cs typeface="Arial" charset="0"/>
              </a:rPr>
              <a:t>Need for tactical maneuvers</a:t>
            </a:r>
          </a:p>
          <a:p>
            <a:pPr eaLnBrk="1" hangingPunct="1">
              <a:lnSpc>
                <a:spcPct val="90000"/>
              </a:lnSpc>
            </a:pPr>
            <a:r>
              <a:rPr lang="en-US" sz="1200" dirty="0">
                <a:latin typeface="Arial" charset="0"/>
                <a:ea typeface="MS PGothic" charset="0"/>
                <a:cs typeface="Arial" charset="0"/>
              </a:rPr>
              <a:t>Long delays to hospital care</a:t>
            </a:r>
          </a:p>
          <a:p>
            <a:pPr eaLnBrk="1" hangingPunct="1">
              <a:lnSpc>
                <a:spcPct val="90000"/>
              </a:lnSpc>
            </a:pPr>
            <a:r>
              <a:rPr lang="en-US" sz="1200" dirty="0">
                <a:latin typeface="Arial" charset="0"/>
                <a:ea typeface="MS PGothic" charset="0"/>
                <a:cs typeface="Arial" charset="0"/>
              </a:rPr>
              <a:t>Different wounding epidemiology</a:t>
            </a:r>
          </a:p>
          <a:p>
            <a:endParaRPr lang="en-US" dirty="0"/>
          </a:p>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2</a:t>
            </a:fld>
            <a:endParaRPr lang="en-US"/>
          </a:p>
        </p:txBody>
      </p:sp>
    </p:spTree>
    <p:extLst>
      <p:ext uri="{BB962C8B-B14F-4D97-AF65-F5344CB8AC3E}">
        <p14:creationId xmlns:p14="http://schemas.microsoft.com/office/powerpoint/2010/main" val="388605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this one simple.  No need expand.  This is an opportunity to check in with your group on how to treat each from a table-top mentality.  </a:t>
            </a:r>
          </a:p>
        </p:txBody>
      </p:sp>
      <p:sp>
        <p:nvSpPr>
          <p:cNvPr id="4" name="Slide Number Placeholder 3"/>
          <p:cNvSpPr>
            <a:spLocks noGrp="1"/>
          </p:cNvSpPr>
          <p:nvPr>
            <p:ph type="sldNum" sz="quarter" idx="5"/>
          </p:nvPr>
        </p:nvSpPr>
        <p:spPr/>
        <p:txBody>
          <a:bodyPr/>
          <a:lstStyle/>
          <a:p>
            <a:fld id="{81578BA6-BE2B-7F47-8E48-CA3831A064B5}" type="slidenum">
              <a:rPr lang="en-US" smtClean="0"/>
              <a:t>20</a:t>
            </a:fld>
            <a:endParaRPr lang="en-US"/>
          </a:p>
        </p:txBody>
      </p:sp>
    </p:spTree>
    <p:extLst>
      <p:ext uri="{BB962C8B-B14F-4D97-AF65-F5344CB8AC3E}">
        <p14:creationId xmlns:p14="http://schemas.microsoft.com/office/powerpoint/2010/main" val="1409664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each of the following in the MARCH assessment</a:t>
            </a:r>
          </a:p>
          <a:p>
            <a:endParaRPr lang="en-US" dirty="0"/>
          </a:p>
          <a:p>
            <a:r>
              <a:rPr lang="en-US" dirty="0"/>
              <a:t>M- Massive Hemorrhage </a:t>
            </a:r>
          </a:p>
          <a:p>
            <a:r>
              <a:rPr lang="en-US" dirty="0"/>
              <a:t>A- Airway</a:t>
            </a:r>
          </a:p>
          <a:p>
            <a:r>
              <a:rPr lang="en-US" dirty="0"/>
              <a:t>R- Respirations</a:t>
            </a:r>
          </a:p>
          <a:p>
            <a:r>
              <a:rPr lang="en-US" dirty="0"/>
              <a:t>C- Circulation</a:t>
            </a:r>
          </a:p>
          <a:p>
            <a:r>
              <a:rPr lang="en-US" dirty="0"/>
              <a:t>H- Hypothermia/Head Injury </a:t>
            </a:r>
          </a:p>
          <a:p>
            <a:endParaRPr lang="en-US" dirty="0"/>
          </a:p>
          <a:p>
            <a:r>
              <a:rPr lang="en-US" dirty="0"/>
              <a:t>Treatment:</a:t>
            </a:r>
          </a:p>
          <a:p>
            <a:endParaRPr lang="en-US" dirty="0"/>
          </a:p>
          <a:p>
            <a:pPr>
              <a:spcBef>
                <a:spcPts val="1500"/>
              </a:spcBef>
              <a:spcAft>
                <a:spcPts val="500"/>
              </a:spcAft>
            </a:pPr>
            <a:r>
              <a:rPr lang="en-US" sz="1200" b="0" dirty="0">
                <a:cs typeface="Times New Roman" panose="02020603050405020304" pitchFamily="18" charset="0"/>
              </a:rPr>
              <a:t>Control massive </a:t>
            </a:r>
            <a:r>
              <a:rPr lang="en-US" sz="1200" dirty="0">
                <a:cs typeface="Times New Roman" panose="02020603050405020304" pitchFamily="18" charset="0"/>
              </a:rPr>
              <a:t>h</a:t>
            </a:r>
            <a:r>
              <a:rPr lang="en-US" sz="1200" b="0" dirty="0">
                <a:cs typeface="Times New Roman" panose="02020603050405020304" pitchFamily="18" charset="0"/>
              </a:rPr>
              <a:t>emorrhage</a:t>
            </a:r>
          </a:p>
          <a:p>
            <a:pPr>
              <a:spcBef>
                <a:spcPts val="1500"/>
              </a:spcBef>
              <a:spcAft>
                <a:spcPts val="500"/>
              </a:spcAft>
            </a:pPr>
            <a:r>
              <a:rPr lang="en-US" sz="1200" b="0" dirty="0">
                <a:cs typeface="Times New Roman" panose="02020603050405020304" pitchFamily="18" charset="0"/>
              </a:rPr>
              <a:t>Establish and maintain </a:t>
            </a:r>
            <a:r>
              <a:rPr lang="en-US" sz="1200" dirty="0">
                <a:cs typeface="Times New Roman" panose="02020603050405020304" pitchFamily="18" charset="0"/>
              </a:rPr>
              <a:t>a</a:t>
            </a:r>
            <a:r>
              <a:rPr lang="en-US" sz="1200" b="0" dirty="0">
                <a:cs typeface="Times New Roman" panose="02020603050405020304" pitchFamily="18" charset="0"/>
              </a:rPr>
              <a:t>irway</a:t>
            </a:r>
          </a:p>
          <a:p>
            <a:pPr>
              <a:spcBef>
                <a:spcPts val="1500"/>
              </a:spcBef>
              <a:spcAft>
                <a:spcPts val="500"/>
              </a:spcAft>
            </a:pPr>
            <a:r>
              <a:rPr lang="en-US" sz="1200" b="0" dirty="0">
                <a:cs typeface="Times New Roman" panose="02020603050405020304" pitchFamily="18" charset="0"/>
              </a:rPr>
              <a:t>Decompress/seal/support</a:t>
            </a:r>
          </a:p>
          <a:p>
            <a:pPr>
              <a:spcBef>
                <a:spcPts val="1500"/>
              </a:spcBef>
              <a:spcAft>
                <a:spcPts val="500"/>
              </a:spcAft>
            </a:pPr>
            <a:r>
              <a:rPr lang="en-US" sz="1200" b="0" dirty="0">
                <a:cs typeface="Times New Roman" panose="02020603050405020304" pitchFamily="18" charset="0"/>
              </a:rPr>
              <a:t>Treat for shock</a:t>
            </a:r>
          </a:p>
          <a:p>
            <a:pPr>
              <a:spcBef>
                <a:spcPts val="1500"/>
              </a:spcBef>
              <a:spcAft>
                <a:spcPts val="500"/>
              </a:spcAft>
            </a:pPr>
            <a:r>
              <a:rPr lang="en-US" sz="1200" b="0" dirty="0">
                <a:cs typeface="Times New Roman" panose="02020603050405020304" pitchFamily="18" charset="0"/>
              </a:rPr>
              <a:t>Prevent/treat</a:t>
            </a:r>
          </a:p>
          <a:p>
            <a:pPr>
              <a:spcBef>
                <a:spcPts val="1500"/>
              </a:spcBef>
              <a:spcAft>
                <a:spcPts val="500"/>
              </a:spcAft>
            </a:pPr>
            <a:endParaRPr lang="en-US" sz="1200" b="0" dirty="0">
              <a:cs typeface="Times New Roman" panose="02020603050405020304" pitchFamily="18" charset="0"/>
            </a:endParaRPr>
          </a:p>
          <a:p>
            <a:pPr marL="0" marR="0" lvl="0" indent="0" algn="l" defTabSz="914400" rtl="0" eaLnBrk="1" fontAlgn="auto" latinLnBrk="0" hangingPunct="1">
              <a:lnSpc>
                <a:spcPct val="100000"/>
              </a:lnSpc>
              <a:spcBef>
                <a:spcPts val="1500"/>
              </a:spcBef>
              <a:spcAft>
                <a:spcPts val="500"/>
              </a:spcAft>
              <a:buClrTx/>
              <a:buSzTx/>
              <a:buFontTx/>
              <a:buNone/>
              <a:tabLst/>
              <a:defRPr/>
            </a:pPr>
            <a:r>
              <a:rPr lang="en-US" dirty="0">
                <a:hlinkClick r:id="rId3"/>
              </a:rPr>
              <a:t>https://deployedmedicine.com/content/835</a:t>
            </a:r>
            <a:endParaRPr lang="en-US" dirty="0"/>
          </a:p>
          <a:p>
            <a:pPr>
              <a:spcBef>
                <a:spcPts val="1500"/>
              </a:spcBef>
              <a:spcAft>
                <a:spcPts val="500"/>
              </a:spcAft>
            </a:pPr>
            <a:endParaRPr lang="en-US" sz="1200" b="0" dirty="0">
              <a:cs typeface="Times New Roman" panose="02020603050405020304" pitchFamily="18" charset="0"/>
            </a:endParaRPr>
          </a:p>
          <a:p>
            <a:pPr>
              <a:spcBef>
                <a:spcPts val="1500"/>
              </a:spcBef>
              <a:spcAft>
                <a:spcPts val="500"/>
              </a:spcAft>
            </a:pPr>
            <a:endParaRPr lang="en-US" sz="1200" b="0" dirty="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21</a:t>
            </a:fld>
            <a:endParaRPr lang="en-US"/>
          </a:p>
        </p:txBody>
      </p:sp>
    </p:spTree>
    <p:extLst>
      <p:ext uri="{BB962C8B-B14F-4D97-AF65-F5344CB8AC3E}">
        <p14:creationId xmlns:p14="http://schemas.microsoft.com/office/powerpoint/2010/main" val="971721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visual and audio demonstration on the MARCH exam.  Updated 01/2022</a:t>
            </a:r>
          </a:p>
        </p:txBody>
      </p:sp>
      <p:sp>
        <p:nvSpPr>
          <p:cNvPr id="4" name="Slide Number Placeholder 3"/>
          <p:cNvSpPr>
            <a:spLocks noGrp="1"/>
          </p:cNvSpPr>
          <p:nvPr>
            <p:ph type="sldNum" sz="quarter" idx="5"/>
          </p:nvPr>
        </p:nvSpPr>
        <p:spPr/>
        <p:txBody>
          <a:bodyPr/>
          <a:lstStyle/>
          <a:p>
            <a:fld id="{81578BA6-BE2B-7F47-8E48-CA3831A064B5}" type="slidenum">
              <a:rPr lang="en-US" smtClean="0"/>
              <a:t>22</a:t>
            </a:fld>
            <a:endParaRPr lang="en-US"/>
          </a:p>
        </p:txBody>
      </p:sp>
    </p:spTree>
    <p:extLst>
      <p:ext uri="{BB962C8B-B14F-4D97-AF65-F5344CB8AC3E}">
        <p14:creationId xmlns:p14="http://schemas.microsoft.com/office/powerpoint/2010/main" val="50711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23</a:t>
            </a:fld>
            <a:endParaRPr lang="en-US"/>
          </a:p>
        </p:txBody>
      </p:sp>
    </p:spTree>
    <p:extLst>
      <p:ext uri="{BB962C8B-B14F-4D97-AF65-F5344CB8AC3E}">
        <p14:creationId xmlns:p14="http://schemas.microsoft.com/office/powerpoint/2010/main" val="856903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demonstrates the challenges that a team could encounter by simply pulling victims into a space without the segregated option.  Ask learners what their thoughts are on the image and inquire if they would perform it differently.  </a:t>
            </a:r>
          </a:p>
        </p:txBody>
      </p:sp>
      <p:sp>
        <p:nvSpPr>
          <p:cNvPr id="4" name="Slide Number Placeholder 3"/>
          <p:cNvSpPr>
            <a:spLocks noGrp="1"/>
          </p:cNvSpPr>
          <p:nvPr>
            <p:ph type="sldNum" sz="quarter" idx="5"/>
          </p:nvPr>
        </p:nvSpPr>
        <p:spPr/>
        <p:txBody>
          <a:bodyPr/>
          <a:lstStyle/>
          <a:p>
            <a:fld id="{81578BA6-BE2B-7F47-8E48-CA3831A064B5}" type="slidenum">
              <a:rPr lang="en-US" smtClean="0"/>
              <a:t>24</a:t>
            </a:fld>
            <a:endParaRPr lang="en-US"/>
          </a:p>
        </p:txBody>
      </p:sp>
    </p:spTree>
    <p:extLst>
      <p:ext uri="{BB962C8B-B14F-4D97-AF65-F5344CB8AC3E}">
        <p14:creationId xmlns:p14="http://schemas.microsoft.com/office/powerpoint/2010/main" val="1068370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illustrates the concept of the police interior command role and the medic command role in the room.  Greens and yellows are organized in lateral spaces while the red tarp is set for the </a:t>
            </a:r>
            <a:r>
              <a:rPr lang="en-US" dirty="0" err="1"/>
              <a:t>mittle</a:t>
            </a:r>
            <a:r>
              <a:rPr lang="en-US" dirty="0"/>
              <a:t> pin wheel operation.   </a:t>
            </a:r>
          </a:p>
        </p:txBody>
      </p:sp>
      <p:sp>
        <p:nvSpPr>
          <p:cNvPr id="4" name="Slide Number Placeholder 3"/>
          <p:cNvSpPr>
            <a:spLocks noGrp="1"/>
          </p:cNvSpPr>
          <p:nvPr>
            <p:ph type="sldNum" sz="quarter" idx="5"/>
          </p:nvPr>
        </p:nvSpPr>
        <p:spPr/>
        <p:txBody>
          <a:bodyPr/>
          <a:lstStyle/>
          <a:p>
            <a:fld id="{81578BA6-BE2B-7F47-8E48-CA3831A064B5}" type="slidenum">
              <a:rPr lang="en-US" smtClean="0"/>
              <a:t>25</a:t>
            </a:fld>
            <a:endParaRPr lang="en-US"/>
          </a:p>
        </p:txBody>
      </p:sp>
    </p:spTree>
    <p:extLst>
      <p:ext uri="{BB962C8B-B14F-4D97-AF65-F5344CB8AC3E}">
        <p14:creationId xmlns:p14="http://schemas.microsoft.com/office/powerpoint/2010/main" val="2830426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two medics in the center and place medical equipment with providers.  </a:t>
            </a:r>
          </a:p>
        </p:txBody>
      </p:sp>
      <p:sp>
        <p:nvSpPr>
          <p:cNvPr id="4" name="Slide Number Placeholder 3"/>
          <p:cNvSpPr>
            <a:spLocks noGrp="1"/>
          </p:cNvSpPr>
          <p:nvPr>
            <p:ph type="sldNum" sz="quarter" idx="5"/>
          </p:nvPr>
        </p:nvSpPr>
        <p:spPr/>
        <p:txBody>
          <a:bodyPr/>
          <a:lstStyle/>
          <a:p>
            <a:fld id="{81578BA6-BE2B-7F47-8E48-CA3831A064B5}" type="slidenum">
              <a:rPr lang="en-US" smtClean="0"/>
              <a:t>26</a:t>
            </a:fld>
            <a:endParaRPr lang="en-US"/>
          </a:p>
        </p:txBody>
      </p:sp>
    </p:spTree>
    <p:extLst>
      <p:ext uri="{BB962C8B-B14F-4D97-AF65-F5344CB8AC3E}">
        <p14:creationId xmlns:p14="http://schemas.microsoft.com/office/powerpoint/2010/main" val="4030609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with heads in and pin wheel operation.</a:t>
            </a:r>
          </a:p>
        </p:txBody>
      </p:sp>
      <p:sp>
        <p:nvSpPr>
          <p:cNvPr id="4" name="Slide Number Placeholder 3"/>
          <p:cNvSpPr>
            <a:spLocks noGrp="1"/>
          </p:cNvSpPr>
          <p:nvPr>
            <p:ph type="sldNum" sz="quarter" idx="5"/>
          </p:nvPr>
        </p:nvSpPr>
        <p:spPr/>
        <p:txBody>
          <a:bodyPr/>
          <a:lstStyle/>
          <a:p>
            <a:fld id="{81578BA6-BE2B-7F47-8E48-CA3831A064B5}" type="slidenum">
              <a:rPr lang="en-US" smtClean="0"/>
              <a:t>27</a:t>
            </a:fld>
            <a:endParaRPr lang="en-US"/>
          </a:p>
        </p:txBody>
      </p:sp>
    </p:spTree>
    <p:extLst>
      <p:ext uri="{BB962C8B-B14F-4D97-AF65-F5344CB8AC3E}">
        <p14:creationId xmlns:p14="http://schemas.microsoft.com/office/powerpoint/2010/main" val="3096157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M in March.  Identify the methods and ways to treat massive hemorrhage.  </a:t>
            </a:r>
          </a:p>
        </p:txBody>
      </p:sp>
      <p:sp>
        <p:nvSpPr>
          <p:cNvPr id="4" name="Slide Number Placeholder 3"/>
          <p:cNvSpPr>
            <a:spLocks noGrp="1"/>
          </p:cNvSpPr>
          <p:nvPr>
            <p:ph type="sldNum" sz="quarter" idx="5"/>
          </p:nvPr>
        </p:nvSpPr>
        <p:spPr/>
        <p:txBody>
          <a:bodyPr/>
          <a:lstStyle/>
          <a:p>
            <a:fld id="{81578BA6-BE2B-7F47-8E48-CA3831A064B5}" type="slidenum">
              <a:rPr lang="en-US" smtClean="0"/>
              <a:t>28</a:t>
            </a:fld>
            <a:endParaRPr lang="en-US"/>
          </a:p>
        </p:txBody>
      </p:sp>
    </p:spTree>
    <p:extLst>
      <p:ext uri="{BB962C8B-B14F-4D97-AF65-F5344CB8AC3E}">
        <p14:creationId xmlns:p14="http://schemas.microsoft.com/office/powerpoint/2010/main" val="3005633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A in MARCH and the methods to treat and manage the airway.  </a:t>
            </a:r>
          </a:p>
        </p:txBody>
      </p:sp>
      <p:sp>
        <p:nvSpPr>
          <p:cNvPr id="4" name="Slide Number Placeholder 3"/>
          <p:cNvSpPr>
            <a:spLocks noGrp="1"/>
          </p:cNvSpPr>
          <p:nvPr>
            <p:ph type="sldNum" sz="quarter" idx="5"/>
          </p:nvPr>
        </p:nvSpPr>
        <p:spPr/>
        <p:txBody>
          <a:bodyPr/>
          <a:lstStyle/>
          <a:p>
            <a:fld id="{81578BA6-BE2B-7F47-8E48-CA3831A064B5}" type="slidenum">
              <a:rPr lang="en-US" smtClean="0"/>
              <a:t>31</a:t>
            </a:fld>
            <a:endParaRPr lang="en-US"/>
          </a:p>
        </p:txBody>
      </p:sp>
    </p:spTree>
    <p:extLst>
      <p:ext uri="{BB962C8B-B14F-4D97-AF65-F5344CB8AC3E}">
        <p14:creationId xmlns:p14="http://schemas.microsoft.com/office/powerpoint/2010/main" val="1198246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Systematic approach and theory are key principles to install in leaners in the “second rule”.  Frequency of these events are increasing but the majority of EMS providers have little experience in active shooter environments.  The foundation of the tactical medicine components in this course are based on the systemic approach for timely, life saving intervention in trauma medicine from the </a:t>
            </a:r>
            <a:r>
              <a:rPr lang="en-US" dirty="0" err="1"/>
              <a:t>CoTCCC</a:t>
            </a:r>
            <a:r>
              <a:rPr lang="en-US" dirty="0"/>
              <a:t> and local trauma protocol direction.  There are many ways to reach therapeutic intervention and this course recommends keeping an open and humble mind as we collectively work together to care for injured persons in this complex environment.  It is highly recommended that after action reviews of active shooter events are studied so that actions maybe referenced both at the time of this slide and through out the course.  </a:t>
            </a:r>
            <a:endParaRPr lang="en-US" noProof="0" dirty="0"/>
          </a:p>
          <a:p>
            <a:endParaRPr lang="en-US" noProof="0" dirty="0"/>
          </a:p>
          <a:p>
            <a:r>
              <a:rPr lang="en-US" dirty="0"/>
              <a:t>https://</a:t>
            </a:r>
            <a:r>
              <a:rPr lang="en-US" dirty="0" err="1"/>
              <a:t>www.fbi.gov</a:t>
            </a:r>
            <a:r>
              <a:rPr lang="en-US" dirty="0"/>
              <a:t>/file-repository/active-shooter-incidents-2000-2018.pdf/view</a:t>
            </a:r>
          </a:p>
          <a:p>
            <a:endParaRPr lang="en-US" dirty="0"/>
          </a:p>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3</a:t>
            </a:fld>
            <a:endParaRPr lang="en-US"/>
          </a:p>
        </p:txBody>
      </p:sp>
    </p:spTree>
    <p:extLst>
      <p:ext uri="{BB962C8B-B14F-4D97-AF65-F5344CB8AC3E}">
        <p14:creationId xmlns:p14="http://schemas.microsoft.com/office/powerpoint/2010/main" val="2985956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R in March and how to manage and treat respirations.  </a:t>
            </a:r>
          </a:p>
        </p:txBody>
      </p:sp>
      <p:sp>
        <p:nvSpPr>
          <p:cNvPr id="4" name="Slide Number Placeholder 3"/>
          <p:cNvSpPr>
            <a:spLocks noGrp="1"/>
          </p:cNvSpPr>
          <p:nvPr>
            <p:ph type="sldNum" sz="quarter" idx="5"/>
          </p:nvPr>
        </p:nvSpPr>
        <p:spPr/>
        <p:txBody>
          <a:bodyPr/>
          <a:lstStyle/>
          <a:p>
            <a:fld id="{81578BA6-BE2B-7F47-8E48-CA3831A064B5}" type="slidenum">
              <a:rPr lang="en-US" smtClean="0"/>
              <a:t>32</a:t>
            </a:fld>
            <a:endParaRPr lang="en-US"/>
          </a:p>
        </p:txBody>
      </p:sp>
    </p:spTree>
    <p:extLst>
      <p:ext uri="{BB962C8B-B14F-4D97-AF65-F5344CB8AC3E}">
        <p14:creationId xmlns:p14="http://schemas.microsoft.com/office/powerpoint/2010/main" val="461787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A/P on the thoracic cavity and how at different stages of the respiratory process injuries could present differently.  Identify and discuss a collapsed lung, the cause, and treatments.  </a:t>
            </a:r>
          </a:p>
        </p:txBody>
      </p:sp>
      <p:sp>
        <p:nvSpPr>
          <p:cNvPr id="4" name="Slide Number Placeholder 3"/>
          <p:cNvSpPr>
            <a:spLocks noGrp="1"/>
          </p:cNvSpPr>
          <p:nvPr>
            <p:ph type="sldNum" sz="quarter" idx="5"/>
          </p:nvPr>
        </p:nvSpPr>
        <p:spPr/>
        <p:txBody>
          <a:bodyPr/>
          <a:lstStyle/>
          <a:p>
            <a:fld id="{81578BA6-BE2B-7F47-8E48-CA3831A064B5}" type="slidenum">
              <a:rPr lang="en-US" smtClean="0"/>
              <a:t>33</a:t>
            </a:fld>
            <a:endParaRPr lang="en-US"/>
          </a:p>
        </p:txBody>
      </p:sp>
    </p:spTree>
    <p:extLst>
      <p:ext uri="{BB962C8B-B14F-4D97-AF65-F5344CB8AC3E}">
        <p14:creationId xmlns:p14="http://schemas.microsoft.com/office/powerpoint/2010/main" val="2985085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 in March and what options are available for management and treatment.  Discuss the fluid bolus indications and control to obtain distal pulses.  </a:t>
            </a:r>
            <a:r>
              <a:rPr lang="en-US" dirty="0" err="1"/>
              <a:t>TCCC</a:t>
            </a:r>
            <a:r>
              <a:rPr lang="en-US" dirty="0"/>
              <a:t> recommends whole blood on many and all cases.  </a:t>
            </a:r>
          </a:p>
        </p:txBody>
      </p:sp>
      <p:sp>
        <p:nvSpPr>
          <p:cNvPr id="4" name="Slide Number Placeholder 3"/>
          <p:cNvSpPr>
            <a:spLocks noGrp="1"/>
          </p:cNvSpPr>
          <p:nvPr>
            <p:ph type="sldNum" sz="quarter" idx="5"/>
          </p:nvPr>
        </p:nvSpPr>
        <p:spPr/>
        <p:txBody>
          <a:bodyPr/>
          <a:lstStyle/>
          <a:p>
            <a:fld id="{81578BA6-BE2B-7F47-8E48-CA3831A064B5}" type="slidenum">
              <a:rPr lang="en-US" smtClean="0"/>
              <a:t>34</a:t>
            </a:fld>
            <a:endParaRPr lang="en-US"/>
          </a:p>
        </p:txBody>
      </p:sp>
    </p:spTree>
    <p:extLst>
      <p:ext uri="{BB962C8B-B14F-4D97-AF65-F5344CB8AC3E}">
        <p14:creationId xmlns:p14="http://schemas.microsoft.com/office/powerpoint/2010/main" val="3061880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H in March and how to prevent, manage, and treat hypothermia and head injury.  30 degree elevation recommended for head traumas and maintain a minimum systolic blood pressure of 90.  </a:t>
            </a:r>
          </a:p>
        </p:txBody>
      </p:sp>
      <p:sp>
        <p:nvSpPr>
          <p:cNvPr id="4" name="Slide Number Placeholder 3"/>
          <p:cNvSpPr>
            <a:spLocks noGrp="1"/>
          </p:cNvSpPr>
          <p:nvPr>
            <p:ph type="sldNum" sz="quarter" idx="5"/>
          </p:nvPr>
        </p:nvSpPr>
        <p:spPr/>
        <p:txBody>
          <a:bodyPr/>
          <a:lstStyle/>
          <a:p>
            <a:fld id="{81578BA6-BE2B-7F47-8E48-CA3831A064B5}" type="slidenum">
              <a:rPr lang="en-US" smtClean="0"/>
              <a:t>35</a:t>
            </a:fld>
            <a:endParaRPr lang="en-US"/>
          </a:p>
        </p:txBody>
      </p:sp>
    </p:spTree>
    <p:extLst>
      <p:ext uri="{BB962C8B-B14F-4D97-AF65-F5344CB8AC3E}">
        <p14:creationId xmlns:p14="http://schemas.microsoft.com/office/powerpoint/2010/main" val="3164657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options that departments have for lifting and moving.  Wheels under victims help.. Work smarter and not harder.  Discuss uncongenial ways to move and extricate victims.  </a:t>
            </a:r>
          </a:p>
        </p:txBody>
      </p:sp>
      <p:sp>
        <p:nvSpPr>
          <p:cNvPr id="4" name="Slide Number Placeholder 3"/>
          <p:cNvSpPr>
            <a:spLocks noGrp="1"/>
          </p:cNvSpPr>
          <p:nvPr>
            <p:ph type="sldNum" sz="quarter" idx="5"/>
          </p:nvPr>
        </p:nvSpPr>
        <p:spPr/>
        <p:txBody>
          <a:bodyPr/>
          <a:lstStyle/>
          <a:p>
            <a:fld id="{81578BA6-BE2B-7F47-8E48-CA3831A064B5}" type="slidenum">
              <a:rPr lang="en-US" smtClean="0"/>
              <a:t>36</a:t>
            </a:fld>
            <a:endParaRPr lang="en-US"/>
          </a:p>
        </p:txBody>
      </p:sp>
    </p:spTree>
    <p:extLst>
      <p:ext uri="{BB962C8B-B14F-4D97-AF65-F5344CB8AC3E}">
        <p14:creationId xmlns:p14="http://schemas.microsoft.com/office/powerpoint/2010/main" val="1572483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placed to stimulate conversation around operations and cold zone/evacuation care.  The discussion should be a table top with take always to be discussed as a large group.  </a:t>
            </a:r>
          </a:p>
        </p:txBody>
      </p:sp>
      <p:sp>
        <p:nvSpPr>
          <p:cNvPr id="4" name="Slide Number Placeholder 3"/>
          <p:cNvSpPr>
            <a:spLocks noGrp="1"/>
          </p:cNvSpPr>
          <p:nvPr>
            <p:ph type="sldNum" sz="quarter" idx="5"/>
          </p:nvPr>
        </p:nvSpPr>
        <p:spPr/>
        <p:txBody>
          <a:bodyPr/>
          <a:lstStyle/>
          <a:p>
            <a:fld id="{81578BA6-BE2B-7F47-8E48-CA3831A064B5}" type="slidenum">
              <a:rPr lang="en-US" smtClean="0"/>
              <a:t>37</a:t>
            </a:fld>
            <a:endParaRPr lang="en-US"/>
          </a:p>
        </p:txBody>
      </p:sp>
    </p:spTree>
    <p:extLst>
      <p:ext uri="{BB962C8B-B14F-4D97-AF65-F5344CB8AC3E}">
        <p14:creationId xmlns:p14="http://schemas.microsoft.com/office/powerpoint/2010/main" val="1125276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Openly discuss ambulance operations and conventional and non-conventional EMS transport options.  </a:t>
            </a:r>
          </a:p>
        </p:txBody>
      </p:sp>
      <p:sp>
        <p:nvSpPr>
          <p:cNvPr id="4" name="Slide Number Placeholder 3"/>
          <p:cNvSpPr>
            <a:spLocks noGrp="1"/>
          </p:cNvSpPr>
          <p:nvPr>
            <p:ph type="sldNum" sz="quarter" idx="5"/>
          </p:nvPr>
        </p:nvSpPr>
        <p:spPr/>
        <p:txBody>
          <a:bodyPr/>
          <a:lstStyle/>
          <a:p>
            <a:fld id="{81578BA6-BE2B-7F47-8E48-CA3831A064B5}" type="slidenum">
              <a:rPr lang="en-US" smtClean="0"/>
              <a:t>38</a:t>
            </a:fld>
            <a:endParaRPr lang="en-US"/>
          </a:p>
        </p:txBody>
      </p:sp>
    </p:spTree>
    <p:extLst>
      <p:ext uri="{BB962C8B-B14F-4D97-AF65-F5344CB8AC3E}">
        <p14:creationId xmlns:p14="http://schemas.microsoft.com/office/powerpoint/2010/main" val="810666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transport decisions and locations in the service area you serve.  Discuss trauma center and general hospital </a:t>
            </a:r>
            <a:r>
              <a:rPr lang="en-US" dirty="0" err="1"/>
              <a:t>capibilities</a:t>
            </a:r>
            <a:r>
              <a:rPr lang="en-US" dirty="0"/>
              <a:t>.  </a:t>
            </a:r>
          </a:p>
        </p:txBody>
      </p:sp>
      <p:sp>
        <p:nvSpPr>
          <p:cNvPr id="4" name="Slide Number Placeholder 3"/>
          <p:cNvSpPr>
            <a:spLocks noGrp="1"/>
          </p:cNvSpPr>
          <p:nvPr>
            <p:ph type="sldNum" sz="quarter" idx="5"/>
          </p:nvPr>
        </p:nvSpPr>
        <p:spPr/>
        <p:txBody>
          <a:bodyPr/>
          <a:lstStyle/>
          <a:p>
            <a:fld id="{81578BA6-BE2B-7F47-8E48-CA3831A064B5}" type="slidenum">
              <a:rPr lang="en-US" smtClean="0"/>
              <a:t>39</a:t>
            </a:fld>
            <a:endParaRPr lang="en-US"/>
          </a:p>
        </p:txBody>
      </p:sp>
    </p:spTree>
    <p:extLst>
      <p:ext uri="{BB962C8B-B14F-4D97-AF65-F5344CB8AC3E}">
        <p14:creationId xmlns:p14="http://schemas.microsoft.com/office/powerpoint/2010/main" val="3875710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emergency management systems are set up at the hospital you transport to?  Discuss the possibility that the delivering crew may need to remain in the ambulance bay to receive and process victims </a:t>
            </a:r>
            <a:r>
              <a:rPr lang="en-US"/>
              <a:t>being delivered.  </a:t>
            </a:r>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40</a:t>
            </a:fld>
            <a:endParaRPr lang="en-US"/>
          </a:p>
        </p:txBody>
      </p:sp>
    </p:spTree>
    <p:extLst>
      <p:ext uri="{BB962C8B-B14F-4D97-AF65-F5344CB8AC3E}">
        <p14:creationId xmlns:p14="http://schemas.microsoft.com/office/powerpoint/2010/main" val="2080338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Prompt integration of trained and equipped EMS medical rescue teams with law enforcement escort into an active shooter or other violent threat incident. </a:t>
            </a:r>
          </a:p>
          <a:p>
            <a:endParaRPr lang="en-US" dirty="0"/>
          </a:p>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4</a:t>
            </a:fld>
            <a:endParaRPr lang="en-US"/>
          </a:p>
        </p:txBody>
      </p:sp>
    </p:spTree>
    <p:extLst>
      <p:ext uri="{BB962C8B-B14F-4D97-AF65-F5344CB8AC3E}">
        <p14:creationId xmlns:p14="http://schemas.microsoft.com/office/powerpoint/2010/main" val="184881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learners what they observed and to debrief the video.  Conversations could be guided to discuss safe and affective movements, communication, processing, and patient assessment utilizing the MARCH exam (assessment) and triage with the START triage method.  </a:t>
            </a:r>
          </a:p>
        </p:txBody>
      </p:sp>
      <p:sp>
        <p:nvSpPr>
          <p:cNvPr id="4" name="Slide Number Placeholder 3"/>
          <p:cNvSpPr>
            <a:spLocks noGrp="1"/>
          </p:cNvSpPr>
          <p:nvPr>
            <p:ph type="sldNum" sz="quarter" idx="5"/>
          </p:nvPr>
        </p:nvSpPr>
        <p:spPr/>
        <p:txBody>
          <a:bodyPr/>
          <a:lstStyle/>
          <a:p>
            <a:fld id="{81578BA6-BE2B-7F47-8E48-CA3831A064B5}" type="slidenum">
              <a:rPr lang="en-US" smtClean="0"/>
              <a:t>5</a:t>
            </a:fld>
            <a:endParaRPr lang="en-US"/>
          </a:p>
        </p:txBody>
      </p:sp>
    </p:spTree>
    <p:extLst>
      <p:ext uri="{BB962C8B-B14F-4D97-AF65-F5344CB8AC3E}">
        <p14:creationId xmlns:p14="http://schemas.microsoft.com/office/powerpoint/2010/main" val="410838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hospital.cecoms.cuyahogacounty.us</a:t>
            </a:r>
            <a:r>
              <a:rPr lang="en-US" dirty="0"/>
              <a:t>/pdf/NEORegionalEMSProtocolRevision4.pdf  </a:t>
            </a:r>
          </a:p>
          <a:p>
            <a:endParaRPr lang="en-US" dirty="0"/>
          </a:p>
          <a:p>
            <a:r>
              <a:rPr lang="en-US" dirty="0"/>
              <a:t>Reference Start Triage and Trauma Protocol </a:t>
            </a:r>
          </a:p>
        </p:txBody>
      </p:sp>
      <p:sp>
        <p:nvSpPr>
          <p:cNvPr id="4" name="Slide Number Placeholder 3"/>
          <p:cNvSpPr>
            <a:spLocks noGrp="1"/>
          </p:cNvSpPr>
          <p:nvPr>
            <p:ph type="sldNum" sz="quarter" idx="5"/>
          </p:nvPr>
        </p:nvSpPr>
        <p:spPr/>
        <p:txBody>
          <a:bodyPr/>
          <a:lstStyle/>
          <a:p>
            <a:fld id="{81578BA6-BE2B-7F47-8E48-CA3831A064B5}" type="slidenum">
              <a:rPr lang="en-US" smtClean="0"/>
              <a:t>6</a:t>
            </a:fld>
            <a:endParaRPr lang="en-US"/>
          </a:p>
        </p:txBody>
      </p:sp>
    </p:spTree>
    <p:extLst>
      <p:ext uri="{BB962C8B-B14F-4D97-AF65-F5344CB8AC3E}">
        <p14:creationId xmlns:p14="http://schemas.microsoft.com/office/powerpoint/2010/main" val="89310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"90% of combat deaths occur on the battlefield before the casualty ever reaches a medical treatment facility."</a:t>
            </a:r>
            <a:br>
              <a:rPr lang="en-US" dirty="0"/>
            </a:br>
            <a:r>
              <a:rPr lang="en-US" sz="1200" b="0" i="0" u="none" strike="noStrike" kern="1200" dirty="0">
                <a:solidFill>
                  <a:schemeClr val="tx1"/>
                </a:solidFill>
                <a:effectLst/>
                <a:latin typeface="+mn-lt"/>
                <a:ea typeface="+mn-ea"/>
                <a:cs typeface="+mn-cs"/>
              </a:rPr>
              <a:t>-Col. Ron Bellamy</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A Profile of Battlefield Injury</a:t>
            </a:r>
          </a:p>
          <a:p>
            <a:r>
              <a:rPr lang="en-US" sz="1200" b="1" i="0" u="none" strike="noStrike" kern="1200" dirty="0">
                <a:solidFill>
                  <a:schemeClr val="tx1"/>
                </a:solidFill>
                <a:effectLst/>
                <a:latin typeface="+mn-lt"/>
                <a:ea typeface="+mn-ea"/>
                <a:cs typeface="+mn-cs"/>
              </a:rPr>
              <a:t> </a:t>
            </a:r>
          </a:p>
          <a:p>
            <a:r>
              <a:rPr lang="en-US" sz="1200" b="1" i="0" u="none" strike="noStrike" kern="1200" dirty="0">
                <a:solidFill>
                  <a:schemeClr val="tx1"/>
                </a:solidFill>
                <a:effectLst/>
                <a:latin typeface="+mn-lt"/>
                <a:ea typeface="+mn-ea"/>
                <a:cs typeface="+mn-cs"/>
              </a:rPr>
              <a:t>A Profile of Combat Injury</a:t>
            </a:r>
          </a:p>
          <a:p>
            <a:r>
              <a:rPr lang="en-US" sz="1200" b="0" i="0" u="none" strike="noStrike" kern="1200" dirty="0">
                <a:solidFill>
                  <a:schemeClr val="tx1"/>
                </a:solidFill>
                <a:effectLst/>
                <a:latin typeface="+mn-lt"/>
                <a:ea typeface="+mn-ea"/>
                <a:cs typeface="+mn-cs"/>
              </a:rPr>
              <a:t>Howard R. Champion, FRCS(Edin), FACS, Ronald F. Bellamy, MD, FACS, COL, US Army, Ret., Colonel P. Roberts, MBE, </a:t>
            </a:r>
            <a:r>
              <a:rPr lang="en-US" sz="1200" b="0" i="0" u="none" strike="noStrike" kern="1200" dirty="0" err="1">
                <a:solidFill>
                  <a:schemeClr val="tx1"/>
                </a:solidFill>
                <a:effectLst/>
                <a:latin typeface="+mn-lt"/>
                <a:ea typeface="+mn-ea"/>
                <a:cs typeface="+mn-cs"/>
              </a:rPr>
              <a:t>QHS</a:t>
            </a:r>
            <a:r>
              <a:rPr lang="en-US" sz="1200" b="0" i="0" u="none" strike="noStrike" kern="1200" dirty="0">
                <a:solidFill>
                  <a:schemeClr val="tx1"/>
                </a:solidFill>
                <a:effectLst/>
                <a:latin typeface="+mn-lt"/>
                <a:ea typeface="+mn-ea"/>
                <a:cs typeface="+mn-cs"/>
              </a:rPr>
              <a:t>, MS, FRCS, L/</a:t>
            </a:r>
            <a:r>
              <a:rPr lang="en-US" sz="1200" b="0" i="0" u="none" strike="noStrike" kern="1200" dirty="0" err="1">
                <a:solidFill>
                  <a:schemeClr val="tx1"/>
                </a:solidFill>
                <a:effectLst/>
                <a:latin typeface="+mn-lt"/>
                <a:ea typeface="+mn-ea"/>
                <a:cs typeface="+mn-cs"/>
              </a:rPr>
              <a:t>RAMC</a:t>
            </a:r>
            <a:r>
              <a:rPr lang="en-US" sz="1200" b="0" i="0" u="none" strike="noStrike" kern="1200" dirty="0">
                <a:solidFill>
                  <a:schemeClr val="tx1"/>
                </a:solidFill>
                <a:effectLst/>
                <a:latin typeface="+mn-lt"/>
                <a:ea typeface="+mn-ea"/>
                <a:cs typeface="+mn-cs"/>
              </a:rPr>
              <a:t>, and Ari </a:t>
            </a:r>
            <a:r>
              <a:rPr lang="en-US" sz="1200" b="0" i="0" u="none" strike="noStrike" kern="1200" dirty="0" err="1">
                <a:solidFill>
                  <a:schemeClr val="tx1"/>
                </a:solidFill>
                <a:effectLst/>
                <a:latin typeface="+mn-lt"/>
                <a:ea typeface="+mn-ea"/>
                <a:cs typeface="+mn-cs"/>
              </a:rPr>
              <a:t>Leppaniemi</a:t>
            </a:r>
            <a:r>
              <a:rPr lang="en-US" sz="1200" b="0" i="0" u="none" strike="noStrike" kern="1200" dirty="0">
                <a:solidFill>
                  <a:schemeClr val="tx1"/>
                </a:solidFill>
                <a:effectLst/>
                <a:latin typeface="+mn-lt"/>
                <a:ea typeface="+mn-ea"/>
                <a:cs typeface="+mn-cs"/>
              </a:rPr>
              <a:t>, MD, PhD</a:t>
            </a:r>
          </a:p>
          <a:p>
            <a:r>
              <a:rPr lang="en-US" sz="1200" b="0" i="1" u="none" strike="noStrike" kern="1200" dirty="0">
                <a:solidFill>
                  <a:schemeClr val="tx1"/>
                </a:solidFill>
                <a:effectLst/>
                <a:latin typeface="+mn-lt"/>
                <a:ea typeface="+mn-ea"/>
                <a:cs typeface="+mn-cs"/>
              </a:rPr>
              <a:t>The Journal of TRAUMA, Injury, Infection, and Critical Care</a:t>
            </a:r>
            <a:endParaRPr lang="en-US" sz="1200" b="0" i="0" u="none" strike="noStrike"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rPr>
              <a:t>J Trauma. 2003;54:S13–S19.</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Description with Key Points:</a:t>
            </a:r>
          </a:p>
          <a:p>
            <a:r>
              <a:rPr lang="en-US" sz="1200" b="0" i="0" u="none" strike="noStrike" kern="1200" dirty="0">
                <a:solidFill>
                  <a:schemeClr val="tx1"/>
                </a:solidFill>
                <a:effectLst/>
                <a:latin typeface="+mn-lt"/>
                <a:ea typeface="+mn-ea"/>
                <a:cs typeface="+mn-cs"/>
              </a:rPr>
              <a:t>Traumatic combat injuries differ from those encountered in the civilian setting in terms of epidemiology, mechanism of wounding, pathophysiologic trajectory after injury, and outcome. Except for a few notable exceptions, data sources for combat injuries have historically been inadequate. Although the pathophysiologic process of dying is the same (i.e., dominated by exsanguination and central nervous system injury) in both the civilian and military arenas, combat trauma has unique considerations with regard to acute resuscitation, including (1) the high energy and high lethality of wounding agents; (2) multiple causes of wounding; (3) preponderance of penetrating injury; (4) persistence of threat in tactical settings; (5) austere, resource-constrained environment; and (5) delayed access to definitive care. Recognition of these differences can help bring focus to resuscitation research for combat settings and can serve to foster greater civilian-military collaboration in both basic and transitional research.</a:t>
            </a:r>
          </a:p>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7</a:t>
            </a:fld>
            <a:endParaRPr lang="en-US"/>
          </a:p>
        </p:txBody>
      </p:sp>
    </p:spTree>
    <p:extLst>
      <p:ext uri="{BB962C8B-B14F-4D97-AF65-F5344CB8AC3E}">
        <p14:creationId xmlns:p14="http://schemas.microsoft.com/office/powerpoint/2010/main" val="194731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depicts the pre-hospital deaths that occur that are within the “20% prehospital preventable battlefield style” deaths.  </a:t>
            </a:r>
          </a:p>
          <a:p>
            <a:endParaRPr lang="en-US" dirty="0"/>
          </a:p>
          <a:p>
            <a:r>
              <a:rPr lang="en-US" dirty="0"/>
              <a:t>https://</a:t>
            </a:r>
            <a:r>
              <a:rPr lang="en-US" dirty="0" err="1"/>
              <a:t>books.allogy.com</a:t>
            </a:r>
            <a:r>
              <a:rPr lang="en-US" dirty="0"/>
              <a:t>/web/tenant/8/books/4388d03c-aed0-42a0-8830-3abf3c4ff57d/</a:t>
            </a:r>
          </a:p>
          <a:p>
            <a:endParaRPr lang="en-US" dirty="0"/>
          </a:p>
          <a:p>
            <a:endParaRPr lang="en-US" dirty="0"/>
          </a:p>
        </p:txBody>
      </p:sp>
      <p:sp>
        <p:nvSpPr>
          <p:cNvPr id="4" name="Slide Number Placeholder 3"/>
          <p:cNvSpPr>
            <a:spLocks noGrp="1"/>
          </p:cNvSpPr>
          <p:nvPr>
            <p:ph type="sldNum" sz="quarter" idx="5"/>
          </p:nvPr>
        </p:nvSpPr>
        <p:spPr/>
        <p:txBody>
          <a:bodyPr/>
          <a:lstStyle/>
          <a:p>
            <a:fld id="{81578BA6-BE2B-7F47-8E48-CA3831A064B5}" type="slidenum">
              <a:rPr lang="en-US" smtClean="0"/>
              <a:t>8</a:t>
            </a:fld>
            <a:endParaRPr lang="en-US"/>
          </a:p>
        </p:txBody>
      </p:sp>
    </p:spTree>
    <p:extLst>
      <p:ext uri="{BB962C8B-B14F-4D97-AF65-F5344CB8AC3E}">
        <p14:creationId xmlns:p14="http://schemas.microsoft.com/office/powerpoint/2010/main" val="157645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and debrief the video.  Discuss methods of communicating to victims and movement once care is rendered.  What are the steps to triage this mass casualty incident?  </a:t>
            </a:r>
          </a:p>
        </p:txBody>
      </p:sp>
      <p:sp>
        <p:nvSpPr>
          <p:cNvPr id="4" name="Slide Number Placeholder 3"/>
          <p:cNvSpPr>
            <a:spLocks noGrp="1"/>
          </p:cNvSpPr>
          <p:nvPr>
            <p:ph type="sldNum" sz="quarter" idx="5"/>
          </p:nvPr>
        </p:nvSpPr>
        <p:spPr/>
        <p:txBody>
          <a:bodyPr/>
          <a:lstStyle/>
          <a:p>
            <a:fld id="{81578BA6-BE2B-7F47-8E48-CA3831A064B5}" type="slidenum">
              <a:rPr lang="en-US" smtClean="0"/>
              <a:t>9</a:t>
            </a:fld>
            <a:endParaRPr lang="en-US"/>
          </a:p>
        </p:txBody>
      </p:sp>
    </p:spTree>
    <p:extLst>
      <p:ext uri="{BB962C8B-B14F-4D97-AF65-F5344CB8AC3E}">
        <p14:creationId xmlns:p14="http://schemas.microsoft.com/office/powerpoint/2010/main" val="2303439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25.svg"/><Relationship Id="rId5" Type="http://schemas.openxmlformats.org/officeDocument/2006/relationships/image" Target="../media/image44.svg"/><Relationship Id="rId10" Type="http://schemas.openxmlformats.org/officeDocument/2006/relationships/image" Target="../media/image24.png"/><Relationship Id="rId4" Type="http://schemas.openxmlformats.org/officeDocument/2006/relationships/image" Target="../media/image43.png"/><Relationship Id="rId9" Type="http://schemas.openxmlformats.org/officeDocument/2006/relationships/image" Target="../media/image48.sv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2.jpe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svg"/><Relationship Id="rId3" Type="http://schemas.openxmlformats.org/officeDocument/2006/relationships/image" Target="../media/image42.jpe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56.svg"/><Relationship Id="rId5" Type="http://schemas.openxmlformats.org/officeDocument/2006/relationships/image" Target="../media/image58.sv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svg"/><Relationship Id="rId3" Type="http://schemas.openxmlformats.org/officeDocument/2006/relationships/image" Target="../media/image42.jpe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56.svg"/><Relationship Id="rId5" Type="http://schemas.openxmlformats.org/officeDocument/2006/relationships/image" Target="../media/image58.svg"/><Relationship Id="rId15" Type="http://schemas.openxmlformats.org/officeDocument/2006/relationships/image" Target="../media/image66.sv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82.jpeg"/><Relationship Id="rId26" Type="http://schemas.openxmlformats.org/officeDocument/2006/relationships/image" Target="../media/image90.jpeg"/><Relationship Id="rId3" Type="http://schemas.openxmlformats.org/officeDocument/2006/relationships/image" Target="../media/image67.jpeg"/><Relationship Id="rId21" Type="http://schemas.openxmlformats.org/officeDocument/2006/relationships/image" Target="../media/image85.jpeg"/><Relationship Id="rId7" Type="http://schemas.openxmlformats.org/officeDocument/2006/relationships/image" Target="../media/image71.svg"/><Relationship Id="rId12" Type="http://schemas.openxmlformats.org/officeDocument/2006/relationships/image" Target="../media/image76.png"/><Relationship Id="rId17" Type="http://schemas.openxmlformats.org/officeDocument/2006/relationships/image" Target="../media/image81.jpeg"/><Relationship Id="rId25" Type="http://schemas.openxmlformats.org/officeDocument/2006/relationships/image" Target="../media/image89.png"/><Relationship Id="rId2" Type="http://schemas.openxmlformats.org/officeDocument/2006/relationships/notesSlide" Target="../notesSlides/notesSlide28.xml"/><Relationship Id="rId16" Type="http://schemas.openxmlformats.org/officeDocument/2006/relationships/image" Target="../media/image80.jpeg"/><Relationship Id="rId20"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24" Type="http://schemas.openxmlformats.org/officeDocument/2006/relationships/image" Target="../media/image88.jpeg"/><Relationship Id="rId5" Type="http://schemas.openxmlformats.org/officeDocument/2006/relationships/image" Target="../media/image69.svg"/><Relationship Id="rId15" Type="http://schemas.openxmlformats.org/officeDocument/2006/relationships/image" Target="../media/image79.svg"/><Relationship Id="rId23" Type="http://schemas.openxmlformats.org/officeDocument/2006/relationships/image" Target="../media/image87.jpeg"/><Relationship Id="rId10" Type="http://schemas.openxmlformats.org/officeDocument/2006/relationships/image" Target="../media/image74.png"/><Relationship Id="rId19" Type="http://schemas.openxmlformats.org/officeDocument/2006/relationships/image" Target="../media/image83.jpe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 Id="rId22" Type="http://schemas.openxmlformats.org/officeDocument/2006/relationships/image" Target="../media/image86.jpeg"/><Relationship Id="rId27" Type="http://schemas.openxmlformats.org/officeDocument/2006/relationships/image" Target="../media/image9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34.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18" Type="http://schemas.openxmlformats.org/officeDocument/2006/relationships/image" Target="../media/image123.svg"/><Relationship Id="rId3" Type="http://schemas.openxmlformats.org/officeDocument/2006/relationships/image" Target="../media/image108.jpeg"/><Relationship Id="rId7" Type="http://schemas.openxmlformats.org/officeDocument/2006/relationships/image" Target="../media/image112.png"/><Relationship Id="rId12" Type="http://schemas.openxmlformats.org/officeDocument/2006/relationships/image" Target="../media/image117.svg"/><Relationship Id="rId17" Type="http://schemas.openxmlformats.org/officeDocument/2006/relationships/image" Target="../media/image122.png"/><Relationship Id="rId2" Type="http://schemas.openxmlformats.org/officeDocument/2006/relationships/notesSlide" Target="../notesSlides/notesSlide32.xml"/><Relationship Id="rId16" Type="http://schemas.openxmlformats.org/officeDocument/2006/relationships/image" Target="../media/image121.svg"/><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sv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svg"/></Relationships>
</file>

<file path=ppt/slides/_rels/slide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10" Type="http://schemas.openxmlformats.org/officeDocument/2006/relationships/image" Target="../media/image136.jpeg"/><Relationship Id="rId4" Type="http://schemas.openxmlformats.org/officeDocument/2006/relationships/image" Target="../media/image130.svg"/><Relationship Id="rId9" Type="http://schemas.openxmlformats.org/officeDocument/2006/relationships/image" Target="../media/image135.jpeg"/></Relationships>
</file>

<file path=ppt/slides/_rels/slide3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500" b="12500"/>
          <a:stretch>
            <a:fillRect/>
          </a:stretch>
        </p:blipFill>
        <p:spPr>
          <a:xfrm>
            <a:off x="0" y="0"/>
            <a:ext cx="18288000" cy="10287000"/>
          </a:xfrm>
          <a:prstGeom prst="rect">
            <a:avLst/>
          </a:prstGeom>
        </p:spPr>
      </p:pic>
      <p:grpSp>
        <p:nvGrpSpPr>
          <p:cNvPr id="3" name="Group 3"/>
          <p:cNvGrpSpPr/>
          <p:nvPr/>
        </p:nvGrpSpPr>
        <p:grpSpPr>
          <a:xfrm>
            <a:off x="13346378" y="4640599"/>
            <a:ext cx="3912922" cy="2217343"/>
            <a:chOff x="0" y="0"/>
            <a:chExt cx="5217229" cy="2956457"/>
          </a:xfrm>
        </p:grpSpPr>
        <p:sp>
          <p:nvSpPr>
            <p:cNvPr id="4" name="TextBox 4"/>
            <p:cNvSpPr txBox="1"/>
            <p:nvPr/>
          </p:nvSpPr>
          <p:spPr>
            <a:xfrm>
              <a:off x="0" y="1568982"/>
              <a:ext cx="5217229" cy="1387475"/>
            </a:xfrm>
            <a:prstGeom prst="rect">
              <a:avLst/>
            </a:prstGeom>
          </p:spPr>
          <p:txBody>
            <a:bodyPr lIns="0" tIns="0" rIns="0" bIns="0" rtlCol="0" anchor="t">
              <a:spAutoFit/>
            </a:bodyPr>
            <a:lstStyle/>
            <a:p>
              <a:pPr>
                <a:lnSpc>
                  <a:spcPts val="4200"/>
                </a:lnSpc>
              </a:pPr>
              <a:r>
                <a:rPr lang="en-US" sz="3000">
                  <a:solidFill>
                    <a:srgbClr val="FFFFFF"/>
                  </a:solidFill>
                  <a:latin typeface="Now"/>
                </a:rPr>
                <a:t>Paramedic Focus in  Rescue Task Force</a:t>
              </a:r>
            </a:p>
          </p:txBody>
        </p:sp>
        <p:sp>
          <p:nvSpPr>
            <p:cNvPr id="5" name="AutoShape 5"/>
            <p:cNvSpPr/>
            <p:nvPr/>
          </p:nvSpPr>
          <p:spPr>
            <a:xfrm>
              <a:off x="0" y="984675"/>
              <a:ext cx="5217229" cy="0"/>
            </a:xfrm>
            <a:prstGeom prst="line">
              <a:avLst/>
            </a:prstGeom>
            <a:ln w="38100" cap="rnd">
              <a:solidFill>
                <a:srgbClr val="FFFFFF"/>
              </a:solidFill>
              <a:prstDash val="sysDot"/>
              <a:headEnd type="none" w="sm" len="sm"/>
              <a:tailEnd type="none" w="sm" len="sm"/>
            </a:ln>
          </p:spPr>
        </p:sp>
        <p:sp>
          <p:nvSpPr>
            <p:cNvPr id="6" name="TextBox 6"/>
            <p:cNvSpPr txBox="1"/>
            <p:nvPr/>
          </p:nvSpPr>
          <p:spPr>
            <a:xfrm>
              <a:off x="0" y="-38100"/>
              <a:ext cx="896860" cy="537633"/>
            </a:xfrm>
            <a:prstGeom prst="rect">
              <a:avLst/>
            </a:prstGeom>
          </p:spPr>
          <p:txBody>
            <a:bodyPr lIns="0" tIns="0" rIns="0" bIns="0" rtlCol="0" anchor="t">
              <a:spAutoFit/>
            </a:bodyPr>
            <a:lstStyle/>
            <a:p>
              <a:pPr>
                <a:lnSpc>
                  <a:spcPts val="3499"/>
                </a:lnSpc>
              </a:pPr>
              <a:r>
                <a:rPr lang="en-US" sz="2499">
                  <a:solidFill>
                    <a:srgbClr val="FFFFFF"/>
                  </a:solidFill>
                  <a:latin typeface="Now"/>
                </a:rPr>
                <a:t>02</a:t>
              </a:r>
            </a:p>
          </p:txBody>
        </p:sp>
      </p:grpSp>
      <p:sp>
        <p:nvSpPr>
          <p:cNvPr id="7" name="AutoShape 7"/>
          <p:cNvSpPr/>
          <p:nvPr/>
        </p:nvSpPr>
        <p:spPr>
          <a:xfrm>
            <a:off x="4152900" y="5383251"/>
            <a:ext cx="5578350" cy="1717055"/>
          </a:xfrm>
          <a:prstGeom prst="rect">
            <a:avLst/>
          </a:prstGeom>
          <a:solidFill>
            <a:srgbClr val="EB3A1B"/>
          </a:solidFill>
        </p:spPr>
      </p:sp>
      <p:pic>
        <p:nvPicPr>
          <p:cNvPr id="8" name="Picture 8"/>
          <p:cNvPicPr>
            <a:picLocks noChangeAspect="1"/>
          </p:cNvPicPr>
          <p:nvPr/>
        </p:nvPicPr>
        <p:blipFill>
          <a:blip r:embed="rId4"/>
          <a:srcRect/>
          <a:stretch>
            <a:fillRect/>
          </a:stretch>
        </p:blipFill>
        <p:spPr>
          <a:xfrm>
            <a:off x="102143" y="104460"/>
            <a:ext cx="2221119" cy="2215567"/>
          </a:xfrm>
          <a:prstGeom prst="rect">
            <a:avLst/>
          </a:prstGeom>
        </p:spPr>
      </p:pic>
      <p:sp>
        <p:nvSpPr>
          <p:cNvPr id="9" name="TextBox 9"/>
          <p:cNvSpPr txBox="1"/>
          <p:nvPr/>
        </p:nvSpPr>
        <p:spPr>
          <a:xfrm>
            <a:off x="812776" y="3801330"/>
            <a:ext cx="9471791" cy="4709448"/>
          </a:xfrm>
          <a:prstGeom prst="rect">
            <a:avLst/>
          </a:prstGeom>
        </p:spPr>
        <p:txBody>
          <a:bodyPr lIns="0" tIns="0" rIns="0" bIns="0" rtlCol="0" anchor="t">
            <a:spAutoFit/>
          </a:bodyPr>
          <a:lstStyle/>
          <a:p>
            <a:pPr>
              <a:lnSpc>
                <a:spcPts val="12558"/>
              </a:lnSpc>
            </a:pPr>
            <a:r>
              <a:rPr lang="en-US" sz="8970">
                <a:solidFill>
                  <a:srgbClr val="FFFFFF"/>
                </a:solidFill>
                <a:latin typeface="Now"/>
              </a:rPr>
              <a:t>Rescue Task Force MEDICAL</a:t>
            </a:r>
          </a:p>
          <a:p>
            <a:pPr>
              <a:lnSpc>
                <a:spcPts val="12558"/>
              </a:lnSpc>
            </a:pPr>
            <a:r>
              <a:rPr lang="en-US" sz="8970">
                <a:solidFill>
                  <a:srgbClr val="FFFFFF"/>
                </a:solidFill>
                <a:latin typeface="Now"/>
              </a:rPr>
              <a:t>          </a:t>
            </a:r>
          </a:p>
        </p:txBody>
      </p:sp>
      <p:sp>
        <p:nvSpPr>
          <p:cNvPr id="10" name="TextBox 10"/>
          <p:cNvSpPr txBox="1"/>
          <p:nvPr/>
        </p:nvSpPr>
        <p:spPr>
          <a:xfrm>
            <a:off x="1028700" y="9220200"/>
            <a:ext cx="5146421" cy="273685"/>
          </a:xfrm>
          <a:prstGeom prst="rect">
            <a:avLst/>
          </a:prstGeom>
        </p:spPr>
        <p:txBody>
          <a:bodyPr lIns="0" tIns="0" rIns="0" bIns="0" rtlCol="0" anchor="t">
            <a:spAutoFit/>
          </a:bodyPr>
          <a:lstStyle/>
          <a:p>
            <a:pPr>
              <a:lnSpc>
                <a:spcPts val="2240"/>
              </a:lnSpc>
            </a:pPr>
            <a:r>
              <a:rPr lang="en-US" sz="1600">
                <a:solidFill>
                  <a:srgbClr val="FFFFFF"/>
                </a:solidFill>
                <a:latin typeface="Now"/>
              </a:rPr>
              <a:t>RESCUE TASK FORCE  |  2021 JUNE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43710" y="2134849"/>
            <a:ext cx="9215590" cy="6400800"/>
          </a:xfrm>
          <a:prstGeom prst="rect">
            <a:avLst/>
          </a:prstGeom>
        </p:spPr>
        <p:txBody>
          <a:bodyPr lIns="0" tIns="0" rIns="0" bIns="0" rtlCol="0" anchor="t">
            <a:spAutoFit/>
          </a:bodyPr>
          <a:lstStyle/>
          <a:p>
            <a:pPr>
              <a:lnSpc>
                <a:spcPts val="8400"/>
              </a:lnSpc>
            </a:pPr>
            <a:r>
              <a:rPr lang="en-US" sz="7000">
                <a:solidFill>
                  <a:srgbClr val="008037"/>
                </a:solidFill>
                <a:latin typeface="Now"/>
              </a:rPr>
              <a:t>"Rescue Task Force!"</a:t>
            </a:r>
          </a:p>
          <a:p>
            <a:pPr>
              <a:lnSpc>
                <a:spcPts val="8400"/>
              </a:lnSpc>
            </a:pPr>
            <a:endParaRPr lang="en-US" sz="7000">
              <a:solidFill>
                <a:srgbClr val="008037"/>
              </a:solidFill>
              <a:latin typeface="Now"/>
            </a:endParaRPr>
          </a:p>
          <a:p>
            <a:pPr>
              <a:lnSpc>
                <a:spcPts val="8400"/>
              </a:lnSpc>
            </a:pPr>
            <a:r>
              <a:rPr lang="en-US" sz="7000">
                <a:solidFill>
                  <a:srgbClr val="008037"/>
                </a:solidFill>
                <a:latin typeface="Now"/>
              </a:rPr>
              <a:t>"If you can hear the sound of my</a:t>
            </a:r>
            <a:r>
              <a:rPr lang="en-US" sz="7000">
                <a:solidFill>
                  <a:srgbClr val="FFDE59"/>
                </a:solidFill>
                <a:latin typeface="Now"/>
              </a:rPr>
              <a:t> voice move toward the end of the hall!" </a:t>
            </a:r>
            <a:r>
              <a:rPr lang="en-US" sz="7000">
                <a:solidFill>
                  <a:srgbClr val="1E1E1E"/>
                </a:solidFill>
                <a:latin typeface="Now"/>
              </a:rPr>
              <a:t> </a:t>
            </a:r>
          </a:p>
        </p:txBody>
      </p:sp>
      <p:sp>
        <p:nvSpPr>
          <p:cNvPr id="3" name="TextBox 3"/>
          <p:cNvSpPr txBox="1"/>
          <p:nvPr/>
        </p:nvSpPr>
        <p:spPr>
          <a:xfrm>
            <a:off x="1013496" y="8734425"/>
            <a:ext cx="5225539" cy="523875"/>
          </a:xfrm>
          <a:prstGeom prst="rect">
            <a:avLst/>
          </a:prstGeom>
        </p:spPr>
        <p:txBody>
          <a:bodyPr lIns="0" tIns="0" rIns="0" bIns="0" rtlCol="0" anchor="t">
            <a:spAutoFit/>
          </a:bodyPr>
          <a:lstStyle/>
          <a:p>
            <a:pPr>
              <a:lnSpc>
                <a:spcPts val="4200"/>
              </a:lnSpc>
            </a:pPr>
            <a:r>
              <a:rPr lang="en-US" sz="3000">
                <a:solidFill>
                  <a:srgbClr val="EB3A1B"/>
                </a:solidFill>
                <a:latin typeface="Now Bold"/>
              </a:rPr>
              <a:t>Start Triage</a:t>
            </a:r>
          </a:p>
        </p:txBody>
      </p:sp>
      <p:pic>
        <p:nvPicPr>
          <p:cNvPr id="4" name="Picture 4"/>
          <p:cNvPicPr>
            <a:picLocks noChangeAspect="1"/>
          </p:cNvPicPr>
          <p:nvPr/>
        </p:nvPicPr>
        <p:blipFill>
          <a:blip r:embed="rId3"/>
          <a:srcRect l="4656" r="4656"/>
          <a:stretch>
            <a:fillRect/>
          </a:stretch>
        </p:blipFill>
        <p:spPr>
          <a:xfrm>
            <a:off x="1013496" y="2438568"/>
            <a:ext cx="6541387" cy="5409864"/>
          </a:xfrm>
          <a:prstGeom prst="rect">
            <a:avLst/>
          </a:prstGeom>
        </p:spPr>
      </p:pic>
      <p:sp>
        <p:nvSpPr>
          <p:cNvPr id="5" name="TextBox 5"/>
          <p:cNvSpPr txBox="1"/>
          <p:nvPr/>
        </p:nvSpPr>
        <p:spPr>
          <a:xfrm>
            <a:off x="12208129" y="799806"/>
            <a:ext cx="5051171" cy="273685"/>
          </a:xfrm>
          <a:prstGeom prst="rect">
            <a:avLst/>
          </a:prstGeom>
        </p:spPr>
        <p:txBody>
          <a:bodyPr lIns="0" tIns="0" rIns="0" bIns="0" rtlCol="0" anchor="t">
            <a:spAutoFit/>
          </a:bodyPr>
          <a:lstStyle/>
          <a:p>
            <a:pPr algn="r">
              <a:lnSpc>
                <a:spcPts val="2240"/>
              </a:lnSpc>
            </a:pPr>
            <a:r>
              <a:rPr lang="en-US" sz="1600">
                <a:solidFill>
                  <a:srgbClr val="000000"/>
                </a:solidFill>
                <a:latin typeface="Now"/>
              </a:rPr>
              <a:t>RESCUE TASK FORCE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5651"/>
          <a:stretch>
            <a:fillRect/>
          </a:stretch>
        </p:blipFill>
        <p:spPr>
          <a:xfrm>
            <a:off x="0" y="0"/>
            <a:ext cx="18288000" cy="10287000"/>
          </a:xfrm>
          <a:prstGeom prst="rect">
            <a:avLst/>
          </a:prstGeom>
        </p:spPr>
      </p:pic>
      <p:grpSp>
        <p:nvGrpSpPr>
          <p:cNvPr id="3" name="Group 3"/>
          <p:cNvGrpSpPr>
            <a:grpSpLocks noChangeAspect="1"/>
          </p:cNvGrpSpPr>
          <p:nvPr/>
        </p:nvGrpSpPr>
        <p:grpSpPr>
          <a:xfrm>
            <a:off x="11411096" y="7098333"/>
            <a:ext cx="3105456" cy="2689325"/>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08037"/>
            </a:solidFill>
          </p:spPr>
        </p:sp>
      </p:grpSp>
      <p:grpSp>
        <p:nvGrpSpPr>
          <p:cNvPr id="5" name="Group 5"/>
          <p:cNvGrpSpPr>
            <a:grpSpLocks noChangeAspect="1"/>
          </p:cNvGrpSpPr>
          <p:nvPr/>
        </p:nvGrpSpPr>
        <p:grpSpPr>
          <a:xfrm>
            <a:off x="6665646" y="6326967"/>
            <a:ext cx="1781445" cy="154273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08037"/>
            </a:solidFill>
          </p:spPr>
        </p:sp>
      </p:grpSp>
      <p:grpSp>
        <p:nvGrpSpPr>
          <p:cNvPr id="7" name="Group 7"/>
          <p:cNvGrpSpPr>
            <a:grpSpLocks noChangeAspect="1"/>
          </p:cNvGrpSpPr>
          <p:nvPr/>
        </p:nvGrpSpPr>
        <p:grpSpPr>
          <a:xfrm>
            <a:off x="9426989" y="5842868"/>
            <a:ext cx="1900067" cy="1645458"/>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FDE59"/>
            </a:solidFill>
          </p:spPr>
        </p:sp>
      </p:grpSp>
      <p:grpSp>
        <p:nvGrpSpPr>
          <p:cNvPr id="9" name="Group 9"/>
          <p:cNvGrpSpPr>
            <a:grpSpLocks noChangeAspect="1"/>
          </p:cNvGrpSpPr>
          <p:nvPr/>
        </p:nvGrpSpPr>
        <p:grpSpPr>
          <a:xfrm>
            <a:off x="3290850" y="7098333"/>
            <a:ext cx="3374795" cy="2922573"/>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FDE59"/>
            </a:solidFill>
          </p:spPr>
        </p:sp>
      </p:grpSp>
      <p:grpSp>
        <p:nvGrpSpPr>
          <p:cNvPr id="11" name="Group 11"/>
          <p:cNvGrpSpPr>
            <a:grpSpLocks noChangeAspect="1"/>
          </p:cNvGrpSpPr>
          <p:nvPr/>
        </p:nvGrpSpPr>
        <p:grpSpPr>
          <a:xfrm>
            <a:off x="8447091" y="6442528"/>
            <a:ext cx="2444679" cy="211709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3A1B"/>
            </a:solidFill>
          </p:spPr>
        </p:sp>
      </p:grpSp>
      <p:grpSp>
        <p:nvGrpSpPr>
          <p:cNvPr id="13" name="Group 13"/>
          <p:cNvGrpSpPr>
            <a:grpSpLocks noChangeAspect="1"/>
          </p:cNvGrpSpPr>
          <p:nvPr/>
        </p:nvGrpSpPr>
        <p:grpSpPr>
          <a:xfrm>
            <a:off x="6326832" y="7098333"/>
            <a:ext cx="2459073" cy="2129557"/>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3A1B"/>
            </a:solidFill>
          </p:spPr>
        </p:sp>
      </p:grpSp>
      <p:grpSp>
        <p:nvGrpSpPr>
          <p:cNvPr id="15" name="Group 15"/>
          <p:cNvGrpSpPr>
            <a:grpSpLocks noChangeAspect="1"/>
          </p:cNvGrpSpPr>
          <p:nvPr/>
        </p:nvGrpSpPr>
        <p:grpSpPr>
          <a:xfrm>
            <a:off x="10644032" y="6442528"/>
            <a:ext cx="1766625" cy="1529897"/>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1E1E1E"/>
            </a:solid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99116"/>
            <a:ext cx="6878952" cy="5214448"/>
            <a:chOff x="0" y="0"/>
            <a:chExt cx="9171936" cy="6952597"/>
          </a:xfrm>
        </p:grpSpPr>
        <p:sp>
          <p:nvSpPr>
            <p:cNvPr id="3" name="TextBox 3"/>
            <p:cNvSpPr txBox="1"/>
            <p:nvPr/>
          </p:nvSpPr>
          <p:spPr>
            <a:xfrm>
              <a:off x="0" y="0"/>
              <a:ext cx="9171936" cy="5689600"/>
            </a:xfrm>
            <a:prstGeom prst="rect">
              <a:avLst/>
            </a:prstGeom>
          </p:spPr>
          <p:txBody>
            <a:bodyPr lIns="0" tIns="0" rIns="0" bIns="0" rtlCol="0" anchor="t">
              <a:spAutoFit/>
            </a:bodyPr>
            <a:lstStyle/>
            <a:p>
              <a:pPr>
                <a:lnSpc>
                  <a:spcPts val="8400"/>
                </a:lnSpc>
              </a:pPr>
              <a:r>
                <a:rPr lang="en-US" sz="7000">
                  <a:solidFill>
                    <a:srgbClr val="FFDE59"/>
                  </a:solidFill>
                  <a:latin typeface="Now"/>
                </a:rPr>
                <a:t>"If you can hear the sound</a:t>
              </a:r>
              <a:r>
                <a:rPr lang="en-US" sz="7000">
                  <a:solidFill>
                    <a:srgbClr val="1E1E1E"/>
                  </a:solidFill>
                  <a:latin typeface="Now"/>
                </a:rPr>
                <a:t> </a:t>
              </a:r>
              <a:r>
                <a:rPr lang="en-US" sz="7000">
                  <a:solidFill>
                    <a:srgbClr val="EB3A1B"/>
                  </a:solidFill>
                  <a:latin typeface="Now"/>
                </a:rPr>
                <a:t>of my voice raise your hand!" </a:t>
              </a:r>
            </a:p>
          </p:txBody>
        </p:sp>
        <p:sp>
          <p:nvSpPr>
            <p:cNvPr id="4" name="TextBox 4"/>
            <p:cNvSpPr txBox="1"/>
            <p:nvPr/>
          </p:nvSpPr>
          <p:spPr>
            <a:xfrm>
              <a:off x="0" y="6436977"/>
              <a:ext cx="9171936" cy="515620"/>
            </a:xfrm>
            <a:prstGeom prst="rect">
              <a:avLst/>
            </a:prstGeom>
          </p:spPr>
          <p:txBody>
            <a:bodyPr lIns="0" tIns="0" rIns="0" bIns="0" rtlCol="0" anchor="t">
              <a:spAutoFit/>
            </a:bodyPr>
            <a:lstStyle/>
            <a:p>
              <a:pPr>
                <a:lnSpc>
                  <a:spcPts val="3359"/>
                </a:lnSpc>
              </a:pPr>
              <a:endParaRPr/>
            </a:p>
          </p:txBody>
        </p:sp>
      </p:grpSp>
      <p:pic>
        <p:nvPicPr>
          <p:cNvPr id="5" name="Picture 5"/>
          <p:cNvPicPr>
            <a:picLocks noChangeAspect="1"/>
          </p:cNvPicPr>
          <p:nvPr/>
        </p:nvPicPr>
        <p:blipFill>
          <a:blip r:embed="rId3"/>
          <a:srcRect l="13631" r="3445"/>
          <a:stretch>
            <a:fillRect/>
          </a:stretch>
        </p:blipFill>
        <p:spPr>
          <a:xfrm>
            <a:off x="8258303" y="315769"/>
            <a:ext cx="9207980" cy="832823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5651"/>
          <a:stretch>
            <a:fillRect/>
          </a:stretch>
        </p:blipFill>
        <p:spPr>
          <a:xfrm>
            <a:off x="0" y="0"/>
            <a:ext cx="18288000" cy="10287000"/>
          </a:xfrm>
          <a:prstGeom prst="rect">
            <a:avLst/>
          </a:prstGeom>
        </p:spPr>
      </p:pic>
      <p:grpSp>
        <p:nvGrpSpPr>
          <p:cNvPr id="3" name="Group 3"/>
          <p:cNvGrpSpPr>
            <a:grpSpLocks noChangeAspect="1"/>
          </p:cNvGrpSpPr>
          <p:nvPr/>
        </p:nvGrpSpPr>
        <p:grpSpPr>
          <a:xfrm>
            <a:off x="3290850" y="7098333"/>
            <a:ext cx="3374795" cy="2922573"/>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FDE59"/>
            </a:solidFill>
          </p:spPr>
        </p:sp>
      </p:grpSp>
      <p:grpSp>
        <p:nvGrpSpPr>
          <p:cNvPr id="5" name="Group 5"/>
          <p:cNvGrpSpPr>
            <a:grpSpLocks noChangeAspect="1"/>
          </p:cNvGrpSpPr>
          <p:nvPr/>
        </p:nvGrpSpPr>
        <p:grpSpPr>
          <a:xfrm>
            <a:off x="8447091" y="6442528"/>
            <a:ext cx="2444679" cy="2117092"/>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3A1B"/>
            </a:solidFill>
          </p:spPr>
        </p:sp>
      </p:grpSp>
      <p:grpSp>
        <p:nvGrpSpPr>
          <p:cNvPr id="7" name="Group 7"/>
          <p:cNvGrpSpPr>
            <a:grpSpLocks noChangeAspect="1"/>
          </p:cNvGrpSpPr>
          <p:nvPr/>
        </p:nvGrpSpPr>
        <p:grpSpPr>
          <a:xfrm>
            <a:off x="6326832" y="7098333"/>
            <a:ext cx="2459073" cy="2129557"/>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3A1B"/>
            </a:solidFill>
          </p:spPr>
        </p:sp>
      </p:grpSp>
      <p:grpSp>
        <p:nvGrpSpPr>
          <p:cNvPr id="9" name="Group 9"/>
          <p:cNvGrpSpPr>
            <a:grpSpLocks noChangeAspect="1"/>
          </p:cNvGrpSpPr>
          <p:nvPr/>
        </p:nvGrpSpPr>
        <p:grpSpPr>
          <a:xfrm>
            <a:off x="10644032" y="6442528"/>
            <a:ext cx="1766625" cy="1529897"/>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1E1E1E"/>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8877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1492" r="14944"/>
          <a:stretch>
            <a:fillRect/>
          </a:stretch>
        </p:blipFill>
        <p:spPr>
          <a:xfrm>
            <a:off x="10757784" y="1756016"/>
            <a:ext cx="7358582" cy="7502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62311" y="187210"/>
            <a:ext cx="4011930" cy="4114800"/>
          </a:xfrm>
          <a:prstGeom prst="rect">
            <a:avLst/>
          </a:prstGeom>
        </p:spPr>
      </p:pic>
      <p:grpSp>
        <p:nvGrpSpPr>
          <p:cNvPr id="4" name="Group 4"/>
          <p:cNvGrpSpPr/>
          <p:nvPr/>
        </p:nvGrpSpPr>
        <p:grpSpPr>
          <a:xfrm>
            <a:off x="600074" y="1028700"/>
            <a:ext cx="10157710" cy="7319146"/>
            <a:chOff x="0" y="0"/>
            <a:chExt cx="13543613" cy="9758862"/>
          </a:xfrm>
        </p:grpSpPr>
        <p:sp>
          <p:nvSpPr>
            <p:cNvPr id="5" name="TextBox 5"/>
            <p:cNvSpPr txBox="1"/>
            <p:nvPr/>
          </p:nvSpPr>
          <p:spPr>
            <a:xfrm>
              <a:off x="0" y="0"/>
              <a:ext cx="13543613" cy="7489230"/>
            </a:xfrm>
            <a:prstGeom prst="rect">
              <a:avLst/>
            </a:prstGeom>
          </p:spPr>
          <p:txBody>
            <a:bodyPr lIns="0" tIns="0" rIns="0" bIns="0" rtlCol="0" anchor="t">
              <a:spAutoFit/>
            </a:bodyPr>
            <a:lstStyle/>
            <a:p>
              <a:pPr>
                <a:lnSpc>
                  <a:spcPts val="7330"/>
                </a:lnSpc>
              </a:pPr>
              <a:r>
                <a:rPr lang="en-US" sz="6108" dirty="0">
                  <a:solidFill>
                    <a:srgbClr val="FF1616"/>
                  </a:solidFill>
                  <a:latin typeface="Now"/>
                </a:rPr>
                <a:t>First: Move to the victims that respond via verbal direction </a:t>
              </a:r>
            </a:p>
            <a:p>
              <a:pPr>
                <a:lnSpc>
                  <a:spcPts val="7330"/>
                </a:lnSpc>
              </a:pPr>
              <a:endParaRPr lang="en-US" sz="6108" dirty="0">
                <a:solidFill>
                  <a:srgbClr val="FF1616"/>
                </a:solidFill>
                <a:latin typeface="Now"/>
              </a:endParaRPr>
            </a:p>
            <a:p>
              <a:pPr>
                <a:lnSpc>
                  <a:spcPts val="7330"/>
                </a:lnSpc>
              </a:pPr>
              <a:r>
                <a:rPr lang="en-US" sz="6108" dirty="0">
                  <a:solidFill>
                    <a:srgbClr val="1E1E1E"/>
                  </a:solidFill>
                  <a:latin typeface="Now"/>
                </a:rPr>
                <a:t>Then: Systematically move to the additional victims </a:t>
              </a:r>
              <a:r>
                <a:rPr lang="en-US" sz="6108" dirty="0">
                  <a:solidFill>
                    <a:srgbClr val="FFFFFF"/>
                  </a:solidFill>
                  <a:latin typeface="Now"/>
                </a:rPr>
                <a:t> </a:t>
              </a:r>
            </a:p>
          </p:txBody>
        </p:sp>
        <p:sp>
          <p:nvSpPr>
            <p:cNvPr id="6" name="TextBox 6"/>
            <p:cNvSpPr txBox="1"/>
            <p:nvPr/>
          </p:nvSpPr>
          <p:spPr>
            <a:xfrm>
              <a:off x="0" y="8630225"/>
              <a:ext cx="13543613" cy="1128637"/>
            </a:xfrm>
            <a:prstGeom prst="rect">
              <a:avLst/>
            </a:prstGeom>
          </p:spPr>
          <p:txBody>
            <a:bodyPr lIns="0" tIns="0" rIns="0" bIns="0" rtlCol="0" anchor="t">
              <a:spAutoFit/>
            </a:bodyPr>
            <a:lstStyle/>
            <a:p>
              <a:pPr>
                <a:lnSpc>
                  <a:spcPts val="7156"/>
                </a:lnSpc>
              </a:pPr>
              <a:r>
                <a:rPr lang="en-US" sz="5111">
                  <a:solidFill>
                    <a:srgbClr val="38B6FF"/>
                  </a:solidFill>
                  <a:latin typeface="Now"/>
                </a:rPr>
                <a:t>Finally remember: IT DEPENDS!  </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5651"/>
          <a:stretch>
            <a:fillRect/>
          </a:stretch>
        </p:blipFill>
        <p:spPr>
          <a:xfrm>
            <a:off x="0" y="0"/>
            <a:ext cx="18288000" cy="10287000"/>
          </a:xfrm>
          <a:prstGeom prst="rect">
            <a:avLst/>
          </a:prstGeom>
        </p:spPr>
      </p:pic>
      <p:grpSp>
        <p:nvGrpSpPr>
          <p:cNvPr id="3" name="Group 3"/>
          <p:cNvGrpSpPr>
            <a:grpSpLocks noChangeAspect="1"/>
          </p:cNvGrpSpPr>
          <p:nvPr/>
        </p:nvGrpSpPr>
        <p:grpSpPr>
          <a:xfrm>
            <a:off x="8447091" y="6442528"/>
            <a:ext cx="2444679" cy="211709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3A1B"/>
            </a:solidFill>
          </p:spPr>
        </p:sp>
      </p:grpSp>
      <p:grpSp>
        <p:nvGrpSpPr>
          <p:cNvPr id="5" name="Group 5"/>
          <p:cNvGrpSpPr>
            <a:grpSpLocks noChangeAspect="1"/>
          </p:cNvGrpSpPr>
          <p:nvPr/>
        </p:nvGrpSpPr>
        <p:grpSpPr>
          <a:xfrm>
            <a:off x="10644032" y="6442528"/>
            <a:ext cx="1766625" cy="1529897"/>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1E1E1E"/>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54934" y="2405006"/>
            <a:ext cx="5560541" cy="4114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5651"/>
          <a:stretch>
            <a:fillRect/>
          </a:stretch>
        </p:blipFill>
        <p:spPr>
          <a:xfrm>
            <a:off x="0" y="0"/>
            <a:ext cx="18288000" cy="10287000"/>
          </a:xfrm>
          <a:prstGeom prst="rect">
            <a:avLst/>
          </a:prstGeom>
        </p:spPr>
      </p:pic>
      <p:pic>
        <p:nvPicPr>
          <p:cNvPr id="3" name="Picture 3"/>
          <p:cNvPicPr>
            <a:picLocks noChangeAspect="1"/>
          </p:cNvPicPr>
          <p:nvPr/>
        </p:nvPicPr>
        <p:blipFill>
          <a:blip r:embed="rId4"/>
          <a:srcRect l="3692" r="3692"/>
          <a:stretch>
            <a:fillRect/>
          </a:stretch>
        </p:blipFill>
        <p:spPr>
          <a:xfrm>
            <a:off x="3648846" y="0"/>
            <a:ext cx="10990308" cy="10287000"/>
          </a:xfrm>
          <a:prstGeom prst="rect">
            <a:avLst/>
          </a:prstGeom>
        </p:spPr>
      </p:pic>
      <p:sp>
        <p:nvSpPr>
          <p:cNvPr id="4" name="TextBox 4"/>
          <p:cNvSpPr txBox="1"/>
          <p:nvPr/>
        </p:nvSpPr>
        <p:spPr>
          <a:xfrm rot="603864">
            <a:off x="4682897" y="973854"/>
            <a:ext cx="8013948" cy="1368425"/>
          </a:xfrm>
          <a:prstGeom prst="rect">
            <a:avLst/>
          </a:prstGeom>
        </p:spPr>
        <p:txBody>
          <a:bodyPr lIns="0" tIns="0" rIns="0" bIns="0" rtlCol="0" anchor="t">
            <a:spAutoFit/>
          </a:bodyPr>
          <a:lstStyle/>
          <a:p>
            <a:pPr algn="ctr">
              <a:lnSpc>
                <a:spcPts val="11200"/>
              </a:lnSpc>
            </a:pPr>
            <a:r>
              <a:rPr lang="en-US" sz="8000">
                <a:solidFill>
                  <a:srgbClr val="FFFFFF"/>
                </a:solidFill>
                <a:latin typeface="Open Sans Extra Bold"/>
              </a:rPr>
              <a:t>Treat in Place</a:t>
            </a:r>
          </a:p>
        </p:txBody>
      </p:sp>
      <p:sp>
        <p:nvSpPr>
          <p:cNvPr id="5" name="TextBox 5"/>
          <p:cNvSpPr txBox="1"/>
          <p:nvPr/>
        </p:nvSpPr>
        <p:spPr>
          <a:xfrm rot="672939">
            <a:off x="4604015" y="2450181"/>
            <a:ext cx="8103135" cy="580390"/>
          </a:xfrm>
          <a:prstGeom prst="rect">
            <a:avLst/>
          </a:prstGeom>
        </p:spPr>
        <p:txBody>
          <a:bodyPr lIns="0" tIns="0" rIns="0" bIns="0" rtlCol="0" anchor="t">
            <a:spAutoFit/>
          </a:bodyPr>
          <a:lstStyle/>
          <a:p>
            <a:pPr algn="ctr">
              <a:lnSpc>
                <a:spcPts val="4759"/>
              </a:lnSpc>
            </a:pPr>
            <a:r>
              <a:rPr lang="en-US" sz="3400">
                <a:solidFill>
                  <a:srgbClr val="FFDE59"/>
                </a:solidFill>
                <a:latin typeface="Open Sans Light Bold"/>
              </a:rPr>
              <a:t>With delayed extraction</a:t>
            </a:r>
          </a:p>
        </p:txBody>
      </p:sp>
      <p:sp>
        <p:nvSpPr>
          <p:cNvPr id="6" name="TextBox 6"/>
          <p:cNvSpPr txBox="1"/>
          <p:nvPr/>
        </p:nvSpPr>
        <p:spPr>
          <a:xfrm rot="-258473">
            <a:off x="5334605" y="4484302"/>
            <a:ext cx="8310860" cy="1368425"/>
          </a:xfrm>
          <a:prstGeom prst="rect">
            <a:avLst/>
          </a:prstGeom>
        </p:spPr>
        <p:txBody>
          <a:bodyPr lIns="0" tIns="0" rIns="0" bIns="0" rtlCol="0" anchor="t">
            <a:spAutoFit/>
          </a:bodyPr>
          <a:lstStyle/>
          <a:p>
            <a:pPr algn="ctr">
              <a:lnSpc>
                <a:spcPts val="11200"/>
              </a:lnSpc>
            </a:pPr>
            <a:r>
              <a:rPr lang="en-US" sz="8000">
                <a:solidFill>
                  <a:srgbClr val="FFFFFF"/>
                </a:solidFill>
                <a:latin typeface="Open Sans Extra Bold"/>
              </a:rPr>
              <a:t>Treat in Place </a:t>
            </a:r>
          </a:p>
        </p:txBody>
      </p:sp>
      <p:sp>
        <p:nvSpPr>
          <p:cNvPr id="7" name="TextBox 7"/>
          <p:cNvSpPr txBox="1"/>
          <p:nvPr/>
        </p:nvSpPr>
        <p:spPr>
          <a:xfrm rot="-325958">
            <a:off x="6539248" y="6076063"/>
            <a:ext cx="5906392" cy="563880"/>
          </a:xfrm>
          <a:prstGeom prst="rect">
            <a:avLst/>
          </a:prstGeom>
        </p:spPr>
        <p:txBody>
          <a:bodyPr lIns="0" tIns="0" rIns="0" bIns="0" rtlCol="0" anchor="t">
            <a:spAutoFit/>
          </a:bodyPr>
          <a:lstStyle/>
          <a:p>
            <a:pPr algn="ctr">
              <a:lnSpc>
                <a:spcPts val="4619"/>
              </a:lnSpc>
            </a:pPr>
            <a:r>
              <a:rPr lang="en-US" sz="3299">
                <a:solidFill>
                  <a:srgbClr val="FF1616"/>
                </a:solidFill>
                <a:latin typeface="Open Sans Light Bold"/>
              </a:rPr>
              <a:t>With immediate extraction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6412" b="134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02207" y="2922606"/>
            <a:ext cx="3314946" cy="801195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3830" y="2756593"/>
            <a:ext cx="3383634" cy="817796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16575" y="4436564"/>
            <a:ext cx="3086210" cy="298205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2542" y="4218850"/>
            <a:ext cx="3086210" cy="298205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19010" y="3911609"/>
            <a:ext cx="2656663" cy="642093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59938" y="5296497"/>
            <a:ext cx="1374807" cy="154907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57366" y="5709875"/>
            <a:ext cx="432075" cy="104429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59937" y="5801285"/>
            <a:ext cx="432075" cy="1044291"/>
          </a:xfrm>
          <a:prstGeom prst="rect">
            <a:avLst/>
          </a:prstGeom>
        </p:spPr>
      </p:pic>
      <p:grpSp>
        <p:nvGrpSpPr>
          <p:cNvPr id="11" name="Group 11"/>
          <p:cNvGrpSpPr/>
          <p:nvPr/>
        </p:nvGrpSpPr>
        <p:grpSpPr>
          <a:xfrm>
            <a:off x="11540859" y="6652081"/>
            <a:ext cx="276501" cy="27650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1616"/>
            </a:solidFill>
          </p:spPr>
        </p:sp>
      </p:grpSp>
      <p:grpSp>
        <p:nvGrpSpPr>
          <p:cNvPr id="13" name="Group 13"/>
          <p:cNvGrpSpPr/>
          <p:nvPr/>
        </p:nvGrpSpPr>
        <p:grpSpPr>
          <a:xfrm>
            <a:off x="12516376" y="6652081"/>
            <a:ext cx="246629" cy="246629"/>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1616"/>
            </a:solidFill>
          </p:spPr>
        </p:sp>
      </p:grpSp>
      <p:grpSp>
        <p:nvGrpSpPr>
          <p:cNvPr id="15" name="Group 15"/>
          <p:cNvGrpSpPr/>
          <p:nvPr/>
        </p:nvGrpSpPr>
        <p:grpSpPr>
          <a:xfrm>
            <a:off x="12957524" y="6598869"/>
            <a:ext cx="299842" cy="29984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grpSp>
        <p:nvGrpSpPr>
          <p:cNvPr id="17" name="Group 17"/>
          <p:cNvGrpSpPr/>
          <p:nvPr/>
        </p:nvGrpSpPr>
        <p:grpSpPr>
          <a:xfrm>
            <a:off x="13242707" y="6928582"/>
            <a:ext cx="446734" cy="44673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9F38"/>
            </a:solidFill>
          </p:spPr>
        </p:sp>
      </p:grpSp>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25021" y="5296497"/>
            <a:ext cx="851203" cy="205728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4586" y="5761157"/>
            <a:ext cx="544531" cy="613556"/>
          </a:xfrm>
          <a:prstGeom prst="rect">
            <a:avLst/>
          </a:prstGeom>
        </p:spPr>
      </p:pic>
      <p:sp>
        <p:nvSpPr>
          <p:cNvPr id="21" name="TextBox 21"/>
          <p:cNvSpPr txBox="1"/>
          <p:nvPr/>
        </p:nvSpPr>
        <p:spPr>
          <a:xfrm>
            <a:off x="8205322" y="5684957"/>
            <a:ext cx="884039" cy="695960"/>
          </a:xfrm>
          <a:prstGeom prst="rect">
            <a:avLst/>
          </a:prstGeom>
        </p:spPr>
        <p:txBody>
          <a:bodyPr lIns="0" tIns="0" rIns="0" bIns="0" rtlCol="0" anchor="t">
            <a:spAutoFit/>
          </a:bodyPr>
          <a:lstStyle/>
          <a:p>
            <a:pPr algn="ctr">
              <a:lnSpc>
                <a:spcPts val="5740"/>
              </a:lnSpc>
            </a:pPr>
            <a:r>
              <a:rPr lang="en-US" sz="4100">
                <a:solidFill>
                  <a:srgbClr val="FFFFFF"/>
                </a:solidFill>
                <a:latin typeface="Open Sans"/>
              </a:rPr>
              <a:t>RTF</a:t>
            </a:r>
          </a:p>
        </p:txBody>
      </p:sp>
      <p:sp>
        <p:nvSpPr>
          <p:cNvPr id="22" name="TextBox 22"/>
          <p:cNvSpPr txBox="1"/>
          <p:nvPr/>
        </p:nvSpPr>
        <p:spPr>
          <a:xfrm>
            <a:off x="10152204" y="5858903"/>
            <a:ext cx="796837" cy="370438"/>
          </a:xfrm>
          <a:prstGeom prst="rect">
            <a:avLst/>
          </a:prstGeom>
        </p:spPr>
        <p:txBody>
          <a:bodyPr lIns="0" tIns="0" rIns="0" bIns="0" rtlCol="0" anchor="t">
            <a:spAutoFit/>
          </a:bodyPr>
          <a:lstStyle/>
          <a:p>
            <a:pPr algn="ctr">
              <a:lnSpc>
                <a:spcPts val="3028"/>
              </a:lnSpc>
              <a:spcBef>
                <a:spcPct val="0"/>
              </a:spcBef>
            </a:pPr>
            <a:r>
              <a:rPr lang="en-US" sz="2163">
                <a:solidFill>
                  <a:srgbClr val="FFFFFF"/>
                </a:solidFill>
                <a:latin typeface="Now"/>
              </a:rPr>
              <a:t>RTF</a:t>
            </a:r>
          </a:p>
        </p:txBody>
      </p:sp>
      <p:grpSp>
        <p:nvGrpSpPr>
          <p:cNvPr id="23" name="Group 23"/>
          <p:cNvGrpSpPr/>
          <p:nvPr/>
        </p:nvGrpSpPr>
        <p:grpSpPr>
          <a:xfrm>
            <a:off x="12054883" y="6938187"/>
            <a:ext cx="437129" cy="43712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1616"/>
            </a:solidFill>
          </p:spPr>
        </p:sp>
      </p:grpSp>
      <p:grpSp>
        <p:nvGrpSpPr>
          <p:cNvPr id="25" name="Group 25"/>
          <p:cNvGrpSpPr/>
          <p:nvPr/>
        </p:nvGrpSpPr>
        <p:grpSpPr>
          <a:xfrm>
            <a:off x="12639691" y="6942918"/>
            <a:ext cx="358319" cy="35831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grpSp>
        <p:nvGrpSpPr>
          <p:cNvPr id="27" name="Group 27"/>
          <p:cNvGrpSpPr/>
          <p:nvPr/>
        </p:nvGrpSpPr>
        <p:grpSpPr>
          <a:xfrm>
            <a:off x="11078213" y="7151950"/>
            <a:ext cx="600896" cy="600896"/>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grpSp>
        <p:nvGrpSpPr>
          <p:cNvPr id="29" name="Group 29"/>
          <p:cNvGrpSpPr/>
          <p:nvPr/>
        </p:nvGrpSpPr>
        <p:grpSpPr>
          <a:xfrm>
            <a:off x="12518403" y="7452398"/>
            <a:ext cx="600896" cy="600896"/>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1F26"/>
            </a:solidFill>
          </p:spPr>
        </p:sp>
      </p:grpSp>
      <p:grpSp>
        <p:nvGrpSpPr>
          <p:cNvPr id="31" name="Group 31"/>
          <p:cNvGrpSpPr/>
          <p:nvPr/>
        </p:nvGrpSpPr>
        <p:grpSpPr>
          <a:xfrm>
            <a:off x="13242707" y="7642898"/>
            <a:ext cx="600896" cy="600896"/>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1F26"/>
            </a:solidFill>
          </p:spPr>
        </p:sp>
      </p:grpSp>
      <p:grpSp>
        <p:nvGrpSpPr>
          <p:cNvPr id="33" name="Group 33"/>
          <p:cNvGrpSpPr/>
          <p:nvPr/>
        </p:nvGrpSpPr>
        <p:grpSpPr>
          <a:xfrm>
            <a:off x="10375328" y="7642898"/>
            <a:ext cx="600896" cy="600896"/>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1F26"/>
            </a:solidFill>
          </p:spPr>
        </p:sp>
      </p:grpSp>
      <p:grpSp>
        <p:nvGrpSpPr>
          <p:cNvPr id="35" name="Group 35"/>
          <p:cNvGrpSpPr/>
          <p:nvPr/>
        </p:nvGrpSpPr>
        <p:grpSpPr>
          <a:xfrm>
            <a:off x="11409501" y="7801862"/>
            <a:ext cx="883864" cy="883864"/>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9F38"/>
            </a:solid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6412" b="134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02207" y="2922606"/>
            <a:ext cx="3314946" cy="801195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3830" y="2756593"/>
            <a:ext cx="3383634" cy="817796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16575" y="4436564"/>
            <a:ext cx="3086210" cy="298205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2542" y="4218850"/>
            <a:ext cx="3086210" cy="298205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19010" y="3911609"/>
            <a:ext cx="2656663" cy="642093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59938" y="5296497"/>
            <a:ext cx="1374807" cy="154907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57366" y="5709875"/>
            <a:ext cx="432075" cy="104429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59937" y="5801285"/>
            <a:ext cx="432075" cy="1044291"/>
          </a:xfrm>
          <a:prstGeom prst="rect">
            <a:avLst/>
          </a:prstGeom>
        </p:spPr>
      </p:pic>
      <p:grpSp>
        <p:nvGrpSpPr>
          <p:cNvPr id="11" name="Group 11"/>
          <p:cNvGrpSpPr/>
          <p:nvPr/>
        </p:nvGrpSpPr>
        <p:grpSpPr>
          <a:xfrm>
            <a:off x="13222221" y="6627011"/>
            <a:ext cx="276501" cy="27650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1616"/>
            </a:solidFill>
          </p:spPr>
        </p:sp>
      </p:grpSp>
      <p:grpSp>
        <p:nvGrpSpPr>
          <p:cNvPr id="13" name="Group 13"/>
          <p:cNvGrpSpPr/>
          <p:nvPr/>
        </p:nvGrpSpPr>
        <p:grpSpPr>
          <a:xfrm>
            <a:off x="12939780" y="6574360"/>
            <a:ext cx="246629" cy="246629"/>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1616"/>
            </a:solidFill>
          </p:spPr>
        </p:sp>
      </p:grpSp>
      <p:grpSp>
        <p:nvGrpSpPr>
          <p:cNvPr id="15" name="Group 15"/>
          <p:cNvGrpSpPr/>
          <p:nvPr/>
        </p:nvGrpSpPr>
        <p:grpSpPr>
          <a:xfrm>
            <a:off x="14445903" y="8214049"/>
            <a:ext cx="299842" cy="29984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grpSp>
        <p:nvGrpSpPr>
          <p:cNvPr id="17" name="Group 17"/>
          <p:cNvGrpSpPr/>
          <p:nvPr/>
        </p:nvGrpSpPr>
        <p:grpSpPr>
          <a:xfrm>
            <a:off x="4926498" y="8363970"/>
            <a:ext cx="879920" cy="88386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9F38"/>
            </a:solidFill>
          </p:spPr>
        </p:sp>
      </p:grpSp>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25021" y="5296497"/>
            <a:ext cx="851203" cy="205728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4586" y="5761157"/>
            <a:ext cx="544531" cy="613556"/>
          </a:xfrm>
          <a:prstGeom prst="rect">
            <a:avLst/>
          </a:prstGeom>
        </p:spPr>
      </p:pic>
      <p:sp>
        <p:nvSpPr>
          <p:cNvPr id="21" name="TextBox 21"/>
          <p:cNvSpPr txBox="1"/>
          <p:nvPr/>
        </p:nvSpPr>
        <p:spPr>
          <a:xfrm>
            <a:off x="8205322" y="5684957"/>
            <a:ext cx="884039" cy="695960"/>
          </a:xfrm>
          <a:prstGeom prst="rect">
            <a:avLst/>
          </a:prstGeom>
        </p:spPr>
        <p:txBody>
          <a:bodyPr lIns="0" tIns="0" rIns="0" bIns="0" rtlCol="0" anchor="t">
            <a:spAutoFit/>
          </a:bodyPr>
          <a:lstStyle/>
          <a:p>
            <a:pPr algn="ctr">
              <a:lnSpc>
                <a:spcPts val="5740"/>
              </a:lnSpc>
            </a:pPr>
            <a:r>
              <a:rPr lang="en-US" sz="4100">
                <a:solidFill>
                  <a:srgbClr val="FFFFFF"/>
                </a:solidFill>
                <a:latin typeface="Open Sans"/>
              </a:rPr>
              <a:t>RTF</a:t>
            </a:r>
          </a:p>
        </p:txBody>
      </p:sp>
      <p:sp>
        <p:nvSpPr>
          <p:cNvPr id="22" name="TextBox 22"/>
          <p:cNvSpPr txBox="1"/>
          <p:nvPr/>
        </p:nvSpPr>
        <p:spPr>
          <a:xfrm>
            <a:off x="10152204" y="5858903"/>
            <a:ext cx="796837" cy="370438"/>
          </a:xfrm>
          <a:prstGeom prst="rect">
            <a:avLst/>
          </a:prstGeom>
        </p:spPr>
        <p:txBody>
          <a:bodyPr lIns="0" tIns="0" rIns="0" bIns="0" rtlCol="0" anchor="t">
            <a:spAutoFit/>
          </a:bodyPr>
          <a:lstStyle/>
          <a:p>
            <a:pPr algn="ctr">
              <a:lnSpc>
                <a:spcPts val="3028"/>
              </a:lnSpc>
              <a:spcBef>
                <a:spcPct val="0"/>
              </a:spcBef>
            </a:pPr>
            <a:r>
              <a:rPr lang="en-US" sz="2163">
                <a:solidFill>
                  <a:srgbClr val="FFFFFF"/>
                </a:solidFill>
                <a:latin typeface="Now"/>
              </a:rPr>
              <a:t>RTF</a:t>
            </a:r>
          </a:p>
        </p:txBody>
      </p:sp>
      <p:grpSp>
        <p:nvGrpSpPr>
          <p:cNvPr id="23" name="Group 23"/>
          <p:cNvGrpSpPr/>
          <p:nvPr/>
        </p:nvGrpSpPr>
        <p:grpSpPr>
          <a:xfrm>
            <a:off x="13514083" y="6697674"/>
            <a:ext cx="437129" cy="43712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1616"/>
            </a:solidFill>
          </p:spPr>
        </p:sp>
      </p:grpSp>
      <p:grpSp>
        <p:nvGrpSpPr>
          <p:cNvPr id="25" name="Group 25"/>
          <p:cNvGrpSpPr/>
          <p:nvPr/>
        </p:nvGrpSpPr>
        <p:grpSpPr>
          <a:xfrm>
            <a:off x="14697210" y="8584265"/>
            <a:ext cx="358319" cy="35831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grpSp>
        <p:nvGrpSpPr>
          <p:cNvPr id="27" name="Group 27"/>
          <p:cNvGrpSpPr/>
          <p:nvPr/>
        </p:nvGrpSpPr>
        <p:grpSpPr>
          <a:xfrm>
            <a:off x="14901311" y="8942584"/>
            <a:ext cx="600896" cy="600896"/>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grpSp>
        <p:nvGrpSpPr>
          <p:cNvPr id="29" name="Group 29"/>
          <p:cNvGrpSpPr/>
          <p:nvPr/>
        </p:nvGrpSpPr>
        <p:grpSpPr>
          <a:xfrm>
            <a:off x="12518403" y="7452398"/>
            <a:ext cx="600896" cy="600896"/>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1F26"/>
            </a:solidFill>
          </p:spPr>
        </p:sp>
      </p:grpSp>
      <p:grpSp>
        <p:nvGrpSpPr>
          <p:cNvPr id="31" name="Group 31"/>
          <p:cNvGrpSpPr/>
          <p:nvPr/>
        </p:nvGrpSpPr>
        <p:grpSpPr>
          <a:xfrm>
            <a:off x="13242707" y="7642898"/>
            <a:ext cx="600896" cy="600896"/>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1F26"/>
            </a:solidFill>
          </p:spPr>
        </p:sp>
      </p:grpSp>
      <p:grpSp>
        <p:nvGrpSpPr>
          <p:cNvPr id="33" name="Group 33"/>
          <p:cNvGrpSpPr/>
          <p:nvPr/>
        </p:nvGrpSpPr>
        <p:grpSpPr>
          <a:xfrm>
            <a:off x="10375328" y="7642898"/>
            <a:ext cx="600896" cy="600896"/>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1F26"/>
            </a:solidFill>
          </p:spPr>
        </p:sp>
      </p:grpSp>
      <p:grpSp>
        <p:nvGrpSpPr>
          <p:cNvPr id="35" name="Group 35"/>
          <p:cNvGrpSpPr/>
          <p:nvPr/>
        </p:nvGrpSpPr>
        <p:grpSpPr>
          <a:xfrm>
            <a:off x="3729553" y="8801100"/>
            <a:ext cx="883864" cy="883864"/>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9F38"/>
            </a:solidFill>
          </p:spPr>
        </p:sp>
      </p:grpSp>
    </p:spTree>
    <p:extLst>
      <p:ext uri="{BB962C8B-B14F-4D97-AF65-F5344CB8AC3E}">
        <p14:creationId xmlns:p14="http://schemas.microsoft.com/office/powerpoint/2010/main" val="1427840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40839" y="2205257"/>
            <a:ext cx="1850698" cy="1850691"/>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sp>
      </p:grpSp>
      <p:grpSp>
        <p:nvGrpSpPr>
          <p:cNvPr id="4" name="Group 4"/>
          <p:cNvGrpSpPr>
            <a:grpSpLocks noChangeAspect="1"/>
          </p:cNvGrpSpPr>
          <p:nvPr/>
        </p:nvGrpSpPr>
        <p:grpSpPr>
          <a:xfrm>
            <a:off x="10240839" y="7292479"/>
            <a:ext cx="1850698" cy="185069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76" r="-24976"/>
              </a:stretch>
            </a:blipFill>
          </p:spPr>
        </p:sp>
      </p:grpSp>
      <p:grpSp>
        <p:nvGrpSpPr>
          <p:cNvPr id="6" name="Group 6"/>
          <p:cNvGrpSpPr>
            <a:grpSpLocks noChangeAspect="1"/>
          </p:cNvGrpSpPr>
          <p:nvPr/>
        </p:nvGrpSpPr>
        <p:grpSpPr>
          <a:xfrm>
            <a:off x="10240839" y="4748868"/>
            <a:ext cx="1850698" cy="185069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sp>
        <p:nvSpPr>
          <p:cNvPr id="8" name="AutoShape 8"/>
          <p:cNvSpPr/>
          <p:nvPr/>
        </p:nvSpPr>
        <p:spPr>
          <a:xfrm>
            <a:off x="10240839" y="4435746"/>
            <a:ext cx="7018461" cy="0"/>
          </a:xfrm>
          <a:prstGeom prst="line">
            <a:avLst/>
          </a:prstGeom>
          <a:ln w="28575" cap="rnd">
            <a:solidFill>
              <a:srgbClr val="FFFFFF"/>
            </a:solidFill>
            <a:prstDash val="sysDot"/>
            <a:headEnd type="none" w="sm" len="sm"/>
            <a:tailEnd type="none" w="sm" len="sm"/>
          </a:ln>
        </p:spPr>
      </p:sp>
      <p:sp>
        <p:nvSpPr>
          <p:cNvPr id="9" name="AutoShape 9"/>
          <p:cNvSpPr/>
          <p:nvPr/>
        </p:nvSpPr>
        <p:spPr>
          <a:xfrm>
            <a:off x="10240839" y="6979357"/>
            <a:ext cx="7018461" cy="0"/>
          </a:xfrm>
          <a:prstGeom prst="line">
            <a:avLst/>
          </a:prstGeom>
          <a:ln w="28575" cap="rnd">
            <a:solidFill>
              <a:srgbClr val="FFFFFF"/>
            </a:solidFill>
            <a:prstDash val="sysDot"/>
            <a:headEnd type="none" w="sm" len="sm"/>
            <a:tailEnd type="none" w="sm" len="sm"/>
          </a:ln>
        </p:spPr>
      </p:sp>
      <p:pic>
        <p:nvPicPr>
          <p:cNvPr id="10" name="Picture 10"/>
          <p:cNvPicPr>
            <a:picLocks noChangeAspect="1"/>
          </p:cNvPicPr>
          <p:nvPr/>
        </p:nvPicPr>
        <p:blipFill>
          <a:blip r:embed="rId6"/>
          <a:srcRect t="4211" b="4211"/>
          <a:stretch>
            <a:fillRect/>
          </a:stretch>
        </p:blipFill>
        <p:spPr>
          <a:xfrm>
            <a:off x="6689493" y="-693964"/>
            <a:ext cx="12571606" cy="12189373"/>
          </a:xfrm>
          <a:prstGeom prst="rect">
            <a:avLst/>
          </a:prstGeom>
        </p:spPr>
      </p:pic>
      <p:grpSp>
        <p:nvGrpSpPr>
          <p:cNvPr id="11" name="Group 11"/>
          <p:cNvGrpSpPr/>
          <p:nvPr/>
        </p:nvGrpSpPr>
        <p:grpSpPr>
          <a:xfrm>
            <a:off x="12892226" y="2456127"/>
            <a:ext cx="2937443" cy="1257406"/>
            <a:chOff x="0" y="0"/>
            <a:chExt cx="3916591" cy="1676541"/>
          </a:xfrm>
        </p:grpSpPr>
        <p:sp>
          <p:nvSpPr>
            <p:cNvPr id="12" name="TextBox 12"/>
            <p:cNvSpPr txBox="1"/>
            <p:nvPr/>
          </p:nvSpPr>
          <p:spPr>
            <a:xfrm>
              <a:off x="0" y="-38100"/>
              <a:ext cx="3916591" cy="515620"/>
            </a:xfrm>
            <a:prstGeom prst="rect">
              <a:avLst/>
            </a:prstGeom>
          </p:spPr>
          <p:txBody>
            <a:bodyPr lIns="0" tIns="0" rIns="0" bIns="0" rtlCol="0" anchor="t">
              <a:spAutoFit/>
            </a:bodyPr>
            <a:lstStyle/>
            <a:p>
              <a:pPr>
                <a:lnSpc>
                  <a:spcPts val="3359"/>
                </a:lnSpc>
              </a:pPr>
              <a:r>
                <a:rPr lang="en-US" sz="2400">
                  <a:solidFill>
                    <a:srgbClr val="FFFFFF"/>
                  </a:solidFill>
                  <a:latin typeface="Now"/>
                </a:rPr>
                <a:t>GET OFF THE X</a:t>
              </a:r>
            </a:p>
          </p:txBody>
        </p:sp>
        <p:sp>
          <p:nvSpPr>
            <p:cNvPr id="13" name="TextBox 13"/>
            <p:cNvSpPr txBox="1"/>
            <p:nvPr/>
          </p:nvSpPr>
          <p:spPr>
            <a:xfrm>
              <a:off x="0" y="861201"/>
              <a:ext cx="3916591" cy="815340"/>
            </a:xfrm>
            <a:prstGeom prst="rect">
              <a:avLst/>
            </a:prstGeom>
          </p:spPr>
          <p:txBody>
            <a:bodyPr lIns="0" tIns="0" rIns="0" bIns="0" rtlCol="0" anchor="t">
              <a:spAutoFit/>
            </a:bodyPr>
            <a:lstStyle/>
            <a:p>
              <a:pPr>
                <a:lnSpc>
                  <a:spcPts val="2520"/>
                </a:lnSpc>
              </a:pPr>
              <a:r>
                <a:rPr lang="en-US" sz="1800">
                  <a:solidFill>
                    <a:srgbClr val="FFFFFF"/>
                  </a:solidFill>
                  <a:latin typeface="Now"/>
                </a:rPr>
                <a:t>take cover or find concealment</a:t>
              </a:r>
            </a:p>
          </p:txBody>
        </p:sp>
      </p:grpSp>
      <p:sp>
        <p:nvSpPr>
          <p:cNvPr id="14" name="TextBox 14"/>
          <p:cNvSpPr txBox="1"/>
          <p:nvPr/>
        </p:nvSpPr>
        <p:spPr>
          <a:xfrm>
            <a:off x="2783315" y="466725"/>
            <a:ext cx="12721370" cy="1114425"/>
          </a:xfrm>
          <a:prstGeom prst="rect">
            <a:avLst/>
          </a:prstGeom>
        </p:spPr>
        <p:txBody>
          <a:bodyPr lIns="0" tIns="0" rIns="0" bIns="0" rtlCol="0" anchor="t">
            <a:spAutoFit/>
          </a:bodyPr>
          <a:lstStyle/>
          <a:p>
            <a:pPr>
              <a:lnSpc>
                <a:spcPts val="8732"/>
              </a:lnSpc>
            </a:pPr>
            <a:r>
              <a:rPr lang="en-US" sz="7277">
                <a:solidFill>
                  <a:srgbClr val="EB3A1B"/>
                </a:solidFill>
                <a:latin typeface="Now"/>
              </a:rPr>
              <a:t>HOT ZONE </a:t>
            </a:r>
            <a:r>
              <a:rPr lang="en-US" sz="7277">
                <a:solidFill>
                  <a:srgbClr val="FFFFFF"/>
                </a:solidFill>
                <a:latin typeface="Now"/>
              </a:rPr>
              <a:t>(Direct Threat)</a:t>
            </a:r>
          </a:p>
        </p:txBody>
      </p:sp>
      <p:grpSp>
        <p:nvGrpSpPr>
          <p:cNvPr id="15" name="Group 15"/>
          <p:cNvGrpSpPr/>
          <p:nvPr/>
        </p:nvGrpSpPr>
        <p:grpSpPr>
          <a:xfrm>
            <a:off x="12892226" y="7560547"/>
            <a:ext cx="2937443" cy="983022"/>
            <a:chOff x="0" y="-38100"/>
            <a:chExt cx="3916591" cy="1310696"/>
          </a:xfrm>
        </p:grpSpPr>
        <p:sp>
          <p:nvSpPr>
            <p:cNvPr id="16" name="TextBox 16"/>
            <p:cNvSpPr txBox="1"/>
            <p:nvPr/>
          </p:nvSpPr>
          <p:spPr>
            <a:xfrm>
              <a:off x="0" y="-38100"/>
              <a:ext cx="3916591" cy="515620"/>
            </a:xfrm>
            <a:prstGeom prst="rect">
              <a:avLst/>
            </a:prstGeom>
          </p:spPr>
          <p:txBody>
            <a:bodyPr lIns="0" tIns="0" rIns="0" bIns="0" rtlCol="0" anchor="t">
              <a:spAutoFit/>
            </a:bodyPr>
            <a:lstStyle/>
            <a:p>
              <a:pPr>
                <a:lnSpc>
                  <a:spcPts val="3359"/>
                </a:lnSpc>
              </a:pPr>
              <a:r>
                <a:rPr lang="en-US" sz="2400">
                  <a:solidFill>
                    <a:srgbClr val="FFFFFF"/>
                  </a:solidFill>
                  <a:latin typeface="Now"/>
                </a:rPr>
                <a:t>Rescue </a:t>
              </a:r>
            </a:p>
          </p:txBody>
        </p:sp>
        <p:sp>
          <p:nvSpPr>
            <p:cNvPr id="17" name="TextBox 17"/>
            <p:cNvSpPr txBox="1"/>
            <p:nvPr/>
          </p:nvSpPr>
          <p:spPr>
            <a:xfrm>
              <a:off x="0" y="861201"/>
              <a:ext cx="3916591" cy="411395"/>
            </a:xfrm>
            <a:prstGeom prst="rect">
              <a:avLst/>
            </a:prstGeom>
          </p:spPr>
          <p:txBody>
            <a:bodyPr lIns="0" tIns="0" rIns="0" bIns="0" rtlCol="0" anchor="t">
              <a:spAutoFit/>
            </a:bodyPr>
            <a:lstStyle/>
            <a:p>
              <a:pPr>
                <a:lnSpc>
                  <a:spcPts val="2520"/>
                </a:lnSpc>
              </a:pPr>
              <a:r>
                <a:rPr lang="en-US" sz="1800" dirty="0">
                  <a:solidFill>
                    <a:srgbClr val="FFFFFF"/>
                  </a:solidFill>
                  <a:latin typeface="Now"/>
                </a:rPr>
                <a:t>Perform Emergency Move </a:t>
              </a:r>
            </a:p>
          </p:txBody>
        </p:sp>
      </p:grpSp>
      <p:grpSp>
        <p:nvGrpSpPr>
          <p:cNvPr id="18" name="Group 18"/>
          <p:cNvGrpSpPr/>
          <p:nvPr/>
        </p:nvGrpSpPr>
        <p:grpSpPr>
          <a:xfrm>
            <a:off x="12892226" y="5202674"/>
            <a:ext cx="2937443" cy="943081"/>
            <a:chOff x="0" y="0"/>
            <a:chExt cx="3916591" cy="1257441"/>
          </a:xfrm>
        </p:grpSpPr>
        <p:sp>
          <p:nvSpPr>
            <p:cNvPr id="19" name="TextBox 19"/>
            <p:cNvSpPr txBox="1"/>
            <p:nvPr/>
          </p:nvSpPr>
          <p:spPr>
            <a:xfrm>
              <a:off x="0" y="-38100"/>
              <a:ext cx="3916591" cy="515620"/>
            </a:xfrm>
            <a:prstGeom prst="rect">
              <a:avLst/>
            </a:prstGeom>
          </p:spPr>
          <p:txBody>
            <a:bodyPr lIns="0" tIns="0" rIns="0" bIns="0" rtlCol="0" anchor="t">
              <a:spAutoFit/>
            </a:bodyPr>
            <a:lstStyle/>
            <a:p>
              <a:pPr>
                <a:lnSpc>
                  <a:spcPts val="3359"/>
                </a:lnSpc>
              </a:pPr>
              <a:r>
                <a:rPr lang="en-US" sz="2400">
                  <a:solidFill>
                    <a:srgbClr val="FFFFFF"/>
                  </a:solidFill>
                  <a:latin typeface="Now"/>
                </a:rPr>
                <a:t>Hasty TQ</a:t>
              </a:r>
            </a:p>
          </p:txBody>
        </p:sp>
        <p:sp>
          <p:nvSpPr>
            <p:cNvPr id="20" name="TextBox 20"/>
            <p:cNvSpPr txBox="1"/>
            <p:nvPr/>
          </p:nvSpPr>
          <p:spPr>
            <a:xfrm>
              <a:off x="0" y="861201"/>
              <a:ext cx="3916591" cy="396240"/>
            </a:xfrm>
            <a:prstGeom prst="rect">
              <a:avLst/>
            </a:prstGeom>
          </p:spPr>
          <p:txBody>
            <a:bodyPr lIns="0" tIns="0" rIns="0" bIns="0" rtlCol="0" anchor="t">
              <a:spAutoFit/>
            </a:bodyPr>
            <a:lstStyle/>
            <a:p>
              <a:pPr>
                <a:lnSpc>
                  <a:spcPts val="2520"/>
                </a:lnSpc>
              </a:pPr>
              <a:r>
                <a:rPr lang="en-US" sz="1800">
                  <a:solidFill>
                    <a:srgbClr val="FFFFFF"/>
                  </a:solidFill>
                  <a:latin typeface="Now"/>
                </a:rPr>
                <a:t>High and tight TQ   </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4269" b="11207"/>
          <a:stretch>
            <a:fillRect/>
          </a:stretch>
        </p:blipFill>
        <p:spPr>
          <a:xfrm>
            <a:off x="0" y="0"/>
            <a:ext cx="18288000" cy="10287000"/>
          </a:xfrm>
          <a:prstGeom prst="rect">
            <a:avLst/>
          </a:prstGeom>
        </p:spPr>
      </p:pic>
      <p:sp>
        <p:nvSpPr>
          <p:cNvPr id="3" name="AutoShape 3"/>
          <p:cNvSpPr/>
          <p:nvPr/>
        </p:nvSpPr>
        <p:spPr>
          <a:xfrm>
            <a:off x="7841077" y="1371196"/>
            <a:ext cx="2605846" cy="719932"/>
          </a:xfrm>
          <a:prstGeom prst="rect">
            <a:avLst/>
          </a:prstGeom>
          <a:solidFill>
            <a:srgbClr val="EB3A1B"/>
          </a:solidFill>
        </p:spPr>
      </p:sp>
      <p:sp>
        <p:nvSpPr>
          <p:cNvPr id="4" name="AutoShape 4"/>
          <p:cNvSpPr/>
          <p:nvPr/>
        </p:nvSpPr>
        <p:spPr>
          <a:xfrm>
            <a:off x="1028700" y="8534743"/>
            <a:ext cx="16230600"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3950423" y="6451123"/>
            <a:ext cx="10387153" cy="1685925"/>
          </a:xfrm>
          <a:prstGeom prst="rect">
            <a:avLst/>
          </a:prstGeom>
        </p:spPr>
        <p:txBody>
          <a:bodyPr lIns="0" tIns="0" rIns="0" bIns="0" rtlCol="0" anchor="t">
            <a:spAutoFit/>
          </a:bodyPr>
          <a:lstStyle/>
          <a:p>
            <a:pPr algn="ctr">
              <a:lnSpc>
                <a:spcPts val="13200"/>
              </a:lnSpc>
            </a:pPr>
            <a:r>
              <a:rPr lang="en-US" sz="11000">
                <a:solidFill>
                  <a:srgbClr val="FFFFFF"/>
                </a:solidFill>
                <a:latin typeface="Now Bold"/>
              </a:rPr>
              <a:t>"IT Depends!!"</a:t>
            </a:r>
          </a:p>
        </p:txBody>
      </p:sp>
      <p:sp>
        <p:nvSpPr>
          <p:cNvPr id="6" name="TextBox 6"/>
          <p:cNvSpPr txBox="1"/>
          <p:nvPr/>
        </p:nvSpPr>
        <p:spPr>
          <a:xfrm>
            <a:off x="7841077" y="1304521"/>
            <a:ext cx="2605846" cy="580390"/>
          </a:xfrm>
          <a:prstGeom prst="rect">
            <a:avLst/>
          </a:prstGeom>
        </p:spPr>
        <p:txBody>
          <a:bodyPr lIns="0" tIns="0" rIns="0" bIns="0" rtlCol="0" anchor="t">
            <a:spAutoFit/>
          </a:bodyPr>
          <a:lstStyle/>
          <a:p>
            <a:pPr algn="ctr">
              <a:lnSpc>
                <a:spcPts val="4759"/>
              </a:lnSpc>
            </a:pPr>
            <a:r>
              <a:rPr lang="en-US" sz="3400">
                <a:solidFill>
                  <a:srgbClr val="FFFFFF"/>
                </a:solidFill>
                <a:latin typeface="Open Sans Light"/>
              </a:rPr>
              <a:t>Rule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011755" y="0"/>
            <a:ext cx="1026449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06160" y="0"/>
            <a:ext cx="3441002"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638" y="5883876"/>
            <a:ext cx="3441002" cy="4114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2" name="AutoShape 2"/>
          <p:cNvSpPr/>
          <p:nvPr/>
        </p:nvSpPr>
        <p:spPr>
          <a:xfrm rot="-5400000">
            <a:off x="9975693" y="1726138"/>
            <a:ext cx="2457051" cy="0"/>
          </a:xfrm>
          <a:prstGeom prst="line">
            <a:avLst/>
          </a:prstGeom>
          <a:ln w="28575" cap="rnd">
            <a:solidFill>
              <a:srgbClr val="FFFFFF"/>
            </a:solidFill>
            <a:prstDash val="sysDot"/>
            <a:headEnd type="none" w="sm" len="sm"/>
            <a:tailEnd type="none" w="sm" len="sm"/>
          </a:ln>
        </p:spPr>
      </p:sp>
      <p:pic>
        <p:nvPicPr>
          <p:cNvPr id="3" name="Picture 3"/>
          <p:cNvPicPr>
            <a:picLocks noChangeAspect="1"/>
          </p:cNvPicPr>
          <p:nvPr/>
        </p:nvPicPr>
        <p:blipFill>
          <a:blip r:embed="rId3"/>
          <a:srcRect l="35829" t="32049" r="21415" b="6944"/>
          <a:stretch>
            <a:fillRect/>
          </a:stretch>
        </p:blipFill>
        <p:spPr>
          <a:xfrm>
            <a:off x="0" y="4155337"/>
            <a:ext cx="3727296" cy="2991618"/>
          </a:xfrm>
          <a:prstGeom prst="rect">
            <a:avLst/>
          </a:prstGeom>
        </p:spPr>
      </p:pic>
      <p:pic>
        <p:nvPicPr>
          <p:cNvPr id="4" name="Picture 4"/>
          <p:cNvPicPr>
            <a:picLocks noChangeAspect="1"/>
          </p:cNvPicPr>
          <p:nvPr/>
        </p:nvPicPr>
        <p:blipFill>
          <a:blip r:embed="rId4"/>
          <a:srcRect t="26863" b="27641"/>
          <a:stretch>
            <a:fillRect/>
          </a:stretch>
        </p:blipFill>
        <p:spPr>
          <a:xfrm>
            <a:off x="3727296" y="4155337"/>
            <a:ext cx="3682436" cy="2991618"/>
          </a:xfrm>
          <a:prstGeom prst="rect">
            <a:avLst/>
          </a:prstGeom>
        </p:spPr>
      </p:pic>
      <p:pic>
        <p:nvPicPr>
          <p:cNvPr id="5" name="Picture 5"/>
          <p:cNvPicPr>
            <a:picLocks noChangeAspect="1"/>
          </p:cNvPicPr>
          <p:nvPr/>
        </p:nvPicPr>
        <p:blipFill>
          <a:blip r:embed="rId5"/>
          <a:srcRect r="9210"/>
          <a:stretch>
            <a:fillRect/>
          </a:stretch>
        </p:blipFill>
        <p:spPr>
          <a:xfrm>
            <a:off x="7409731" y="4155337"/>
            <a:ext cx="3621431" cy="2991618"/>
          </a:xfrm>
          <a:prstGeom prst="rect">
            <a:avLst/>
          </a:prstGeom>
        </p:spPr>
      </p:pic>
      <p:pic>
        <p:nvPicPr>
          <p:cNvPr id="6" name="Picture 6"/>
          <p:cNvPicPr>
            <a:picLocks noChangeAspect="1"/>
          </p:cNvPicPr>
          <p:nvPr/>
        </p:nvPicPr>
        <p:blipFill>
          <a:blip r:embed="rId6"/>
          <a:srcRect t="5027" b="9370"/>
          <a:stretch>
            <a:fillRect/>
          </a:stretch>
        </p:blipFill>
        <p:spPr>
          <a:xfrm>
            <a:off x="11031162" y="4155337"/>
            <a:ext cx="3494833" cy="2991618"/>
          </a:xfrm>
          <a:prstGeom prst="rect">
            <a:avLst/>
          </a:prstGeom>
        </p:spPr>
      </p:pic>
      <p:pic>
        <p:nvPicPr>
          <p:cNvPr id="7" name="Picture 7"/>
          <p:cNvPicPr>
            <a:picLocks noChangeAspect="1"/>
          </p:cNvPicPr>
          <p:nvPr/>
        </p:nvPicPr>
        <p:blipFill>
          <a:blip r:embed="rId7"/>
          <a:srcRect l="28355" t="10916" b="38674"/>
          <a:stretch>
            <a:fillRect/>
          </a:stretch>
        </p:blipFill>
        <p:spPr>
          <a:xfrm>
            <a:off x="14525995" y="4155337"/>
            <a:ext cx="7558882" cy="2991618"/>
          </a:xfrm>
          <a:prstGeom prst="rect">
            <a:avLst/>
          </a:prstGeom>
        </p:spPr>
      </p:pic>
      <p:sp>
        <p:nvSpPr>
          <p:cNvPr id="8" name="TextBox 8"/>
          <p:cNvSpPr txBox="1"/>
          <p:nvPr/>
        </p:nvSpPr>
        <p:spPr>
          <a:xfrm>
            <a:off x="510663" y="511900"/>
            <a:ext cx="8824164" cy="2133600"/>
          </a:xfrm>
          <a:prstGeom prst="rect">
            <a:avLst/>
          </a:prstGeom>
        </p:spPr>
        <p:txBody>
          <a:bodyPr lIns="0" tIns="0" rIns="0" bIns="0" rtlCol="0" anchor="t">
            <a:spAutoFit/>
          </a:bodyPr>
          <a:lstStyle/>
          <a:p>
            <a:pPr>
              <a:lnSpc>
                <a:spcPts val="8400"/>
              </a:lnSpc>
            </a:pPr>
            <a:r>
              <a:rPr lang="en-US" sz="7000">
                <a:solidFill>
                  <a:srgbClr val="FFFFFF"/>
                </a:solidFill>
                <a:latin typeface="Now"/>
              </a:rPr>
              <a:t>WARM ZONE </a:t>
            </a:r>
            <a:r>
              <a:rPr lang="en-US" sz="7000">
                <a:solidFill>
                  <a:srgbClr val="EB3A1B"/>
                </a:solidFill>
                <a:latin typeface="Now"/>
              </a:rPr>
              <a:t>(INDIRECT THREAT)</a:t>
            </a:r>
          </a:p>
        </p:txBody>
      </p:sp>
      <p:sp>
        <p:nvSpPr>
          <p:cNvPr id="9" name="TextBox 9"/>
          <p:cNvSpPr txBox="1"/>
          <p:nvPr/>
        </p:nvSpPr>
        <p:spPr>
          <a:xfrm>
            <a:off x="11792691" y="942430"/>
            <a:ext cx="5466609" cy="1234440"/>
          </a:xfrm>
          <a:prstGeom prst="rect">
            <a:avLst/>
          </a:prstGeom>
        </p:spPr>
        <p:txBody>
          <a:bodyPr lIns="0" tIns="0" rIns="0" bIns="0" rtlCol="0" anchor="t">
            <a:spAutoFit/>
          </a:bodyPr>
          <a:lstStyle/>
          <a:p>
            <a:pPr>
              <a:lnSpc>
                <a:spcPts val="3359"/>
              </a:lnSpc>
            </a:pPr>
            <a:r>
              <a:rPr lang="en-US" sz="2400">
                <a:solidFill>
                  <a:srgbClr val="FFFFFF"/>
                </a:solidFill>
                <a:latin typeface="Now"/>
              </a:rPr>
              <a:t>TRIAGE</a:t>
            </a:r>
          </a:p>
          <a:p>
            <a:pPr>
              <a:lnSpc>
                <a:spcPts val="3359"/>
              </a:lnSpc>
            </a:pPr>
            <a:r>
              <a:rPr lang="en-US" sz="2400">
                <a:solidFill>
                  <a:srgbClr val="FFFFFF"/>
                </a:solidFill>
                <a:latin typeface="Now"/>
              </a:rPr>
              <a:t>MARCH EXAM</a:t>
            </a:r>
          </a:p>
          <a:p>
            <a:pPr>
              <a:lnSpc>
                <a:spcPts val="3359"/>
              </a:lnSpc>
            </a:pPr>
            <a:r>
              <a:rPr lang="en-US" sz="2400">
                <a:solidFill>
                  <a:srgbClr val="FFFFFF"/>
                </a:solidFill>
                <a:latin typeface="Now"/>
              </a:rPr>
              <a:t>TREATMENT</a:t>
            </a:r>
          </a:p>
        </p:txBody>
      </p:sp>
      <p:sp>
        <p:nvSpPr>
          <p:cNvPr id="10" name="TextBox 10"/>
          <p:cNvSpPr txBox="1"/>
          <p:nvPr/>
        </p:nvSpPr>
        <p:spPr>
          <a:xfrm>
            <a:off x="-7163765" y="7694201"/>
            <a:ext cx="17777337" cy="1564099"/>
          </a:xfrm>
          <a:prstGeom prst="rect">
            <a:avLst/>
          </a:prstGeom>
        </p:spPr>
        <p:txBody>
          <a:bodyPr lIns="0" tIns="0" rIns="0" bIns="0" rtlCol="0" anchor="t">
            <a:spAutoFit/>
          </a:bodyPr>
          <a:lstStyle/>
          <a:p>
            <a:pPr algn="ctr">
              <a:lnSpc>
                <a:spcPts val="9870"/>
              </a:lnSpc>
            </a:pPr>
            <a:r>
              <a:rPr lang="en-US" sz="16450">
                <a:solidFill>
                  <a:srgbClr val="FF1616"/>
                </a:solidFill>
                <a:latin typeface="Spectre"/>
              </a:rPr>
              <a:t>M</a:t>
            </a:r>
          </a:p>
        </p:txBody>
      </p:sp>
      <p:sp>
        <p:nvSpPr>
          <p:cNvPr id="11" name="TextBox 11"/>
          <p:cNvSpPr txBox="1"/>
          <p:nvPr/>
        </p:nvSpPr>
        <p:spPr>
          <a:xfrm>
            <a:off x="1144914" y="7694201"/>
            <a:ext cx="8847200" cy="1564099"/>
          </a:xfrm>
          <a:prstGeom prst="rect">
            <a:avLst/>
          </a:prstGeom>
        </p:spPr>
        <p:txBody>
          <a:bodyPr lIns="0" tIns="0" rIns="0" bIns="0" rtlCol="0" anchor="t">
            <a:spAutoFit/>
          </a:bodyPr>
          <a:lstStyle/>
          <a:p>
            <a:pPr algn="ctr">
              <a:lnSpc>
                <a:spcPts val="9870"/>
              </a:lnSpc>
            </a:pPr>
            <a:r>
              <a:rPr lang="en-US" sz="16450">
                <a:solidFill>
                  <a:srgbClr val="FF1616"/>
                </a:solidFill>
                <a:latin typeface="Spectre"/>
              </a:rPr>
              <a:t>A</a:t>
            </a:r>
          </a:p>
        </p:txBody>
      </p:sp>
      <p:sp>
        <p:nvSpPr>
          <p:cNvPr id="12" name="TextBox 12"/>
          <p:cNvSpPr txBox="1"/>
          <p:nvPr/>
        </p:nvSpPr>
        <p:spPr>
          <a:xfrm>
            <a:off x="4911227" y="7694201"/>
            <a:ext cx="8847200" cy="1564099"/>
          </a:xfrm>
          <a:prstGeom prst="rect">
            <a:avLst/>
          </a:prstGeom>
        </p:spPr>
        <p:txBody>
          <a:bodyPr lIns="0" tIns="0" rIns="0" bIns="0" rtlCol="0" anchor="t">
            <a:spAutoFit/>
          </a:bodyPr>
          <a:lstStyle/>
          <a:p>
            <a:pPr algn="ctr">
              <a:lnSpc>
                <a:spcPts val="9870"/>
              </a:lnSpc>
            </a:pPr>
            <a:r>
              <a:rPr lang="en-US" sz="16450">
                <a:solidFill>
                  <a:srgbClr val="FF1616"/>
                </a:solidFill>
                <a:latin typeface="Spectre"/>
              </a:rPr>
              <a:t>R</a:t>
            </a:r>
          </a:p>
        </p:txBody>
      </p:sp>
      <p:sp>
        <p:nvSpPr>
          <p:cNvPr id="13" name="TextBox 13"/>
          <p:cNvSpPr txBox="1"/>
          <p:nvPr/>
        </p:nvSpPr>
        <p:spPr>
          <a:xfrm>
            <a:off x="8354979" y="7694201"/>
            <a:ext cx="8847200" cy="1564099"/>
          </a:xfrm>
          <a:prstGeom prst="rect">
            <a:avLst/>
          </a:prstGeom>
        </p:spPr>
        <p:txBody>
          <a:bodyPr lIns="0" tIns="0" rIns="0" bIns="0" rtlCol="0" anchor="t">
            <a:spAutoFit/>
          </a:bodyPr>
          <a:lstStyle/>
          <a:p>
            <a:pPr algn="ctr">
              <a:lnSpc>
                <a:spcPts val="9870"/>
              </a:lnSpc>
            </a:pPr>
            <a:r>
              <a:rPr lang="en-US" sz="16450">
                <a:solidFill>
                  <a:srgbClr val="FF1616"/>
                </a:solidFill>
                <a:latin typeface="Spectre"/>
              </a:rPr>
              <a:t>C</a:t>
            </a:r>
          </a:p>
        </p:txBody>
      </p:sp>
      <p:sp>
        <p:nvSpPr>
          <p:cNvPr id="14" name="TextBox 14"/>
          <p:cNvSpPr txBox="1"/>
          <p:nvPr/>
        </p:nvSpPr>
        <p:spPr>
          <a:xfrm>
            <a:off x="12068257" y="7694201"/>
            <a:ext cx="8847200" cy="1564099"/>
          </a:xfrm>
          <a:prstGeom prst="rect">
            <a:avLst/>
          </a:prstGeom>
        </p:spPr>
        <p:txBody>
          <a:bodyPr lIns="0" tIns="0" rIns="0" bIns="0" rtlCol="0" anchor="t">
            <a:spAutoFit/>
          </a:bodyPr>
          <a:lstStyle/>
          <a:p>
            <a:pPr algn="ctr">
              <a:lnSpc>
                <a:spcPts val="9870"/>
              </a:lnSpc>
            </a:pPr>
            <a:r>
              <a:rPr lang="en-US" sz="16450">
                <a:solidFill>
                  <a:srgbClr val="FF1616"/>
                </a:solidFill>
                <a:latin typeface="Spectre"/>
              </a:rPr>
              <a:t>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lice officer standing next to a person lying on the floor&#10;&#10;Description automatically generated with medium confidence">
            <a:extLst>
              <a:ext uri="{FF2B5EF4-FFF2-40B4-BE49-F238E27FC236}">
                <a16:creationId xmlns:a16="http://schemas.microsoft.com/office/drawing/2014/main" id="{9FF832C1-B337-144A-A54A-511F06C84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0"/>
            <a:ext cx="5791200" cy="10309034"/>
          </a:xfrm>
          <a:prstGeom prst="rect">
            <a:avLst/>
          </a:prstGeom>
        </p:spPr>
      </p:pic>
    </p:spTree>
    <p:extLst>
      <p:ext uri="{BB962C8B-B14F-4D97-AF65-F5344CB8AC3E}">
        <p14:creationId xmlns:p14="http://schemas.microsoft.com/office/powerpoint/2010/main" val="2365653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091" b="17908"/>
          <a:stretch>
            <a:fillRect/>
          </a:stretch>
        </p:blipFill>
        <p:spPr>
          <a:xfrm>
            <a:off x="0" y="0"/>
            <a:ext cx="18288000" cy="10287000"/>
          </a:xfrm>
          <a:prstGeom prst="rect">
            <a:avLst/>
          </a:prstGeom>
        </p:spPr>
      </p:pic>
      <p:grpSp>
        <p:nvGrpSpPr>
          <p:cNvPr id="3" name="Group 3"/>
          <p:cNvGrpSpPr/>
          <p:nvPr/>
        </p:nvGrpSpPr>
        <p:grpSpPr>
          <a:xfrm>
            <a:off x="7519257" y="4683579"/>
            <a:ext cx="9882868" cy="5065939"/>
            <a:chOff x="0" y="0"/>
            <a:chExt cx="1913890" cy="981056"/>
          </a:xfrm>
        </p:grpSpPr>
        <p:sp>
          <p:nvSpPr>
            <p:cNvPr id="4" name="Freeform 4"/>
            <p:cNvSpPr/>
            <p:nvPr/>
          </p:nvSpPr>
          <p:spPr>
            <a:xfrm>
              <a:off x="0" y="0"/>
              <a:ext cx="1913890" cy="981056"/>
            </a:xfrm>
            <a:custGeom>
              <a:avLst/>
              <a:gdLst/>
              <a:ahLst/>
              <a:cxnLst/>
              <a:rect l="l" t="t" r="r" b="b"/>
              <a:pathLst>
                <a:path w="1913890" h="981056">
                  <a:moveTo>
                    <a:pt x="0" y="0"/>
                  </a:moveTo>
                  <a:lnTo>
                    <a:pt x="1913890" y="0"/>
                  </a:lnTo>
                  <a:lnTo>
                    <a:pt x="1913890" y="981056"/>
                  </a:lnTo>
                  <a:lnTo>
                    <a:pt x="0" y="981056"/>
                  </a:lnTo>
                  <a:close/>
                </a:path>
              </a:pathLst>
            </a:custGeom>
            <a:solidFill>
              <a:srgbClr val="3377A0"/>
            </a:solidFill>
          </p:spPr>
        </p:sp>
      </p:grpSp>
      <p:sp>
        <p:nvSpPr>
          <p:cNvPr id="5" name="TextBox 5"/>
          <p:cNvSpPr txBox="1"/>
          <p:nvPr/>
        </p:nvSpPr>
        <p:spPr>
          <a:xfrm>
            <a:off x="7123240" y="5841973"/>
            <a:ext cx="10674903" cy="3416327"/>
          </a:xfrm>
          <a:prstGeom prst="rect">
            <a:avLst/>
          </a:prstGeom>
        </p:spPr>
        <p:txBody>
          <a:bodyPr lIns="0" tIns="0" rIns="0" bIns="0" rtlCol="0" anchor="t">
            <a:spAutoFit/>
          </a:bodyPr>
          <a:lstStyle/>
          <a:p>
            <a:pPr algn="ctr">
              <a:lnSpc>
                <a:spcPts val="8790"/>
              </a:lnSpc>
            </a:pPr>
            <a:r>
              <a:rPr lang="en-US" sz="9767">
                <a:solidFill>
                  <a:srgbClr val="FFFAEF"/>
                </a:solidFill>
                <a:latin typeface="CS Gordon Serif"/>
              </a:rPr>
              <a:t>CASUALTY COLLECTION</a:t>
            </a:r>
          </a:p>
          <a:p>
            <a:pPr algn="ctr">
              <a:lnSpc>
                <a:spcPts val="8790"/>
              </a:lnSpc>
            </a:pPr>
            <a:r>
              <a:rPr lang="en-US" sz="9767">
                <a:solidFill>
                  <a:srgbClr val="FFFAEF"/>
                </a:solidFill>
                <a:latin typeface="CS Gordon Serif"/>
              </a:rPr>
              <a:t>POINT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737" t="24102" r="10361"/>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382">
            <a:off x="953626" y="1548717"/>
            <a:ext cx="4701507" cy="452520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103926"/>
            <a:ext cx="7315200" cy="367588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818060">
            <a:off x="11585679" y="5562763"/>
            <a:ext cx="2327602" cy="562562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12253">
            <a:off x="8047015" y="4491893"/>
            <a:ext cx="1585499" cy="383202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904400">
            <a:off x="16212644" y="6181739"/>
            <a:ext cx="1585499" cy="383202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06920">
            <a:off x="12596679" y="4187915"/>
            <a:ext cx="1585499" cy="383202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737" t="24102" r="10361"/>
          <a:stretch>
            <a:fillRect/>
          </a:stretch>
        </p:blipFill>
        <p:spPr>
          <a:xfrm>
            <a:off x="0" y="0"/>
            <a:ext cx="18288000" cy="10287000"/>
          </a:xfrm>
          <a:prstGeom prst="rect">
            <a:avLst/>
          </a:prstGeom>
        </p:spPr>
      </p:pic>
      <p:grpSp>
        <p:nvGrpSpPr>
          <p:cNvPr id="3" name="Group 3"/>
          <p:cNvGrpSpPr/>
          <p:nvPr/>
        </p:nvGrpSpPr>
        <p:grpSpPr>
          <a:xfrm>
            <a:off x="7853182" y="5886756"/>
            <a:ext cx="3188266" cy="3188266"/>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B3A1B"/>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21841" y="3865143"/>
            <a:ext cx="3935619" cy="942663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32496" y="5423489"/>
            <a:ext cx="2057400" cy="20574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52533" y="3631500"/>
            <a:ext cx="4093609" cy="989391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541270" y="5423489"/>
            <a:ext cx="2316134" cy="231613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57003">
            <a:off x="-4915920" y="9084644"/>
            <a:ext cx="9339615" cy="157606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715172">
            <a:off x="13281893" y="9286005"/>
            <a:ext cx="9339615" cy="15760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737" t="24102" r="10361"/>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57003">
            <a:off x="-4915920" y="9084644"/>
            <a:ext cx="9339615" cy="157606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715172">
            <a:off x="13281893" y="9286005"/>
            <a:ext cx="9339615" cy="15760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1209" y="3667057"/>
            <a:ext cx="2705582" cy="295288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10451" y="5351694"/>
            <a:ext cx="1867099" cy="186709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1209" y="6061914"/>
            <a:ext cx="2705582" cy="295288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10451" y="7538357"/>
            <a:ext cx="1867099" cy="186709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53787" y="6534900"/>
            <a:ext cx="1640522" cy="1367785"/>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96791" y="6285244"/>
            <a:ext cx="1640522" cy="13677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737" t="24102" r="10361"/>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57003">
            <a:off x="-4915920" y="9084644"/>
            <a:ext cx="9339615" cy="157606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715172">
            <a:off x="13281893" y="9286005"/>
            <a:ext cx="9339615" cy="15760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1209" y="3667057"/>
            <a:ext cx="2705582" cy="295288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10451" y="5351694"/>
            <a:ext cx="1867099" cy="186709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1209" y="6061914"/>
            <a:ext cx="2705582" cy="295288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10451" y="7538357"/>
            <a:ext cx="1867099" cy="186709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53787" y="6534900"/>
            <a:ext cx="1640522" cy="1367785"/>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96791" y="6285244"/>
            <a:ext cx="1640522" cy="13677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3316607" y="4938652"/>
            <a:ext cx="1585499" cy="383202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358522">
            <a:off x="4622893" y="7489444"/>
            <a:ext cx="1585499" cy="3832023"/>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503862">
            <a:off x="13283648" y="4618889"/>
            <a:ext cx="1585499" cy="383202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43936">
            <a:off x="11735609" y="7489444"/>
            <a:ext cx="1585499" cy="383202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3999"/>
          </a:blip>
          <a:srcRect l="17534" t="2083" r="7963" b="1746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9679" y="1887325"/>
            <a:ext cx="1550145" cy="155014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76786" y="1887325"/>
            <a:ext cx="1550145" cy="155014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10223" y="3827602"/>
            <a:ext cx="1550145" cy="155014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79679" y="3827602"/>
            <a:ext cx="1550145" cy="155014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9155" y="1887325"/>
            <a:ext cx="1550145" cy="155014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912048" y="1887325"/>
            <a:ext cx="1550145" cy="1550145"/>
          </a:xfrm>
          <a:prstGeom prst="rect">
            <a:avLst/>
          </a:prstGeom>
        </p:spPr>
      </p:pic>
      <p:pic>
        <p:nvPicPr>
          <p:cNvPr id="9" name="Picture 9"/>
          <p:cNvPicPr>
            <a:picLocks noChangeAspect="1"/>
          </p:cNvPicPr>
          <p:nvPr/>
        </p:nvPicPr>
        <p:blipFill>
          <a:blip r:embed="rId16"/>
          <a:srcRect l="19367" r="19653" b="24209"/>
          <a:stretch>
            <a:fillRect/>
          </a:stretch>
        </p:blipFill>
        <p:spPr>
          <a:xfrm>
            <a:off x="7979679" y="1887325"/>
            <a:ext cx="1557446" cy="1550145"/>
          </a:xfrm>
          <a:prstGeom prst="rect">
            <a:avLst/>
          </a:prstGeom>
        </p:spPr>
      </p:pic>
      <p:pic>
        <p:nvPicPr>
          <p:cNvPr id="10" name="Picture 10"/>
          <p:cNvPicPr>
            <a:picLocks noChangeAspect="1"/>
          </p:cNvPicPr>
          <p:nvPr/>
        </p:nvPicPr>
        <p:blipFill>
          <a:blip r:embed="rId17"/>
          <a:srcRect l="33895" t="40040" b="38739"/>
          <a:stretch>
            <a:fillRect/>
          </a:stretch>
        </p:blipFill>
        <p:spPr>
          <a:xfrm>
            <a:off x="9910223" y="1887325"/>
            <a:ext cx="3617063" cy="1550145"/>
          </a:xfrm>
          <a:prstGeom prst="rect">
            <a:avLst/>
          </a:prstGeom>
        </p:spPr>
      </p:pic>
      <p:pic>
        <p:nvPicPr>
          <p:cNvPr id="11" name="Picture 11"/>
          <p:cNvPicPr>
            <a:picLocks noChangeAspect="1"/>
          </p:cNvPicPr>
          <p:nvPr/>
        </p:nvPicPr>
        <p:blipFill>
          <a:blip r:embed="rId18"/>
          <a:srcRect l="26302" r="26302" b="36852"/>
          <a:stretch>
            <a:fillRect/>
          </a:stretch>
        </p:blipFill>
        <p:spPr>
          <a:xfrm>
            <a:off x="13778611" y="1887325"/>
            <a:ext cx="1550145" cy="1550145"/>
          </a:xfrm>
          <a:prstGeom prst="rect">
            <a:avLst/>
          </a:prstGeom>
        </p:spPr>
      </p:pic>
      <p:pic>
        <p:nvPicPr>
          <p:cNvPr id="12" name="Picture 12"/>
          <p:cNvPicPr>
            <a:picLocks noChangeAspect="1"/>
          </p:cNvPicPr>
          <p:nvPr/>
        </p:nvPicPr>
        <p:blipFill>
          <a:blip r:embed="rId19"/>
          <a:srcRect r="12291"/>
          <a:stretch>
            <a:fillRect/>
          </a:stretch>
        </p:blipFill>
        <p:spPr>
          <a:xfrm>
            <a:off x="15716456" y="3827602"/>
            <a:ext cx="1542844" cy="1759063"/>
          </a:xfrm>
          <a:prstGeom prst="rect">
            <a:avLst/>
          </a:prstGeom>
        </p:spPr>
      </p:pic>
      <p:pic>
        <p:nvPicPr>
          <p:cNvPr id="13" name="Picture 13"/>
          <p:cNvPicPr>
            <a:picLocks noChangeAspect="1"/>
          </p:cNvPicPr>
          <p:nvPr/>
        </p:nvPicPr>
        <p:blipFill>
          <a:blip r:embed="rId20"/>
          <a:srcRect l="20934" t="19832" r="21685" b="22787"/>
          <a:stretch>
            <a:fillRect/>
          </a:stretch>
        </p:blipFill>
        <p:spPr>
          <a:xfrm>
            <a:off x="15709155" y="1887325"/>
            <a:ext cx="1550145" cy="1550145"/>
          </a:xfrm>
          <a:prstGeom prst="rect">
            <a:avLst/>
          </a:prstGeom>
        </p:spPr>
      </p:pic>
      <p:pic>
        <p:nvPicPr>
          <p:cNvPr id="14" name="Picture 14"/>
          <p:cNvPicPr>
            <a:picLocks noChangeAspect="1"/>
          </p:cNvPicPr>
          <p:nvPr/>
        </p:nvPicPr>
        <p:blipFill>
          <a:blip r:embed="rId21"/>
          <a:srcRect l="4627" t="7383" r="61765"/>
          <a:stretch>
            <a:fillRect/>
          </a:stretch>
        </p:blipFill>
        <p:spPr>
          <a:xfrm>
            <a:off x="7986981" y="3745726"/>
            <a:ext cx="1542844" cy="2381051"/>
          </a:xfrm>
          <a:prstGeom prst="rect">
            <a:avLst/>
          </a:prstGeom>
        </p:spPr>
      </p:pic>
      <p:pic>
        <p:nvPicPr>
          <p:cNvPr id="15" name="Picture 15"/>
          <p:cNvPicPr>
            <a:picLocks noChangeAspect="1"/>
          </p:cNvPicPr>
          <p:nvPr/>
        </p:nvPicPr>
        <p:blipFill>
          <a:blip r:embed="rId22"/>
          <a:srcRect l="17775" r="11154" b="20286"/>
          <a:stretch>
            <a:fillRect/>
          </a:stretch>
        </p:blipFill>
        <p:spPr>
          <a:xfrm>
            <a:off x="9917524" y="3827602"/>
            <a:ext cx="1550145" cy="1738655"/>
          </a:xfrm>
          <a:prstGeom prst="rect">
            <a:avLst/>
          </a:prstGeom>
        </p:spPr>
      </p:pic>
      <p:pic>
        <p:nvPicPr>
          <p:cNvPr id="16" name="Picture 16"/>
          <p:cNvPicPr>
            <a:picLocks noChangeAspect="1"/>
          </p:cNvPicPr>
          <p:nvPr/>
        </p:nvPicPr>
        <p:blipFill>
          <a:blip r:embed="rId23"/>
          <a:srcRect l="13302" r="20639"/>
          <a:stretch>
            <a:fillRect/>
          </a:stretch>
        </p:blipFill>
        <p:spPr>
          <a:xfrm>
            <a:off x="12755864" y="6596161"/>
            <a:ext cx="1542844" cy="1554236"/>
          </a:xfrm>
          <a:prstGeom prst="rect">
            <a:avLst/>
          </a:prstGeom>
        </p:spPr>
      </p:pic>
      <p:pic>
        <p:nvPicPr>
          <p:cNvPr id="17" name="Picture 17"/>
          <p:cNvPicPr>
            <a:picLocks noChangeAspect="1"/>
          </p:cNvPicPr>
          <p:nvPr/>
        </p:nvPicPr>
        <p:blipFill>
          <a:blip r:embed="rId24"/>
          <a:srcRect l="2304" b="3238"/>
          <a:stretch>
            <a:fillRect/>
          </a:stretch>
        </p:blipFill>
        <p:spPr>
          <a:xfrm>
            <a:off x="11984442" y="3745726"/>
            <a:ext cx="3510312" cy="2604210"/>
          </a:xfrm>
          <a:prstGeom prst="rect">
            <a:avLst/>
          </a:prstGeom>
        </p:spPr>
      </p:pic>
      <p:pic>
        <p:nvPicPr>
          <p:cNvPr id="18" name="Picture 18"/>
          <p:cNvPicPr>
            <a:picLocks noChangeAspect="1"/>
          </p:cNvPicPr>
          <p:nvPr/>
        </p:nvPicPr>
        <p:blipFill>
          <a:blip r:embed="rId25"/>
          <a:srcRect/>
          <a:stretch>
            <a:fillRect/>
          </a:stretch>
        </p:blipFill>
        <p:spPr>
          <a:xfrm>
            <a:off x="10167655" y="6037242"/>
            <a:ext cx="2225001" cy="2225001"/>
          </a:xfrm>
          <a:prstGeom prst="rect">
            <a:avLst/>
          </a:prstGeom>
        </p:spPr>
      </p:pic>
      <p:pic>
        <p:nvPicPr>
          <p:cNvPr id="19" name="Picture 19"/>
          <p:cNvPicPr>
            <a:picLocks noChangeAspect="1"/>
          </p:cNvPicPr>
          <p:nvPr/>
        </p:nvPicPr>
        <p:blipFill>
          <a:blip r:embed="rId26"/>
          <a:srcRect b="15989"/>
          <a:stretch>
            <a:fillRect/>
          </a:stretch>
        </p:blipFill>
        <p:spPr>
          <a:xfrm>
            <a:off x="15709155" y="5947707"/>
            <a:ext cx="1352940" cy="2004207"/>
          </a:xfrm>
          <a:prstGeom prst="rect">
            <a:avLst/>
          </a:prstGeom>
        </p:spPr>
      </p:pic>
      <p:pic>
        <p:nvPicPr>
          <p:cNvPr id="20" name="Picture 20"/>
          <p:cNvPicPr>
            <a:picLocks noChangeAspect="1"/>
          </p:cNvPicPr>
          <p:nvPr/>
        </p:nvPicPr>
        <p:blipFill>
          <a:blip r:embed="rId27"/>
          <a:srcRect l="11792" r="11341"/>
          <a:stretch>
            <a:fillRect/>
          </a:stretch>
        </p:blipFill>
        <p:spPr>
          <a:xfrm>
            <a:off x="7986981" y="6349935"/>
            <a:ext cx="1555621" cy="1656566"/>
          </a:xfrm>
          <a:prstGeom prst="rect">
            <a:avLst/>
          </a:prstGeom>
        </p:spPr>
      </p:pic>
      <p:sp>
        <p:nvSpPr>
          <p:cNvPr id="21" name="TextBox 21"/>
          <p:cNvSpPr txBox="1"/>
          <p:nvPr/>
        </p:nvSpPr>
        <p:spPr>
          <a:xfrm>
            <a:off x="1028700" y="5928657"/>
            <a:ext cx="5388907" cy="198120"/>
          </a:xfrm>
          <a:prstGeom prst="rect">
            <a:avLst/>
          </a:prstGeom>
        </p:spPr>
        <p:txBody>
          <a:bodyPr lIns="0" tIns="0" rIns="0" bIns="0" rtlCol="0" anchor="t">
            <a:spAutoFit/>
          </a:bodyPr>
          <a:lstStyle/>
          <a:p>
            <a:pPr algn="ctr">
              <a:lnSpc>
                <a:spcPts val="1679"/>
              </a:lnSpc>
            </a:pPr>
            <a:endParaRPr/>
          </a:p>
        </p:txBody>
      </p:sp>
      <p:sp>
        <p:nvSpPr>
          <p:cNvPr id="22" name="TextBox 22"/>
          <p:cNvSpPr txBox="1"/>
          <p:nvPr/>
        </p:nvSpPr>
        <p:spPr>
          <a:xfrm>
            <a:off x="-261488" y="4095449"/>
            <a:ext cx="7969282" cy="2328738"/>
          </a:xfrm>
          <a:prstGeom prst="rect">
            <a:avLst/>
          </a:prstGeom>
        </p:spPr>
        <p:txBody>
          <a:bodyPr lIns="0" tIns="0" rIns="0" bIns="0" rtlCol="0" anchor="t">
            <a:spAutoFit/>
          </a:bodyPr>
          <a:lstStyle/>
          <a:p>
            <a:pPr algn="ctr">
              <a:lnSpc>
                <a:spcPts val="16944"/>
              </a:lnSpc>
            </a:pPr>
            <a:r>
              <a:rPr lang="en-US" sz="18826">
                <a:solidFill>
                  <a:srgbClr val="C5192D"/>
                </a:solidFill>
                <a:latin typeface="CS Gordon Serif"/>
              </a:rPr>
              <a:t>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82215" y="2872188"/>
            <a:ext cx="4465931" cy="1613535"/>
            <a:chOff x="0" y="0"/>
            <a:chExt cx="5954574" cy="2151380"/>
          </a:xfrm>
        </p:grpSpPr>
        <p:sp>
          <p:nvSpPr>
            <p:cNvPr id="3" name="AutoShape 3"/>
            <p:cNvSpPr/>
            <p:nvPr/>
          </p:nvSpPr>
          <p:spPr>
            <a:xfrm>
              <a:off x="0" y="0"/>
              <a:ext cx="5833317" cy="0"/>
            </a:xfrm>
            <a:prstGeom prst="line">
              <a:avLst/>
            </a:prstGeom>
            <a:ln w="38100" cap="rnd">
              <a:solidFill>
                <a:srgbClr val="000000"/>
              </a:solidFill>
              <a:prstDash val="sysDot"/>
              <a:headEnd type="none" w="sm" len="sm"/>
              <a:tailEnd type="none" w="sm" len="sm"/>
            </a:ln>
          </p:spPr>
        </p:sp>
        <p:sp>
          <p:nvSpPr>
            <p:cNvPr id="4" name="TextBox 4"/>
            <p:cNvSpPr txBox="1"/>
            <p:nvPr/>
          </p:nvSpPr>
          <p:spPr>
            <a:xfrm>
              <a:off x="0" y="518160"/>
              <a:ext cx="5954574" cy="1633220"/>
            </a:xfrm>
            <a:prstGeom prst="rect">
              <a:avLst/>
            </a:prstGeom>
          </p:spPr>
          <p:txBody>
            <a:bodyPr lIns="0" tIns="0" rIns="0" bIns="0" rtlCol="0" anchor="t">
              <a:spAutoFit/>
            </a:bodyPr>
            <a:lstStyle/>
            <a:p>
              <a:pPr>
                <a:lnSpc>
                  <a:spcPts val="3359"/>
                </a:lnSpc>
              </a:pPr>
              <a:r>
                <a:rPr lang="en-US" sz="2400">
                  <a:solidFill>
                    <a:srgbClr val="1E1E1E"/>
                  </a:solidFill>
                  <a:latin typeface="Now"/>
                </a:rPr>
                <a:t>uncontrolled bleeding is the leading cause of preventable battlefield death</a:t>
              </a:r>
            </a:p>
          </p:txBody>
        </p:sp>
      </p:grpSp>
      <p:grpSp>
        <p:nvGrpSpPr>
          <p:cNvPr id="5" name="Group 5"/>
          <p:cNvGrpSpPr/>
          <p:nvPr/>
        </p:nvGrpSpPr>
        <p:grpSpPr>
          <a:xfrm>
            <a:off x="7282215" y="2115427"/>
            <a:ext cx="565896" cy="565896"/>
            <a:chOff x="0" y="0"/>
            <a:chExt cx="754528" cy="754528"/>
          </a:xfrm>
        </p:grpSpPr>
        <p:grpSp>
          <p:nvGrpSpPr>
            <p:cNvPr id="6" name="Group 6"/>
            <p:cNvGrpSpPr/>
            <p:nvPr/>
          </p:nvGrpSpPr>
          <p:grpSpPr>
            <a:xfrm>
              <a:off x="0" y="0"/>
              <a:ext cx="754528" cy="75452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8" name="TextBox 8"/>
            <p:cNvSpPr txBox="1"/>
            <p:nvPr/>
          </p:nvSpPr>
          <p:spPr>
            <a:xfrm>
              <a:off x="118036" y="138504"/>
              <a:ext cx="518457" cy="51562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1</a:t>
              </a:r>
            </a:p>
          </p:txBody>
        </p:sp>
      </p:grpSp>
      <p:grpSp>
        <p:nvGrpSpPr>
          <p:cNvPr id="9" name="Group 9"/>
          <p:cNvGrpSpPr/>
          <p:nvPr/>
        </p:nvGrpSpPr>
        <p:grpSpPr>
          <a:xfrm>
            <a:off x="12764046" y="2872188"/>
            <a:ext cx="4465931" cy="1613535"/>
            <a:chOff x="0" y="0"/>
            <a:chExt cx="5954574" cy="2151380"/>
          </a:xfrm>
        </p:grpSpPr>
        <p:sp>
          <p:nvSpPr>
            <p:cNvPr id="10" name="AutoShape 10"/>
            <p:cNvSpPr/>
            <p:nvPr/>
          </p:nvSpPr>
          <p:spPr>
            <a:xfrm>
              <a:off x="0" y="0"/>
              <a:ext cx="5833317" cy="0"/>
            </a:xfrm>
            <a:prstGeom prst="line">
              <a:avLst/>
            </a:prstGeom>
            <a:ln w="38100" cap="rnd">
              <a:solidFill>
                <a:srgbClr val="000000"/>
              </a:solidFill>
              <a:prstDash val="sysDot"/>
              <a:headEnd type="none" w="sm" len="sm"/>
              <a:tailEnd type="none" w="sm" len="sm"/>
            </a:ln>
          </p:spPr>
        </p:sp>
        <p:sp>
          <p:nvSpPr>
            <p:cNvPr id="11" name="TextBox 11"/>
            <p:cNvSpPr txBox="1"/>
            <p:nvPr/>
          </p:nvSpPr>
          <p:spPr>
            <a:xfrm>
              <a:off x="0" y="518160"/>
              <a:ext cx="5954574" cy="1633220"/>
            </a:xfrm>
            <a:prstGeom prst="rect">
              <a:avLst/>
            </a:prstGeom>
          </p:spPr>
          <p:txBody>
            <a:bodyPr lIns="0" tIns="0" rIns="0" bIns="0" rtlCol="0" anchor="t">
              <a:spAutoFit/>
            </a:bodyPr>
            <a:lstStyle/>
            <a:p>
              <a:pPr>
                <a:lnSpc>
                  <a:spcPts val="3359"/>
                </a:lnSpc>
              </a:pPr>
              <a:r>
                <a:rPr lang="en-US" sz="2400">
                  <a:solidFill>
                    <a:srgbClr val="1E1E1E"/>
                  </a:solidFill>
                  <a:latin typeface="Now"/>
                </a:rPr>
                <a:t>you bleed 1 ounce (30 ml) per heartbeat from a severed femoral artery  </a:t>
              </a:r>
            </a:p>
          </p:txBody>
        </p:sp>
      </p:grpSp>
      <p:grpSp>
        <p:nvGrpSpPr>
          <p:cNvPr id="12" name="Group 12"/>
          <p:cNvGrpSpPr/>
          <p:nvPr/>
        </p:nvGrpSpPr>
        <p:grpSpPr>
          <a:xfrm>
            <a:off x="12764046" y="2115427"/>
            <a:ext cx="565896" cy="565896"/>
            <a:chOff x="0" y="0"/>
            <a:chExt cx="754528" cy="754528"/>
          </a:xfrm>
        </p:grpSpPr>
        <p:grpSp>
          <p:nvGrpSpPr>
            <p:cNvPr id="13" name="Group 13"/>
            <p:cNvGrpSpPr/>
            <p:nvPr/>
          </p:nvGrpSpPr>
          <p:grpSpPr>
            <a:xfrm>
              <a:off x="0" y="0"/>
              <a:ext cx="754528" cy="754528"/>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15" name="TextBox 15"/>
            <p:cNvSpPr txBox="1"/>
            <p:nvPr/>
          </p:nvSpPr>
          <p:spPr>
            <a:xfrm>
              <a:off x="118036" y="138504"/>
              <a:ext cx="518457" cy="51562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2</a:t>
              </a:r>
            </a:p>
          </p:txBody>
        </p:sp>
      </p:grpSp>
      <p:grpSp>
        <p:nvGrpSpPr>
          <p:cNvPr id="16" name="Group 16"/>
          <p:cNvGrpSpPr/>
          <p:nvPr/>
        </p:nvGrpSpPr>
        <p:grpSpPr>
          <a:xfrm>
            <a:off x="7282215" y="5468027"/>
            <a:ext cx="4465931" cy="1194435"/>
            <a:chOff x="0" y="0"/>
            <a:chExt cx="5954574" cy="1592580"/>
          </a:xfrm>
        </p:grpSpPr>
        <p:sp>
          <p:nvSpPr>
            <p:cNvPr id="17" name="AutoShape 17"/>
            <p:cNvSpPr/>
            <p:nvPr/>
          </p:nvSpPr>
          <p:spPr>
            <a:xfrm>
              <a:off x="0" y="0"/>
              <a:ext cx="5833317" cy="0"/>
            </a:xfrm>
            <a:prstGeom prst="line">
              <a:avLst/>
            </a:prstGeom>
            <a:ln w="38100" cap="rnd">
              <a:solidFill>
                <a:srgbClr val="000000"/>
              </a:solidFill>
              <a:prstDash val="sysDot"/>
              <a:headEnd type="none" w="sm" len="sm"/>
              <a:tailEnd type="none" w="sm" len="sm"/>
            </a:ln>
          </p:spPr>
        </p:sp>
        <p:sp>
          <p:nvSpPr>
            <p:cNvPr id="18" name="TextBox 18"/>
            <p:cNvSpPr txBox="1"/>
            <p:nvPr/>
          </p:nvSpPr>
          <p:spPr>
            <a:xfrm>
              <a:off x="0" y="518160"/>
              <a:ext cx="5954574" cy="1074420"/>
            </a:xfrm>
            <a:prstGeom prst="rect">
              <a:avLst/>
            </a:prstGeom>
          </p:spPr>
          <p:txBody>
            <a:bodyPr lIns="0" tIns="0" rIns="0" bIns="0" rtlCol="0" anchor="t">
              <a:spAutoFit/>
            </a:bodyPr>
            <a:lstStyle/>
            <a:p>
              <a:pPr>
                <a:lnSpc>
                  <a:spcPts val="3359"/>
                </a:lnSpc>
              </a:pPr>
              <a:r>
                <a:rPr lang="en-US" sz="2400">
                  <a:solidFill>
                    <a:srgbClr val="1E1E1E"/>
                  </a:solidFill>
                  <a:latin typeface="Now"/>
                </a:rPr>
                <a:t>30 mL/beat x 140/bpm= 4200 mL.  (4.21L/min)  </a:t>
              </a:r>
            </a:p>
          </p:txBody>
        </p:sp>
      </p:grpSp>
      <p:grpSp>
        <p:nvGrpSpPr>
          <p:cNvPr id="19" name="Group 19"/>
          <p:cNvGrpSpPr/>
          <p:nvPr/>
        </p:nvGrpSpPr>
        <p:grpSpPr>
          <a:xfrm>
            <a:off x="7282215" y="4711265"/>
            <a:ext cx="565896" cy="565896"/>
            <a:chOff x="0" y="0"/>
            <a:chExt cx="754528" cy="754528"/>
          </a:xfrm>
        </p:grpSpPr>
        <p:grpSp>
          <p:nvGrpSpPr>
            <p:cNvPr id="20" name="Group 20"/>
            <p:cNvGrpSpPr/>
            <p:nvPr/>
          </p:nvGrpSpPr>
          <p:grpSpPr>
            <a:xfrm>
              <a:off x="0" y="0"/>
              <a:ext cx="754528" cy="754528"/>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22" name="TextBox 22"/>
            <p:cNvSpPr txBox="1"/>
            <p:nvPr/>
          </p:nvSpPr>
          <p:spPr>
            <a:xfrm>
              <a:off x="118036" y="138504"/>
              <a:ext cx="518457" cy="51562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3</a:t>
              </a:r>
            </a:p>
          </p:txBody>
        </p:sp>
      </p:grpSp>
      <p:grpSp>
        <p:nvGrpSpPr>
          <p:cNvPr id="23" name="Group 23"/>
          <p:cNvGrpSpPr/>
          <p:nvPr/>
        </p:nvGrpSpPr>
        <p:grpSpPr>
          <a:xfrm>
            <a:off x="12764046" y="5468027"/>
            <a:ext cx="4465931" cy="1613535"/>
            <a:chOff x="0" y="0"/>
            <a:chExt cx="5954574" cy="2151380"/>
          </a:xfrm>
        </p:grpSpPr>
        <p:sp>
          <p:nvSpPr>
            <p:cNvPr id="24" name="AutoShape 24"/>
            <p:cNvSpPr/>
            <p:nvPr/>
          </p:nvSpPr>
          <p:spPr>
            <a:xfrm>
              <a:off x="0" y="0"/>
              <a:ext cx="5833317" cy="0"/>
            </a:xfrm>
            <a:prstGeom prst="line">
              <a:avLst/>
            </a:prstGeom>
            <a:ln w="38100" cap="rnd">
              <a:solidFill>
                <a:srgbClr val="000000"/>
              </a:solidFill>
              <a:prstDash val="sysDot"/>
              <a:headEnd type="none" w="sm" len="sm"/>
              <a:tailEnd type="none" w="sm" len="sm"/>
            </a:ln>
          </p:spPr>
        </p:sp>
        <p:sp>
          <p:nvSpPr>
            <p:cNvPr id="25" name="TextBox 25"/>
            <p:cNvSpPr txBox="1"/>
            <p:nvPr/>
          </p:nvSpPr>
          <p:spPr>
            <a:xfrm>
              <a:off x="0" y="518160"/>
              <a:ext cx="5954574" cy="1633220"/>
            </a:xfrm>
            <a:prstGeom prst="rect">
              <a:avLst/>
            </a:prstGeom>
          </p:spPr>
          <p:txBody>
            <a:bodyPr lIns="0" tIns="0" rIns="0" bIns="0" rtlCol="0" anchor="t">
              <a:spAutoFit/>
            </a:bodyPr>
            <a:lstStyle/>
            <a:p>
              <a:pPr>
                <a:lnSpc>
                  <a:spcPts val="3359"/>
                </a:lnSpc>
              </a:pPr>
              <a:r>
                <a:rPr lang="en-US" sz="2400">
                  <a:solidFill>
                    <a:srgbClr val="1E1E1E"/>
                  </a:solidFill>
                  <a:latin typeface="Now"/>
                </a:rPr>
                <a:t>once you reach 2500 ml (2.5 L) of blood loss it is irreversible (-40%-50%) </a:t>
              </a:r>
            </a:p>
          </p:txBody>
        </p:sp>
      </p:grpSp>
      <p:grpSp>
        <p:nvGrpSpPr>
          <p:cNvPr id="26" name="Group 26"/>
          <p:cNvGrpSpPr/>
          <p:nvPr/>
        </p:nvGrpSpPr>
        <p:grpSpPr>
          <a:xfrm>
            <a:off x="12764046" y="4711265"/>
            <a:ext cx="565896" cy="565896"/>
            <a:chOff x="0" y="0"/>
            <a:chExt cx="754528" cy="754528"/>
          </a:xfrm>
        </p:grpSpPr>
        <p:grpSp>
          <p:nvGrpSpPr>
            <p:cNvPr id="27" name="Group 27"/>
            <p:cNvGrpSpPr/>
            <p:nvPr/>
          </p:nvGrpSpPr>
          <p:grpSpPr>
            <a:xfrm>
              <a:off x="0" y="0"/>
              <a:ext cx="754528" cy="754528"/>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29" name="TextBox 29"/>
            <p:cNvSpPr txBox="1"/>
            <p:nvPr/>
          </p:nvSpPr>
          <p:spPr>
            <a:xfrm>
              <a:off x="118036" y="138504"/>
              <a:ext cx="518457" cy="51562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4</a:t>
              </a:r>
            </a:p>
          </p:txBody>
        </p:sp>
      </p:grpSp>
      <p:grpSp>
        <p:nvGrpSpPr>
          <p:cNvPr id="30" name="Group 30"/>
          <p:cNvGrpSpPr/>
          <p:nvPr/>
        </p:nvGrpSpPr>
        <p:grpSpPr>
          <a:xfrm>
            <a:off x="7282215" y="8063865"/>
            <a:ext cx="4465931" cy="1613535"/>
            <a:chOff x="0" y="0"/>
            <a:chExt cx="5954574" cy="2151380"/>
          </a:xfrm>
        </p:grpSpPr>
        <p:sp>
          <p:nvSpPr>
            <p:cNvPr id="31" name="AutoShape 31"/>
            <p:cNvSpPr/>
            <p:nvPr/>
          </p:nvSpPr>
          <p:spPr>
            <a:xfrm>
              <a:off x="0" y="0"/>
              <a:ext cx="5833317" cy="0"/>
            </a:xfrm>
            <a:prstGeom prst="line">
              <a:avLst/>
            </a:prstGeom>
            <a:ln w="38100" cap="rnd">
              <a:solidFill>
                <a:srgbClr val="000000"/>
              </a:solidFill>
              <a:prstDash val="sysDot"/>
              <a:headEnd type="none" w="sm" len="sm"/>
              <a:tailEnd type="none" w="sm" len="sm"/>
            </a:ln>
          </p:spPr>
        </p:sp>
        <p:sp>
          <p:nvSpPr>
            <p:cNvPr id="32" name="TextBox 32"/>
            <p:cNvSpPr txBox="1"/>
            <p:nvPr/>
          </p:nvSpPr>
          <p:spPr>
            <a:xfrm>
              <a:off x="0" y="518160"/>
              <a:ext cx="5954574" cy="1633220"/>
            </a:xfrm>
            <a:prstGeom prst="rect">
              <a:avLst/>
            </a:prstGeom>
          </p:spPr>
          <p:txBody>
            <a:bodyPr lIns="0" tIns="0" rIns="0" bIns="0" rtlCol="0" anchor="t">
              <a:spAutoFit/>
            </a:bodyPr>
            <a:lstStyle/>
            <a:p>
              <a:pPr>
                <a:lnSpc>
                  <a:spcPts val="3359"/>
                </a:lnSpc>
              </a:pPr>
              <a:r>
                <a:rPr lang="en-US" sz="2400">
                  <a:solidFill>
                    <a:srgbClr val="1E1E1E"/>
                  </a:solidFill>
                  <a:latin typeface="Now"/>
                </a:rPr>
                <a:t>you could be incompacitated within 20 seconds but remember IT DEPENDS</a:t>
              </a:r>
            </a:p>
          </p:txBody>
        </p:sp>
      </p:grpSp>
      <p:grpSp>
        <p:nvGrpSpPr>
          <p:cNvPr id="33" name="Group 33"/>
          <p:cNvGrpSpPr/>
          <p:nvPr/>
        </p:nvGrpSpPr>
        <p:grpSpPr>
          <a:xfrm>
            <a:off x="7282215" y="7307104"/>
            <a:ext cx="565896" cy="565896"/>
            <a:chOff x="0" y="0"/>
            <a:chExt cx="754528" cy="754528"/>
          </a:xfrm>
        </p:grpSpPr>
        <p:grpSp>
          <p:nvGrpSpPr>
            <p:cNvPr id="34" name="Group 34"/>
            <p:cNvGrpSpPr/>
            <p:nvPr/>
          </p:nvGrpSpPr>
          <p:grpSpPr>
            <a:xfrm>
              <a:off x="0" y="0"/>
              <a:ext cx="754528" cy="754528"/>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36" name="TextBox 36"/>
            <p:cNvSpPr txBox="1"/>
            <p:nvPr/>
          </p:nvSpPr>
          <p:spPr>
            <a:xfrm>
              <a:off x="118036" y="138504"/>
              <a:ext cx="518457" cy="51562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5</a:t>
              </a:r>
            </a:p>
          </p:txBody>
        </p:sp>
      </p:grpSp>
      <p:grpSp>
        <p:nvGrpSpPr>
          <p:cNvPr id="37" name="Group 37"/>
          <p:cNvGrpSpPr/>
          <p:nvPr/>
        </p:nvGrpSpPr>
        <p:grpSpPr>
          <a:xfrm>
            <a:off x="12764046" y="8063865"/>
            <a:ext cx="4465931" cy="1194435"/>
            <a:chOff x="0" y="0"/>
            <a:chExt cx="5954574" cy="1592580"/>
          </a:xfrm>
        </p:grpSpPr>
        <p:sp>
          <p:nvSpPr>
            <p:cNvPr id="38" name="AutoShape 38"/>
            <p:cNvSpPr/>
            <p:nvPr/>
          </p:nvSpPr>
          <p:spPr>
            <a:xfrm>
              <a:off x="0" y="0"/>
              <a:ext cx="5833317" cy="0"/>
            </a:xfrm>
            <a:prstGeom prst="line">
              <a:avLst/>
            </a:prstGeom>
            <a:ln w="38100" cap="rnd">
              <a:solidFill>
                <a:srgbClr val="000000"/>
              </a:solidFill>
              <a:prstDash val="sysDot"/>
              <a:headEnd type="none" w="sm" len="sm"/>
              <a:tailEnd type="none" w="sm" len="sm"/>
            </a:ln>
          </p:spPr>
        </p:sp>
        <p:sp>
          <p:nvSpPr>
            <p:cNvPr id="39" name="TextBox 39"/>
            <p:cNvSpPr txBox="1"/>
            <p:nvPr/>
          </p:nvSpPr>
          <p:spPr>
            <a:xfrm>
              <a:off x="0" y="518160"/>
              <a:ext cx="5954574" cy="1074420"/>
            </a:xfrm>
            <a:prstGeom prst="rect">
              <a:avLst/>
            </a:prstGeom>
          </p:spPr>
          <p:txBody>
            <a:bodyPr lIns="0" tIns="0" rIns="0" bIns="0" rtlCol="0" anchor="t">
              <a:spAutoFit/>
            </a:bodyPr>
            <a:lstStyle/>
            <a:p>
              <a:pPr>
                <a:lnSpc>
                  <a:spcPts val="3359"/>
                </a:lnSpc>
              </a:pPr>
              <a:r>
                <a:rPr lang="en-US" sz="2400">
                  <a:solidFill>
                    <a:srgbClr val="1E1E1E"/>
                  </a:solidFill>
                  <a:latin typeface="Now"/>
                </a:rPr>
                <a:t> a properly applied tourniquet will save lives </a:t>
              </a:r>
            </a:p>
          </p:txBody>
        </p:sp>
      </p:grpSp>
      <p:grpSp>
        <p:nvGrpSpPr>
          <p:cNvPr id="40" name="Group 40"/>
          <p:cNvGrpSpPr/>
          <p:nvPr/>
        </p:nvGrpSpPr>
        <p:grpSpPr>
          <a:xfrm>
            <a:off x="12764046" y="7307104"/>
            <a:ext cx="565896" cy="565896"/>
            <a:chOff x="0" y="0"/>
            <a:chExt cx="754528" cy="754528"/>
          </a:xfrm>
        </p:grpSpPr>
        <p:grpSp>
          <p:nvGrpSpPr>
            <p:cNvPr id="41" name="Group 41"/>
            <p:cNvGrpSpPr/>
            <p:nvPr/>
          </p:nvGrpSpPr>
          <p:grpSpPr>
            <a:xfrm>
              <a:off x="0" y="0"/>
              <a:ext cx="754528" cy="754528"/>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43" name="TextBox 43"/>
            <p:cNvSpPr txBox="1"/>
            <p:nvPr/>
          </p:nvSpPr>
          <p:spPr>
            <a:xfrm>
              <a:off x="118036" y="138504"/>
              <a:ext cx="518457" cy="51562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6</a:t>
              </a:r>
            </a:p>
          </p:txBody>
        </p:sp>
      </p:grpSp>
      <p:sp>
        <p:nvSpPr>
          <p:cNvPr id="44" name="TextBox 44"/>
          <p:cNvSpPr txBox="1"/>
          <p:nvPr/>
        </p:nvSpPr>
        <p:spPr>
          <a:xfrm>
            <a:off x="1137146" y="3086412"/>
            <a:ext cx="4994799" cy="2809875"/>
          </a:xfrm>
          <a:prstGeom prst="rect">
            <a:avLst/>
          </a:prstGeom>
        </p:spPr>
        <p:txBody>
          <a:bodyPr lIns="0" tIns="0" rIns="0" bIns="0" rtlCol="0" anchor="t">
            <a:spAutoFit/>
          </a:bodyPr>
          <a:lstStyle/>
          <a:p>
            <a:pPr>
              <a:lnSpc>
                <a:spcPts val="7411"/>
              </a:lnSpc>
            </a:pPr>
            <a:r>
              <a:rPr lang="en-US" sz="6176">
                <a:solidFill>
                  <a:srgbClr val="1E1E1E"/>
                </a:solidFill>
                <a:latin typeface="Now"/>
              </a:rPr>
              <a:t>Extremity Hemorrhage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151" t="11128" r="8590" b="2454"/>
          <a:stretch>
            <a:fillRect/>
          </a:stretch>
        </p:blipFill>
        <p:spPr>
          <a:xfrm>
            <a:off x="0" y="0"/>
            <a:ext cx="18288000" cy="10287000"/>
          </a:xfrm>
          <a:prstGeom prst="rect">
            <a:avLst/>
          </a:prstGeom>
        </p:spPr>
      </p:pic>
      <p:grpSp>
        <p:nvGrpSpPr>
          <p:cNvPr id="3" name="Group 3"/>
          <p:cNvGrpSpPr/>
          <p:nvPr/>
        </p:nvGrpSpPr>
        <p:grpSpPr>
          <a:xfrm>
            <a:off x="1028700" y="3757942"/>
            <a:ext cx="2605846" cy="719932"/>
            <a:chOff x="0" y="0"/>
            <a:chExt cx="3474461" cy="959910"/>
          </a:xfrm>
        </p:grpSpPr>
        <p:sp>
          <p:nvSpPr>
            <p:cNvPr id="4" name="AutoShape 4"/>
            <p:cNvSpPr/>
            <p:nvPr/>
          </p:nvSpPr>
          <p:spPr>
            <a:xfrm>
              <a:off x="0" y="0"/>
              <a:ext cx="3474461" cy="959910"/>
            </a:xfrm>
            <a:prstGeom prst="rect">
              <a:avLst/>
            </a:prstGeom>
            <a:solidFill>
              <a:srgbClr val="EB3A1B"/>
            </a:solidFill>
          </p:spPr>
        </p:sp>
        <p:sp>
          <p:nvSpPr>
            <p:cNvPr id="5" name="TextBox 5"/>
            <p:cNvSpPr txBox="1"/>
            <p:nvPr/>
          </p:nvSpPr>
          <p:spPr>
            <a:xfrm>
              <a:off x="469438" y="156105"/>
              <a:ext cx="2535586" cy="647700"/>
            </a:xfrm>
            <a:prstGeom prst="rect">
              <a:avLst/>
            </a:prstGeom>
          </p:spPr>
          <p:txBody>
            <a:bodyPr lIns="0" tIns="0" rIns="0" bIns="0" rtlCol="0" anchor="t">
              <a:spAutoFit/>
            </a:bodyPr>
            <a:lstStyle/>
            <a:p>
              <a:pPr algn="ctr">
                <a:lnSpc>
                  <a:spcPts val="3840"/>
                </a:lnSpc>
              </a:pPr>
              <a:r>
                <a:rPr lang="en-US" sz="3200">
                  <a:solidFill>
                    <a:srgbClr val="FFFFFF"/>
                  </a:solidFill>
                  <a:latin typeface="Now"/>
                </a:rPr>
                <a:t>Rule #2</a:t>
              </a:r>
            </a:p>
          </p:txBody>
        </p:sp>
      </p:grpSp>
      <p:sp>
        <p:nvSpPr>
          <p:cNvPr id="6" name="TextBox 6"/>
          <p:cNvSpPr txBox="1"/>
          <p:nvPr/>
        </p:nvSpPr>
        <p:spPr>
          <a:xfrm>
            <a:off x="667405" y="5905500"/>
            <a:ext cx="10752655" cy="3352800"/>
          </a:xfrm>
          <a:prstGeom prst="rect">
            <a:avLst/>
          </a:prstGeom>
        </p:spPr>
        <p:txBody>
          <a:bodyPr lIns="0" tIns="0" rIns="0" bIns="0" rtlCol="0" anchor="t">
            <a:spAutoFit/>
          </a:bodyPr>
          <a:lstStyle/>
          <a:p>
            <a:pPr>
              <a:lnSpc>
                <a:spcPts val="13200"/>
              </a:lnSpc>
            </a:pPr>
            <a:r>
              <a:rPr lang="en-US" sz="11000">
                <a:solidFill>
                  <a:srgbClr val="FFFFFF"/>
                </a:solidFill>
                <a:latin typeface="Now"/>
              </a:rPr>
              <a:t>"This is a way, not the way!"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2" name="AutoShape 2"/>
          <p:cNvSpPr/>
          <p:nvPr/>
        </p:nvSpPr>
        <p:spPr>
          <a:xfrm rot="-5400000">
            <a:off x="5043563" y="5631686"/>
            <a:ext cx="6568012" cy="0"/>
          </a:xfrm>
          <a:prstGeom prst="line">
            <a:avLst/>
          </a:prstGeom>
          <a:ln w="28575" cap="rnd">
            <a:solidFill>
              <a:srgbClr val="FFFFFF"/>
            </a:solidFill>
            <a:prstDash val="sysDot"/>
            <a:headEnd type="none" w="sm" len="sm"/>
            <a:tailEnd type="none" w="sm" len="sm"/>
          </a:ln>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40236" y="2361967"/>
            <a:ext cx="1084798" cy="278153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40137" y="2361967"/>
            <a:ext cx="1084798" cy="278153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07668" y="2361967"/>
            <a:ext cx="1084798" cy="278153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62796" y="2361967"/>
            <a:ext cx="1084798" cy="2781533"/>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93034" y="2361967"/>
            <a:ext cx="1084798" cy="2781533"/>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46783" y="2361967"/>
            <a:ext cx="1084798" cy="2781533"/>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0826" y="2361967"/>
            <a:ext cx="1084798" cy="278153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86190" y="2361967"/>
            <a:ext cx="1084798" cy="2781533"/>
          </a:xfrm>
          <a:prstGeom prst="rect">
            <a:avLst/>
          </a:prstGeom>
        </p:spPr>
      </p:pic>
      <p:grpSp>
        <p:nvGrpSpPr>
          <p:cNvPr id="11" name="Group 11"/>
          <p:cNvGrpSpPr/>
          <p:nvPr/>
        </p:nvGrpSpPr>
        <p:grpSpPr>
          <a:xfrm>
            <a:off x="3966015" y="940361"/>
            <a:ext cx="2843212" cy="2843212"/>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E1E1E"/>
            </a:solidFill>
          </p:spPr>
        </p:sp>
      </p:grpSp>
      <p:sp>
        <p:nvSpPr>
          <p:cNvPr id="13" name="TextBox 13"/>
          <p:cNvSpPr txBox="1"/>
          <p:nvPr/>
        </p:nvSpPr>
        <p:spPr>
          <a:xfrm>
            <a:off x="11340137" y="6532752"/>
            <a:ext cx="4465931" cy="1846659"/>
          </a:xfrm>
          <a:prstGeom prst="rect">
            <a:avLst/>
          </a:prstGeom>
        </p:spPr>
        <p:txBody>
          <a:bodyPr lIns="0" tIns="0" rIns="0" bIns="0" rtlCol="0" anchor="t">
            <a:spAutoFit/>
          </a:bodyPr>
          <a:lstStyle/>
          <a:p>
            <a:pPr algn="ctr">
              <a:lnSpc>
                <a:spcPts val="4800"/>
              </a:lnSpc>
            </a:pPr>
            <a:r>
              <a:rPr lang="en-US" sz="4000" dirty="0">
                <a:solidFill>
                  <a:srgbClr val="FFFFFF"/>
                </a:solidFill>
                <a:latin typeface="Now"/>
              </a:rPr>
              <a:t>5 liters by volume</a:t>
            </a:r>
          </a:p>
          <a:p>
            <a:pPr algn="ctr">
              <a:lnSpc>
                <a:spcPts val="4800"/>
              </a:lnSpc>
            </a:pPr>
            <a:endParaRPr lang="en-US" sz="4000" dirty="0">
              <a:solidFill>
                <a:srgbClr val="FFFFFF"/>
              </a:solidFill>
              <a:latin typeface="Now"/>
            </a:endParaRPr>
          </a:p>
          <a:p>
            <a:pPr algn="ctr">
              <a:lnSpc>
                <a:spcPts val="4800"/>
              </a:lnSpc>
            </a:pPr>
            <a:r>
              <a:rPr lang="en-US" sz="4000" dirty="0">
                <a:solidFill>
                  <a:srgbClr val="FFFFFF"/>
                </a:solidFill>
                <a:latin typeface="Now"/>
              </a:rPr>
              <a:t>Average adult </a:t>
            </a:r>
          </a:p>
        </p:txBody>
      </p:sp>
      <p:sp>
        <p:nvSpPr>
          <p:cNvPr id="14" name="TextBox 14"/>
          <p:cNvSpPr txBox="1"/>
          <p:nvPr/>
        </p:nvSpPr>
        <p:spPr>
          <a:xfrm>
            <a:off x="1598615" y="8004105"/>
            <a:ext cx="4465931" cy="396240"/>
          </a:xfrm>
          <a:prstGeom prst="rect">
            <a:avLst/>
          </a:prstGeom>
        </p:spPr>
        <p:txBody>
          <a:bodyPr lIns="0" tIns="0" rIns="0" bIns="0" rtlCol="0" anchor="t">
            <a:spAutoFit/>
          </a:bodyPr>
          <a:lstStyle/>
          <a:p>
            <a:pPr algn="ctr">
              <a:lnSpc>
                <a:spcPts val="3359"/>
              </a:lnSpc>
            </a:pPr>
            <a:r>
              <a:rPr lang="en-US" sz="2400">
                <a:solidFill>
                  <a:srgbClr val="FFFFFF"/>
                </a:solidFill>
                <a:latin typeface="Now"/>
              </a:rPr>
              <a:t>average on an 80 lbs child </a:t>
            </a:r>
          </a:p>
        </p:txBody>
      </p:sp>
      <p:sp>
        <p:nvSpPr>
          <p:cNvPr id="15" name="TextBox 15"/>
          <p:cNvSpPr txBox="1"/>
          <p:nvPr/>
        </p:nvSpPr>
        <p:spPr>
          <a:xfrm>
            <a:off x="1598615" y="6532752"/>
            <a:ext cx="4465931" cy="1228725"/>
          </a:xfrm>
          <a:prstGeom prst="rect">
            <a:avLst/>
          </a:prstGeom>
        </p:spPr>
        <p:txBody>
          <a:bodyPr lIns="0" tIns="0" rIns="0" bIns="0" rtlCol="0" anchor="t">
            <a:spAutoFit/>
          </a:bodyPr>
          <a:lstStyle/>
          <a:p>
            <a:pPr algn="ctr">
              <a:lnSpc>
                <a:spcPts val="4800"/>
              </a:lnSpc>
            </a:pPr>
            <a:r>
              <a:rPr lang="en-US" sz="4000">
                <a:solidFill>
                  <a:srgbClr val="FFFFFF"/>
                </a:solidFill>
                <a:latin typeface="Now"/>
              </a:rPr>
              <a:t>2,650 liters by volume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7000"/>
          </a:blip>
          <a:srcRect l="-14925" t="24306" r="-12833" b="21864"/>
          <a:stretch>
            <a:fillRect/>
          </a:stretch>
        </p:blipFill>
        <p:spPr>
          <a:xfrm>
            <a:off x="0" y="0"/>
            <a:ext cx="18288000" cy="10287000"/>
          </a:xfrm>
          <a:prstGeom prst="rect">
            <a:avLst/>
          </a:prstGeom>
        </p:spPr>
      </p:pic>
      <p:pic>
        <p:nvPicPr>
          <p:cNvPr id="3" name="Picture 3"/>
          <p:cNvPicPr>
            <a:picLocks noChangeAspect="1"/>
          </p:cNvPicPr>
          <p:nvPr/>
        </p:nvPicPr>
        <p:blipFill>
          <a:blip r:embed="rId4"/>
          <a:srcRect r="22755"/>
          <a:stretch>
            <a:fillRect/>
          </a:stretch>
        </p:blipFill>
        <p:spPr>
          <a:xfrm>
            <a:off x="6417607" y="698826"/>
            <a:ext cx="5891861" cy="3777924"/>
          </a:xfrm>
          <a:prstGeom prst="rect">
            <a:avLst/>
          </a:prstGeom>
        </p:spPr>
      </p:pic>
      <p:pic>
        <p:nvPicPr>
          <p:cNvPr id="4" name="Picture 4"/>
          <p:cNvPicPr>
            <a:picLocks noChangeAspect="1"/>
          </p:cNvPicPr>
          <p:nvPr/>
        </p:nvPicPr>
        <p:blipFill>
          <a:blip r:embed="rId5"/>
          <a:srcRect t="10395"/>
          <a:stretch>
            <a:fillRect/>
          </a:stretch>
        </p:blipFill>
        <p:spPr>
          <a:xfrm>
            <a:off x="13202926" y="698826"/>
            <a:ext cx="3675374" cy="2052513"/>
          </a:xfrm>
          <a:prstGeom prst="rect">
            <a:avLst/>
          </a:prstGeom>
        </p:spPr>
      </p:pic>
      <p:pic>
        <p:nvPicPr>
          <p:cNvPr id="5" name="Picture 5"/>
          <p:cNvPicPr>
            <a:picLocks noChangeAspect="1"/>
          </p:cNvPicPr>
          <p:nvPr/>
        </p:nvPicPr>
        <p:blipFill>
          <a:blip r:embed="rId6"/>
          <a:srcRect t="4544" b="4544"/>
          <a:stretch>
            <a:fillRect/>
          </a:stretch>
        </p:blipFill>
        <p:spPr>
          <a:xfrm>
            <a:off x="13210100" y="3243759"/>
            <a:ext cx="3668200" cy="2465982"/>
          </a:xfrm>
          <a:prstGeom prst="rect">
            <a:avLst/>
          </a:prstGeom>
        </p:spPr>
      </p:pic>
      <p:pic>
        <p:nvPicPr>
          <p:cNvPr id="6" name="Picture 6"/>
          <p:cNvPicPr>
            <a:picLocks noChangeAspect="1"/>
          </p:cNvPicPr>
          <p:nvPr/>
        </p:nvPicPr>
        <p:blipFill>
          <a:blip r:embed="rId7"/>
          <a:srcRect/>
          <a:stretch>
            <a:fillRect/>
          </a:stretch>
        </p:blipFill>
        <p:spPr>
          <a:xfrm>
            <a:off x="13088402" y="6126777"/>
            <a:ext cx="3911595" cy="2892482"/>
          </a:xfrm>
          <a:prstGeom prst="rect">
            <a:avLst/>
          </a:prstGeom>
        </p:spPr>
      </p:pic>
      <p:pic>
        <p:nvPicPr>
          <p:cNvPr id="7" name="Picture 7"/>
          <p:cNvPicPr>
            <a:picLocks noChangeAspect="1"/>
          </p:cNvPicPr>
          <p:nvPr/>
        </p:nvPicPr>
        <p:blipFill>
          <a:blip r:embed="rId8"/>
          <a:srcRect/>
          <a:stretch>
            <a:fillRect/>
          </a:stretch>
        </p:blipFill>
        <p:spPr>
          <a:xfrm>
            <a:off x="7782605" y="4941077"/>
            <a:ext cx="3161865" cy="2371399"/>
          </a:xfrm>
          <a:prstGeom prst="rect">
            <a:avLst/>
          </a:prstGeom>
        </p:spPr>
      </p:pic>
      <p:pic>
        <p:nvPicPr>
          <p:cNvPr id="8" name="Picture 8"/>
          <p:cNvPicPr>
            <a:picLocks noChangeAspect="1"/>
          </p:cNvPicPr>
          <p:nvPr/>
        </p:nvPicPr>
        <p:blipFill>
          <a:blip r:embed="rId9"/>
          <a:srcRect/>
          <a:stretch>
            <a:fillRect/>
          </a:stretch>
        </p:blipFill>
        <p:spPr>
          <a:xfrm>
            <a:off x="4509159" y="6126777"/>
            <a:ext cx="7364683" cy="4900862"/>
          </a:xfrm>
          <a:prstGeom prst="rect">
            <a:avLst/>
          </a:prstGeom>
        </p:spPr>
      </p:pic>
      <p:pic>
        <p:nvPicPr>
          <p:cNvPr id="9" name="Picture 9"/>
          <p:cNvPicPr>
            <a:picLocks noChangeAspect="1"/>
          </p:cNvPicPr>
          <p:nvPr/>
        </p:nvPicPr>
        <p:blipFill>
          <a:blip r:embed="rId10"/>
          <a:srcRect/>
          <a:stretch>
            <a:fillRect/>
          </a:stretch>
        </p:blipFill>
        <p:spPr>
          <a:xfrm>
            <a:off x="-176893" y="5483679"/>
            <a:ext cx="3259547" cy="5200625"/>
          </a:xfrm>
          <a:prstGeom prst="rect">
            <a:avLst/>
          </a:prstGeom>
        </p:spPr>
      </p:pic>
      <p:sp>
        <p:nvSpPr>
          <p:cNvPr id="10" name="TextBox 10"/>
          <p:cNvSpPr txBox="1"/>
          <p:nvPr/>
        </p:nvSpPr>
        <p:spPr>
          <a:xfrm>
            <a:off x="1028700" y="5928657"/>
            <a:ext cx="5388907" cy="198120"/>
          </a:xfrm>
          <a:prstGeom prst="rect">
            <a:avLst/>
          </a:prstGeom>
        </p:spPr>
        <p:txBody>
          <a:bodyPr lIns="0" tIns="0" rIns="0" bIns="0" rtlCol="0" anchor="t">
            <a:spAutoFit/>
          </a:bodyPr>
          <a:lstStyle/>
          <a:p>
            <a:pPr algn="ctr">
              <a:lnSpc>
                <a:spcPts val="1679"/>
              </a:lnSpc>
            </a:pPr>
            <a:endParaRPr/>
          </a:p>
        </p:txBody>
      </p:sp>
      <p:sp>
        <p:nvSpPr>
          <p:cNvPr id="11" name="TextBox 11"/>
          <p:cNvSpPr txBox="1"/>
          <p:nvPr/>
        </p:nvSpPr>
        <p:spPr>
          <a:xfrm>
            <a:off x="-261488" y="4095449"/>
            <a:ext cx="7969282" cy="2328738"/>
          </a:xfrm>
          <a:prstGeom prst="rect">
            <a:avLst/>
          </a:prstGeom>
        </p:spPr>
        <p:txBody>
          <a:bodyPr lIns="0" tIns="0" rIns="0" bIns="0" rtlCol="0" anchor="t">
            <a:spAutoFit/>
          </a:bodyPr>
          <a:lstStyle/>
          <a:p>
            <a:pPr algn="ctr">
              <a:lnSpc>
                <a:spcPts val="16944"/>
              </a:lnSpc>
            </a:pPr>
            <a:r>
              <a:rPr lang="en-US" sz="18826">
                <a:solidFill>
                  <a:srgbClr val="C5192D"/>
                </a:solidFill>
                <a:latin typeface="CS Gordon Serif"/>
              </a:rPr>
              <a:t>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l="1371" t="10143" r="2731" b="20315"/>
          <a:stretch>
            <a:fillRect/>
          </a:stretch>
        </p:blipFill>
        <p:spPr>
          <a:xfrm>
            <a:off x="0" y="0"/>
            <a:ext cx="18288000" cy="10287000"/>
          </a:xfrm>
          <a:prstGeom prst="rect">
            <a:avLst/>
          </a:prstGeom>
        </p:spPr>
      </p:pic>
      <p:pic>
        <p:nvPicPr>
          <p:cNvPr id="3" name="Picture 3"/>
          <p:cNvPicPr>
            <a:picLocks noChangeAspect="1"/>
          </p:cNvPicPr>
          <p:nvPr/>
        </p:nvPicPr>
        <p:blipFill>
          <a:blip r:embed="rId4"/>
          <a:srcRect r="19639"/>
          <a:stretch>
            <a:fillRect/>
          </a:stretch>
        </p:blipFill>
        <p:spPr>
          <a:xfrm>
            <a:off x="12003816" y="370078"/>
            <a:ext cx="5787334" cy="3533336"/>
          </a:xfrm>
          <a:prstGeom prst="rect">
            <a:avLst/>
          </a:prstGeom>
        </p:spPr>
      </p:pic>
      <p:pic>
        <p:nvPicPr>
          <p:cNvPr id="4" name="Picture 4"/>
          <p:cNvPicPr>
            <a:picLocks noChangeAspect="1"/>
          </p:cNvPicPr>
          <p:nvPr/>
        </p:nvPicPr>
        <p:blipFill>
          <a:blip r:embed="rId5"/>
          <a:srcRect/>
          <a:stretch>
            <a:fillRect/>
          </a:stretch>
        </p:blipFill>
        <p:spPr>
          <a:xfrm>
            <a:off x="6629342" y="2478460"/>
            <a:ext cx="5029317" cy="5029317"/>
          </a:xfrm>
          <a:prstGeom prst="rect">
            <a:avLst/>
          </a:prstGeom>
        </p:spPr>
      </p:pic>
      <p:pic>
        <p:nvPicPr>
          <p:cNvPr id="5" name="Picture 5"/>
          <p:cNvPicPr>
            <a:picLocks noChangeAspect="1"/>
          </p:cNvPicPr>
          <p:nvPr/>
        </p:nvPicPr>
        <p:blipFill>
          <a:blip r:embed="rId6"/>
          <a:srcRect/>
          <a:stretch>
            <a:fillRect/>
          </a:stretch>
        </p:blipFill>
        <p:spPr>
          <a:xfrm>
            <a:off x="12161620" y="4505176"/>
            <a:ext cx="5097680" cy="3838022"/>
          </a:xfrm>
          <a:prstGeom prst="rect">
            <a:avLst/>
          </a:prstGeom>
        </p:spPr>
      </p:pic>
      <p:sp>
        <p:nvSpPr>
          <p:cNvPr id="6" name="TextBox 6"/>
          <p:cNvSpPr txBox="1"/>
          <p:nvPr/>
        </p:nvSpPr>
        <p:spPr>
          <a:xfrm>
            <a:off x="1028700" y="5928657"/>
            <a:ext cx="5388907" cy="198120"/>
          </a:xfrm>
          <a:prstGeom prst="rect">
            <a:avLst/>
          </a:prstGeom>
        </p:spPr>
        <p:txBody>
          <a:bodyPr lIns="0" tIns="0" rIns="0" bIns="0" rtlCol="0" anchor="t">
            <a:spAutoFit/>
          </a:bodyPr>
          <a:lstStyle/>
          <a:p>
            <a:pPr algn="ctr">
              <a:lnSpc>
                <a:spcPts val="1679"/>
              </a:lnSpc>
            </a:pPr>
            <a:endParaRPr/>
          </a:p>
        </p:txBody>
      </p:sp>
      <p:sp>
        <p:nvSpPr>
          <p:cNvPr id="7" name="TextBox 7"/>
          <p:cNvSpPr txBox="1"/>
          <p:nvPr/>
        </p:nvSpPr>
        <p:spPr>
          <a:xfrm>
            <a:off x="-261488" y="4095449"/>
            <a:ext cx="7969282" cy="2328738"/>
          </a:xfrm>
          <a:prstGeom prst="rect">
            <a:avLst/>
          </a:prstGeom>
        </p:spPr>
        <p:txBody>
          <a:bodyPr lIns="0" tIns="0" rIns="0" bIns="0" rtlCol="0" anchor="t">
            <a:spAutoFit/>
          </a:bodyPr>
          <a:lstStyle/>
          <a:p>
            <a:pPr algn="ctr">
              <a:lnSpc>
                <a:spcPts val="16944"/>
              </a:lnSpc>
            </a:pPr>
            <a:r>
              <a:rPr lang="en-US" sz="18826">
                <a:solidFill>
                  <a:srgbClr val="C5192D"/>
                </a:solidFill>
                <a:latin typeface="CS Gordon Serif"/>
              </a:rPr>
              <a:t>R</a:t>
            </a:r>
          </a:p>
        </p:txBody>
      </p:sp>
      <p:pic>
        <p:nvPicPr>
          <p:cNvPr id="8" name="Picture 8"/>
          <p:cNvPicPr>
            <a:picLocks noChangeAspect="1"/>
          </p:cNvPicPr>
          <p:nvPr/>
        </p:nvPicPr>
        <p:blipFill>
          <a:blip r:embed="rId7"/>
          <a:srcRect/>
          <a:stretch>
            <a:fillRect/>
          </a:stretch>
        </p:blipFill>
        <p:spPr>
          <a:xfrm>
            <a:off x="4509159" y="6126777"/>
            <a:ext cx="7364683" cy="490086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45993" y="1839606"/>
            <a:ext cx="8698007" cy="6607788"/>
          </a:xfrm>
          <a:prstGeom prst="rect">
            <a:avLst/>
          </a:prstGeom>
        </p:spPr>
      </p:pic>
      <p:pic>
        <p:nvPicPr>
          <p:cNvPr id="3" name="Picture 3"/>
          <p:cNvPicPr>
            <a:picLocks noChangeAspect="1"/>
          </p:cNvPicPr>
          <p:nvPr/>
        </p:nvPicPr>
        <p:blipFill>
          <a:blip r:embed="rId4"/>
          <a:srcRect/>
          <a:stretch>
            <a:fillRect/>
          </a:stretch>
        </p:blipFill>
        <p:spPr>
          <a:xfrm>
            <a:off x="9543500" y="2499848"/>
            <a:ext cx="8744500" cy="594754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l="1409" t="26800" b="17742"/>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2516734" y="355510"/>
            <a:ext cx="5771266" cy="577126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92536" y="449036"/>
            <a:ext cx="3795903"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01543" y="5358602"/>
            <a:ext cx="7315200" cy="2944368"/>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63285" y="355510"/>
            <a:ext cx="3441002"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47689" y="6037242"/>
            <a:ext cx="4709356"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97036" y="6708321"/>
            <a:ext cx="3137535"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99870" y="3086100"/>
            <a:ext cx="2088261" cy="4114800"/>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88743" y="6830786"/>
            <a:ext cx="4198776" cy="4114800"/>
          </a:xfrm>
          <a:prstGeom prst="rect">
            <a:avLst/>
          </a:prstGeom>
        </p:spPr>
      </p:pic>
      <p:pic>
        <p:nvPicPr>
          <p:cNvPr id="11" name="Picture 11"/>
          <p:cNvPicPr>
            <a:picLocks noChangeAspect="1"/>
          </p:cNvPicPr>
          <p:nvPr/>
        </p:nvPicPr>
        <p:blipFill>
          <a:blip r:embed="rId19"/>
          <a:srcRect/>
          <a:stretch>
            <a:fillRect/>
          </a:stretch>
        </p:blipFill>
        <p:spPr>
          <a:xfrm>
            <a:off x="1409142" y="0"/>
            <a:ext cx="3419696" cy="3243011"/>
          </a:xfrm>
          <a:prstGeom prst="rect">
            <a:avLst/>
          </a:prstGeom>
        </p:spPr>
      </p:pic>
      <p:sp>
        <p:nvSpPr>
          <p:cNvPr id="12" name="TextBox 12"/>
          <p:cNvSpPr txBox="1"/>
          <p:nvPr/>
        </p:nvSpPr>
        <p:spPr>
          <a:xfrm>
            <a:off x="1028700" y="5928657"/>
            <a:ext cx="5388907" cy="198120"/>
          </a:xfrm>
          <a:prstGeom prst="rect">
            <a:avLst/>
          </a:prstGeom>
        </p:spPr>
        <p:txBody>
          <a:bodyPr lIns="0" tIns="0" rIns="0" bIns="0" rtlCol="0" anchor="t">
            <a:spAutoFit/>
          </a:bodyPr>
          <a:lstStyle/>
          <a:p>
            <a:pPr algn="ctr">
              <a:lnSpc>
                <a:spcPts val="1679"/>
              </a:lnSpc>
            </a:pPr>
            <a:endParaRPr/>
          </a:p>
        </p:txBody>
      </p:sp>
      <p:sp>
        <p:nvSpPr>
          <p:cNvPr id="13" name="TextBox 13"/>
          <p:cNvSpPr txBox="1"/>
          <p:nvPr/>
        </p:nvSpPr>
        <p:spPr>
          <a:xfrm>
            <a:off x="-261488" y="4095449"/>
            <a:ext cx="7969282" cy="2328738"/>
          </a:xfrm>
          <a:prstGeom prst="rect">
            <a:avLst/>
          </a:prstGeom>
        </p:spPr>
        <p:txBody>
          <a:bodyPr lIns="0" tIns="0" rIns="0" bIns="0" rtlCol="0" anchor="t">
            <a:spAutoFit/>
          </a:bodyPr>
          <a:lstStyle/>
          <a:p>
            <a:pPr algn="ctr">
              <a:lnSpc>
                <a:spcPts val="16944"/>
              </a:lnSpc>
            </a:pPr>
            <a:r>
              <a:rPr lang="en-US" sz="18826">
                <a:solidFill>
                  <a:srgbClr val="C5192D"/>
                </a:solidFill>
                <a:latin typeface="CS Gordon Serif"/>
              </a:rPr>
              <a:t>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2000"/>
          </a:blip>
          <a:srcRect l="14111" r="14111"/>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1455377" y="-408437"/>
            <a:ext cx="6832623" cy="6832623"/>
          </a:xfrm>
          <a:prstGeom prst="rect">
            <a:avLst/>
          </a:prstGeom>
        </p:spPr>
      </p:pic>
      <p:pic>
        <p:nvPicPr>
          <p:cNvPr id="4" name="Picture 4"/>
          <p:cNvPicPr>
            <a:picLocks noChangeAspect="1"/>
          </p:cNvPicPr>
          <p:nvPr/>
        </p:nvPicPr>
        <p:blipFill>
          <a:blip r:embed="rId5"/>
          <a:srcRect/>
          <a:stretch>
            <a:fillRect/>
          </a:stretch>
        </p:blipFill>
        <p:spPr>
          <a:xfrm>
            <a:off x="5208173" y="367393"/>
            <a:ext cx="4999243" cy="4999243"/>
          </a:xfrm>
          <a:prstGeom prst="rect">
            <a:avLst/>
          </a:prstGeom>
        </p:spPr>
      </p:pic>
      <p:pic>
        <p:nvPicPr>
          <p:cNvPr id="5" name="Picture 5"/>
          <p:cNvPicPr>
            <a:picLocks noChangeAspect="1"/>
          </p:cNvPicPr>
          <p:nvPr/>
        </p:nvPicPr>
        <p:blipFill>
          <a:blip r:embed="rId6"/>
          <a:srcRect/>
          <a:stretch>
            <a:fillRect/>
          </a:stretch>
        </p:blipFill>
        <p:spPr>
          <a:xfrm>
            <a:off x="5208173" y="4511035"/>
            <a:ext cx="11088427" cy="5775965"/>
          </a:xfrm>
          <a:prstGeom prst="rect">
            <a:avLst/>
          </a:prstGeom>
        </p:spPr>
      </p:pic>
      <p:sp>
        <p:nvSpPr>
          <p:cNvPr id="6" name="TextBox 6"/>
          <p:cNvSpPr txBox="1"/>
          <p:nvPr/>
        </p:nvSpPr>
        <p:spPr>
          <a:xfrm>
            <a:off x="1028700" y="5928657"/>
            <a:ext cx="5388907" cy="198120"/>
          </a:xfrm>
          <a:prstGeom prst="rect">
            <a:avLst/>
          </a:prstGeom>
        </p:spPr>
        <p:txBody>
          <a:bodyPr lIns="0" tIns="0" rIns="0" bIns="0" rtlCol="0" anchor="t">
            <a:spAutoFit/>
          </a:bodyPr>
          <a:lstStyle/>
          <a:p>
            <a:pPr algn="ctr">
              <a:lnSpc>
                <a:spcPts val="1679"/>
              </a:lnSpc>
            </a:pPr>
            <a:endParaRPr/>
          </a:p>
        </p:txBody>
      </p:sp>
      <p:sp>
        <p:nvSpPr>
          <p:cNvPr id="7" name="TextBox 7"/>
          <p:cNvSpPr txBox="1"/>
          <p:nvPr/>
        </p:nvSpPr>
        <p:spPr>
          <a:xfrm>
            <a:off x="-261488" y="4095449"/>
            <a:ext cx="7969282" cy="2328738"/>
          </a:xfrm>
          <a:prstGeom prst="rect">
            <a:avLst/>
          </a:prstGeom>
        </p:spPr>
        <p:txBody>
          <a:bodyPr lIns="0" tIns="0" rIns="0" bIns="0" rtlCol="0" anchor="t">
            <a:spAutoFit/>
          </a:bodyPr>
          <a:lstStyle/>
          <a:p>
            <a:pPr algn="ctr">
              <a:lnSpc>
                <a:spcPts val="16944"/>
              </a:lnSpc>
            </a:pPr>
            <a:r>
              <a:rPr lang="en-US" sz="18826">
                <a:solidFill>
                  <a:srgbClr val="C5192D"/>
                </a:solidFill>
                <a:latin typeface="CS Gordon Serif"/>
              </a:rPr>
              <a:t>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19524" y="3931506"/>
            <a:ext cx="1115277" cy="78475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89198" y="3911015"/>
            <a:ext cx="948356" cy="80524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46426" y="4058602"/>
            <a:ext cx="1188716" cy="510067"/>
          </a:xfrm>
          <a:prstGeom prst="rect">
            <a:avLst/>
          </a:prstGeom>
        </p:spPr>
      </p:pic>
      <p:pic>
        <p:nvPicPr>
          <p:cNvPr id="5" name="Picture 5"/>
          <p:cNvPicPr>
            <a:picLocks noChangeAspect="1"/>
          </p:cNvPicPr>
          <p:nvPr/>
        </p:nvPicPr>
        <p:blipFill>
          <a:blip r:embed="rId9"/>
          <a:srcRect/>
          <a:stretch>
            <a:fillRect/>
          </a:stretch>
        </p:blipFill>
        <p:spPr>
          <a:xfrm>
            <a:off x="610360" y="3004486"/>
            <a:ext cx="7624441" cy="5718331"/>
          </a:xfrm>
          <a:prstGeom prst="rect">
            <a:avLst/>
          </a:prstGeom>
        </p:spPr>
      </p:pic>
      <p:pic>
        <p:nvPicPr>
          <p:cNvPr id="6" name="Picture 6"/>
          <p:cNvPicPr>
            <a:picLocks noChangeAspect="1"/>
          </p:cNvPicPr>
          <p:nvPr/>
        </p:nvPicPr>
        <p:blipFill>
          <a:blip r:embed="rId10"/>
          <a:srcRect/>
          <a:stretch>
            <a:fillRect/>
          </a:stretch>
        </p:blipFill>
        <p:spPr>
          <a:xfrm>
            <a:off x="8753463" y="2854021"/>
            <a:ext cx="8718109" cy="6538582"/>
          </a:xfrm>
          <a:prstGeom prst="rect">
            <a:avLst/>
          </a:prstGeom>
        </p:spPr>
      </p:pic>
      <p:sp>
        <p:nvSpPr>
          <p:cNvPr id="7" name="TextBox 7"/>
          <p:cNvSpPr txBox="1"/>
          <p:nvPr/>
        </p:nvSpPr>
        <p:spPr>
          <a:xfrm>
            <a:off x="541419" y="528645"/>
            <a:ext cx="10486031" cy="2133600"/>
          </a:xfrm>
          <a:prstGeom prst="rect">
            <a:avLst/>
          </a:prstGeom>
        </p:spPr>
        <p:txBody>
          <a:bodyPr lIns="0" tIns="0" rIns="0" bIns="0" rtlCol="0" anchor="t">
            <a:spAutoFit/>
          </a:bodyPr>
          <a:lstStyle/>
          <a:p>
            <a:pPr>
              <a:lnSpc>
                <a:spcPts val="8400"/>
              </a:lnSpc>
            </a:pPr>
            <a:r>
              <a:rPr lang="en-US" sz="7000">
                <a:solidFill>
                  <a:srgbClr val="1E1E1E"/>
                </a:solidFill>
                <a:latin typeface="Now"/>
              </a:rPr>
              <a:t>COLD ZONE (Evacuation Care)</a:t>
            </a:r>
          </a:p>
        </p:txBody>
      </p:sp>
      <p:sp>
        <p:nvSpPr>
          <p:cNvPr id="8" name="TextBox 8"/>
          <p:cNvSpPr txBox="1"/>
          <p:nvPr/>
        </p:nvSpPr>
        <p:spPr>
          <a:xfrm>
            <a:off x="16586655" y="9085898"/>
            <a:ext cx="672645" cy="306705"/>
          </a:xfrm>
          <a:prstGeom prst="rect">
            <a:avLst/>
          </a:prstGeom>
        </p:spPr>
        <p:txBody>
          <a:bodyPr lIns="0" tIns="0" rIns="0" bIns="0" rtlCol="0" anchor="t">
            <a:spAutoFit/>
          </a:bodyPr>
          <a:lstStyle/>
          <a:p>
            <a:pPr algn="r">
              <a:lnSpc>
                <a:spcPts val="2520"/>
              </a:lnSpc>
            </a:pPr>
            <a:r>
              <a:rPr lang="en-US" sz="1800">
                <a:solidFill>
                  <a:srgbClr val="1E1E1E"/>
                </a:solidFill>
                <a:latin typeface="Now"/>
              </a:rPr>
              <a:t>28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207" t="12817" r="2207"/>
          <a:stretch>
            <a:fillRect/>
          </a:stretch>
        </p:blipFill>
        <p:spPr>
          <a:xfrm>
            <a:off x="0" y="0"/>
            <a:ext cx="18288000" cy="10287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940" b="16418"/>
          <a:stretch>
            <a:fillRect/>
          </a:stretch>
        </p:blipFill>
        <p:spPr>
          <a:xfrm>
            <a:off x="0" y="0"/>
            <a:ext cx="18288000" cy="10287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21" b="16318"/>
          <a:stretch>
            <a:fillRect/>
          </a:stretch>
        </p:blipFill>
        <p:spPr>
          <a:xfrm>
            <a:off x="0" y="0"/>
            <a:ext cx="18288000" cy="10287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grpSp>
        <p:nvGrpSpPr>
          <p:cNvPr id="2" name="Group 2"/>
          <p:cNvGrpSpPr/>
          <p:nvPr/>
        </p:nvGrpSpPr>
        <p:grpSpPr>
          <a:xfrm>
            <a:off x="7841077" y="3703192"/>
            <a:ext cx="2605846" cy="719932"/>
            <a:chOff x="0" y="0"/>
            <a:chExt cx="3474461" cy="959910"/>
          </a:xfrm>
        </p:grpSpPr>
        <p:sp>
          <p:nvSpPr>
            <p:cNvPr id="3" name="AutoShape 3"/>
            <p:cNvSpPr/>
            <p:nvPr/>
          </p:nvSpPr>
          <p:spPr>
            <a:xfrm>
              <a:off x="0" y="0"/>
              <a:ext cx="3474461" cy="959910"/>
            </a:xfrm>
            <a:prstGeom prst="rect">
              <a:avLst/>
            </a:prstGeom>
            <a:solidFill>
              <a:srgbClr val="EB3A1B"/>
            </a:solidFill>
          </p:spPr>
        </p:sp>
        <p:sp>
          <p:nvSpPr>
            <p:cNvPr id="4" name="TextBox 4"/>
            <p:cNvSpPr txBox="1"/>
            <p:nvPr/>
          </p:nvSpPr>
          <p:spPr>
            <a:xfrm>
              <a:off x="469438" y="156105"/>
              <a:ext cx="2535586" cy="647700"/>
            </a:xfrm>
            <a:prstGeom prst="rect">
              <a:avLst/>
            </a:prstGeom>
          </p:spPr>
          <p:txBody>
            <a:bodyPr lIns="0" tIns="0" rIns="0" bIns="0" rtlCol="0" anchor="t">
              <a:spAutoFit/>
            </a:bodyPr>
            <a:lstStyle/>
            <a:p>
              <a:pPr algn="ctr">
                <a:lnSpc>
                  <a:spcPts val="3840"/>
                </a:lnSpc>
              </a:pPr>
              <a:r>
                <a:rPr lang="en-US" sz="3200">
                  <a:solidFill>
                    <a:srgbClr val="FFFFFF"/>
                  </a:solidFill>
                  <a:latin typeface="Now"/>
                </a:rPr>
                <a:t>Rule #3</a:t>
              </a:r>
            </a:p>
          </p:txBody>
        </p:sp>
      </p:grpSp>
      <p:sp>
        <p:nvSpPr>
          <p:cNvPr id="5" name="AutoShape 5"/>
          <p:cNvSpPr/>
          <p:nvPr/>
        </p:nvSpPr>
        <p:spPr>
          <a:xfrm>
            <a:off x="1028700" y="8534743"/>
            <a:ext cx="16230600" cy="0"/>
          </a:xfrm>
          <a:prstGeom prst="line">
            <a:avLst/>
          </a:prstGeom>
          <a:ln w="28575" cap="rnd">
            <a:solidFill>
              <a:srgbClr val="FFFFFF"/>
            </a:solidFill>
            <a:prstDash val="sysDot"/>
            <a:headEnd type="none" w="sm" len="sm"/>
            <a:tailEnd type="none" w="sm" len="sm"/>
          </a:ln>
        </p:spPr>
      </p:sp>
      <p:sp>
        <p:nvSpPr>
          <p:cNvPr id="6" name="TextBox 6"/>
          <p:cNvSpPr txBox="1"/>
          <p:nvPr/>
        </p:nvSpPr>
        <p:spPr>
          <a:xfrm>
            <a:off x="1028700" y="5143500"/>
            <a:ext cx="16230600" cy="3352800"/>
          </a:xfrm>
          <a:prstGeom prst="rect">
            <a:avLst/>
          </a:prstGeom>
        </p:spPr>
        <p:txBody>
          <a:bodyPr lIns="0" tIns="0" rIns="0" bIns="0" rtlCol="0" anchor="t">
            <a:spAutoFit/>
          </a:bodyPr>
          <a:lstStyle/>
          <a:p>
            <a:pPr algn="ctr">
              <a:lnSpc>
                <a:spcPts val="13200"/>
              </a:lnSpc>
            </a:pPr>
            <a:r>
              <a:rPr lang="en-US" sz="11000">
                <a:solidFill>
                  <a:srgbClr val="38B6FF"/>
                </a:solidFill>
                <a:latin typeface="Now"/>
              </a:rPr>
              <a:t>Law Enforcement and Medical set the tempo</a:t>
            </a:r>
          </a:p>
        </p:txBody>
      </p:sp>
      <p:sp>
        <p:nvSpPr>
          <p:cNvPr id="7" name="TextBox 7"/>
          <p:cNvSpPr txBox="1"/>
          <p:nvPr/>
        </p:nvSpPr>
        <p:spPr>
          <a:xfrm>
            <a:off x="1028700" y="1028700"/>
            <a:ext cx="8349025" cy="933450"/>
          </a:xfrm>
          <a:prstGeom prst="rect">
            <a:avLst/>
          </a:prstGeom>
        </p:spPr>
        <p:txBody>
          <a:bodyPr lIns="0" tIns="0" rIns="0" bIns="0" rtlCol="0" anchor="t">
            <a:spAutoFit/>
          </a:bodyPr>
          <a:lstStyle/>
          <a:p>
            <a:pPr>
              <a:lnSpc>
                <a:spcPts val="7320"/>
              </a:lnSpc>
            </a:pPr>
            <a:r>
              <a:rPr lang="en-US" sz="6100">
                <a:solidFill>
                  <a:srgbClr val="FFFFFF"/>
                </a:solidFill>
                <a:latin typeface="Now Bold"/>
              </a:rPr>
              <a:t>- Movement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043" t="6562" r="1043" b="10824"/>
          <a:stretch>
            <a:fillRect/>
          </a:stretch>
        </p:blipFill>
        <p:spPr>
          <a:xfrm>
            <a:off x="0" y="0"/>
            <a:ext cx="18288000" cy="10287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hallway&#10;&#10;Description automatically generated with medium confidence">
            <a:extLst>
              <a:ext uri="{FF2B5EF4-FFF2-40B4-BE49-F238E27FC236}">
                <a16:creationId xmlns:a16="http://schemas.microsoft.com/office/drawing/2014/main" id="{5C9BCF3C-6278-FF4B-9444-D74D4147F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18288000" cy="102734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070385" y="0"/>
            <a:ext cx="10147231" cy="10287000"/>
          </a:xfrm>
          <a:prstGeom prst="rect">
            <a:avLst/>
          </a:prstGeom>
        </p:spPr>
      </p:pic>
      <p:pic>
        <p:nvPicPr>
          <p:cNvPr id="3" name="Picture 3"/>
          <p:cNvPicPr>
            <a:picLocks noChangeAspect="1"/>
          </p:cNvPicPr>
          <p:nvPr/>
        </p:nvPicPr>
        <p:blipFill>
          <a:blip r:embed="rId4"/>
          <a:srcRect/>
          <a:stretch>
            <a:fillRect/>
          </a:stretch>
        </p:blipFill>
        <p:spPr>
          <a:xfrm rot="1113521">
            <a:off x="-931325" y="1443234"/>
            <a:ext cx="5272088" cy="8229600"/>
          </a:xfrm>
          <a:prstGeom prst="rect">
            <a:avLst/>
          </a:prstGeom>
        </p:spPr>
      </p:pic>
      <p:pic>
        <p:nvPicPr>
          <p:cNvPr id="4" name="Picture 4"/>
          <p:cNvPicPr>
            <a:picLocks noChangeAspect="1"/>
          </p:cNvPicPr>
          <p:nvPr/>
        </p:nvPicPr>
        <p:blipFill>
          <a:blip r:embed="rId4"/>
          <a:srcRect/>
          <a:stretch>
            <a:fillRect/>
          </a:stretch>
        </p:blipFill>
        <p:spPr>
          <a:xfrm rot="-10117615">
            <a:off x="13923599" y="605113"/>
            <a:ext cx="5272088"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57BB4-6299-C246-B091-27B4B2EACAFD}"/>
              </a:ext>
            </a:extLst>
          </p:cNvPr>
          <p:cNvPicPr>
            <a:picLocks noChangeAspect="1"/>
          </p:cNvPicPr>
          <p:nvPr/>
        </p:nvPicPr>
        <p:blipFill>
          <a:blip r:embed="rId3"/>
          <a:stretch>
            <a:fillRect/>
          </a:stretch>
        </p:blipFill>
        <p:spPr>
          <a:xfrm>
            <a:off x="2438400" y="0"/>
            <a:ext cx="13411200" cy="10293096"/>
          </a:xfrm>
          <a:prstGeom prst="rect">
            <a:avLst/>
          </a:prstGeom>
        </p:spPr>
      </p:pic>
    </p:spTree>
    <p:extLst>
      <p:ext uri="{BB962C8B-B14F-4D97-AF65-F5344CB8AC3E}">
        <p14:creationId xmlns:p14="http://schemas.microsoft.com/office/powerpoint/2010/main" val="8705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854" y="495480"/>
            <a:ext cx="18090292" cy="9296039"/>
            <a:chOff x="0" y="0"/>
            <a:chExt cx="24120390" cy="12394719"/>
          </a:xfrm>
        </p:grpSpPr>
        <p:sp>
          <p:nvSpPr>
            <p:cNvPr id="3" name="TextBox 3"/>
            <p:cNvSpPr txBox="1"/>
            <p:nvPr/>
          </p:nvSpPr>
          <p:spPr>
            <a:xfrm>
              <a:off x="17292909" y="8366773"/>
              <a:ext cx="6827481" cy="1169240"/>
            </a:xfrm>
            <a:prstGeom prst="rect">
              <a:avLst/>
            </a:prstGeom>
          </p:spPr>
          <p:txBody>
            <a:bodyPr lIns="0" tIns="0" rIns="0" bIns="0" rtlCol="0" anchor="t">
              <a:spAutoFit/>
            </a:bodyPr>
            <a:lstStyle/>
            <a:p>
              <a:pPr algn="ctr">
                <a:lnSpc>
                  <a:spcPts val="3605"/>
                </a:lnSpc>
              </a:pPr>
              <a:r>
                <a:rPr lang="en-US" sz="2575">
                  <a:solidFill>
                    <a:srgbClr val="1E1E1E"/>
                  </a:solidFill>
                  <a:latin typeface="Now"/>
                </a:rPr>
                <a:t>Massive Extremity  Hemorrhage </a:t>
              </a:r>
            </a:p>
            <a:p>
              <a:pPr algn="ctr">
                <a:lnSpc>
                  <a:spcPts val="3605"/>
                </a:lnSpc>
              </a:pPr>
              <a:r>
                <a:rPr lang="en-US" sz="2575">
                  <a:solidFill>
                    <a:srgbClr val="1E1E1E"/>
                  </a:solidFill>
                  <a:latin typeface="Now"/>
                </a:rPr>
                <a:t>60.6%</a:t>
              </a:r>
            </a:p>
          </p:txBody>
        </p:sp>
        <p:sp>
          <p:nvSpPr>
            <p:cNvPr id="4" name="TextBox 4"/>
            <p:cNvSpPr txBox="1"/>
            <p:nvPr/>
          </p:nvSpPr>
          <p:spPr>
            <a:xfrm>
              <a:off x="0" y="5346105"/>
              <a:ext cx="4841545" cy="1169240"/>
            </a:xfrm>
            <a:prstGeom prst="rect">
              <a:avLst/>
            </a:prstGeom>
          </p:spPr>
          <p:txBody>
            <a:bodyPr lIns="0" tIns="0" rIns="0" bIns="0" rtlCol="0" anchor="t">
              <a:spAutoFit/>
            </a:bodyPr>
            <a:lstStyle/>
            <a:p>
              <a:pPr algn="ctr">
                <a:lnSpc>
                  <a:spcPts val="3605"/>
                </a:lnSpc>
              </a:pPr>
              <a:r>
                <a:rPr lang="en-US" sz="2575">
                  <a:solidFill>
                    <a:srgbClr val="1E1E1E"/>
                  </a:solidFill>
                  <a:latin typeface="Now"/>
                </a:rPr>
                <a:t>Tension Pneumothorax </a:t>
              </a:r>
            </a:p>
            <a:p>
              <a:pPr algn="ctr">
                <a:lnSpc>
                  <a:spcPts val="3605"/>
                </a:lnSpc>
              </a:pPr>
              <a:r>
                <a:rPr lang="en-US" sz="2575">
                  <a:solidFill>
                    <a:srgbClr val="1E1E1E"/>
                  </a:solidFill>
                  <a:latin typeface="Now"/>
                </a:rPr>
                <a:t>33.3%</a:t>
              </a:r>
            </a:p>
          </p:txBody>
        </p:sp>
        <p:sp>
          <p:nvSpPr>
            <p:cNvPr id="5" name="TextBox 5"/>
            <p:cNvSpPr txBox="1"/>
            <p:nvPr/>
          </p:nvSpPr>
          <p:spPr>
            <a:xfrm>
              <a:off x="9278784" y="-57150"/>
              <a:ext cx="1429508" cy="1169240"/>
            </a:xfrm>
            <a:prstGeom prst="rect">
              <a:avLst/>
            </a:prstGeom>
          </p:spPr>
          <p:txBody>
            <a:bodyPr lIns="0" tIns="0" rIns="0" bIns="0" rtlCol="0" anchor="t">
              <a:spAutoFit/>
            </a:bodyPr>
            <a:lstStyle/>
            <a:p>
              <a:pPr algn="ctr">
                <a:lnSpc>
                  <a:spcPts val="3605"/>
                </a:lnSpc>
              </a:pPr>
              <a:r>
                <a:rPr lang="en-US" sz="2575">
                  <a:solidFill>
                    <a:srgbClr val="1E1E1E"/>
                  </a:solidFill>
                  <a:latin typeface="Now"/>
                </a:rPr>
                <a:t>Airway</a:t>
              </a:r>
            </a:p>
            <a:p>
              <a:pPr algn="ctr">
                <a:lnSpc>
                  <a:spcPts val="3605"/>
                </a:lnSpc>
              </a:pPr>
              <a:r>
                <a:rPr lang="en-US" sz="2575">
                  <a:solidFill>
                    <a:srgbClr val="1E1E1E"/>
                  </a:solidFill>
                  <a:latin typeface="Now"/>
                </a:rPr>
                <a:t>6.1%</a:t>
              </a:r>
            </a:p>
          </p:txBody>
        </p:sp>
        <p:grpSp>
          <p:nvGrpSpPr>
            <p:cNvPr id="6" name="Group 6"/>
            <p:cNvGrpSpPr>
              <a:grpSpLocks noChangeAspect="1"/>
            </p:cNvGrpSpPr>
            <p:nvPr/>
          </p:nvGrpSpPr>
          <p:grpSpPr>
            <a:xfrm>
              <a:off x="5691881" y="1355588"/>
              <a:ext cx="11039131" cy="11039131"/>
              <a:chOff x="0" y="0"/>
              <a:chExt cx="2540000" cy="2540000"/>
            </a:xfrm>
          </p:grpSpPr>
          <p:sp>
            <p:nvSpPr>
              <p:cNvPr id="7" name="Freeform 7"/>
              <p:cNvSpPr/>
              <p:nvPr/>
            </p:nvSpPr>
            <p:spPr>
              <a:xfrm>
                <a:off x="436026" y="0"/>
                <a:ext cx="2211272" cy="2643636"/>
              </a:xfrm>
              <a:custGeom>
                <a:avLst/>
                <a:gdLst/>
                <a:ahLst/>
                <a:cxnLst/>
                <a:rect l="l" t="t" r="r" b="b"/>
                <a:pathLst>
                  <a:path w="2211272" h="2643636">
                    <a:moveTo>
                      <a:pt x="833974" y="0"/>
                    </a:moveTo>
                    <a:cubicBezTo>
                      <a:pt x="1397946" y="0"/>
                      <a:pt x="1894360" y="371921"/>
                      <a:pt x="2052816" y="913175"/>
                    </a:cubicBezTo>
                    <a:cubicBezTo>
                      <a:pt x="2211272" y="1454428"/>
                      <a:pt x="1993808" y="2035343"/>
                      <a:pt x="1518877" y="2339489"/>
                    </a:cubicBezTo>
                    <a:cubicBezTo>
                      <a:pt x="1043947" y="2643636"/>
                      <a:pt x="425333" y="2598148"/>
                      <a:pt x="0" y="2227803"/>
                    </a:cubicBezTo>
                    <a:lnTo>
                      <a:pt x="833974" y="1270000"/>
                    </a:lnTo>
                    <a:close/>
                  </a:path>
                </a:pathLst>
              </a:custGeom>
              <a:solidFill>
                <a:srgbClr val="FF1616"/>
              </a:solidFill>
            </p:spPr>
          </p:sp>
          <p:sp>
            <p:nvSpPr>
              <p:cNvPr id="8" name="Freeform 8"/>
              <p:cNvSpPr/>
              <p:nvPr/>
            </p:nvSpPr>
            <p:spPr>
              <a:xfrm>
                <a:off x="-59839" y="68855"/>
                <a:ext cx="1329839" cy="2199432"/>
              </a:xfrm>
              <a:custGeom>
                <a:avLst/>
                <a:gdLst/>
                <a:ahLst/>
                <a:cxnLst/>
                <a:rect l="l" t="t" r="r" b="b"/>
                <a:pathLst>
                  <a:path w="1329839" h="2199432">
                    <a:moveTo>
                      <a:pt x="544777" y="2199433"/>
                    </a:moveTo>
                    <a:cubicBezTo>
                      <a:pt x="179192" y="1911933"/>
                      <a:pt x="0" y="1447595"/>
                      <a:pt x="77677" y="989038"/>
                    </a:cubicBezTo>
                    <a:cubicBezTo>
                      <a:pt x="155353" y="530481"/>
                      <a:pt x="477470" y="151061"/>
                      <a:pt x="917344" y="0"/>
                    </a:cubicBezTo>
                    <a:lnTo>
                      <a:pt x="1329839" y="1201145"/>
                    </a:lnTo>
                    <a:close/>
                  </a:path>
                </a:pathLst>
              </a:custGeom>
              <a:solidFill>
                <a:srgbClr val="FF446C"/>
              </a:solidFill>
            </p:spPr>
          </p:sp>
          <p:sp>
            <p:nvSpPr>
              <p:cNvPr id="9" name="Freeform 9"/>
              <p:cNvSpPr/>
              <p:nvPr/>
            </p:nvSpPr>
            <p:spPr>
              <a:xfrm>
                <a:off x="797989" y="0"/>
                <a:ext cx="472011" cy="1270000"/>
              </a:xfrm>
              <a:custGeom>
                <a:avLst/>
                <a:gdLst/>
                <a:ahLst/>
                <a:cxnLst/>
                <a:rect l="l" t="t" r="r" b="b"/>
                <a:pathLst>
                  <a:path w="472011" h="1270000">
                    <a:moveTo>
                      <a:pt x="0" y="90973"/>
                    </a:moveTo>
                    <a:cubicBezTo>
                      <a:pt x="150071" y="30893"/>
                      <a:pt x="310233" y="16"/>
                      <a:pt x="471884" y="0"/>
                    </a:cubicBezTo>
                    <a:lnTo>
                      <a:pt x="472011" y="1270000"/>
                    </a:lnTo>
                    <a:close/>
                  </a:path>
                </a:pathLst>
              </a:custGeom>
              <a:solidFill>
                <a:srgbClr val="FF78B1"/>
              </a:solidFill>
            </p:spPr>
          </p:sp>
          <p:sp>
            <p:nvSpPr>
              <p:cNvPr id="10" name="Freeform 10"/>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FFA7E3"/>
              </a:solidFill>
            </p:spPr>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the floor&#10;&#10;Description automatically generated with low confidence">
            <a:extLst>
              <a:ext uri="{FF2B5EF4-FFF2-40B4-BE49-F238E27FC236}">
                <a16:creationId xmlns:a16="http://schemas.microsoft.com/office/drawing/2014/main" id="{D4D8011B-4E86-654D-BB4D-912217620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7346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2609</TotalTime>
  <Words>3179</Words>
  <Application>Microsoft Office PowerPoint</Application>
  <PresentationFormat>Custom</PresentationFormat>
  <Paragraphs>253</Paragraphs>
  <Slides>40</Slides>
  <Notes>38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Open Sans</vt:lpstr>
      <vt:lpstr>Open Sans Extra Bold</vt:lpstr>
      <vt:lpstr>Open Sans Light Bold</vt:lpstr>
      <vt:lpstr>Now</vt:lpstr>
      <vt:lpstr>Times New Roman</vt:lpstr>
      <vt:lpstr>Arial</vt:lpstr>
      <vt:lpstr>Spectre</vt:lpstr>
      <vt:lpstr>Open Sans Light</vt:lpstr>
      <vt:lpstr>CS Gordon Serif</vt:lpstr>
      <vt:lpstr>Calibri</vt:lpstr>
      <vt:lpstr>MS PGothic</vt:lpstr>
      <vt:lpstr>Now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Cuyahoga County</dc:title>
  <dc:creator>Fire Platoon Chief</dc:creator>
  <cp:lastModifiedBy>City of Euclid</cp:lastModifiedBy>
  <cp:revision>33</cp:revision>
  <dcterms:created xsi:type="dcterms:W3CDTF">2006-08-16T00:00:00Z</dcterms:created>
  <dcterms:modified xsi:type="dcterms:W3CDTF">2025-12-19T18:48:37Z</dcterms:modified>
  <dc:identifier>DAEj5QIP4jw</dc:identifier>
</cp:coreProperties>
</file>