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6" r:id="rId1"/>
  </p:sldMasterIdLst>
  <p:notesMasterIdLst>
    <p:notesMasterId r:id="rId53"/>
  </p:notesMasterIdLst>
  <p:sldIdLst>
    <p:sldId id="257" r:id="rId2"/>
    <p:sldId id="258" r:id="rId3"/>
    <p:sldId id="261" r:id="rId4"/>
    <p:sldId id="260" r:id="rId5"/>
    <p:sldId id="263" r:id="rId6"/>
    <p:sldId id="264" r:id="rId7"/>
    <p:sldId id="265" r:id="rId8"/>
    <p:sldId id="287" r:id="rId9"/>
    <p:sldId id="267" r:id="rId10"/>
    <p:sldId id="266" r:id="rId11"/>
    <p:sldId id="268" r:id="rId12"/>
    <p:sldId id="269" r:id="rId13"/>
    <p:sldId id="270" r:id="rId14"/>
    <p:sldId id="271" r:id="rId15"/>
    <p:sldId id="288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90" r:id="rId32"/>
    <p:sldId id="291" r:id="rId33"/>
    <p:sldId id="262" r:id="rId34"/>
    <p:sldId id="289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293" r:id="rId47"/>
    <p:sldId id="307" r:id="rId48"/>
    <p:sldId id="294" r:id="rId49"/>
    <p:sldId id="292" r:id="rId50"/>
    <p:sldId id="295" r:id="rId51"/>
    <p:sldId id="309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6" autoAdjust="0"/>
    <p:restoredTop sz="76463"/>
  </p:normalViewPr>
  <p:slideViewPr>
    <p:cSldViewPr snapToGrid="0">
      <p:cViewPr varScale="1">
        <p:scale>
          <a:sx n="89" d="100"/>
          <a:sy n="89" d="100"/>
        </p:scale>
        <p:origin x="11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7F6E0F-6B19-6F4F-AFD1-3BEF2AE83E01}" type="doc">
      <dgm:prSet loTypeId="urn:microsoft.com/office/officeart/2005/8/layout/cycle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FBB3CF-ED44-CE4E-A852-5867E6E86787}">
      <dgm:prSet phldrT="[Text]"/>
      <dgm:spPr>
        <a:solidFill>
          <a:srgbClr val="0070C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Caller contacts receiver</a:t>
          </a:r>
        </a:p>
      </dgm:t>
    </dgm:pt>
    <dgm:pt modelId="{D8FD9C37-46DF-134B-BD6C-E4F7AB90744D}" type="parTrans" cxnId="{13B93A60-BD97-BC41-A6A6-94E35ED02B4C}">
      <dgm:prSet/>
      <dgm:spPr/>
      <dgm:t>
        <a:bodyPr/>
        <a:lstStyle/>
        <a:p>
          <a:endParaRPr lang="en-US"/>
        </a:p>
      </dgm:t>
    </dgm:pt>
    <dgm:pt modelId="{E5CA1110-366A-0C45-AE75-C835E179CBEF}" type="sibTrans" cxnId="{13B93A60-BD97-BC41-A6A6-94E35ED02B4C}">
      <dgm:prSet/>
      <dgm:spPr/>
      <dgm:t>
        <a:bodyPr/>
        <a:lstStyle/>
        <a:p>
          <a:endParaRPr lang="en-US"/>
        </a:p>
      </dgm:t>
    </dgm:pt>
    <dgm:pt modelId="{D9D628E8-1FA3-744C-9CDC-EAE5E99692DF}">
      <dgm:prSet phldrT="[Text]"/>
      <dgm:spPr>
        <a:solidFill>
          <a:srgbClr val="0070C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Receiver acknowledges caller</a:t>
          </a:r>
        </a:p>
      </dgm:t>
    </dgm:pt>
    <dgm:pt modelId="{2EE1E0DA-826D-514A-A881-536AF9D72BD7}" type="parTrans" cxnId="{8930C922-84D9-0244-A16C-417379A887D6}">
      <dgm:prSet/>
      <dgm:spPr/>
      <dgm:t>
        <a:bodyPr/>
        <a:lstStyle/>
        <a:p>
          <a:endParaRPr lang="en-US"/>
        </a:p>
      </dgm:t>
    </dgm:pt>
    <dgm:pt modelId="{868646F5-3188-7E4D-81D2-757477E3545A}" type="sibTrans" cxnId="{8930C922-84D9-0244-A16C-417379A887D6}">
      <dgm:prSet/>
      <dgm:spPr/>
      <dgm:t>
        <a:bodyPr/>
        <a:lstStyle/>
        <a:p>
          <a:endParaRPr lang="en-US"/>
        </a:p>
      </dgm:t>
    </dgm:pt>
    <dgm:pt modelId="{8E772F62-43D9-6645-80AA-E403ECEEEE95}">
      <dgm:prSet phldrT="[Text]"/>
      <dgm:spPr>
        <a:solidFill>
          <a:srgbClr val="0070C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Caller transmits the message</a:t>
          </a:r>
        </a:p>
      </dgm:t>
    </dgm:pt>
    <dgm:pt modelId="{067FC67A-9DE9-5A48-87CE-F76048F98F01}" type="parTrans" cxnId="{A32733FF-1F38-2C45-9145-A4D1EE04BFED}">
      <dgm:prSet/>
      <dgm:spPr/>
      <dgm:t>
        <a:bodyPr/>
        <a:lstStyle/>
        <a:p>
          <a:endParaRPr lang="en-US"/>
        </a:p>
      </dgm:t>
    </dgm:pt>
    <dgm:pt modelId="{D2727E7F-AACF-1A4D-A765-82E7F3A733B3}" type="sibTrans" cxnId="{A32733FF-1F38-2C45-9145-A4D1EE04BFED}">
      <dgm:prSet/>
      <dgm:spPr/>
      <dgm:t>
        <a:bodyPr/>
        <a:lstStyle/>
        <a:p>
          <a:endParaRPr lang="en-US"/>
        </a:p>
      </dgm:t>
    </dgm:pt>
    <dgm:pt modelId="{6C7C75BC-4002-D940-84E2-60D70C435EC0}">
      <dgm:prSet phldrT="[Text]"/>
      <dgm:spPr>
        <a:solidFill>
          <a:srgbClr val="0070C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Receiver confirms the message has been received</a:t>
          </a:r>
        </a:p>
      </dgm:t>
    </dgm:pt>
    <dgm:pt modelId="{3D87ADD9-B69B-E749-A21B-AE2145F5630D}" type="parTrans" cxnId="{C2C1751F-BA34-6345-82E6-97FED8396935}">
      <dgm:prSet/>
      <dgm:spPr/>
      <dgm:t>
        <a:bodyPr/>
        <a:lstStyle/>
        <a:p>
          <a:endParaRPr lang="en-US"/>
        </a:p>
      </dgm:t>
    </dgm:pt>
    <dgm:pt modelId="{34861FF8-F0CA-444E-9DC9-73E098290181}" type="sibTrans" cxnId="{C2C1751F-BA34-6345-82E6-97FED8396935}">
      <dgm:prSet/>
      <dgm:spPr/>
      <dgm:t>
        <a:bodyPr/>
        <a:lstStyle/>
        <a:p>
          <a:endParaRPr lang="en-US"/>
        </a:p>
      </dgm:t>
    </dgm:pt>
    <dgm:pt modelId="{A50D3140-FD1C-A74B-B11E-83EA209F3D91}" type="pres">
      <dgm:prSet presAssocID="{C27F6E0F-6B19-6F4F-AFD1-3BEF2AE83E0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816681-A627-E540-8A2D-7A7729EB956C}" type="pres">
      <dgm:prSet presAssocID="{5FFBB3CF-ED44-CE4E-A852-5867E6E8678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0B5396-3481-E643-A34C-24A472663E6B}" type="pres">
      <dgm:prSet presAssocID="{5FFBB3CF-ED44-CE4E-A852-5867E6E86787}" presName="spNode" presStyleCnt="0"/>
      <dgm:spPr/>
    </dgm:pt>
    <dgm:pt modelId="{9E11EDB8-56AE-DB48-BC16-EDBB9615F0EE}" type="pres">
      <dgm:prSet presAssocID="{E5CA1110-366A-0C45-AE75-C835E179CBEF}" presName="sibTrans" presStyleLbl="sibTrans1D1" presStyleIdx="0" presStyleCnt="4"/>
      <dgm:spPr/>
      <dgm:t>
        <a:bodyPr/>
        <a:lstStyle/>
        <a:p>
          <a:endParaRPr lang="en-US"/>
        </a:p>
      </dgm:t>
    </dgm:pt>
    <dgm:pt modelId="{8E7270C4-E78D-0F40-9B06-6BD6C2BA9600}" type="pres">
      <dgm:prSet presAssocID="{D9D628E8-1FA3-744C-9CDC-EAE5E99692D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F0137D-FC61-F84A-8123-04973408185F}" type="pres">
      <dgm:prSet presAssocID="{D9D628E8-1FA3-744C-9CDC-EAE5E99692DF}" presName="spNode" presStyleCnt="0"/>
      <dgm:spPr/>
    </dgm:pt>
    <dgm:pt modelId="{552A42EC-D531-6347-9064-097F8C604E30}" type="pres">
      <dgm:prSet presAssocID="{868646F5-3188-7E4D-81D2-757477E3545A}" presName="sibTrans" presStyleLbl="sibTrans1D1" presStyleIdx="1" presStyleCnt="4"/>
      <dgm:spPr/>
      <dgm:t>
        <a:bodyPr/>
        <a:lstStyle/>
        <a:p>
          <a:endParaRPr lang="en-US"/>
        </a:p>
      </dgm:t>
    </dgm:pt>
    <dgm:pt modelId="{60475FBD-7C9E-1B44-AA4D-C8D1862AF249}" type="pres">
      <dgm:prSet presAssocID="{8E772F62-43D9-6645-80AA-E403ECEEEE9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D794DF-85EB-2947-9FFF-D64E00859833}" type="pres">
      <dgm:prSet presAssocID="{8E772F62-43D9-6645-80AA-E403ECEEEE95}" presName="spNode" presStyleCnt="0"/>
      <dgm:spPr/>
    </dgm:pt>
    <dgm:pt modelId="{EA3810B4-16B0-F541-9997-3B3178112A51}" type="pres">
      <dgm:prSet presAssocID="{D2727E7F-AACF-1A4D-A765-82E7F3A733B3}" presName="sibTrans" presStyleLbl="sibTrans1D1" presStyleIdx="2" presStyleCnt="4"/>
      <dgm:spPr/>
      <dgm:t>
        <a:bodyPr/>
        <a:lstStyle/>
        <a:p>
          <a:endParaRPr lang="en-US"/>
        </a:p>
      </dgm:t>
    </dgm:pt>
    <dgm:pt modelId="{F448BE50-6CA8-E64A-8977-E2B1DB722147}" type="pres">
      <dgm:prSet presAssocID="{6C7C75BC-4002-D940-84E2-60D70C435EC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6D2119-C329-3144-ABA5-DBCF5C38DED8}" type="pres">
      <dgm:prSet presAssocID="{6C7C75BC-4002-D940-84E2-60D70C435EC0}" presName="spNode" presStyleCnt="0"/>
      <dgm:spPr/>
    </dgm:pt>
    <dgm:pt modelId="{823ACB94-8C3B-434A-BF0A-63B6046A9369}" type="pres">
      <dgm:prSet presAssocID="{34861FF8-F0CA-444E-9DC9-73E098290181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6A8968CF-C570-8A4C-A6FB-051C8BF49438}" type="presOf" srcId="{D9D628E8-1FA3-744C-9CDC-EAE5E99692DF}" destId="{8E7270C4-E78D-0F40-9B06-6BD6C2BA9600}" srcOrd="0" destOrd="0" presId="urn:microsoft.com/office/officeart/2005/8/layout/cycle5"/>
    <dgm:cxn modelId="{698E1437-D403-5944-BDC3-5A9B9DCF7FE7}" type="presOf" srcId="{5FFBB3CF-ED44-CE4E-A852-5867E6E86787}" destId="{89816681-A627-E540-8A2D-7A7729EB956C}" srcOrd="0" destOrd="0" presId="urn:microsoft.com/office/officeart/2005/8/layout/cycle5"/>
    <dgm:cxn modelId="{C2C1751F-BA34-6345-82E6-97FED8396935}" srcId="{C27F6E0F-6B19-6F4F-AFD1-3BEF2AE83E01}" destId="{6C7C75BC-4002-D940-84E2-60D70C435EC0}" srcOrd="3" destOrd="0" parTransId="{3D87ADD9-B69B-E749-A21B-AE2145F5630D}" sibTransId="{34861FF8-F0CA-444E-9DC9-73E098290181}"/>
    <dgm:cxn modelId="{9A4D969D-879E-C348-8810-9FBCC38732AA}" type="presOf" srcId="{8E772F62-43D9-6645-80AA-E403ECEEEE95}" destId="{60475FBD-7C9E-1B44-AA4D-C8D1862AF249}" srcOrd="0" destOrd="0" presId="urn:microsoft.com/office/officeart/2005/8/layout/cycle5"/>
    <dgm:cxn modelId="{BDD9FDA9-CC68-AE42-9491-0C2E79D934ED}" type="presOf" srcId="{D2727E7F-AACF-1A4D-A765-82E7F3A733B3}" destId="{EA3810B4-16B0-F541-9997-3B3178112A51}" srcOrd="0" destOrd="0" presId="urn:microsoft.com/office/officeart/2005/8/layout/cycle5"/>
    <dgm:cxn modelId="{13B93A60-BD97-BC41-A6A6-94E35ED02B4C}" srcId="{C27F6E0F-6B19-6F4F-AFD1-3BEF2AE83E01}" destId="{5FFBB3CF-ED44-CE4E-A852-5867E6E86787}" srcOrd="0" destOrd="0" parTransId="{D8FD9C37-46DF-134B-BD6C-E4F7AB90744D}" sibTransId="{E5CA1110-366A-0C45-AE75-C835E179CBEF}"/>
    <dgm:cxn modelId="{8930C922-84D9-0244-A16C-417379A887D6}" srcId="{C27F6E0F-6B19-6F4F-AFD1-3BEF2AE83E01}" destId="{D9D628E8-1FA3-744C-9CDC-EAE5E99692DF}" srcOrd="1" destOrd="0" parTransId="{2EE1E0DA-826D-514A-A881-536AF9D72BD7}" sibTransId="{868646F5-3188-7E4D-81D2-757477E3545A}"/>
    <dgm:cxn modelId="{77AC78B2-5CC7-F640-B378-D04B0DEA2B68}" type="presOf" srcId="{E5CA1110-366A-0C45-AE75-C835E179CBEF}" destId="{9E11EDB8-56AE-DB48-BC16-EDBB9615F0EE}" srcOrd="0" destOrd="0" presId="urn:microsoft.com/office/officeart/2005/8/layout/cycle5"/>
    <dgm:cxn modelId="{7839B2A2-9E6D-4042-8E8A-2B5665421824}" type="presOf" srcId="{34861FF8-F0CA-444E-9DC9-73E098290181}" destId="{823ACB94-8C3B-434A-BF0A-63B6046A9369}" srcOrd="0" destOrd="0" presId="urn:microsoft.com/office/officeart/2005/8/layout/cycle5"/>
    <dgm:cxn modelId="{E31ADA97-2D20-2A45-8305-77BA9BC8A4FF}" type="presOf" srcId="{6C7C75BC-4002-D940-84E2-60D70C435EC0}" destId="{F448BE50-6CA8-E64A-8977-E2B1DB722147}" srcOrd="0" destOrd="0" presId="urn:microsoft.com/office/officeart/2005/8/layout/cycle5"/>
    <dgm:cxn modelId="{F6900510-2BD4-4E4C-9788-CDA8DD1A43F8}" type="presOf" srcId="{C27F6E0F-6B19-6F4F-AFD1-3BEF2AE83E01}" destId="{A50D3140-FD1C-A74B-B11E-83EA209F3D91}" srcOrd="0" destOrd="0" presId="urn:microsoft.com/office/officeart/2005/8/layout/cycle5"/>
    <dgm:cxn modelId="{A32733FF-1F38-2C45-9145-A4D1EE04BFED}" srcId="{C27F6E0F-6B19-6F4F-AFD1-3BEF2AE83E01}" destId="{8E772F62-43D9-6645-80AA-E403ECEEEE95}" srcOrd="2" destOrd="0" parTransId="{067FC67A-9DE9-5A48-87CE-F76048F98F01}" sibTransId="{D2727E7F-AACF-1A4D-A765-82E7F3A733B3}"/>
    <dgm:cxn modelId="{B8C724BC-8EFA-EE46-A04E-3596E22AEFA5}" type="presOf" srcId="{868646F5-3188-7E4D-81D2-757477E3545A}" destId="{552A42EC-D531-6347-9064-097F8C604E30}" srcOrd="0" destOrd="0" presId="urn:microsoft.com/office/officeart/2005/8/layout/cycle5"/>
    <dgm:cxn modelId="{64D78A95-FB41-C549-A7DB-C3F85DC5D067}" type="presParOf" srcId="{A50D3140-FD1C-A74B-B11E-83EA209F3D91}" destId="{89816681-A627-E540-8A2D-7A7729EB956C}" srcOrd="0" destOrd="0" presId="urn:microsoft.com/office/officeart/2005/8/layout/cycle5"/>
    <dgm:cxn modelId="{B4FE815D-74DA-C54A-BF12-F526C98AF8C8}" type="presParOf" srcId="{A50D3140-FD1C-A74B-B11E-83EA209F3D91}" destId="{970B5396-3481-E643-A34C-24A472663E6B}" srcOrd="1" destOrd="0" presId="urn:microsoft.com/office/officeart/2005/8/layout/cycle5"/>
    <dgm:cxn modelId="{C703DA03-9E1E-504E-961D-DF5151A59755}" type="presParOf" srcId="{A50D3140-FD1C-A74B-B11E-83EA209F3D91}" destId="{9E11EDB8-56AE-DB48-BC16-EDBB9615F0EE}" srcOrd="2" destOrd="0" presId="urn:microsoft.com/office/officeart/2005/8/layout/cycle5"/>
    <dgm:cxn modelId="{90D5B94B-BD88-8C47-BA95-AB7FABA19E77}" type="presParOf" srcId="{A50D3140-FD1C-A74B-B11E-83EA209F3D91}" destId="{8E7270C4-E78D-0F40-9B06-6BD6C2BA9600}" srcOrd="3" destOrd="0" presId="urn:microsoft.com/office/officeart/2005/8/layout/cycle5"/>
    <dgm:cxn modelId="{100509CD-A634-094E-B2B6-7D24B741FBE6}" type="presParOf" srcId="{A50D3140-FD1C-A74B-B11E-83EA209F3D91}" destId="{0AF0137D-FC61-F84A-8123-04973408185F}" srcOrd="4" destOrd="0" presId="urn:microsoft.com/office/officeart/2005/8/layout/cycle5"/>
    <dgm:cxn modelId="{923F5F67-09B1-0440-A20D-1214B4ED4A9C}" type="presParOf" srcId="{A50D3140-FD1C-A74B-B11E-83EA209F3D91}" destId="{552A42EC-D531-6347-9064-097F8C604E30}" srcOrd="5" destOrd="0" presId="urn:microsoft.com/office/officeart/2005/8/layout/cycle5"/>
    <dgm:cxn modelId="{7ECB2AD4-7248-6949-BBAB-23751D4CA548}" type="presParOf" srcId="{A50D3140-FD1C-A74B-B11E-83EA209F3D91}" destId="{60475FBD-7C9E-1B44-AA4D-C8D1862AF249}" srcOrd="6" destOrd="0" presId="urn:microsoft.com/office/officeart/2005/8/layout/cycle5"/>
    <dgm:cxn modelId="{0431270B-2A73-5041-A094-260BB67310B4}" type="presParOf" srcId="{A50D3140-FD1C-A74B-B11E-83EA209F3D91}" destId="{52D794DF-85EB-2947-9FFF-D64E00859833}" srcOrd="7" destOrd="0" presId="urn:microsoft.com/office/officeart/2005/8/layout/cycle5"/>
    <dgm:cxn modelId="{FB20966E-9AD0-C844-8FC1-E25C3576BD52}" type="presParOf" srcId="{A50D3140-FD1C-A74B-B11E-83EA209F3D91}" destId="{EA3810B4-16B0-F541-9997-3B3178112A51}" srcOrd="8" destOrd="0" presId="urn:microsoft.com/office/officeart/2005/8/layout/cycle5"/>
    <dgm:cxn modelId="{0BE7166B-8709-2C48-9BC9-BB0ADCD19A54}" type="presParOf" srcId="{A50D3140-FD1C-A74B-B11E-83EA209F3D91}" destId="{F448BE50-6CA8-E64A-8977-E2B1DB722147}" srcOrd="9" destOrd="0" presId="urn:microsoft.com/office/officeart/2005/8/layout/cycle5"/>
    <dgm:cxn modelId="{B919C50E-64D6-A149-BB0E-DD5E1CD43BF4}" type="presParOf" srcId="{A50D3140-FD1C-A74B-B11E-83EA209F3D91}" destId="{656D2119-C329-3144-ABA5-DBCF5C38DED8}" srcOrd="10" destOrd="0" presId="urn:microsoft.com/office/officeart/2005/8/layout/cycle5"/>
    <dgm:cxn modelId="{7A4FD47F-32C6-6845-AE22-65F205854424}" type="presParOf" srcId="{A50D3140-FD1C-A74B-B11E-83EA209F3D91}" destId="{823ACB94-8C3B-434A-BF0A-63B6046A9369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EFCC5A-DE63-DD40-BA25-3A940B12E414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81C99B-DC44-9240-B0A5-340DE8D0DADB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Conditions</a:t>
          </a:r>
        </a:p>
      </dgm:t>
    </dgm:pt>
    <dgm:pt modelId="{C4DD997A-9D4E-5747-A74F-E8895421947D}" type="parTrans" cxnId="{BAF57765-5F55-F249-AE4E-3A282845564D}">
      <dgm:prSet/>
      <dgm:spPr/>
      <dgm:t>
        <a:bodyPr/>
        <a:lstStyle/>
        <a:p>
          <a:endParaRPr lang="en-US"/>
        </a:p>
      </dgm:t>
    </dgm:pt>
    <dgm:pt modelId="{4CD34903-CEDA-F347-B341-66B27626863E}" type="sibTrans" cxnId="{BAF57765-5F55-F249-AE4E-3A282845564D}">
      <dgm:prSet/>
      <dgm:spPr/>
      <dgm:t>
        <a:bodyPr/>
        <a:lstStyle/>
        <a:p>
          <a:endParaRPr lang="en-US"/>
        </a:p>
      </dgm:t>
    </dgm:pt>
    <dgm:pt modelId="{6726891E-C9A7-2047-BE33-D0EA9C7D850A}">
      <dgm:prSet phldrT="[Text]"/>
      <dgm:spPr/>
      <dgm:t>
        <a:bodyPr/>
        <a:lstStyle/>
        <a:p>
          <a:r>
            <a:rPr lang="en-US" dirty="0"/>
            <a:t>Where are you and what are the conditions (Include location)</a:t>
          </a:r>
        </a:p>
      </dgm:t>
    </dgm:pt>
    <dgm:pt modelId="{DC80048E-DA37-8F4F-9931-44A62BB63437}" type="parTrans" cxnId="{678CA1C8-C49D-7F48-80E1-42634F1BACA6}">
      <dgm:prSet/>
      <dgm:spPr/>
      <dgm:t>
        <a:bodyPr/>
        <a:lstStyle/>
        <a:p>
          <a:endParaRPr lang="en-US"/>
        </a:p>
      </dgm:t>
    </dgm:pt>
    <dgm:pt modelId="{60D809F7-1630-0D4C-A0BD-8C14317403A2}" type="sibTrans" cxnId="{678CA1C8-C49D-7F48-80E1-42634F1BACA6}">
      <dgm:prSet/>
      <dgm:spPr/>
      <dgm:t>
        <a:bodyPr/>
        <a:lstStyle/>
        <a:p>
          <a:endParaRPr lang="en-US"/>
        </a:p>
      </dgm:t>
    </dgm:pt>
    <dgm:pt modelId="{FA97BCE7-5068-264F-B2FF-45F80D9F9C96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Actions</a:t>
          </a:r>
        </a:p>
      </dgm:t>
    </dgm:pt>
    <dgm:pt modelId="{A58D200B-412A-EC47-8638-AF1B91DEA71D}" type="parTrans" cxnId="{DE60BAF4-6E27-4F48-A3AE-9279E05EB85B}">
      <dgm:prSet/>
      <dgm:spPr/>
      <dgm:t>
        <a:bodyPr/>
        <a:lstStyle/>
        <a:p>
          <a:endParaRPr lang="en-US"/>
        </a:p>
      </dgm:t>
    </dgm:pt>
    <dgm:pt modelId="{F5B79CC6-CD4D-9C44-B4B6-5ADE6864EF8E}" type="sibTrans" cxnId="{DE60BAF4-6E27-4F48-A3AE-9279E05EB85B}">
      <dgm:prSet/>
      <dgm:spPr/>
      <dgm:t>
        <a:bodyPr/>
        <a:lstStyle/>
        <a:p>
          <a:endParaRPr lang="en-US"/>
        </a:p>
      </dgm:t>
    </dgm:pt>
    <dgm:pt modelId="{0B5D3C6B-1331-8B45-BEF9-37D9F5A5D12C}">
      <dgm:prSet phldrT="[Text]"/>
      <dgm:spPr/>
      <dgm:t>
        <a:bodyPr/>
        <a:lstStyle/>
        <a:p>
          <a:r>
            <a:rPr lang="en-US" dirty="0"/>
            <a:t>What actions are you taking and what affect are they having on the problem</a:t>
          </a:r>
        </a:p>
      </dgm:t>
    </dgm:pt>
    <dgm:pt modelId="{347626DF-ECBD-AE4B-8179-1B6DDF26CC81}" type="parTrans" cxnId="{1453B2F7-AF8C-AA44-8D09-BF6DC78D34F0}">
      <dgm:prSet/>
      <dgm:spPr/>
      <dgm:t>
        <a:bodyPr/>
        <a:lstStyle/>
        <a:p>
          <a:endParaRPr lang="en-US"/>
        </a:p>
      </dgm:t>
    </dgm:pt>
    <dgm:pt modelId="{41C173E6-042E-4C46-84CB-C92C25288CFB}" type="sibTrans" cxnId="{1453B2F7-AF8C-AA44-8D09-BF6DC78D34F0}">
      <dgm:prSet/>
      <dgm:spPr/>
      <dgm:t>
        <a:bodyPr/>
        <a:lstStyle/>
        <a:p>
          <a:endParaRPr lang="en-US"/>
        </a:p>
      </dgm:t>
    </dgm:pt>
    <dgm:pt modelId="{1BC01C18-1853-9441-96BB-2897E6C76991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Needs</a:t>
          </a:r>
        </a:p>
      </dgm:t>
    </dgm:pt>
    <dgm:pt modelId="{405686D6-07EC-F040-AA0E-C192D9A6EF3E}" type="parTrans" cxnId="{382AB115-BF9C-2F4F-B1DB-B834E1C99815}">
      <dgm:prSet/>
      <dgm:spPr/>
      <dgm:t>
        <a:bodyPr/>
        <a:lstStyle/>
        <a:p>
          <a:endParaRPr lang="en-US"/>
        </a:p>
      </dgm:t>
    </dgm:pt>
    <dgm:pt modelId="{50989D45-AF9E-D34E-90C7-495FA7F068F7}" type="sibTrans" cxnId="{382AB115-BF9C-2F4F-B1DB-B834E1C99815}">
      <dgm:prSet/>
      <dgm:spPr/>
      <dgm:t>
        <a:bodyPr/>
        <a:lstStyle/>
        <a:p>
          <a:endParaRPr lang="en-US"/>
        </a:p>
      </dgm:t>
    </dgm:pt>
    <dgm:pt modelId="{FD7A697D-E0EC-4C4A-AC52-2A5850239E30}">
      <dgm:prSet phldrT="[Text]"/>
      <dgm:spPr/>
      <dgm:t>
        <a:bodyPr/>
        <a:lstStyle/>
        <a:p>
          <a:r>
            <a:rPr lang="en-US" dirty="0"/>
            <a:t>What resources or support do you need (or NO NEEDS)</a:t>
          </a:r>
        </a:p>
      </dgm:t>
    </dgm:pt>
    <dgm:pt modelId="{A3166B0A-C39C-2142-B679-6781D5EABB6A}" type="parTrans" cxnId="{BBCE2E49-9399-9D42-9D73-2F9391477112}">
      <dgm:prSet/>
      <dgm:spPr/>
      <dgm:t>
        <a:bodyPr/>
        <a:lstStyle/>
        <a:p>
          <a:endParaRPr lang="en-US"/>
        </a:p>
      </dgm:t>
    </dgm:pt>
    <dgm:pt modelId="{6444053C-7B8A-E248-A16B-4F31EE5C831E}" type="sibTrans" cxnId="{BBCE2E49-9399-9D42-9D73-2F9391477112}">
      <dgm:prSet/>
      <dgm:spPr/>
      <dgm:t>
        <a:bodyPr/>
        <a:lstStyle/>
        <a:p>
          <a:endParaRPr lang="en-US"/>
        </a:p>
      </dgm:t>
    </dgm:pt>
    <dgm:pt modelId="{B170C5BE-F90F-BB4F-99E2-93E6A7717597}" type="pres">
      <dgm:prSet presAssocID="{C4EFCC5A-DE63-DD40-BA25-3A940B12E41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CC0794-BC30-8349-8DAD-AFB2BB8D1D35}" type="pres">
      <dgm:prSet presAssocID="{3781C99B-DC44-9240-B0A5-340DE8D0DADB}" presName="composite" presStyleCnt="0"/>
      <dgm:spPr/>
    </dgm:pt>
    <dgm:pt modelId="{93696548-AA3C-C243-BB53-16378BBD8588}" type="pres">
      <dgm:prSet presAssocID="{3781C99B-DC44-9240-B0A5-340DE8D0DAD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04D319-ACE2-4947-9A9E-695AD0D5A413}" type="pres">
      <dgm:prSet presAssocID="{3781C99B-DC44-9240-B0A5-340DE8D0DADB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F2EC60-852A-3845-9A25-E6485C672013}" type="pres">
      <dgm:prSet presAssocID="{4CD34903-CEDA-F347-B341-66B27626863E}" presName="space" presStyleCnt="0"/>
      <dgm:spPr/>
    </dgm:pt>
    <dgm:pt modelId="{2379DD03-AA1A-2C47-9AE5-2F7909355D15}" type="pres">
      <dgm:prSet presAssocID="{FA97BCE7-5068-264F-B2FF-45F80D9F9C96}" presName="composite" presStyleCnt="0"/>
      <dgm:spPr/>
    </dgm:pt>
    <dgm:pt modelId="{14619542-F3D9-E54C-A2EA-37236A126397}" type="pres">
      <dgm:prSet presAssocID="{FA97BCE7-5068-264F-B2FF-45F80D9F9C9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BE81D1-9392-334C-A39E-EA5D0DB58A00}" type="pres">
      <dgm:prSet presAssocID="{FA97BCE7-5068-264F-B2FF-45F80D9F9C96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E5A27D-5649-914A-8778-C60716805169}" type="pres">
      <dgm:prSet presAssocID="{F5B79CC6-CD4D-9C44-B4B6-5ADE6864EF8E}" presName="space" presStyleCnt="0"/>
      <dgm:spPr/>
    </dgm:pt>
    <dgm:pt modelId="{66589D88-626A-8649-A0B2-537DDA90EB95}" type="pres">
      <dgm:prSet presAssocID="{1BC01C18-1853-9441-96BB-2897E6C76991}" presName="composite" presStyleCnt="0"/>
      <dgm:spPr/>
    </dgm:pt>
    <dgm:pt modelId="{4A924C96-D7DE-174F-9C8A-4F7224BC281D}" type="pres">
      <dgm:prSet presAssocID="{1BC01C18-1853-9441-96BB-2897E6C7699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E84734-0F53-AF47-8097-B6D9E19661BB}" type="pres">
      <dgm:prSet presAssocID="{1BC01C18-1853-9441-96BB-2897E6C76991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F57765-5F55-F249-AE4E-3A282845564D}" srcId="{C4EFCC5A-DE63-DD40-BA25-3A940B12E414}" destId="{3781C99B-DC44-9240-B0A5-340DE8D0DADB}" srcOrd="0" destOrd="0" parTransId="{C4DD997A-9D4E-5747-A74F-E8895421947D}" sibTransId="{4CD34903-CEDA-F347-B341-66B27626863E}"/>
    <dgm:cxn modelId="{678CA1C8-C49D-7F48-80E1-42634F1BACA6}" srcId="{3781C99B-DC44-9240-B0A5-340DE8D0DADB}" destId="{6726891E-C9A7-2047-BE33-D0EA9C7D850A}" srcOrd="0" destOrd="0" parTransId="{DC80048E-DA37-8F4F-9931-44A62BB63437}" sibTransId="{60D809F7-1630-0D4C-A0BD-8C14317403A2}"/>
    <dgm:cxn modelId="{BE6DE077-AFB8-D14D-8896-3E927A504352}" type="presOf" srcId="{1BC01C18-1853-9441-96BB-2897E6C76991}" destId="{4A924C96-D7DE-174F-9C8A-4F7224BC281D}" srcOrd="0" destOrd="0" presId="urn:microsoft.com/office/officeart/2005/8/layout/hList1"/>
    <dgm:cxn modelId="{02A48C7C-6482-3943-8C4C-03D04F2348B9}" type="presOf" srcId="{6726891E-C9A7-2047-BE33-D0EA9C7D850A}" destId="{6504D319-ACE2-4947-9A9E-695AD0D5A413}" srcOrd="0" destOrd="0" presId="urn:microsoft.com/office/officeart/2005/8/layout/hList1"/>
    <dgm:cxn modelId="{687C2326-4B91-394F-AE6D-167308813E3E}" type="presOf" srcId="{0B5D3C6B-1331-8B45-BEF9-37D9F5A5D12C}" destId="{4CBE81D1-9392-334C-A39E-EA5D0DB58A00}" srcOrd="0" destOrd="0" presId="urn:microsoft.com/office/officeart/2005/8/layout/hList1"/>
    <dgm:cxn modelId="{1453B2F7-AF8C-AA44-8D09-BF6DC78D34F0}" srcId="{FA97BCE7-5068-264F-B2FF-45F80D9F9C96}" destId="{0B5D3C6B-1331-8B45-BEF9-37D9F5A5D12C}" srcOrd="0" destOrd="0" parTransId="{347626DF-ECBD-AE4B-8179-1B6DDF26CC81}" sibTransId="{41C173E6-042E-4C46-84CB-C92C25288CFB}"/>
    <dgm:cxn modelId="{30AFED5F-A6AE-054C-A3C9-B796937D9965}" type="presOf" srcId="{FD7A697D-E0EC-4C4A-AC52-2A5850239E30}" destId="{20E84734-0F53-AF47-8097-B6D9E19661BB}" srcOrd="0" destOrd="0" presId="urn:microsoft.com/office/officeart/2005/8/layout/hList1"/>
    <dgm:cxn modelId="{CA3847E1-EDCA-3E4B-BB8E-EE3BEBA40DE5}" type="presOf" srcId="{C4EFCC5A-DE63-DD40-BA25-3A940B12E414}" destId="{B170C5BE-F90F-BB4F-99E2-93E6A7717597}" srcOrd="0" destOrd="0" presId="urn:microsoft.com/office/officeart/2005/8/layout/hList1"/>
    <dgm:cxn modelId="{4F8E99DE-6E8C-2E44-96FA-254B8E6644A3}" type="presOf" srcId="{FA97BCE7-5068-264F-B2FF-45F80D9F9C96}" destId="{14619542-F3D9-E54C-A2EA-37236A126397}" srcOrd="0" destOrd="0" presId="urn:microsoft.com/office/officeart/2005/8/layout/hList1"/>
    <dgm:cxn modelId="{DE60BAF4-6E27-4F48-A3AE-9279E05EB85B}" srcId="{C4EFCC5A-DE63-DD40-BA25-3A940B12E414}" destId="{FA97BCE7-5068-264F-B2FF-45F80D9F9C96}" srcOrd="1" destOrd="0" parTransId="{A58D200B-412A-EC47-8638-AF1B91DEA71D}" sibTransId="{F5B79CC6-CD4D-9C44-B4B6-5ADE6864EF8E}"/>
    <dgm:cxn modelId="{382AB115-BF9C-2F4F-B1DB-B834E1C99815}" srcId="{C4EFCC5A-DE63-DD40-BA25-3A940B12E414}" destId="{1BC01C18-1853-9441-96BB-2897E6C76991}" srcOrd="2" destOrd="0" parTransId="{405686D6-07EC-F040-AA0E-C192D9A6EF3E}" sibTransId="{50989D45-AF9E-D34E-90C7-495FA7F068F7}"/>
    <dgm:cxn modelId="{A1AF54EB-62D3-2343-908D-DA8C90222756}" type="presOf" srcId="{3781C99B-DC44-9240-B0A5-340DE8D0DADB}" destId="{93696548-AA3C-C243-BB53-16378BBD8588}" srcOrd="0" destOrd="0" presId="urn:microsoft.com/office/officeart/2005/8/layout/hList1"/>
    <dgm:cxn modelId="{BBCE2E49-9399-9D42-9D73-2F9391477112}" srcId="{1BC01C18-1853-9441-96BB-2897E6C76991}" destId="{FD7A697D-E0EC-4C4A-AC52-2A5850239E30}" srcOrd="0" destOrd="0" parTransId="{A3166B0A-C39C-2142-B679-6781D5EABB6A}" sibTransId="{6444053C-7B8A-E248-A16B-4F31EE5C831E}"/>
    <dgm:cxn modelId="{E5E9F1E5-4A25-1147-A8E7-3AF4794453FD}" type="presParOf" srcId="{B170C5BE-F90F-BB4F-99E2-93E6A7717597}" destId="{CCCC0794-BC30-8349-8DAD-AFB2BB8D1D35}" srcOrd="0" destOrd="0" presId="urn:microsoft.com/office/officeart/2005/8/layout/hList1"/>
    <dgm:cxn modelId="{8C28ADB3-6B41-184C-A6DD-776E3EA67BB7}" type="presParOf" srcId="{CCCC0794-BC30-8349-8DAD-AFB2BB8D1D35}" destId="{93696548-AA3C-C243-BB53-16378BBD8588}" srcOrd="0" destOrd="0" presId="urn:microsoft.com/office/officeart/2005/8/layout/hList1"/>
    <dgm:cxn modelId="{FB9432CE-1A7D-F447-9014-570A88433809}" type="presParOf" srcId="{CCCC0794-BC30-8349-8DAD-AFB2BB8D1D35}" destId="{6504D319-ACE2-4947-9A9E-695AD0D5A413}" srcOrd="1" destOrd="0" presId="urn:microsoft.com/office/officeart/2005/8/layout/hList1"/>
    <dgm:cxn modelId="{6E9497B9-8E8D-1E41-BD82-A1DDF0284578}" type="presParOf" srcId="{B170C5BE-F90F-BB4F-99E2-93E6A7717597}" destId="{C5F2EC60-852A-3845-9A25-E6485C672013}" srcOrd="1" destOrd="0" presId="urn:microsoft.com/office/officeart/2005/8/layout/hList1"/>
    <dgm:cxn modelId="{27DA1456-2639-194A-9CB3-96977B4FE273}" type="presParOf" srcId="{B170C5BE-F90F-BB4F-99E2-93E6A7717597}" destId="{2379DD03-AA1A-2C47-9AE5-2F7909355D15}" srcOrd="2" destOrd="0" presId="urn:microsoft.com/office/officeart/2005/8/layout/hList1"/>
    <dgm:cxn modelId="{ED30EEFC-5DAB-6A48-91A1-A8CB89ADA1CA}" type="presParOf" srcId="{2379DD03-AA1A-2C47-9AE5-2F7909355D15}" destId="{14619542-F3D9-E54C-A2EA-37236A126397}" srcOrd="0" destOrd="0" presId="urn:microsoft.com/office/officeart/2005/8/layout/hList1"/>
    <dgm:cxn modelId="{6310AF00-2D95-EC4C-A39C-62CB52BD3649}" type="presParOf" srcId="{2379DD03-AA1A-2C47-9AE5-2F7909355D15}" destId="{4CBE81D1-9392-334C-A39E-EA5D0DB58A00}" srcOrd="1" destOrd="0" presId="urn:microsoft.com/office/officeart/2005/8/layout/hList1"/>
    <dgm:cxn modelId="{EDB57618-790F-F54C-BC45-D370CE244379}" type="presParOf" srcId="{B170C5BE-F90F-BB4F-99E2-93E6A7717597}" destId="{D1E5A27D-5649-914A-8778-C60716805169}" srcOrd="3" destOrd="0" presId="urn:microsoft.com/office/officeart/2005/8/layout/hList1"/>
    <dgm:cxn modelId="{116EE9C4-6F00-774B-A97F-5D7833766086}" type="presParOf" srcId="{B170C5BE-F90F-BB4F-99E2-93E6A7717597}" destId="{66589D88-626A-8649-A0B2-537DDA90EB95}" srcOrd="4" destOrd="0" presId="urn:microsoft.com/office/officeart/2005/8/layout/hList1"/>
    <dgm:cxn modelId="{66B21DDA-1A27-5E44-A6CE-32D77AD6427A}" type="presParOf" srcId="{66589D88-626A-8649-A0B2-537DDA90EB95}" destId="{4A924C96-D7DE-174F-9C8A-4F7224BC281D}" srcOrd="0" destOrd="0" presId="urn:microsoft.com/office/officeart/2005/8/layout/hList1"/>
    <dgm:cxn modelId="{F1044504-F35F-B342-ACAF-6738393066F6}" type="presParOf" srcId="{66589D88-626A-8649-A0B2-537DDA90EB95}" destId="{20E84734-0F53-AF47-8097-B6D9E19661B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816681-A627-E540-8A2D-7A7729EB956C}">
      <dsp:nvSpPr>
        <dsp:cNvPr id="0" name=""/>
        <dsp:cNvSpPr/>
      </dsp:nvSpPr>
      <dsp:spPr>
        <a:xfrm>
          <a:off x="1743260" y="1471"/>
          <a:ext cx="1563262" cy="101612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Caller contacts receiver</a:t>
          </a:r>
        </a:p>
      </dsp:txBody>
      <dsp:txXfrm>
        <a:off x="1792863" y="51074"/>
        <a:ext cx="1464056" cy="916914"/>
      </dsp:txXfrm>
    </dsp:sp>
    <dsp:sp modelId="{9E11EDB8-56AE-DB48-BC16-EDBB9615F0EE}">
      <dsp:nvSpPr>
        <dsp:cNvPr id="0" name=""/>
        <dsp:cNvSpPr/>
      </dsp:nvSpPr>
      <dsp:spPr>
        <a:xfrm>
          <a:off x="844681" y="509531"/>
          <a:ext cx="3360419" cy="3360419"/>
        </a:xfrm>
        <a:custGeom>
          <a:avLst/>
          <a:gdLst/>
          <a:ahLst/>
          <a:cxnLst/>
          <a:rect l="0" t="0" r="0" b="0"/>
          <a:pathLst>
            <a:path>
              <a:moveTo>
                <a:pt x="2678073" y="328406"/>
              </a:moveTo>
              <a:arcTo wR="1680209" hR="1680209" stAng="18386022" swAng="163530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7270C4-E78D-0F40-9B06-6BD6C2BA9600}">
      <dsp:nvSpPr>
        <dsp:cNvPr id="0" name=""/>
        <dsp:cNvSpPr/>
      </dsp:nvSpPr>
      <dsp:spPr>
        <a:xfrm>
          <a:off x="3423469" y="1681681"/>
          <a:ext cx="1563262" cy="101612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Receiver acknowledges caller</a:t>
          </a:r>
        </a:p>
      </dsp:txBody>
      <dsp:txXfrm>
        <a:off x="3473072" y="1731284"/>
        <a:ext cx="1464056" cy="916914"/>
      </dsp:txXfrm>
    </dsp:sp>
    <dsp:sp modelId="{552A42EC-D531-6347-9064-097F8C604E30}">
      <dsp:nvSpPr>
        <dsp:cNvPr id="0" name=""/>
        <dsp:cNvSpPr/>
      </dsp:nvSpPr>
      <dsp:spPr>
        <a:xfrm>
          <a:off x="844681" y="509531"/>
          <a:ext cx="3360419" cy="3360419"/>
        </a:xfrm>
        <a:custGeom>
          <a:avLst/>
          <a:gdLst/>
          <a:ahLst/>
          <a:cxnLst/>
          <a:rect l="0" t="0" r="0" b="0"/>
          <a:pathLst>
            <a:path>
              <a:moveTo>
                <a:pt x="3186349" y="2424956"/>
              </a:moveTo>
              <a:arcTo wR="1680209" hR="1680209" stAng="1578671" swAng="163530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475FBD-7C9E-1B44-AA4D-C8D1862AF249}">
      <dsp:nvSpPr>
        <dsp:cNvPr id="0" name=""/>
        <dsp:cNvSpPr/>
      </dsp:nvSpPr>
      <dsp:spPr>
        <a:xfrm>
          <a:off x="1743260" y="3361890"/>
          <a:ext cx="1563262" cy="101612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Caller transmits the message</a:t>
          </a:r>
        </a:p>
      </dsp:txBody>
      <dsp:txXfrm>
        <a:off x="1792863" y="3411493"/>
        <a:ext cx="1464056" cy="916914"/>
      </dsp:txXfrm>
    </dsp:sp>
    <dsp:sp modelId="{EA3810B4-16B0-F541-9997-3B3178112A51}">
      <dsp:nvSpPr>
        <dsp:cNvPr id="0" name=""/>
        <dsp:cNvSpPr/>
      </dsp:nvSpPr>
      <dsp:spPr>
        <a:xfrm>
          <a:off x="844681" y="509531"/>
          <a:ext cx="3360419" cy="3360419"/>
        </a:xfrm>
        <a:custGeom>
          <a:avLst/>
          <a:gdLst/>
          <a:ahLst/>
          <a:cxnLst/>
          <a:rect l="0" t="0" r="0" b="0"/>
          <a:pathLst>
            <a:path>
              <a:moveTo>
                <a:pt x="682346" y="3032013"/>
              </a:moveTo>
              <a:arcTo wR="1680209" hR="1680209" stAng="7586022" swAng="163530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48BE50-6CA8-E64A-8977-E2B1DB722147}">
      <dsp:nvSpPr>
        <dsp:cNvPr id="0" name=""/>
        <dsp:cNvSpPr/>
      </dsp:nvSpPr>
      <dsp:spPr>
        <a:xfrm>
          <a:off x="63050" y="1681681"/>
          <a:ext cx="1563262" cy="101612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Receiver confirms the message has been received</a:t>
          </a:r>
        </a:p>
      </dsp:txBody>
      <dsp:txXfrm>
        <a:off x="112653" y="1731284"/>
        <a:ext cx="1464056" cy="916914"/>
      </dsp:txXfrm>
    </dsp:sp>
    <dsp:sp modelId="{823ACB94-8C3B-434A-BF0A-63B6046A9369}">
      <dsp:nvSpPr>
        <dsp:cNvPr id="0" name=""/>
        <dsp:cNvSpPr/>
      </dsp:nvSpPr>
      <dsp:spPr>
        <a:xfrm>
          <a:off x="844681" y="509531"/>
          <a:ext cx="3360419" cy="3360419"/>
        </a:xfrm>
        <a:custGeom>
          <a:avLst/>
          <a:gdLst/>
          <a:ahLst/>
          <a:cxnLst/>
          <a:rect l="0" t="0" r="0" b="0"/>
          <a:pathLst>
            <a:path>
              <a:moveTo>
                <a:pt x="174069" y="935463"/>
              </a:moveTo>
              <a:arcTo wR="1680209" hR="1680209" stAng="12378671" swAng="163530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696548-AA3C-C243-BB53-16378BBD8588}">
      <dsp:nvSpPr>
        <dsp:cNvPr id="0" name=""/>
        <dsp:cNvSpPr/>
      </dsp:nvSpPr>
      <dsp:spPr>
        <a:xfrm>
          <a:off x="3341" y="246609"/>
          <a:ext cx="3257661" cy="835200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Conditions</a:t>
          </a:r>
        </a:p>
      </dsp:txBody>
      <dsp:txXfrm>
        <a:off x="3341" y="246609"/>
        <a:ext cx="3257661" cy="835200"/>
      </dsp:txXfrm>
    </dsp:sp>
    <dsp:sp modelId="{6504D319-ACE2-4947-9A9E-695AD0D5A413}">
      <dsp:nvSpPr>
        <dsp:cNvPr id="0" name=""/>
        <dsp:cNvSpPr/>
      </dsp:nvSpPr>
      <dsp:spPr>
        <a:xfrm>
          <a:off x="3341" y="1081809"/>
          <a:ext cx="3257661" cy="23085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/>
            <a:t>Where are you and what are the conditions (Include location)</a:t>
          </a:r>
        </a:p>
      </dsp:txBody>
      <dsp:txXfrm>
        <a:off x="3341" y="1081809"/>
        <a:ext cx="3257661" cy="2308545"/>
      </dsp:txXfrm>
    </dsp:sp>
    <dsp:sp modelId="{14619542-F3D9-E54C-A2EA-37236A126397}">
      <dsp:nvSpPr>
        <dsp:cNvPr id="0" name=""/>
        <dsp:cNvSpPr/>
      </dsp:nvSpPr>
      <dsp:spPr>
        <a:xfrm>
          <a:off x="3717075" y="246609"/>
          <a:ext cx="3257661" cy="835200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Actions</a:t>
          </a:r>
        </a:p>
      </dsp:txBody>
      <dsp:txXfrm>
        <a:off x="3717075" y="246609"/>
        <a:ext cx="3257661" cy="835200"/>
      </dsp:txXfrm>
    </dsp:sp>
    <dsp:sp modelId="{4CBE81D1-9392-334C-A39E-EA5D0DB58A00}">
      <dsp:nvSpPr>
        <dsp:cNvPr id="0" name=""/>
        <dsp:cNvSpPr/>
      </dsp:nvSpPr>
      <dsp:spPr>
        <a:xfrm>
          <a:off x="3717075" y="1081809"/>
          <a:ext cx="3257661" cy="23085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/>
            <a:t>What actions are you taking and what affect are they having on the problem</a:t>
          </a:r>
        </a:p>
      </dsp:txBody>
      <dsp:txXfrm>
        <a:off x="3717075" y="1081809"/>
        <a:ext cx="3257661" cy="2308545"/>
      </dsp:txXfrm>
    </dsp:sp>
    <dsp:sp modelId="{4A924C96-D7DE-174F-9C8A-4F7224BC281D}">
      <dsp:nvSpPr>
        <dsp:cNvPr id="0" name=""/>
        <dsp:cNvSpPr/>
      </dsp:nvSpPr>
      <dsp:spPr>
        <a:xfrm>
          <a:off x="7430809" y="246609"/>
          <a:ext cx="3257661" cy="835200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Needs</a:t>
          </a:r>
        </a:p>
      </dsp:txBody>
      <dsp:txXfrm>
        <a:off x="7430809" y="246609"/>
        <a:ext cx="3257661" cy="835200"/>
      </dsp:txXfrm>
    </dsp:sp>
    <dsp:sp modelId="{20E84734-0F53-AF47-8097-B6D9E19661BB}">
      <dsp:nvSpPr>
        <dsp:cNvPr id="0" name=""/>
        <dsp:cNvSpPr/>
      </dsp:nvSpPr>
      <dsp:spPr>
        <a:xfrm>
          <a:off x="7430809" y="1081809"/>
          <a:ext cx="3257661" cy="23085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/>
            <a:t>What resources or support do you need (or NO NEEDS)</a:t>
          </a:r>
        </a:p>
      </dsp:txBody>
      <dsp:txXfrm>
        <a:off x="7430809" y="1081809"/>
        <a:ext cx="3257661" cy="23085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040B0-6F4D-764F-B9C2-6337C3137BF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DDF5F-8903-3F43-8FC3-9FDFBAD1A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21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DDF5F-8903-3F43-8FC3-9FDFBAD1A0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14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DDF5F-8903-3F43-8FC3-9FDFBAD1A0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81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DDF5F-8903-3F43-8FC3-9FDFBAD1A0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8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DDF5F-8903-3F43-8FC3-9FDFBAD1A0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9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DDF5F-8903-3F43-8FC3-9FDFBAD1A0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73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DDF5F-8903-3F43-8FC3-9FDFBAD1A0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95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DDF5F-8903-3F43-8FC3-9FDFBAD1A0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38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DDF5F-8903-3F43-8FC3-9FDFBAD1A0F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76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84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6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92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25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8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01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0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51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6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88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37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12/17/2024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17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5" r:id="rId6"/>
    <p:sldLayoutId id="2147483730" r:id="rId7"/>
    <p:sldLayoutId id="2147483731" r:id="rId8"/>
    <p:sldLayoutId id="2147483732" r:id="rId9"/>
    <p:sldLayoutId id="2147483734" r:id="rId10"/>
    <p:sldLayoutId id="214748373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5D228C-C6DB-64D7-8062-37EC73E81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852" y="870596"/>
            <a:ext cx="4887382" cy="3112468"/>
          </a:xfrm>
        </p:spPr>
        <p:txBody>
          <a:bodyPr>
            <a:normAutofit/>
          </a:bodyPr>
          <a:lstStyle/>
          <a:p>
            <a:r>
              <a:rPr lang="en-US" b="1" dirty="0"/>
              <a:t>Fire Ground Ops Review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D39122-DA7A-3ECA-0710-2152D48DF9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852" y="4738147"/>
            <a:ext cx="4136526" cy="80248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latin typeface="American Typewriter" panose="02090604020004020304" pitchFamily="18" charset="77"/>
                <a:cs typeface="Times New Roman" panose="02020603050405020304" pitchFamily="18" charset="0"/>
              </a:rPr>
              <a:t>Euclid Fire Department 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American Typewriter" panose="02090604020004020304" pitchFamily="18" charset="77"/>
              </a:rPr>
              <a:t>December 2024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77ABC069-1552-795B-0EE4-1C4FB1624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151" y="1142999"/>
            <a:ext cx="5252545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32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66005D-42B9-C8A6-6BDD-98B0FF511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Rescue Group (RIT)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4B2E43-EEEF-91EE-F0A9-F9B4A2AE7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6" y="2293126"/>
            <a:ext cx="4166332" cy="3636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latin typeface="American Typewriter" panose="02090604020004020304" pitchFamily="18" charset="77"/>
              </a:rPr>
              <a:t>The primary responsibility of On-Deck companies is RESCUE for the companies operating inside of the hazard-zone </a:t>
            </a:r>
          </a:p>
        </p:txBody>
      </p:sp>
      <p:pic>
        <p:nvPicPr>
          <p:cNvPr id="4" name="Content Placeholder 4" descr="A picture containing screenshot, drawing&#10;&#10;Description automatically generated">
            <a:extLst>
              <a:ext uri="{FF2B5EF4-FFF2-40B4-BE49-F238E27FC236}">
                <a16:creationId xmlns:a16="http://schemas.microsoft.com/office/drawing/2014/main" xmlns="" id="{37A04613-6604-7726-5FEA-2219689F03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4" r="5497" b="1"/>
          <a:stretch/>
        </p:blipFill>
        <p:spPr>
          <a:xfrm>
            <a:off x="5992544" y="1639143"/>
            <a:ext cx="5571716" cy="4048468"/>
          </a:xfrm>
          <a:prstGeom prst="rect">
            <a:avLst/>
          </a:prstGeom>
        </p:spPr>
      </p:pic>
      <p:sp>
        <p:nvSpPr>
          <p:cNvPr id="5" name="Donut 4">
            <a:extLst>
              <a:ext uri="{FF2B5EF4-FFF2-40B4-BE49-F238E27FC236}">
                <a16:creationId xmlns:a16="http://schemas.microsoft.com/office/drawing/2014/main" xmlns="" id="{980752CE-E0C3-E440-04B2-E9FEB995F115}"/>
              </a:ext>
            </a:extLst>
          </p:cNvPr>
          <p:cNvSpPr/>
          <p:nvPr/>
        </p:nvSpPr>
        <p:spPr>
          <a:xfrm>
            <a:off x="10220633" y="3130080"/>
            <a:ext cx="840658" cy="648929"/>
          </a:xfrm>
          <a:prstGeom prst="donut">
            <a:avLst>
              <a:gd name="adj" fmla="val 3366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xmlns="" id="{BC8B57E8-132E-C961-C1FC-F452DD440B2B}"/>
              </a:ext>
            </a:extLst>
          </p:cNvPr>
          <p:cNvSpPr/>
          <p:nvPr/>
        </p:nvSpPr>
        <p:spPr>
          <a:xfrm>
            <a:off x="8721213" y="4760949"/>
            <a:ext cx="840658" cy="648929"/>
          </a:xfrm>
          <a:prstGeom prst="donut">
            <a:avLst>
              <a:gd name="adj" fmla="val 3366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7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667D00-00BF-2604-0665-A12D8CBE8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</a:t>
            </a:r>
            <a:r>
              <a:rPr lang="en-US" dirty="0">
                <a:solidFill>
                  <a:srgbClr val="FF0000"/>
                </a:solidFill>
              </a:rPr>
              <a:t>recycle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9A399A-EC71-72E8-BC69-AC5CFA91D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latin typeface="American Typewriter" panose="02090604020004020304" pitchFamily="18" charset="77"/>
              </a:rPr>
              <a:t>A timely and efficient means of air replacement and rehydration </a:t>
            </a:r>
          </a:p>
          <a:p>
            <a:r>
              <a:rPr lang="en-US" sz="2600" dirty="0">
                <a:latin typeface="American Typewriter" panose="02090604020004020304" pitchFamily="18" charset="77"/>
              </a:rPr>
              <a:t>Occurs outside the hazard-zone in the division the company is assigned</a:t>
            </a:r>
          </a:p>
          <a:p>
            <a:pPr lvl="1"/>
            <a:r>
              <a:rPr lang="en-US" sz="2600" dirty="0">
                <a:latin typeface="American Typewriter" panose="02090604020004020304" pitchFamily="18" charset="77"/>
              </a:rPr>
              <a:t>Important part of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298250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67EB1F-34D6-8F46-B4DD-A032D3F83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</a:t>
            </a:r>
            <a:r>
              <a:rPr lang="en-US" dirty="0">
                <a:solidFill>
                  <a:srgbClr val="FF0000"/>
                </a:solidFill>
              </a:rPr>
              <a:t>rehab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7EB01A-8D1C-1FBD-372F-F735E25DA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latin typeface="American Typewriter" panose="02090604020004020304" pitchFamily="18" charset="77"/>
              </a:rPr>
              <a:t>Function and location for medical evaluation and treatment</a:t>
            </a:r>
          </a:p>
          <a:p>
            <a:pPr>
              <a:buClr>
                <a:schemeClr val="tx1"/>
              </a:buClr>
            </a:pPr>
            <a:r>
              <a:rPr lang="en-US" sz="2600" dirty="0">
                <a:latin typeface="American Typewriter" panose="02090604020004020304" pitchFamily="18" charset="77"/>
              </a:rPr>
              <a:t>Report to rehab after three </a:t>
            </a:r>
            <a:r>
              <a:rPr lang="en-US" sz="2600" dirty="0" smtClean="0">
                <a:latin typeface="American Typewriter" panose="02090604020004020304" pitchFamily="18" charset="77"/>
              </a:rPr>
              <a:t>(2-3</a:t>
            </a:r>
            <a:r>
              <a:rPr lang="en-US" sz="2600" dirty="0">
                <a:latin typeface="American Typewriter" panose="02090604020004020304" pitchFamily="18" charset="77"/>
              </a:rPr>
              <a:t>) 30-minute SCBA bottles or </a:t>
            </a:r>
            <a:r>
              <a:rPr lang="en-US" sz="26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TWO (2) 45-MINUTE SCBA BOTTLES- (*ESTIMATE*)</a:t>
            </a:r>
            <a:r>
              <a:rPr lang="en-US" sz="2600" dirty="0">
                <a:latin typeface="American Typewriter" panose="02090604020004020304" pitchFamily="18" charset="77"/>
              </a:rPr>
              <a:t> </a:t>
            </a:r>
          </a:p>
          <a:p>
            <a:pPr>
              <a:buClr>
                <a:schemeClr val="tx1"/>
              </a:buClr>
            </a:pPr>
            <a:r>
              <a:rPr lang="en-US" sz="2600" dirty="0">
                <a:latin typeface="American Typewriter" panose="02090604020004020304" pitchFamily="18" charset="77"/>
              </a:rPr>
              <a:t>Report to rehab when individual feels they need rehab</a:t>
            </a:r>
          </a:p>
        </p:txBody>
      </p:sp>
    </p:spTree>
    <p:extLst>
      <p:ext uri="{BB962C8B-B14F-4D97-AF65-F5344CB8AC3E}">
        <p14:creationId xmlns:p14="http://schemas.microsoft.com/office/powerpoint/2010/main" val="425687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786CCE-6D34-34A0-1996-CEF90B87D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RECYCLE VS. REHAB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C1E5BA-6A6E-05F8-A324-B9F2E0373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latin typeface="American Typewriter" panose="02090604020004020304" pitchFamily="18" charset="77"/>
              </a:rPr>
              <a:t>An import aspect of fireground accountability</a:t>
            </a:r>
          </a:p>
          <a:p>
            <a:r>
              <a:rPr lang="en-US" sz="2600" dirty="0">
                <a:latin typeface="American Typewriter" panose="02090604020004020304" pitchFamily="18" charset="77"/>
              </a:rPr>
              <a:t>Important to understand:</a:t>
            </a:r>
          </a:p>
          <a:p>
            <a:pPr lvl="1">
              <a:buClr>
                <a:schemeClr val="tx1"/>
              </a:buClr>
            </a:pPr>
            <a:r>
              <a:rPr lang="en-US" sz="2600" b="1" dirty="0">
                <a:solidFill>
                  <a:srgbClr val="FF0000"/>
                </a:solidFill>
                <a:latin typeface="American Typewriter" panose="02090604020004020304" pitchFamily="18" charset="77"/>
              </a:rPr>
              <a:t>RECYCLE </a:t>
            </a:r>
            <a:r>
              <a:rPr lang="en-US" sz="2600" dirty="0">
                <a:latin typeface="American Typewriter" panose="02090604020004020304" pitchFamily="18" charset="77"/>
              </a:rPr>
              <a:t>is completed within the assigned division</a:t>
            </a:r>
          </a:p>
          <a:p>
            <a:pPr lvl="1">
              <a:buClr>
                <a:schemeClr val="tx1"/>
              </a:buClr>
            </a:pPr>
            <a:r>
              <a:rPr lang="en-US" sz="2600" b="1" dirty="0">
                <a:solidFill>
                  <a:srgbClr val="FF0000"/>
                </a:solidFill>
                <a:latin typeface="American Typewriter" panose="02090604020004020304" pitchFamily="18" charset="77"/>
              </a:rPr>
              <a:t>REHAB</a:t>
            </a:r>
            <a:r>
              <a:rPr lang="en-US" sz="2600" dirty="0">
                <a:latin typeface="American Typewriter" panose="02090604020004020304" pitchFamily="18" charset="77"/>
              </a:rPr>
              <a:t> is a designated assignment</a:t>
            </a:r>
          </a:p>
        </p:txBody>
      </p:sp>
    </p:spTree>
    <p:extLst>
      <p:ext uri="{BB962C8B-B14F-4D97-AF65-F5344CB8AC3E}">
        <p14:creationId xmlns:p14="http://schemas.microsoft.com/office/powerpoint/2010/main" val="269773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0EB517-5CE3-C5FC-3FE3-45F02B721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</a:t>
            </a:r>
            <a:r>
              <a:rPr lang="en-US" dirty="0">
                <a:solidFill>
                  <a:srgbClr val="FF0000"/>
                </a:solidFill>
              </a:rPr>
              <a:t>offensive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592D68-B3BE-6873-30DD-767532433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902542"/>
            <a:ext cx="10691265" cy="4026672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u="sng" dirty="0">
                <a:latin typeface="American Typewriter" panose="02090604020004020304" pitchFamily="18" charset="77"/>
              </a:rPr>
              <a:t>Operations are conducted inside the hazard-zone</a:t>
            </a:r>
          </a:p>
          <a:p>
            <a:pPr lvl="1"/>
            <a:r>
              <a:rPr lang="en-US" sz="2200" dirty="0">
                <a:latin typeface="American Typewriter" panose="02090604020004020304" pitchFamily="18" charset="77"/>
              </a:rPr>
              <a:t>Rescue</a:t>
            </a:r>
          </a:p>
          <a:p>
            <a:pPr lvl="1"/>
            <a:r>
              <a:rPr lang="en-US" sz="2200" dirty="0">
                <a:latin typeface="American Typewriter" panose="02090604020004020304" pitchFamily="18" charset="77"/>
              </a:rPr>
              <a:t>Fire Control</a:t>
            </a:r>
          </a:p>
          <a:p>
            <a:pPr lvl="1"/>
            <a:r>
              <a:rPr lang="en-US" sz="2200" dirty="0">
                <a:latin typeface="American Typewriter" panose="02090604020004020304" pitchFamily="18" charset="77"/>
              </a:rPr>
              <a:t>Primary searches</a:t>
            </a:r>
          </a:p>
          <a:p>
            <a:pPr lvl="1"/>
            <a:r>
              <a:rPr lang="en-US" sz="2200" dirty="0">
                <a:latin typeface="American Typewriter" panose="02090604020004020304" pitchFamily="18" charset="77"/>
              </a:rPr>
              <a:t>Ventilation	</a:t>
            </a:r>
          </a:p>
          <a:p>
            <a:pPr lvl="1"/>
            <a:r>
              <a:rPr lang="en-US" sz="2200" dirty="0">
                <a:latin typeface="American Typewriter" panose="02090604020004020304" pitchFamily="18" charset="77"/>
              </a:rPr>
              <a:t>Under Control</a:t>
            </a:r>
          </a:p>
          <a:p>
            <a:pPr lvl="1"/>
            <a:r>
              <a:rPr lang="en-US" sz="2200" dirty="0">
                <a:latin typeface="American Typewriter" panose="02090604020004020304" pitchFamily="18" charset="77"/>
              </a:rPr>
              <a:t>Post fire decontamination </a:t>
            </a:r>
          </a:p>
          <a:p>
            <a:pPr lvl="1"/>
            <a:r>
              <a:rPr lang="en-US" sz="2200" dirty="0">
                <a:latin typeface="American Typewriter" panose="02090604020004020304" pitchFamily="18" charset="77"/>
              </a:rPr>
              <a:t>Incident Stabilization </a:t>
            </a:r>
          </a:p>
          <a:p>
            <a:pPr marL="457200" lvl="1" indent="0">
              <a:buNone/>
            </a:pPr>
            <a:endParaRPr lang="en-US" sz="2200" dirty="0"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1443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DC51E7-9771-3C4D-A0DB-F2B4685B4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Offensive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FCFD48-6B88-B04B-AB38-F99BB753F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merican Typewriter" panose="02090604020004020304" pitchFamily="18" charset="77"/>
              </a:rPr>
              <a:t>It is important to note that only the incident commander decides what the strategy is</a:t>
            </a:r>
          </a:p>
          <a:p>
            <a:pPr lvl="1"/>
            <a:r>
              <a:rPr lang="en-US" dirty="0">
                <a:latin typeface="American Typewriter" panose="02090604020004020304" pitchFamily="18" charset="77"/>
              </a:rPr>
              <a:t>Companies do not assume anything based on tactics being employed</a:t>
            </a:r>
          </a:p>
          <a:p>
            <a:pPr lvl="2"/>
            <a:r>
              <a:rPr lang="en-US" dirty="0">
                <a:latin typeface="American Typewriter" panose="02090604020004020304" pitchFamily="18" charset="77"/>
              </a:rPr>
              <a:t>Exterior streams </a:t>
            </a:r>
          </a:p>
          <a:p>
            <a:pPr lvl="2"/>
            <a:r>
              <a:rPr lang="en-US" dirty="0">
                <a:latin typeface="American Typewriter" panose="02090604020004020304" pitchFamily="18" charset="77"/>
              </a:rPr>
              <a:t>Large caliber streams</a:t>
            </a:r>
          </a:p>
          <a:p>
            <a:pPr lvl="2"/>
            <a:r>
              <a:rPr lang="en-US" dirty="0">
                <a:latin typeface="American Typewriter" panose="02090604020004020304" pitchFamily="18" charset="77"/>
              </a:rPr>
              <a:t>Other low frequency tactical options</a:t>
            </a:r>
          </a:p>
          <a:p>
            <a:pPr lvl="1"/>
            <a:r>
              <a:rPr lang="en-US" dirty="0">
                <a:latin typeface="American Typewriter" panose="02090604020004020304" pitchFamily="18" charset="77"/>
              </a:rPr>
              <a:t>These are tactics that may be used offensively for a short period of time – Often to reset fires prior to entry</a:t>
            </a:r>
          </a:p>
        </p:txBody>
      </p:sp>
    </p:spTree>
    <p:extLst>
      <p:ext uri="{BB962C8B-B14F-4D97-AF65-F5344CB8AC3E}">
        <p14:creationId xmlns:p14="http://schemas.microsoft.com/office/powerpoint/2010/main" val="198816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4CEF1B-2F53-96D1-3A21-08C018776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</a:t>
            </a:r>
            <a:r>
              <a:rPr lang="en-US" dirty="0">
                <a:solidFill>
                  <a:srgbClr val="FF0000"/>
                </a:solidFill>
              </a:rPr>
              <a:t>defensive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32D96F-B456-EA46-6F34-FF0455B6A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b="1" u="sng" dirty="0">
                <a:latin typeface="American Typewriter" panose="02090604020004020304" pitchFamily="18" charset="77"/>
              </a:rPr>
              <a:t>Operations are conducted outside the hazard-zone</a:t>
            </a:r>
          </a:p>
          <a:p>
            <a:pPr lvl="1"/>
            <a:r>
              <a:rPr lang="en-US" sz="2200" dirty="0">
                <a:latin typeface="American Typewriter" panose="02090604020004020304" pitchFamily="18" charset="77"/>
              </a:rPr>
              <a:t>Define the hazard zone</a:t>
            </a:r>
          </a:p>
          <a:p>
            <a:pPr lvl="1"/>
            <a:r>
              <a:rPr lang="en-US" sz="2200" dirty="0">
                <a:latin typeface="American Typewriter" panose="02090604020004020304" pitchFamily="18" charset="77"/>
              </a:rPr>
              <a:t>Establish cut-off points (stop the forward progress of the fire)</a:t>
            </a:r>
          </a:p>
          <a:p>
            <a:pPr lvl="1"/>
            <a:r>
              <a:rPr lang="en-US" sz="2200" dirty="0">
                <a:latin typeface="American Typewriter" panose="02090604020004020304" pitchFamily="18" charset="77"/>
              </a:rPr>
              <a:t>Search exposures</a:t>
            </a:r>
          </a:p>
          <a:p>
            <a:pPr lvl="1"/>
            <a:r>
              <a:rPr lang="en-US" sz="2200" dirty="0">
                <a:latin typeface="American Typewriter" panose="02090604020004020304" pitchFamily="18" charset="77"/>
              </a:rPr>
              <a:t>Protect exposures</a:t>
            </a:r>
          </a:p>
          <a:p>
            <a:pPr lvl="1"/>
            <a:endParaRPr lang="en-US" sz="2200" dirty="0">
              <a:latin typeface="American Typewriter" panose="02090604020004020304" pitchFamily="18" charset="77"/>
            </a:endParaRPr>
          </a:p>
          <a:p>
            <a:pPr marL="457200" lvl="1" indent="0" algn="ctr">
              <a:buNone/>
            </a:pPr>
            <a:r>
              <a:rPr lang="en-US" sz="2200" b="1" dirty="0">
                <a:solidFill>
                  <a:srgbClr val="FF0000"/>
                </a:solidFill>
                <a:latin typeface="American Typewriter" panose="02090604020004020304" pitchFamily="18" charset="77"/>
              </a:rPr>
              <a:t>Number #1 tactical and task level goal at Defensive fires is no firefighter gets hurt</a:t>
            </a:r>
          </a:p>
        </p:txBody>
      </p:sp>
    </p:spTree>
    <p:extLst>
      <p:ext uri="{BB962C8B-B14F-4D97-AF65-F5344CB8AC3E}">
        <p14:creationId xmlns:p14="http://schemas.microsoft.com/office/powerpoint/2010/main" val="202656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EAB09E-9706-09CC-F322-B4254BFF1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</a:t>
            </a:r>
            <a:r>
              <a:rPr lang="en-US" dirty="0">
                <a:solidFill>
                  <a:srgbClr val="FF0000"/>
                </a:solidFill>
              </a:rPr>
              <a:t>Fire control or Attack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45D19B-0AC3-2300-461C-1A5EACF88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Tactical benchmark</a:t>
            </a:r>
          </a:p>
          <a:p>
            <a:r>
              <a:rPr lang="en-US" sz="2400" dirty="0"/>
              <a:t>The #1 priority of company assignments during any offensive fireground operation (if no apparent rescue exists) </a:t>
            </a:r>
          </a:p>
          <a:p>
            <a:r>
              <a:rPr lang="en-US" sz="2200" dirty="0"/>
              <a:t>The focus of the IC’s resources will initially be directed at achieving fire control</a:t>
            </a:r>
          </a:p>
          <a:p>
            <a:r>
              <a:rPr lang="en-US" sz="2400" dirty="0"/>
              <a:t>The act of isolating, confining, and extinguishing the fire in the hazard-zone</a:t>
            </a:r>
          </a:p>
          <a:p>
            <a:r>
              <a:rPr lang="en-US" sz="2400" dirty="0"/>
              <a:t>Fire has been confirmed as having no extension in a companies assigned geographical area (Interior)</a:t>
            </a:r>
          </a:p>
        </p:txBody>
      </p:sp>
    </p:spTree>
    <p:extLst>
      <p:ext uri="{BB962C8B-B14F-4D97-AF65-F5344CB8AC3E}">
        <p14:creationId xmlns:p14="http://schemas.microsoft.com/office/powerpoint/2010/main" val="75331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59FA38-9BA8-DD3B-9036-E0412AF4C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</a:t>
            </a:r>
            <a:r>
              <a:rPr lang="en-US" dirty="0">
                <a:solidFill>
                  <a:srgbClr val="FF0000"/>
                </a:solidFill>
              </a:rPr>
              <a:t>Primary All clear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446094-0607-A3B7-A747-8B37CA9BB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600" dirty="0"/>
              <a:t>Tactical benchmark</a:t>
            </a:r>
          </a:p>
          <a:p>
            <a:r>
              <a:rPr lang="en-US" sz="2600" dirty="0"/>
              <a:t>This is the number #1 tactical benchmark the IC needs to complete</a:t>
            </a:r>
          </a:p>
          <a:p>
            <a:pPr lvl="1"/>
            <a:r>
              <a:rPr lang="en-US" sz="2400" dirty="0"/>
              <a:t>IC’s will need to “drive” the completion of the search and assign companies to cover all areas of the structure with primary searches  </a:t>
            </a:r>
          </a:p>
          <a:p>
            <a:r>
              <a:rPr lang="en-US" sz="2600" dirty="0"/>
              <a:t>Indicates that an initial search for victims has been completed in a companies assigned geographical area</a:t>
            </a:r>
          </a:p>
          <a:p>
            <a:pPr lvl="1"/>
            <a:r>
              <a:rPr lang="en-US" sz="2600" dirty="0"/>
              <a:t>Generally, reported for an entire floor or entire structure</a:t>
            </a:r>
          </a:p>
        </p:txBody>
      </p:sp>
    </p:spTree>
    <p:extLst>
      <p:ext uri="{BB962C8B-B14F-4D97-AF65-F5344CB8AC3E}">
        <p14:creationId xmlns:p14="http://schemas.microsoft.com/office/powerpoint/2010/main" val="260424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56CBA4-7553-0124-0B92-E260BA65C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</a:t>
            </a:r>
            <a:r>
              <a:rPr lang="en-US" dirty="0">
                <a:solidFill>
                  <a:srgbClr val="FF0000"/>
                </a:solidFill>
              </a:rPr>
              <a:t>all clear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E0E4A8-516B-7598-ABB0-D92E9499E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Tactical benchmark</a:t>
            </a:r>
          </a:p>
          <a:p>
            <a:r>
              <a:rPr lang="en-US" sz="2600" dirty="0"/>
              <a:t>Indicates a secondary search for victims has been completed in a companies assigned geographical area</a:t>
            </a:r>
          </a:p>
          <a:p>
            <a:pPr lvl="1"/>
            <a:r>
              <a:rPr lang="en-US" sz="2600" dirty="0"/>
              <a:t>Generally, reported for an entire floor or entire structure</a:t>
            </a:r>
          </a:p>
        </p:txBody>
      </p:sp>
    </p:spTree>
    <p:extLst>
      <p:ext uri="{BB962C8B-B14F-4D97-AF65-F5344CB8AC3E}">
        <p14:creationId xmlns:p14="http://schemas.microsoft.com/office/powerpoint/2010/main" val="116619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326738-34C6-CD42-D993-937F21D99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Incident 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88C12E-C38C-9D3F-37F1-9704835B8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07611"/>
            <a:ext cx="2372765" cy="406187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250000"/>
              </a:lnSpc>
            </a:pPr>
            <a:r>
              <a:rPr lang="en-US" sz="3600" dirty="0"/>
              <a:t>Strategic</a:t>
            </a:r>
          </a:p>
          <a:p>
            <a:pPr>
              <a:lnSpc>
                <a:spcPct val="250000"/>
              </a:lnSpc>
            </a:pPr>
            <a:r>
              <a:rPr lang="en-US" sz="3600" dirty="0"/>
              <a:t>Tactical</a:t>
            </a:r>
          </a:p>
          <a:p>
            <a:pPr>
              <a:lnSpc>
                <a:spcPct val="250000"/>
              </a:lnSpc>
            </a:pPr>
            <a:r>
              <a:rPr lang="en-US" sz="3600" dirty="0"/>
              <a:t>Task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9D4E6D0-40A1-A8B1-1BA2-796DD7405757}"/>
              </a:ext>
            </a:extLst>
          </p:cNvPr>
          <p:cNvSpPr txBox="1"/>
          <p:nvPr/>
        </p:nvSpPr>
        <p:spPr>
          <a:xfrm>
            <a:off x="3479800" y="2101126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The Incident Commander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Provides overall strategic command direction from a central point (Command Post – Outside of the hazard zone)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732275-9D16-25D6-408E-7D6D002EA95C}"/>
              </a:ext>
            </a:extLst>
          </p:cNvPr>
          <p:cNvSpPr txBox="1"/>
          <p:nvPr/>
        </p:nvSpPr>
        <p:spPr>
          <a:xfrm>
            <a:off x="3479800" y="3301455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Geographic and functional division/group supervisors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Supervise task-level work by being physically located right where the work is being performed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Mid-management direction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73051F-6B49-9BB5-2A6E-15E07C5FB9F5}"/>
              </a:ext>
            </a:extLst>
          </p:cNvPr>
          <p:cNvSpPr txBox="1"/>
          <p:nvPr/>
        </p:nvSpPr>
        <p:spPr>
          <a:xfrm>
            <a:off x="3479800" y="4778783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Where the manual labor is performed to directly solve the problem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Performed by firefighters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Directly supervised by Company Officers</a:t>
            </a:r>
          </a:p>
        </p:txBody>
      </p:sp>
    </p:spTree>
    <p:extLst>
      <p:ext uri="{BB962C8B-B14F-4D97-AF65-F5344CB8AC3E}">
        <p14:creationId xmlns:p14="http://schemas.microsoft.com/office/powerpoint/2010/main" val="87474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5B9821-DC81-6EB3-65A2-967952B75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&amp; all clear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C9F06F-A2E1-8922-3840-BED8533EF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600" dirty="0"/>
              <a:t>Primary searches are usually conducted in conjunction with fire attack</a:t>
            </a:r>
          </a:p>
          <a:p>
            <a:r>
              <a:rPr lang="en-US" sz="2600" dirty="0"/>
              <a:t>Secondary searches may or may not be completed after fire control is achieved</a:t>
            </a:r>
          </a:p>
          <a:p>
            <a:r>
              <a:rPr lang="en-US" sz="2600" dirty="0"/>
              <a:t>A thorough search must be completed in conjunction with fire control and ventilation</a:t>
            </a:r>
          </a:p>
          <a:p>
            <a:r>
              <a:rPr lang="en-US" sz="2600" dirty="0"/>
              <a:t>All searches should be conducted by different crews</a:t>
            </a:r>
          </a:p>
          <a:p>
            <a:r>
              <a:rPr lang="en-US" sz="2600" dirty="0"/>
              <a:t>Speed-fast yet thorough</a:t>
            </a:r>
          </a:p>
        </p:txBody>
      </p:sp>
    </p:spTree>
    <p:extLst>
      <p:ext uri="{BB962C8B-B14F-4D97-AF65-F5344CB8AC3E}">
        <p14:creationId xmlns:p14="http://schemas.microsoft.com/office/powerpoint/2010/main" val="372698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6EC0AE-6C18-FA36-3E85-FE2AEB9F3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</a:t>
            </a:r>
            <a:r>
              <a:rPr lang="en-US" dirty="0">
                <a:solidFill>
                  <a:srgbClr val="FF0000"/>
                </a:solidFill>
              </a:rPr>
              <a:t>under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39C948-8471-8E3D-7968-A74148FAA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Tactical benchmark</a:t>
            </a:r>
          </a:p>
          <a:p>
            <a:r>
              <a:rPr lang="en-US" sz="2600" dirty="0"/>
              <a:t>Overhaul and salvage operations revolve around minimizing damage and loss </a:t>
            </a:r>
          </a:p>
          <a:p>
            <a:r>
              <a:rPr lang="en-US" sz="2600" dirty="0"/>
              <a:t>Incident will be handled with resources already on scene</a:t>
            </a:r>
          </a:p>
        </p:txBody>
      </p:sp>
    </p:spTree>
    <p:extLst>
      <p:ext uri="{BB962C8B-B14F-4D97-AF65-F5344CB8AC3E}">
        <p14:creationId xmlns:p14="http://schemas.microsoft.com/office/powerpoint/2010/main" val="132822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A9DD80-FD5C-2873-C542-0015CCFC0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commonly used unofficial 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1185E4-4872-4700-A759-B473C0822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455358"/>
            <a:ext cx="10691265" cy="3636088"/>
          </a:xfrm>
        </p:spPr>
        <p:txBody>
          <a:bodyPr>
            <a:normAutofit/>
          </a:bodyPr>
          <a:lstStyle/>
          <a:p>
            <a:r>
              <a:rPr lang="en-US" sz="2200" dirty="0"/>
              <a:t>“</a:t>
            </a:r>
            <a:r>
              <a:rPr lang="en-US" sz="2200" dirty="0">
                <a:solidFill>
                  <a:srgbClr val="FF0000"/>
                </a:solidFill>
              </a:rPr>
              <a:t>Working fire</a:t>
            </a:r>
            <a:r>
              <a:rPr lang="en-US" sz="2200" dirty="0"/>
              <a:t>”: Indicates a situation that requires at least the commitment of all initially responding companies</a:t>
            </a:r>
          </a:p>
          <a:p>
            <a:r>
              <a:rPr lang="en-US" sz="2200" dirty="0"/>
              <a:t>“</a:t>
            </a:r>
            <a:r>
              <a:rPr lang="en-US" sz="2200" dirty="0">
                <a:solidFill>
                  <a:srgbClr val="FF0000"/>
                </a:solidFill>
              </a:rPr>
              <a:t>Water on the fire</a:t>
            </a:r>
            <a:r>
              <a:rPr lang="en-US" sz="2200" dirty="0"/>
              <a:t>”: Indicates that a company found the seat of the fire and applied water</a:t>
            </a:r>
          </a:p>
          <a:p>
            <a:r>
              <a:rPr lang="en-US" sz="2200" dirty="0"/>
              <a:t>“</a:t>
            </a:r>
            <a:r>
              <a:rPr lang="en-US" sz="2200" dirty="0">
                <a:solidFill>
                  <a:srgbClr val="FF0000"/>
                </a:solidFill>
              </a:rPr>
              <a:t>Knockdown</a:t>
            </a:r>
            <a:r>
              <a:rPr lang="en-US" sz="2200" dirty="0"/>
              <a:t>”: Indicates that the main body of fire has been controlled in a companies assigned geographic area. 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</a:rPr>
              <a:t>Overhaul may still need to be completed.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7116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87F93D-F375-2B64-CE90-485051FA6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 communication order model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xmlns="" id="{83AA0D38-48D8-2D5C-BC28-7C9C26281C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1740713"/>
              </p:ext>
            </p:extLst>
          </p:nvPr>
        </p:nvGraphicFramePr>
        <p:xfrm>
          <a:off x="700087" y="1549831"/>
          <a:ext cx="5049783" cy="4379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827D56-20EF-5B49-9AAB-E037AC12720B}"/>
              </a:ext>
            </a:extLst>
          </p:cNvPr>
          <p:cNvSpPr txBox="1"/>
          <p:nvPr/>
        </p:nvSpPr>
        <p:spPr>
          <a:xfrm>
            <a:off x="6664271" y="1720532"/>
            <a:ext cx="3874576" cy="4654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altLang="en-US" sz="2000" b="1" u="sng" dirty="0">
                <a:solidFill>
                  <a:srgbClr val="FF0000"/>
                </a:solidFill>
                <a:cs typeface="Arial" panose="020B0604020202020204" pitchFamily="34" charset="0"/>
              </a:rPr>
              <a:t>Properly following the Order Model will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b="1" dirty="0">
                <a:cs typeface="Arial" panose="020B0604020202020204" pitchFamily="34" charset="0"/>
              </a:rPr>
              <a:t>reduce the overall amount of radio traffic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b="1" dirty="0">
                <a:cs typeface="Arial" panose="020B0604020202020204" pitchFamily="34" charset="0"/>
              </a:rPr>
              <a:t>enhance the accountability process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b="1" dirty="0">
                <a:cs typeface="Arial" panose="020B0604020202020204" pitchFamily="34" charset="0"/>
              </a:rPr>
              <a:t> prevent deployment mistakes, directional mistakes and freelancing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73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480477-AACE-144E-B6E3-2FBCE9FE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 discipline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B8C9E1-DD0B-8359-9338-B70301AE0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946787"/>
            <a:ext cx="10691265" cy="3982427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 tactical fireground channel must remain as clear as possible for critical radio traffic (</a:t>
            </a:r>
            <a:r>
              <a:rPr lang="en-US" sz="2400" b="1" i="1" dirty="0">
                <a:solidFill>
                  <a:srgbClr val="FF0000"/>
                </a:solidFill>
              </a:rPr>
              <a:t>priority/emergency radio traffic, completion of tactical priorities, Maydays</a:t>
            </a:r>
            <a:r>
              <a:rPr lang="en-US" sz="2400" dirty="0"/>
              <a:t>)</a:t>
            </a:r>
          </a:p>
          <a:p>
            <a:r>
              <a:rPr lang="en-US" sz="2400" dirty="0"/>
              <a:t>Once a company is assigned into the hazard-zone they should maintain radio silence unless they are contacted by the Incident Commander (</a:t>
            </a:r>
            <a:r>
              <a:rPr lang="en-US" sz="2400" b="1" i="1" dirty="0">
                <a:solidFill>
                  <a:srgbClr val="FF0000"/>
                </a:solidFill>
              </a:rPr>
              <a:t>This does not include achievement of tactical benchmarks, status changes, roof reports, priority radio traffic, Maydays</a:t>
            </a:r>
            <a:r>
              <a:rPr lang="en-US" sz="2400" dirty="0"/>
              <a:t>)</a:t>
            </a:r>
          </a:p>
          <a:p>
            <a:r>
              <a:rPr lang="en-US" sz="2400" dirty="0"/>
              <a:t>Fireground radio traffic should be driven and controlled by the Incident Commander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284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1E0012-D011-6099-94DB-4BE465EAA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B4DA55-0FBE-BA82-867F-4C6704F7B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Provides task level firefighters a standard way to report back to the Incident Commander on their progress and needs</a:t>
            </a:r>
          </a:p>
          <a:p>
            <a:r>
              <a:rPr lang="en-US" sz="2600" dirty="0"/>
              <a:t>Keeps things simple and uniform</a:t>
            </a:r>
          </a:p>
          <a:p>
            <a:r>
              <a:rPr lang="en-US" sz="2600" dirty="0"/>
              <a:t>Delivers the Incident Commander the information needed to keep the incident strategy and action plan current</a:t>
            </a:r>
          </a:p>
        </p:txBody>
      </p:sp>
    </p:spTree>
    <p:extLst>
      <p:ext uri="{BB962C8B-B14F-4D97-AF65-F5344CB8AC3E}">
        <p14:creationId xmlns:p14="http://schemas.microsoft.com/office/powerpoint/2010/main" val="256157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CEDE2C-0E1A-F561-D1C9-D37ADCFDD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854439"/>
            <a:ext cx="10691812" cy="1438687"/>
          </a:xfrm>
        </p:spPr>
        <p:txBody>
          <a:bodyPr/>
          <a:lstStyle/>
          <a:p>
            <a:r>
              <a:rPr lang="en-US" dirty="0"/>
              <a:t>Can reporting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488F6176-45C3-745A-F3BA-36DFE696FF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9277467"/>
              </p:ext>
            </p:extLst>
          </p:nvPr>
        </p:nvGraphicFramePr>
        <p:xfrm>
          <a:off x="700635" y="2189111"/>
          <a:ext cx="10691812" cy="363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624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3EA021-97CC-AA17-D87E-5B637F4F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FAD019-E3AF-8B58-AFF0-1AE6F1E53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All reports should be given in the </a:t>
            </a:r>
            <a:r>
              <a:rPr lang="en-US" sz="2600" b="1" dirty="0"/>
              <a:t>CAN</a:t>
            </a:r>
            <a:r>
              <a:rPr lang="en-US" sz="2600" dirty="0"/>
              <a:t> format</a:t>
            </a:r>
          </a:p>
          <a:p>
            <a:r>
              <a:rPr lang="en-US" sz="2600" dirty="0"/>
              <a:t>Should include tactical objectives that have been completed</a:t>
            </a:r>
          </a:p>
          <a:p>
            <a:r>
              <a:rPr lang="en-US" sz="2600" dirty="0"/>
              <a:t>Standard, concise, and consistent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04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4707FE-574B-0822-117D-2349FFEE0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change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3F3FE2-4536-1D17-F948-7B7744752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Important aspect of fireground accountability</a:t>
            </a:r>
          </a:p>
          <a:p>
            <a:r>
              <a:rPr lang="en-US" sz="2600" dirty="0"/>
              <a:t>Required when a company is moving from their assigned work location to a different geographical work location</a:t>
            </a:r>
          </a:p>
          <a:p>
            <a:r>
              <a:rPr lang="en-US" sz="2600" dirty="0"/>
              <a:t>Required when a company completed their work assignment or cannot complete their work assignment</a:t>
            </a:r>
          </a:p>
        </p:txBody>
      </p:sp>
    </p:spTree>
    <p:extLst>
      <p:ext uri="{BB962C8B-B14F-4D97-AF65-F5344CB8AC3E}">
        <p14:creationId xmlns:p14="http://schemas.microsoft.com/office/powerpoint/2010/main" val="97173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1A35F3-BB5E-2255-CE09-DC3BA2D8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Priority radio traffic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E52609-68D8-9065-848D-F6BCB5DE7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Used by task and tactical level members/companies to report immediate life safety finding to the Incident Commander</a:t>
            </a:r>
          </a:p>
          <a:p>
            <a:r>
              <a:rPr lang="en-US" sz="2200" dirty="0"/>
              <a:t>All individuals on the fireground are expected to IMMEDIATELY transmit priority radio traffic</a:t>
            </a:r>
          </a:p>
          <a:p>
            <a:r>
              <a:rPr lang="en-US" sz="2200" dirty="0"/>
              <a:t>Members/companies with priority traffic are allowed to break into the order model of routine radio traffic to deliver their message (Takes precedence over all standard fireground radio traffic)</a:t>
            </a:r>
          </a:p>
        </p:txBody>
      </p:sp>
    </p:spTree>
    <p:extLst>
      <p:ext uri="{BB962C8B-B14F-4D97-AF65-F5344CB8AC3E}">
        <p14:creationId xmlns:p14="http://schemas.microsoft.com/office/powerpoint/2010/main" val="57082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D106DD-4AA8-0C4B-BE22-86B1199F9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THIS TRANSLATES TO THE FIREGROUND</a:t>
            </a:r>
          </a:p>
        </p:txBody>
      </p:sp>
      <p:pic>
        <p:nvPicPr>
          <p:cNvPr id="4" name="Content Placeholder 3" descr="A desk with a computer&#10;&#10;Description automatically generated">
            <a:extLst>
              <a:ext uri="{FF2B5EF4-FFF2-40B4-BE49-F238E27FC236}">
                <a16:creationId xmlns:a16="http://schemas.microsoft.com/office/drawing/2014/main" xmlns="" id="{EE6A71C4-C18F-67CE-30FF-ACD378F88B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1" r="15204" b="1"/>
          <a:stretch/>
        </p:blipFill>
        <p:spPr>
          <a:xfrm>
            <a:off x="8264649" y="3067304"/>
            <a:ext cx="3119197" cy="2868597"/>
          </a:xfrm>
          <a:prstGeom prst="rect">
            <a:avLst/>
          </a:prstGeom>
        </p:spPr>
      </p:pic>
      <p:pic>
        <p:nvPicPr>
          <p:cNvPr id="5" name="Content Placeholder 3" descr="A person standing next to a fire&#10;&#10;Description automatically generated">
            <a:extLst>
              <a:ext uri="{FF2B5EF4-FFF2-40B4-BE49-F238E27FC236}">
                <a16:creationId xmlns:a16="http://schemas.microsoft.com/office/drawing/2014/main" xmlns="" id="{E1BEC5AE-73A0-1D2B-565C-BA00A903C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3" r="-1" b="2054"/>
          <a:stretch/>
        </p:blipFill>
        <p:spPr>
          <a:xfrm>
            <a:off x="4536401" y="3067305"/>
            <a:ext cx="3119197" cy="2868597"/>
          </a:xfrm>
          <a:prstGeom prst="rect">
            <a:avLst/>
          </a:prstGeom>
        </p:spPr>
      </p:pic>
      <p:pic>
        <p:nvPicPr>
          <p:cNvPr id="6" name="Content Placeholder 3" descr="A picture containing smoke, train, steam, track&#10;&#10;Description automatically generated">
            <a:extLst>
              <a:ext uri="{FF2B5EF4-FFF2-40B4-BE49-F238E27FC236}">
                <a16:creationId xmlns:a16="http://schemas.microsoft.com/office/drawing/2014/main" xmlns="" id="{3502D6E8-04AE-7554-2740-02E8BDA0D2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01" r="2" b="2"/>
          <a:stretch/>
        </p:blipFill>
        <p:spPr>
          <a:xfrm>
            <a:off x="808153" y="3067305"/>
            <a:ext cx="3119197" cy="28685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A260549-8E6D-EF16-AB9B-93CA29DD4E42}"/>
              </a:ext>
            </a:extLst>
          </p:cNvPr>
          <p:cNvSpPr txBox="1"/>
          <p:nvPr/>
        </p:nvSpPr>
        <p:spPr>
          <a:xfrm>
            <a:off x="1156879" y="2345118"/>
            <a:ext cx="2421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TASK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947C4AD-44DF-A74D-1E62-26CA71DD1C6E}"/>
              </a:ext>
            </a:extLst>
          </p:cNvPr>
          <p:cNvSpPr txBox="1"/>
          <p:nvPr/>
        </p:nvSpPr>
        <p:spPr>
          <a:xfrm>
            <a:off x="4486668" y="2345119"/>
            <a:ext cx="3119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TACTICAL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187A952-2631-DEAD-4A23-02481C72E05D}"/>
              </a:ext>
            </a:extLst>
          </p:cNvPr>
          <p:cNvSpPr txBox="1"/>
          <p:nvPr/>
        </p:nvSpPr>
        <p:spPr>
          <a:xfrm>
            <a:off x="8342988" y="2345119"/>
            <a:ext cx="29625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STRATEGIC LEVEL</a:t>
            </a: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xmlns="" id="{CA30E9D0-1630-A78B-8FF5-9154C8027DCC}"/>
              </a:ext>
            </a:extLst>
          </p:cNvPr>
          <p:cNvSpPr/>
          <p:nvPr/>
        </p:nvSpPr>
        <p:spPr>
          <a:xfrm>
            <a:off x="2654709" y="4925961"/>
            <a:ext cx="530943" cy="1194619"/>
          </a:xfrm>
          <a:prstGeom prst="donut">
            <a:avLst>
              <a:gd name="adj" fmla="val 19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60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FB6E3-4E4D-E14D-C305-240BA97BE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radio traffic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09A9BC-ECA1-0BF5-E9D9-D4DF5FAB1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rtl="0">
              <a:buNone/>
            </a:pPr>
            <a:endParaRPr lang="en-US" sz="2400" dirty="0"/>
          </a:p>
          <a:p>
            <a:r>
              <a:rPr lang="en-US" sz="2400" dirty="0"/>
              <a:t>Used to report Emergency Life Safety information to companies operating on the fireground </a:t>
            </a:r>
          </a:p>
          <a:p>
            <a:r>
              <a:rPr lang="en-US" sz="2400" dirty="0"/>
              <a:t>Primarily by the incident commander</a:t>
            </a:r>
          </a:p>
          <a:p>
            <a:r>
              <a:rPr lang="en-US" sz="2400" dirty="0"/>
              <a:t>Will often be associated with an EXIT/ABANDON order</a:t>
            </a:r>
          </a:p>
          <a:p>
            <a:r>
              <a:rPr lang="en-US" sz="2400" dirty="0"/>
              <a:t>Takes priority over all standard fireground radio traffic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21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event in which a firefighter becomes lost, down, or trapped and cannot safety exit the IDLH hazard zone.  A May-Day may also be declared for any unit or member operating inside of an IDLH hazard zone who does not answer their portable radio after 3 attempts.  </a:t>
            </a:r>
          </a:p>
          <a:p>
            <a:endParaRPr lang="en-US" dirty="0"/>
          </a:p>
          <a:p>
            <a:r>
              <a:rPr lang="en-US" dirty="0"/>
              <a:t>Repeat the Message three times-  MAYDAY, MAYDAY, MAYDAY</a:t>
            </a:r>
          </a:p>
          <a:p>
            <a:pPr lvl="1"/>
            <a:r>
              <a:rPr lang="en-US" dirty="0"/>
              <a:t>All others radio discipline </a:t>
            </a:r>
          </a:p>
          <a:p>
            <a:pPr lvl="1"/>
            <a:r>
              <a:rPr lang="en-US" dirty="0"/>
              <a:t>Everyone else remain in their positions until told to do something else </a:t>
            </a:r>
          </a:p>
        </p:txBody>
      </p:sp>
    </p:spTree>
    <p:extLst>
      <p:ext uri="{BB962C8B-B14F-4D97-AF65-F5344CB8AC3E}">
        <p14:creationId xmlns:p14="http://schemas.microsoft.com/office/powerpoint/2010/main" val="379429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MAYDAY, MAYDAY, MAYDAY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LUNAR vs WHO,WHAT, WHERE</a:t>
            </a:r>
          </a:p>
          <a:p>
            <a:pPr lvl="1"/>
            <a:r>
              <a:rPr lang="en-US" dirty="0"/>
              <a:t>CAN reports</a:t>
            </a:r>
          </a:p>
          <a:p>
            <a:pPr lvl="2"/>
            <a:r>
              <a:rPr lang="en-US" dirty="0"/>
              <a:t>(Location)Conditions </a:t>
            </a:r>
          </a:p>
          <a:p>
            <a:pPr lvl="2"/>
            <a:r>
              <a:rPr lang="en-US" dirty="0"/>
              <a:t>Actions</a:t>
            </a:r>
          </a:p>
          <a:p>
            <a:pPr lvl="2"/>
            <a:r>
              <a:rPr lang="en-US" dirty="0"/>
              <a:t>Needs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This is not a Mayday Class </a:t>
            </a:r>
          </a:p>
        </p:txBody>
      </p:sp>
    </p:spTree>
    <p:extLst>
      <p:ext uri="{BB962C8B-B14F-4D97-AF65-F5344CB8AC3E}">
        <p14:creationId xmlns:p14="http://schemas.microsoft.com/office/powerpoint/2010/main" val="387615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BF5C8C-6210-6816-CD52-67D11550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SPAN OF CONTROL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DBC349A8-AC95-73CF-81F5-57D94234A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07611"/>
            <a:ext cx="2372765" cy="406187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250000"/>
              </a:lnSpc>
            </a:pPr>
            <a:r>
              <a:rPr lang="en-US" sz="3600" dirty="0"/>
              <a:t>Division</a:t>
            </a:r>
          </a:p>
          <a:p>
            <a:pPr>
              <a:lnSpc>
                <a:spcPct val="250000"/>
              </a:lnSpc>
            </a:pPr>
            <a:r>
              <a:rPr lang="en-US" sz="3600" dirty="0"/>
              <a:t>Group</a:t>
            </a:r>
          </a:p>
          <a:p>
            <a:pPr>
              <a:lnSpc>
                <a:spcPct val="250000"/>
              </a:lnSpc>
            </a:pPr>
            <a:r>
              <a:rPr lang="en-US" sz="3600" dirty="0"/>
              <a:t>Sector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352663B-5D5E-7C1E-9F81-81E501B7791E}"/>
              </a:ext>
            </a:extLst>
          </p:cNvPr>
          <p:cNvSpPr txBox="1"/>
          <p:nvPr/>
        </p:nvSpPr>
        <p:spPr>
          <a:xfrm>
            <a:off x="3077222" y="1872554"/>
            <a:ext cx="8176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A geographical subdivision of the incident site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Assigned companies report to and are supervised by one designated Division Supervisor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E.g. Division 4 = (4</a:t>
            </a:r>
            <a:r>
              <a:rPr lang="en-US" baseline="30000" dirty="0">
                <a:latin typeface="American Typewriter" panose="02090604020004020304" pitchFamily="18" charset="77"/>
              </a:rPr>
              <a:t>th</a:t>
            </a:r>
            <a:r>
              <a:rPr lang="en-US" dirty="0">
                <a:latin typeface="American Typewriter" panose="02090604020004020304" pitchFamily="18" charset="77"/>
              </a:rPr>
              <a:t> floor), Division Charlie, Roof Division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550F30-BA6C-D856-0B08-ABCED16DE9CE}"/>
              </a:ext>
            </a:extLst>
          </p:cNvPr>
          <p:cNvSpPr txBox="1"/>
          <p:nvPr/>
        </p:nvSpPr>
        <p:spPr>
          <a:xfrm>
            <a:off x="3073400" y="3364546"/>
            <a:ext cx="8318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A functional work group that is not tied to a specific location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Assigned companies report to and are supervised by one designated </a:t>
            </a:r>
            <a:br>
              <a:rPr lang="en-US" dirty="0">
                <a:latin typeface="American Typewriter" panose="02090604020004020304" pitchFamily="18" charset="77"/>
              </a:rPr>
            </a:br>
            <a:r>
              <a:rPr lang="en-US" dirty="0">
                <a:latin typeface="American Typewriter" panose="02090604020004020304" pitchFamily="18" charset="77"/>
              </a:rPr>
              <a:t>Group Supervisor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E.g. Search and Rescue Group, Fire-Attack Group, Ventilation Group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14360A5-2F31-C79B-D7E1-534DBE85325F}"/>
              </a:ext>
            </a:extLst>
          </p:cNvPr>
          <p:cNvSpPr txBox="1"/>
          <p:nvPr/>
        </p:nvSpPr>
        <p:spPr>
          <a:xfrm>
            <a:off x="3073400" y="4744468"/>
            <a:ext cx="81767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Used to name both geographical and functional work groups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Generally reserved for large scale incidents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Group and Division Supervisors will report to one designated Sector Supervisor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E.g. East and West Sector, Sector 1 and Sector 2</a:t>
            </a:r>
          </a:p>
        </p:txBody>
      </p:sp>
    </p:spTree>
    <p:extLst>
      <p:ext uri="{BB962C8B-B14F-4D97-AF65-F5344CB8AC3E}">
        <p14:creationId xmlns:p14="http://schemas.microsoft.com/office/powerpoint/2010/main" val="250040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BF5C8C-6210-6816-CD52-67D11550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Division Supervisor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DBC349A8-AC95-73CF-81F5-57D94234A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07611"/>
            <a:ext cx="2372765" cy="4061878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en-US" sz="3600" dirty="0"/>
              <a:t>SDG</a:t>
            </a:r>
          </a:p>
          <a:p>
            <a:pPr>
              <a:lnSpc>
                <a:spcPct val="250000"/>
              </a:lnSpc>
            </a:pP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352663B-5D5E-7C1E-9F81-81E501B7791E}"/>
              </a:ext>
            </a:extLst>
          </p:cNvPr>
          <p:cNvSpPr txBox="1"/>
          <p:nvPr/>
        </p:nvSpPr>
        <p:spPr>
          <a:xfrm>
            <a:off x="3077222" y="1872554"/>
            <a:ext cx="8176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Division Supervisors have 2 major responsibilities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Tactical Level decisions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Safety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American Typewriter" panose="02090604020004020304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550F30-BA6C-D856-0B08-ABCED16DE9CE}"/>
              </a:ext>
            </a:extLst>
          </p:cNvPr>
          <p:cNvSpPr txBox="1"/>
          <p:nvPr/>
        </p:nvSpPr>
        <p:spPr>
          <a:xfrm>
            <a:off x="3073400" y="3364546"/>
            <a:ext cx="8318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Tactical Level Responsibility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Division plan matches IC plan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Completion of priorities (Benchmarks)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Maintain Span of Control 3-5 (based on factors)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14360A5-2F31-C79B-D7E1-534DBE85325F}"/>
              </a:ext>
            </a:extLst>
          </p:cNvPr>
          <p:cNvSpPr txBox="1"/>
          <p:nvPr/>
        </p:nvSpPr>
        <p:spPr>
          <a:xfrm>
            <a:off x="3073400" y="4744468"/>
            <a:ext cx="817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Communications now go through the SD Boss </a:t>
            </a:r>
          </a:p>
        </p:txBody>
      </p:sp>
    </p:spTree>
    <p:extLst>
      <p:ext uri="{BB962C8B-B14F-4D97-AF65-F5344CB8AC3E}">
        <p14:creationId xmlns:p14="http://schemas.microsoft.com/office/powerpoint/2010/main" val="100836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>
            <a:extLst>
              <a:ext uri="{FF2B5EF4-FFF2-40B4-BE49-F238E27FC236}">
                <a16:creationId xmlns:a16="http://schemas.microsoft.com/office/drawing/2014/main" xmlns="" id="{1739B69D-A0F3-4175-AE56-1A676B21E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762000"/>
            <a:ext cx="12039600" cy="120032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/>
              <a:t>Critical </a:t>
            </a:r>
            <a:r>
              <a:rPr lang="en-US" altLang="en-US" sz="3600" dirty="0" err="1"/>
              <a:t>Fireground</a:t>
            </a:r>
            <a:r>
              <a:rPr lang="en-US" altLang="en-US" sz="3600" dirty="0"/>
              <a:t> Factors are a list of basic items the IC must consider when evaluating tactical situations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xmlns="" id="{223EC9AB-C545-41C7-9D8C-449640960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056304"/>
            <a:ext cx="8534400" cy="334449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2468" name="Text Box 4">
            <a:extLst>
              <a:ext uri="{FF2B5EF4-FFF2-40B4-BE49-F238E27FC236}">
                <a16:creationId xmlns:a16="http://schemas.microsoft.com/office/drawing/2014/main" xmlns="" id="{81B8258F-DAEB-4889-BA7A-1C7B7D5D5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159506"/>
            <a:ext cx="11658600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/>
              <a:t>Critical Fireground Factors fall into 8 Basic categories</a:t>
            </a:r>
            <a:r>
              <a:rPr lang="en-US" altLang="en-US" sz="3200" b="1" dirty="0"/>
              <a:t>:</a:t>
            </a:r>
            <a:endParaRPr lang="en-US" altLang="en-US" sz="3200" dirty="0">
              <a:latin typeface="Impact" panose="020B0806030902050204" pitchFamily="34" charset="0"/>
            </a:endParaRPr>
          </a:p>
        </p:txBody>
      </p:sp>
      <p:sp>
        <p:nvSpPr>
          <p:cNvPr id="62469" name="Text Box 5">
            <a:extLst>
              <a:ext uri="{FF2B5EF4-FFF2-40B4-BE49-F238E27FC236}">
                <a16:creationId xmlns:a16="http://schemas.microsoft.com/office/drawing/2014/main" xmlns="" id="{AB63DAD0-EFE5-4B2B-A108-26F8EC429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4891" y="3224227"/>
            <a:ext cx="3429000" cy="263149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000" dirty="0">
                <a:solidFill>
                  <a:srgbClr val="000000"/>
                </a:solidFill>
                <a:latin typeface="Arial Black" panose="020B0A04020102020204" pitchFamily="34" charset="0"/>
              </a:rPr>
              <a:t>Building</a:t>
            </a: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000" dirty="0">
                <a:solidFill>
                  <a:srgbClr val="000000"/>
                </a:solidFill>
                <a:latin typeface="Arial Black" panose="020B0A04020102020204" pitchFamily="34" charset="0"/>
              </a:rPr>
              <a:t>Fire</a:t>
            </a: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000" dirty="0">
                <a:solidFill>
                  <a:srgbClr val="000000"/>
                </a:solidFill>
                <a:latin typeface="Arial Black" panose="020B0A04020102020204" pitchFamily="34" charset="0"/>
              </a:rPr>
              <a:t>Occupancy</a:t>
            </a: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000" dirty="0">
                <a:solidFill>
                  <a:srgbClr val="000000"/>
                </a:solidFill>
                <a:latin typeface="Arial Black" panose="020B0A04020102020204" pitchFamily="34" charset="0"/>
              </a:rPr>
              <a:t>Life Hazard</a:t>
            </a:r>
          </a:p>
        </p:txBody>
      </p:sp>
      <p:sp>
        <p:nvSpPr>
          <p:cNvPr id="62470" name="Text Box 6">
            <a:extLst>
              <a:ext uri="{FF2B5EF4-FFF2-40B4-BE49-F238E27FC236}">
                <a16:creationId xmlns:a16="http://schemas.microsoft.com/office/drawing/2014/main" xmlns="" id="{F9E87BBD-775B-4D61-B426-667A29FBD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224227"/>
            <a:ext cx="4419600" cy="3093154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000" dirty="0">
                <a:solidFill>
                  <a:srgbClr val="000000"/>
                </a:solidFill>
                <a:latin typeface="Arial Black" panose="020B0A04020102020204" pitchFamily="34" charset="0"/>
              </a:rPr>
              <a:t>Arrangement</a:t>
            </a: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000" dirty="0">
                <a:solidFill>
                  <a:srgbClr val="000000"/>
                </a:solidFill>
                <a:latin typeface="Arial Black" panose="020B0A04020102020204" pitchFamily="34" charset="0"/>
              </a:rPr>
              <a:t>Resources</a:t>
            </a: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000" dirty="0">
                <a:solidFill>
                  <a:srgbClr val="000000"/>
                </a:solidFill>
                <a:latin typeface="Arial Black" panose="020B0A04020102020204" pitchFamily="34" charset="0"/>
              </a:rPr>
              <a:t>Action</a:t>
            </a: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000" dirty="0">
                <a:solidFill>
                  <a:srgbClr val="000000"/>
                </a:solidFill>
                <a:latin typeface="Arial Black" panose="020B0A04020102020204" pitchFamily="34" charset="0"/>
              </a:rPr>
              <a:t>Special Circumstances</a:t>
            </a:r>
          </a:p>
        </p:txBody>
      </p:sp>
    </p:spTree>
    <p:extLst>
      <p:ext uri="{BB962C8B-B14F-4D97-AF65-F5344CB8AC3E}">
        <p14:creationId xmlns:p14="http://schemas.microsoft.com/office/powerpoint/2010/main" val="37306267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>
            <a:extLst>
              <a:ext uri="{FF2B5EF4-FFF2-40B4-BE49-F238E27FC236}">
                <a16:creationId xmlns:a16="http://schemas.microsoft.com/office/drawing/2014/main" xmlns="" id="{FED4CF5C-7B04-4CFE-BCB3-067B032E8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433545"/>
            <a:ext cx="4038600" cy="7078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u="sng" dirty="0">
                <a:solidFill>
                  <a:srgbClr val="FF0000"/>
                </a:solidFill>
              </a:rPr>
              <a:t>Fixed Factors</a:t>
            </a:r>
          </a:p>
        </p:txBody>
      </p:sp>
      <p:sp>
        <p:nvSpPr>
          <p:cNvPr id="63491" name="Text Box 3">
            <a:extLst>
              <a:ext uri="{FF2B5EF4-FFF2-40B4-BE49-F238E27FC236}">
                <a16:creationId xmlns:a16="http://schemas.microsoft.com/office/drawing/2014/main" xmlns="" id="{A4BFEC4F-4802-408A-A851-0BD853F0B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420437"/>
            <a:ext cx="4343400" cy="7078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FFCC00"/>
                </a:solidFill>
              </a:rPr>
              <a:t> </a:t>
            </a:r>
            <a:r>
              <a:rPr lang="en-US" altLang="en-US" sz="4000" b="1" u="sng" dirty="0">
                <a:solidFill>
                  <a:srgbClr val="FF0000"/>
                </a:solidFill>
              </a:rPr>
              <a:t>Variable Factors</a:t>
            </a:r>
          </a:p>
        </p:txBody>
      </p:sp>
      <p:sp>
        <p:nvSpPr>
          <p:cNvPr id="63492" name="Text Box 4">
            <a:extLst>
              <a:ext uri="{FF2B5EF4-FFF2-40B4-BE49-F238E27FC236}">
                <a16:creationId xmlns:a16="http://schemas.microsoft.com/office/drawing/2014/main" xmlns="" id="{CDA7DCD3-0978-45F8-880D-A41A7DAD6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014" y="3141431"/>
            <a:ext cx="3352800" cy="17543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3600" dirty="0"/>
              <a:t>Building* </a:t>
            </a:r>
            <a:endParaRPr lang="en-US" altLang="en-US" dirty="0"/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3600" dirty="0"/>
              <a:t>Occupancy*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3600" dirty="0"/>
              <a:t>Arrangement</a:t>
            </a:r>
          </a:p>
        </p:txBody>
      </p:sp>
      <p:sp>
        <p:nvSpPr>
          <p:cNvPr id="63493" name="Text Box 5">
            <a:extLst>
              <a:ext uri="{FF2B5EF4-FFF2-40B4-BE49-F238E27FC236}">
                <a16:creationId xmlns:a16="http://schemas.microsoft.com/office/drawing/2014/main" xmlns="" id="{A8380542-DACD-41CF-83B6-843D06A00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128323"/>
            <a:ext cx="6172200" cy="28623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3600" b="1" dirty="0"/>
              <a:t>Fire*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3600" b="1" dirty="0"/>
              <a:t>Life Hazard*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3600" b="1" dirty="0"/>
              <a:t>Resources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3600" b="1" dirty="0"/>
              <a:t>Action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3600" b="1" dirty="0"/>
              <a:t>Special circumstances</a:t>
            </a:r>
          </a:p>
        </p:txBody>
      </p:sp>
      <p:sp>
        <p:nvSpPr>
          <p:cNvPr id="63494" name="Text Box 6">
            <a:extLst>
              <a:ext uri="{FF2B5EF4-FFF2-40B4-BE49-F238E27FC236}">
                <a16:creationId xmlns:a16="http://schemas.microsoft.com/office/drawing/2014/main" xmlns="" id="{D439A95B-85D0-424F-A31F-DF8E03489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92540"/>
            <a:ext cx="9144000" cy="15696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685800" indent="-685800" algn="ctr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en-US" sz="4800" b="1"/>
              <a:t>Consider Fixed Factors</a:t>
            </a:r>
          </a:p>
          <a:p>
            <a:pPr marL="685800" indent="-685800" algn="ctr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altLang="en-US" sz="4800" b="1"/>
              <a:t>Manage Variable Factors</a:t>
            </a:r>
          </a:p>
        </p:txBody>
      </p:sp>
    </p:spTree>
    <p:extLst>
      <p:ext uri="{BB962C8B-B14F-4D97-AF65-F5344CB8AC3E}">
        <p14:creationId xmlns:p14="http://schemas.microsoft.com/office/powerpoint/2010/main" val="3054996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xmlns="" id="{BEDD14A4-A5C8-41EE-A56A-7B71F8C93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1524000"/>
            <a:ext cx="5105400" cy="494286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4515" name="Text Box 3">
            <a:extLst>
              <a:ext uri="{FF2B5EF4-FFF2-40B4-BE49-F238E27FC236}">
                <a16:creationId xmlns:a16="http://schemas.microsoft.com/office/drawing/2014/main" xmlns="" id="{FA09FF34-8E5E-4801-B7F1-331BDEADA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69925"/>
            <a:ext cx="9144000" cy="7016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u="sng"/>
              <a:t>Critical Factor - Fixed</a:t>
            </a:r>
          </a:p>
        </p:txBody>
      </p:sp>
      <p:sp>
        <p:nvSpPr>
          <p:cNvPr id="64516" name="Text Box 4">
            <a:extLst>
              <a:ext uri="{FF2B5EF4-FFF2-40B4-BE49-F238E27FC236}">
                <a16:creationId xmlns:a16="http://schemas.microsoft.com/office/drawing/2014/main" xmlns="" id="{A9F5D708-7B5E-454E-950F-8AE542889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968" y="1442751"/>
            <a:ext cx="3505200" cy="8239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/>
              <a:t>Building</a:t>
            </a:r>
            <a:endParaRPr lang="en-US" altLang="en-US" sz="4800">
              <a:latin typeface="Impact" panose="020B0806030902050204" pitchFamily="34" charset="0"/>
            </a:endParaRPr>
          </a:p>
        </p:txBody>
      </p:sp>
      <p:sp>
        <p:nvSpPr>
          <p:cNvPr id="64517" name="Text Box 5">
            <a:extLst>
              <a:ext uri="{FF2B5EF4-FFF2-40B4-BE49-F238E27FC236}">
                <a16:creationId xmlns:a16="http://schemas.microsoft.com/office/drawing/2014/main" xmlns="" id="{5AB9E555-E297-48CC-9846-A2E5F8073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524000"/>
            <a:ext cx="4953000" cy="4893647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4D4D4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Size – Area &amp; Height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Interior arrangement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Construction type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Age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Condition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Value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Compartmentation/separation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Outside openings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Utility characteristics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Effect the fire has had on structure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Time projection on fire effects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How much is left to burn</a:t>
            </a:r>
            <a:endParaRPr lang="en-US" altLang="en-US" sz="2400">
              <a:solidFill>
                <a:srgbClr val="00000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Alpha-10-MPEG-4.mp4">
            <a:hlinkClick r:id="" action="ppaction://media"/>
            <a:extLst>
              <a:ext uri="{FF2B5EF4-FFF2-40B4-BE49-F238E27FC236}">
                <a16:creationId xmlns:a16="http://schemas.microsoft.com/office/drawing/2014/main" xmlns="" id="{C032DFC9-A5B1-5B4B-853B-E97AD3C13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362200"/>
            <a:ext cx="5334736" cy="33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60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>
            <a:extLst>
              <a:ext uri="{FF2B5EF4-FFF2-40B4-BE49-F238E27FC236}">
                <a16:creationId xmlns:a16="http://schemas.microsoft.com/office/drawing/2014/main" xmlns="" id="{DF6BCB8C-5D9B-41A7-A7B3-FCA0B3075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46126"/>
            <a:ext cx="9144000" cy="7016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u="sng"/>
              <a:t>Critical Factors - Fixed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xmlns="" id="{FC6458BD-50FD-4C82-B31B-77280695F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952590"/>
            <a:ext cx="5715000" cy="421961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5540" name="Text Box 4">
            <a:extLst>
              <a:ext uri="{FF2B5EF4-FFF2-40B4-BE49-F238E27FC236}">
                <a16:creationId xmlns:a16="http://schemas.microsoft.com/office/drawing/2014/main" xmlns="" id="{28B3F780-80F5-4E6A-98DE-60BA5A250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1475233"/>
            <a:ext cx="4038600" cy="8239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/>
              <a:t>Occupancy</a:t>
            </a:r>
            <a:endParaRPr lang="en-US" altLang="en-US" sz="4800">
              <a:latin typeface="Impact" panose="020B0806030902050204" pitchFamily="34" charset="0"/>
            </a:endParaRPr>
          </a:p>
        </p:txBody>
      </p:sp>
      <p:sp>
        <p:nvSpPr>
          <p:cNvPr id="65541" name="Text Box 5">
            <a:extLst>
              <a:ext uri="{FF2B5EF4-FFF2-40B4-BE49-F238E27FC236}">
                <a16:creationId xmlns:a16="http://schemas.microsoft.com/office/drawing/2014/main" xmlns="" id="{8772F1C1-FF12-4DEC-AB76-5E72A5CE4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017216"/>
            <a:ext cx="5562600" cy="4154984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4D4D4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200" b="1">
                <a:solidFill>
                  <a:srgbClr val="000000"/>
                </a:solidFill>
              </a:rPr>
              <a:t>Specific occupancy type: business, mercantile, public assembly, institutional, industrial, residential, storage, high rise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200" b="1">
                <a:solidFill>
                  <a:srgbClr val="000000"/>
                </a:solidFill>
              </a:rPr>
              <a:t>Value associated with occupancy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200" b="1">
                <a:solidFill>
                  <a:srgbClr val="000000"/>
                </a:solidFill>
              </a:rPr>
              <a:t>Status: open, closed, occupied,     vacant, abandoned, under construction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200" b="1">
                <a:solidFill>
                  <a:srgbClr val="000000"/>
                </a:solidFill>
              </a:rPr>
              <a:t>Type of contents associated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200" b="1">
                <a:solidFill>
                  <a:srgbClr val="000000"/>
                </a:solidFill>
              </a:rPr>
              <a:t>Time – as it affects use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200" b="1">
                <a:solidFill>
                  <a:srgbClr val="000000"/>
                </a:solidFill>
              </a:rPr>
              <a:t>Loss control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200" b="1">
                <a:solidFill>
                  <a:srgbClr val="000000"/>
                </a:solidFill>
              </a:rPr>
              <a:t>Morale hazard</a:t>
            </a:r>
            <a:endParaRPr lang="en-US" altLang="en-US" sz="2200">
              <a:solidFill>
                <a:srgbClr val="00000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Alpha-9-MPEG-4.mp4">
            <a:hlinkClick r:id="" action="ppaction://media"/>
            <a:extLst>
              <a:ext uri="{FF2B5EF4-FFF2-40B4-BE49-F238E27FC236}">
                <a16:creationId xmlns:a16="http://schemas.microsoft.com/office/drawing/2014/main" xmlns="" id="{A15C78AD-E741-FF42-8E0A-25D5AC3560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438400"/>
            <a:ext cx="5029200" cy="31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75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>
            <a:extLst>
              <a:ext uri="{FF2B5EF4-FFF2-40B4-BE49-F238E27FC236}">
                <a16:creationId xmlns:a16="http://schemas.microsoft.com/office/drawing/2014/main" xmlns="" id="{984F9338-1387-44D5-ADE4-FA727ED16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46125"/>
            <a:ext cx="91440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u="sng"/>
              <a:t>Critical Factors - Fixed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xmlns="" id="{D70B84B3-D2A1-410D-AC43-8FF298C86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905000"/>
            <a:ext cx="5943600" cy="3962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6564" name="Text Box 4">
            <a:extLst>
              <a:ext uri="{FF2B5EF4-FFF2-40B4-BE49-F238E27FC236}">
                <a16:creationId xmlns:a16="http://schemas.microsoft.com/office/drawing/2014/main" xmlns="" id="{82FB72D5-1A8A-4094-84BC-1322A2A4B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098" y="1592199"/>
            <a:ext cx="4229100" cy="8309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/>
              <a:t>Arrangement</a:t>
            </a:r>
            <a:endParaRPr lang="en-US" altLang="en-US" sz="4800">
              <a:latin typeface="Impact" panose="020B0806030902050204" pitchFamily="34" charset="0"/>
            </a:endParaRPr>
          </a:p>
        </p:txBody>
      </p:sp>
      <p:sp>
        <p:nvSpPr>
          <p:cNvPr id="66565" name="Text Box 5">
            <a:extLst>
              <a:ext uri="{FF2B5EF4-FFF2-40B4-BE49-F238E27FC236}">
                <a16:creationId xmlns:a16="http://schemas.microsoft.com/office/drawing/2014/main" xmlns="" id="{B51391B6-F953-4A29-9F68-058A1316F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981200"/>
            <a:ext cx="5943600" cy="3785652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4D4D4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Distance of external exposures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Combustibility of exposures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Access, arrangement of internal exposures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Value of exposures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Most dangerous direction of fire ext.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Fire effect on exposures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Barriers or obstruction to operations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Limitations on apparatus movement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Multiple Buildings</a:t>
            </a:r>
          </a:p>
        </p:txBody>
      </p:sp>
      <p:pic>
        <p:nvPicPr>
          <p:cNvPr id="2" name="Alpha-2-MPEG-4.mp4">
            <a:hlinkClick r:id="" action="ppaction://media"/>
            <a:extLst>
              <a:ext uri="{FF2B5EF4-FFF2-40B4-BE49-F238E27FC236}">
                <a16:creationId xmlns:a16="http://schemas.microsoft.com/office/drawing/2014/main" xmlns="" id="{BF3BF635-A179-2E49-B235-2191EBB7FD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999" y="2731026"/>
            <a:ext cx="504729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761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E4F30-A59B-DC4E-3B1E-9D5941FB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of 6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28231429-F691-AEAA-41BB-AD63F2228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398061"/>
            <a:ext cx="2372765" cy="406187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250000"/>
              </a:lnSpc>
            </a:pPr>
            <a:r>
              <a:rPr lang="en-US" sz="3600" dirty="0"/>
              <a:t>Strategic</a:t>
            </a:r>
          </a:p>
          <a:p>
            <a:pPr>
              <a:lnSpc>
                <a:spcPct val="250000"/>
              </a:lnSpc>
            </a:pPr>
            <a:r>
              <a:rPr lang="en-US" sz="3600" dirty="0"/>
              <a:t>Tactical</a:t>
            </a:r>
          </a:p>
          <a:p>
            <a:pPr>
              <a:lnSpc>
                <a:spcPct val="250000"/>
              </a:lnSpc>
            </a:pPr>
            <a:r>
              <a:rPr lang="en-US" sz="3600" dirty="0"/>
              <a:t>Task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F97DCE-4361-397D-4CF2-87B5D7A1BE04}"/>
              </a:ext>
            </a:extLst>
          </p:cNvPr>
          <p:cNvSpPr txBox="1"/>
          <p:nvPr/>
        </p:nvSpPr>
        <p:spPr>
          <a:xfrm>
            <a:off x="3479800" y="1831461"/>
            <a:ext cx="7316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Incident Command (IC) ensures safety for the entire event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Responsibility is all encompassing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en-US" b="1" dirty="0">
                <a:solidFill>
                  <a:srgbClr val="FF0000"/>
                </a:solidFill>
                <a:latin typeface="American Typewriter" panose="02090604020004020304" pitchFamily="18" charset="77"/>
              </a:rPr>
              <a:t>360</a:t>
            </a:r>
            <a:r>
              <a:rPr lang="en-US" dirty="0">
                <a:latin typeface="American Typewriter" panose="02090604020004020304" pitchFamily="18" charset="77"/>
              </a:rPr>
              <a:t>-degree safety zone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B12B32-FCE9-D7D1-17DC-EC0CEA08F9AF}"/>
              </a:ext>
            </a:extLst>
          </p:cNvPr>
          <p:cNvSpPr txBox="1"/>
          <p:nvPr/>
        </p:nvSpPr>
        <p:spPr>
          <a:xfrm>
            <a:off x="3479800" y="2935790"/>
            <a:ext cx="7316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Division and group supervisors are responsible for the tactical deployment and supervision of all resources assigned to the hazard-zone in their division/group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en-US" b="1" dirty="0">
                <a:solidFill>
                  <a:srgbClr val="FF0000"/>
                </a:solidFill>
                <a:latin typeface="American Typewriter" panose="02090604020004020304" pitchFamily="18" charset="77"/>
              </a:rPr>
              <a:t>60</a:t>
            </a:r>
            <a:r>
              <a:rPr lang="en-US" dirty="0">
                <a:latin typeface="American Typewriter" panose="02090604020004020304" pitchFamily="18" charset="77"/>
              </a:rPr>
              <a:t>-foot safety zone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2BCE53-0DF4-6D21-119B-6373F1598B17}"/>
              </a:ext>
            </a:extLst>
          </p:cNvPr>
          <p:cNvSpPr txBox="1"/>
          <p:nvPr/>
        </p:nvSpPr>
        <p:spPr>
          <a:xfrm>
            <a:off x="3479799" y="4317118"/>
            <a:ext cx="73160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Firefighters and Company Officers are responsible for the safe completion of individual task level assignment(s)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Company Officers are responsible for the safety of their entire crew </a:t>
            </a:r>
            <a:r>
              <a:rPr lang="en-US" b="1" dirty="0">
                <a:solidFill>
                  <a:srgbClr val="FF0000"/>
                </a:solidFill>
                <a:latin typeface="American Typewriter" panose="02090604020004020304" pitchFamily="18" charset="77"/>
              </a:rPr>
              <a:t>16</a:t>
            </a:r>
            <a:r>
              <a:rPr lang="en-US" dirty="0">
                <a:latin typeface="American Typewriter" panose="02090604020004020304" pitchFamily="18" charset="77"/>
              </a:rPr>
              <a:t>-foot zone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merican Typewriter" panose="02090604020004020304" pitchFamily="18" charset="77"/>
              </a:rPr>
              <a:t>Firefighters are responsible for their own personal safety/workspace </a:t>
            </a:r>
            <a:r>
              <a:rPr lang="en-US" b="1" dirty="0">
                <a:solidFill>
                  <a:srgbClr val="FF0000"/>
                </a:solidFill>
                <a:latin typeface="American Typewriter" panose="02090604020004020304" pitchFamily="18" charset="77"/>
              </a:rPr>
              <a:t>6</a:t>
            </a:r>
            <a:r>
              <a:rPr lang="en-US" dirty="0">
                <a:latin typeface="American Typewriter" panose="02090604020004020304" pitchFamily="18" charset="77"/>
              </a:rPr>
              <a:t>-foot zone</a:t>
            </a:r>
          </a:p>
        </p:txBody>
      </p:sp>
    </p:spTree>
    <p:extLst>
      <p:ext uri="{BB962C8B-B14F-4D97-AF65-F5344CB8AC3E}">
        <p14:creationId xmlns:p14="http://schemas.microsoft.com/office/powerpoint/2010/main" val="105932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>
            <a:extLst>
              <a:ext uri="{FF2B5EF4-FFF2-40B4-BE49-F238E27FC236}">
                <a16:creationId xmlns:a16="http://schemas.microsoft.com/office/drawing/2014/main" xmlns="" id="{4F23884B-F952-4C7D-98AD-8E3F91937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69925"/>
            <a:ext cx="9144000" cy="701675"/>
          </a:xfrm>
          <a:prstGeom prst="rect">
            <a:avLst/>
          </a:prstGeom>
          <a:noFill/>
          <a:ln>
            <a:noFill/>
          </a:ln>
          <a:effectLst>
            <a:outerShdw dist="40161" dir="11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u="sng"/>
              <a:t>Critical Factor - Variable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xmlns="" id="{9AD20829-443D-4139-A1EB-B7DDD4E8F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1475791"/>
            <a:ext cx="6096000" cy="492500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7588" name="Text Box 4">
            <a:extLst>
              <a:ext uri="{FF2B5EF4-FFF2-40B4-BE49-F238E27FC236}">
                <a16:creationId xmlns:a16="http://schemas.microsoft.com/office/drawing/2014/main" xmlns="" id="{9014880D-1AB6-42B8-A443-830EEABFC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799" y="1526646"/>
            <a:ext cx="2971800" cy="82391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rgbClr val="FF0000"/>
                </a:solidFill>
              </a:rPr>
              <a:t>FIRE #1</a:t>
            </a:r>
            <a:endParaRPr lang="en-US" altLang="en-US" sz="480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67589" name="Text Box 5">
            <a:extLst>
              <a:ext uri="{FF2B5EF4-FFF2-40B4-BE49-F238E27FC236}">
                <a16:creationId xmlns:a16="http://schemas.microsoft.com/office/drawing/2014/main" xmlns="" id="{FC07F90A-EB34-4152-B3E7-775AD96D6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100" y="1507153"/>
            <a:ext cx="5981700" cy="4893647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4D4D4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Size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Extent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FF0000"/>
                </a:solidFill>
              </a:rPr>
              <a:t>Location (HUGE)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FF0000"/>
                </a:solidFill>
              </a:rPr>
              <a:t>Stage</a:t>
            </a:r>
            <a:r>
              <a:rPr lang="en-US" altLang="en-US" sz="2400" b="1">
                <a:solidFill>
                  <a:srgbClr val="000000"/>
                </a:solidFill>
              </a:rPr>
              <a:t> – incipient, free burning,   ventilation controlled, or decaying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FF0000"/>
                </a:solidFill>
              </a:rPr>
              <a:t>Wind</a:t>
            </a:r>
            <a:r>
              <a:rPr lang="en-US" altLang="en-US" sz="2400" b="1">
                <a:solidFill>
                  <a:srgbClr val="000000"/>
                </a:solidFill>
              </a:rPr>
              <a:t> direction and speed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Most dangerous direction of travel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Time of involvement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Fire load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Type &amp; amount of product left to burn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Product of combustion liberation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What is the fire perimeter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How widespread is the fire</a:t>
            </a:r>
          </a:p>
        </p:txBody>
      </p:sp>
      <p:pic>
        <p:nvPicPr>
          <p:cNvPr id="2" name="MultiUnit-2-MPEG-4.mp4">
            <a:hlinkClick r:id="" action="ppaction://media"/>
            <a:extLst>
              <a:ext uri="{FF2B5EF4-FFF2-40B4-BE49-F238E27FC236}">
                <a16:creationId xmlns:a16="http://schemas.microsoft.com/office/drawing/2014/main" xmlns="" id="{2C5A2011-B069-F941-B04B-D1EF80D2C0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056" y="2384086"/>
            <a:ext cx="4973638" cy="31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503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>
            <a:extLst>
              <a:ext uri="{FF2B5EF4-FFF2-40B4-BE49-F238E27FC236}">
                <a16:creationId xmlns:a16="http://schemas.microsoft.com/office/drawing/2014/main" xmlns="" id="{A72A741B-5AED-48ED-8237-44B8A167E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69925"/>
            <a:ext cx="9144000" cy="7016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u="sng"/>
              <a:t>Critical Factor - Variable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xmlns="" id="{004CFC71-B322-4304-B771-017D4B4D7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666953"/>
            <a:ext cx="5029200" cy="458144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8612" name="Text Box 4">
            <a:extLst>
              <a:ext uri="{FF2B5EF4-FFF2-40B4-BE49-F238E27FC236}">
                <a16:creationId xmlns:a16="http://schemas.microsoft.com/office/drawing/2014/main" xmlns="" id="{5F97E970-7E05-4DF2-8450-5B66B45A9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146" y="1490472"/>
            <a:ext cx="4419600" cy="7620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/>
              <a:t>Life Hazard</a:t>
            </a:r>
            <a:endParaRPr lang="en-US" altLang="en-US" sz="4400">
              <a:latin typeface="Impact" panose="020B0806030902050204" pitchFamily="34" charset="0"/>
            </a:endParaRPr>
          </a:p>
        </p:txBody>
      </p:sp>
      <p:sp>
        <p:nvSpPr>
          <p:cNvPr id="68613" name="Text Box 5">
            <a:extLst>
              <a:ext uri="{FF2B5EF4-FFF2-40B4-BE49-F238E27FC236}">
                <a16:creationId xmlns:a16="http://schemas.microsoft.com/office/drawing/2014/main" xmlns="" id="{C03E15AE-E032-4ED0-B384-71E186264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724085"/>
            <a:ext cx="4839241" cy="452431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4D4D4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>
                <a:solidFill>
                  <a:srgbClr val="FF0000"/>
                </a:solidFill>
              </a:rPr>
              <a:t>Fire control required for search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Location of occupants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Number of occupants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Condition of occupants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Incapacities of occupants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Resources required for search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EMS needs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Fire effect on victims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Exposures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Hazards for firefighters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Access to victims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Escape routes</a:t>
            </a:r>
            <a:endParaRPr lang="en-US" altLang="en-US" sz="2400">
              <a:solidFill>
                <a:srgbClr val="00000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Residential-2-3-MPEG-4.mp4">
            <a:hlinkClick r:id="" action="ppaction://media"/>
            <a:extLst>
              <a:ext uri="{FF2B5EF4-FFF2-40B4-BE49-F238E27FC236}">
                <a16:creationId xmlns:a16="http://schemas.microsoft.com/office/drawing/2014/main" xmlns="" id="{320E0BE9-0116-A04D-A18C-78C5437056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94" y="2286000"/>
            <a:ext cx="569210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4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>
            <a:extLst>
              <a:ext uri="{FF2B5EF4-FFF2-40B4-BE49-F238E27FC236}">
                <a16:creationId xmlns:a16="http://schemas.microsoft.com/office/drawing/2014/main" xmlns="" id="{43C31A48-CFA4-4CB6-9300-0C9E6B591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93726"/>
            <a:ext cx="9144000" cy="7016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u="sng"/>
              <a:t>Critical Factors - Variable</a:t>
            </a:r>
          </a:p>
        </p:txBody>
      </p:sp>
      <p:sp>
        <p:nvSpPr>
          <p:cNvPr id="69636" name="Text Box 4">
            <a:extLst>
              <a:ext uri="{FF2B5EF4-FFF2-40B4-BE49-F238E27FC236}">
                <a16:creationId xmlns:a16="http://schemas.microsoft.com/office/drawing/2014/main" xmlns="" id="{41514DB5-1DFB-458D-AB74-DE8A00ACB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306144"/>
            <a:ext cx="4419600" cy="8239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/>
              <a:t>Resources</a:t>
            </a:r>
            <a:endParaRPr lang="en-US" altLang="en-US" sz="4800">
              <a:latin typeface="Impact" panose="020B0806030902050204" pitchFamily="34" charset="0"/>
            </a:endParaRPr>
          </a:p>
        </p:txBody>
      </p:sp>
      <p:pic>
        <p:nvPicPr>
          <p:cNvPr id="75782" name="Picture 6" descr="DSC_0103">
            <a:extLst>
              <a:ext uri="{FF2B5EF4-FFF2-40B4-BE49-F238E27FC236}">
                <a16:creationId xmlns:a16="http://schemas.microsoft.com/office/drawing/2014/main" xmlns="" id="{8689D1E4-E52E-40AD-8C9D-73BBF923A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993" y="2449439"/>
            <a:ext cx="5162001" cy="33653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4A0362D8-BCE3-A946-A39A-0D35101AD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9855" y="2192542"/>
            <a:ext cx="6155967" cy="387910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xmlns="" id="{2E09FFBA-8C48-0B47-B78A-B31256D91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0592" y="2286000"/>
            <a:ext cx="6075231" cy="3785652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4D4D4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Staffing &amp; Equipment On-Scene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Staffing &amp; Equipment Responding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Staffing &amp; Equipment Available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Estimate on Response times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Condition of Responders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Capability of Personnel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Capability of PPE and Safety Systems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Capability of Command staff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Hydrants &amp; Water Supply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Built-in Protection Systems</a:t>
            </a:r>
            <a:endParaRPr lang="en-US" altLang="en-US" sz="2400">
              <a:solidFill>
                <a:srgbClr val="000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14522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>
            <a:extLst>
              <a:ext uri="{FF2B5EF4-FFF2-40B4-BE49-F238E27FC236}">
                <a16:creationId xmlns:a16="http://schemas.microsoft.com/office/drawing/2014/main" xmlns="" id="{20D8568E-00FB-46AE-BD9F-BA019BB21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822325"/>
            <a:ext cx="9144000" cy="7016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u="sng"/>
              <a:t>Critical Factors - Variable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xmlns="" id="{2FA6554A-71C6-4BA0-B700-AB3A250C9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2931" y="2722821"/>
            <a:ext cx="3200400" cy="296589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0660" name="Text Box 4">
            <a:extLst>
              <a:ext uri="{FF2B5EF4-FFF2-40B4-BE49-F238E27FC236}">
                <a16:creationId xmlns:a16="http://schemas.microsoft.com/office/drawing/2014/main" xmlns="" id="{69680B41-1338-49AC-A137-6E0C91401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650" y="1643570"/>
            <a:ext cx="7124700" cy="769441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/>
              <a:t>Special Circumstances</a:t>
            </a:r>
            <a:endParaRPr lang="en-US" altLang="en-US" sz="4400">
              <a:latin typeface="Impact" panose="020B0806030902050204" pitchFamily="34" charset="0"/>
            </a:endParaRPr>
          </a:p>
        </p:txBody>
      </p:sp>
      <p:sp>
        <p:nvSpPr>
          <p:cNvPr id="70661" name="Text Box 5">
            <a:extLst>
              <a:ext uri="{FF2B5EF4-FFF2-40B4-BE49-F238E27FC236}">
                <a16:creationId xmlns:a16="http://schemas.microsoft.com/office/drawing/2014/main" xmlns="" id="{9B73B5AA-0F2A-4D74-8F4A-C4654F0BA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6725" y="2866939"/>
            <a:ext cx="3060405" cy="2677656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4D4D4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287338"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Time of day/night</a:t>
            </a:r>
          </a:p>
          <a:p>
            <a:pPr indent="287338"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Day of week</a:t>
            </a:r>
          </a:p>
          <a:p>
            <a:pPr indent="287338"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Season</a:t>
            </a:r>
          </a:p>
          <a:p>
            <a:pPr indent="287338"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Holidays</a:t>
            </a:r>
          </a:p>
          <a:p>
            <a:pPr indent="287338"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Special Events</a:t>
            </a:r>
          </a:p>
          <a:p>
            <a:pPr indent="287338"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Weather / </a:t>
            </a:r>
            <a:r>
              <a:rPr lang="en-US" altLang="en-US" sz="2400" b="1">
                <a:solidFill>
                  <a:srgbClr val="FF0000"/>
                </a:solidFill>
              </a:rPr>
              <a:t>Wind</a:t>
            </a:r>
          </a:p>
          <a:p>
            <a:pPr indent="287338"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</a:rPr>
              <a:t>Social unrest</a:t>
            </a:r>
            <a:endParaRPr lang="en-US" altLang="en-US" sz="2400">
              <a:solidFill>
                <a:srgbClr val="000000"/>
              </a:solidFill>
              <a:latin typeface="Impact" panose="020B0806030902050204" pitchFamily="34" charset="0"/>
            </a:endParaRPr>
          </a:p>
        </p:txBody>
      </p:sp>
      <p:pic>
        <p:nvPicPr>
          <p:cNvPr id="70664" name="Picture 8" descr="Related image">
            <a:extLst>
              <a:ext uri="{FF2B5EF4-FFF2-40B4-BE49-F238E27FC236}">
                <a16:creationId xmlns:a16="http://schemas.microsoft.com/office/drawing/2014/main" xmlns="" id="{2CFD6232-F33F-4963-9B80-9D4646DD7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90800"/>
            <a:ext cx="4596809" cy="346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34094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>
            <a:extLst>
              <a:ext uri="{FF2B5EF4-FFF2-40B4-BE49-F238E27FC236}">
                <a16:creationId xmlns:a16="http://schemas.microsoft.com/office/drawing/2014/main" xmlns="" id="{CEA5462F-C95A-4B48-B264-5E2A72BD0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24990"/>
            <a:ext cx="9144000" cy="7016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u="sng"/>
              <a:t>Critical Factors - Variable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xmlns="" id="{C8598AEE-7C81-4BBE-9672-A69F6FF0E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676400"/>
            <a:ext cx="6248400" cy="46355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684" name="Text Box 4">
            <a:extLst>
              <a:ext uri="{FF2B5EF4-FFF2-40B4-BE49-F238E27FC236}">
                <a16:creationId xmlns:a16="http://schemas.microsoft.com/office/drawing/2014/main" xmlns="" id="{080E685F-1D6A-4A8C-B1F2-CA772BE30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610" y="1501074"/>
            <a:ext cx="3581400" cy="82391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/>
              <a:t>Action</a:t>
            </a:r>
            <a:endParaRPr lang="en-US" altLang="en-US" sz="4800">
              <a:latin typeface="Impact" panose="020B0806030902050204" pitchFamily="34" charset="0"/>
            </a:endParaRPr>
          </a:p>
        </p:txBody>
      </p:sp>
      <p:sp>
        <p:nvSpPr>
          <p:cNvPr id="71685" name="Text Box 5">
            <a:extLst>
              <a:ext uri="{FF2B5EF4-FFF2-40B4-BE49-F238E27FC236}">
                <a16:creationId xmlns:a16="http://schemas.microsoft.com/office/drawing/2014/main" xmlns="" id="{87FE868A-7E19-447F-886A-BFCBD91F8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986" y="1731992"/>
            <a:ext cx="6285614" cy="4154984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4D4D4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 dirty="0">
                <a:solidFill>
                  <a:srgbClr val="FF0000"/>
                </a:solidFill>
              </a:rPr>
              <a:t>Is water on the fire?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 dirty="0">
                <a:solidFill>
                  <a:srgbClr val="000000"/>
                </a:solidFill>
              </a:rPr>
              <a:t>Effect current action is having?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 dirty="0">
                <a:solidFill>
                  <a:srgbClr val="000000"/>
                </a:solidFill>
              </a:rPr>
              <a:t>Areas not yet covered?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 dirty="0">
                <a:solidFill>
                  <a:srgbClr val="000000"/>
                </a:solidFill>
              </a:rPr>
              <a:t>Stages of operation (tactical priorities)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 dirty="0">
                <a:solidFill>
                  <a:srgbClr val="000000"/>
                </a:solidFill>
              </a:rPr>
              <a:t>Is a Strategic IC set-up?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 dirty="0">
                <a:solidFill>
                  <a:srgbClr val="000000"/>
                </a:solidFill>
              </a:rPr>
              <a:t>Is an effective IAP in place?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 dirty="0">
                <a:solidFill>
                  <a:srgbClr val="000000"/>
                </a:solidFill>
              </a:rPr>
              <a:t>Is an effective organization in place?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 dirty="0">
                <a:solidFill>
                  <a:srgbClr val="000000"/>
                </a:solidFill>
              </a:rPr>
              <a:t>What is the worst thing that can happen?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 dirty="0">
                <a:solidFill>
                  <a:srgbClr val="000000"/>
                </a:solidFill>
              </a:rPr>
              <a:t>Are operating positions effective?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 dirty="0">
                <a:solidFill>
                  <a:srgbClr val="000000"/>
                </a:solidFill>
              </a:rPr>
              <a:t>Are there enough resources?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altLang="en-US" sz="2400" b="1" dirty="0">
                <a:solidFill>
                  <a:srgbClr val="000000"/>
                </a:solidFill>
              </a:rPr>
              <a:t>Are we operating safely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?</a:t>
            </a:r>
            <a:endParaRPr lang="en-US" altLang="en-US" sz="2400" b="1" dirty="0">
              <a:solidFill>
                <a:srgbClr val="000000"/>
              </a:solidFill>
            </a:endParaRPr>
          </a:p>
        </p:txBody>
      </p:sp>
      <p:pic>
        <p:nvPicPr>
          <p:cNvPr id="71686" name="Picture 6" descr="DSC_0028">
            <a:extLst>
              <a:ext uri="{FF2B5EF4-FFF2-40B4-BE49-F238E27FC236}">
                <a16:creationId xmlns:a16="http://schemas.microsoft.com/office/drawing/2014/main" xmlns="" id="{61E4BC97-1BFE-4FD0-A219-E198EBAF5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1" r="786" b="20672"/>
          <a:stretch/>
        </p:blipFill>
        <p:spPr bwMode="auto">
          <a:xfrm>
            <a:off x="609600" y="2305493"/>
            <a:ext cx="4333421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5090EC-51E9-E691-34B8-C95288D8E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2324985"/>
            <a:ext cx="4620757" cy="393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049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xmlns="" id="{F33B0D56-5B06-41A7-8D40-2897D5D54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14401"/>
            <a:ext cx="9144000" cy="25304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b="1" dirty="0">
                <a:cs typeface="Arial" panose="020B0604020202020204" pitchFamily="34" charset="0"/>
              </a:rPr>
              <a:t>Initial Radio Report (IRR)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xmlns="" id="{6F935FB1-5CC7-467A-A2D7-98A6AE9A5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810000"/>
            <a:ext cx="11734800" cy="19389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>
                <a:solidFill>
                  <a:srgbClr val="FFFFFF"/>
                </a:solidFill>
                <a:cs typeface="Arial" panose="020B0604020202020204" pitchFamily="34" charset="0"/>
              </a:rPr>
              <a:t>“</a:t>
            </a:r>
            <a:r>
              <a:rPr lang="en-US" altLang="en-US" sz="4000" b="1" dirty="0">
                <a:cs typeface="Arial" panose="020B0604020202020204" pitchFamily="34" charset="0"/>
              </a:rPr>
              <a:t>The initial radio report is probably THE most important communications we transmit throughout an entire incident”.</a:t>
            </a:r>
          </a:p>
        </p:txBody>
      </p:sp>
    </p:spTree>
    <p:extLst>
      <p:ext uri="{BB962C8B-B14F-4D97-AF65-F5344CB8AC3E}">
        <p14:creationId xmlns:p14="http://schemas.microsoft.com/office/powerpoint/2010/main" val="846798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REFIGHTER INJURED IN BASEMENT FIRE - OHIO | Firefighter Close Calls ...">
            <a:extLst>
              <a:ext uri="{FF2B5EF4-FFF2-40B4-BE49-F238E27FC236}">
                <a16:creationId xmlns:a16="http://schemas.microsoft.com/office/drawing/2014/main" xmlns="" id="{BA2F8D59-E39A-5D9C-5248-67DE04623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102" y="869525"/>
            <a:ext cx="6471573" cy="517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5437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>
            <a:extLst>
              <a:ext uri="{FF2B5EF4-FFF2-40B4-BE49-F238E27FC236}">
                <a16:creationId xmlns:a16="http://schemas.microsoft.com/office/drawing/2014/main" xmlns="" id="{A922516C-F4A1-4BE6-8990-D5C3AADD9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92164"/>
            <a:ext cx="109728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latin typeface="Arial Black" panose="020B0A04020102020204" pitchFamily="34" charset="0"/>
                <a:cs typeface="Arial" panose="020B0604020202020204" pitchFamily="34" charset="0"/>
              </a:rPr>
              <a:t>The Initial Radio Report must include:</a:t>
            </a:r>
          </a:p>
        </p:txBody>
      </p:sp>
      <p:sp>
        <p:nvSpPr>
          <p:cNvPr id="126979" name="Line 3">
            <a:extLst>
              <a:ext uri="{FF2B5EF4-FFF2-40B4-BE49-F238E27FC236}">
                <a16:creationId xmlns:a16="http://schemas.microsoft.com/office/drawing/2014/main" xmlns="" id="{0307B1D2-B596-4631-A322-48ABAFFF4D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2700" y="1600200"/>
            <a:ext cx="70866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 Black" panose="020B0A04020102020204" pitchFamily="34" charset="0"/>
            </a:endParaRPr>
          </a:p>
        </p:txBody>
      </p:sp>
      <p:sp>
        <p:nvSpPr>
          <p:cNvPr id="126980" name="Text Box 4">
            <a:extLst>
              <a:ext uri="{FF2B5EF4-FFF2-40B4-BE49-F238E27FC236}">
                <a16:creationId xmlns:a16="http://schemas.microsoft.com/office/drawing/2014/main" xmlns="" id="{E5BC9A5B-144D-4BCD-A875-93499331C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1708831"/>
            <a:ext cx="10287000" cy="40010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en-US" sz="3200" b="1" dirty="0">
                <a:cs typeface="Arial" panose="020B0604020202020204" pitchFamily="34" charset="0"/>
              </a:rPr>
              <a:t>Clear Alarm, announce your arrival on the scene</a:t>
            </a:r>
          </a:p>
          <a:p>
            <a:pPr marL="514350" indent="-51435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en-US" sz="3200" b="1" dirty="0">
                <a:cs typeface="Arial" panose="020B0604020202020204" pitchFamily="34" charset="0"/>
              </a:rPr>
              <a:t>Building/area description</a:t>
            </a:r>
          </a:p>
          <a:p>
            <a:pPr marL="514350" indent="-51435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en-US" sz="3200" b="1" dirty="0">
                <a:cs typeface="Arial" panose="020B0604020202020204" pitchFamily="34" charset="0"/>
              </a:rPr>
              <a:t>Describe the problem</a:t>
            </a:r>
          </a:p>
          <a:p>
            <a:pPr marL="514350" indent="-51435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en-US" sz="3200" b="1" dirty="0">
                <a:cs typeface="Arial" panose="020B0604020202020204" pitchFamily="34" charset="0"/>
              </a:rPr>
              <a:t>**Action being taken – Initial I.A.P.**</a:t>
            </a:r>
          </a:p>
          <a:p>
            <a:pPr marL="514350" indent="-51435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en-US" sz="3200" b="1" dirty="0">
                <a:cs typeface="Arial" panose="020B0604020202020204" pitchFamily="34" charset="0"/>
              </a:rPr>
              <a:t>Declaration of the Strategy</a:t>
            </a:r>
          </a:p>
          <a:p>
            <a:pPr marL="514350" indent="-51435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en-US" sz="3200" b="1" dirty="0">
                <a:cs typeface="Arial" panose="020B0604020202020204" pitchFamily="34" charset="0"/>
              </a:rPr>
              <a:t>Resource Determination</a:t>
            </a:r>
          </a:p>
          <a:p>
            <a:pPr marL="514350" indent="-51435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en-US" sz="3200" b="1" dirty="0">
                <a:cs typeface="Arial" panose="020B0604020202020204" pitchFamily="34" charset="0"/>
              </a:rPr>
              <a:t>Assuming and Naming of Command</a:t>
            </a:r>
          </a:p>
        </p:txBody>
      </p:sp>
    </p:spTree>
    <p:extLst>
      <p:ext uri="{BB962C8B-B14F-4D97-AF65-F5344CB8AC3E}">
        <p14:creationId xmlns:p14="http://schemas.microsoft.com/office/powerpoint/2010/main" val="23498350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477007C-AEC9-DAAD-6615-FF9100F13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268" y="835702"/>
            <a:ext cx="7000407" cy="525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396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CD9E6F-9CD6-5B78-ECA0-FF0C7786C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70" y="1154242"/>
            <a:ext cx="11823250" cy="466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5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1C92CB-251C-5316-98AD-7AA784124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</a:t>
            </a:r>
            <a:r>
              <a:rPr lang="en-US" sz="4000" dirty="0">
                <a:solidFill>
                  <a:srgbClr val="FF0000"/>
                </a:solidFill>
              </a:rPr>
              <a:t>LEVEL 1 STAGING</a:t>
            </a:r>
            <a:r>
              <a:rPr lang="en-US" sz="4000" b="1" dirty="0">
                <a:solidFill>
                  <a:srgbClr val="FF0000"/>
                </a:solidFill>
              </a:rPr>
              <a:t/>
            </a:r>
            <a:br>
              <a:rPr lang="en-US" sz="4000" b="1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92A855-E32E-926A-38CF-D62C212C1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071900"/>
            <a:ext cx="10691265" cy="3864004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American Typewriter" panose="02090604020004020304" pitchFamily="18" charset="77"/>
              </a:rPr>
              <a:t>First Due station units respond directly to the scene </a:t>
            </a:r>
          </a:p>
          <a:p>
            <a:r>
              <a:rPr lang="en-US" sz="2200" dirty="0">
                <a:latin typeface="American Typewriter" panose="02090604020004020304" pitchFamily="18" charset="77"/>
              </a:rPr>
              <a:t>Remaining Units assign in their direction of travel, uncommitted, approx. 1 – 2 blocks from the scene</a:t>
            </a:r>
          </a:p>
          <a:p>
            <a:pPr lvl="1"/>
            <a:r>
              <a:rPr lang="en-US" dirty="0">
                <a:latin typeface="American Typewriter" panose="02090604020004020304" pitchFamily="18" charset="77"/>
              </a:rPr>
              <a:t>“Level one” and direction of travel</a:t>
            </a:r>
          </a:p>
          <a:p>
            <a:pPr lvl="1"/>
            <a:r>
              <a:rPr lang="en-US" dirty="0">
                <a:latin typeface="American Typewriter" panose="02090604020004020304" pitchFamily="18" charset="77"/>
              </a:rPr>
              <a:t>Engines should not pass last hydrant (think possible water supply needs)</a:t>
            </a:r>
          </a:p>
          <a:p>
            <a:pPr lvl="1"/>
            <a:r>
              <a:rPr lang="en-US" dirty="0">
                <a:latin typeface="American Typewriter" panose="02090604020004020304" pitchFamily="18" charset="77"/>
              </a:rPr>
              <a:t>Trucks should not pass last access point (think possible placement for aerial use)</a:t>
            </a:r>
          </a:p>
          <a:p>
            <a:pPr lvl="1"/>
            <a:endParaRPr lang="en-US" dirty="0">
              <a:latin typeface="American Typewriter" panose="02090604020004020304" pitchFamily="18" charset="77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59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D92583-1FC4-62A5-7D45-51DF8A3F8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790" y="815173"/>
            <a:ext cx="7824866" cy="526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514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05C801-388B-3B73-B1D2-BBC84FED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279" y="835312"/>
            <a:ext cx="7070360" cy="528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07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DAF7EA-2F8C-18BC-EE02-C3F333DE6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</a:t>
            </a:r>
            <a:r>
              <a:rPr lang="en-US" sz="4000" dirty="0">
                <a:solidFill>
                  <a:srgbClr val="FF0000"/>
                </a:solidFill>
              </a:rPr>
              <a:t>LEVEL 2 STAGING</a:t>
            </a:r>
            <a:r>
              <a:rPr lang="en-US" sz="4000" b="1" dirty="0">
                <a:solidFill>
                  <a:srgbClr val="FF0000"/>
                </a:solidFill>
              </a:rPr>
              <a:t/>
            </a:r>
            <a:br>
              <a:rPr lang="en-US" sz="4000" b="1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DEB855-36EE-6497-E6BB-A8C6FBBBA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367" y="2299816"/>
            <a:ext cx="10691265" cy="3636088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American Typewriter" panose="02090604020004020304" pitchFamily="18" charset="77"/>
              </a:rPr>
              <a:t>When requested by the Incident Commander or large-scale incidents </a:t>
            </a:r>
          </a:p>
          <a:p>
            <a:pPr lvl="1"/>
            <a:r>
              <a:rPr lang="en-US" dirty="0">
                <a:latin typeface="American Typewriter" panose="02090604020004020304" pitchFamily="18" charset="77"/>
              </a:rPr>
              <a:t>Formal staging area designated by the Incident Commander</a:t>
            </a:r>
          </a:p>
          <a:p>
            <a:pPr lvl="1"/>
            <a:r>
              <a:rPr lang="en-US" dirty="0">
                <a:latin typeface="American Typewriter" panose="02090604020004020304" pitchFamily="18" charset="77"/>
              </a:rPr>
              <a:t>Should be close enough to the scene to allow a quick and appropriate response but far enough away not to interfere with the events operation</a:t>
            </a:r>
          </a:p>
          <a:p>
            <a:r>
              <a:rPr lang="en-US" sz="2200" dirty="0">
                <a:latin typeface="American Typewriter" panose="02090604020004020304" pitchFamily="18" charset="77"/>
              </a:rPr>
              <a:t>The first arriving units Company Officer will become the incidents initial Staging Officer</a:t>
            </a:r>
          </a:p>
          <a:p>
            <a:pPr lvl="1"/>
            <a:r>
              <a:rPr lang="en-US" dirty="0">
                <a:latin typeface="American Typewriter" panose="02090604020004020304" pitchFamily="18" charset="77"/>
              </a:rPr>
              <a:t>This can be reassigned to a subsequent arriving Officer (Usually a Chief Officer)</a:t>
            </a:r>
          </a:p>
          <a:p>
            <a:r>
              <a:rPr lang="en-US" sz="2200" dirty="0">
                <a:latin typeface="American Typewriter" panose="02090604020004020304" pitchFamily="18" charset="77"/>
              </a:rPr>
              <a:t>A Separate Radio Channel may be  utilized for Level 2 Staging (“Staging”)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07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BF3862-7AA2-97F6-456E-668A79199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</a:t>
            </a:r>
            <a:r>
              <a:rPr lang="en-US" dirty="0">
                <a:solidFill>
                  <a:srgbClr val="FF0000"/>
                </a:solidFill>
              </a:rPr>
              <a:t>on-deck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A629C2-FFF4-56B9-FE1D-AE8CA413D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6" y="1887794"/>
            <a:ext cx="10103352" cy="40414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200" dirty="0">
              <a:latin typeface="American Typewriter" panose="02090604020004020304" pitchFamily="18" charset="77"/>
            </a:endParaRPr>
          </a:p>
          <a:p>
            <a:r>
              <a:rPr lang="en-US" sz="2200" dirty="0">
                <a:latin typeface="American Typewriter" panose="02090604020004020304"/>
              </a:rPr>
              <a:t>Resources located adjacent to attack positions, outside the hazard-zone.</a:t>
            </a:r>
          </a:p>
          <a:p>
            <a:r>
              <a:rPr lang="en-US" sz="2200" dirty="0">
                <a:latin typeface="American Typewriter" panose="02090604020004020304"/>
              </a:rPr>
              <a:t>Assignments that may be given to companies in a forward staging (on-deck) area include back-up, search, RIT, ventilation, etc.  On-deck crews MUST ensure point of egress are secure, RIT bag is deployed,  back-up line is pulled, and 360 is completed at a minimum.</a:t>
            </a:r>
            <a:r>
              <a:rPr lang="en-US" dirty="0"/>
              <a:t> 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/>
            </a:r>
            <a:br>
              <a:rPr lang="en-US" sz="2400" dirty="0"/>
            </a:br>
            <a:endParaRPr lang="en-US" sz="2200" dirty="0"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492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4D4D0C-246B-D544-92C5-96C259524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On-Deck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B19F73-D4E7-154C-87C4-DB1E26556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merican Typewriter" panose="02090604020004020304" pitchFamily="18" charset="77"/>
              </a:rPr>
              <a:t>Benefits:</a:t>
            </a:r>
          </a:p>
          <a:p>
            <a:pPr lvl="1"/>
            <a:r>
              <a:rPr lang="en-US" sz="2000" dirty="0">
                <a:latin typeface="American Typewriter" panose="02090604020004020304" pitchFamily="18" charset="77"/>
              </a:rPr>
              <a:t>Places resources in the correct positions prior to their need</a:t>
            </a:r>
          </a:p>
          <a:p>
            <a:pPr lvl="2"/>
            <a:r>
              <a:rPr lang="en-US" sz="2000" dirty="0">
                <a:latin typeface="American Typewriter" panose="02090604020004020304" pitchFamily="18" charset="77"/>
              </a:rPr>
              <a:t>Assists IC in forecasting the incident event</a:t>
            </a:r>
          </a:p>
          <a:p>
            <a:pPr lvl="1"/>
            <a:r>
              <a:rPr lang="en-US" sz="2000" dirty="0">
                <a:latin typeface="American Typewriter" panose="02090604020004020304" pitchFamily="18" charset="77"/>
              </a:rPr>
              <a:t>Provides sufficient resources to get the job done </a:t>
            </a:r>
          </a:p>
          <a:p>
            <a:pPr lvl="1"/>
            <a:r>
              <a:rPr lang="en-US" sz="2000" dirty="0">
                <a:latin typeface="American Typewriter" panose="02090604020004020304" pitchFamily="18" charset="77"/>
              </a:rPr>
              <a:t>Give relief crews ability to have face to face communication</a:t>
            </a:r>
          </a:p>
          <a:p>
            <a:pPr lvl="1"/>
            <a:r>
              <a:rPr lang="en-US" sz="2000" dirty="0">
                <a:latin typeface="American Typewriter" panose="02090604020004020304" pitchFamily="18" charset="77"/>
              </a:rPr>
              <a:t>Improves the standard work cycle (recycle versus rehab)</a:t>
            </a:r>
          </a:p>
          <a:p>
            <a:pPr lvl="1"/>
            <a:r>
              <a:rPr lang="en-US" sz="2000" dirty="0">
                <a:latin typeface="American Typewriter" panose="02090604020004020304" pitchFamily="18" charset="77"/>
              </a:rPr>
              <a:t>Allows Company Officers to manage the details of their area</a:t>
            </a:r>
          </a:p>
          <a:p>
            <a:pPr lvl="1"/>
            <a:endParaRPr lang="en-US" sz="2000" dirty="0">
              <a:latin typeface="American Typewriter" panose="02090604020004020304" pitchFamily="18" charset="77"/>
            </a:endParaRP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43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62FF02-2F4D-AC80-229D-8D3A0100B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On-Deck ready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02A16-AA8C-A67D-771F-038A8A72E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857377"/>
            <a:ext cx="4638281" cy="380544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400" b="1" u="sng" dirty="0"/>
              <a:t>Minimum Equipment 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Full turnout gear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SCBA (Bottle fully open)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Radio (Set to the tactical fireground channel)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TIC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Flashlight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Hand tools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RIT bag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E923DC-ED51-3640-BBD7-C9CEA22BE705}"/>
              </a:ext>
            </a:extLst>
          </p:cNvPr>
          <p:cNvSpPr txBox="1"/>
          <p:nvPr/>
        </p:nvSpPr>
        <p:spPr>
          <a:xfrm>
            <a:off x="5604387" y="1857377"/>
            <a:ext cx="58869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Tasks/Activities to perform</a:t>
            </a:r>
          </a:p>
          <a:p>
            <a:pPr algn="ctr"/>
            <a:endParaRPr lang="en-US" sz="800" b="1" u="sng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American Typewriter" panose="02090604020004020304" pitchFamily="18" charset="77"/>
              </a:rPr>
              <a:t>360 and size-up of structure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American Typewriter" panose="02090604020004020304" pitchFamily="18" charset="77"/>
              </a:rPr>
              <a:t>Actively listening to tactical fireground channel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American Typewriter" panose="02090604020004020304" pitchFamily="18" charset="77"/>
              </a:rPr>
              <a:t>Hose line identification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American Typewriter" panose="02090604020004020304" pitchFamily="18" charset="77"/>
              </a:rPr>
              <a:t>Soften structure (Forcing doors, removing bars/gates, anything to gain rapid access/provide rapid egress) in your area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American Typewriter" panose="02090604020004020304" pitchFamily="18" charset="77"/>
              </a:rPr>
              <a:t>Portable lights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American Typewriter" panose="02090604020004020304" pitchFamily="18" charset="77"/>
              </a:rPr>
              <a:t>Staging equipment that may be needed (Stokes basket, fans, attic ladders, tools, lights)</a:t>
            </a:r>
          </a:p>
        </p:txBody>
      </p:sp>
    </p:spTree>
    <p:extLst>
      <p:ext uri="{BB962C8B-B14F-4D97-AF65-F5344CB8AC3E}">
        <p14:creationId xmlns:p14="http://schemas.microsoft.com/office/powerpoint/2010/main" val="191221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41817</TotalTime>
  <Words>2167</Words>
  <Application>Microsoft Office PowerPoint</Application>
  <PresentationFormat>Widescreen</PresentationFormat>
  <Paragraphs>360</Paragraphs>
  <Slides>51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American Typewriter</vt:lpstr>
      <vt:lpstr>Arial</vt:lpstr>
      <vt:lpstr>Arial Black</vt:lpstr>
      <vt:lpstr>Calibri</vt:lpstr>
      <vt:lpstr>Calisto MT</vt:lpstr>
      <vt:lpstr>Impact</vt:lpstr>
      <vt:lpstr>Times New Roman</vt:lpstr>
      <vt:lpstr>Univers Condensed</vt:lpstr>
      <vt:lpstr>Wingdings</vt:lpstr>
      <vt:lpstr>ChronicleVTI</vt:lpstr>
      <vt:lpstr>Fire Ground Ops Review </vt:lpstr>
      <vt:lpstr>Incident structure </vt:lpstr>
      <vt:lpstr>HOW THIS TRANSLATES TO THE FIREGROUND</vt:lpstr>
      <vt:lpstr>Rules of 6</vt:lpstr>
      <vt:lpstr>Terminology: LEVEL 1 STAGING </vt:lpstr>
      <vt:lpstr>Terminology: LEVEL 2 STAGING </vt:lpstr>
      <vt:lpstr>Terminology: on-deck</vt:lpstr>
      <vt:lpstr>On-Deck</vt:lpstr>
      <vt:lpstr>On-Deck ready state</vt:lpstr>
      <vt:lpstr>Rescue Group (RIT)</vt:lpstr>
      <vt:lpstr>Terminology: recycle</vt:lpstr>
      <vt:lpstr>Terminology: rehab</vt:lpstr>
      <vt:lpstr>RECYCLE VS. REHAB</vt:lpstr>
      <vt:lpstr>Terminology: offensive strategy</vt:lpstr>
      <vt:lpstr>Offensive Strategy</vt:lpstr>
      <vt:lpstr>Terminology: defensive strategy</vt:lpstr>
      <vt:lpstr>Terminology: Fire control or Attack</vt:lpstr>
      <vt:lpstr>Terminology: Primary All clear</vt:lpstr>
      <vt:lpstr>Terminology: all clear</vt:lpstr>
      <vt:lpstr>Primary &amp; all clear</vt:lpstr>
      <vt:lpstr>Terminology: under control</vt:lpstr>
      <vt:lpstr>Terminology: commonly used unofficial benchmarks</vt:lpstr>
      <vt:lpstr>Radio communication order model</vt:lpstr>
      <vt:lpstr>Radio discipline</vt:lpstr>
      <vt:lpstr>Can reports</vt:lpstr>
      <vt:lpstr>Can reporting</vt:lpstr>
      <vt:lpstr>Can reporting</vt:lpstr>
      <vt:lpstr>Status change reports</vt:lpstr>
      <vt:lpstr>Priority radio traffic</vt:lpstr>
      <vt:lpstr>Emergency radio traffic</vt:lpstr>
      <vt:lpstr>Mayday</vt:lpstr>
      <vt:lpstr>MAYDAY, MAYDAY, MAYDAY</vt:lpstr>
      <vt:lpstr>TERMINOLOGY: SPAN OF CONTROL</vt:lpstr>
      <vt:lpstr>TERMINOLOGY: Division Supervisor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 smoke</dc:title>
  <dc:creator>Nick Heintz</dc:creator>
  <cp:lastModifiedBy>ems1</cp:lastModifiedBy>
  <cp:revision>30</cp:revision>
  <dcterms:created xsi:type="dcterms:W3CDTF">2022-11-29T12:38:36Z</dcterms:created>
  <dcterms:modified xsi:type="dcterms:W3CDTF">2024-12-17T13:54:41Z</dcterms:modified>
</cp:coreProperties>
</file>