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58" r:id="rId3"/>
    <p:sldId id="257" r:id="rId4"/>
    <p:sldId id="296" r:id="rId5"/>
    <p:sldId id="294" r:id="rId6"/>
    <p:sldId id="295" r:id="rId7"/>
    <p:sldId id="346" r:id="rId8"/>
    <p:sldId id="315" r:id="rId9"/>
    <p:sldId id="316" r:id="rId10"/>
    <p:sldId id="298" r:id="rId11"/>
    <p:sldId id="348" r:id="rId12"/>
    <p:sldId id="338" r:id="rId13"/>
    <p:sldId id="328" r:id="rId14"/>
    <p:sldId id="297" r:id="rId15"/>
    <p:sldId id="347" r:id="rId16"/>
    <p:sldId id="299" r:id="rId17"/>
    <p:sldId id="314" r:id="rId18"/>
    <p:sldId id="300" r:id="rId19"/>
    <p:sldId id="349" r:id="rId20"/>
    <p:sldId id="350" r:id="rId21"/>
    <p:sldId id="339" r:id="rId22"/>
    <p:sldId id="342" r:id="rId23"/>
    <p:sldId id="344" r:id="rId24"/>
    <p:sldId id="345" r:id="rId25"/>
    <p:sldId id="343" r:id="rId26"/>
    <p:sldId id="351" r:id="rId27"/>
    <p:sldId id="355" r:id="rId28"/>
    <p:sldId id="352" r:id="rId29"/>
    <p:sldId id="324"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C76DA98-86B0-1D00-D66B-D831E21C323D}" name="Sherry Walton" initials="SW" userId="3a8cff1e803510ee"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068" autoAdjust="0"/>
    <p:restoredTop sz="92452" autoAdjust="0"/>
  </p:normalViewPr>
  <p:slideViewPr>
    <p:cSldViewPr snapToGrid="0">
      <p:cViewPr varScale="1">
        <p:scale>
          <a:sx n="87" d="100"/>
          <a:sy n="87" d="100"/>
        </p:scale>
        <p:origin x="129" y="2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BE465E-214C-45BA-BE4D-C3B9629107C7}" type="datetimeFigureOut">
              <a:rPr lang="en-US" smtClean="0"/>
              <a:t>9/23/2025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CF8C85-E8B8-4C12-9308-FF689DA07734}" type="slidenum">
              <a:rPr lang="en-US" smtClean="0"/>
              <a:t>‹#›</a:t>
            </a:fld>
            <a:endParaRPr lang="en-US" dirty="0"/>
          </a:p>
        </p:txBody>
      </p:sp>
    </p:spTree>
    <p:extLst>
      <p:ext uri="{BB962C8B-B14F-4D97-AF65-F5344CB8AC3E}">
        <p14:creationId xmlns:p14="http://schemas.microsoft.com/office/powerpoint/2010/main" val="34442245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ECF8C85-E8B8-4C12-9308-FF689DA07734}" type="slidenum">
              <a:rPr lang="en-US" smtClean="0"/>
              <a:t>4</a:t>
            </a:fld>
            <a:endParaRPr lang="en-US" dirty="0"/>
          </a:p>
        </p:txBody>
      </p:sp>
    </p:spTree>
    <p:extLst>
      <p:ext uri="{BB962C8B-B14F-4D97-AF65-F5344CB8AC3E}">
        <p14:creationId xmlns:p14="http://schemas.microsoft.com/office/powerpoint/2010/main" val="56550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ECF8C85-E8B8-4C12-9308-FF689DA07734}" type="slidenum">
              <a:rPr lang="en-US" smtClean="0"/>
              <a:t>6</a:t>
            </a:fld>
            <a:endParaRPr lang="en-US" dirty="0"/>
          </a:p>
        </p:txBody>
      </p:sp>
    </p:spTree>
    <p:extLst>
      <p:ext uri="{BB962C8B-B14F-4D97-AF65-F5344CB8AC3E}">
        <p14:creationId xmlns:p14="http://schemas.microsoft.com/office/powerpoint/2010/main" val="5447980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ECF8C85-E8B8-4C12-9308-FF689DA07734}" type="slidenum">
              <a:rPr lang="en-US" smtClean="0"/>
              <a:t>11</a:t>
            </a:fld>
            <a:endParaRPr lang="en-US" dirty="0"/>
          </a:p>
        </p:txBody>
      </p:sp>
    </p:spTree>
    <p:extLst>
      <p:ext uri="{BB962C8B-B14F-4D97-AF65-F5344CB8AC3E}">
        <p14:creationId xmlns:p14="http://schemas.microsoft.com/office/powerpoint/2010/main" val="26152245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ECF8C85-E8B8-4C12-9308-FF689DA07734}" type="slidenum">
              <a:rPr lang="en-US" smtClean="0"/>
              <a:t>14</a:t>
            </a:fld>
            <a:endParaRPr lang="en-US" dirty="0"/>
          </a:p>
        </p:txBody>
      </p:sp>
    </p:spTree>
    <p:extLst>
      <p:ext uri="{BB962C8B-B14F-4D97-AF65-F5344CB8AC3E}">
        <p14:creationId xmlns:p14="http://schemas.microsoft.com/office/powerpoint/2010/main" val="23270530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ECF8C85-E8B8-4C12-9308-FF689DA07734}" type="slidenum">
              <a:rPr lang="en-US" smtClean="0"/>
              <a:t>16</a:t>
            </a:fld>
            <a:endParaRPr lang="en-US" dirty="0"/>
          </a:p>
        </p:txBody>
      </p:sp>
    </p:spTree>
    <p:extLst>
      <p:ext uri="{BB962C8B-B14F-4D97-AF65-F5344CB8AC3E}">
        <p14:creationId xmlns:p14="http://schemas.microsoft.com/office/powerpoint/2010/main" val="20480249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ECF8C85-E8B8-4C12-9308-FF689DA07734}" type="slidenum">
              <a:rPr lang="en-US" smtClean="0"/>
              <a:t>22</a:t>
            </a:fld>
            <a:endParaRPr lang="en-US" dirty="0"/>
          </a:p>
        </p:txBody>
      </p:sp>
    </p:spTree>
    <p:extLst>
      <p:ext uri="{BB962C8B-B14F-4D97-AF65-F5344CB8AC3E}">
        <p14:creationId xmlns:p14="http://schemas.microsoft.com/office/powerpoint/2010/main" val="27342416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ECF8C85-E8B8-4C12-9308-FF689DA07734}" type="slidenum">
              <a:rPr lang="en-US" smtClean="0"/>
              <a:t>25</a:t>
            </a:fld>
            <a:endParaRPr lang="en-US" dirty="0"/>
          </a:p>
        </p:txBody>
      </p:sp>
    </p:spTree>
    <p:extLst>
      <p:ext uri="{BB962C8B-B14F-4D97-AF65-F5344CB8AC3E}">
        <p14:creationId xmlns:p14="http://schemas.microsoft.com/office/powerpoint/2010/main" val="35783289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C0CB1FF-B391-4AA0-B067-5360E9250B6B}"/>
              </a:ext>
            </a:extLst>
          </p:cNvPr>
          <p:cNvSpPr/>
          <p:nvPr userDrawn="1"/>
        </p:nvSpPr>
        <p:spPr>
          <a:xfrm>
            <a:off x="0" y="6356349"/>
            <a:ext cx="12192000" cy="49751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7CFD978-B334-4468-80FD-62C28BFDBD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6A19FF5-EF64-4848-A129-AFC1DE39F4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0599B98-7664-4454-8DBE-1FD96FB14880}"/>
              </a:ext>
            </a:extLst>
          </p:cNvPr>
          <p:cNvSpPr>
            <a:spLocks noGrp="1"/>
          </p:cNvSpPr>
          <p:nvPr>
            <p:ph type="dt" sz="half" idx="10"/>
          </p:nvPr>
        </p:nvSpPr>
        <p:spPr/>
        <p:txBody>
          <a:bodyPr/>
          <a:lstStyle/>
          <a:p>
            <a:fld id="{EE84E228-D006-49C9-8BAB-7BFF1DDA8F93}" type="datetime1">
              <a:rPr lang="en-US" smtClean="0"/>
              <a:t>9/23/2025</a:t>
            </a:fld>
            <a:endParaRPr lang="en-US" dirty="0"/>
          </a:p>
        </p:txBody>
      </p:sp>
      <p:sp>
        <p:nvSpPr>
          <p:cNvPr id="5" name="Footer Placeholder 4">
            <a:extLst>
              <a:ext uri="{FF2B5EF4-FFF2-40B4-BE49-F238E27FC236}">
                <a16:creationId xmlns:a16="http://schemas.microsoft.com/office/drawing/2014/main" id="{802C266A-BE0C-4575-BB32-A64D0B8C33B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74B146D-2B57-43EA-A1CE-AC64894E2B4D}"/>
              </a:ext>
            </a:extLst>
          </p:cNvPr>
          <p:cNvSpPr>
            <a:spLocks noGrp="1"/>
          </p:cNvSpPr>
          <p:nvPr>
            <p:ph type="sldNum" sz="quarter" idx="12"/>
          </p:nvPr>
        </p:nvSpPr>
        <p:spPr/>
        <p:txBody>
          <a:bodyPr/>
          <a:lstStyle/>
          <a:p>
            <a:fld id="{6CB29A9B-4933-4C25-A3D6-1131B058B5BC}" type="slidenum">
              <a:rPr lang="en-US" smtClean="0"/>
              <a:t>‹#›</a:t>
            </a:fld>
            <a:endParaRPr lang="en-US" dirty="0"/>
          </a:p>
        </p:txBody>
      </p:sp>
    </p:spTree>
    <p:extLst>
      <p:ext uri="{BB962C8B-B14F-4D97-AF65-F5344CB8AC3E}">
        <p14:creationId xmlns:p14="http://schemas.microsoft.com/office/powerpoint/2010/main" val="957084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D6BEB-D640-46B8-B36A-0F148B9BF27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E97FC0C-CA29-4D8F-961C-3AC15CC3062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0FBB94-217B-4E51-948D-4D4ACDD0E1CF}"/>
              </a:ext>
            </a:extLst>
          </p:cNvPr>
          <p:cNvSpPr>
            <a:spLocks noGrp="1"/>
          </p:cNvSpPr>
          <p:nvPr>
            <p:ph type="dt" sz="half" idx="10"/>
          </p:nvPr>
        </p:nvSpPr>
        <p:spPr/>
        <p:txBody>
          <a:bodyPr/>
          <a:lstStyle/>
          <a:p>
            <a:fld id="{06CE6BAB-37A3-45E8-A3AF-49FA71B1F07C}" type="datetime1">
              <a:rPr lang="en-US" smtClean="0"/>
              <a:t>9/23/2025</a:t>
            </a:fld>
            <a:endParaRPr lang="en-US" dirty="0"/>
          </a:p>
        </p:txBody>
      </p:sp>
      <p:sp>
        <p:nvSpPr>
          <p:cNvPr id="5" name="Footer Placeholder 4">
            <a:extLst>
              <a:ext uri="{FF2B5EF4-FFF2-40B4-BE49-F238E27FC236}">
                <a16:creationId xmlns:a16="http://schemas.microsoft.com/office/drawing/2014/main" id="{8C043C13-E56A-4376-A9DC-1B9305A0912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F0CBE56-055C-46BC-90D7-796BBECF94B6}"/>
              </a:ext>
            </a:extLst>
          </p:cNvPr>
          <p:cNvSpPr>
            <a:spLocks noGrp="1"/>
          </p:cNvSpPr>
          <p:nvPr>
            <p:ph type="sldNum" sz="quarter" idx="12"/>
          </p:nvPr>
        </p:nvSpPr>
        <p:spPr/>
        <p:txBody>
          <a:bodyPr/>
          <a:lstStyle/>
          <a:p>
            <a:fld id="{6CB29A9B-4933-4C25-A3D6-1131B058B5BC}" type="slidenum">
              <a:rPr lang="en-US" smtClean="0"/>
              <a:t>‹#›</a:t>
            </a:fld>
            <a:endParaRPr lang="en-US" dirty="0"/>
          </a:p>
        </p:txBody>
      </p:sp>
    </p:spTree>
    <p:extLst>
      <p:ext uri="{BB962C8B-B14F-4D97-AF65-F5344CB8AC3E}">
        <p14:creationId xmlns:p14="http://schemas.microsoft.com/office/powerpoint/2010/main" val="2858027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83F7E8E-33AF-404F-B501-F91F10ECD8C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A663393-D5D9-4771-A4B4-9FE570E7526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57514F-ADCE-4E70-96D8-BF1595756175}"/>
              </a:ext>
            </a:extLst>
          </p:cNvPr>
          <p:cNvSpPr>
            <a:spLocks noGrp="1"/>
          </p:cNvSpPr>
          <p:nvPr>
            <p:ph type="dt" sz="half" idx="10"/>
          </p:nvPr>
        </p:nvSpPr>
        <p:spPr/>
        <p:txBody>
          <a:bodyPr/>
          <a:lstStyle/>
          <a:p>
            <a:fld id="{652B2845-367D-407F-B95F-71A224B8BC0D}" type="datetime1">
              <a:rPr lang="en-US" smtClean="0"/>
              <a:t>9/23/2025</a:t>
            </a:fld>
            <a:endParaRPr lang="en-US" dirty="0"/>
          </a:p>
        </p:txBody>
      </p:sp>
      <p:sp>
        <p:nvSpPr>
          <p:cNvPr id="5" name="Footer Placeholder 4">
            <a:extLst>
              <a:ext uri="{FF2B5EF4-FFF2-40B4-BE49-F238E27FC236}">
                <a16:creationId xmlns:a16="http://schemas.microsoft.com/office/drawing/2014/main" id="{22D94242-3BAC-4B75-AE58-C622533419A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47778FD-1F97-4881-919A-61EAFD0B81DB}"/>
              </a:ext>
            </a:extLst>
          </p:cNvPr>
          <p:cNvSpPr>
            <a:spLocks noGrp="1"/>
          </p:cNvSpPr>
          <p:nvPr>
            <p:ph type="sldNum" sz="quarter" idx="12"/>
          </p:nvPr>
        </p:nvSpPr>
        <p:spPr/>
        <p:txBody>
          <a:bodyPr/>
          <a:lstStyle/>
          <a:p>
            <a:fld id="{6CB29A9B-4933-4C25-A3D6-1131B058B5BC}" type="slidenum">
              <a:rPr lang="en-US" smtClean="0"/>
              <a:t>‹#›</a:t>
            </a:fld>
            <a:endParaRPr lang="en-US" dirty="0"/>
          </a:p>
        </p:txBody>
      </p:sp>
    </p:spTree>
    <p:extLst>
      <p:ext uri="{BB962C8B-B14F-4D97-AF65-F5344CB8AC3E}">
        <p14:creationId xmlns:p14="http://schemas.microsoft.com/office/powerpoint/2010/main" val="3351445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E0ECC74-B5DD-4654-BAC5-BB1168A9EAD6}"/>
              </a:ext>
            </a:extLst>
          </p:cNvPr>
          <p:cNvSpPr/>
          <p:nvPr userDrawn="1"/>
        </p:nvSpPr>
        <p:spPr>
          <a:xfrm>
            <a:off x="0" y="6356349"/>
            <a:ext cx="12192000" cy="49751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5BB91E3-EE0E-4F5D-9E15-029BB57C1B20}"/>
              </a:ext>
            </a:extLst>
          </p:cNvPr>
          <p:cNvSpPr>
            <a:spLocks noGrp="1"/>
          </p:cNvSpPr>
          <p:nvPr>
            <p:ph type="title"/>
          </p:nvPr>
        </p:nvSpPr>
        <p:spPr>
          <a:xfrm>
            <a:off x="838200" y="365126"/>
            <a:ext cx="10515600" cy="807692"/>
          </a:xfrm>
        </p:spPr>
        <p:txBody>
          <a:bodyPr>
            <a:normAutofit/>
          </a:bodyPr>
          <a:lstStyle>
            <a:lvl1pPr>
              <a:defRPr sz="4000" b="0">
                <a:solidFill>
                  <a:schemeClr val="accent1"/>
                </a:solidFill>
                <a:latin typeface="Trebuchet MS" panose="020B0603020202020204" pitchFamily="34" charset="0"/>
                <a:ea typeface="Tahoma" panose="020B0604030504040204" pitchFamily="34" charset="0"/>
                <a:cs typeface="Tahoma" panose="020B060403050404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E13173A1-D272-4087-B15F-9262B4FAFC91}"/>
              </a:ext>
            </a:extLst>
          </p:cNvPr>
          <p:cNvSpPr>
            <a:spLocks noGrp="1"/>
          </p:cNvSpPr>
          <p:nvPr>
            <p:ph idx="1"/>
          </p:nvPr>
        </p:nvSpPr>
        <p:spPr>
          <a:xfrm>
            <a:off x="838200" y="1302026"/>
            <a:ext cx="10515600" cy="4894815"/>
          </a:xfrm>
        </p:spPr>
        <p:txBody>
          <a:bodyPr>
            <a:normAutofit/>
          </a:bodyPr>
          <a:lstStyle>
            <a:lvl1pPr>
              <a:buClr>
                <a:schemeClr val="accent2"/>
              </a:buClr>
              <a:defRPr sz="2400"/>
            </a:lvl1pPr>
            <a:lvl2pPr>
              <a:buClr>
                <a:schemeClr val="accent2"/>
              </a:buClr>
              <a:defRPr sz="2000"/>
            </a:lvl2pPr>
            <a:lvl3pPr>
              <a:buClr>
                <a:schemeClr val="accent2"/>
              </a:buClr>
              <a:defRPr sz="1800"/>
            </a:lvl3pPr>
            <a:lvl4pPr>
              <a:buClr>
                <a:schemeClr val="accent2"/>
              </a:buClr>
              <a:defRPr sz="1600"/>
            </a:lvl4pPr>
            <a:lvl5pPr>
              <a:buClr>
                <a:schemeClr val="accent2"/>
              </a:buCl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430C16F-C2B2-43E0-90C6-19D9B9DA0FA3}"/>
              </a:ext>
            </a:extLst>
          </p:cNvPr>
          <p:cNvSpPr>
            <a:spLocks noGrp="1"/>
          </p:cNvSpPr>
          <p:nvPr>
            <p:ph type="dt" sz="half" idx="10"/>
          </p:nvPr>
        </p:nvSpPr>
        <p:spPr/>
        <p:txBody>
          <a:bodyPr/>
          <a:lstStyle>
            <a:lvl1pPr>
              <a:defRPr>
                <a:solidFill>
                  <a:schemeClr val="bg1"/>
                </a:solidFill>
              </a:defRPr>
            </a:lvl1pPr>
          </a:lstStyle>
          <a:p>
            <a:fld id="{3D3197E2-7BB3-41B8-AD42-2CBF4E3BC78B}" type="datetime1">
              <a:rPr lang="en-US" smtClean="0"/>
              <a:t>9/23/2025</a:t>
            </a:fld>
            <a:endParaRPr lang="en-US" dirty="0"/>
          </a:p>
        </p:txBody>
      </p:sp>
      <p:sp>
        <p:nvSpPr>
          <p:cNvPr id="5" name="Footer Placeholder 4">
            <a:extLst>
              <a:ext uri="{FF2B5EF4-FFF2-40B4-BE49-F238E27FC236}">
                <a16:creationId xmlns:a16="http://schemas.microsoft.com/office/drawing/2014/main" id="{3DD032B5-9DDB-4261-A361-5C2971C73909}"/>
              </a:ext>
            </a:extLst>
          </p:cNvPr>
          <p:cNvSpPr>
            <a:spLocks noGrp="1"/>
          </p:cNvSpPr>
          <p:nvPr>
            <p:ph type="ftr" sz="quarter" idx="11"/>
          </p:nvPr>
        </p:nvSpPr>
        <p:spPr/>
        <p:txBody>
          <a:bodyPr/>
          <a:lstStyle>
            <a:lvl1pPr>
              <a:defRPr>
                <a:solidFill>
                  <a:schemeClr val="bg1"/>
                </a:solidFill>
              </a:defRPr>
            </a:lvl1pPr>
          </a:lstStyle>
          <a:p>
            <a:endParaRPr lang="en-US" dirty="0"/>
          </a:p>
        </p:txBody>
      </p:sp>
      <p:sp>
        <p:nvSpPr>
          <p:cNvPr id="6" name="Slide Number Placeholder 5">
            <a:extLst>
              <a:ext uri="{FF2B5EF4-FFF2-40B4-BE49-F238E27FC236}">
                <a16:creationId xmlns:a16="http://schemas.microsoft.com/office/drawing/2014/main" id="{DEB49045-6E57-4CE3-A377-D462F9A52944}"/>
              </a:ext>
            </a:extLst>
          </p:cNvPr>
          <p:cNvSpPr>
            <a:spLocks noGrp="1"/>
          </p:cNvSpPr>
          <p:nvPr>
            <p:ph type="sldNum" sz="quarter" idx="12"/>
          </p:nvPr>
        </p:nvSpPr>
        <p:spPr/>
        <p:txBody>
          <a:bodyPr/>
          <a:lstStyle>
            <a:lvl1pPr>
              <a:defRPr sz="1400">
                <a:solidFill>
                  <a:schemeClr val="bg1"/>
                </a:solidFill>
              </a:defRPr>
            </a:lvl1pPr>
          </a:lstStyle>
          <a:p>
            <a:fld id="{6CB29A9B-4933-4C25-A3D6-1131B058B5BC}" type="slidenum">
              <a:rPr lang="en-US" smtClean="0"/>
              <a:pPr/>
              <a:t>‹#›</a:t>
            </a:fld>
            <a:endParaRPr lang="en-US" dirty="0"/>
          </a:p>
        </p:txBody>
      </p:sp>
      <p:cxnSp>
        <p:nvCxnSpPr>
          <p:cNvPr id="10" name="Straight Connector 9">
            <a:extLst>
              <a:ext uri="{FF2B5EF4-FFF2-40B4-BE49-F238E27FC236}">
                <a16:creationId xmlns:a16="http://schemas.microsoft.com/office/drawing/2014/main" id="{3F12EC3A-E470-4FD6-A0AA-110EC5D09A1D}"/>
              </a:ext>
            </a:extLst>
          </p:cNvPr>
          <p:cNvCxnSpPr/>
          <p:nvPr userDrawn="1"/>
        </p:nvCxnSpPr>
        <p:spPr>
          <a:xfrm>
            <a:off x="838200" y="1172818"/>
            <a:ext cx="10515600" cy="0"/>
          </a:xfrm>
          <a:prstGeom prst="line">
            <a:avLst/>
          </a:prstGeom>
          <a:ln w="50800">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0C10B14B-46F1-49B8-A03F-EFDA8741005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03021" y="453097"/>
            <a:ext cx="1697982" cy="627647"/>
          </a:xfrm>
          <a:prstGeom prst="rect">
            <a:avLst/>
          </a:prstGeom>
        </p:spPr>
      </p:pic>
      <p:pic>
        <p:nvPicPr>
          <p:cNvPr id="9" name="Picture 8">
            <a:extLst>
              <a:ext uri="{FF2B5EF4-FFF2-40B4-BE49-F238E27FC236}">
                <a16:creationId xmlns:a16="http://schemas.microsoft.com/office/drawing/2014/main" id="{FC3A5222-4616-44FD-B68A-80B0A39C1F3D}"/>
              </a:ext>
            </a:extLst>
          </p:cNvPr>
          <p:cNvPicPr>
            <a:picLocks noChangeAspect="1"/>
          </p:cNvPicPr>
          <p:nvPr userDrawn="1"/>
        </p:nvPicPr>
        <p:blipFill>
          <a:blip r:embed="rId3"/>
          <a:stretch>
            <a:fillRect/>
          </a:stretch>
        </p:blipFill>
        <p:spPr>
          <a:xfrm>
            <a:off x="10786192" y="515781"/>
            <a:ext cx="652797" cy="497528"/>
          </a:xfrm>
          <a:prstGeom prst="rect">
            <a:avLst/>
          </a:prstGeom>
        </p:spPr>
      </p:pic>
    </p:spTree>
    <p:extLst>
      <p:ext uri="{BB962C8B-B14F-4D97-AF65-F5344CB8AC3E}">
        <p14:creationId xmlns:p14="http://schemas.microsoft.com/office/powerpoint/2010/main" val="129153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9AD6E-1941-4407-BF62-98E6BEC2819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39CAFB8-7A0F-430F-A082-743BC2ACAE9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444246F-D8C2-4C43-B53C-1DAE336D1D4C}"/>
              </a:ext>
            </a:extLst>
          </p:cNvPr>
          <p:cNvSpPr>
            <a:spLocks noGrp="1"/>
          </p:cNvSpPr>
          <p:nvPr>
            <p:ph type="dt" sz="half" idx="10"/>
          </p:nvPr>
        </p:nvSpPr>
        <p:spPr/>
        <p:txBody>
          <a:bodyPr/>
          <a:lstStyle/>
          <a:p>
            <a:fld id="{DCD99904-B712-449D-AFCF-D0F9063907C9}" type="datetime1">
              <a:rPr lang="en-US" smtClean="0"/>
              <a:t>9/23/2025</a:t>
            </a:fld>
            <a:endParaRPr lang="en-US" dirty="0"/>
          </a:p>
        </p:txBody>
      </p:sp>
      <p:sp>
        <p:nvSpPr>
          <p:cNvPr id="5" name="Footer Placeholder 4">
            <a:extLst>
              <a:ext uri="{FF2B5EF4-FFF2-40B4-BE49-F238E27FC236}">
                <a16:creationId xmlns:a16="http://schemas.microsoft.com/office/drawing/2014/main" id="{3EF21608-B107-4088-8C7C-F46BFC6B74C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E5E2FD5-7CFD-4877-80ED-D5B0CB2B2408}"/>
              </a:ext>
            </a:extLst>
          </p:cNvPr>
          <p:cNvSpPr>
            <a:spLocks noGrp="1"/>
          </p:cNvSpPr>
          <p:nvPr>
            <p:ph type="sldNum" sz="quarter" idx="12"/>
          </p:nvPr>
        </p:nvSpPr>
        <p:spPr/>
        <p:txBody>
          <a:bodyPr/>
          <a:lstStyle/>
          <a:p>
            <a:fld id="{6CB29A9B-4933-4C25-A3D6-1131B058B5BC}" type="slidenum">
              <a:rPr lang="en-US" smtClean="0"/>
              <a:t>‹#›</a:t>
            </a:fld>
            <a:endParaRPr lang="en-US" dirty="0"/>
          </a:p>
        </p:txBody>
      </p:sp>
    </p:spTree>
    <p:extLst>
      <p:ext uri="{BB962C8B-B14F-4D97-AF65-F5344CB8AC3E}">
        <p14:creationId xmlns:p14="http://schemas.microsoft.com/office/powerpoint/2010/main" val="1937588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AB8CD-C9E5-458D-8640-8E4FBE96F50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ACDD91-23C6-44D6-B943-268123A9A21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ECD013C-935B-454E-919B-C8BD763E4F5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37EEE17-2694-41E9-AAAC-1D601774A43C}"/>
              </a:ext>
            </a:extLst>
          </p:cNvPr>
          <p:cNvSpPr>
            <a:spLocks noGrp="1"/>
          </p:cNvSpPr>
          <p:nvPr>
            <p:ph type="dt" sz="half" idx="10"/>
          </p:nvPr>
        </p:nvSpPr>
        <p:spPr/>
        <p:txBody>
          <a:bodyPr/>
          <a:lstStyle/>
          <a:p>
            <a:fld id="{75DF1017-A516-428C-BEEB-F943958FF1C0}" type="datetime1">
              <a:rPr lang="en-US" smtClean="0"/>
              <a:t>9/23/2025</a:t>
            </a:fld>
            <a:endParaRPr lang="en-US" dirty="0"/>
          </a:p>
        </p:txBody>
      </p:sp>
      <p:sp>
        <p:nvSpPr>
          <p:cNvPr id="6" name="Footer Placeholder 5">
            <a:extLst>
              <a:ext uri="{FF2B5EF4-FFF2-40B4-BE49-F238E27FC236}">
                <a16:creationId xmlns:a16="http://schemas.microsoft.com/office/drawing/2014/main" id="{ED580801-39B2-4F7A-81B2-61EDFACBFB9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5F049AA-12C1-4A70-9BE3-5FC95295271B}"/>
              </a:ext>
            </a:extLst>
          </p:cNvPr>
          <p:cNvSpPr>
            <a:spLocks noGrp="1"/>
          </p:cNvSpPr>
          <p:nvPr>
            <p:ph type="sldNum" sz="quarter" idx="12"/>
          </p:nvPr>
        </p:nvSpPr>
        <p:spPr/>
        <p:txBody>
          <a:bodyPr/>
          <a:lstStyle/>
          <a:p>
            <a:fld id="{6CB29A9B-4933-4C25-A3D6-1131B058B5BC}" type="slidenum">
              <a:rPr lang="en-US" smtClean="0"/>
              <a:t>‹#›</a:t>
            </a:fld>
            <a:endParaRPr lang="en-US" dirty="0"/>
          </a:p>
        </p:txBody>
      </p:sp>
    </p:spTree>
    <p:extLst>
      <p:ext uri="{BB962C8B-B14F-4D97-AF65-F5344CB8AC3E}">
        <p14:creationId xmlns:p14="http://schemas.microsoft.com/office/powerpoint/2010/main" val="4100504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9DB3DA6C-638B-461E-B17B-7A7378FD271A}"/>
              </a:ext>
            </a:extLst>
          </p:cNvPr>
          <p:cNvSpPr/>
          <p:nvPr userDrawn="1"/>
        </p:nvSpPr>
        <p:spPr>
          <a:xfrm>
            <a:off x="0" y="6356349"/>
            <a:ext cx="12192000" cy="49751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C143017-9220-4F84-9E8F-46616D3DE8BF}"/>
              </a:ext>
            </a:extLst>
          </p:cNvPr>
          <p:cNvSpPr>
            <a:spLocks noGrp="1"/>
          </p:cNvSpPr>
          <p:nvPr>
            <p:ph type="title"/>
          </p:nvPr>
        </p:nvSpPr>
        <p:spPr>
          <a:xfrm>
            <a:off x="839788" y="365125"/>
            <a:ext cx="10515600" cy="1325563"/>
          </a:xfrm>
        </p:spPr>
        <p:txBody>
          <a:bodyPr/>
          <a:lstStyle>
            <a:lvl1pPr>
              <a:defRPr>
                <a:solidFill>
                  <a:schemeClr val="accent1"/>
                </a:solidFill>
              </a:defRPr>
            </a:lvl1pPr>
          </a:lstStyle>
          <a:p>
            <a:r>
              <a:rPr lang="en-US"/>
              <a:t>Click to edit Master title style</a:t>
            </a:r>
          </a:p>
        </p:txBody>
      </p:sp>
      <p:sp>
        <p:nvSpPr>
          <p:cNvPr id="3" name="Text Placeholder 2">
            <a:extLst>
              <a:ext uri="{FF2B5EF4-FFF2-40B4-BE49-F238E27FC236}">
                <a16:creationId xmlns:a16="http://schemas.microsoft.com/office/drawing/2014/main" id="{250F2953-767F-4D18-B767-E2A7541B30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E87CA4-B1E2-4925-8887-96175A9E67D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D044B01-6F3B-4528-8079-F02C3BC8DCA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E18B8E2-D42B-4C0D-A191-E8DCA348B1C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865C038-F9DA-4DA4-B15C-99309012AB24}"/>
              </a:ext>
            </a:extLst>
          </p:cNvPr>
          <p:cNvSpPr>
            <a:spLocks noGrp="1"/>
          </p:cNvSpPr>
          <p:nvPr>
            <p:ph type="dt" sz="half" idx="10"/>
          </p:nvPr>
        </p:nvSpPr>
        <p:spPr/>
        <p:txBody>
          <a:bodyPr/>
          <a:lstStyle>
            <a:lvl1pPr>
              <a:defRPr>
                <a:solidFill>
                  <a:schemeClr val="bg1"/>
                </a:solidFill>
              </a:defRPr>
            </a:lvl1pPr>
          </a:lstStyle>
          <a:p>
            <a:fld id="{81C66100-CBB3-4A33-872D-7B72A81B7038}" type="datetime1">
              <a:rPr lang="en-US" smtClean="0"/>
              <a:t>9/23/2025</a:t>
            </a:fld>
            <a:endParaRPr lang="en-US" dirty="0"/>
          </a:p>
        </p:txBody>
      </p:sp>
      <p:sp>
        <p:nvSpPr>
          <p:cNvPr id="8" name="Footer Placeholder 7">
            <a:extLst>
              <a:ext uri="{FF2B5EF4-FFF2-40B4-BE49-F238E27FC236}">
                <a16:creationId xmlns:a16="http://schemas.microsoft.com/office/drawing/2014/main" id="{0958AA04-FD51-407B-B9AB-7A97FE57120F}"/>
              </a:ext>
            </a:extLst>
          </p:cNvPr>
          <p:cNvSpPr>
            <a:spLocks noGrp="1"/>
          </p:cNvSpPr>
          <p:nvPr>
            <p:ph type="ftr" sz="quarter" idx="11"/>
          </p:nvPr>
        </p:nvSpPr>
        <p:spPr/>
        <p:txBody>
          <a:bodyPr/>
          <a:lstStyle>
            <a:lvl1pPr>
              <a:defRPr>
                <a:solidFill>
                  <a:schemeClr val="bg1"/>
                </a:solidFill>
              </a:defRPr>
            </a:lvl1pPr>
          </a:lstStyle>
          <a:p>
            <a:endParaRPr lang="en-US" dirty="0"/>
          </a:p>
        </p:txBody>
      </p:sp>
      <p:sp>
        <p:nvSpPr>
          <p:cNvPr id="9" name="Slide Number Placeholder 8">
            <a:extLst>
              <a:ext uri="{FF2B5EF4-FFF2-40B4-BE49-F238E27FC236}">
                <a16:creationId xmlns:a16="http://schemas.microsoft.com/office/drawing/2014/main" id="{FBBCC234-96F4-4ECB-940E-C8593132D09A}"/>
              </a:ext>
            </a:extLst>
          </p:cNvPr>
          <p:cNvSpPr>
            <a:spLocks noGrp="1"/>
          </p:cNvSpPr>
          <p:nvPr>
            <p:ph type="sldNum" sz="quarter" idx="12"/>
          </p:nvPr>
        </p:nvSpPr>
        <p:spPr/>
        <p:txBody>
          <a:bodyPr/>
          <a:lstStyle>
            <a:lvl1pPr>
              <a:defRPr sz="1400">
                <a:solidFill>
                  <a:schemeClr val="bg1"/>
                </a:solidFill>
              </a:defRPr>
            </a:lvl1pPr>
          </a:lstStyle>
          <a:p>
            <a:fld id="{6CB29A9B-4933-4C25-A3D6-1131B058B5BC}" type="slidenum">
              <a:rPr lang="en-US" smtClean="0"/>
              <a:pPr/>
              <a:t>‹#›</a:t>
            </a:fld>
            <a:endParaRPr lang="en-US" dirty="0"/>
          </a:p>
        </p:txBody>
      </p:sp>
    </p:spTree>
    <p:extLst>
      <p:ext uri="{BB962C8B-B14F-4D97-AF65-F5344CB8AC3E}">
        <p14:creationId xmlns:p14="http://schemas.microsoft.com/office/powerpoint/2010/main" val="2521196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D721C-0C98-4763-962F-347043357B0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D0E04CD-A8ED-41C7-80C9-44642BCCA443}"/>
              </a:ext>
            </a:extLst>
          </p:cNvPr>
          <p:cNvSpPr>
            <a:spLocks noGrp="1"/>
          </p:cNvSpPr>
          <p:nvPr>
            <p:ph type="dt" sz="half" idx="10"/>
          </p:nvPr>
        </p:nvSpPr>
        <p:spPr/>
        <p:txBody>
          <a:bodyPr/>
          <a:lstStyle/>
          <a:p>
            <a:fld id="{8145D1F6-C3B0-46A1-BFAC-E59A9B1B7D12}" type="datetime1">
              <a:rPr lang="en-US" smtClean="0"/>
              <a:t>9/23/2025</a:t>
            </a:fld>
            <a:endParaRPr lang="en-US" dirty="0"/>
          </a:p>
        </p:txBody>
      </p:sp>
      <p:sp>
        <p:nvSpPr>
          <p:cNvPr id="4" name="Footer Placeholder 3">
            <a:extLst>
              <a:ext uri="{FF2B5EF4-FFF2-40B4-BE49-F238E27FC236}">
                <a16:creationId xmlns:a16="http://schemas.microsoft.com/office/drawing/2014/main" id="{38F1039E-0F08-4900-9709-B8CAD4C5721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FF0B869-9306-41D9-A6D9-AB401E7E5005}"/>
              </a:ext>
            </a:extLst>
          </p:cNvPr>
          <p:cNvSpPr>
            <a:spLocks noGrp="1"/>
          </p:cNvSpPr>
          <p:nvPr>
            <p:ph type="sldNum" sz="quarter" idx="12"/>
          </p:nvPr>
        </p:nvSpPr>
        <p:spPr/>
        <p:txBody>
          <a:bodyPr/>
          <a:lstStyle/>
          <a:p>
            <a:fld id="{6CB29A9B-4933-4C25-A3D6-1131B058B5BC}" type="slidenum">
              <a:rPr lang="en-US" smtClean="0"/>
              <a:t>‹#›</a:t>
            </a:fld>
            <a:endParaRPr lang="en-US" dirty="0"/>
          </a:p>
        </p:txBody>
      </p:sp>
    </p:spTree>
    <p:extLst>
      <p:ext uri="{BB962C8B-B14F-4D97-AF65-F5344CB8AC3E}">
        <p14:creationId xmlns:p14="http://schemas.microsoft.com/office/powerpoint/2010/main" val="3631597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C5B763-7DF1-4386-9D48-139D8FB9030A}"/>
              </a:ext>
            </a:extLst>
          </p:cNvPr>
          <p:cNvSpPr>
            <a:spLocks noGrp="1"/>
          </p:cNvSpPr>
          <p:nvPr>
            <p:ph type="dt" sz="half" idx="10"/>
          </p:nvPr>
        </p:nvSpPr>
        <p:spPr/>
        <p:txBody>
          <a:bodyPr/>
          <a:lstStyle/>
          <a:p>
            <a:fld id="{B3B282A7-3C74-45C3-9651-D27F241EA6E8}" type="datetime1">
              <a:rPr lang="en-US" smtClean="0"/>
              <a:t>9/23/2025</a:t>
            </a:fld>
            <a:endParaRPr lang="en-US" dirty="0"/>
          </a:p>
        </p:txBody>
      </p:sp>
      <p:sp>
        <p:nvSpPr>
          <p:cNvPr id="3" name="Footer Placeholder 2">
            <a:extLst>
              <a:ext uri="{FF2B5EF4-FFF2-40B4-BE49-F238E27FC236}">
                <a16:creationId xmlns:a16="http://schemas.microsoft.com/office/drawing/2014/main" id="{E35AD4F8-6B57-48B2-B7FA-8BBA5498C25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F8BC4873-63C2-4AA0-B5B7-F10110235476}"/>
              </a:ext>
            </a:extLst>
          </p:cNvPr>
          <p:cNvSpPr>
            <a:spLocks noGrp="1"/>
          </p:cNvSpPr>
          <p:nvPr>
            <p:ph type="sldNum" sz="quarter" idx="12"/>
          </p:nvPr>
        </p:nvSpPr>
        <p:spPr/>
        <p:txBody>
          <a:bodyPr/>
          <a:lstStyle/>
          <a:p>
            <a:fld id="{6CB29A9B-4933-4C25-A3D6-1131B058B5BC}" type="slidenum">
              <a:rPr lang="en-US" smtClean="0"/>
              <a:t>‹#›</a:t>
            </a:fld>
            <a:endParaRPr lang="en-US" dirty="0"/>
          </a:p>
        </p:txBody>
      </p:sp>
    </p:spTree>
    <p:extLst>
      <p:ext uri="{BB962C8B-B14F-4D97-AF65-F5344CB8AC3E}">
        <p14:creationId xmlns:p14="http://schemas.microsoft.com/office/powerpoint/2010/main" val="3992903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AD527-9E34-43EC-8118-A8631B1AD83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3CEC5FF-3E3F-4AFC-A8F6-890642388C1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6EBC33-BE7A-434B-84D1-BF4892246A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63265F-AC79-4C16-AA8A-C092E8653935}"/>
              </a:ext>
            </a:extLst>
          </p:cNvPr>
          <p:cNvSpPr>
            <a:spLocks noGrp="1"/>
          </p:cNvSpPr>
          <p:nvPr>
            <p:ph type="dt" sz="half" idx="10"/>
          </p:nvPr>
        </p:nvSpPr>
        <p:spPr/>
        <p:txBody>
          <a:bodyPr/>
          <a:lstStyle/>
          <a:p>
            <a:fld id="{CFACDA4D-23E3-4C06-AE21-7C7F35DEE748}" type="datetime1">
              <a:rPr lang="en-US" smtClean="0"/>
              <a:t>9/23/2025</a:t>
            </a:fld>
            <a:endParaRPr lang="en-US" dirty="0"/>
          </a:p>
        </p:txBody>
      </p:sp>
      <p:sp>
        <p:nvSpPr>
          <p:cNvPr id="6" name="Footer Placeholder 5">
            <a:extLst>
              <a:ext uri="{FF2B5EF4-FFF2-40B4-BE49-F238E27FC236}">
                <a16:creationId xmlns:a16="http://schemas.microsoft.com/office/drawing/2014/main" id="{2B546CD6-179B-4657-B1FB-37136F67130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4AE1165-4D7F-45AD-B109-B0C16BCB08ED}"/>
              </a:ext>
            </a:extLst>
          </p:cNvPr>
          <p:cNvSpPr>
            <a:spLocks noGrp="1"/>
          </p:cNvSpPr>
          <p:nvPr>
            <p:ph type="sldNum" sz="quarter" idx="12"/>
          </p:nvPr>
        </p:nvSpPr>
        <p:spPr/>
        <p:txBody>
          <a:bodyPr/>
          <a:lstStyle/>
          <a:p>
            <a:fld id="{6CB29A9B-4933-4C25-A3D6-1131B058B5BC}" type="slidenum">
              <a:rPr lang="en-US" smtClean="0"/>
              <a:t>‹#›</a:t>
            </a:fld>
            <a:endParaRPr lang="en-US" dirty="0"/>
          </a:p>
        </p:txBody>
      </p:sp>
    </p:spTree>
    <p:extLst>
      <p:ext uri="{BB962C8B-B14F-4D97-AF65-F5344CB8AC3E}">
        <p14:creationId xmlns:p14="http://schemas.microsoft.com/office/powerpoint/2010/main" val="1975933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E259E-01D8-4C39-997D-B554D2EA6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D370DA0-EBE5-4605-89DD-8374A8AEAC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6FC40DCE-2335-44A0-9EBB-3F9432BA9C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950306-1965-423B-97FC-B11DE0BCA458}"/>
              </a:ext>
            </a:extLst>
          </p:cNvPr>
          <p:cNvSpPr>
            <a:spLocks noGrp="1"/>
          </p:cNvSpPr>
          <p:nvPr>
            <p:ph type="dt" sz="half" idx="10"/>
          </p:nvPr>
        </p:nvSpPr>
        <p:spPr/>
        <p:txBody>
          <a:bodyPr/>
          <a:lstStyle/>
          <a:p>
            <a:fld id="{8C7AA3B4-C213-4138-BDB9-719686FD6B56}" type="datetime1">
              <a:rPr lang="en-US" smtClean="0"/>
              <a:t>9/23/2025</a:t>
            </a:fld>
            <a:endParaRPr lang="en-US" dirty="0"/>
          </a:p>
        </p:txBody>
      </p:sp>
      <p:sp>
        <p:nvSpPr>
          <p:cNvPr id="6" name="Footer Placeholder 5">
            <a:extLst>
              <a:ext uri="{FF2B5EF4-FFF2-40B4-BE49-F238E27FC236}">
                <a16:creationId xmlns:a16="http://schemas.microsoft.com/office/drawing/2014/main" id="{31A5293B-C62F-4164-AA24-79A68FD5921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FDD4BAD-206A-4A0D-B396-0063DD805CCE}"/>
              </a:ext>
            </a:extLst>
          </p:cNvPr>
          <p:cNvSpPr>
            <a:spLocks noGrp="1"/>
          </p:cNvSpPr>
          <p:nvPr>
            <p:ph type="sldNum" sz="quarter" idx="12"/>
          </p:nvPr>
        </p:nvSpPr>
        <p:spPr/>
        <p:txBody>
          <a:bodyPr/>
          <a:lstStyle/>
          <a:p>
            <a:fld id="{6CB29A9B-4933-4C25-A3D6-1131B058B5BC}" type="slidenum">
              <a:rPr lang="en-US" smtClean="0"/>
              <a:t>‹#›</a:t>
            </a:fld>
            <a:endParaRPr lang="en-US" dirty="0"/>
          </a:p>
        </p:txBody>
      </p:sp>
    </p:spTree>
    <p:extLst>
      <p:ext uri="{BB962C8B-B14F-4D97-AF65-F5344CB8AC3E}">
        <p14:creationId xmlns:p14="http://schemas.microsoft.com/office/powerpoint/2010/main" val="1020438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D6142D0-27CC-47FA-A8DA-60DBE77379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A988A4C-55F3-4E2C-A2A2-5629A7CC4A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5777D9-AD47-485B-8643-CA39C4F5E7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7F4E7B-8044-49B3-B35E-46D564CA8060}" type="datetime1">
              <a:rPr lang="en-US" smtClean="0"/>
              <a:t>9/23/2025</a:t>
            </a:fld>
            <a:endParaRPr lang="en-US" dirty="0"/>
          </a:p>
        </p:txBody>
      </p:sp>
      <p:sp>
        <p:nvSpPr>
          <p:cNvPr id="5" name="Footer Placeholder 4">
            <a:extLst>
              <a:ext uri="{FF2B5EF4-FFF2-40B4-BE49-F238E27FC236}">
                <a16:creationId xmlns:a16="http://schemas.microsoft.com/office/drawing/2014/main" id="{58B131EC-4C39-4CD3-9E4F-77D5B3FC91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3ACA3C95-76D1-421B-AC3B-5B349239BE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B29A9B-4933-4C25-A3D6-1131B058B5BC}" type="slidenum">
              <a:rPr lang="en-US" smtClean="0"/>
              <a:t>‹#›</a:t>
            </a:fld>
            <a:endParaRPr lang="en-US" dirty="0"/>
          </a:p>
        </p:txBody>
      </p:sp>
    </p:spTree>
    <p:extLst>
      <p:ext uri="{BB962C8B-B14F-4D97-AF65-F5344CB8AC3E}">
        <p14:creationId xmlns:p14="http://schemas.microsoft.com/office/powerpoint/2010/main" val="34511125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B9435-F46E-49A5-AF86-64018C79DA0F}"/>
              </a:ext>
            </a:extLst>
          </p:cNvPr>
          <p:cNvSpPr>
            <a:spLocks noGrp="1"/>
          </p:cNvSpPr>
          <p:nvPr>
            <p:ph type="ctrTitle"/>
          </p:nvPr>
        </p:nvSpPr>
        <p:spPr>
          <a:xfrm>
            <a:off x="641131" y="1122363"/>
            <a:ext cx="10909738" cy="2387600"/>
          </a:xfrm>
        </p:spPr>
        <p:txBody>
          <a:bodyPr>
            <a:normAutofit/>
          </a:bodyPr>
          <a:lstStyle/>
          <a:p>
            <a:r>
              <a:rPr lang="en-US" sz="4400" dirty="0">
                <a:solidFill>
                  <a:schemeClr val="accent1"/>
                </a:solidFill>
                <a:latin typeface="Trebuchet MS" panose="020B0603020202020204" pitchFamily="34" charset="0"/>
                <a:cs typeface="Biome" panose="020B0503030204020804" pitchFamily="34" charset="0"/>
              </a:rPr>
              <a:t>Mortgage Field Services Pricing Discussion</a:t>
            </a:r>
          </a:p>
        </p:txBody>
      </p:sp>
      <p:sp>
        <p:nvSpPr>
          <p:cNvPr id="3" name="Subtitle 2">
            <a:extLst>
              <a:ext uri="{FF2B5EF4-FFF2-40B4-BE49-F238E27FC236}">
                <a16:creationId xmlns:a16="http://schemas.microsoft.com/office/drawing/2014/main" id="{04E7B71D-DCF1-4686-A948-BF4E9C977128}"/>
              </a:ext>
            </a:extLst>
          </p:cNvPr>
          <p:cNvSpPr>
            <a:spLocks noGrp="1"/>
          </p:cNvSpPr>
          <p:nvPr>
            <p:ph type="subTitle" idx="1"/>
          </p:nvPr>
        </p:nvSpPr>
        <p:spPr/>
        <p:txBody>
          <a:bodyPr/>
          <a:lstStyle/>
          <a:p>
            <a:r>
              <a:rPr lang="en-US" dirty="0"/>
              <a:t>An industry perspective and proposed solution to address pricing inequities in mortgage field services</a:t>
            </a:r>
          </a:p>
        </p:txBody>
      </p:sp>
      <p:pic>
        <p:nvPicPr>
          <p:cNvPr id="4" name="Picture 3">
            <a:extLst>
              <a:ext uri="{FF2B5EF4-FFF2-40B4-BE49-F238E27FC236}">
                <a16:creationId xmlns:a16="http://schemas.microsoft.com/office/drawing/2014/main" id="{A795FA81-938A-4F52-9DCD-B232DE5C1A59}"/>
              </a:ext>
            </a:extLst>
          </p:cNvPr>
          <p:cNvPicPr>
            <a:picLocks noChangeAspect="1"/>
          </p:cNvPicPr>
          <p:nvPr/>
        </p:nvPicPr>
        <p:blipFill>
          <a:blip r:embed="rId2"/>
          <a:stretch>
            <a:fillRect/>
          </a:stretch>
        </p:blipFill>
        <p:spPr>
          <a:xfrm>
            <a:off x="9716920" y="703264"/>
            <a:ext cx="1613227" cy="1230481"/>
          </a:xfrm>
          <a:prstGeom prst="rect">
            <a:avLst/>
          </a:prstGeom>
        </p:spPr>
      </p:pic>
      <p:pic>
        <p:nvPicPr>
          <p:cNvPr id="5" name="Picture 4" descr="A picture containing clipart&#10;&#10;Description automatically generated">
            <a:extLst>
              <a:ext uri="{FF2B5EF4-FFF2-40B4-BE49-F238E27FC236}">
                <a16:creationId xmlns:a16="http://schemas.microsoft.com/office/drawing/2014/main" id="{68977DD0-1CD5-4ED4-B738-0142B86735A1}"/>
              </a:ext>
            </a:extLst>
          </p:cNvPr>
          <p:cNvPicPr>
            <a:picLocks noChangeAspect="1"/>
          </p:cNvPicPr>
          <p:nvPr/>
        </p:nvPicPr>
        <p:blipFill>
          <a:blip r:embed="rId3"/>
          <a:stretch>
            <a:fillRect/>
          </a:stretch>
        </p:blipFill>
        <p:spPr>
          <a:xfrm>
            <a:off x="641131" y="703264"/>
            <a:ext cx="3805976" cy="1406774"/>
          </a:xfrm>
          <a:prstGeom prst="rect">
            <a:avLst/>
          </a:prstGeom>
        </p:spPr>
      </p:pic>
      <p:cxnSp>
        <p:nvCxnSpPr>
          <p:cNvPr id="7" name="Straight Connector 6">
            <a:extLst>
              <a:ext uri="{FF2B5EF4-FFF2-40B4-BE49-F238E27FC236}">
                <a16:creationId xmlns:a16="http://schemas.microsoft.com/office/drawing/2014/main" id="{AD334F0D-94C2-4521-B81E-54AC1DB854E5}"/>
              </a:ext>
            </a:extLst>
          </p:cNvPr>
          <p:cNvCxnSpPr/>
          <p:nvPr/>
        </p:nvCxnSpPr>
        <p:spPr>
          <a:xfrm>
            <a:off x="788271" y="3509963"/>
            <a:ext cx="10541876" cy="0"/>
          </a:xfrm>
          <a:prstGeom prst="line">
            <a:avLst/>
          </a:prstGeom>
          <a:ln w="508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D1E22E77-85BB-4E47-9E3D-C74492DE48C8}"/>
              </a:ext>
            </a:extLst>
          </p:cNvPr>
          <p:cNvSpPr>
            <a:spLocks noGrp="1"/>
          </p:cNvSpPr>
          <p:nvPr>
            <p:ph type="sldNum" sz="quarter" idx="12"/>
          </p:nvPr>
        </p:nvSpPr>
        <p:spPr/>
        <p:txBody>
          <a:bodyPr/>
          <a:lstStyle/>
          <a:p>
            <a:fld id="{6CB29A9B-4933-4C25-A3D6-1131B058B5BC}" type="slidenum">
              <a:rPr lang="en-US" sz="1400" smtClean="0">
                <a:solidFill>
                  <a:schemeClr val="bg1"/>
                </a:solidFill>
              </a:rPr>
              <a:t>1</a:t>
            </a:fld>
            <a:endParaRPr lang="en-US" sz="1400" dirty="0">
              <a:solidFill>
                <a:schemeClr val="bg1"/>
              </a:solidFill>
            </a:endParaRPr>
          </a:p>
        </p:txBody>
      </p:sp>
    </p:spTree>
    <p:extLst>
      <p:ext uri="{BB962C8B-B14F-4D97-AF65-F5344CB8AC3E}">
        <p14:creationId xmlns:p14="http://schemas.microsoft.com/office/powerpoint/2010/main" val="27460484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DAA43-414C-4E95-91FA-4F67E5C2CEE2}"/>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9C402BAA-59AA-429E-9319-B222DC6CBA0C}"/>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lgn="ctr">
              <a:buNone/>
            </a:pPr>
            <a:r>
              <a:rPr lang="en-US" sz="5400" dirty="0"/>
              <a:t>Property Preservation Data</a:t>
            </a:r>
          </a:p>
        </p:txBody>
      </p:sp>
      <p:sp>
        <p:nvSpPr>
          <p:cNvPr id="4" name="Slide Number Placeholder 3">
            <a:extLst>
              <a:ext uri="{FF2B5EF4-FFF2-40B4-BE49-F238E27FC236}">
                <a16:creationId xmlns:a16="http://schemas.microsoft.com/office/drawing/2014/main" id="{30DABEF6-CE2A-42F0-A3F4-3E961070882A}"/>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24894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B1CEF-55E1-4C21-ACD0-F872D6EB21AF}"/>
              </a:ext>
            </a:extLst>
          </p:cNvPr>
          <p:cNvSpPr>
            <a:spLocks noGrp="1"/>
          </p:cNvSpPr>
          <p:nvPr>
            <p:ph type="title"/>
          </p:nvPr>
        </p:nvSpPr>
        <p:spPr/>
        <p:txBody>
          <a:bodyPr>
            <a:normAutofit/>
          </a:bodyPr>
          <a:lstStyle/>
          <a:p>
            <a:r>
              <a:rPr lang="en-US" sz="2800" dirty="0"/>
              <a:t>Background: Key Factors Impacting Preservation</a:t>
            </a:r>
          </a:p>
        </p:txBody>
      </p:sp>
      <p:sp>
        <p:nvSpPr>
          <p:cNvPr id="3" name="Content Placeholder 2">
            <a:extLst>
              <a:ext uri="{FF2B5EF4-FFF2-40B4-BE49-F238E27FC236}">
                <a16:creationId xmlns:a16="http://schemas.microsoft.com/office/drawing/2014/main" id="{CA49F5EB-23CC-4DCB-B6B0-6A073D89544B}"/>
              </a:ext>
            </a:extLst>
          </p:cNvPr>
          <p:cNvSpPr>
            <a:spLocks noGrp="1"/>
          </p:cNvSpPr>
          <p:nvPr>
            <p:ph idx="1"/>
          </p:nvPr>
        </p:nvSpPr>
        <p:spPr>
          <a:xfrm>
            <a:off x="838199" y="1189888"/>
            <a:ext cx="10709953" cy="5238624"/>
          </a:xfrm>
        </p:spPr>
        <p:txBody>
          <a:bodyPr>
            <a:normAutofit fontScale="85000" lnSpcReduction="20000"/>
          </a:bodyPr>
          <a:lstStyle/>
          <a:p>
            <a:pPr lvl="1"/>
            <a:endParaRPr lang="en-US" sz="2400" dirty="0"/>
          </a:p>
          <a:p>
            <a:pPr lvl="1"/>
            <a:r>
              <a:rPr lang="en-US" sz="2400" dirty="0"/>
              <a:t>Cost of Materials which varies by the service*</a:t>
            </a:r>
          </a:p>
          <a:p>
            <a:pPr marL="457200" lvl="1" indent="0">
              <a:buNone/>
            </a:pPr>
            <a:endParaRPr lang="en-US" sz="2400" dirty="0"/>
          </a:p>
          <a:p>
            <a:pPr lvl="1"/>
            <a:r>
              <a:rPr lang="en-US" sz="2400" dirty="0"/>
              <a:t>Labor Cost which varies by the service* </a:t>
            </a:r>
            <a:endParaRPr lang="en-US" sz="2400" b="0" dirty="0">
              <a:solidFill>
                <a:srgbClr val="FF0000"/>
              </a:solidFill>
            </a:endParaRPr>
          </a:p>
          <a:p>
            <a:pPr lvl="1"/>
            <a:endParaRPr lang="en-US" sz="2400" dirty="0"/>
          </a:p>
          <a:p>
            <a:pPr lvl="1"/>
            <a:r>
              <a:rPr lang="en-US" sz="2400" dirty="0"/>
              <a:t>Travel time to property plus with mileage**</a:t>
            </a:r>
            <a:endParaRPr lang="en-US" sz="2400" i="1" u="sng" dirty="0">
              <a:solidFill>
                <a:srgbClr val="FF0000"/>
              </a:solidFill>
            </a:endParaRPr>
          </a:p>
          <a:p>
            <a:pPr lvl="1"/>
            <a:endParaRPr lang="en-US" sz="2400" b="0" dirty="0"/>
          </a:p>
          <a:p>
            <a:pPr lvl="1"/>
            <a:r>
              <a:rPr lang="en-US" sz="2400" b="0" dirty="0"/>
              <a:t>Average total supply chain expenses</a:t>
            </a:r>
            <a:r>
              <a:rPr lang="en-US" sz="2400" dirty="0"/>
              <a:t>*</a:t>
            </a:r>
            <a:endParaRPr lang="en-US" sz="2400" b="0" dirty="0">
              <a:solidFill>
                <a:srgbClr val="FF0000"/>
              </a:solidFill>
            </a:endParaRPr>
          </a:p>
          <a:p>
            <a:pPr marL="457200" lvl="1" indent="0">
              <a:buNone/>
            </a:pPr>
            <a:endParaRPr lang="en-US" sz="2400" b="0" dirty="0">
              <a:solidFill>
                <a:srgbClr val="FF0000"/>
              </a:solidFill>
            </a:endParaRPr>
          </a:p>
          <a:p>
            <a:pPr marL="457200" lvl="1" indent="0">
              <a:lnSpc>
                <a:spcPct val="110000"/>
              </a:lnSpc>
              <a:spcBef>
                <a:spcPts val="25"/>
              </a:spcBef>
              <a:buClr>
                <a:schemeClr val="accent5"/>
              </a:buClr>
              <a:buNone/>
            </a:pPr>
            <a:r>
              <a:rPr lang="en-US" sz="2400" dirty="0"/>
              <a:t>Not included in the survey costs:</a:t>
            </a:r>
            <a:endParaRPr lang="en-US" sz="2400" kern="100" dirty="0">
              <a:effectLst/>
              <a:ea typeface="Calibri" panose="020F0502020204030204" pitchFamily="34" charset="0"/>
              <a:cs typeface="Times New Roman" panose="02020603050405020304" pitchFamily="18" charset="0"/>
            </a:endParaRPr>
          </a:p>
          <a:p>
            <a:pPr marL="1033462" marR="0" lvl="1" indent="-342900">
              <a:spcBef>
                <a:spcPts val="0"/>
              </a:spcBef>
              <a:spcAft>
                <a:spcPts val="0"/>
              </a:spcAft>
              <a:tabLst>
                <a:tab pos="457200" algn="l"/>
              </a:tabLst>
            </a:pPr>
            <a:r>
              <a:rPr lang="en-US" sz="2100" kern="100" dirty="0">
                <a:effectLst/>
                <a:ea typeface="Calibri" panose="020F0502020204030204" pitchFamily="34" charset="0"/>
                <a:cs typeface="Calibri" panose="020F0502020204030204" pitchFamily="34" charset="0"/>
              </a:rPr>
              <a:t>Profit</a:t>
            </a:r>
          </a:p>
          <a:p>
            <a:pPr marL="1033462" marR="0" lvl="1" indent="-342900">
              <a:spcBef>
                <a:spcPts val="0"/>
              </a:spcBef>
              <a:spcAft>
                <a:spcPts val="0"/>
              </a:spcAft>
            </a:pPr>
            <a:r>
              <a:rPr lang="en-US" sz="2100" kern="100" dirty="0">
                <a:effectLst/>
                <a:ea typeface="Calibri" panose="020F0502020204030204" pitchFamily="34" charset="0"/>
                <a:cs typeface="Calibri" panose="020F0502020204030204" pitchFamily="34" charset="0"/>
              </a:rPr>
              <a:t>Servicer pass-through costs</a:t>
            </a:r>
            <a:endParaRPr lang="en-US" sz="2100" kern="100" dirty="0">
              <a:effectLst/>
              <a:ea typeface="Calibri" panose="020F0502020204030204" pitchFamily="34" charset="0"/>
              <a:cs typeface="Times New Roman" panose="02020603050405020304" pitchFamily="18" charset="0"/>
            </a:endParaRPr>
          </a:p>
          <a:p>
            <a:pPr marL="1033462" marR="0" lvl="1" indent="-342900">
              <a:spcBef>
                <a:spcPts val="0"/>
              </a:spcBef>
              <a:spcAft>
                <a:spcPts val="0"/>
              </a:spcAft>
            </a:pPr>
            <a:r>
              <a:rPr lang="en-US" sz="2100" kern="100" dirty="0">
                <a:effectLst/>
                <a:ea typeface="Calibri" panose="020F0502020204030204" pitchFamily="34" charset="0"/>
                <a:cs typeface="Calibri" panose="020F0502020204030204" pitchFamily="34" charset="0"/>
              </a:rPr>
              <a:t>Administrative Services</a:t>
            </a:r>
          </a:p>
          <a:p>
            <a:pPr marL="1490662" lvl="2" indent="-342900">
              <a:spcBef>
                <a:spcPts val="0"/>
              </a:spcBef>
            </a:pPr>
            <a:r>
              <a:rPr lang="en-US" sz="2100" kern="100" dirty="0">
                <a:effectLst/>
                <a:ea typeface="Calibri" panose="020F0502020204030204" pitchFamily="34" charset="0"/>
                <a:cs typeface="Calibri" panose="020F0502020204030204" pitchFamily="34" charset="0"/>
              </a:rPr>
              <a:t>Obtaining Permits</a:t>
            </a:r>
          </a:p>
          <a:p>
            <a:pPr marL="1490662" lvl="2" indent="-342900">
              <a:spcBef>
                <a:spcPts val="0"/>
              </a:spcBef>
            </a:pPr>
            <a:r>
              <a:rPr lang="en-US" sz="2100" kern="100" dirty="0">
                <a:effectLst/>
                <a:ea typeface="Calibri" panose="020F0502020204030204" pitchFamily="34" charset="0"/>
                <a:cs typeface="Calibri" panose="020F0502020204030204" pitchFamily="34" charset="0"/>
              </a:rPr>
              <a:t>Filing Property Registrations</a:t>
            </a:r>
          </a:p>
          <a:p>
            <a:pPr marL="1490662" lvl="2" indent="-342900">
              <a:spcBef>
                <a:spcPts val="0"/>
              </a:spcBef>
            </a:pPr>
            <a:r>
              <a:rPr lang="en-US" sz="2100" kern="100" dirty="0">
                <a:effectLst/>
                <a:ea typeface="Calibri" panose="020F0502020204030204" pitchFamily="34" charset="0"/>
                <a:cs typeface="Calibri" panose="020F0502020204030204" pitchFamily="34" charset="0"/>
              </a:rPr>
              <a:t>Obtaining 2</a:t>
            </a:r>
            <a:r>
              <a:rPr lang="en-US" sz="2100" b="1" kern="100" baseline="30000" dirty="0">
                <a:effectLst/>
                <a:ea typeface="Calibri" panose="020F0502020204030204" pitchFamily="34" charset="0"/>
                <a:cs typeface="Calibri" panose="020F0502020204030204" pitchFamily="34" charset="0"/>
              </a:rPr>
              <a:t>nd</a:t>
            </a:r>
            <a:r>
              <a:rPr lang="en-US" sz="2100" kern="100" dirty="0">
                <a:effectLst/>
                <a:ea typeface="Calibri" panose="020F0502020204030204" pitchFamily="34" charset="0"/>
                <a:cs typeface="Calibri" panose="020F0502020204030204" pitchFamily="34" charset="0"/>
              </a:rPr>
              <a:t> bids</a:t>
            </a:r>
          </a:p>
          <a:p>
            <a:pPr marL="1490662" lvl="2" indent="-342900">
              <a:spcBef>
                <a:spcPts val="0"/>
              </a:spcBef>
            </a:pPr>
            <a:r>
              <a:rPr lang="en-US" sz="2100" kern="100" dirty="0">
                <a:ea typeface="Calibri" panose="020F0502020204030204" pitchFamily="34" charset="0"/>
                <a:cs typeface="Calibri" panose="020F0502020204030204" pitchFamily="34" charset="0"/>
              </a:rPr>
              <a:t>Filing Extensions/Disputes</a:t>
            </a:r>
            <a:endParaRPr lang="en-US" sz="2100" kern="100" dirty="0">
              <a:effectLst/>
              <a:ea typeface="Calibri" panose="020F0502020204030204" pitchFamily="34" charset="0"/>
              <a:cs typeface="Times New Roman" panose="02020603050405020304" pitchFamily="18" charset="0"/>
            </a:endParaRPr>
          </a:p>
          <a:p>
            <a:pPr marL="457200" lvl="1" indent="0">
              <a:buNone/>
            </a:pPr>
            <a:endParaRPr lang="en-US" sz="2400" b="0" dirty="0">
              <a:solidFill>
                <a:srgbClr val="FF0000"/>
              </a:solidFill>
            </a:endParaRPr>
          </a:p>
          <a:p>
            <a:pPr marL="0" indent="0">
              <a:buNone/>
            </a:pPr>
            <a:r>
              <a:rPr lang="en-US" sz="1600" b="1" i="1" dirty="0"/>
              <a:t>* Detail found in Appendix D (Source: Q1 2023 &amp; 2024 NAMFS Industry Surveys)</a:t>
            </a:r>
          </a:p>
          <a:p>
            <a:pPr marL="0" indent="0">
              <a:buNone/>
            </a:pPr>
            <a:r>
              <a:rPr lang="en-US" sz="1600" b="1" i="1" dirty="0"/>
              <a:t>**Detail found in Appendix C (Source: October 2021 &amp; January 2024 NAMFS Industry Surveys)</a:t>
            </a:r>
          </a:p>
        </p:txBody>
      </p:sp>
      <p:sp>
        <p:nvSpPr>
          <p:cNvPr id="4" name="Slide Number Placeholder 3">
            <a:extLst>
              <a:ext uri="{FF2B5EF4-FFF2-40B4-BE49-F238E27FC236}">
                <a16:creationId xmlns:a16="http://schemas.microsoft.com/office/drawing/2014/main" id="{CA08C172-7ED5-44F8-82DF-F0FB8643925A}"/>
              </a:ext>
            </a:extLst>
          </p:cNvPr>
          <p:cNvSpPr>
            <a:spLocks noGrp="1"/>
          </p:cNvSpPr>
          <p:nvPr>
            <p:ph type="sldNum" sz="quarter" idx="12"/>
          </p:nvPr>
        </p:nvSpPr>
        <p:spPr/>
        <p:txBody>
          <a:bodyPr/>
          <a:lstStyle/>
          <a:p>
            <a:r>
              <a:rPr lang="en-US" dirty="0"/>
              <a:t>16</a:t>
            </a:r>
          </a:p>
        </p:txBody>
      </p:sp>
    </p:spTree>
    <p:extLst>
      <p:ext uri="{BB962C8B-B14F-4D97-AF65-F5344CB8AC3E}">
        <p14:creationId xmlns:p14="http://schemas.microsoft.com/office/powerpoint/2010/main" val="2385736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1A5D9-616D-5DA0-5A4D-72BEEE286FD6}"/>
              </a:ext>
            </a:extLst>
          </p:cNvPr>
          <p:cNvSpPr>
            <a:spLocks noGrp="1"/>
          </p:cNvSpPr>
          <p:nvPr>
            <p:ph type="title"/>
          </p:nvPr>
        </p:nvSpPr>
        <p:spPr/>
        <p:txBody>
          <a:bodyPr>
            <a:normAutofit/>
          </a:bodyPr>
          <a:lstStyle/>
          <a:p>
            <a:r>
              <a:rPr lang="en-US" sz="2800" dirty="0"/>
              <a:t>Cost Estimator &amp; NAMFS Survey Comparison</a:t>
            </a:r>
          </a:p>
        </p:txBody>
      </p:sp>
      <p:graphicFrame>
        <p:nvGraphicFramePr>
          <p:cNvPr id="5" name="Table 5">
            <a:extLst>
              <a:ext uri="{FF2B5EF4-FFF2-40B4-BE49-F238E27FC236}">
                <a16:creationId xmlns:a16="http://schemas.microsoft.com/office/drawing/2014/main" id="{E97CC981-15AF-738F-6B71-4AB14A973514}"/>
              </a:ext>
            </a:extLst>
          </p:cNvPr>
          <p:cNvGraphicFramePr>
            <a:graphicFrameLocks noGrp="1"/>
          </p:cNvGraphicFramePr>
          <p:nvPr>
            <p:ph idx="1"/>
            <p:extLst>
              <p:ext uri="{D42A27DB-BD31-4B8C-83A1-F6EECF244321}">
                <p14:modId xmlns:p14="http://schemas.microsoft.com/office/powerpoint/2010/main" val="1854844714"/>
              </p:ext>
            </p:extLst>
          </p:nvPr>
        </p:nvGraphicFramePr>
        <p:xfrm>
          <a:off x="838200" y="1244083"/>
          <a:ext cx="10515597" cy="4079240"/>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1787927382"/>
                    </a:ext>
                  </a:extLst>
                </a:gridCol>
                <a:gridCol w="3505199">
                  <a:extLst>
                    <a:ext uri="{9D8B030D-6E8A-4147-A177-3AD203B41FA5}">
                      <a16:colId xmlns:a16="http://schemas.microsoft.com/office/drawing/2014/main" val="3576739875"/>
                    </a:ext>
                  </a:extLst>
                </a:gridCol>
                <a:gridCol w="3505199">
                  <a:extLst>
                    <a:ext uri="{9D8B030D-6E8A-4147-A177-3AD203B41FA5}">
                      <a16:colId xmlns:a16="http://schemas.microsoft.com/office/drawing/2014/main" val="2588478869"/>
                    </a:ext>
                  </a:extLst>
                </a:gridCol>
              </a:tblGrid>
              <a:tr h="370840">
                <a:tc>
                  <a:txBody>
                    <a:bodyPr/>
                    <a:lstStyle/>
                    <a:p>
                      <a:pPr algn="ctr" fontAlgn="b"/>
                      <a:r>
                        <a:rPr lang="en-US" sz="1700" b="1" i="0" u="none" strike="noStrike" dirty="0">
                          <a:solidFill>
                            <a:schemeClr val="bg1"/>
                          </a:solidFill>
                          <a:effectLst/>
                          <a:latin typeface="Calibri" panose="020F0502020204030204" pitchFamily="34" charset="0"/>
                        </a:rPr>
                        <a:t>Service</a:t>
                      </a:r>
                    </a:p>
                  </a:txBody>
                  <a:tcPr marL="4763" marR="4763" marT="4763" marB="0" anchor="b"/>
                </a:tc>
                <a:tc>
                  <a:txBody>
                    <a:bodyPr/>
                    <a:lstStyle/>
                    <a:p>
                      <a:pPr algn="ctr" fontAlgn="b"/>
                      <a:r>
                        <a:rPr lang="en-US" sz="1700" b="1" i="0" u="none" strike="noStrike" dirty="0">
                          <a:solidFill>
                            <a:schemeClr val="bg1"/>
                          </a:solidFill>
                          <a:effectLst/>
                          <a:latin typeface="Calibri" panose="020F0502020204030204" pitchFamily="34" charset="0"/>
                        </a:rPr>
                        <a:t>Blended Cost Estimator 2024*</a:t>
                      </a:r>
                    </a:p>
                  </a:txBody>
                  <a:tcPr marL="4763" marR="4763" marT="4763" marB="0" anchor="b"/>
                </a:tc>
                <a:tc>
                  <a:txBody>
                    <a:bodyPr/>
                    <a:lstStyle/>
                    <a:p>
                      <a:pPr algn="ctr" fontAlgn="b"/>
                      <a:r>
                        <a:rPr lang="en-US" sz="1700" b="1" i="0" u="none" strike="noStrike" dirty="0">
                          <a:solidFill>
                            <a:schemeClr val="bg1"/>
                          </a:solidFill>
                          <a:effectLst/>
                          <a:latin typeface="Calibri" panose="020F0502020204030204" pitchFamily="34" charset="0"/>
                        </a:rPr>
                        <a:t> NAMFS Preservation Survey 2024 </a:t>
                      </a:r>
                    </a:p>
                  </a:txBody>
                  <a:tcPr marL="4763" marR="4763" marT="4763" marB="0" anchor="b"/>
                </a:tc>
                <a:extLst>
                  <a:ext uri="{0D108BD9-81ED-4DB2-BD59-A6C34878D82A}">
                    <a16:rowId xmlns:a16="http://schemas.microsoft.com/office/drawing/2014/main" val="4291560963"/>
                  </a:ext>
                </a:extLst>
              </a:tr>
              <a:tr h="370840">
                <a:tc>
                  <a:txBody>
                    <a:bodyPr/>
                    <a:lstStyle/>
                    <a:p>
                      <a:pPr algn="l" fontAlgn="b"/>
                      <a:r>
                        <a:rPr lang="en-US" sz="1700" b="0" i="0" u="none" strike="noStrike" dirty="0">
                          <a:solidFill>
                            <a:srgbClr val="000000"/>
                          </a:solidFill>
                          <a:effectLst/>
                          <a:latin typeface="Calibri" panose="020F0502020204030204" pitchFamily="34" charset="0"/>
                        </a:rPr>
                        <a:t>Lock Change</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114.15 </a:t>
                      </a:r>
                    </a:p>
                  </a:txBody>
                  <a:tcPr marL="5021" marR="5021" marT="5021" marB="0" anchor="b"/>
                </a:tc>
                <a:tc>
                  <a:txBody>
                    <a:bodyPr/>
                    <a:lstStyle/>
                    <a:p>
                      <a:pPr algn="l" fontAlgn="b"/>
                      <a:r>
                        <a:rPr lang="en-US" sz="1800" b="0" i="0" u="none" strike="noStrike" dirty="0">
                          <a:solidFill>
                            <a:srgbClr val="000000"/>
                          </a:solidFill>
                          <a:effectLst/>
                          <a:latin typeface="Calibri" panose="020F0502020204030204" pitchFamily="34" charset="0"/>
                        </a:rPr>
                        <a:t> $                                115.75 </a:t>
                      </a:r>
                    </a:p>
                  </a:txBody>
                  <a:tcPr marL="5021" marR="5021" marT="5021" marB="0" anchor="b"/>
                </a:tc>
                <a:extLst>
                  <a:ext uri="{0D108BD9-81ED-4DB2-BD59-A6C34878D82A}">
                    <a16:rowId xmlns:a16="http://schemas.microsoft.com/office/drawing/2014/main" val="345780549"/>
                  </a:ext>
                </a:extLst>
              </a:tr>
              <a:tr h="370840">
                <a:tc>
                  <a:txBody>
                    <a:bodyPr/>
                    <a:lstStyle/>
                    <a:p>
                      <a:pPr algn="l" fontAlgn="b"/>
                      <a:r>
                        <a:rPr lang="en-US" sz="1700" b="0" i="0" u="none" strike="noStrike" dirty="0">
                          <a:solidFill>
                            <a:srgbClr val="000000"/>
                          </a:solidFill>
                          <a:effectLst/>
                          <a:latin typeface="Calibri" panose="020F0502020204030204" pitchFamily="34" charset="0"/>
                        </a:rPr>
                        <a:t>Lockbox**</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52.83</a:t>
                      </a:r>
                    </a:p>
                  </a:txBody>
                  <a:tcPr marL="5021" marR="5021" marT="5021" marB="0" anchor="b"/>
                </a:tc>
                <a:tc>
                  <a:txBody>
                    <a:bodyPr/>
                    <a:lstStyle/>
                    <a:p>
                      <a:pPr algn="l" fontAlgn="b"/>
                      <a:r>
                        <a:rPr lang="en-US" sz="1800" b="0" i="0" u="none" strike="noStrike" dirty="0">
                          <a:solidFill>
                            <a:srgbClr val="000000"/>
                          </a:solidFill>
                          <a:effectLst/>
                          <a:latin typeface="Calibri" panose="020F0502020204030204" pitchFamily="34" charset="0"/>
                        </a:rPr>
                        <a:t> $                                 78.87</a:t>
                      </a:r>
                    </a:p>
                  </a:txBody>
                  <a:tcPr marL="5021" marR="5021" marT="5021" marB="0" anchor="b"/>
                </a:tc>
                <a:extLst>
                  <a:ext uri="{0D108BD9-81ED-4DB2-BD59-A6C34878D82A}">
                    <a16:rowId xmlns:a16="http://schemas.microsoft.com/office/drawing/2014/main" val="3500761153"/>
                  </a:ext>
                </a:extLst>
              </a:tr>
              <a:tr h="370840">
                <a:tc>
                  <a:txBody>
                    <a:bodyPr/>
                    <a:lstStyle/>
                    <a:p>
                      <a:pPr algn="l" fontAlgn="b"/>
                      <a:r>
                        <a:rPr lang="en-US" sz="1700" b="0" i="0" u="none" strike="noStrike" dirty="0">
                          <a:solidFill>
                            <a:srgbClr val="000000"/>
                          </a:solidFill>
                          <a:effectLst/>
                          <a:latin typeface="Calibri" panose="020F0502020204030204" pitchFamily="34" charset="0"/>
                        </a:rPr>
                        <a:t>Padlock and Hasp</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56.13 </a:t>
                      </a:r>
                    </a:p>
                  </a:txBody>
                  <a:tcPr marL="5021" marR="5021" marT="5021" marB="0" anchor="b"/>
                </a:tc>
                <a:tc>
                  <a:txBody>
                    <a:bodyPr/>
                    <a:lstStyle/>
                    <a:p>
                      <a:pPr algn="l" fontAlgn="b"/>
                      <a:r>
                        <a:rPr lang="en-US" sz="1800" b="0" i="0" u="none" strike="noStrike" dirty="0">
                          <a:solidFill>
                            <a:srgbClr val="000000"/>
                          </a:solidFill>
                          <a:effectLst/>
                          <a:latin typeface="Calibri" panose="020F0502020204030204" pitchFamily="34" charset="0"/>
                        </a:rPr>
                        <a:t> $                                 63.35 </a:t>
                      </a:r>
                    </a:p>
                  </a:txBody>
                  <a:tcPr marL="5021" marR="5021" marT="5021" marB="0" anchor="b"/>
                </a:tc>
                <a:extLst>
                  <a:ext uri="{0D108BD9-81ED-4DB2-BD59-A6C34878D82A}">
                    <a16:rowId xmlns:a16="http://schemas.microsoft.com/office/drawing/2014/main" val="2681575360"/>
                  </a:ext>
                </a:extLst>
              </a:tr>
              <a:tr h="370840">
                <a:tc>
                  <a:txBody>
                    <a:bodyPr/>
                    <a:lstStyle/>
                    <a:p>
                      <a:pPr algn="l" fontAlgn="b"/>
                      <a:r>
                        <a:rPr lang="en-US" sz="1700" b="0" i="0" u="none" strike="noStrike" dirty="0">
                          <a:solidFill>
                            <a:srgbClr val="000000"/>
                          </a:solidFill>
                          <a:effectLst/>
                          <a:latin typeface="Calibri" panose="020F0502020204030204" pitchFamily="34" charset="0"/>
                        </a:rPr>
                        <a:t>Boarding per UI***</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1.22 </a:t>
                      </a:r>
                    </a:p>
                  </a:txBody>
                  <a:tcPr marL="5021" marR="5021" marT="5021" marB="0" anchor="b"/>
                </a:tc>
                <a:tc>
                  <a:txBody>
                    <a:bodyPr/>
                    <a:lstStyle/>
                    <a:p>
                      <a:pPr algn="l" fontAlgn="b"/>
                      <a:r>
                        <a:rPr lang="en-US" sz="1800" b="0" i="0" u="none" strike="noStrike" dirty="0">
                          <a:solidFill>
                            <a:srgbClr val="000000"/>
                          </a:solidFill>
                          <a:effectLst/>
                          <a:latin typeface="Calibri" panose="020F0502020204030204" pitchFamily="34" charset="0"/>
                        </a:rPr>
                        <a:t> $                                    0.96 </a:t>
                      </a:r>
                    </a:p>
                  </a:txBody>
                  <a:tcPr marL="5021" marR="5021" marT="5021" marB="0" anchor="b"/>
                </a:tc>
                <a:extLst>
                  <a:ext uri="{0D108BD9-81ED-4DB2-BD59-A6C34878D82A}">
                    <a16:rowId xmlns:a16="http://schemas.microsoft.com/office/drawing/2014/main" val="2637247752"/>
                  </a:ext>
                </a:extLst>
              </a:tr>
              <a:tr h="370840">
                <a:tc>
                  <a:txBody>
                    <a:bodyPr/>
                    <a:lstStyle/>
                    <a:p>
                      <a:pPr algn="l" fontAlgn="b"/>
                      <a:r>
                        <a:rPr lang="en-US" sz="1700" b="0" i="0" u="none" strike="noStrike" baseline="0" dirty="0">
                          <a:solidFill>
                            <a:srgbClr val="000000"/>
                          </a:solidFill>
                          <a:effectLst/>
                          <a:latin typeface="Calibri" panose="020F0502020204030204" pitchFamily="34" charset="0"/>
                        </a:rPr>
                        <a:t>Winterize Dry****</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                                 229.29 </a:t>
                      </a:r>
                    </a:p>
                  </a:txBody>
                  <a:tcPr marL="5021" marR="5021" marT="5021" marB="0" anchor="b"/>
                </a:tc>
                <a:tc>
                  <a:txBody>
                    <a:bodyPr/>
                    <a:lstStyle/>
                    <a:p>
                      <a:pPr algn="l" fontAlgn="b"/>
                      <a:r>
                        <a:rPr lang="en-US" sz="1800" b="0" i="0" u="none" strike="noStrike" baseline="0" dirty="0">
                          <a:solidFill>
                            <a:srgbClr val="000000"/>
                          </a:solidFill>
                          <a:effectLst/>
                          <a:latin typeface="Calibri" panose="020F0502020204030204" pitchFamily="34" charset="0"/>
                        </a:rPr>
                        <a:t> $                                133.09 </a:t>
                      </a:r>
                    </a:p>
                  </a:txBody>
                  <a:tcPr marL="5021" marR="5021" marT="5021" marB="0" anchor="b"/>
                </a:tc>
                <a:extLst>
                  <a:ext uri="{0D108BD9-81ED-4DB2-BD59-A6C34878D82A}">
                    <a16:rowId xmlns:a16="http://schemas.microsoft.com/office/drawing/2014/main" val="1868656694"/>
                  </a:ext>
                </a:extLst>
              </a:tr>
              <a:tr h="370840">
                <a:tc>
                  <a:txBody>
                    <a:bodyPr/>
                    <a:lstStyle/>
                    <a:p>
                      <a:pPr algn="l" fontAlgn="b"/>
                      <a:r>
                        <a:rPr lang="en-US" sz="1700" b="0" i="0" u="none" strike="noStrike" baseline="0" dirty="0">
                          <a:solidFill>
                            <a:srgbClr val="000000"/>
                          </a:solidFill>
                          <a:effectLst/>
                          <a:latin typeface="Calibri" panose="020F0502020204030204" pitchFamily="34" charset="0"/>
                        </a:rPr>
                        <a:t>Winterize Wet****</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                                 329.98</a:t>
                      </a:r>
                    </a:p>
                  </a:txBody>
                  <a:tcPr marL="5021" marR="5021" marT="5021" marB="0" anchor="b"/>
                </a:tc>
                <a:tc>
                  <a:txBody>
                    <a:bodyPr/>
                    <a:lstStyle/>
                    <a:p>
                      <a:pPr algn="l" fontAlgn="b"/>
                      <a:r>
                        <a:rPr lang="en-US" sz="1800" b="0" i="0" u="none" strike="noStrike" baseline="0" dirty="0">
                          <a:solidFill>
                            <a:srgbClr val="000000"/>
                          </a:solidFill>
                          <a:effectLst/>
                          <a:latin typeface="Calibri" panose="020F0502020204030204" pitchFamily="34" charset="0"/>
                        </a:rPr>
                        <a:t> $                                335.61</a:t>
                      </a:r>
                    </a:p>
                  </a:txBody>
                  <a:tcPr marL="5021" marR="5021" marT="5021" marB="0" anchor="b"/>
                </a:tc>
                <a:extLst>
                  <a:ext uri="{0D108BD9-81ED-4DB2-BD59-A6C34878D82A}">
                    <a16:rowId xmlns:a16="http://schemas.microsoft.com/office/drawing/2014/main" val="1664695414"/>
                  </a:ext>
                </a:extLst>
              </a:tr>
              <a:tr h="370840">
                <a:tc>
                  <a:txBody>
                    <a:bodyPr/>
                    <a:lstStyle/>
                    <a:p>
                      <a:pPr algn="l" fontAlgn="b"/>
                      <a:r>
                        <a:rPr lang="en-US" sz="1700" b="0" i="0" u="none" strike="noStrike" baseline="0" dirty="0">
                          <a:solidFill>
                            <a:srgbClr val="000000"/>
                          </a:solidFill>
                          <a:effectLst/>
                          <a:latin typeface="Calibri" panose="020F0502020204030204" pitchFamily="34" charset="0"/>
                        </a:rPr>
                        <a:t>Winterize Radiant****</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                                 536.25</a:t>
                      </a:r>
                    </a:p>
                  </a:txBody>
                  <a:tcPr marL="5021" marR="5021" marT="5021" marB="0" anchor="b"/>
                </a:tc>
                <a:tc>
                  <a:txBody>
                    <a:bodyPr/>
                    <a:lstStyle/>
                    <a:p>
                      <a:pPr algn="l" fontAlgn="b"/>
                      <a:r>
                        <a:rPr lang="en-US" sz="1800" b="0" i="0" u="none" strike="noStrike" baseline="0" dirty="0">
                          <a:solidFill>
                            <a:srgbClr val="000000"/>
                          </a:solidFill>
                          <a:effectLst/>
                          <a:latin typeface="Calibri" panose="020F0502020204030204" pitchFamily="34" charset="0"/>
                        </a:rPr>
                        <a:t> $                                465.68</a:t>
                      </a:r>
                    </a:p>
                  </a:txBody>
                  <a:tcPr marL="5021" marR="5021" marT="5021" marB="0" anchor="b"/>
                </a:tc>
                <a:extLst>
                  <a:ext uri="{0D108BD9-81ED-4DB2-BD59-A6C34878D82A}">
                    <a16:rowId xmlns:a16="http://schemas.microsoft.com/office/drawing/2014/main" val="2228251629"/>
                  </a:ext>
                </a:extLst>
              </a:tr>
              <a:tr h="370840">
                <a:tc>
                  <a:txBody>
                    <a:bodyPr/>
                    <a:lstStyle/>
                    <a:p>
                      <a:pPr algn="l" fontAlgn="b"/>
                      <a:r>
                        <a:rPr lang="en-US" sz="1700" b="0" i="0" u="none" strike="noStrike" dirty="0">
                          <a:solidFill>
                            <a:srgbClr val="000000"/>
                          </a:solidFill>
                          <a:effectLst/>
                          <a:latin typeface="Calibri" panose="020F0502020204030204" pitchFamily="34" charset="0"/>
                        </a:rPr>
                        <a:t>Debris Removal</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88.72 </a:t>
                      </a:r>
                    </a:p>
                  </a:txBody>
                  <a:tcPr marL="5021" marR="5021" marT="5021" marB="0" anchor="b"/>
                </a:tc>
                <a:tc>
                  <a:txBody>
                    <a:bodyPr/>
                    <a:lstStyle/>
                    <a:p>
                      <a:pPr algn="l" fontAlgn="b"/>
                      <a:r>
                        <a:rPr lang="en-US" sz="1800" b="0" i="0" u="none" strike="noStrike" dirty="0">
                          <a:solidFill>
                            <a:srgbClr val="000000"/>
                          </a:solidFill>
                          <a:effectLst/>
                          <a:latin typeface="Calibri" panose="020F0502020204030204" pitchFamily="34" charset="0"/>
                        </a:rPr>
                        <a:t> $                                113.65 </a:t>
                      </a:r>
                    </a:p>
                  </a:txBody>
                  <a:tcPr marL="5021" marR="5021" marT="5021" marB="0" anchor="b"/>
                </a:tc>
                <a:extLst>
                  <a:ext uri="{0D108BD9-81ED-4DB2-BD59-A6C34878D82A}">
                    <a16:rowId xmlns:a16="http://schemas.microsoft.com/office/drawing/2014/main" val="3162277132"/>
                  </a:ext>
                </a:extLst>
              </a:tr>
              <a:tr h="370840">
                <a:tc>
                  <a:txBody>
                    <a:bodyPr/>
                    <a:lstStyle/>
                    <a:p>
                      <a:pPr algn="l" fontAlgn="b"/>
                      <a:r>
                        <a:rPr lang="en-US" sz="1700" b="0" i="0" u="none" strike="noStrike" dirty="0">
                          <a:solidFill>
                            <a:srgbClr val="000000"/>
                          </a:solidFill>
                          <a:effectLst/>
                          <a:latin typeface="Calibri" panose="020F0502020204030204" pitchFamily="34" charset="0"/>
                        </a:rPr>
                        <a:t>PCR – Initial*****</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100.07 </a:t>
                      </a:r>
                    </a:p>
                  </a:txBody>
                  <a:tcPr marL="5021" marR="5021" marT="5021" marB="0" anchor="b"/>
                </a:tc>
                <a:tc>
                  <a:txBody>
                    <a:bodyPr/>
                    <a:lstStyle/>
                    <a:p>
                      <a:pPr algn="l" fontAlgn="b"/>
                      <a:r>
                        <a:rPr lang="en-US" sz="1800" b="0" i="0" u="none" strike="noStrike" dirty="0">
                          <a:solidFill>
                            <a:srgbClr val="000000"/>
                          </a:solidFill>
                          <a:effectLst/>
                          <a:latin typeface="Calibri" panose="020F0502020204030204" pitchFamily="34" charset="0"/>
                        </a:rPr>
                        <a:t> $                                 85.05 </a:t>
                      </a:r>
                    </a:p>
                  </a:txBody>
                  <a:tcPr marL="5021" marR="5021" marT="5021" marB="0" anchor="b"/>
                </a:tc>
                <a:extLst>
                  <a:ext uri="{0D108BD9-81ED-4DB2-BD59-A6C34878D82A}">
                    <a16:rowId xmlns:a16="http://schemas.microsoft.com/office/drawing/2014/main" val="1105712944"/>
                  </a:ext>
                </a:extLst>
              </a:tr>
              <a:tr h="370840">
                <a:tc>
                  <a:txBody>
                    <a:bodyPr/>
                    <a:lstStyle/>
                    <a:p>
                      <a:pPr algn="l" fontAlgn="b"/>
                      <a:r>
                        <a:rPr lang="en-US" sz="1700" b="0" i="0" u="none" strike="noStrike" dirty="0">
                          <a:solidFill>
                            <a:srgbClr val="000000"/>
                          </a:solidFill>
                          <a:effectLst/>
                          <a:latin typeface="Calibri" panose="020F0502020204030204" pitchFamily="34" charset="0"/>
                        </a:rPr>
                        <a:t>PCR – Recurring*****</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52.23 </a:t>
                      </a:r>
                    </a:p>
                  </a:txBody>
                  <a:tcPr marL="5021" marR="5021" marT="5021" marB="0" anchor="b"/>
                </a:tc>
                <a:tc>
                  <a:txBody>
                    <a:bodyPr/>
                    <a:lstStyle/>
                    <a:p>
                      <a:pPr algn="l" fontAlgn="b"/>
                      <a:r>
                        <a:rPr lang="en-US" sz="1800" b="0" i="0" u="none" strike="noStrike" dirty="0">
                          <a:solidFill>
                            <a:srgbClr val="000000"/>
                          </a:solidFill>
                          <a:effectLst/>
                          <a:latin typeface="Calibri" panose="020F0502020204030204" pitchFamily="34" charset="0"/>
                        </a:rPr>
                        <a:t> $                                 51.07 </a:t>
                      </a:r>
                    </a:p>
                  </a:txBody>
                  <a:tcPr marL="5021" marR="5021" marT="5021" marB="0" anchor="b"/>
                </a:tc>
                <a:extLst>
                  <a:ext uri="{0D108BD9-81ED-4DB2-BD59-A6C34878D82A}">
                    <a16:rowId xmlns:a16="http://schemas.microsoft.com/office/drawing/2014/main" val="3047051926"/>
                  </a:ext>
                </a:extLst>
              </a:tr>
            </a:tbl>
          </a:graphicData>
        </a:graphic>
      </p:graphicFrame>
      <p:sp>
        <p:nvSpPr>
          <p:cNvPr id="4" name="Slide Number Placeholder 3">
            <a:extLst>
              <a:ext uri="{FF2B5EF4-FFF2-40B4-BE49-F238E27FC236}">
                <a16:creationId xmlns:a16="http://schemas.microsoft.com/office/drawing/2014/main" id="{ADDD4FCB-DAEA-5BAA-B105-99C2A876852D}"/>
              </a:ext>
            </a:extLst>
          </p:cNvPr>
          <p:cNvSpPr>
            <a:spLocks noGrp="1"/>
          </p:cNvSpPr>
          <p:nvPr>
            <p:ph type="sldNum" sz="quarter" idx="12"/>
          </p:nvPr>
        </p:nvSpPr>
        <p:spPr/>
        <p:txBody>
          <a:bodyPr/>
          <a:lstStyle/>
          <a:p>
            <a:r>
              <a:rPr lang="en-US" dirty="0"/>
              <a:t>17</a:t>
            </a:r>
          </a:p>
        </p:txBody>
      </p:sp>
      <p:sp>
        <p:nvSpPr>
          <p:cNvPr id="3" name="TextBox 2">
            <a:extLst>
              <a:ext uri="{FF2B5EF4-FFF2-40B4-BE49-F238E27FC236}">
                <a16:creationId xmlns:a16="http://schemas.microsoft.com/office/drawing/2014/main" id="{A0B40D0E-B495-59CC-606E-7B9A8FE2361A}"/>
              </a:ext>
            </a:extLst>
          </p:cNvPr>
          <p:cNvSpPr txBox="1"/>
          <p:nvPr/>
        </p:nvSpPr>
        <p:spPr>
          <a:xfrm>
            <a:off x="1070385" y="5323323"/>
            <a:ext cx="9934688" cy="1092607"/>
          </a:xfrm>
          <a:prstGeom prst="rect">
            <a:avLst/>
          </a:prstGeom>
          <a:noFill/>
        </p:spPr>
        <p:txBody>
          <a:bodyPr wrap="square" rtlCol="0">
            <a:spAutoFit/>
          </a:bodyPr>
          <a:lstStyle/>
          <a:p>
            <a:r>
              <a:rPr lang="en-US" sz="1300" b="1" i="1" dirty="0"/>
              <a:t>* Blended Cost Estimator – 4 independent CE tools with prices for each service in 8 MSAs (2 per HOC - 1 urban &amp; 1 rural) </a:t>
            </a:r>
          </a:p>
          <a:p>
            <a:r>
              <a:rPr lang="en-US" sz="1300" b="1" i="1" dirty="0"/>
              <a:t>** Lockbox CE assumes additional services in conjunction with install</a:t>
            </a:r>
          </a:p>
          <a:p>
            <a:r>
              <a:rPr lang="en-US" sz="1300" b="1" i="1" dirty="0"/>
              <a:t>*** Boarding CE reflects carpenter vs laborer rate</a:t>
            </a:r>
          </a:p>
          <a:p>
            <a:r>
              <a:rPr lang="en-US" sz="1300" b="1" i="1" dirty="0"/>
              <a:t>****NAMFS Data excluded Pressure Test, utilized a Laborer vs Plumber Rate, and does not account for risk of service</a:t>
            </a:r>
          </a:p>
          <a:p>
            <a:r>
              <a:rPr lang="en-US" sz="1300" b="1" i="1" dirty="0"/>
              <a:t>*****PCR CE utilizes Specialized Claim Adjuster vs Laborer rate</a:t>
            </a:r>
            <a:endParaRPr lang="en-US" sz="1300" b="1" i="1" dirty="0">
              <a:solidFill>
                <a:srgbClr val="FF0000"/>
              </a:solidFill>
            </a:endParaRPr>
          </a:p>
        </p:txBody>
      </p:sp>
    </p:spTree>
    <p:extLst>
      <p:ext uri="{BB962C8B-B14F-4D97-AF65-F5344CB8AC3E}">
        <p14:creationId xmlns:p14="http://schemas.microsoft.com/office/powerpoint/2010/main" val="35291692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9C831-4E19-E146-9683-7805F52E93F9}"/>
              </a:ext>
            </a:extLst>
          </p:cNvPr>
          <p:cNvSpPr>
            <a:spLocks noGrp="1"/>
          </p:cNvSpPr>
          <p:nvPr>
            <p:ph type="title"/>
          </p:nvPr>
        </p:nvSpPr>
        <p:spPr/>
        <p:txBody>
          <a:bodyPr>
            <a:normAutofit/>
          </a:bodyPr>
          <a:lstStyle/>
          <a:p>
            <a:r>
              <a:rPr lang="en-US" sz="2400" dirty="0"/>
              <a:t>Background: Preservation Expenses w/Labor vs Allowables</a:t>
            </a:r>
          </a:p>
        </p:txBody>
      </p:sp>
      <p:sp>
        <p:nvSpPr>
          <p:cNvPr id="3" name="Content Placeholder 2">
            <a:extLst>
              <a:ext uri="{FF2B5EF4-FFF2-40B4-BE49-F238E27FC236}">
                <a16:creationId xmlns:a16="http://schemas.microsoft.com/office/drawing/2014/main" id="{37F988AE-516F-5E45-B309-4A1AD5473EBD}"/>
              </a:ext>
            </a:extLst>
          </p:cNvPr>
          <p:cNvSpPr>
            <a:spLocks noGrp="1"/>
          </p:cNvSpPr>
          <p:nvPr>
            <p:ph idx="1"/>
          </p:nvPr>
        </p:nvSpPr>
        <p:spPr/>
        <p:txBody>
          <a:bodyPr/>
          <a:lstStyle/>
          <a:p>
            <a:endParaRPr lang="en-US" dirty="0"/>
          </a:p>
          <a:p>
            <a:pPr marL="0" indent="0">
              <a:buNone/>
            </a:pPr>
            <a:endParaRPr lang="en-US" dirty="0"/>
          </a:p>
          <a:p>
            <a:endParaRPr lang="en-US" dirty="0"/>
          </a:p>
          <a:p>
            <a:endParaRPr lang="en-US" dirty="0"/>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CCB746AE-4B64-5C4C-8E52-D2EAE41F03D9}"/>
              </a:ext>
            </a:extLst>
          </p:cNvPr>
          <p:cNvSpPr>
            <a:spLocks noGrp="1"/>
          </p:cNvSpPr>
          <p:nvPr>
            <p:ph type="sldNum" sz="quarter" idx="12"/>
          </p:nvPr>
        </p:nvSpPr>
        <p:spPr/>
        <p:txBody>
          <a:bodyPr/>
          <a:lstStyle/>
          <a:p>
            <a:r>
              <a:rPr lang="en-US" dirty="0"/>
              <a:t>18</a:t>
            </a:r>
          </a:p>
        </p:txBody>
      </p:sp>
      <p:sp>
        <p:nvSpPr>
          <p:cNvPr id="6" name="TextBox 5">
            <a:extLst>
              <a:ext uri="{FF2B5EF4-FFF2-40B4-BE49-F238E27FC236}">
                <a16:creationId xmlns:a16="http://schemas.microsoft.com/office/drawing/2014/main" id="{DFE10E3B-F4DF-874F-B4CA-5B8AB497ECEF}"/>
              </a:ext>
            </a:extLst>
          </p:cNvPr>
          <p:cNvSpPr txBox="1"/>
          <p:nvPr/>
        </p:nvSpPr>
        <p:spPr>
          <a:xfrm>
            <a:off x="838200" y="5114105"/>
            <a:ext cx="10515601" cy="830997"/>
          </a:xfrm>
          <a:prstGeom prst="rect">
            <a:avLst/>
          </a:prstGeom>
          <a:noFill/>
        </p:spPr>
        <p:txBody>
          <a:bodyPr wrap="square" rtlCol="0">
            <a:spAutoFit/>
          </a:bodyPr>
          <a:lstStyle/>
          <a:p>
            <a:pPr algn="ctr"/>
            <a:r>
              <a:rPr lang="en-US" sz="2400" b="1" i="1" dirty="0"/>
              <a:t>Conclusion: Current allowables </a:t>
            </a:r>
            <a:r>
              <a:rPr lang="en-US" sz="2400" b="1" i="1" u="sng" dirty="0"/>
              <a:t>do not support </a:t>
            </a:r>
            <a:r>
              <a:rPr lang="en-US" sz="2400" b="1" i="1" dirty="0"/>
              <a:t>the COST of the supply chain.</a:t>
            </a:r>
          </a:p>
          <a:p>
            <a:pPr algn="ctr"/>
            <a:r>
              <a:rPr lang="en-US" sz="2400" b="1" i="1" dirty="0">
                <a:solidFill>
                  <a:schemeClr val="bg1"/>
                </a:solidFill>
              </a:rPr>
              <a:t>Explain huge differential in 3 wint. line items, lock box, loclk change, PCR</a:t>
            </a:r>
            <a:endParaRPr lang="en-US" sz="2400" i="1" dirty="0">
              <a:solidFill>
                <a:schemeClr val="bg1"/>
              </a:solidFill>
            </a:endParaRPr>
          </a:p>
        </p:txBody>
      </p:sp>
      <p:graphicFrame>
        <p:nvGraphicFramePr>
          <p:cNvPr id="5" name="Table 6">
            <a:extLst>
              <a:ext uri="{FF2B5EF4-FFF2-40B4-BE49-F238E27FC236}">
                <a16:creationId xmlns:a16="http://schemas.microsoft.com/office/drawing/2014/main" id="{30594421-BBF4-F4FF-7F04-B1C958C142BD}"/>
              </a:ext>
            </a:extLst>
          </p:cNvPr>
          <p:cNvGraphicFramePr>
            <a:graphicFrameLocks noGrp="1"/>
          </p:cNvGraphicFramePr>
          <p:nvPr>
            <p:extLst>
              <p:ext uri="{D42A27DB-BD31-4B8C-83A1-F6EECF244321}">
                <p14:modId xmlns:p14="http://schemas.microsoft.com/office/powerpoint/2010/main" val="1250680549"/>
              </p:ext>
            </p:extLst>
          </p:nvPr>
        </p:nvGraphicFramePr>
        <p:xfrm>
          <a:off x="838200" y="1215551"/>
          <a:ext cx="10515600" cy="4701003"/>
        </p:xfrm>
        <a:graphic>
          <a:graphicData uri="http://schemas.openxmlformats.org/drawingml/2006/table">
            <a:tbl>
              <a:tblPr firstRow="1" bandRow="1">
                <a:tableStyleId>{5C22544A-7EE6-4342-B048-85BDC9FD1C3A}</a:tableStyleId>
              </a:tblPr>
              <a:tblGrid>
                <a:gridCol w="3658496">
                  <a:extLst>
                    <a:ext uri="{9D8B030D-6E8A-4147-A177-3AD203B41FA5}">
                      <a16:colId xmlns:a16="http://schemas.microsoft.com/office/drawing/2014/main" val="136851712"/>
                    </a:ext>
                  </a:extLst>
                </a:gridCol>
                <a:gridCol w="2544184">
                  <a:extLst>
                    <a:ext uri="{9D8B030D-6E8A-4147-A177-3AD203B41FA5}">
                      <a16:colId xmlns:a16="http://schemas.microsoft.com/office/drawing/2014/main" val="1355891742"/>
                    </a:ext>
                  </a:extLst>
                </a:gridCol>
                <a:gridCol w="2124635">
                  <a:extLst>
                    <a:ext uri="{9D8B030D-6E8A-4147-A177-3AD203B41FA5}">
                      <a16:colId xmlns:a16="http://schemas.microsoft.com/office/drawing/2014/main" val="2546372980"/>
                    </a:ext>
                  </a:extLst>
                </a:gridCol>
                <a:gridCol w="2188285">
                  <a:extLst>
                    <a:ext uri="{9D8B030D-6E8A-4147-A177-3AD203B41FA5}">
                      <a16:colId xmlns:a16="http://schemas.microsoft.com/office/drawing/2014/main" val="3425911803"/>
                    </a:ext>
                  </a:extLst>
                </a:gridCol>
              </a:tblGrid>
              <a:tr h="414760">
                <a:tc>
                  <a:txBody>
                    <a:bodyPr/>
                    <a:lstStyle/>
                    <a:p>
                      <a:pPr algn="ctr" fontAlgn="b"/>
                      <a:r>
                        <a:rPr lang="en-US" sz="1800" b="1" i="0" u="none" strike="noStrike" baseline="0" dirty="0">
                          <a:solidFill>
                            <a:schemeClr val="bg1"/>
                          </a:solidFill>
                          <a:effectLst/>
                          <a:latin typeface="Calibri" panose="020F0502020204030204" pitchFamily="34" charset="0"/>
                        </a:rPr>
                        <a:t>Service</a:t>
                      </a:r>
                    </a:p>
                  </a:txBody>
                  <a:tcPr marL="4763" marR="4763" marT="4763" marB="0" anchor="b"/>
                </a:tc>
                <a:tc>
                  <a:txBody>
                    <a:bodyPr/>
                    <a:lstStyle/>
                    <a:p>
                      <a:pPr algn="ctr" fontAlgn="b"/>
                      <a:r>
                        <a:rPr lang="en-US" sz="1800" b="1" i="0" u="none" strike="noStrike" baseline="0" dirty="0">
                          <a:solidFill>
                            <a:srgbClr val="000000"/>
                          </a:solidFill>
                          <a:effectLst/>
                          <a:latin typeface="Calibri" panose="020F0502020204030204" pitchFamily="34" charset="0"/>
                        </a:rPr>
                        <a:t> </a:t>
                      </a:r>
                      <a:r>
                        <a:rPr lang="en-US" sz="1800" b="1" i="0" u="none" strike="noStrike" baseline="0" dirty="0">
                          <a:solidFill>
                            <a:schemeClr val="bg1"/>
                          </a:solidFill>
                          <a:effectLst/>
                          <a:latin typeface="Calibri" panose="020F0502020204030204" pitchFamily="34" charset="0"/>
                        </a:rPr>
                        <a:t>NAMFS Preservation Survey Q1 2024 </a:t>
                      </a:r>
                    </a:p>
                  </a:txBody>
                  <a:tcPr marL="4763" marR="4763" marT="4763" marB="0" anchor="b"/>
                </a:tc>
                <a:tc>
                  <a:txBody>
                    <a:bodyPr/>
                    <a:lstStyle/>
                    <a:p>
                      <a:pPr algn="ctr" fontAlgn="b"/>
                      <a:r>
                        <a:rPr lang="en-US" sz="1800" b="1" i="0" u="none" strike="noStrike" baseline="0" dirty="0">
                          <a:solidFill>
                            <a:schemeClr val="bg1"/>
                          </a:solidFill>
                          <a:effectLst/>
                          <a:latin typeface="Calibri" panose="020F0502020204030204" pitchFamily="34" charset="0"/>
                        </a:rPr>
                        <a:t>Current FHA Allowable</a:t>
                      </a:r>
                    </a:p>
                  </a:txBody>
                  <a:tcPr marL="4763" marR="4763" marT="4763" marB="0" anchor="b"/>
                </a:tc>
                <a:tc>
                  <a:txBody>
                    <a:bodyPr/>
                    <a:lstStyle/>
                    <a:p>
                      <a:pPr algn="ctr" fontAlgn="b"/>
                      <a:r>
                        <a:rPr lang="en-US" sz="1800" b="1" i="0" u="none" strike="noStrike" dirty="0">
                          <a:solidFill>
                            <a:schemeClr val="bg1"/>
                          </a:solidFill>
                          <a:effectLst/>
                          <a:latin typeface="Calibri" panose="020F0502020204030204" pitchFamily="34" charset="0"/>
                        </a:rPr>
                        <a:t>Difference</a:t>
                      </a:r>
                    </a:p>
                  </a:txBody>
                  <a:tcPr marL="4763" marR="4763" marT="4763" marB="0" anchor="b"/>
                </a:tc>
                <a:extLst>
                  <a:ext uri="{0D108BD9-81ED-4DB2-BD59-A6C34878D82A}">
                    <a16:rowId xmlns:a16="http://schemas.microsoft.com/office/drawing/2014/main" val="907175226"/>
                  </a:ext>
                </a:extLst>
              </a:tr>
              <a:tr h="414760">
                <a:tc>
                  <a:txBody>
                    <a:bodyPr/>
                    <a:lstStyle/>
                    <a:p>
                      <a:pPr algn="l" fontAlgn="b"/>
                      <a:r>
                        <a:rPr lang="en-US" sz="1800" b="0" i="0" u="none" strike="noStrike" baseline="0" dirty="0">
                          <a:solidFill>
                            <a:srgbClr val="000000"/>
                          </a:solidFill>
                          <a:effectLst/>
                          <a:latin typeface="Calibri" panose="020F0502020204030204" pitchFamily="34" charset="0"/>
                        </a:rPr>
                        <a:t>Lock Change</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115.75 </a:t>
                      </a:r>
                    </a:p>
                  </a:txBody>
                  <a:tcPr marL="5021" marR="5021" marT="5021" marB="0" anchor="b"/>
                </a:tc>
                <a:tc>
                  <a:txBody>
                    <a:bodyPr/>
                    <a:lstStyle/>
                    <a:p>
                      <a:pPr algn="l" fontAlgn="b"/>
                      <a:r>
                        <a:rPr lang="en-US" sz="1800" b="0" i="0" u="none" strike="noStrike" dirty="0">
                          <a:solidFill>
                            <a:srgbClr val="000000"/>
                          </a:solidFill>
                          <a:effectLst/>
                          <a:latin typeface="Calibri" panose="020F0502020204030204" pitchFamily="34" charset="0"/>
                        </a:rPr>
                        <a:t> $            60.00 </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(55.75)</a:t>
                      </a:r>
                    </a:p>
                  </a:txBody>
                  <a:tcPr marL="4763" marR="4763" marT="4763" marB="0" anchor="b"/>
                </a:tc>
                <a:extLst>
                  <a:ext uri="{0D108BD9-81ED-4DB2-BD59-A6C34878D82A}">
                    <a16:rowId xmlns:a16="http://schemas.microsoft.com/office/drawing/2014/main" val="175614131"/>
                  </a:ext>
                </a:extLst>
              </a:tr>
              <a:tr h="414760">
                <a:tc>
                  <a:txBody>
                    <a:bodyPr/>
                    <a:lstStyle/>
                    <a:p>
                      <a:pPr algn="l" fontAlgn="b"/>
                      <a:r>
                        <a:rPr lang="en-US" sz="1800" b="0" i="0" u="none" strike="noStrike" baseline="0" dirty="0">
                          <a:solidFill>
                            <a:srgbClr val="000000"/>
                          </a:solidFill>
                          <a:effectLst/>
                          <a:latin typeface="Calibri" panose="020F0502020204030204" pitchFamily="34" charset="0"/>
                        </a:rPr>
                        <a:t>Lockbox</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78.87</a:t>
                      </a:r>
                    </a:p>
                  </a:txBody>
                  <a:tcPr marL="5021" marR="5021" marT="5021" marB="0" anchor="b"/>
                </a:tc>
                <a:tc>
                  <a:txBody>
                    <a:bodyPr/>
                    <a:lstStyle/>
                    <a:p>
                      <a:pPr algn="l" fontAlgn="b"/>
                      <a:r>
                        <a:rPr lang="en-US" sz="1800" b="0" i="0" u="none" strike="noStrike" dirty="0">
                          <a:solidFill>
                            <a:srgbClr val="000000"/>
                          </a:solidFill>
                          <a:effectLst/>
                          <a:latin typeface="Calibri" panose="020F0502020204030204" pitchFamily="34" charset="0"/>
                        </a:rPr>
                        <a:t> $            40.00 </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(38.87)</a:t>
                      </a:r>
                    </a:p>
                  </a:txBody>
                  <a:tcPr marL="4763" marR="4763" marT="4763" marB="0" anchor="b"/>
                </a:tc>
                <a:extLst>
                  <a:ext uri="{0D108BD9-81ED-4DB2-BD59-A6C34878D82A}">
                    <a16:rowId xmlns:a16="http://schemas.microsoft.com/office/drawing/2014/main" val="623936837"/>
                  </a:ext>
                </a:extLst>
              </a:tr>
              <a:tr h="414760">
                <a:tc>
                  <a:txBody>
                    <a:bodyPr/>
                    <a:lstStyle/>
                    <a:p>
                      <a:pPr algn="l" fontAlgn="b"/>
                      <a:r>
                        <a:rPr lang="en-US" sz="1800" b="0" i="0" u="none" strike="noStrike" baseline="0" dirty="0">
                          <a:solidFill>
                            <a:srgbClr val="000000"/>
                          </a:solidFill>
                          <a:effectLst/>
                          <a:latin typeface="Calibri" panose="020F0502020204030204" pitchFamily="34" charset="0"/>
                        </a:rPr>
                        <a:t>Padlock and Hasp</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63.35 </a:t>
                      </a:r>
                    </a:p>
                  </a:txBody>
                  <a:tcPr marL="5021" marR="5021" marT="5021" marB="0" anchor="b"/>
                </a:tc>
                <a:tc>
                  <a:txBody>
                    <a:bodyPr/>
                    <a:lstStyle/>
                    <a:p>
                      <a:pPr algn="l" fontAlgn="b"/>
                      <a:r>
                        <a:rPr lang="en-US" sz="1800" b="0" i="0" u="none" strike="noStrike" dirty="0">
                          <a:solidFill>
                            <a:srgbClr val="000000"/>
                          </a:solidFill>
                          <a:effectLst/>
                          <a:latin typeface="Calibri" panose="020F0502020204030204" pitchFamily="34" charset="0"/>
                        </a:rPr>
                        <a:t> $            40.00 </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(23.35)</a:t>
                      </a:r>
                    </a:p>
                  </a:txBody>
                  <a:tcPr marL="4763" marR="4763" marT="4763" marB="0" anchor="b"/>
                </a:tc>
                <a:extLst>
                  <a:ext uri="{0D108BD9-81ED-4DB2-BD59-A6C34878D82A}">
                    <a16:rowId xmlns:a16="http://schemas.microsoft.com/office/drawing/2014/main" val="3790984704"/>
                  </a:ext>
                </a:extLst>
              </a:tr>
              <a:tr h="414760">
                <a:tc>
                  <a:txBody>
                    <a:bodyPr/>
                    <a:lstStyle/>
                    <a:p>
                      <a:pPr algn="l" fontAlgn="b"/>
                      <a:r>
                        <a:rPr lang="en-US" sz="1800" b="0" i="0" u="none" strike="noStrike" baseline="0" dirty="0">
                          <a:solidFill>
                            <a:srgbClr val="000000"/>
                          </a:solidFill>
                          <a:effectLst/>
                          <a:latin typeface="Calibri" panose="020F0502020204030204" pitchFamily="34" charset="0"/>
                        </a:rPr>
                        <a:t>Boarding per UI</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0.96 </a:t>
                      </a:r>
                    </a:p>
                  </a:txBody>
                  <a:tcPr marL="5021" marR="5021" marT="5021" marB="0" anchor="b"/>
                </a:tc>
                <a:tc>
                  <a:txBody>
                    <a:bodyPr/>
                    <a:lstStyle/>
                    <a:p>
                      <a:pPr algn="l" fontAlgn="b"/>
                      <a:r>
                        <a:rPr lang="en-US" sz="1800" b="0" i="0" u="none" strike="noStrike" dirty="0">
                          <a:solidFill>
                            <a:srgbClr val="000000"/>
                          </a:solidFill>
                          <a:effectLst/>
                          <a:latin typeface="Calibri" panose="020F0502020204030204" pitchFamily="34" charset="0"/>
                        </a:rPr>
                        <a:t> $              0.90 </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(0.06)</a:t>
                      </a:r>
                    </a:p>
                  </a:txBody>
                  <a:tcPr marL="4763" marR="4763" marT="4763" marB="0" anchor="b"/>
                </a:tc>
                <a:extLst>
                  <a:ext uri="{0D108BD9-81ED-4DB2-BD59-A6C34878D82A}">
                    <a16:rowId xmlns:a16="http://schemas.microsoft.com/office/drawing/2014/main" val="537718091"/>
                  </a:ext>
                </a:extLst>
              </a:tr>
              <a:tr h="414760">
                <a:tc>
                  <a:txBody>
                    <a:bodyPr/>
                    <a:lstStyle/>
                    <a:p>
                      <a:pPr algn="l" fontAlgn="b"/>
                      <a:r>
                        <a:rPr lang="en-US" sz="1800" b="0" i="0" u="none" strike="noStrike" baseline="0" dirty="0">
                          <a:solidFill>
                            <a:srgbClr val="000000"/>
                          </a:solidFill>
                          <a:effectLst/>
                          <a:latin typeface="Calibri" panose="020F0502020204030204" pitchFamily="34" charset="0"/>
                        </a:rPr>
                        <a:t>Winterize Dry </a:t>
                      </a:r>
                      <a:r>
                        <a:rPr lang="en-US" sz="1100" b="0" i="0" u="none" strike="noStrike" baseline="0" dirty="0">
                          <a:solidFill>
                            <a:srgbClr val="000000"/>
                          </a:solidFill>
                          <a:effectLst/>
                          <a:latin typeface="Calibri" panose="020F0502020204030204" pitchFamily="34" charset="0"/>
                        </a:rPr>
                        <a:t>(excludes pressure test)</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                                133.09 </a:t>
                      </a:r>
                    </a:p>
                  </a:txBody>
                  <a:tcPr marL="5021" marR="5021" marT="5021" marB="0" anchor="b"/>
                </a:tc>
                <a:tc>
                  <a:txBody>
                    <a:bodyPr/>
                    <a:lstStyle/>
                    <a:p>
                      <a:pPr algn="l" fontAlgn="b"/>
                      <a:r>
                        <a:rPr lang="en-US" sz="1800" b="0" i="0" u="none" strike="noStrike" dirty="0">
                          <a:solidFill>
                            <a:srgbClr val="000000"/>
                          </a:solidFill>
                          <a:effectLst/>
                          <a:latin typeface="Calibri" panose="020F0502020204030204" pitchFamily="34" charset="0"/>
                        </a:rPr>
                        <a:t> $         100.00 </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(33.09)</a:t>
                      </a:r>
                    </a:p>
                  </a:txBody>
                  <a:tcPr marL="4763" marR="4763" marT="4763" marB="0" anchor="b"/>
                </a:tc>
                <a:extLst>
                  <a:ext uri="{0D108BD9-81ED-4DB2-BD59-A6C34878D82A}">
                    <a16:rowId xmlns:a16="http://schemas.microsoft.com/office/drawing/2014/main" val="682908290"/>
                  </a:ext>
                </a:extLst>
              </a:tr>
              <a:tr h="414760">
                <a:tc>
                  <a:txBody>
                    <a:bodyPr/>
                    <a:lstStyle/>
                    <a:p>
                      <a:pPr algn="l" fontAlgn="b"/>
                      <a:r>
                        <a:rPr lang="en-US" sz="1800" b="0" i="0" u="none" strike="noStrike" baseline="0" dirty="0">
                          <a:solidFill>
                            <a:srgbClr val="000000"/>
                          </a:solidFill>
                          <a:effectLst/>
                          <a:latin typeface="Calibri" panose="020F0502020204030204" pitchFamily="34" charset="0"/>
                        </a:rPr>
                        <a:t>Winterize Wet </a:t>
                      </a:r>
                      <a:r>
                        <a:rPr lang="en-US" sz="1100" b="0" i="0" u="none" strike="noStrike" baseline="0" dirty="0">
                          <a:solidFill>
                            <a:srgbClr val="000000"/>
                          </a:solidFill>
                          <a:effectLst/>
                          <a:latin typeface="Calibri" panose="020F0502020204030204" pitchFamily="34" charset="0"/>
                        </a:rPr>
                        <a:t>(excludes pressure test)</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                                335.61</a:t>
                      </a:r>
                    </a:p>
                  </a:txBody>
                  <a:tcPr marL="5021" marR="5021" marT="5021" marB="0" anchor="b"/>
                </a:tc>
                <a:tc>
                  <a:txBody>
                    <a:bodyPr/>
                    <a:lstStyle/>
                    <a:p>
                      <a:pPr algn="l" fontAlgn="b"/>
                      <a:r>
                        <a:rPr lang="en-US" sz="1800" b="0" i="0" u="none" strike="noStrike" dirty="0">
                          <a:solidFill>
                            <a:srgbClr val="000000"/>
                          </a:solidFill>
                          <a:effectLst/>
                          <a:latin typeface="Calibri" panose="020F0502020204030204" pitchFamily="34" charset="0"/>
                        </a:rPr>
                        <a:t> $         150.00 </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(185.61)</a:t>
                      </a:r>
                    </a:p>
                  </a:txBody>
                  <a:tcPr marL="4763" marR="4763" marT="4763" marB="0" anchor="b"/>
                </a:tc>
                <a:extLst>
                  <a:ext uri="{0D108BD9-81ED-4DB2-BD59-A6C34878D82A}">
                    <a16:rowId xmlns:a16="http://schemas.microsoft.com/office/drawing/2014/main" val="745455864"/>
                  </a:ext>
                </a:extLst>
              </a:tr>
              <a:tr h="414760">
                <a:tc>
                  <a:txBody>
                    <a:bodyPr/>
                    <a:lstStyle/>
                    <a:p>
                      <a:pPr algn="l" fontAlgn="b"/>
                      <a:r>
                        <a:rPr lang="en-US" sz="1800" b="0" i="0" u="none" strike="noStrike" baseline="0" dirty="0">
                          <a:solidFill>
                            <a:srgbClr val="000000"/>
                          </a:solidFill>
                          <a:effectLst/>
                          <a:latin typeface="Calibri" panose="020F0502020204030204" pitchFamily="34" charset="0"/>
                        </a:rPr>
                        <a:t>Winterize Radiant </a:t>
                      </a:r>
                      <a:r>
                        <a:rPr lang="en-US" sz="1100" b="0" i="0" u="none" strike="noStrike" baseline="0" dirty="0">
                          <a:solidFill>
                            <a:srgbClr val="000000"/>
                          </a:solidFill>
                          <a:effectLst/>
                          <a:latin typeface="Calibri" panose="020F0502020204030204" pitchFamily="34" charset="0"/>
                        </a:rPr>
                        <a:t>(excludes pressure test)</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                                465.68</a:t>
                      </a:r>
                    </a:p>
                  </a:txBody>
                  <a:tcPr marL="5021" marR="5021" marT="5021" marB="0" anchor="b"/>
                </a:tc>
                <a:tc>
                  <a:txBody>
                    <a:bodyPr/>
                    <a:lstStyle/>
                    <a:p>
                      <a:pPr algn="l" fontAlgn="b"/>
                      <a:r>
                        <a:rPr lang="en-US" sz="1800" b="0" i="0" u="none" strike="noStrike" dirty="0">
                          <a:solidFill>
                            <a:srgbClr val="000000"/>
                          </a:solidFill>
                          <a:effectLst/>
                          <a:latin typeface="Calibri" panose="020F0502020204030204" pitchFamily="34" charset="0"/>
                        </a:rPr>
                        <a:t> $         250.00 </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(215.68)</a:t>
                      </a:r>
                    </a:p>
                  </a:txBody>
                  <a:tcPr marL="4763" marR="4763" marT="4763" marB="0" anchor="b"/>
                </a:tc>
                <a:extLst>
                  <a:ext uri="{0D108BD9-81ED-4DB2-BD59-A6C34878D82A}">
                    <a16:rowId xmlns:a16="http://schemas.microsoft.com/office/drawing/2014/main" val="1858227254"/>
                  </a:ext>
                </a:extLst>
              </a:tr>
              <a:tr h="414760">
                <a:tc>
                  <a:txBody>
                    <a:bodyPr/>
                    <a:lstStyle/>
                    <a:p>
                      <a:pPr algn="l" fontAlgn="b"/>
                      <a:r>
                        <a:rPr lang="en-US" sz="1800" b="0" i="0" u="none" strike="noStrike" baseline="0" dirty="0">
                          <a:solidFill>
                            <a:srgbClr val="000000"/>
                          </a:solidFill>
                          <a:effectLst/>
                          <a:latin typeface="Calibri" panose="020F0502020204030204" pitchFamily="34" charset="0"/>
                        </a:rPr>
                        <a:t>Debris Removal</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113.65 </a:t>
                      </a:r>
                    </a:p>
                  </a:txBody>
                  <a:tcPr marL="5021" marR="5021" marT="5021" marB="0" anchor="b"/>
                </a:tc>
                <a:tc>
                  <a:txBody>
                    <a:bodyPr/>
                    <a:lstStyle/>
                    <a:p>
                      <a:pPr algn="l" fontAlgn="b"/>
                      <a:r>
                        <a:rPr lang="en-US" sz="1800" b="0" i="0" u="none" strike="noStrike" dirty="0">
                          <a:solidFill>
                            <a:srgbClr val="000000"/>
                          </a:solidFill>
                          <a:effectLst/>
                          <a:latin typeface="Calibri" panose="020F0502020204030204" pitchFamily="34" charset="0"/>
                        </a:rPr>
                        <a:t> $            50.00 </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(63.65)</a:t>
                      </a:r>
                    </a:p>
                  </a:txBody>
                  <a:tcPr marL="4763" marR="4763" marT="4763" marB="0" anchor="b"/>
                </a:tc>
                <a:extLst>
                  <a:ext uri="{0D108BD9-81ED-4DB2-BD59-A6C34878D82A}">
                    <a16:rowId xmlns:a16="http://schemas.microsoft.com/office/drawing/2014/main" val="3190269071"/>
                  </a:ext>
                </a:extLst>
              </a:tr>
              <a:tr h="414760">
                <a:tc>
                  <a:txBody>
                    <a:bodyPr/>
                    <a:lstStyle/>
                    <a:p>
                      <a:pPr algn="l" fontAlgn="b"/>
                      <a:r>
                        <a:rPr lang="en-US" sz="1800" b="0" i="0" u="none" strike="noStrike" baseline="0" dirty="0">
                          <a:solidFill>
                            <a:srgbClr val="000000"/>
                          </a:solidFill>
                          <a:effectLst/>
                          <a:latin typeface="Calibri" panose="020F0502020204030204" pitchFamily="34" charset="0"/>
                        </a:rPr>
                        <a:t>PCR - Initial</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85.05 </a:t>
                      </a:r>
                    </a:p>
                  </a:txBody>
                  <a:tcPr marL="5021" marR="5021" marT="5021" marB="0" anchor="b"/>
                </a:tc>
                <a:tc>
                  <a:txBody>
                    <a:bodyPr/>
                    <a:lstStyle/>
                    <a:p>
                      <a:pPr algn="l" fontAlgn="b"/>
                      <a:r>
                        <a:rPr lang="en-US" sz="1800" b="0" i="0" u="none" strike="noStrike" dirty="0">
                          <a:solidFill>
                            <a:srgbClr val="000000"/>
                          </a:solidFill>
                          <a:effectLst/>
                          <a:latin typeface="Calibri" panose="020F0502020204030204" pitchFamily="34" charset="0"/>
                        </a:rPr>
                        <a:t> $            35.00 </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(50.05)</a:t>
                      </a:r>
                    </a:p>
                  </a:txBody>
                  <a:tcPr marL="4763" marR="4763" marT="4763" marB="0" anchor="b"/>
                </a:tc>
                <a:extLst>
                  <a:ext uri="{0D108BD9-81ED-4DB2-BD59-A6C34878D82A}">
                    <a16:rowId xmlns:a16="http://schemas.microsoft.com/office/drawing/2014/main" val="294144362"/>
                  </a:ext>
                </a:extLst>
              </a:tr>
              <a:tr h="414760">
                <a:tc>
                  <a:txBody>
                    <a:bodyPr/>
                    <a:lstStyle/>
                    <a:p>
                      <a:pPr algn="l" fontAlgn="b"/>
                      <a:r>
                        <a:rPr lang="en-US" sz="1800" b="0" i="0" u="none" strike="noStrike" baseline="0" dirty="0">
                          <a:solidFill>
                            <a:srgbClr val="000000"/>
                          </a:solidFill>
                          <a:effectLst/>
                          <a:latin typeface="Calibri" panose="020F0502020204030204" pitchFamily="34" charset="0"/>
                        </a:rPr>
                        <a:t>PCR - Recurring</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51.07 </a:t>
                      </a:r>
                    </a:p>
                  </a:txBody>
                  <a:tcPr marL="5021" marR="5021" marT="5021" marB="0" anchor="b"/>
                </a:tc>
                <a:tc>
                  <a:txBody>
                    <a:bodyPr/>
                    <a:lstStyle/>
                    <a:p>
                      <a:pPr algn="l" fontAlgn="b"/>
                      <a:r>
                        <a:rPr lang="en-US" sz="1800" b="0" i="0" u="none" strike="noStrike" dirty="0">
                          <a:solidFill>
                            <a:srgbClr val="000000"/>
                          </a:solidFill>
                          <a:effectLst/>
                          <a:latin typeface="Calibri" panose="020F0502020204030204" pitchFamily="34" charset="0"/>
                        </a:rPr>
                        <a:t> $                  -   </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(51.07)</a:t>
                      </a:r>
                    </a:p>
                  </a:txBody>
                  <a:tcPr marL="4763" marR="4763" marT="4763" marB="0" anchor="b"/>
                </a:tc>
                <a:extLst>
                  <a:ext uri="{0D108BD9-81ED-4DB2-BD59-A6C34878D82A}">
                    <a16:rowId xmlns:a16="http://schemas.microsoft.com/office/drawing/2014/main" val="1917077963"/>
                  </a:ext>
                </a:extLst>
              </a:tr>
            </a:tbl>
          </a:graphicData>
        </a:graphic>
      </p:graphicFrame>
      <p:sp>
        <p:nvSpPr>
          <p:cNvPr id="7" name="TextBox 6">
            <a:extLst>
              <a:ext uri="{FF2B5EF4-FFF2-40B4-BE49-F238E27FC236}">
                <a16:creationId xmlns:a16="http://schemas.microsoft.com/office/drawing/2014/main" id="{F957C1B2-E85D-7929-9B81-567423179C5F}"/>
              </a:ext>
            </a:extLst>
          </p:cNvPr>
          <p:cNvSpPr txBox="1"/>
          <p:nvPr/>
        </p:nvSpPr>
        <p:spPr>
          <a:xfrm>
            <a:off x="838199" y="5937016"/>
            <a:ext cx="10515601" cy="461665"/>
          </a:xfrm>
          <a:prstGeom prst="rect">
            <a:avLst/>
          </a:prstGeom>
          <a:noFill/>
        </p:spPr>
        <p:txBody>
          <a:bodyPr wrap="square" rtlCol="0">
            <a:spAutoFit/>
          </a:bodyPr>
          <a:lstStyle/>
          <a:p>
            <a:pPr algn="ctr"/>
            <a:r>
              <a:rPr lang="en-US" sz="2400" b="1" i="1" dirty="0"/>
              <a:t>Conclusion: Current allowables </a:t>
            </a:r>
            <a:r>
              <a:rPr lang="en-US" sz="2400" b="1" i="1" u="sng" dirty="0"/>
              <a:t>do not support </a:t>
            </a:r>
            <a:r>
              <a:rPr lang="en-US" sz="2400" b="1" i="1" dirty="0"/>
              <a:t>the COST of the supply chain.</a:t>
            </a:r>
            <a:endParaRPr lang="en-US" sz="2400" i="1" dirty="0"/>
          </a:p>
        </p:txBody>
      </p:sp>
    </p:spTree>
    <p:extLst>
      <p:ext uri="{BB962C8B-B14F-4D97-AF65-F5344CB8AC3E}">
        <p14:creationId xmlns:p14="http://schemas.microsoft.com/office/powerpoint/2010/main" val="34544293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3E0017-572B-4DDC-883A-F7578A53F804}"/>
              </a:ext>
            </a:extLst>
          </p:cNvPr>
          <p:cNvSpPr>
            <a:spLocks noGrp="1"/>
          </p:cNvSpPr>
          <p:nvPr>
            <p:ph type="title"/>
          </p:nvPr>
        </p:nvSpPr>
        <p:spPr/>
        <p:txBody>
          <a:bodyPr/>
          <a:lstStyle/>
          <a:p>
            <a:r>
              <a:rPr lang="en-US" dirty="0"/>
              <a:t>Proposed Solution</a:t>
            </a:r>
            <a:endParaRPr lang="en-US" dirty="0">
              <a:solidFill>
                <a:srgbClr val="FF0000"/>
              </a:solidFill>
            </a:endParaRPr>
          </a:p>
        </p:txBody>
      </p:sp>
      <p:sp>
        <p:nvSpPr>
          <p:cNvPr id="3" name="Content Placeholder 2">
            <a:extLst>
              <a:ext uri="{FF2B5EF4-FFF2-40B4-BE49-F238E27FC236}">
                <a16:creationId xmlns:a16="http://schemas.microsoft.com/office/drawing/2014/main" id="{F302275C-A46C-4B42-884C-390AC68D98D2}"/>
              </a:ext>
            </a:extLst>
          </p:cNvPr>
          <p:cNvSpPr>
            <a:spLocks noGrp="1"/>
          </p:cNvSpPr>
          <p:nvPr>
            <p:ph idx="1"/>
          </p:nvPr>
        </p:nvSpPr>
        <p:spPr>
          <a:xfrm>
            <a:off x="838199" y="1302026"/>
            <a:ext cx="11090097" cy="4894815"/>
          </a:xfrm>
        </p:spPr>
        <p:txBody>
          <a:bodyPr>
            <a:normAutofit fontScale="92500" lnSpcReduction="20000"/>
          </a:bodyPr>
          <a:lstStyle/>
          <a:p>
            <a:pPr marL="0" indent="0">
              <a:buNone/>
            </a:pPr>
            <a:r>
              <a:rPr lang="en-US" sz="2800" dirty="0"/>
              <a:t>Partner with the industry to champion and drive the following changes: </a:t>
            </a:r>
          </a:p>
          <a:p>
            <a:pPr marL="0" indent="0">
              <a:buNone/>
            </a:pPr>
            <a:endParaRPr lang="en-US" dirty="0"/>
          </a:p>
          <a:p>
            <a:pPr lvl="1"/>
            <a:r>
              <a:rPr lang="en-US" sz="2400" dirty="0"/>
              <a:t>Increase current property inspection and preservation allowables</a:t>
            </a:r>
          </a:p>
          <a:p>
            <a:pPr lvl="2"/>
            <a:r>
              <a:rPr lang="en-US" sz="2200" dirty="0"/>
              <a:t>This deck does not address all preservation items in detail but all need to be addressed.</a:t>
            </a:r>
          </a:p>
          <a:p>
            <a:pPr marL="457200" lvl="1" indent="0">
              <a:buNone/>
            </a:pPr>
            <a:endParaRPr lang="en-US" sz="2400" dirty="0"/>
          </a:p>
          <a:p>
            <a:pPr lvl="1"/>
            <a:r>
              <a:rPr lang="en-US" sz="2400" dirty="0"/>
              <a:t>Immediately re-assess current property inspection and preservation requirements and timelines</a:t>
            </a:r>
          </a:p>
          <a:p>
            <a:pPr lvl="2"/>
            <a:r>
              <a:rPr lang="en-US" sz="2200" dirty="0"/>
              <a:t>Conveyance timeline too short given current realities</a:t>
            </a:r>
          </a:p>
          <a:p>
            <a:pPr lvl="2"/>
            <a:r>
              <a:rPr lang="en-US" sz="2200" dirty="0"/>
              <a:t>Heavy penalties to service problematic properties that follow traditional disposition </a:t>
            </a:r>
          </a:p>
          <a:p>
            <a:pPr marL="457200" lvl="1" indent="0">
              <a:buNone/>
            </a:pPr>
            <a:endParaRPr lang="en-US" sz="2400" dirty="0"/>
          </a:p>
          <a:p>
            <a:pPr lvl="1"/>
            <a:r>
              <a:rPr lang="en-US" sz="2400" dirty="0"/>
              <a:t>Institute periodic pricing reviews with industry participation</a:t>
            </a:r>
          </a:p>
          <a:p>
            <a:pPr lvl="2"/>
            <a:r>
              <a:rPr lang="en-US" sz="2200" dirty="0"/>
              <a:t>Cost estimators are updated on a quarterly basis at a minimum </a:t>
            </a:r>
          </a:p>
          <a:p>
            <a:pPr lvl="2"/>
            <a:r>
              <a:rPr lang="en-US" sz="2200" dirty="0"/>
              <a:t>IRS Mileage Reimbursement and SSA adjustments are annual</a:t>
            </a:r>
          </a:p>
          <a:p>
            <a:pPr marL="457200" lvl="1" indent="0">
              <a:buNone/>
            </a:pPr>
            <a:endParaRPr lang="en-US" sz="2400" dirty="0"/>
          </a:p>
          <a:p>
            <a:pPr lvl="1"/>
            <a:r>
              <a:rPr lang="en-US" sz="2400" dirty="0"/>
              <a:t>Develop streamlined processes and a universal set of data points</a:t>
            </a:r>
          </a:p>
          <a:p>
            <a:pPr marL="457200" lvl="1" indent="0">
              <a:buNone/>
            </a:pPr>
            <a:endParaRPr lang="en-US" sz="2400" dirty="0"/>
          </a:p>
          <a:p>
            <a:pPr marL="0" indent="0">
              <a:buNone/>
            </a:pPr>
            <a:endParaRPr lang="en-US" sz="2000" dirty="0">
              <a:solidFill>
                <a:srgbClr val="C00000"/>
              </a:solidFill>
            </a:endParaRPr>
          </a:p>
          <a:p>
            <a:pPr marL="0" indent="0">
              <a:buNone/>
            </a:pPr>
            <a:endParaRPr lang="en-US" strike="sngStrike" dirty="0"/>
          </a:p>
        </p:txBody>
      </p:sp>
      <p:sp>
        <p:nvSpPr>
          <p:cNvPr id="4" name="Slide Number Placeholder 3">
            <a:extLst>
              <a:ext uri="{FF2B5EF4-FFF2-40B4-BE49-F238E27FC236}">
                <a16:creationId xmlns:a16="http://schemas.microsoft.com/office/drawing/2014/main" id="{0ECADCA8-8CF2-4159-86FB-62A7726B8B59}"/>
              </a:ext>
            </a:extLst>
          </p:cNvPr>
          <p:cNvSpPr>
            <a:spLocks noGrp="1"/>
          </p:cNvSpPr>
          <p:nvPr>
            <p:ph type="sldNum" sz="quarter" idx="12"/>
          </p:nvPr>
        </p:nvSpPr>
        <p:spPr/>
        <p:txBody>
          <a:bodyPr/>
          <a:lstStyle/>
          <a:p>
            <a:r>
              <a:rPr lang="en-US" dirty="0"/>
              <a:t>20</a:t>
            </a:r>
          </a:p>
        </p:txBody>
      </p:sp>
    </p:spTree>
    <p:extLst>
      <p:ext uri="{BB962C8B-B14F-4D97-AF65-F5344CB8AC3E}">
        <p14:creationId xmlns:p14="http://schemas.microsoft.com/office/powerpoint/2010/main" val="39581447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DAA43-414C-4E95-91FA-4F67E5C2CEE2}"/>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9C402BAA-59AA-429E-9319-B222DC6CBA0C}"/>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lgn="ctr">
              <a:buNone/>
            </a:pPr>
            <a:r>
              <a:rPr lang="en-US" sz="5400" dirty="0"/>
              <a:t>Appendix</a:t>
            </a:r>
          </a:p>
        </p:txBody>
      </p:sp>
      <p:sp>
        <p:nvSpPr>
          <p:cNvPr id="4" name="Slide Number Placeholder 3">
            <a:extLst>
              <a:ext uri="{FF2B5EF4-FFF2-40B4-BE49-F238E27FC236}">
                <a16:creationId xmlns:a16="http://schemas.microsoft.com/office/drawing/2014/main" id="{583257BB-80CC-588A-6286-00D042E2DE0F}"/>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31308366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7FC658-05AE-453B-ACCA-79A26CDAEFD4}"/>
              </a:ext>
            </a:extLst>
          </p:cNvPr>
          <p:cNvSpPr>
            <a:spLocks noGrp="1"/>
          </p:cNvSpPr>
          <p:nvPr>
            <p:ph type="title"/>
          </p:nvPr>
        </p:nvSpPr>
        <p:spPr/>
        <p:txBody>
          <a:bodyPr/>
          <a:lstStyle/>
          <a:p>
            <a:r>
              <a:rPr lang="en-US" dirty="0"/>
              <a:t>Appendix A (Inspection Data-Time)</a:t>
            </a:r>
          </a:p>
        </p:txBody>
      </p:sp>
      <p:sp>
        <p:nvSpPr>
          <p:cNvPr id="4" name="Slide Number Placeholder 3">
            <a:extLst>
              <a:ext uri="{FF2B5EF4-FFF2-40B4-BE49-F238E27FC236}">
                <a16:creationId xmlns:a16="http://schemas.microsoft.com/office/drawing/2014/main" id="{1802763F-41BE-4A6B-A545-1F7A93E14E28}"/>
              </a:ext>
            </a:extLst>
          </p:cNvPr>
          <p:cNvSpPr>
            <a:spLocks noGrp="1"/>
          </p:cNvSpPr>
          <p:nvPr>
            <p:ph type="sldNum" sz="quarter" idx="12"/>
          </p:nvPr>
        </p:nvSpPr>
        <p:spPr/>
        <p:txBody>
          <a:bodyPr/>
          <a:lstStyle/>
          <a:p>
            <a:r>
              <a:rPr lang="en-US" dirty="0"/>
              <a:t>21</a:t>
            </a:r>
          </a:p>
        </p:txBody>
      </p:sp>
      <p:graphicFrame>
        <p:nvGraphicFramePr>
          <p:cNvPr id="6" name="Table 5">
            <a:extLst>
              <a:ext uri="{FF2B5EF4-FFF2-40B4-BE49-F238E27FC236}">
                <a16:creationId xmlns:a16="http://schemas.microsoft.com/office/drawing/2014/main" id="{F517F329-C5C3-4CCC-BE46-889FDE2FAC78}"/>
              </a:ext>
            </a:extLst>
          </p:cNvPr>
          <p:cNvGraphicFramePr>
            <a:graphicFrameLocks noGrp="1"/>
          </p:cNvGraphicFramePr>
          <p:nvPr>
            <p:extLst>
              <p:ext uri="{D42A27DB-BD31-4B8C-83A1-F6EECF244321}">
                <p14:modId xmlns:p14="http://schemas.microsoft.com/office/powerpoint/2010/main" val="2163080546"/>
              </p:ext>
            </p:extLst>
          </p:nvPr>
        </p:nvGraphicFramePr>
        <p:xfrm>
          <a:off x="296654" y="1340098"/>
          <a:ext cx="11598691" cy="4651910"/>
        </p:xfrm>
        <a:graphic>
          <a:graphicData uri="http://schemas.openxmlformats.org/drawingml/2006/table">
            <a:tbl>
              <a:tblPr firstRow="1" bandRow="1">
                <a:tableStyleId>{5C22544A-7EE6-4342-B048-85BDC9FD1C3A}</a:tableStyleId>
              </a:tblPr>
              <a:tblGrid>
                <a:gridCol w="5754940">
                  <a:extLst>
                    <a:ext uri="{9D8B030D-6E8A-4147-A177-3AD203B41FA5}">
                      <a16:colId xmlns:a16="http://schemas.microsoft.com/office/drawing/2014/main" val="2655468363"/>
                    </a:ext>
                  </a:extLst>
                </a:gridCol>
                <a:gridCol w="1401112">
                  <a:extLst>
                    <a:ext uri="{9D8B030D-6E8A-4147-A177-3AD203B41FA5}">
                      <a16:colId xmlns:a16="http://schemas.microsoft.com/office/drawing/2014/main" val="2229161249"/>
                    </a:ext>
                  </a:extLst>
                </a:gridCol>
                <a:gridCol w="1212551">
                  <a:extLst>
                    <a:ext uri="{9D8B030D-6E8A-4147-A177-3AD203B41FA5}">
                      <a16:colId xmlns:a16="http://schemas.microsoft.com/office/drawing/2014/main" val="3278830077"/>
                    </a:ext>
                  </a:extLst>
                </a:gridCol>
                <a:gridCol w="1444092">
                  <a:extLst>
                    <a:ext uri="{9D8B030D-6E8A-4147-A177-3AD203B41FA5}">
                      <a16:colId xmlns:a16="http://schemas.microsoft.com/office/drawing/2014/main" val="2009786606"/>
                    </a:ext>
                  </a:extLst>
                </a:gridCol>
                <a:gridCol w="1785996">
                  <a:extLst>
                    <a:ext uri="{9D8B030D-6E8A-4147-A177-3AD203B41FA5}">
                      <a16:colId xmlns:a16="http://schemas.microsoft.com/office/drawing/2014/main" val="1943230687"/>
                    </a:ext>
                  </a:extLst>
                </a:gridCol>
              </a:tblGrid>
              <a:tr h="584904">
                <a:tc>
                  <a:txBody>
                    <a:bodyPr/>
                    <a:lstStyle/>
                    <a:p>
                      <a:r>
                        <a:rPr lang="en-US" sz="1600" dirty="0"/>
                        <a:t>FIELD INSPECTOR TIME AND MILEAGE</a:t>
                      </a:r>
                    </a:p>
                  </a:txBody>
                  <a:tcPr/>
                </a:tc>
                <a:tc>
                  <a:txBody>
                    <a:bodyPr/>
                    <a:lstStyle/>
                    <a:p>
                      <a:pPr algn="ctr"/>
                      <a:r>
                        <a:rPr lang="en-US" sz="1600" dirty="0"/>
                        <a:t>INTERIOR</a:t>
                      </a:r>
                    </a:p>
                  </a:txBody>
                  <a:tcPr/>
                </a:tc>
                <a:tc>
                  <a:txBody>
                    <a:bodyPr/>
                    <a:lstStyle/>
                    <a:p>
                      <a:pPr algn="ctr"/>
                      <a:r>
                        <a:rPr lang="en-US" sz="1600" dirty="0"/>
                        <a:t>EXTERIOR</a:t>
                      </a:r>
                    </a:p>
                  </a:txBody>
                  <a:tcPr/>
                </a:tc>
                <a:tc>
                  <a:txBody>
                    <a:bodyPr/>
                    <a:lstStyle/>
                    <a:p>
                      <a:pPr algn="ctr"/>
                      <a:r>
                        <a:rPr lang="en-US" sz="1600" dirty="0"/>
                        <a:t>RURAL (33%)</a:t>
                      </a:r>
                    </a:p>
                  </a:txBody>
                  <a:tcPr/>
                </a:tc>
                <a:tc>
                  <a:txBody>
                    <a:bodyPr/>
                    <a:lstStyle/>
                    <a:p>
                      <a:pPr algn="ctr"/>
                      <a:r>
                        <a:rPr lang="en-US" sz="1600" dirty="0"/>
                        <a:t>NON-RURAL (67%)</a:t>
                      </a:r>
                    </a:p>
                  </a:txBody>
                  <a:tcPr/>
                </a:tc>
                <a:extLst>
                  <a:ext uri="{0D108BD9-81ED-4DB2-BD59-A6C34878D82A}">
                    <a16:rowId xmlns:a16="http://schemas.microsoft.com/office/drawing/2014/main" val="283032017"/>
                  </a:ext>
                </a:extLst>
              </a:tr>
              <a:tr h="712012">
                <a:tc>
                  <a:txBody>
                    <a:bodyPr/>
                    <a:lstStyle/>
                    <a:p>
                      <a:pPr algn="l" fontAlgn="b"/>
                      <a:r>
                        <a:rPr lang="en-US" sz="1600" b="1" i="0" u="none" strike="noStrike" dirty="0">
                          <a:solidFill>
                            <a:schemeClr val="accent1">
                              <a:lumMod val="50000"/>
                            </a:schemeClr>
                          </a:solidFill>
                          <a:effectLst/>
                          <a:latin typeface="Calibri" panose="020F0502020204030204" pitchFamily="34" charset="0"/>
                        </a:rPr>
                        <a:t>  </a:t>
                      </a:r>
                    </a:p>
                    <a:p>
                      <a:pPr algn="l" fontAlgn="b"/>
                      <a:r>
                        <a:rPr lang="en-US" sz="1600" b="1" i="0" u="none" strike="noStrike" dirty="0">
                          <a:solidFill>
                            <a:schemeClr val="accent1">
                              <a:lumMod val="50000"/>
                            </a:schemeClr>
                          </a:solidFill>
                          <a:effectLst/>
                          <a:latin typeface="Calibri" panose="020F0502020204030204" pitchFamily="34" charset="0"/>
                        </a:rPr>
                        <a:t>  Average </a:t>
                      </a:r>
                      <a:r>
                        <a:rPr lang="en-US" sz="1600" b="1" i="1" u="sng" strike="noStrike" dirty="0">
                          <a:solidFill>
                            <a:schemeClr val="accent1">
                              <a:lumMod val="50000"/>
                            </a:schemeClr>
                          </a:solidFill>
                          <a:effectLst/>
                          <a:latin typeface="Calibri" panose="020F0502020204030204" pitchFamily="34" charset="0"/>
                        </a:rPr>
                        <a:t>miles</a:t>
                      </a:r>
                      <a:r>
                        <a:rPr lang="en-US" sz="1600" b="1" i="0" u="none" strike="noStrike" dirty="0">
                          <a:solidFill>
                            <a:schemeClr val="accent1">
                              <a:lumMod val="50000"/>
                            </a:schemeClr>
                          </a:solidFill>
                          <a:effectLst/>
                          <a:latin typeface="Calibri" panose="020F0502020204030204" pitchFamily="34" charset="0"/>
                        </a:rPr>
                        <a:t> to drive to and from property </a:t>
                      </a:r>
                    </a:p>
                  </a:txBody>
                  <a:tcPr marL="9525" marR="9525" marT="9525" marB="0" anchor="ctr"/>
                </a:tc>
                <a:tc>
                  <a:txBody>
                    <a:bodyPr/>
                    <a:lstStyle/>
                    <a:p>
                      <a:pPr algn="ctr"/>
                      <a:endParaRPr lang="en-US" sz="1600" b="0" dirty="0">
                        <a:solidFill>
                          <a:schemeClr val="accent1">
                            <a:lumMod val="50000"/>
                          </a:schemeClr>
                        </a:solidFill>
                      </a:endParaRPr>
                    </a:p>
                  </a:txBody>
                  <a:tcPr anchor="ctr"/>
                </a:tc>
                <a:tc>
                  <a:txBody>
                    <a:bodyPr/>
                    <a:lstStyle/>
                    <a:p>
                      <a:pPr algn="ctr"/>
                      <a:endParaRPr lang="en-US" sz="1600" b="0" dirty="0">
                        <a:solidFill>
                          <a:schemeClr val="accent1">
                            <a:lumMod val="50000"/>
                          </a:schemeClr>
                        </a:solidFill>
                      </a:endParaRPr>
                    </a:p>
                  </a:txBody>
                  <a:tcPr anchor="ctr"/>
                </a:tc>
                <a:tc>
                  <a:txBody>
                    <a:bodyPr/>
                    <a:lstStyle/>
                    <a:p>
                      <a:pPr algn="ctr"/>
                      <a:r>
                        <a:rPr lang="en-US" sz="1600" b="0" dirty="0">
                          <a:solidFill>
                            <a:schemeClr val="accent1">
                              <a:lumMod val="50000"/>
                            </a:schemeClr>
                          </a:solidFill>
                        </a:rPr>
                        <a:t>42.16</a:t>
                      </a:r>
                    </a:p>
                  </a:txBody>
                  <a:tcPr anchor="ctr"/>
                </a:tc>
                <a:tc>
                  <a:txBody>
                    <a:bodyPr/>
                    <a:lstStyle/>
                    <a:p>
                      <a:pPr algn="ctr"/>
                      <a:r>
                        <a:rPr lang="en-US" sz="1600" b="0" dirty="0">
                          <a:solidFill>
                            <a:schemeClr val="accent1">
                              <a:lumMod val="50000"/>
                            </a:schemeClr>
                          </a:solidFill>
                        </a:rPr>
                        <a:t>15.37</a:t>
                      </a:r>
                    </a:p>
                  </a:txBody>
                  <a:tcPr anchor="ctr"/>
                </a:tc>
                <a:extLst>
                  <a:ext uri="{0D108BD9-81ED-4DB2-BD59-A6C34878D82A}">
                    <a16:rowId xmlns:a16="http://schemas.microsoft.com/office/drawing/2014/main" val="3321039911"/>
                  </a:ext>
                </a:extLst>
              </a:tr>
              <a:tr h="8293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b="1" i="0" u="none" strike="noStrike" dirty="0">
                        <a:solidFill>
                          <a:schemeClr val="accent1">
                            <a:lumMod val="50000"/>
                          </a:schemeClr>
                        </a:solidFill>
                        <a:effectLst/>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0" u="none" strike="noStrike" dirty="0">
                          <a:solidFill>
                            <a:schemeClr val="accent1">
                              <a:lumMod val="50000"/>
                            </a:schemeClr>
                          </a:solidFill>
                          <a:effectLst/>
                          <a:latin typeface="Calibri" panose="020F0502020204030204" pitchFamily="34" charset="0"/>
                        </a:rPr>
                        <a:t>Average </a:t>
                      </a:r>
                      <a:r>
                        <a:rPr lang="en-US" sz="1600" b="1" i="1" u="sng" strike="noStrike" dirty="0">
                          <a:solidFill>
                            <a:schemeClr val="accent1">
                              <a:lumMod val="50000"/>
                            </a:schemeClr>
                          </a:solidFill>
                          <a:effectLst/>
                          <a:latin typeface="Calibri" panose="020F0502020204030204" pitchFamily="34" charset="0"/>
                        </a:rPr>
                        <a:t>time</a:t>
                      </a:r>
                      <a:r>
                        <a:rPr lang="en-US" sz="1600" b="1" i="0" u="none" strike="noStrike" dirty="0">
                          <a:solidFill>
                            <a:schemeClr val="accent1">
                              <a:lumMod val="50000"/>
                            </a:schemeClr>
                          </a:solidFill>
                          <a:effectLst/>
                          <a:latin typeface="Calibri" panose="020F0502020204030204" pitchFamily="34" charset="0"/>
                        </a:rPr>
                        <a:t> to drive to and from property </a:t>
                      </a:r>
                    </a:p>
                  </a:txBody>
                  <a:tcPr anchor="ctr"/>
                </a:tc>
                <a:tc>
                  <a:txBody>
                    <a:bodyPr/>
                    <a:lstStyle/>
                    <a:p>
                      <a:pPr algn="ctr"/>
                      <a:endParaRPr lang="en-US" sz="1600" b="0" dirty="0">
                        <a:solidFill>
                          <a:schemeClr val="accent1">
                            <a:lumMod val="50000"/>
                          </a:schemeClr>
                        </a:solidFill>
                      </a:endParaRPr>
                    </a:p>
                  </a:txBody>
                  <a:tcPr anchor="ctr"/>
                </a:tc>
                <a:tc>
                  <a:txBody>
                    <a:bodyPr/>
                    <a:lstStyle/>
                    <a:p>
                      <a:pPr algn="ctr"/>
                      <a:endParaRPr lang="en-US" sz="1600" b="0" dirty="0">
                        <a:solidFill>
                          <a:schemeClr val="accent1">
                            <a:lumMod val="50000"/>
                          </a:schemeClr>
                        </a:solidFill>
                      </a:endParaRPr>
                    </a:p>
                  </a:txBody>
                  <a:tcPr anchor="ctr"/>
                </a:tc>
                <a:tc>
                  <a:txBody>
                    <a:bodyPr/>
                    <a:lstStyle/>
                    <a:p>
                      <a:pPr algn="ctr"/>
                      <a:r>
                        <a:rPr lang="en-US" sz="1600" b="0" dirty="0">
                          <a:solidFill>
                            <a:schemeClr val="accent1">
                              <a:lumMod val="50000"/>
                            </a:schemeClr>
                          </a:solidFill>
                        </a:rPr>
                        <a:t>48:39</a:t>
                      </a:r>
                    </a:p>
                  </a:txBody>
                  <a:tcPr anchor="ctr"/>
                </a:tc>
                <a:tc>
                  <a:txBody>
                    <a:bodyPr/>
                    <a:lstStyle/>
                    <a:p>
                      <a:pPr algn="ctr"/>
                      <a:r>
                        <a:rPr lang="en-US" sz="1600" b="0" dirty="0">
                          <a:solidFill>
                            <a:schemeClr val="accent1">
                              <a:lumMod val="50000"/>
                            </a:schemeClr>
                          </a:solidFill>
                        </a:rPr>
                        <a:t>18:05</a:t>
                      </a:r>
                    </a:p>
                  </a:txBody>
                  <a:tcPr anchor="ctr"/>
                </a:tc>
                <a:extLst>
                  <a:ext uri="{0D108BD9-81ED-4DB2-BD59-A6C34878D82A}">
                    <a16:rowId xmlns:a16="http://schemas.microsoft.com/office/drawing/2014/main" val="4233467915"/>
                  </a:ext>
                </a:extLst>
              </a:tr>
              <a:tr h="867049">
                <a:tc>
                  <a:txBody>
                    <a:bodyPr/>
                    <a:lstStyle/>
                    <a:p>
                      <a:endParaRPr lang="en-US" sz="1600" b="1" dirty="0">
                        <a:solidFill>
                          <a:schemeClr val="accent1">
                            <a:lumMod val="50000"/>
                          </a:schemeClr>
                        </a:solidFill>
                      </a:endParaRPr>
                    </a:p>
                    <a:p>
                      <a:r>
                        <a:rPr lang="en-US" sz="1600" b="1" i="0" u="none" strike="noStrike" dirty="0">
                          <a:solidFill>
                            <a:schemeClr val="accent1">
                              <a:lumMod val="50000"/>
                            </a:schemeClr>
                          </a:solidFill>
                          <a:effectLst/>
                          <a:latin typeface="Calibri" panose="020F0502020204030204" pitchFamily="34" charset="0"/>
                        </a:rPr>
                        <a:t>Average </a:t>
                      </a:r>
                      <a:r>
                        <a:rPr lang="en-US" sz="1600" b="1" dirty="0">
                          <a:solidFill>
                            <a:schemeClr val="accent1">
                              <a:lumMod val="50000"/>
                            </a:schemeClr>
                          </a:solidFill>
                        </a:rPr>
                        <a:t>time to complete inspection, document, and submit report from the field</a:t>
                      </a:r>
                    </a:p>
                  </a:txBody>
                  <a:tcPr anchor="ctr"/>
                </a:tc>
                <a:tc>
                  <a:txBody>
                    <a:bodyPr/>
                    <a:lstStyle/>
                    <a:p>
                      <a:pPr algn="ctr"/>
                      <a:endParaRPr lang="en-US" sz="1600" b="0" dirty="0">
                        <a:solidFill>
                          <a:schemeClr val="accent1">
                            <a:lumMod val="50000"/>
                          </a:schemeClr>
                        </a:solidFill>
                      </a:endParaRPr>
                    </a:p>
                  </a:txBody>
                  <a:tcPr anchor="ctr"/>
                </a:tc>
                <a:tc>
                  <a:txBody>
                    <a:bodyPr/>
                    <a:lstStyle/>
                    <a:p>
                      <a:pPr algn="ctr"/>
                      <a:endParaRPr lang="en-US" sz="1600" b="0" dirty="0">
                        <a:solidFill>
                          <a:schemeClr val="accent1">
                            <a:lumMod val="50000"/>
                          </a:schemeClr>
                        </a:solidFill>
                      </a:endParaRPr>
                    </a:p>
                    <a:p>
                      <a:pPr algn="ctr"/>
                      <a:r>
                        <a:rPr lang="en-US" sz="1600" b="0" dirty="0">
                          <a:solidFill>
                            <a:schemeClr val="accent1">
                              <a:lumMod val="50000"/>
                            </a:schemeClr>
                          </a:solidFill>
                        </a:rPr>
                        <a:t>9:15</a:t>
                      </a:r>
                    </a:p>
                  </a:txBody>
                  <a:tcPr anchor="ctr"/>
                </a:tc>
                <a:tc>
                  <a:txBody>
                    <a:bodyPr/>
                    <a:lstStyle/>
                    <a:p>
                      <a:pPr algn="ctr"/>
                      <a:endParaRPr lang="en-US" sz="1600" b="0" dirty="0">
                        <a:solidFill>
                          <a:schemeClr val="accent1">
                            <a:lumMod val="50000"/>
                          </a:schemeClr>
                        </a:solidFill>
                      </a:endParaRPr>
                    </a:p>
                  </a:txBody>
                  <a:tcPr anchor="ctr"/>
                </a:tc>
                <a:tc>
                  <a:txBody>
                    <a:bodyPr/>
                    <a:lstStyle/>
                    <a:p>
                      <a:pPr algn="ctr"/>
                      <a:endParaRPr lang="en-US" sz="1600" b="0" dirty="0">
                        <a:solidFill>
                          <a:schemeClr val="accent1">
                            <a:lumMod val="50000"/>
                          </a:schemeClr>
                        </a:solidFill>
                      </a:endParaRPr>
                    </a:p>
                  </a:txBody>
                  <a:tcPr anchor="ctr"/>
                </a:tc>
                <a:extLst>
                  <a:ext uri="{0D108BD9-81ED-4DB2-BD59-A6C34878D82A}">
                    <a16:rowId xmlns:a16="http://schemas.microsoft.com/office/drawing/2014/main" val="1767663407"/>
                  </a:ext>
                </a:extLst>
              </a:tr>
              <a:tr h="829315">
                <a:tc>
                  <a:txBody>
                    <a:bodyPr/>
                    <a:lstStyle/>
                    <a:p>
                      <a:r>
                        <a:rPr lang="en-US" sz="1600" b="1" i="0" u="none" strike="noStrike" dirty="0">
                          <a:solidFill>
                            <a:schemeClr val="accent1">
                              <a:lumMod val="50000"/>
                            </a:schemeClr>
                          </a:solidFill>
                          <a:effectLst/>
                          <a:latin typeface="Calibri" panose="020F0502020204030204" pitchFamily="34" charset="0"/>
                        </a:rPr>
                        <a:t>Average </a:t>
                      </a:r>
                      <a:r>
                        <a:rPr lang="en-US" sz="1600" b="1" dirty="0">
                          <a:solidFill>
                            <a:schemeClr val="accent1">
                              <a:lumMod val="50000"/>
                            </a:schemeClr>
                          </a:solidFill>
                        </a:rPr>
                        <a:t>time to complete Initial FTV inspection, document, and submit report from the field</a:t>
                      </a:r>
                    </a:p>
                  </a:txBody>
                  <a:tcPr anchor="ctr"/>
                </a:tc>
                <a:tc>
                  <a:txBody>
                    <a:bodyPr/>
                    <a:lstStyle/>
                    <a:p>
                      <a:pPr algn="ctr"/>
                      <a:r>
                        <a:rPr lang="en-US" sz="1600" b="0" dirty="0">
                          <a:solidFill>
                            <a:schemeClr val="accent1">
                              <a:lumMod val="50000"/>
                            </a:schemeClr>
                          </a:solidFill>
                        </a:rPr>
                        <a:t>47:00</a:t>
                      </a:r>
                    </a:p>
                  </a:txBody>
                  <a:tcPr anchor="ctr"/>
                </a:tc>
                <a:tc>
                  <a:txBody>
                    <a:bodyPr/>
                    <a:lstStyle/>
                    <a:p>
                      <a:pPr algn="ctr"/>
                      <a:endParaRPr lang="en-US" sz="1600" b="0" dirty="0">
                        <a:solidFill>
                          <a:schemeClr val="accent1">
                            <a:lumMod val="50000"/>
                          </a:schemeClr>
                        </a:solidFill>
                      </a:endParaRPr>
                    </a:p>
                  </a:txBody>
                  <a:tcPr anchor="ctr"/>
                </a:tc>
                <a:tc>
                  <a:txBody>
                    <a:bodyPr/>
                    <a:lstStyle/>
                    <a:p>
                      <a:pPr algn="ctr"/>
                      <a:endParaRPr lang="en-US" sz="1600" b="0" dirty="0">
                        <a:solidFill>
                          <a:schemeClr val="accent1">
                            <a:lumMod val="50000"/>
                          </a:schemeClr>
                        </a:solidFill>
                      </a:endParaRPr>
                    </a:p>
                  </a:txBody>
                  <a:tcPr anchor="ctr"/>
                </a:tc>
                <a:tc>
                  <a:txBody>
                    <a:bodyPr/>
                    <a:lstStyle/>
                    <a:p>
                      <a:pPr algn="ctr"/>
                      <a:endParaRPr lang="en-US" sz="1600" b="0" dirty="0">
                        <a:solidFill>
                          <a:schemeClr val="accent1">
                            <a:lumMod val="50000"/>
                          </a:schemeClr>
                        </a:solidFill>
                      </a:endParaRPr>
                    </a:p>
                  </a:txBody>
                  <a:tcPr anchor="ctr"/>
                </a:tc>
                <a:extLst>
                  <a:ext uri="{0D108BD9-81ED-4DB2-BD59-A6C34878D82A}">
                    <a16:rowId xmlns:a16="http://schemas.microsoft.com/office/drawing/2014/main" val="1024826573"/>
                  </a:ext>
                </a:extLst>
              </a:tr>
              <a:tr h="829315">
                <a:tc>
                  <a:txBody>
                    <a:bodyPr/>
                    <a:lstStyle/>
                    <a:p>
                      <a:pPr algn="l"/>
                      <a:r>
                        <a:rPr lang="en-US" sz="1600" b="1" dirty="0">
                          <a:solidFill>
                            <a:schemeClr val="accent1">
                              <a:lumMod val="50000"/>
                            </a:schemeClr>
                          </a:solidFill>
                        </a:rPr>
                        <a:t>Average time to complete subsequent vacancy inspection, document, and submit report from the field</a:t>
                      </a:r>
                    </a:p>
                  </a:txBody>
                  <a:tcPr anchor="ctr"/>
                </a:tc>
                <a:tc>
                  <a:txBody>
                    <a:bodyPr/>
                    <a:lstStyle/>
                    <a:p>
                      <a:pPr algn="ctr"/>
                      <a:r>
                        <a:rPr lang="en-US" sz="1600" b="0" dirty="0">
                          <a:solidFill>
                            <a:schemeClr val="accent1">
                              <a:lumMod val="50000"/>
                            </a:schemeClr>
                          </a:solidFill>
                        </a:rPr>
                        <a:t>35:30</a:t>
                      </a:r>
                    </a:p>
                  </a:txBody>
                  <a:tcPr anchor="ctr"/>
                </a:tc>
                <a:tc>
                  <a:txBody>
                    <a:bodyPr/>
                    <a:lstStyle/>
                    <a:p>
                      <a:pPr algn="ctr"/>
                      <a:endParaRPr lang="en-US" sz="1600" b="0" dirty="0">
                        <a:solidFill>
                          <a:schemeClr val="accent1">
                            <a:lumMod val="50000"/>
                          </a:schemeClr>
                        </a:solidFill>
                      </a:endParaRPr>
                    </a:p>
                  </a:txBody>
                  <a:tcPr anchor="ctr"/>
                </a:tc>
                <a:tc>
                  <a:txBody>
                    <a:bodyPr/>
                    <a:lstStyle/>
                    <a:p>
                      <a:pPr algn="ctr"/>
                      <a:endParaRPr lang="en-US" sz="1600" b="0" dirty="0">
                        <a:solidFill>
                          <a:schemeClr val="accent1">
                            <a:lumMod val="50000"/>
                          </a:schemeClr>
                        </a:solidFill>
                      </a:endParaRPr>
                    </a:p>
                  </a:txBody>
                  <a:tcPr anchor="ctr"/>
                </a:tc>
                <a:tc>
                  <a:txBody>
                    <a:bodyPr/>
                    <a:lstStyle/>
                    <a:p>
                      <a:pPr algn="ctr"/>
                      <a:endParaRPr lang="en-US" sz="1600" b="0" dirty="0">
                        <a:solidFill>
                          <a:schemeClr val="accent1">
                            <a:lumMod val="50000"/>
                          </a:schemeClr>
                        </a:solidFill>
                      </a:endParaRPr>
                    </a:p>
                  </a:txBody>
                  <a:tcPr anchor="ctr"/>
                </a:tc>
                <a:extLst>
                  <a:ext uri="{0D108BD9-81ED-4DB2-BD59-A6C34878D82A}">
                    <a16:rowId xmlns:a16="http://schemas.microsoft.com/office/drawing/2014/main" val="2606720021"/>
                  </a:ext>
                </a:extLst>
              </a:tr>
            </a:tbl>
          </a:graphicData>
        </a:graphic>
      </p:graphicFrame>
      <p:sp>
        <p:nvSpPr>
          <p:cNvPr id="3" name="TextBox 2">
            <a:extLst>
              <a:ext uri="{FF2B5EF4-FFF2-40B4-BE49-F238E27FC236}">
                <a16:creationId xmlns:a16="http://schemas.microsoft.com/office/drawing/2014/main" id="{88B8A88E-87FC-4FB3-BE20-84CA5A7103A6}"/>
              </a:ext>
            </a:extLst>
          </p:cNvPr>
          <p:cNvSpPr txBox="1"/>
          <p:nvPr/>
        </p:nvSpPr>
        <p:spPr>
          <a:xfrm>
            <a:off x="296654" y="5992009"/>
            <a:ext cx="5980433" cy="307777"/>
          </a:xfrm>
          <a:prstGeom prst="rect">
            <a:avLst/>
          </a:prstGeom>
          <a:noFill/>
        </p:spPr>
        <p:txBody>
          <a:bodyPr wrap="square" rtlCol="0">
            <a:spAutoFit/>
          </a:bodyPr>
          <a:lstStyle/>
          <a:p>
            <a:r>
              <a:rPr lang="en-US" sz="1400" i="1" dirty="0"/>
              <a:t>Source:  October 2021 &amp; January 2024 NAMFS Industry Surveys</a:t>
            </a:r>
          </a:p>
        </p:txBody>
      </p:sp>
    </p:spTree>
    <p:extLst>
      <p:ext uri="{BB962C8B-B14F-4D97-AF65-F5344CB8AC3E}">
        <p14:creationId xmlns:p14="http://schemas.microsoft.com/office/powerpoint/2010/main" val="12107229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BBF0F-1B24-4D76-B7CE-94953A7128FE}"/>
              </a:ext>
            </a:extLst>
          </p:cNvPr>
          <p:cNvSpPr>
            <a:spLocks noGrp="1"/>
          </p:cNvSpPr>
          <p:nvPr>
            <p:ph type="title"/>
          </p:nvPr>
        </p:nvSpPr>
        <p:spPr/>
        <p:txBody>
          <a:bodyPr>
            <a:normAutofit/>
          </a:bodyPr>
          <a:lstStyle/>
          <a:p>
            <a:r>
              <a:rPr lang="en-US" sz="3600" dirty="0"/>
              <a:t>Appendix B (Inspection Data – Expenses) </a:t>
            </a:r>
          </a:p>
        </p:txBody>
      </p:sp>
      <p:sp>
        <p:nvSpPr>
          <p:cNvPr id="4" name="Slide Number Placeholder 3">
            <a:extLst>
              <a:ext uri="{FF2B5EF4-FFF2-40B4-BE49-F238E27FC236}">
                <a16:creationId xmlns:a16="http://schemas.microsoft.com/office/drawing/2014/main" id="{9B3D23F8-EF88-4171-92F3-1E8799121E1F}"/>
              </a:ext>
            </a:extLst>
          </p:cNvPr>
          <p:cNvSpPr>
            <a:spLocks noGrp="1"/>
          </p:cNvSpPr>
          <p:nvPr>
            <p:ph type="sldNum" sz="quarter" idx="12"/>
          </p:nvPr>
        </p:nvSpPr>
        <p:spPr/>
        <p:txBody>
          <a:bodyPr/>
          <a:lstStyle/>
          <a:p>
            <a:r>
              <a:rPr lang="en-US" dirty="0"/>
              <a:t>22</a:t>
            </a:r>
          </a:p>
        </p:txBody>
      </p:sp>
      <p:graphicFrame>
        <p:nvGraphicFramePr>
          <p:cNvPr id="5" name="Table 4">
            <a:extLst>
              <a:ext uri="{FF2B5EF4-FFF2-40B4-BE49-F238E27FC236}">
                <a16:creationId xmlns:a16="http://schemas.microsoft.com/office/drawing/2014/main" id="{F6D79A2B-7344-4675-8C42-887180523C4C}"/>
              </a:ext>
            </a:extLst>
          </p:cNvPr>
          <p:cNvGraphicFramePr>
            <a:graphicFrameLocks noGrp="1"/>
          </p:cNvGraphicFramePr>
          <p:nvPr>
            <p:extLst>
              <p:ext uri="{D42A27DB-BD31-4B8C-83A1-F6EECF244321}">
                <p14:modId xmlns:p14="http://schemas.microsoft.com/office/powerpoint/2010/main" val="90470957"/>
              </p:ext>
            </p:extLst>
          </p:nvPr>
        </p:nvGraphicFramePr>
        <p:xfrm>
          <a:off x="532056" y="1228023"/>
          <a:ext cx="10984006" cy="5105864"/>
        </p:xfrm>
        <a:graphic>
          <a:graphicData uri="http://schemas.openxmlformats.org/drawingml/2006/table">
            <a:tbl>
              <a:tblPr firstRow="1" bandRow="1">
                <a:tableStyleId>{5C22544A-7EE6-4342-B048-85BDC9FD1C3A}</a:tableStyleId>
              </a:tblPr>
              <a:tblGrid>
                <a:gridCol w="3208767">
                  <a:extLst>
                    <a:ext uri="{9D8B030D-6E8A-4147-A177-3AD203B41FA5}">
                      <a16:colId xmlns:a16="http://schemas.microsoft.com/office/drawing/2014/main" val="1042661332"/>
                    </a:ext>
                  </a:extLst>
                </a:gridCol>
                <a:gridCol w="1551912">
                  <a:extLst>
                    <a:ext uri="{9D8B030D-6E8A-4147-A177-3AD203B41FA5}">
                      <a16:colId xmlns:a16="http://schemas.microsoft.com/office/drawing/2014/main" val="1300092352"/>
                    </a:ext>
                  </a:extLst>
                </a:gridCol>
                <a:gridCol w="1750474">
                  <a:extLst>
                    <a:ext uri="{9D8B030D-6E8A-4147-A177-3AD203B41FA5}">
                      <a16:colId xmlns:a16="http://schemas.microsoft.com/office/drawing/2014/main" val="951502123"/>
                    </a:ext>
                  </a:extLst>
                </a:gridCol>
                <a:gridCol w="2016964">
                  <a:extLst>
                    <a:ext uri="{9D8B030D-6E8A-4147-A177-3AD203B41FA5}">
                      <a16:colId xmlns:a16="http://schemas.microsoft.com/office/drawing/2014/main" val="3374385524"/>
                    </a:ext>
                  </a:extLst>
                </a:gridCol>
                <a:gridCol w="2455889">
                  <a:extLst>
                    <a:ext uri="{9D8B030D-6E8A-4147-A177-3AD203B41FA5}">
                      <a16:colId xmlns:a16="http://schemas.microsoft.com/office/drawing/2014/main" val="1839011878"/>
                    </a:ext>
                  </a:extLst>
                </a:gridCol>
              </a:tblGrid>
              <a:tr h="768407">
                <a:tc>
                  <a:txBody>
                    <a:bodyPr/>
                    <a:lstStyle/>
                    <a:p>
                      <a:r>
                        <a:rPr lang="en-US" sz="1400" dirty="0"/>
                        <a:t>EXPENSES – SUPPLY CHAIN (Inspector, Regional, and National)</a:t>
                      </a:r>
                    </a:p>
                  </a:txBody>
                  <a:tcPr/>
                </a:tc>
                <a:tc>
                  <a:txBody>
                    <a:bodyPr/>
                    <a:lstStyle/>
                    <a:p>
                      <a:pPr algn="ctr"/>
                      <a:r>
                        <a:rPr lang="en-US" sz="1400" b="1" kern="1200" dirty="0">
                          <a:solidFill>
                            <a:schemeClr val="lt1"/>
                          </a:solidFill>
                          <a:latin typeface="+mn-lt"/>
                          <a:ea typeface="+mn-ea"/>
                          <a:cs typeface="+mn-cs"/>
                        </a:rPr>
                        <a:t>RURAL INTERIOR</a:t>
                      </a:r>
                    </a:p>
                  </a:txBody>
                  <a:tcPr/>
                </a:tc>
                <a:tc>
                  <a:txBody>
                    <a:bodyPr/>
                    <a:lstStyle/>
                    <a:p>
                      <a:pPr algn="ctr"/>
                      <a:r>
                        <a:rPr lang="en-US" sz="1400" b="1" kern="1200" dirty="0">
                          <a:solidFill>
                            <a:schemeClr val="lt1"/>
                          </a:solidFill>
                          <a:latin typeface="+mn-lt"/>
                          <a:ea typeface="+mn-ea"/>
                          <a:cs typeface="+mn-cs"/>
                        </a:rPr>
                        <a:t>RURAL</a:t>
                      </a:r>
                      <a:r>
                        <a:rPr lang="en-US" sz="1400" dirty="0"/>
                        <a:t> EXTERIOR</a:t>
                      </a:r>
                    </a:p>
                  </a:txBody>
                  <a:tcPr/>
                </a:tc>
                <a:tc>
                  <a:txBody>
                    <a:bodyPr/>
                    <a:lstStyle/>
                    <a:p>
                      <a:pPr algn="ctr"/>
                      <a:r>
                        <a:rPr lang="en-US" sz="1400" dirty="0"/>
                        <a:t>NON-RURAL INTERIOR</a:t>
                      </a:r>
                    </a:p>
                  </a:txBody>
                  <a:tcPr/>
                </a:tc>
                <a:tc>
                  <a:txBody>
                    <a:bodyPr/>
                    <a:lstStyle/>
                    <a:p>
                      <a:pPr algn="ctr"/>
                      <a:r>
                        <a:rPr lang="en-US" sz="1400" dirty="0"/>
                        <a:t>NON-RURAL EXTERIOR</a:t>
                      </a:r>
                    </a:p>
                  </a:txBody>
                  <a:tcPr/>
                </a:tc>
                <a:extLst>
                  <a:ext uri="{0D108BD9-81ED-4DB2-BD59-A6C34878D82A}">
                    <a16:rowId xmlns:a16="http://schemas.microsoft.com/office/drawing/2014/main" val="3376980895"/>
                  </a:ext>
                </a:extLst>
              </a:tr>
              <a:tr h="602910">
                <a:tc>
                  <a:txBody>
                    <a:bodyPr/>
                    <a:lstStyle/>
                    <a:p>
                      <a:pPr algn="l"/>
                      <a:r>
                        <a:rPr lang="en-US" sz="1400" b="1" dirty="0">
                          <a:solidFill>
                            <a:schemeClr val="accent1">
                              <a:lumMod val="50000"/>
                            </a:schemeClr>
                          </a:solidFill>
                        </a:rPr>
                        <a:t>Technology – </a:t>
                      </a:r>
                      <a:r>
                        <a:rPr lang="en-US" sz="1400" b="0" dirty="0">
                          <a:solidFill>
                            <a:schemeClr val="accent1">
                              <a:lumMod val="50000"/>
                            </a:schemeClr>
                          </a:solidFill>
                        </a:rPr>
                        <a:t>includes integrations, system(s) of record, etc.                                           </a:t>
                      </a:r>
                    </a:p>
                  </a:txBody>
                  <a:tcPr/>
                </a:tc>
                <a:tc>
                  <a:txBody>
                    <a:bodyPr/>
                    <a:lstStyle/>
                    <a:p>
                      <a:pPr algn="ctr"/>
                      <a:r>
                        <a:rPr lang="en-US" sz="1400" b="0" dirty="0">
                          <a:solidFill>
                            <a:schemeClr val="accent1">
                              <a:lumMod val="50000"/>
                            </a:schemeClr>
                          </a:solidFill>
                        </a:rPr>
                        <a:t>$5.45</a:t>
                      </a:r>
                    </a:p>
                  </a:txBody>
                  <a:tcPr/>
                </a:tc>
                <a:tc>
                  <a:txBody>
                    <a:bodyPr/>
                    <a:lstStyle/>
                    <a:p>
                      <a:pPr algn="ctr"/>
                      <a:r>
                        <a:rPr lang="en-US" sz="1400" b="0" dirty="0">
                          <a:solidFill>
                            <a:schemeClr val="accent1">
                              <a:lumMod val="50000"/>
                            </a:schemeClr>
                          </a:solidFill>
                        </a:rPr>
                        <a:t>$5.45</a:t>
                      </a:r>
                    </a:p>
                  </a:txBody>
                  <a:tcPr/>
                </a:tc>
                <a:tc>
                  <a:txBody>
                    <a:bodyPr/>
                    <a:lstStyle/>
                    <a:p>
                      <a:pPr algn="ctr"/>
                      <a:r>
                        <a:rPr lang="en-US" sz="1400" b="0" dirty="0">
                          <a:solidFill>
                            <a:schemeClr val="accent1">
                              <a:lumMod val="50000"/>
                            </a:schemeClr>
                          </a:solidFill>
                        </a:rPr>
                        <a:t>$5.45</a:t>
                      </a:r>
                    </a:p>
                  </a:txBody>
                  <a:tcPr/>
                </a:tc>
                <a:tc>
                  <a:txBody>
                    <a:bodyPr/>
                    <a:lstStyle/>
                    <a:p>
                      <a:pPr algn="ctr"/>
                      <a:r>
                        <a:rPr lang="en-US" sz="1400" b="0" dirty="0">
                          <a:solidFill>
                            <a:schemeClr val="accent1">
                              <a:lumMod val="50000"/>
                            </a:schemeClr>
                          </a:solidFill>
                        </a:rPr>
                        <a:t>$5.45</a:t>
                      </a:r>
                    </a:p>
                  </a:txBody>
                  <a:tcPr/>
                </a:tc>
                <a:extLst>
                  <a:ext uri="{0D108BD9-81ED-4DB2-BD59-A6C34878D82A}">
                    <a16:rowId xmlns:a16="http://schemas.microsoft.com/office/drawing/2014/main" val="69857316"/>
                  </a:ext>
                </a:extLst>
              </a:tr>
              <a:tr h="6029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chemeClr val="accent1">
                              <a:lumMod val="50000"/>
                            </a:schemeClr>
                          </a:solidFill>
                        </a:rPr>
                        <a:t>Insurance – </a:t>
                      </a:r>
                      <a:r>
                        <a:rPr lang="en-US" sz="1400" b="0" dirty="0">
                          <a:solidFill>
                            <a:schemeClr val="accent1">
                              <a:lumMod val="50000"/>
                            </a:schemeClr>
                          </a:solidFill>
                        </a:rPr>
                        <a:t>includes general liability, errors and omissions, auto, etc.</a:t>
                      </a:r>
                      <a:endParaRPr lang="en-US" sz="1400" b="1" dirty="0">
                        <a:solidFill>
                          <a:schemeClr val="accent1">
                            <a:lumMod val="50000"/>
                          </a:schemeClr>
                        </a:solidFill>
                      </a:endParaRPr>
                    </a:p>
                  </a:txBody>
                  <a:tcPr/>
                </a:tc>
                <a:tc>
                  <a:txBody>
                    <a:bodyPr/>
                    <a:lstStyle/>
                    <a:p>
                      <a:pPr algn="ctr"/>
                      <a:r>
                        <a:rPr lang="en-US" sz="1400" b="0" dirty="0">
                          <a:solidFill>
                            <a:schemeClr val="accent1">
                              <a:lumMod val="50000"/>
                            </a:schemeClr>
                          </a:solidFill>
                        </a:rPr>
                        <a:t>$1.50</a:t>
                      </a:r>
                    </a:p>
                  </a:txBody>
                  <a:tcPr/>
                </a:tc>
                <a:tc>
                  <a:txBody>
                    <a:bodyPr/>
                    <a:lstStyle/>
                    <a:p>
                      <a:pPr algn="ctr"/>
                      <a:r>
                        <a:rPr lang="en-US" sz="1400" b="0" dirty="0">
                          <a:solidFill>
                            <a:schemeClr val="accent1">
                              <a:lumMod val="50000"/>
                            </a:schemeClr>
                          </a:solidFill>
                        </a:rPr>
                        <a:t>$1.50</a:t>
                      </a:r>
                    </a:p>
                  </a:txBody>
                  <a:tcPr/>
                </a:tc>
                <a:tc>
                  <a:txBody>
                    <a:bodyPr/>
                    <a:lstStyle/>
                    <a:p>
                      <a:pPr algn="ctr"/>
                      <a:r>
                        <a:rPr lang="en-US" sz="1400" b="0" dirty="0">
                          <a:solidFill>
                            <a:schemeClr val="accent1">
                              <a:lumMod val="50000"/>
                            </a:schemeClr>
                          </a:solidFill>
                        </a:rPr>
                        <a:t>$1.50</a:t>
                      </a:r>
                    </a:p>
                  </a:txBody>
                  <a:tcPr/>
                </a:tc>
                <a:tc>
                  <a:txBody>
                    <a:bodyPr/>
                    <a:lstStyle/>
                    <a:p>
                      <a:pPr algn="ctr"/>
                      <a:r>
                        <a:rPr lang="en-US" sz="1400" b="0" dirty="0">
                          <a:solidFill>
                            <a:schemeClr val="accent1">
                              <a:lumMod val="50000"/>
                            </a:schemeClr>
                          </a:solidFill>
                        </a:rPr>
                        <a:t>$1.50</a:t>
                      </a:r>
                    </a:p>
                  </a:txBody>
                  <a:tcPr/>
                </a:tc>
                <a:extLst>
                  <a:ext uri="{0D108BD9-81ED-4DB2-BD59-A6C34878D82A}">
                    <a16:rowId xmlns:a16="http://schemas.microsoft.com/office/drawing/2014/main" val="2636249113"/>
                  </a:ext>
                </a:extLst>
              </a:tr>
              <a:tr h="602910">
                <a:tc>
                  <a:txBody>
                    <a:bodyPr/>
                    <a:lstStyle/>
                    <a:p>
                      <a:pPr algn="l"/>
                      <a:r>
                        <a:rPr lang="en-US" sz="1400" b="1" dirty="0">
                          <a:solidFill>
                            <a:schemeClr val="accent1">
                              <a:lumMod val="50000"/>
                            </a:schemeClr>
                          </a:solidFill>
                        </a:rPr>
                        <a:t>Quality Control </a:t>
                      </a:r>
                      <a:r>
                        <a:rPr lang="en-US" sz="1400" b="0" dirty="0">
                          <a:solidFill>
                            <a:schemeClr val="accent1">
                              <a:lumMod val="50000"/>
                            </a:schemeClr>
                          </a:solidFill>
                        </a:rPr>
                        <a:t>– includes review of results and necessary adjustments</a:t>
                      </a:r>
                    </a:p>
                  </a:txBody>
                  <a:tcPr/>
                </a:tc>
                <a:tc>
                  <a:txBody>
                    <a:bodyPr/>
                    <a:lstStyle/>
                    <a:p>
                      <a:pPr algn="ctr"/>
                      <a:r>
                        <a:rPr lang="en-US" sz="1400" b="0" dirty="0">
                          <a:solidFill>
                            <a:schemeClr val="accent1">
                              <a:lumMod val="50000"/>
                            </a:schemeClr>
                          </a:solidFill>
                        </a:rPr>
                        <a:t>$2.77</a:t>
                      </a:r>
                    </a:p>
                  </a:txBody>
                  <a:tcPr/>
                </a:tc>
                <a:tc>
                  <a:txBody>
                    <a:bodyPr/>
                    <a:lstStyle/>
                    <a:p>
                      <a:pPr algn="ctr"/>
                      <a:r>
                        <a:rPr lang="en-US" sz="1400" b="0" dirty="0">
                          <a:solidFill>
                            <a:schemeClr val="accent1">
                              <a:lumMod val="50000"/>
                            </a:schemeClr>
                          </a:solidFill>
                        </a:rPr>
                        <a:t>$1.72</a:t>
                      </a:r>
                    </a:p>
                  </a:txBody>
                  <a:tcPr/>
                </a:tc>
                <a:tc>
                  <a:txBody>
                    <a:bodyPr/>
                    <a:lstStyle/>
                    <a:p>
                      <a:pPr algn="ctr"/>
                      <a:r>
                        <a:rPr lang="en-US" sz="1400" b="0" dirty="0">
                          <a:solidFill>
                            <a:schemeClr val="accent1">
                              <a:lumMod val="50000"/>
                            </a:schemeClr>
                          </a:solidFill>
                        </a:rPr>
                        <a:t>$2.77</a:t>
                      </a:r>
                    </a:p>
                  </a:txBody>
                  <a:tcPr/>
                </a:tc>
                <a:tc>
                  <a:txBody>
                    <a:bodyPr/>
                    <a:lstStyle/>
                    <a:p>
                      <a:pPr algn="ctr"/>
                      <a:r>
                        <a:rPr lang="en-US" sz="1400" b="0" dirty="0">
                          <a:solidFill>
                            <a:schemeClr val="accent1">
                              <a:lumMod val="50000"/>
                            </a:schemeClr>
                          </a:solidFill>
                        </a:rPr>
                        <a:t>$1.72</a:t>
                      </a:r>
                    </a:p>
                  </a:txBody>
                  <a:tcPr/>
                </a:tc>
                <a:extLst>
                  <a:ext uri="{0D108BD9-81ED-4DB2-BD59-A6C34878D82A}">
                    <a16:rowId xmlns:a16="http://schemas.microsoft.com/office/drawing/2014/main" val="3060162608"/>
                  </a:ext>
                </a:extLst>
              </a:tr>
              <a:tr h="13476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chemeClr val="accent1">
                              <a:lumMod val="50000"/>
                            </a:schemeClr>
                          </a:solidFill>
                        </a:rPr>
                        <a:t>Admin/Management Overhead – </a:t>
                      </a:r>
                      <a:r>
                        <a:rPr lang="en-US" sz="1400" b="0" dirty="0">
                          <a:solidFill>
                            <a:schemeClr val="accent1">
                              <a:lumMod val="50000"/>
                            </a:schemeClr>
                          </a:solidFill>
                        </a:rPr>
                        <a:t>includes system enhancements to address updates to requirements, property registration/tracking, code enforcement tracking/resolution, hazard claim reporting/resolution, repair and rehab tracking/resolution, etc.</a:t>
                      </a:r>
                      <a:r>
                        <a:rPr lang="en-US" sz="1400" b="0" dirty="0">
                          <a:solidFill>
                            <a:srgbClr val="FF0000"/>
                          </a:solidFill>
                        </a:rPr>
                        <a:t>                                           </a:t>
                      </a:r>
                    </a:p>
                  </a:txBody>
                  <a:tcPr/>
                </a:tc>
                <a:tc>
                  <a:txBody>
                    <a:bodyPr/>
                    <a:lstStyle/>
                    <a:p>
                      <a:pPr algn="ctr"/>
                      <a:r>
                        <a:rPr lang="en-US" sz="1400" b="0" i="0" u="none" dirty="0">
                          <a:solidFill>
                            <a:schemeClr val="accent1">
                              <a:lumMod val="50000"/>
                            </a:schemeClr>
                          </a:solidFill>
                        </a:rPr>
                        <a:t>$5.79</a:t>
                      </a:r>
                    </a:p>
                  </a:txBody>
                  <a:tcPr/>
                </a:tc>
                <a:tc>
                  <a:txBody>
                    <a:bodyPr/>
                    <a:lstStyle/>
                    <a:p>
                      <a:pPr algn="ctr"/>
                      <a:r>
                        <a:rPr lang="en-US" sz="1400" b="0" i="0" u="none" dirty="0">
                          <a:solidFill>
                            <a:schemeClr val="accent1">
                              <a:lumMod val="50000"/>
                            </a:schemeClr>
                          </a:solidFill>
                        </a:rPr>
                        <a:t>$4.70</a:t>
                      </a:r>
                    </a:p>
                  </a:txBody>
                  <a:tcPr/>
                </a:tc>
                <a:tc>
                  <a:txBody>
                    <a:bodyPr/>
                    <a:lstStyle/>
                    <a:p>
                      <a:pPr algn="ctr"/>
                      <a:r>
                        <a:rPr lang="en-US" sz="1400" b="0" i="0" u="none" dirty="0">
                          <a:solidFill>
                            <a:schemeClr val="accent1">
                              <a:lumMod val="50000"/>
                            </a:schemeClr>
                          </a:solidFill>
                        </a:rPr>
                        <a:t>$5.79</a:t>
                      </a:r>
                    </a:p>
                  </a:txBody>
                  <a:tcPr/>
                </a:tc>
                <a:tc>
                  <a:txBody>
                    <a:bodyPr/>
                    <a:lstStyle/>
                    <a:p>
                      <a:pPr algn="ctr"/>
                      <a:r>
                        <a:rPr lang="en-US" sz="1400" b="0" i="0" u="none" dirty="0">
                          <a:solidFill>
                            <a:schemeClr val="accent1">
                              <a:lumMod val="50000"/>
                            </a:schemeClr>
                          </a:solidFill>
                        </a:rPr>
                        <a:t>$4.70</a:t>
                      </a:r>
                    </a:p>
                  </a:txBody>
                  <a:tcPr/>
                </a:tc>
                <a:extLst>
                  <a:ext uri="{0D108BD9-81ED-4DB2-BD59-A6C34878D82A}">
                    <a16:rowId xmlns:a16="http://schemas.microsoft.com/office/drawing/2014/main" val="1986557913"/>
                  </a:ext>
                </a:extLst>
              </a:tr>
              <a:tr h="43251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chemeClr val="accent1">
                              <a:lumMod val="50000"/>
                            </a:schemeClr>
                          </a:solidFill>
                        </a:rPr>
                        <a:t>Mileage to property </a:t>
                      </a:r>
                      <a:r>
                        <a:rPr lang="en-US" sz="1400" b="0" dirty="0">
                          <a:solidFill>
                            <a:schemeClr val="accent1">
                              <a:lumMod val="50000"/>
                            </a:schemeClr>
                          </a:solidFill>
                        </a:rPr>
                        <a:t>(IRS 2023 Rate -$0.655/mile)*                                                   </a:t>
                      </a:r>
                    </a:p>
                  </a:txBody>
                  <a:tcPr/>
                </a:tc>
                <a:tc>
                  <a:txBody>
                    <a:bodyPr/>
                    <a:lstStyle/>
                    <a:p>
                      <a:pPr algn="ctr"/>
                      <a:r>
                        <a:rPr lang="en-US" sz="1400" b="0" dirty="0">
                          <a:solidFill>
                            <a:schemeClr val="accent1">
                              <a:lumMod val="50000"/>
                            </a:schemeClr>
                          </a:solidFill>
                        </a:rPr>
                        <a:t>$14.12</a:t>
                      </a:r>
                    </a:p>
                  </a:txBody>
                  <a:tcPr/>
                </a:tc>
                <a:tc>
                  <a:txBody>
                    <a:bodyPr/>
                    <a:lstStyle/>
                    <a:p>
                      <a:pPr algn="ctr"/>
                      <a:r>
                        <a:rPr lang="en-US" sz="1400" b="0" dirty="0">
                          <a:solidFill>
                            <a:schemeClr val="accent1">
                              <a:lumMod val="50000"/>
                            </a:schemeClr>
                          </a:solidFill>
                        </a:rPr>
                        <a:t>$14.12</a:t>
                      </a:r>
                    </a:p>
                  </a:txBody>
                  <a:tcPr/>
                </a:tc>
                <a:tc>
                  <a:txBody>
                    <a:bodyPr/>
                    <a:lstStyle/>
                    <a:p>
                      <a:pPr algn="ctr"/>
                      <a:r>
                        <a:rPr lang="en-US" sz="1400" b="0" dirty="0">
                          <a:solidFill>
                            <a:schemeClr val="accent1">
                              <a:lumMod val="50000"/>
                            </a:schemeClr>
                          </a:solidFill>
                        </a:rPr>
                        <a:t>$5.16</a:t>
                      </a:r>
                    </a:p>
                  </a:txBody>
                  <a:tcPr/>
                </a:tc>
                <a:tc>
                  <a:txBody>
                    <a:bodyPr/>
                    <a:lstStyle/>
                    <a:p>
                      <a:pPr algn="ctr"/>
                      <a:r>
                        <a:rPr lang="en-US" sz="1400" b="0" dirty="0">
                          <a:solidFill>
                            <a:schemeClr val="accent1">
                              <a:lumMod val="50000"/>
                            </a:schemeClr>
                          </a:solidFill>
                        </a:rPr>
                        <a:t>$5.16</a:t>
                      </a:r>
                    </a:p>
                  </a:txBody>
                  <a:tcPr/>
                </a:tc>
                <a:extLst>
                  <a:ext uri="{0D108BD9-81ED-4DB2-BD59-A6C34878D82A}">
                    <a16:rowId xmlns:a16="http://schemas.microsoft.com/office/drawing/2014/main" val="4081868795"/>
                  </a:ext>
                </a:extLst>
              </a:tr>
              <a:tr h="425607">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1" i="1" u="sng" dirty="0">
                          <a:solidFill>
                            <a:schemeClr val="accent1">
                              <a:lumMod val="50000"/>
                            </a:schemeClr>
                          </a:solidFill>
                        </a:rPr>
                        <a:t>TOTAL</a:t>
                      </a:r>
                    </a:p>
                  </a:txBody>
                  <a:tcPr/>
                </a:tc>
                <a:tc>
                  <a:txBody>
                    <a:bodyPr/>
                    <a:lstStyle/>
                    <a:p>
                      <a:pPr algn="ctr"/>
                      <a:r>
                        <a:rPr lang="en-US" sz="1400" b="0" dirty="0">
                          <a:solidFill>
                            <a:schemeClr val="accent1">
                              <a:lumMod val="50000"/>
                            </a:schemeClr>
                          </a:solidFill>
                        </a:rPr>
                        <a:t>$29.63</a:t>
                      </a:r>
                    </a:p>
                  </a:txBody>
                  <a:tcPr/>
                </a:tc>
                <a:tc>
                  <a:txBody>
                    <a:bodyPr/>
                    <a:lstStyle/>
                    <a:p>
                      <a:pPr algn="ctr"/>
                      <a:r>
                        <a:rPr lang="en-US" sz="1400" b="0" dirty="0">
                          <a:solidFill>
                            <a:schemeClr val="accent1">
                              <a:lumMod val="50000"/>
                            </a:schemeClr>
                          </a:solidFill>
                        </a:rPr>
                        <a:t>$27.49</a:t>
                      </a:r>
                    </a:p>
                  </a:txBody>
                  <a:tcPr/>
                </a:tc>
                <a:tc>
                  <a:txBody>
                    <a:bodyPr/>
                    <a:lstStyle/>
                    <a:p>
                      <a:pPr algn="ctr"/>
                      <a:r>
                        <a:rPr lang="en-US" sz="1400" b="0" dirty="0">
                          <a:solidFill>
                            <a:schemeClr val="accent1">
                              <a:lumMod val="50000"/>
                            </a:schemeClr>
                          </a:solidFill>
                        </a:rPr>
                        <a:t>$20.67</a:t>
                      </a:r>
                    </a:p>
                  </a:txBody>
                  <a:tcPr/>
                </a:tc>
                <a:tc>
                  <a:txBody>
                    <a:bodyPr/>
                    <a:lstStyle/>
                    <a:p>
                      <a:pPr algn="ctr"/>
                      <a:r>
                        <a:rPr lang="en-US" sz="1400" b="0" dirty="0">
                          <a:solidFill>
                            <a:schemeClr val="accent1">
                              <a:lumMod val="50000"/>
                            </a:schemeClr>
                          </a:solidFill>
                        </a:rPr>
                        <a:t>$18.53</a:t>
                      </a:r>
                    </a:p>
                  </a:txBody>
                  <a:tcPr/>
                </a:tc>
                <a:extLst>
                  <a:ext uri="{0D108BD9-81ED-4DB2-BD59-A6C34878D82A}">
                    <a16:rowId xmlns:a16="http://schemas.microsoft.com/office/drawing/2014/main" val="2495176160"/>
                  </a:ext>
                </a:extLst>
              </a:tr>
            </a:tbl>
          </a:graphicData>
        </a:graphic>
      </p:graphicFrame>
      <p:sp>
        <p:nvSpPr>
          <p:cNvPr id="6" name="TextBox 5">
            <a:extLst>
              <a:ext uri="{FF2B5EF4-FFF2-40B4-BE49-F238E27FC236}">
                <a16:creationId xmlns:a16="http://schemas.microsoft.com/office/drawing/2014/main" id="{1F229987-3149-4FE8-A583-CC997DA70A19}"/>
              </a:ext>
            </a:extLst>
          </p:cNvPr>
          <p:cNvSpPr txBox="1"/>
          <p:nvPr/>
        </p:nvSpPr>
        <p:spPr>
          <a:xfrm>
            <a:off x="494403" y="6413698"/>
            <a:ext cx="5980433" cy="307777"/>
          </a:xfrm>
          <a:prstGeom prst="rect">
            <a:avLst/>
          </a:prstGeom>
          <a:noFill/>
        </p:spPr>
        <p:txBody>
          <a:bodyPr wrap="square" rtlCol="0">
            <a:spAutoFit/>
          </a:bodyPr>
          <a:lstStyle/>
          <a:p>
            <a:r>
              <a:rPr lang="en-US" sz="1400" i="1" dirty="0">
                <a:solidFill>
                  <a:schemeClr val="bg1"/>
                </a:solidFill>
              </a:rPr>
              <a:t>Source:  October 2021 &amp; January 2024 NAMFS Industry Surveys</a:t>
            </a:r>
          </a:p>
        </p:txBody>
      </p:sp>
    </p:spTree>
    <p:extLst>
      <p:ext uri="{BB962C8B-B14F-4D97-AF65-F5344CB8AC3E}">
        <p14:creationId xmlns:p14="http://schemas.microsoft.com/office/powerpoint/2010/main" val="1304166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BBF0F-1B24-4D76-B7CE-94953A7128FE}"/>
              </a:ext>
            </a:extLst>
          </p:cNvPr>
          <p:cNvSpPr>
            <a:spLocks noGrp="1"/>
          </p:cNvSpPr>
          <p:nvPr>
            <p:ph type="title"/>
          </p:nvPr>
        </p:nvSpPr>
        <p:spPr/>
        <p:txBody>
          <a:bodyPr>
            <a:normAutofit/>
          </a:bodyPr>
          <a:lstStyle/>
          <a:p>
            <a:r>
              <a:rPr lang="en-US" sz="3600" dirty="0"/>
              <a:t>Data – Inspection Expenses (continued) </a:t>
            </a:r>
          </a:p>
        </p:txBody>
      </p:sp>
      <p:sp>
        <p:nvSpPr>
          <p:cNvPr id="4" name="Slide Number Placeholder 3">
            <a:extLst>
              <a:ext uri="{FF2B5EF4-FFF2-40B4-BE49-F238E27FC236}">
                <a16:creationId xmlns:a16="http://schemas.microsoft.com/office/drawing/2014/main" id="{9B3D23F8-EF88-4171-92F3-1E8799121E1F}"/>
              </a:ext>
            </a:extLst>
          </p:cNvPr>
          <p:cNvSpPr>
            <a:spLocks noGrp="1"/>
          </p:cNvSpPr>
          <p:nvPr>
            <p:ph type="sldNum" sz="quarter" idx="12"/>
          </p:nvPr>
        </p:nvSpPr>
        <p:spPr/>
        <p:txBody>
          <a:bodyPr/>
          <a:lstStyle/>
          <a:p>
            <a:r>
              <a:rPr lang="en-US" dirty="0"/>
              <a:t>23</a:t>
            </a:r>
          </a:p>
        </p:txBody>
      </p:sp>
      <p:graphicFrame>
        <p:nvGraphicFramePr>
          <p:cNvPr id="5" name="Table 4">
            <a:extLst>
              <a:ext uri="{FF2B5EF4-FFF2-40B4-BE49-F238E27FC236}">
                <a16:creationId xmlns:a16="http://schemas.microsoft.com/office/drawing/2014/main" id="{F6D79A2B-7344-4675-8C42-887180523C4C}"/>
              </a:ext>
            </a:extLst>
          </p:cNvPr>
          <p:cNvGraphicFramePr>
            <a:graphicFrameLocks noGrp="1"/>
          </p:cNvGraphicFramePr>
          <p:nvPr>
            <p:extLst>
              <p:ext uri="{D42A27DB-BD31-4B8C-83A1-F6EECF244321}">
                <p14:modId xmlns:p14="http://schemas.microsoft.com/office/powerpoint/2010/main" val="3560816786"/>
              </p:ext>
            </p:extLst>
          </p:nvPr>
        </p:nvGraphicFramePr>
        <p:xfrm>
          <a:off x="242178" y="1289751"/>
          <a:ext cx="11499794" cy="3858583"/>
        </p:xfrm>
        <a:graphic>
          <a:graphicData uri="http://schemas.openxmlformats.org/drawingml/2006/table">
            <a:tbl>
              <a:tblPr firstRow="1" bandRow="1">
                <a:tableStyleId>{5C22544A-7EE6-4342-B048-85BDC9FD1C3A}</a:tableStyleId>
              </a:tblPr>
              <a:tblGrid>
                <a:gridCol w="3500745">
                  <a:extLst>
                    <a:ext uri="{9D8B030D-6E8A-4147-A177-3AD203B41FA5}">
                      <a16:colId xmlns:a16="http://schemas.microsoft.com/office/drawing/2014/main" val="1042661332"/>
                    </a:ext>
                  </a:extLst>
                </a:gridCol>
                <a:gridCol w="1737583">
                  <a:extLst>
                    <a:ext uri="{9D8B030D-6E8A-4147-A177-3AD203B41FA5}">
                      <a16:colId xmlns:a16="http://schemas.microsoft.com/office/drawing/2014/main" val="1300092352"/>
                    </a:ext>
                  </a:extLst>
                </a:gridCol>
                <a:gridCol w="1876384">
                  <a:extLst>
                    <a:ext uri="{9D8B030D-6E8A-4147-A177-3AD203B41FA5}">
                      <a16:colId xmlns:a16="http://schemas.microsoft.com/office/drawing/2014/main" val="2387110773"/>
                    </a:ext>
                  </a:extLst>
                </a:gridCol>
                <a:gridCol w="2046028">
                  <a:extLst>
                    <a:ext uri="{9D8B030D-6E8A-4147-A177-3AD203B41FA5}">
                      <a16:colId xmlns:a16="http://schemas.microsoft.com/office/drawing/2014/main" val="3828746536"/>
                    </a:ext>
                  </a:extLst>
                </a:gridCol>
                <a:gridCol w="2339054">
                  <a:extLst>
                    <a:ext uri="{9D8B030D-6E8A-4147-A177-3AD203B41FA5}">
                      <a16:colId xmlns:a16="http://schemas.microsoft.com/office/drawing/2014/main" val="1062920811"/>
                    </a:ext>
                  </a:extLst>
                </a:gridCol>
              </a:tblGrid>
              <a:tr h="663504">
                <a:tc>
                  <a:txBody>
                    <a:bodyPr/>
                    <a:lstStyle/>
                    <a:p>
                      <a:r>
                        <a:rPr lang="en-US" sz="1400" dirty="0"/>
                        <a:t>EXPENSES</a:t>
                      </a:r>
                    </a:p>
                  </a:txBody>
                  <a:tcPr/>
                </a:tc>
                <a:tc>
                  <a:txBody>
                    <a:bodyPr/>
                    <a:lstStyle/>
                    <a:p>
                      <a:pPr algn="ctr"/>
                      <a:r>
                        <a:rPr lang="en-US" sz="1400" dirty="0"/>
                        <a:t>RURAL INTERIOR </a:t>
                      </a:r>
                    </a:p>
                  </a:txBody>
                  <a:tcPr/>
                </a:tc>
                <a:tc>
                  <a:txBody>
                    <a:bodyPr/>
                    <a:lstStyle/>
                    <a:p>
                      <a:pPr algn="ctr"/>
                      <a:r>
                        <a:rPr lang="en-US" sz="1400" dirty="0"/>
                        <a:t>RURAL EXTERIOR</a:t>
                      </a:r>
                    </a:p>
                  </a:txBody>
                  <a:tcPr/>
                </a:tc>
                <a:tc>
                  <a:txBody>
                    <a:bodyPr/>
                    <a:lstStyle/>
                    <a:p>
                      <a:pPr algn="ctr"/>
                      <a:r>
                        <a:rPr lang="en-US" sz="1400" dirty="0"/>
                        <a:t>NON-RURAL INTERIOR</a:t>
                      </a:r>
                    </a:p>
                  </a:txBody>
                  <a:tcPr/>
                </a:tc>
                <a:tc>
                  <a:txBody>
                    <a:bodyPr/>
                    <a:lstStyle/>
                    <a:p>
                      <a:pPr algn="ctr"/>
                      <a:r>
                        <a:rPr lang="en-US" sz="1400" dirty="0"/>
                        <a:t>NON-RURAL EXTERIOR</a:t>
                      </a:r>
                    </a:p>
                  </a:txBody>
                  <a:tcPr/>
                </a:tc>
                <a:extLst>
                  <a:ext uri="{0D108BD9-81ED-4DB2-BD59-A6C34878D82A}">
                    <a16:rowId xmlns:a16="http://schemas.microsoft.com/office/drawing/2014/main" val="3376980895"/>
                  </a:ext>
                </a:extLst>
              </a:tr>
              <a:tr h="559899">
                <a:tc>
                  <a:txBody>
                    <a:bodyPr/>
                    <a:lstStyle/>
                    <a:p>
                      <a:pPr algn="l"/>
                      <a:r>
                        <a:rPr lang="en-US" sz="1400" b="1" dirty="0">
                          <a:solidFill>
                            <a:schemeClr val="accent1">
                              <a:lumMod val="50000"/>
                            </a:schemeClr>
                          </a:solidFill>
                        </a:rPr>
                        <a:t>Labor – travel time to property </a:t>
                      </a:r>
                      <a:r>
                        <a:rPr lang="en-US" sz="1400" b="0" dirty="0">
                          <a:solidFill>
                            <a:schemeClr val="accent1">
                              <a:lumMod val="50000"/>
                            </a:schemeClr>
                          </a:solidFill>
                        </a:rPr>
                        <a:t>(assuming $20/hour)                                         </a:t>
                      </a:r>
                    </a:p>
                  </a:txBody>
                  <a:tcPr/>
                </a:tc>
                <a:tc>
                  <a:txBody>
                    <a:bodyPr/>
                    <a:lstStyle/>
                    <a:p>
                      <a:pPr algn="ctr"/>
                      <a:r>
                        <a:rPr lang="en-US" sz="1400" b="0" dirty="0">
                          <a:solidFill>
                            <a:schemeClr val="accent1">
                              <a:lumMod val="50000"/>
                            </a:schemeClr>
                          </a:solidFill>
                        </a:rPr>
                        <a:t>$8.06</a:t>
                      </a:r>
                    </a:p>
                  </a:txBody>
                  <a:tcPr/>
                </a:tc>
                <a:tc>
                  <a:txBody>
                    <a:bodyPr/>
                    <a:lstStyle/>
                    <a:p>
                      <a:pPr algn="ctr"/>
                      <a:r>
                        <a:rPr lang="en-US" sz="1400" b="0" dirty="0">
                          <a:solidFill>
                            <a:schemeClr val="accent1">
                              <a:lumMod val="50000"/>
                            </a:schemeClr>
                          </a:solidFill>
                        </a:rPr>
                        <a:t>$8.06</a:t>
                      </a:r>
                    </a:p>
                  </a:txBody>
                  <a:tcPr/>
                </a:tc>
                <a:tc>
                  <a:txBody>
                    <a:bodyPr/>
                    <a:lstStyle/>
                    <a:p>
                      <a:pPr algn="ctr"/>
                      <a:r>
                        <a:rPr lang="en-US" sz="1400" b="0" dirty="0">
                          <a:solidFill>
                            <a:schemeClr val="accent1">
                              <a:lumMod val="50000"/>
                            </a:schemeClr>
                          </a:solidFill>
                        </a:rPr>
                        <a:t>$3.01</a:t>
                      </a:r>
                    </a:p>
                  </a:txBody>
                  <a:tcPr/>
                </a:tc>
                <a:tc>
                  <a:txBody>
                    <a:bodyPr/>
                    <a:lstStyle/>
                    <a:p>
                      <a:pPr algn="ctr"/>
                      <a:r>
                        <a:rPr lang="en-US" sz="1400" b="0" dirty="0">
                          <a:solidFill>
                            <a:schemeClr val="accent1">
                              <a:lumMod val="50000"/>
                            </a:schemeClr>
                          </a:solidFill>
                        </a:rPr>
                        <a:t>$3.01</a:t>
                      </a:r>
                    </a:p>
                  </a:txBody>
                  <a:tcPr/>
                </a:tc>
                <a:extLst>
                  <a:ext uri="{0D108BD9-81ED-4DB2-BD59-A6C34878D82A}">
                    <a16:rowId xmlns:a16="http://schemas.microsoft.com/office/drawing/2014/main" val="69857316"/>
                  </a:ext>
                </a:extLst>
              </a:tr>
              <a:tr h="650038">
                <a:tc>
                  <a:txBody>
                    <a:bodyPr/>
                    <a:lstStyle/>
                    <a:p>
                      <a:pPr algn="l"/>
                      <a:r>
                        <a:rPr lang="en-US" sz="1400" b="1" dirty="0">
                          <a:solidFill>
                            <a:schemeClr val="accent1">
                              <a:lumMod val="50000"/>
                            </a:schemeClr>
                          </a:solidFill>
                        </a:rPr>
                        <a:t>Labor – time to complete, report, and submit inspection </a:t>
                      </a:r>
                      <a:r>
                        <a:rPr lang="en-US" sz="1400" b="0" dirty="0">
                          <a:solidFill>
                            <a:schemeClr val="accent1">
                              <a:lumMod val="50000"/>
                            </a:schemeClr>
                          </a:solidFill>
                        </a:rPr>
                        <a:t> (Based on subsequent inspection time and assume $15/hour)</a:t>
                      </a:r>
                    </a:p>
                  </a:txBody>
                  <a:tcPr/>
                </a:tc>
                <a:tc>
                  <a:txBody>
                    <a:bodyPr/>
                    <a:lstStyle/>
                    <a:p>
                      <a:pPr algn="ctr"/>
                      <a:r>
                        <a:rPr lang="en-US" sz="1400" b="0" dirty="0">
                          <a:solidFill>
                            <a:schemeClr val="accent1">
                              <a:lumMod val="50000"/>
                            </a:schemeClr>
                          </a:solidFill>
                        </a:rPr>
                        <a:t>$11.83</a:t>
                      </a:r>
                    </a:p>
                  </a:txBody>
                  <a:tcPr/>
                </a:tc>
                <a:tc>
                  <a:txBody>
                    <a:bodyPr/>
                    <a:lstStyle/>
                    <a:p>
                      <a:pPr algn="ctr"/>
                      <a:r>
                        <a:rPr lang="en-US" sz="1400" b="0" dirty="0">
                          <a:solidFill>
                            <a:schemeClr val="accent1">
                              <a:lumMod val="50000"/>
                            </a:schemeClr>
                          </a:solidFill>
                        </a:rPr>
                        <a:t>$3.05</a:t>
                      </a:r>
                    </a:p>
                  </a:txBody>
                  <a:tcPr/>
                </a:tc>
                <a:tc>
                  <a:txBody>
                    <a:bodyPr/>
                    <a:lstStyle/>
                    <a:p>
                      <a:pPr algn="ctr"/>
                      <a:r>
                        <a:rPr lang="en-US" sz="1400" b="0" dirty="0">
                          <a:solidFill>
                            <a:schemeClr val="accent1">
                              <a:lumMod val="50000"/>
                            </a:schemeClr>
                          </a:solidFill>
                        </a:rPr>
                        <a:t>$11.83</a:t>
                      </a:r>
                    </a:p>
                  </a:txBody>
                  <a:tcPr/>
                </a:tc>
                <a:tc>
                  <a:txBody>
                    <a:bodyPr/>
                    <a:lstStyle/>
                    <a:p>
                      <a:pPr algn="ctr"/>
                      <a:r>
                        <a:rPr lang="en-US" sz="1400" b="0" dirty="0">
                          <a:solidFill>
                            <a:schemeClr val="accent1">
                              <a:lumMod val="50000"/>
                            </a:schemeClr>
                          </a:solidFill>
                        </a:rPr>
                        <a:t>$3.05</a:t>
                      </a:r>
                    </a:p>
                  </a:txBody>
                  <a:tcPr/>
                </a:tc>
                <a:extLst>
                  <a:ext uri="{0D108BD9-81ED-4DB2-BD59-A6C34878D82A}">
                    <a16:rowId xmlns:a16="http://schemas.microsoft.com/office/drawing/2014/main" val="1974767830"/>
                  </a:ext>
                </a:extLst>
              </a:tr>
              <a:tr h="95183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1" i="1" u="sng" dirty="0">
                          <a:solidFill>
                            <a:schemeClr val="accent1">
                              <a:lumMod val="50000"/>
                            </a:schemeClr>
                          </a:solidFill>
                        </a:rPr>
                        <a:t>TOTAL</a:t>
                      </a:r>
                    </a:p>
                    <a:p>
                      <a:pPr algn="r"/>
                      <a:endParaRPr lang="en-US" sz="1400" b="1" dirty="0">
                        <a:solidFill>
                          <a:schemeClr val="accent1">
                            <a:lumMod val="50000"/>
                          </a:schemeClr>
                        </a:solidFill>
                      </a:endParaRPr>
                    </a:p>
                  </a:txBody>
                  <a:tcPr/>
                </a:tc>
                <a:tc>
                  <a:txBody>
                    <a:bodyPr/>
                    <a:lstStyle/>
                    <a:p>
                      <a:pPr algn="ctr"/>
                      <a:r>
                        <a:rPr lang="en-US" sz="1400" b="0" dirty="0">
                          <a:solidFill>
                            <a:schemeClr val="accent1">
                              <a:lumMod val="50000"/>
                            </a:schemeClr>
                          </a:solidFill>
                        </a:rPr>
                        <a:t>$19.89</a:t>
                      </a:r>
                    </a:p>
                  </a:txBody>
                  <a:tcPr/>
                </a:tc>
                <a:tc>
                  <a:txBody>
                    <a:bodyPr/>
                    <a:lstStyle/>
                    <a:p>
                      <a:pPr algn="ctr"/>
                      <a:r>
                        <a:rPr lang="en-US" sz="1400" b="0" dirty="0">
                          <a:solidFill>
                            <a:schemeClr val="accent1">
                              <a:lumMod val="50000"/>
                            </a:schemeClr>
                          </a:solidFill>
                        </a:rPr>
                        <a:t>$11.11</a:t>
                      </a:r>
                    </a:p>
                  </a:txBody>
                  <a:tcPr/>
                </a:tc>
                <a:tc>
                  <a:txBody>
                    <a:bodyPr/>
                    <a:lstStyle/>
                    <a:p>
                      <a:pPr algn="ctr"/>
                      <a:r>
                        <a:rPr lang="en-US" sz="1400" b="0" dirty="0">
                          <a:solidFill>
                            <a:schemeClr val="accent1">
                              <a:lumMod val="50000"/>
                            </a:schemeClr>
                          </a:solidFill>
                        </a:rPr>
                        <a:t>$14.84</a:t>
                      </a:r>
                    </a:p>
                  </a:txBody>
                  <a:tcPr/>
                </a:tc>
                <a:tc>
                  <a:txBody>
                    <a:bodyPr/>
                    <a:lstStyle/>
                    <a:p>
                      <a:pPr algn="ctr"/>
                      <a:r>
                        <a:rPr lang="en-US" sz="1400" b="0" dirty="0">
                          <a:solidFill>
                            <a:schemeClr val="accent1">
                              <a:lumMod val="50000"/>
                            </a:schemeClr>
                          </a:solidFill>
                        </a:rPr>
                        <a:t>$6.06</a:t>
                      </a:r>
                    </a:p>
                  </a:txBody>
                  <a:tcPr/>
                </a:tc>
                <a:extLst>
                  <a:ext uri="{0D108BD9-81ED-4DB2-BD59-A6C34878D82A}">
                    <a16:rowId xmlns:a16="http://schemas.microsoft.com/office/drawing/2014/main" val="3368361072"/>
                  </a:ext>
                </a:extLst>
              </a:tr>
              <a:tr h="951830">
                <a:tc>
                  <a:txBody>
                    <a:bodyPr/>
                    <a:lstStyle/>
                    <a:p>
                      <a:pPr algn="l"/>
                      <a:r>
                        <a:rPr lang="en-US" sz="1400" b="1" dirty="0">
                          <a:solidFill>
                            <a:schemeClr val="accent1">
                              <a:lumMod val="50000"/>
                            </a:schemeClr>
                          </a:solidFill>
                        </a:rPr>
                        <a:t>Inspections equipment - $150 </a:t>
                      </a:r>
                      <a:r>
                        <a:rPr lang="en-US" sz="1400" b="0" dirty="0">
                          <a:solidFill>
                            <a:schemeClr val="accent1">
                              <a:lumMod val="50000"/>
                            </a:schemeClr>
                          </a:solidFill>
                        </a:rPr>
                        <a:t>(monthly expense: phone, data plan, etc.)</a:t>
                      </a:r>
                    </a:p>
                  </a:txBody>
                  <a:tcPr/>
                </a:tc>
                <a:tc>
                  <a:txBody>
                    <a:bodyPr/>
                    <a:lstStyle/>
                    <a:p>
                      <a:pPr algn="ctr"/>
                      <a:endParaRPr lang="en-US" sz="1400" b="0" dirty="0">
                        <a:solidFill>
                          <a:schemeClr val="accent1">
                            <a:lumMod val="50000"/>
                          </a:schemeClr>
                        </a:solidFill>
                      </a:endParaRPr>
                    </a:p>
                  </a:txBody>
                  <a:tcPr/>
                </a:tc>
                <a:tc>
                  <a:txBody>
                    <a:bodyPr/>
                    <a:lstStyle/>
                    <a:p>
                      <a:pPr algn="ctr"/>
                      <a:endParaRPr lang="en-US" sz="1400" b="0" dirty="0">
                        <a:solidFill>
                          <a:schemeClr val="accent1">
                            <a:lumMod val="50000"/>
                          </a:schemeClr>
                        </a:solidFill>
                      </a:endParaRPr>
                    </a:p>
                  </a:txBody>
                  <a:tcPr/>
                </a:tc>
                <a:tc>
                  <a:txBody>
                    <a:bodyPr/>
                    <a:lstStyle/>
                    <a:p>
                      <a:pPr algn="ctr"/>
                      <a:endParaRPr lang="en-US" sz="1400" b="0" dirty="0">
                        <a:solidFill>
                          <a:schemeClr val="accent1">
                            <a:lumMod val="50000"/>
                          </a:schemeClr>
                        </a:solidFill>
                      </a:endParaRPr>
                    </a:p>
                  </a:txBody>
                  <a:tcPr/>
                </a:tc>
                <a:tc>
                  <a:txBody>
                    <a:bodyPr/>
                    <a:lstStyle/>
                    <a:p>
                      <a:pPr algn="ctr"/>
                      <a:endParaRPr lang="en-US" sz="1400" b="0" dirty="0">
                        <a:solidFill>
                          <a:schemeClr val="accent1">
                            <a:lumMod val="50000"/>
                          </a:schemeClr>
                        </a:solidFill>
                      </a:endParaRPr>
                    </a:p>
                  </a:txBody>
                  <a:tcPr/>
                </a:tc>
                <a:extLst>
                  <a:ext uri="{0D108BD9-81ED-4DB2-BD59-A6C34878D82A}">
                    <a16:rowId xmlns:a16="http://schemas.microsoft.com/office/drawing/2014/main" val="1986557913"/>
                  </a:ext>
                </a:extLst>
              </a:tr>
            </a:tbl>
          </a:graphicData>
        </a:graphic>
      </p:graphicFrame>
      <p:sp>
        <p:nvSpPr>
          <p:cNvPr id="6" name="TextBox 5">
            <a:extLst>
              <a:ext uri="{FF2B5EF4-FFF2-40B4-BE49-F238E27FC236}">
                <a16:creationId xmlns:a16="http://schemas.microsoft.com/office/drawing/2014/main" id="{7980C56F-51D2-4165-A23E-2792314047E9}"/>
              </a:ext>
            </a:extLst>
          </p:cNvPr>
          <p:cNvSpPr txBox="1"/>
          <p:nvPr/>
        </p:nvSpPr>
        <p:spPr>
          <a:xfrm>
            <a:off x="242178" y="5148334"/>
            <a:ext cx="5980433" cy="1822037"/>
          </a:xfrm>
          <a:prstGeom prst="rect">
            <a:avLst/>
          </a:prstGeom>
          <a:noFill/>
        </p:spPr>
        <p:txBody>
          <a:bodyPr wrap="square" rtlCol="0">
            <a:spAutoFit/>
          </a:bodyPr>
          <a:lstStyle/>
          <a:p>
            <a:r>
              <a:rPr lang="en-US" sz="1400" i="1" dirty="0"/>
              <a:t>Source:  October 2021 &amp; January 2024 NAMFS Industry Surveys</a:t>
            </a:r>
          </a:p>
          <a:p>
            <a:pPr marL="285750" marR="0" lvl="0" indent="-28575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1400" i="1" u="none" strike="noStrike" kern="1200" cap="none" spc="0" normalizeH="0" baseline="0" noProof="0" dirty="0">
                <a:ln>
                  <a:noFill/>
                </a:ln>
                <a:solidFill>
                  <a:prstClr val="black"/>
                </a:solidFill>
                <a:effectLst/>
                <a:uLnTx/>
                <a:uFillTx/>
                <a:ea typeface="+mn-ea"/>
                <a:cs typeface="+mn-cs"/>
              </a:rPr>
              <a:t>Labor rate increase from $15/</a:t>
            </a:r>
            <a:r>
              <a:rPr kumimoji="0" lang="en-US" sz="1400" i="1" u="none" strike="noStrike" kern="1200" cap="none" spc="0" normalizeH="0" baseline="0" noProof="0" dirty="0" err="1">
                <a:ln>
                  <a:noFill/>
                </a:ln>
                <a:solidFill>
                  <a:prstClr val="black"/>
                </a:solidFill>
                <a:effectLst/>
                <a:uLnTx/>
                <a:uFillTx/>
                <a:ea typeface="+mn-ea"/>
                <a:cs typeface="+mn-cs"/>
              </a:rPr>
              <a:t>hr</a:t>
            </a:r>
            <a:r>
              <a:rPr kumimoji="0" lang="en-US" sz="1400" i="1" u="none" strike="noStrike" kern="1200" cap="none" spc="0" normalizeH="0" baseline="0" noProof="0" dirty="0">
                <a:ln>
                  <a:noFill/>
                </a:ln>
                <a:solidFill>
                  <a:prstClr val="black"/>
                </a:solidFill>
                <a:effectLst/>
                <a:uLnTx/>
                <a:uFillTx/>
                <a:ea typeface="+mn-ea"/>
                <a:cs typeface="+mn-cs"/>
              </a:rPr>
              <a:t> to $20/</a:t>
            </a:r>
            <a:r>
              <a:rPr kumimoji="0" lang="en-US" sz="1400" i="1" u="none" strike="noStrike" kern="1200" cap="none" spc="0" normalizeH="0" baseline="0" noProof="0" dirty="0" err="1">
                <a:ln>
                  <a:noFill/>
                </a:ln>
                <a:solidFill>
                  <a:prstClr val="black"/>
                </a:solidFill>
                <a:effectLst/>
                <a:uLnTx/>
                <a:uFillTx/>
                <a:ea typeface="+mn-ea"/>
                <a:cs typeface="+mn-cs"/>
              </a:rPr>
              <a:t>hr</a:t>
            </a:r>
            <a:endParaRPr lang="en-US" sz="1400" i="1" dirty="0">
              <a:solidFill>
                <a:prstClr val="black"/>
              </a:solidFill>
            </a:endParaRPr>
          </a:p>
          <a:p>
            <a:pPr marL="285750" marR="0" lvl="0" indent="-28575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lang="en-US" sz="1400" i="1" dirty="0"/>
              <a:t>Technology increase 2023 to 2024 – 3.8%</a:t>
            </a:r>
          </a:p>
          <a:p>
            <a:pPr marL="285750" marR="0" lvl="0" indent="-28575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lang="en-US" sz="1400" i="1" dirty="0"/>
              <a:t>Insurance increase 2023 to 2024 – 25%</a:t>
            </a:r>
          </a:p>
          <a:p>
            <a:pPr marL="285750" marR="0" lvl="0" indent="-28575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lang="en-US" sz="1400" i="1" dirty="0"/>
              <a:t>QC &amp; Admin increase 2023 to 2024 – 4.4%</a:t>
            </a:r>
          </a:p>
          <a:p>
            <a:endParaRPr lang="en-US" sz="1400" i="1" dirty="0"/>
          </a:p>
          <a:p>
            <a:endParaRPr lang="en-US" sz="1400" i="1" dirty="0"/>
          </a:p>
        </p:txBody>
      </p:sp>
    </p:spTree>
    <p:extLst>
      <p:ext uri="{BB962C8B-B14F-4D97-AF65-F5344CB8AC3E}">
        <p14:creationId xmlns:p14="http://schemas.microsoft.com/office/powerpoint/2010/main" val="15969673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7FC658-05AE-453B-ACCA-79A26CDAEFD4}"/>
              </a:ext>
            </a:extLst>
          </p:cNvPr>
          <p:cNvSpPr>
            <a:spLocks noGrp="1"/>
          </p:cNvSpPr>
          <p:nvPr>
            <p:ph type="title"/>
          </p:nvPr>
        </p:nvSpPr>
        <p:spPr>
          <a:xfrm>
            <a:off x="543261" y="365126"/>
            <a:ext cx="10810539" cy="807692"/>
          </a:xfrm>
        </p:spPr>
        <p:txBody>
          <a:bodyPr>
            <a:normAutofit/>
          </a:bodyPr>
          <a:lstStyle/>
          <a:p>
            <a:r>
              <a:rPr lang="en-US" dirty="0"/>
              <a:t>Appendix C (Preservation Data-Time)</a:t>
            </a:r>
          </a:p>
        </p:txBody>
      </p:sp>
      <p:sp>
        <p:nvSpPr>
          <p:cNvPr id="4" name="Slide Number Placeholder 3">
            <a:extLst>
              <a:ext uri="{FF2B5EF4-FFF2-40B4-BE49-F238E27FC236}">
                <a16:creationId xmlns:a16="http://schemas.microsoft.com/office/drawing/2014/main" id="{1802763F-41BE-4A6B-A545-1F7A93E14E28}"/>
              </a:ext>
            </a:extLst>
          </p:cNvPr>
          <p:cNvSpPr>
            <a:spLocks noGrp="1"/>
          </p:cNvSpPr>
          <p:nvPr>
            <p:ph type="sldNum" sz="quarter" idx="12"/>
          </p:nvPr>
        </p:nvSpPr>
        <p:spPr/>
        <p:txBody>
          <a:bodyPr/>
          <a:lstStyle/>
          <a:p>
            <a:r>
              <a:rPr lang="en-US" dirty="0"/>
              <a:t>24</a:t>
            </a:r>
          </a:p>
        </p:txBody>
      </p:sp>
      <p:graphicFrame>
        <p:nvGraphicFramePr>
          <p:cNvPr id="6" name="Table 5">
            <a:extLst>
              <a:ext uri="{FF2B5EF4-FFF2-40B4-BE49-F238E27FC236}">
                <a16:creationId xmlns:a16="http://schemas.microsoft.com/office/drawing/2014/main" id="{F517F329-C5C3-4CCC-BE46-889FDE2FAC78}"/>
              </a:ext>
            </a:extLst>
          </p:cNvPr>
          <p:cNvGraphicFramePr>
            <a:graphicFrameLocks noGrp="1"/>
          </p:cNvGraphicFramePr>
          <p:nvPr>
            <p:extLst>
              <p:ext uri="{D42A27DB-BD31-4B8C-83A1-F6EECF244321}">
                <p14:modId xmlns:p14="http://schemas.microsoft.com/office/powerpoint/2010/main" val="3586926966"/>
              </p:ext>
            </p:extLst>
          </p:nvPr>
        </p:nvGraphicFramePr>
        <p:xfrm>
          <a:off x="1404691" y="1638352"/>
          <a:ext cx="8985028" cy="2126231"/>
        </p:xfrm>
        <a:graphic>
          <a:graphicData uri="http://schemas.openxmlformats.org/drawingml/2006/table">
            <a:tbl>
              <a:tblPr firstRow="1" bandRow="1">
                <a:tableStyleId>{5C22544A-7EE6-4342-B048-85BDC9FD1C3A}</a:tableStyleId>
              </a:tblPr>
              <a:tblGrid>
                <a:gridCol w="5754940">
                  <a:extLst>
                    <a:ext uri="{9D8B030D-6E8A-4147-A177-3AD203B41FA5}">
                      <a16:colId xmlns:a16="http://schemas.microsoft.com/office/drawing/2014/main" val="2655468363"/>
                    </a:ext>
                  </a:extLst>
                </a:gridCol>
                <a:gridCol w="1444092">
                  <a:extLst>
                    <a:ext uri="{9D8B030D-6E8A-4147-A177-3AD203B41FA5}">
                      <a16:colId xmlns:a16="http://schemas.microsoft.com/office/drawing/2014/main" val="2009786606"/>
                    </a:ext>
                  </a:extLst>
                </a:gridCol>
                <a:gridCol w="1785996">
                  <a:extLst>
                    <a:ext uri="{9D8B030D-6E8A-4147-A177-3AD203B41FA5}">
                      <a16:colId xmlns:a16="http://schemas.microsoft.com/office/drawing/2014/main" val="1943230687"/>
                    </a:ext>
                  </a:extLst>
                </a:gridCol>
              </a:tblGrid>
              <a:tr h="584904">
                <a:tc>
                  <a:txBody>
                    <a:bodyPr/>
                    <a:lstStyle/>
                    <a:p>
                      <a:r>
                        <a:rPr lang="en-US" sz="1600" dirty="0"/>
                        <a:t>PPRESERVATION TIME AND MILEAGE</a:t>
                      </a:r>
                    </a:p>
                  </a:txBody>
                  <a:tcPr/>
                </a:tc>
                <a:tc>
                  <a:txBody>
                    <a:bodyPr/>
                    <a:lstStyle/>
                    <a:p>
                      <a:pPr algn="ctr"/>
                      <a:r>
                        <a:rPr lang="en-US" sz="1600" dirty="0"/>
                        <a:t>RURAL (33%)</a:t>
                      </a:r>
                    </a:p>
                  </a:txBody>
                  <a:tcPr/>
                </a:tc>
                <a:tc>
                  <a:txBody>
                    <a:bodyPr/>
                    <a:lstStyle/>
                    <a:p>
                      <a:pPr algn="ctr"/>
                      <a:r>
                        <a:rPr lang="en-US" sz="1600" dirty="0"/>
                        <a:t>NON-RURAL (67%)</a:t>
                      </a:r>
                    </a:p>
                  </a:txBody>
                  <a:tcPr/>
                </a:tc>
                <a:extLst>
                  <a:ext uri="{0D108BD9-81ED-4DB2-BD59-A6C34878D82A}">
                    <a16:rowId xmlns:a16="http://schemas.microsoft.com/office/drawing/2014/main" val="283032017"/>
                  </a:ext>
                </a:extLst>
              </a:tr>
              <a:tr h="712012">
                <a:tc>
                  <a:txBody>
                    <a:bodyPr/>
                    <a:lstStyle/>
                    <a:p>
                      <a:pPr algn="l" fontAlgn="b"/>
                      <a:r>
                        <a:rPr lang="en-US" sz="1600" b="1" i="0" u="none" strike="noStrike" dirty="0">
                          <a:solidFill>
                            <a:schemeClr val="accent1">
                              <a:lumMod val="50000"/>
                            </a:schemeClr>
                          </a:solidFill>
                          <a:effectLst/>
                          <a:latin typeface="Calibri" panose="020F0502020204030204" pitchFamily="34" charset="0"/>
                        </a:rPr>
                        <a:t>  </a:t>
                      </a:r>
                    </a:p>
                    <a:p>
                      <a:pPr algn="l" fontAlgn="b"/>
                      <a:r>
                        <a:rPr lang="en-US" sz="1600" b="1" i="0" u="none" strike="noStrike" dirty="0">
                          <a:solidFill>
                            <a:schemeClr val="accent1">
                              <a:lumMod val="50000"/>
                            </a:schemeClr>
                          </a:solidFill>
                          <a:effectLst/>
                          <a:latin typeface="Calibri" panose="020F0502020204030204" pitchFamily="34" charset="0"/>
                        </a:rPr>
                        <a:t>  Average </a:t>
                      </a:r>
                      <a:r>
                        <a:rPr lang="en-US" sz="1600" b="1" i="1" u="sng" strike="noStrike" dirty="0">
                          <a:solidFill>
                            <a:schemeClr val="accent1">
                              <a:lumMod val="50000"/>
                            </a:schemeClr>
                          </a:solidFill>
                          <a:effectLst/>
                          <a:latin typeface="Calibri" panose="020F0502020204030204" pitchFamily="34" charset="0"/>
                        </a:rPr>
                        <a:t>miles</a:t>
                      </a:r>
                      <a:r>
                        <a:rPr lang="en-US" sz="1600" b="1" i="0" u="none" strike="noStrike" dirty="0">
                          <a:solidFill>
                            <a:schemeClr val="accent1">
                              <a:lumMod val="50000"/>
                            </a:schemeClr>
                          </a:solidFill>
                          <a:effectLst/>
                          <a:latin typeface="Calibri" panose="020F0502020204030204" pitchFamily="34" charset="0"/>
                        </a:rPr>
                        <a:t> to drive to and from property </a:t>
                      </a:r>
                    </a:p>
                  </a:txBody>
                  <a:tcPr marL="9525" marR="9525" marT="9525" marB="0" anchor="ctr"/>
                </a:tc>
                <a:tc>
                  <a:txBody>
                    <a:bodyPr/>
                    <a:lstStyle/>
                    <a:p>
                      <a:pPr algn="ctr"/>
                      <a:r>
                        <a:rPr lang="en-US" sz="1600" b="0" dirty="0">
                          <a:solidFill>
                            <a:schemeClr val="accent1">
                              <a:lumMod val="50000"/>
                            </a:schemeClr>
                          </a:solidFill>
                        </a:rPr>
                        <a:t>42.16</a:t>
                      </a:r>
                    </a:p>
                  </a:txBody>
                  <a:tcPr anchor="ctr"/>
                </a:tc>
                <a:tc>
                  <a:txBody>
                    <a:bodyPr/>
                    <a:lstStyle/>
                    <a:p>
                      <a:pPr algn="ctr"/>
                      <a:r>
                        <a:rPr lang="en-US" sz="1600" b="0" dirty="0">
                          <a:solidFill>
                            <a:schemeClr val="accent1">
                              <a:lumMod val="50000"/>
                            </a:schemeClr>
                          </a:solidFill>
                        </a:rPr>
                        <a:t>15.37</a:t>
                      </a:r>
                    </a:p>
                  </a:txBody>
                  <a:tcPr anchor="ctr"/>
                </a:tc>
                <a:extLst>
                  <a:ext uri="{0D108BD9-81ED-4DB2-BD59-A6C34878D82A}">
                    <a16:rowId xmlns:a16="http://schemas.microsoft.com/office/drawing/2014/main" val="3321039911"/>
                  </a:ext>
                </a:extLst>
              </a:tr>
              <a:tr h="8293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b="1" i="0" u="none" strike="noStrike" dirty="0">
                        <a:solidFill>
                          <a:schemeClr val="accent1">
                            <a:lumMod val="50000"/>
                          </a:schemeClr>
                        </a:solidFill>
                        <a:effectLst/>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0" u="none" strike="noStrike" dirty="0">
                          <a:solidFill>
                            <a:schemeClr val="accent1">
                              <a:lumMod val="50000"/>
                            </a:schemeClr>
                          </a:solidFill>
                          <a:effectLst/>
                          <a:latin typeface="Calibri" panose="020F0502020204030204" pitchFamily="34" charset="0"/>
                        </a:rPr>
                        <a:t>Average </a:t>
                      </a:r>
                      <a:r>
                        <a:rPr lang="en-US" sz="1600" b="1" i="1" u="sng" strike="noStrike" dirty="0">
                          <a:solidFill>
                            <a:schemeClr val="accent1">
                              <a:lumMod val="50000"/>
                            </a:schemeClr>
                          </a:solidFill>
                          <a:effectLst/>
                          <a:latin typeface="Calibri" panose="020F0502020204030204" pitchFamily="34" charset="0"/>
                        </a:rPr>
                        <a:t>time</a:t>
                      </a:r>
                      <a:r>
                        <a:rPr lang="en-US" sz="1600" b="1" i="0" u="none" strike="noStrike" dirty="0">
                          <a:solidFill>
                            <a:schemeClr val="accent1">
                              <a:lumMod val="50000"/>
                            </a:schemeClr>
                          </a:solidFill>
                          <a:effectLst/>
                          <a:latin typeface="Calibri" panose="020F0502020204030204" pitchFamily="34" charset="0"/>
                        </a:rPr>
                        <a:t> to drive to and from property </a:t>
                      </a:r>
                    </a:p>
                  </a:txBody>
                  <a:tcPr anchor="ctr"/>
                </a:tc>
                <a:tc>
                  <a:txBody>
                    <a:bodyPr/>
                    <a:lstStyle/>
                    <a:p>
                      <a:pPr algn="ctr"/>
                      <a:r>
                        <a:rPr lang="en-US" sz="1600" b="0" dirty="0">
                          <a:solidFill>
                            <a:schemeClr val="accent1">
                              <a:lumMod val="50000"/>
                            </a:schemeClr>
                          </a:solidFill>
                        </a:rPr>
                        <a:t>48:39</a:t>
                      </a:r>
                    </a:p>
                  </a:txBody>
                  <a:tcPr anchor="ctr"/>
                </a:tc>
                <a:tc>
                  <a:txBody>
                    <a:bodyPr/>
                    <a:lstStyle/>
                    <a:p>
                      <a:pPr algn="ctr"/>
                      <a:r>
                        <a:rPr lang="en-US" sz="1600" b="0" dirty="0">
                          <a:solidFill>
                            <a:schemeClr val="accent1">
                              <a:lumMod val="50000"/>
                            </a:schemeClr>
                          </a:solidFill>
                        </a:rPr>
                        <a:t>18:05</a:t>
                      </a:r>
                    </a:p>
                  </a:txBody>
                  <a:tcPr anchor="ctr"/>
                </a:tc>
                <a:extLst>
                  <a:ext uri="{0D108BD9-81ED-4DB2-BD59-A6C34878D82A}">
                    <a16:rowId xmlns:a16="http://schemas.microsoft.com/office/drawing/2014/main" val="4233467915"/>
                  </a:ext>
                </a:extLst>
              </a:tr>
            </a:tbl>
          </a:graphicData>
        </a:graphic>
      </p:graphicFrame>
      <p:sp>
        <p:nvSpPr>
          <p:cNvPr id="3" name="TextBox 2">
            <a:extLst>
              <a:ext uri="{FF2B5EF4-FFF2-40B4-BE49-F238E27FC236}">
                <a16:creationId xmlns:a16="http://schemas.microsoft.com/office/drawing/2014/main" id="{88B8A88E-87FC-4FB3-BE20-84CA5A7103A6}"/>
              </a:ext>
            </a:extLst>
          </p:cNvPr>
          <p:cNvSpPr txBox="1"/>
          <p:nvPr/>
        </p:nvSpPr>
        <p:spPr>
          <a:xfrm>
            <a:off x="296654" y="5992009"/>
            <a:ext cx="5980433" cy="307777"/>
          </a:xfrm>
          <a:prstGeom prst="rect">
            <a:avLst/>
          </a:prstGeom>
          <a:noFill/>
        </p:spPr>
        <p:txBody>
          <a:bodyPr wrap="square" rtlCol="0">
            <a:spAutoFit/>
          </a:bodyPr>
          <a:lstStyle/>
          <a:p>
            <a:r>
              <a:rPr lang="en-US" sz="1400" i="1" dirty="0"/>
              <a:t>Source:  October 2021 &amp; January 2024 NAMFS Industry Surveys</a:t>
            </a:r>
          </a:p>
        </p:txBody>
      </p:sp>
    </p:spTree>
    <p:extLst>
      <p:ext uri="{BB962C8B-B14F-4D97-AF65-F5344CB8AC3E}">
        <p14:creationId xmlns:p14="http://schemas.microsoft.com/office/powerpoint/2010/main" val="176709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27895-B580-4DE6-A655-638B8C7AB03F}"/>
              </a:ext>
            </a:extLst>
          </p:cNvPr>
          <p:cNvSpPr>
            <a:spLocks noGrp="1"/>
          </p:cNvSpPr>
          <p:nvPr>
            <p:ph type="title"/>
          </p:nvPr>
        </p:nvSpPr>
        <p:spPr/>
        <p:txBody>
          <a:bodyPr/>
          <a:lstStyle/>
          <a:p>
            <a:r>
              <a:rPr lang="en-US" dirty="0"/>
              <a:t>Fair Trade Disclaimer</a:t>
            </a:r>
          </a:p>
        </p:txBody>
      </p:sp>
      <p:sp>
        <p:nvSpPr>
          <p:cNvPr id="3" name="Content Placeholder 2">
            <a:extLst>
              <a:ext uri="{FF2B5EF4-FFF2-40B4-BE49-F238E27FC236}">
                <a16:creationId xmlns:a16="http://schemas.microsoft.com/office/drawing/2014/main" id="{BAF5E5B6-C6E7-4331-9F1E-1CCE39D3587B}"/>
              </a:ext>
            </a:extLst>
          </p:cNvPr>
          <p:cNvSpPr>
            <a:spLocks noGrp="1"/>
          </p:cNvSpPr>
          <p:nvPr>
            <p:ph idx="1"/>
          </p:nvPr>
        </p:nvSpPr>
        <p:spPr/>
        <p:txBody>
          <a:bodyPr/>
          <a:lstStyle/>
          <a:p>
            <a:pPr marL="0" indent="0">
              <a:buNone/>
            </a:pPr>
            <a:r>
              <a:rPr lang="en-US" dirty="0"/>
              <a:t>Neither the National Association of Mortgage Field Services (NAMFS), nor our members, are attempting to fix prices or create collusion with our discussions regarding this issue.  NAMFS members work separately with their respective clients and arrive at their own pricing structure independently, without consultation or agreement with any other party for the purpose of restricting competition; and should never attempt to induce any other person or company to restrict fair and open competition.</a:t>
            </a:r>
          </a:p>
        </p:txBody>
      </p:sp>
      <p:sp>
        <p:nvSpPr>
          <p:cNvPr id="4" name="Slide Number Placeholder 3">
            <a:extLst>
              <a:ext uri="{FF2B5EF4-FFF2-40B4-BE49-F238E27FC236}">
                <a16:creationId xmlns:a16="http://schemas.microsoft.com/office/drawing/2014/main" id="{2BB3240C-7E11-4B7F-A164-DCAAAAD99BCD}"/>
              </a:ext>
            </a:extLst>
          </p:cNvPr>
          <p:cNvSpPr>
            <a:spLocks noGrp="1"/>
          </p:cNvSpPr>
          <p:nvPr>
            <p:ph type="sldNum" sz="quarter" idx="12"/>
          </p:nvPr>
        </p:nvSpPr>
        <p:spPr/>
        <p:txBody>
          <a:bodyPr/>
          <a:lstStyle/>
          <a:p>
            <a:fld id="{6CB29A9B-4933-4C25-A3D6-1131B058B5BC}" type="slidenum">
              <a:rPr lang="en-US" smtClean="0"/>
              <a:t>2</a:t>
            </a:fld>
            <a:endParaRPr lang="en-US" dirty="0"/>
          </a:p>
        </p:txBody>
      </p:sp>
    </p:spTree>
    <p:extLst>
      <p:ext uri="{BB962C8B-B14F-4D97-AF65-F5344CB8AC3E}">
        <p14:creationId xmlns:p14="http://schemas.microsoft.com/office/powerpoint/2010/main" val="32933783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BBF0F-1B24-4D76-B7CE-94953A7128FE}"/>
              </a:ext>
            </a:extLst>
          </p:cNvPr>
          <p:cNvSpPr>
            <a:spLocks noGrp="1"/>
          </p:cNvSpPr>
          <p:nvPr>
            <p:ph type="title"/>
          </p:nvPr>
        </p:nvSpPr>
        <p:spPr>
          <a:xfrm>
            <a:off x="327660" y="365126"/>
            <a:ext cx="11026140" cy="807692"/>
          </a:xfrm>
        </p:spPr>
        <p:txBody>
          <a:bodyPr>
            <a:normAutofit/>
          </a:bodyPr>
          <a:lstStyle/>
          <a:p>
            <a:r>
              <a:rPr lang="en-US" sz="3600" dirty="0"/>
              <a:t>Appendix D (Preservation Data – Expenses) </a:t>
            </a:r>
          </a:p>
        </p:txBody>
      </p:sp>
      <p:sp>
        <p:nvSpPr>
          <p:cNvPr id="4" name="Slide Number Placeholder 3">
            <a:extLst>
              <a:ext uri="{FF2B5EF4-FFF2-40B4-BE49-F238E27FC236}">
                <a16:creationId xmlns:a16="http://schemas.microsoft.com/office/drawing/2014/main" id="{9B3D23F8-EF88-4171-92F3-1E8799121E1F}"/>
              </a:ext>
            </a:extLst>
          </p:cNvPr>
          <p:cNvSpPr>
            <a:spLocks noGrp="1"/>
          </p:cNvSpPr>
          <p:nvPr>
            <p:ph type="sldNum" sz="quarter" idx="12"/>
          </p:nvPr>
        </p:nvSpPr>
        <p:spPr/>
        <p:txBody>
          <a:bodyPr/>
          <a:lstStyle/>
          <a:p>
            <a:r>
              <a:rPr lang="en-US" dirty="0"/>
              <a:t>25</a:t>
            </a:r>
          </a:p>
        </p:txBody>
      </p:sp>
      <p:graphicFrame>
        <p:nvGraphicFramePr>
          <p:cNvPr id="5" name="Table 4">
            <a:extLst>
              <a:ext uri="{FF2B5EF4-FFF2-40B4-BE49-F238E27FC236}">
                <a16:creationId xmlns:a16="http://schemas.microsoft.com/office/drawing/2014/main" id="{F6D79A2B-7344-4675-8C42-887180523C4C}"/>
              </a:ext>
            </a:extLst>
          </p:cNvPr>
          <p:cNvGraphicFramePr>
            <a:graphicFrameLocks noGrp="1"/>
          </p:cNvGraphicFramePr>
          <p:nvPr>
            <p:extLst>
              <p:ext uri="{D42A27DB-BD31-4B8C-83A1-F6EECF244321}">
                <p14:modId xmlns:p14="http://schemas.microsoft.com/office/powerpoint/2010/main" val="3981123083"/>
              </p:ext>
            </p:extLst>
          </p:nvPr>
        </p:nvGraphicFramePr>
        <p:xfrm>
          <a:off x="839096" y="1254475"/>
          <a:ext cx="10514703" cy="4782939"/>
        </p:xfrm>
        <a:graphic>
          <a:graphicData uri="http://schemas.openxmlformats.org/drawingml/2006/table">
            <a:tbl>
              <a:tblPr firstRow="1" bandRow="1">
                <a:tableStyleId>{5C22544A-7EE6-4342-B048-85BDC9FD1C3A}</a:tableStyleId>
              </a:tblPr>
              <a:tblGrid>
                <a:gridCol w="7087063">
                  <a:extLst>
                    <a:ext uri="{9D8B030D-6E8A-4147-A177-3AD203B41FA5}">
                      <a16:colId xmlns:a16="http://schemas.microsoft.com/office/drawing/2014/main" val="1042661332"/>
                    </a:ext>
                  </a:extLst>
                </a:gridCol>
                <a:gridCol w="3427640">
                  <a:extLst>
                    <a:ext uri="{9D8B030D-6E8A-4147-A177-3AD203B41FA5}">
                      <a16:colId xmlns:a16="http://schemas.microsoft.com/office/drawing/2014/main" val="1300092352"/>
                    </a:ext>
                  </a:extLst>
                </a:gridCol>
              </a:tblGrid>
              <a:tr h="768407">
                <a:tc>
                  <a:txBody>
                    <a:bodyPr/>
                    <a:lstStyle/>
                    <a:p>
                      <a:r>
                        <a:rPr lang="en-US" sz="1400" dirty="0"/>
                        <a:t>EXPENSES – SUPPLY CHAIN (Contractor, Regional, and National)</a:t>
                      </a:r>
                    </a:p>
                  </a:txBody>
                  <a:tcPr/>
                </a:tc>
                <a:tc>
                  <a:txBody>
                    <a:bodyPr/>
                    <a:lstStyle/>
                    <a:p>
                      <a:pPr algn="ctr"/>
                      <a:r>
                        <a:rPr lang="en-US" sz="1400" b="1" kern="1200" dirty="0">
                          <a:solidFill>
                            <a:schemeClr val="lt1"/>
                          </a:solidFill>
                          <a:latin typeface="+mn-lt"/>
                          <a:ea typeface="+mn-ea"/>
                          <a:cs typeface="+mn-cs"/>
                        </a:rPr>
                        <a:t>COST</a:t>
                      </a:r>
                    </a:p>
                  </a:txBody>
                  <a:tcPr/>
                </a:tc>
                <a:extLst>
                  <a:ext uri="{0D108BD9-81ED-4DB2-BD59-A6C34878D82A}">
                    <a16:rowId xmlns:a16="http://schemas.microsoft.com/office/drawing/2014/main" val="3376980895"/>
                  </a:ext>
                </a:extLst>
              </a:tr>
              <a:tr h="602910">
                <a:tc>
                  <a:txBody>
                    <a:bodyPr/>
                    <a:lstStyle/>
                    <a:p>
                      <a:pPr algn="l"/>
                      <a:r>
                        <a:rPr lang="en-US" sz="1400" b="1" dirty="0">
                          <a:solidFill>
                            <a:schemeClr val="accent1">
                              <a:lumMod val="50000"/>
                            </a:schemeClr>
                          </a:solidFill>
                        </a:rPr>
                        <a:t>Technology – </a:t>
                      </a:r>
                      <a:r>
                        <a:rPr lang="en-US" sz="1400" b="0" dirty="0">
                          <a:solidFill>
                            <a:schemeClr val="accent1">
                              <a:lumMod val="50000"/>
                            </a:schemeClr>
                          </a:solidFill>
                        </a:rPr>
                        <a:t>includes integrations, system(s) of record, etc.                                           </a:t>
                      </a:r>
                    </a:p>
                  </a:txBody>
                  <a:tcPr/>
                </a:tc>
                <a:tc>
                  <a:txBody>
                    <a:bodyPr/>
                    <a:lstStyle/>
                    <a:p>
                      <a:pPr algn="ctr"/>
                      <a:r>
                        <a:rPr lang="en-US" sz="1400" b="0" dirty="0">
                          <a:solidFill>
                            <a:schemeClr val="accent1">
                              <a:lumMod val="50000"/>
                            </a:schemeClr>
                          </a:solidFill>
                        </a:rPr>
                        <a:t>$5.45</a:t>
                      </a:r>
                    </a:p>
                  </a:txBody>
                  <a:tcPr/>
                </a:tc>
                <a:extLst>
                  <a:ext uri="{0D108BD9-81ED-4DB2-BD59-A6C34878D82A}">
                    <a16:rowId xmlns:a16="http://schemas.microsoft.com/office/drawing/2014/main" val="69857316"/>
                  </a:ext>
                </a:extLst>
              </a:tr>
              <a:tr h="6029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chemeClr val="accent1">
                              <a:lumMod val="50000"/>
                            </a:schemeClr>
                          </a:solidFill>
                        </a:rPr>
                        <a:t>Insurance – </a:t>
                      </a:r>
                      <a:r>
                        <a:rPr lang="en-US" sz="1400" b="0" dirty="0">
                          <a:solidFill>
                            <a:schemeClr val="accent1">
                              <a:lumMod val="50000"/>
                            </a:schemeClr>
                          </a:solidFill>
                        </a:rPr>
                        <a:t>includes general liability, errors and omissions, auto, etc.</a:t>
                      </a:r>
                      <a:endParaRPr lang="en-US" sz="1400" b="1" dirty="0">
                        <a:solidFill>
                          <a:schemeClr val="accent1">
                            <a:lumMod val="50000"/>
                          </a:schemeClr>
                        </a:solidFill>
                      </a:endParaRPr>
                    </a:p>
                  </a:txBody>
                  <a:tcPr/>
                </a:tc>
                <a:tc>
                  <a:txBody>
                    <a:bodyPr/>
                    <a:lstStyle/>
                    <a:p>
                      <a:pPr algn="ctr"/>
                      <a:r>
                        <a:rPr lang="en-US" sz="1400" b="0" dirty="0">
                          <a:solidFill>
                            <a:schemeClr val="accent1">
                              <a:lumMod val="50000"/>
                            </a:schemeClr>
                          </a:solidFill>
                        </a:rPr>
                        <a:t>$1.50</a:t>
                      </a:r>
                    </a:p>
                  </a:txBody>
                  <a:tcPr/>
                </a:tc>
                <a:extLst>
                  <a:ext uri="{0D108BD9-81ED-4DB2-BD59-A6C34878D82A}">
                    <a16:rowId xmlns:a16="http://schemas.microsoft.com/office/drawing/2014/main" val="2636249113"/>
                  </a:ext>
                </a:extLst>
              </a:tr>
              <a:tr h="602910">
                <a:tc>
                  <a:txBody>
                    <a:bodyPr/>
                    <a:lstStyle/>
                    <a:p>
                      <a:pPr algn="l"/>
                      <a:r>
                        <a:rPr lang="en-US" sz="1400" b="1" dirty="0">
                          <a:solidFill>
                            <a:schemeClr val="accent1">
                              <a:lumMod val="50000"/>
                            </a:schemeClr>
                          </a:solidFill>
                        </a:rPr>
                        <a:t>Quality Control </a:t>
                      </a:r>
                      <a:r>
                        <a:rPr lang="en-US" sz="1400" b="0" dirty="0">
                          <a:solidFill>
                            <a:schemeClr val="accent1">
                              <a:lumMod val="50000"/>
                            </a:schemeClr>
                          </a:solidFill>
                        </a:rPr>
                        <a:t>– includes review of results and necessary adjustments</a:t>
                      </a:r>
                    </a:p>
                  </a:txBody>
                  <a:tcPr/>
                </a:tc>
                <a:tc>
                  <a:txBody>
                    <a:bodyPr/>
                    <a:lstStyle/>
                    <a:p>
                      <a:pPr algn="ctr"/>
                      <a:r>
                        <a:rPr lang="en-US" sz="1400" b="0" dirty="0">
                          <a:solidFill>
                            <a:schemeClr val="accent1">
                              <a:lumMod val="50000"/>
                            </a:schemeClr>
                          </a:solidFill>
                        </a:rPr>
                        <a:t>$2.77</a:t>
                      </a:r>
                    </a:p>
                  </a:txBody>
                  <a:tcPr/>
                </a:tc>
                <a:extLst>
                  <a:ext uri="{0D108BD9-81ED-4DB2-BD59-A6C34878D82A}">
                    <a16:rowId xmlns:a16="http://schemas.microsoft.com/office/drawing/2014/main" val="3060162608"/>
                  </a:ext>
                </a:extLst>
              </a:tr>
              <a:tr h="13476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chemeClr val="accent1">
                              <a:lumMod val="50000"/>
                            </a:schemeClr>
                          </a:solidFill>
                        </a:rPr>
                        <a:t>Admin/Management Overhead – </a:t>
                      </a:r>
                      <a:r>
                        <a:rPr lang="en-US" sz="1400" b="0" dirty="0">
                          <a:solidFill>
                            <a:schemeClr val="accent1">
                              <a:lumMod val="50000"/>
                            </a:schemeClr>
                          </a:solidFill>
                        </a:rPr>
                        <a:t>includes system enhancements to address updates to requirements, property registration/tracking, code enforcement tracking/resolution, hazard claim reporting/resolution, repair and rehab tracking/resolution, etc.</a:t>
                      </a:r>
                      <a:r>
                        <a:rPr lang="en-US" sz="1400" b="0" dirty="0">
                          <a:solidFill>
                            <a:srgbClr val="FF0000"/>
                          </a:solidFill>
                        </a:rPr>
                        <a:t>                                           </a:t>
                      </a:r>
                    </a:p>
                  </a:txBody>
                  <a:tcPr/>
                </a:tc>
                <a:tc>
                  <a:txBody>
                    <a:bodyPr/>
                    <a:lstStyle/>
                    <a:p>
                      <a:pPr algn="ctr"/>
                      <a:r>
                        <a:rPr lang="en-US" sz="1400" b="0" i="0" u="none" dirty="0">
                          <a:solidFill>
                            <a:schemeClr val="accent1">
                              <a:lumMod val="50000"/>
                            </a:schemeClr>
                          </a:solidFill>
                        </a:rPr>
                        <a:t>$5.79</a:t>
                      </a:r>
                    </a:p>
                  </a:txBody>
                  <a:tcPr/>
                </a:tc>
                <a:extLst>
                  <a:ext uri="{0D108BD9-81ED-4DB2-BD59-A6C34878D82A}">
                    <a16:rowId xmlns:a16="http://schemas.microsoft.com/office/drawing/2014/main" val="1986557913"/>
                  </a:ext>
                </a:extLst>
              </a:tr>
              <a:tr h="43251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chemeClr val="accent1">
                              <a:lumMod val="50000"/>
                            </a:schemeClr>
                          </a:solidFill>
                        </a:rPr>
                        <a:t>Expediency For Completion</a:t>
                      </a:r>
                      <a:r>
                        <a:rPr lang="en-US" sz="1400" b="0" dirty="0">
                          <a:solidFill>
                            <a:schemeClr val="accent1">
                              <a:lumMod val="50000"/>
                            </a:schemeClr>
                          </a:solidFill>
                        </a:rPr>
                        <a:t>                                                   </a:t>
                      </a:r>
                    </a:p>
                  </a:txBody>
                  <a:tcPr/>
                </a:tc>
                <a:tc>
                  <a:txBody>
                    <a:bodyPr/>
                    <a:lstStyle/>
                    <a:p>
                      <a:pPr algn="ctr"/>
                      <a:r>
                        <a:rPr lang="en-US" sz="1400" b="0" dirty="0">
                          <a:solidFill>
                            <a:schemeClr val="accent1">
                              <a:lumMod val="50000"/>
                            </a:schemeClr>
                          </a:solidFill>
                        </a:rPr>
                        <a:t>$2.50</a:t>
                      </a:r>
                    </a:p>
                  </a:txBody>
                  <a:tcPr/>
                </a:tc>
                <a:extLst>
                  <a:ext uri="{0D108BD9-81ED-4DB2-BD59-A6C34878D82A}">
                    <a16:rowId xmlns:a16="http://schemas.microsoft.com/office/drawing/2014/main" val="4081868795"/>
                  </a:ext>
                </a:extLst>
              </a:tr>
              <a:tr h="425607">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1" i="1" u="sng" dirty="0">
                          <a:solidFill>
                            <a:schemeClr val="accent1">
                              <a:lumMod val="50000"/>
                            </a:schemeClr>
                          </a:solidFill>
                        </a:rPr>
                        <a:t>TOTAL</a:t>
                      </a:r>
                    </a:p>
                  </a:txBody>
                  <a:tcPr/>
                </a:tc>
                <a:tc>
                  <a:txBody>
                    <a:bodyPr/>
                    <a:lstStyle/>
                    <a:p>
                      <a:pPr algn="ctr"/>
                      <a:r>
                        <a:rPr lang="en-US" sz="1400" b="0" dirty="0">
                          <a:solidFill>
                            <a:schemeClr val="accent1">
                              <a:lumMod val="50000"/>
                            </a:schemeClr>
                          </a:solidFill>
                        </a:rPr>
                        <a:t>$18.01</a:t>
                      </a:r>
                    </a:p>
                  </a:txBody>
                  <a:tcPr/>
                </a:tc>
                <a:extLst>
                  <a:ext uri="{0D108BD9-81ED-4DB2-BD59-A6C34878D82A}">
                    <a16:rowId xmlns:a16="http://schemas.microsoft.com/office/drawing/2014/main" val="2495176160"/>
                  </a:ext>
                </a:extLst>
              </a:tr>
            </a:tbl>
          </a:graphicData>
        </a:graphic>
      </p:graphicFrame>
      <p:sp>
        <p:nvSpPr>
          <p:cNvPr id="6" name="TextBox 5">
            <a:extLst>
              <a:ext uri="{FF2B5EF4-FFF2-40B4-BE49-F238E27FC236}">
                <a16:creationId xmlns:a16="http://schemas.microsoft.com/office/drawing/2014/main" id="{1F229987-3149-4FE8-A583-CC997DA70A19}"/>
              </a:ext>
            </a:extLst>
          </p:cNvPr>
          <p:cNvSpPr txBox="1"/>
          <p:nvPr/>
        </p:nvSpPr>
        <p:spPr>
          <a:xfrm>
            <a:off x="838201" y="6037414"/>
            <a:ext cx="5980433" cy="307777"/>
          </a:xfrm>
          <a:prstGeom prst="rect">
            <a:avLst/>
          </a:prstGeom>
          <a:noFill/>
        </p:spPr>
        <p:txBody>
          <a:bodyPr wrap="square" rtlCol="0">
            <a:spAutoFit/>
          </a:bodyPr>
          <a:lstStyle/>
          <a:p>
            <a:r>
              <a:rPr lang="en-US" sz="1400" i="1" dirty="0"/>
              <a:t>Source:  October 2021 &amp; January 2024 NAMFS Industry Surveys</a:t>
            </a:r>
          </a:p>
        </p:txBody>
      </p:sp>
    </p:spTree>
    <p:extLst>
      <p:ext uri="{BB962C8B-B14F-4D97-AF65-F5344CB8AC3E}">
        <p14:creationId xmlns:p14="http://schemas.microsoft.com/office/powerpoint/2010/main" val="13032031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1A5D9-616D-5DA0-5A4D-72BEEE286FD6}"/>
              </a:ext>
            </a:extLst>
          </p:cNvPr>
          <p:cNvSpPr>
            <a:spLocks noGrp="1"/>
          </p:cNvSpPr>
          <p:nvPr>
            <p:ph type="title"/>
          </p:nvPr>
        </p:nvSpPr>
        <p:spPr/>
        <p:txBody>
          <a:bodyPr>
            <a:normAutofit/>
          </a:bodyPr>
          <a:lstStyle/>
          <a:p>
            <a:r>
              <a:rPr lang="en-US" dirty="0"/>
              <a:t>Preservation Expense (continued) </a:t>
            </a:r>
          </a:p>
        </p:txBody>
      </p:sp>
      <p:graphicFrame>
        <p:nvGraphicFramePr>
          <p:cNvPr id="5" name="Table 5">
            <a:extLst>
              <a:ext uri="{FF2B5EF4-FFF2-40B4-BE49-F238E27FC236}">
                <a16:creationId xmlns:a16="http://schemas.microsoft.com/office/drawing/2014/main" id="{E1ED7EFD-2D83-8088-FEC1-C7C97F86318B}"/>
              </a:ext>
            </a:extLst>
          </p:cNvPr>
          <p:cNvGraphicFramePr>
            <a:graphicFrameLocks noGrp="1"/>
          </p:cNvGraphicFramePr>
          <p:nvPr>
            <p:ph idx="1"/>
            <p:extLst>
              <p:ext uri="{D42A27DB-BD31-4B8C-83A1-F6EECF244321}">
                <p14:modId xmlns:p14="http://schemas.microsoft.com/office/powerpoint/2010/main" val="2819404277"/>
              </p:ext>
            </p:extLst>
          </p:nvPr>
        </p:nvGraphicFramePr>
        <p:xfrm>
          <a:off x="838200" y="1172818"/>
          <a:ext cx="10515600" cy="2595880"/>
        </p:xfrm>
        <a:graphic>
          <a:graphicData uri="http://schemas.openxmlformats.org/drawingml/2006/table">
            <a:tbl>
              <a:tblPr firstRow="1" bandRow="1">
                <a:tableStyleId>{5C22544A-7EE6-4342-B048-85BDC9FD1C3A}</a:tableStyleId>
              </a:tblPr>
              <a:tblGrid>
                <a:gridCol w="6584576">
                  <a:extLst>
                    <a:ext uri="{9D8B030D-6E8A-4147-A177-3AD203B41FA5}">
                      <a16:colId xmlns:a16="http://schemas.microsoft.com/office/drawing/2014/main" val="2765405105"/>
                    </a:ext>
                  </a:extLst>
                </a:gridCol>
                <a:gridCol w="3931024">
                  <a:extLst>
                    <a:ext uri="{9D8B030D-6E8A-4147-A177-3AD203B41FA5}">
                      <a16:colId xmlns:a16="http://schemas.microsoft.com/office/drawing/2014/main" val="2856273225"/>
                    </a:ext>
                  </a:extLst>
                </a:gridCol>
              </a:tblGrid>
              <a:tr h="370840">
                <a:tc>
                  <a:txBody>
                    <a:bodyPr/>
                    <a:lstStyle/>
                    <a:p>
                      <a:pPr algn="ctr" fontAlgn="b"/>
                      <a:r>
                        <a:rPr lang="en-US" sz="1800" b="1" i="0" u="none" strike="noStrike" baseline="0" dirty="0">
                          <a:solidFill>
                            <a:schemeClr val="bg1"/>
                          </a:solidFill>
                          <a:effectLst/>
                          <a:latin typeface="Calibri" panose="020F0502020204030204" pitchFamily="34" charset="0"/>
                        </a:rPr>
                        <a:t>SERVICE - LOCKSET</a:t>
                      </a:r>
                    </a:p>
                  </a:txBody>
                  <a:tcPr marL="4763" marR="4763" marT="4763" marB="0" anchor="b"/>
                </a:tc>
                <a:tc>
                  <a:txBody>
                    <a:bodyPr/>
                    <a:lstStyle/>
                    <a:p>
                      <a:pPr algn="ctr" fontAlgn="b"/>
                      <a:r>
                        <a:rPr lang="en-US" sz="1800" b="1" i="0" u="none" strike="noStrike" baseline="0" dirty="0">
                          <a:solidFill>
                            <a:schemeClr val="bg1"/>
                          </a:solidFill>
                          <a:effectLst/>
                          <a:latin typeface="Calibri" panose="020F0502020204030204" pitchFamily="34" charset="0"/>
                        </a:rPr>
                        <a:t>LOCKSET</a:t>
                      </a:r>
                    </a:p>
                  </a:txBody>
                  <a:tcPr marL="4763" marR="4763" marT="4763" marB="0" anchor="b"/>
                </a:tc>
                <a:extLst>
                  <a:ext uri="{0D108BD9-81ED-4DB2-BD59-A6C34878D82A}">
                    <a16:rowId xmlns:a16="http://schemas.microsoft.com/office/drawing/2014/main" val="2132410047"/>
                  </a:ext>
                </a:extLst>
              </a:tr>
              <a:tr h="370840">
                <a:tc>
                  <a:txBody>
                    <a:bodyPr/>
                    <a:lstStyle/>
                    <a:p>
                      <a:pPr algn="l" fontAlgn="b"/>
                      <a:r>
                        <a:rPr lang="en-US" sz="1800" b="0" i="0" u="none" strike="noStrike" baseline="0" dirty="0">
                          <a:solidFill>
                            <a:srgbClr val="000000"/>
                          </a:solidFill>
                          <a:effectLst/>
                          <a:latin typeface="Calibri" panose="020F0502020204030204" pitchFamily="34" charset="0"/>
                        </a:rPr>
                        <a:t>Cost of materials (knob, dead, drill bit - average quality)</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                                            64.69 </a:t>
                      </a:r>
                    </a:p>
                  </a:txBody>
                  <a:tcPr marL="4763" marR="4763" marT="4763" marB="0" anchor="b"/>
                </a:tc>
                <a:extLst>
                  <a:ext uri="{0D108BD9-81ED-4DB2-BD59-A6C34878D82A}">
                    <a16:rowId xmlns:a16="http://schemas.microsoft.com/office/drawing/2014/main" val="863800118"/>
                  </a:ext>
                </a:extLst>
              </a:tr>
              <a:tr h="370840">
                <a:tc>
                  <a:txBody>
                    <a:bodyPr/>
                    <a:lstStyle/>
                    <a:p>
                      <a:pPr algn="l" fontAlgn="b"/>
                      <a:r>
                        <a:rPr lang="en-US" sz="1800" b="0" i="0" u="none" strike="noStrike" baseline="0" dirty="0">
                          <a:solidFill>
                            <a:srgbClr val="000000"/>
                          </a:solidFill>
                          <a:effectLst/>
                          <a:latin typeface="Calibri" panose="020F0502020204030204" pitchFamily="34" charset="0"/>
                        </a:rPr>
                        <a:t>Labor for service (assume $32/HR Laborer rate)</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                                            16.99 </a:t>
                      </a:r>
                    </a:p>
                  </a:txBody>
                  <a:tcPr marL="4763" marR="4763" marT="4763" marB="0" anchor="b"/>
                </a:tc>
                <a:extLst>
                  <a:ext uri="{0D108BD9-81ED-4DB2-BD59-A6C34878D82A}">
                    <a16:rowId xmlns:a16="http://schemas.microsoft.com/office/drawing/2014/main" val="2184123043"/>
                  </a:ext>
                </a:extLst>
              </a:tr>
              <a:tr h="370840">
                <a:tc>
                  <a:txBody>
                    <a:bodyPr/>
                    <a:lstStyle/>
                    <a:p>
                      <a:pPr algn="l" fontAlgn="b"/>
                      <a:r>
                        <a:rPr lang="en-US" sz="1800" b="0" i="0" u="none" strike="noStrike" baseline="0" dirty="0">
                          <a:solidFill>
                            <a:srgbClr val="000000"/>
                          </a:solidFill>
                          <a:effectLst/>
                          <a:latin typeface="Calibri" panose="020F0502020204030204" pitchFamily="34" charset="0"/>
                        </a:rPr>
                        <a:t>Window time (weighted average 67% urban/33% rural)</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                                              7.95 </a:t>
                      </a:r>
                    </a:p>
                  </a:txBody>
                  <a:tcPr marL="4763" marR="4763" marT="4763" marB="0" anchor="b"/>
                </a:tc>
                <a:extLst>
                  <a:ext uri="{0D108BD9-81ED-4DB2-BD59-A6C34878D82A}">
                    <a16:rowId xmlns:a16="http://schemas.microsoft.com/office/drawing/2014/main" val="3337711986"/>
                  </a:ext>
                </a:extLst>
              </a:tr>
              <a:tr h="370840">
                <a:tc>
                  <a:txBody>
                    <a:bodyPr/>
                    <a:lstStyle/>
                    <a:p>
                      <a:pPr algn="l" fontAlgn="b"/>
                      <a:r>
                        <a:rPr lang="en-US" sz="1800" b="0" i="0" u="none" strike="noStrike" baseline="0" dirty="0">
                          <a:solidFill>
                            <a:srgbClr val="000000"/>
                          </a:solidFill>
                          <a:effectLst/>
                          <a:latin typeface="Calibri" panose="020F0502020204030204" pitchFamily="34" charset="0"/>
                        </a:rPr>
                        <a:t>Mileage (weighted average 67% urban/33% rural)</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                                              8.12 </a:t>
                      </a:r>
                    </a:p>
                  </a:txBody>
                  <a:tcPr marL="4763" marR="4763" marT="4763" marB="0" anchor="b"/>
                </a:tc>
                <a:extLst>
                  <a:ext uri="{0D108BD9-81ED-4DB2-BD59-A6C34878D82A}">
                    <a16:rowId xmlns:a16="http://schemas.microsoft.com/office/drawing/2014/main" val="267835534"/>
                  </a:ext>
                </a:extLst>
              </a:tr>
              <a:tr h="370840">
                <a:tc>
                  <a:txBody>
                    <a:bodyPr/>
                    <a:lstStyle/>
                    <a:p>
                      <a:pPr algn="l" fontAlgn="b"/>
                      <a:r>
                        <a:rPr lang="en-US" sz="1800" b="0" i="0" u="none" strike="noStrike" baseline="0" dirty="0">
                          <a:solidFill>
                            <a:srgbClr val="000000"/>
                          </a:solidFill>
                          <a:effectLst/>
                          <a:latin typeface="Calibri" panose="020F0502020204030204" pitchFamily="34" charset="0"/>
                        </a:rPr>
                        <a:t>Supply Chain – Technology, QC, Admin, Expediency, &amp; Insurance</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                                            18.01 </a:t>
                      </a:r>
                    </a:p>
                  </a:txBody>
                  <a:tcPr marL="4763" marR="4763" marT="4763" marB="0" anchor="b"/>
                </a:tc>
                <a:extLst>
                  <a:ext uri="{0D108BD9-81ED-4DB2-BD59-A6C34878D82A}">
                    <a16:rowId xmlns:a16="http://schemas.microsoft.com/office/drawing/2014/main" val="37317941"/>
                  </a:ext>
                </a:extLst>
              </a:tr>
              <a:tr h="370840">
                <a:tc>
                  <a:txBody>
                    <a:bodyPr/>
                    <a:lstStyle/>
                    <a:p>
                      <a:pPr algn="r" fontAlgn="b"/>
                      <a:r>
                        <a:rPr lang="en-US" sz="1800" b="1" i="0" u="none" strike="noStrike" baseline="0" dirty="0">
                          <a:solidFill>
                            <a:srgbClr val="000000"/>
                          </a:solidFill>
                          <a:effectLst/>
                          <a:latin typeface="Calibri" panose="020F0502020204030204" pitchFamily="34" charset="0"/>
                        </a:rPr>
                        <a:t>TOTAL</a:t>
                      </a:r>
                    </a:p>
                  </a:txBody>
                  <a:tcPr marL="4763" marR="4763" marT="4763" marB="0" anchor="b"/>
                </a:tc>
                <a:tc>
                  <a:txBody>
                    <a:bodyPr/>
                    <a:lstStyle/>
                    <a:p>
                      <a:pPr algn="l" fontAlgn="b"/>
                      <a:r>
                        <a:rPr lang="en-US" sz="1800" b="1" i="0" u="none" strike="noStrike" baseline="0" dirty="0">
                          <a:solidFill>
                            <a:srgbClr val="000000"/>
                          </a:solidFill>
                          <a:effectLst/>
                          <a:latin typeface="Calibri" panose="020F0502020204030204" pitchFamily="34" charset="0"/>
                        </a:rPr>
                        <a:t> $                                          115.75 </a:t>
                      </a:r>
                    </a:p>
                  </a:txBody>
                  <a:tcPr marL="4763" marR="4763" marT="4763" marB="0" anchor="b"/>
                </a:tc>
                <a:extLst>
                  <a:ext uri="{0D108BD9-81ED-4DB2-BD59-A6C34878D82A}">
                    <a16:rowId xmlns:a16="http://schemas.microsoft.com/office/drawing/2014/main" val="674230462"/>
                  </a:ext>
                </a:extLst>
              </a:tr>
            </a:tbl>
          </a:graphicData>
        </a:graphic>
      </p:graphicFrame>
      <p:sp>
        <p:nvSpPr>
          <p:cNvPr id="4" name="Slide Number Placeholder 3">
            <a:extLst>
              <a:ext uri="{FF2B5EF4-FFF2-40B4-BE49-F238E27FC236}">
                <a16:creationId xmlns:a16="http://schemas.microsoft.com/office/drawing/2014/main" id="{ADDD4FCB-DAEA-5BAA-B105-99C2A876852D}"/>
              </a:ext>
            </a:extLst>
          </p:cNvPr>
          <p:cNvSpPr>
            <a:spLocks noGrp="1"/>
          </p:cNvSpPr>
          <p:nvPr>
            <p:ph type="sldNum" sz="quarter" idx="12"/>
          </p:nvPr>
        </p:nvSpPr>
        <p:spPr/>
        <p:txBody>
          <a:bodyPr/>
          <a:lstStyle/>
          <a:p>
            <a:r>
              <a:rPr lang="en-US" dirty="0"/>
              <a:t>26</a:t>
            </a:r>
          </a:p>
        </p:txBody>
      </p:sp>
      <p:graphicFrame>
        <p:nvGraphicFramePr>
          <p:cNvPr id="6" name="Table 5">
            <a:extLst>
              <a:ext uri="{FF2B5EF4-FFF2-40B4-BE49-F238E27FC236}">
                <a16:creationId xmlns:a16="http://schemas.microsoft.com/office/drawing/2014/main" id="{56E22178-02EA-7B5D-1167-66D7F6B7BF52}"/>
              </a:ext>
            </a:extLst>
          </p:cNvPr>
          <p:cNvGraphicFramePr>
            <a:graphicFrameLocks/>
          </p:cNvGraphicFramePr>
          <p:nvPr>
            <p:extLst>
              <p:ext uri="{D42A27DB-BD31-4B8C-83A1-F6EECF244321}">
                <p14:modId xmlns:p14="http://schemas.microsoft.com/office/powerpoint/2010/main" val="2413646437"/>
              </p:ext>
            </p:extLst>
          </p:nvPr>
        </p:nvGraphicFramePr>
        <p:xfrm>
          <a:off x="838200" y="3768698"/>
          <a:ext cx="10515600" cy="2595880"/>
        </p:xfrm>
        <a:graphic>
          <a:graphicData uri="http://schemas.openxmlformats.org/drawingml/2006/table">
            <a:tbl>
              <a:tblPr firstRow="1" bandRow="1">
                <a:tableStyleId>{5C22544A-7EE6-4342-B048-85BDC9FD1C3A}</a:tableStyleId>
              </a:tblPr>
              <a:tblGrid>
                <a:gridCol w="6584576">
                  <a:extLst>
                    <a:ext uri="{9D8B030D-6E8A-4147-A177-3AD203B41FA5}">
                      <a16:colId xmlns:a16="http://schemas.microsoft.com/office/drawing/2014/main" val="2765405105"/>
                    </a:ext>
                  </a:extLst>
                </a:gridCol>
                <a:gridCol w="3931024">
                  <a:extLst>
                    <a:ext uri="{9D8B030D-6E8A-4147-A177-3AD203B41FA5}">
                      <a16:colId xmlns:a16="http://schemas.microsoft.com/office/drawing/2014/main" val="2856273225"/>
                    </a:ext>
                  </a:extLst>
                </a:gridCol>
              </a:tblGrid>
              <a:tr h="370840">
                <a:tc>
                  <a:txBody>
                    <a:bodyPr/>
                    <a:lstStyle/>
                    <a:p>
                      <a:pPr algn="ctr" fontAlgn="b"/>
                      <a:r>
                        <a:rPr lang="en-US" sz="1800" b="1" i="0" u="none" strike="noStrike" baseline="0" dirty="0">
                          <a:solidFill>
                            <a:schemeClr val="bg1"/>
                          </a:solidFill>
                          <a:effectLst/>
                          <a:latin typeface="Calibri" panose="020F0502020204030204" pitchFamily="34" charset="0"/>
                        </a:rPr>
                        <a:t>SERVICE - LOCKBOX</a:t>
                      </a:r>
                    </a:p>
                  </a:txBody>
                  <a:tcPr marL="4763" marR="4763" marT="4763" marB="0" anchor="b"/>
                </a:tc>
                <a:tc>
                  <a:txBody>
                    <a:bodyPr/>
                    <a:lstStyle/>
                    <a:p>
                      <a:pPr algn="ctr" fontAlgn="b"/>
                      <a:r>
                        <a:rPr lang="en-US" sz="1800" b="1" i="0" u="none" strike="noStrike" baseline="0" dirty="0">
                          <a:solidFill>
                            <a:schemeClr val="bg1"/>
                          </a:solidFill>
                          <a:effectLst/>
                          <a:latin typeface="Calibri" panose="020F0502020204030204" pitchFamily="34" charset="0"/>
                        </a:rPr>
                        <a:t>LOCKBOX</a:t>
                      </a:r>
                    </a:p>
                  </a:txBody>
                  <a:tcPr marL="4763" marR="4763" marT="4763" marB="0" anchor="b"/>
                </a:tc>
                <a:extLst>
                  <a:ext uri="{0D108BD9-81ED-4DB2-BD59-A6C34878D82A}">
                    <a16:rowId xmlns:a16="http://schemas.microsoft.com/office/drawing/2014/main" val="2132410047"/>
                  </a:ext>
                </a:extLst>
              </a:tr>
              <a:tr h="370840">
                <a:tc>
                  <a:txBody>
                    <a:bodyPr/>
                    <a:lstStyle/>
                    <a:p>
                      <a:pPr algn="l" fontAlgn="b"/>
                      <a:r>
                        <a:rPr lang="en-US" sz="1800" b="0" i="0" u="none" strike="noStrike" baseline="0" dirty="0">
                          <a:solidFill>
                            <a:srgbClr val="000000"/>
                          </a:solidFill>
                          <a:effectLst/>
                          <a:latin typeface="Calibri" panose="020F0502020204030204" pitchFamily="34" charset="0"/>
                        </a:rPr>
                        <a:t>Cost of materials (Lockbox - Average quality)</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                                            41.40 </a:t>
                      </a:r>
                    </a:p>
                  </a:txBody>
                  <a:tcPr marL="4763" marR="4763" marT="4763" marB="0" anchor="b"/>
                </a:tc>
                <a:extLst>
                  <a:ext uri="{0D108BD9-81ED-4DB2-BD59-A6C34878D82A}">
                    <a16:rowId xmlns:a16="http://schemas.microsoft.com/office/drawing/2014/main" val="863800118"/>
                  </a:ext>
                </a:extLst>
              </a:tr>
              <a:tr h="370840">
                <a:tc>
                  <a:txBody>
                    <a:bodyPr/>
                    <a:lstStyle/>
                    <a:p>
                      <a:pPr algn="l" fontAlgn="b"/>
                      <a:r>
                        <a:rPr lang="en-US" sz="1800" b="0" i="0" u="none" strike="noStrike" baseline="0" dirty="0">
                          <a:solidFill>
                            <a:srgbClr val="000000"/>
                          </a:solidFill>
                          <a:effectLst/>
                          <a:latin typeface="Calibri" panose="020F0502020204030204" pitchFamily="34" charset="0"/>
                        </a:rPr>
                        <a:t>Labor for service (assume $32/HR Laborer rate)</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                                              3.40 </a:t>
                      </a:r>
                    </a:p>
                  </a:txBody>
                  <a:tcPr marL="4763" marR="4763" marT="4763" marB="0" anchor="b"/>
                </a:tc>
                <a:extLst>
                  <a:ext uri="{0D108BD9-81ED-4DB2-BD59-A6C34878D82A}">
                    <a16:rowId xmlns:a16="http://schemas.microsoft.com/office/drawing/2014/main" val="2184123043"/>
                  </a:ext>
                </a:extLst>
              </a:tr>
              <a:tr h="370840">
                <a:tc>
                  <a:txBody>
                    <a:bodyPr/>
                    <a:lstStyle/>
                    <a:p>
                      <a:pPr algn="l" fontAlgn="b"/>
                      <a:r>
                        <a:rPr lang="en-US" sz="1800" b="0" i="0" u="none" strike="noStrike" baseline="0" dirty="0">
                          <a:solidFill>
                            <a:srgbClr val="000000"/>
                          </a:solidFill>
                          <a:effectLst/>
                          <a:latin typeface="Calibri" panose="020F0502020204030204" pitchFamily="34" charset="0"/>
                        </a:rPr>
                        <a:t>Window time (weighted average 67% urban/33% rural)</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                                              7.95 </a:t>
                      </a:r>
                    </a:p>
                  </a:txBody>
                  <a:tcPr marL="4763" marR="4763" marT="4763" marB="0" anchor="b"/>
                </a:tc>
                <a:extLst>
                  <a:ext uri="{0D108BD9-81ED-4DB2-BD59-A6C34878D82A}">
                    <a16:rowId xmlns:a16="http://schemas.microsoft.com/office/drawing/2014/main" val="3337711986"/>
                  </a:ext>
                </a:extLst>
              </a:tr>
              <a:tr h="370840">
                <a:tc>
                  <a:txBody>
                    <a:bodyPr/>
                    <a:lstStyle/>
                    <a:p>
                      <a:pPr algn="l" fontAlgn="b"/>
                      <a:r>
                        <a:rPr lang="en-US" sz="1800" b="0" i="0" u="none" strike="noStrike" baseline="0" dirty="0">
                          <a:solidFill>
                            <a:srgbClr val="000000"/>
                          </a:solidFill>
                          <a:effectLst/>
                          <a:latin typeface="Calibri" panose="020F0502020204030204" pitchFamily="34" charset="0"/>
                        </a:rPr>
                        <a:t>Mileage (weighted average 67% urban/33% rural)</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                                              8.12 </a:t>
                      </a:r>
                    </a:p>
                  </a:txBody>
                  <a:tcPr marL="4763" marR="4763" marT="4763" marB="0" anchor="b"/>
                </a:tc>
                <a:extLst>
                  <a:ext uri="{0D108BD9-81ED-4DB2-BD59-A6C34878D82A}">
                    <a16:rowId xmlns:a16="http://schemas.microsoft.com/office/drawing/2014/main" val="267835534"/>
                  </a:ext>
                </a:extLst>
              </a:tr>
              <a:tr h="370840">
                <a:tc>
                  <a:txBody>
                    <a:bodyPr/>
                    <a:lstStyle/>
                    <a:p>
                      <a:pPr algn="l" fontAlgn="b"/>
                      <a:r>
                        <a:rPr lang="en-US" sz="1800" b="0" i="0" u="none" strike="noStrike" baseline="0" dirty="0">
                          <a:solidFill>
                            <a:srgbClr val="000000"/>
                          </a:solidFill>
                          <a:effectLst/>
                          <a:latin typeface="Calibri" panose="020F0502020204030204" pitchFamily="34" charset="0"/>
                        </a:rPr>
                        <a:t>Supply Chain – Technology, QC, Admin, Expediency, &amp; Insurance</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                                            18.01 </a:t>
                      </a:r>
                    </a:p>
                  </a:txBody>
                  <a:tcPr marL="4763" marR="4763" marT="4763" marB="0" anchor="b"/>
                </a:tc>
                <a:extLst>
                  <a:ext uri="{0D108BD9-81ED-4DB2-BD59-A6C34878D82A}">
                    <a16:rowId xmlns:a16="http://schemas.microsoft.com/office/drawing/2014/main" val="37317941"/>
                  </a:ext>
                </a:extLst>
              </a:tr>
              <a:tr h="370840">
                <a:tc>
                  <a:txBody>
                    <a:bodyPr/>
                    <a:lstStyle/>
                    <a:p>
                      <a:pPr algn="r" fontAlgn="b"/>
                      <a:r>
                        <a:rPr lang="en-US" sz="1800" b="1" i="0" u="none" strike="noStrike" baseline="0" dirty="0">
                          <a:solidFill>
                            <a:srgbClr val="000000"/>
                          </a:solidFill>
                          <a:effectLst/>
                          <a:latin typeface="Calibri" panose="020F0502020204030204" pitchFamily="34" charset="0"/>
                        </a:rPr>
                        <a:t>TOTAL</a:t>
                      </a:r>
                    </a:p>
                  </a:txBody>
                  <a:tcPr marL="4763" marR="4763" marT="4763" marB="0" anchor="b"/>
                </a:tc>
                <a:tc>
                  <a:txBody>
                    <a:bodyPr/>
                    <a:lstStyle/>
                    <a:p>
                      <a:pPr algn="l" fontAlgn="b"/>
                      <a:r>
                        <a:rPr lang="en-US" sz="1800" b="1" i="0" u="none" strike="noStrike" baseline="0" dirty="0">
                          <a:solidFill>
                            <a:srgbClr val="000000"/>
                          </a:solidFill>
                          <a:effectLst/>
                          <a:latin typeface="Calibri" panose="020F0502020204030204" pitchFamily="34" charset="0"/>
                        </a:rPr>
                        <a:t> $                                            78.87</a:t>
                      </a:r>
                    </a:p>
                  </a:txBody>
                  <a:tcPr marL="4763" marR="4763" marT="4763" marB="0" anchor="b"/>
                </a:tc>
                <a:extLst>
                  <a:ext uri="{0D108BD9-81ED-4DB2-BD59-A6C34878D82A}">
                    <a16:rowId xmlns:a16="http://schemas.microsoft.com/office/drawing/2014/main" val="674230462"/>
                  </a:ext>
                </a:extLst>
              </a:tr>
            </a:tbl>
          </a:graphicData>
        </a:graphic>
      </p:graphicFrame>
      <p:sp>
        <p:nvSpPr>
          <p:cNvPr id="3" name="TextBox 2">
            <a:extLst>
              <a:ext uri="{FF2B5EF4-FFF2-40B4-BE49-F238E27FC236}">
                <a16:creationId xmlns:a16="http://schemas.microsoft.com/office/drawing/2014/main" id="{89C22501-20A2-7C6C-6AAB-7BC9CF3630BA}"/>
              </a:ext>
            </a:extLst>
          </p:cNvPr>
          <p:cNvSpPr txBox="1"/>
          <p:nvPr/>
        </p:nvSpPr>
        <p:spPr>
          <a:xfrm>
            <a:off x="749858" y="6492874"/>
            <a:ext cx="5980433" cy="307777"/>
          </a:xfrm>
          <a:prstGeom prst="rect">
            <a:avLst/>
          </a:prstGeom>
          <a:noFill/>
        </p:spPr>
        <p:txBody>
          <a:bodyPr wrap="square" rtlCol="0">
            <a:spAutoFit/>
          </a:bodyPr>
          <a:lstStyle/>
          <a:p>
            <a:r>
              <a:rPr lang="en-US" sz="1400" i="1" dirty="0">
                <a:solidFill>
                  <a:schemeClr val="bg1"/>
                </a:solidFill>
              </a:rPr>
              <a:t>Source:  Q1 2024 NAMFS Industry Survey</a:t>
            </a:r>
          </a:p>
        </p:txBody>
      </p:sp>
    </p:spTree>
    <p:extLst>
      <p:ext uri="{BB962C8B-B14F-4D97-AF65-F5344CB8AC3E}">
        <p14:creationId xmlns:p14="http://schemas.microsoft.com/office/powerpoint/2010/main" val="22800721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1A5D9-616D-5DA0-5A4D-72BEEE286FD6}"/>
              </a:ext>
            </a:extLst>
          </p:cNvPr>
          <p:cNvSpPr>
            <a:spLocks noGrp="1"/>
          </p:cNvSpPr>
          <p:nvPr>
            <p:ph type="title"/>
          </p:nvPr>
        </p:nvSpPr>
        <p:spPr/>
        <p:txBody>
          <a:bodyPr/>
          <a:lstStyle/>
          <a:p>
            <a:r>
              <a:rPr lang="en-US" dirty="0"/>
              <a:t>Preservation Expense (continued) </a:t>
            </a:r>
          </a:p>
        </p:txBody>
      </p:sp>
      <p:graphicFrame>
        <p:nvGraphicFramePr>
          <p:cNvPr id="5" name="Table 5">
            <a:extLst>
              <a:ext uri="{FF2B5EF4-FFF2-40B4-BE49-F238E27FC236}">
                <a16:creationId xmlns:a16="http://schemas.microsoft.com/office/drawing/2014/main" id="{E1ED7EFD-2D83-8088-FEC1-C7C97F86318B}"/>
              </a:ext>
            </a:extLst>
          </p:cNvPr>
          <p:cNvGraphicFramePr>
            <a:graphicFrameLocks noGrp="1"/>
          </p:cNvGraphicFramePr>
          <p:nvPr>
            <p:ph idx="1"/>
            <p:extLst>
              <p:ext uri="{D42A27DB-BD31-4B8C-83A1-F6EECF244321}">
                <p14:modId xmlns:p14="http://schemas.microsoft.com/office/powerpoint/2010/main" val="3363741171"/>
              </p:ext>
            </p:extLst>
          </p:nvPr>
        </p:nvGraphicFramePr>
        <p:xfrm>
          <a:off x="838200" y="1172818"/>
          <a:ext cx="10515600" cy="2595880"/>
        </p:xfrm>
        <a:graphic>
          <a:graphicData uri="http://schemas.openxmlformats.org/drawingml/2006/table">
            <a:tbl>
              <a:tblPr firstRow="1" bandRow="1">
                <a:tableStyleId>{5C22544A-7EE6-4342-B048-85BDC9FD1C3A}</a:tableStyleId>
              </a:tblPr>
              <a:tblGrid>
                <a:gridCol w="6584576">
                  <a:extLst>
                    <a:ext uri="{9D8B030D-6E8A-4147-A177-3AD203B41FA5}">
                      <a16:colId xmlns:a16="http://schemas.microsoft.com/office/drawing/2014/main" val="2765405105"/>
                    </a:ext>
                  </a:extLst>
                </a:gridCol>
                <a:gridCol w="3931024">
                  <a:extLst>
                    <a:ext uri="{9D8B030D-6E8A-4147-A177-3AD203B41FA5}">
                      <a16:colId xmlns:a16="http://schemas.microsoft.com/office/drawing/2014/main" val="2856273225"/>
                    </a:ext>
                  </a:extLst>
                </a:gridCol>
              </a:tblGrid>
              <a:tr h="370840">
                <a:tc>
                  <a:txBody>
                    <a:bodyPr/>
                    <a:lstStyle/>
                    <a:p>
                      <a:pPr algn="ctr" fontAlgn="b"/>
                      <a:r>
                        <a:rPr lang="en-US" sz="1800" b="1" i="0" u="none" strike="noStrike" dirty="0">
                          <a:solidFill>
                            <a:schemeClr val="bg1"/>
                          </a:solidFill>
                          <a:effectLst/>
                          <a:latin typeface="Calibri" panose="020F0502020204030204" pitchFamily="34" charset="0"/>
                        </a:rPr>
                        <a:t>Service - PADLOCK &amp; HASP</a:t>
                      </a:r>
                    </a:p>
                  </a:txBody>
                  <a:tcPr marL="4763" marR="4763" marT="4763" marB="0" anchor="b"/>
                </a:tc>
                <a:tc>
                  <a:txBody>
                    <a:bodyPr/>
                    <a:lstStyle/>
                    <a:p>
                      <a:pPr algn="ctr" fontAlgn="b"/>
                      <a:r>
                        <a:rPr lang="en-US" sz="1800" b="1" i="0" u="none" strike="noStrike" dirty="0">
                          <a:solidFill>
                            <a:schemeClr val="bg1"/>
                          </a:solidFill>
                          <a:effectLst/>
                          <a:latin typeface="Calibri" panose="020F0502020204030204" pitchFamily="34" charset="0"/>
                        </a:rPr>
                        <a:t>PADLOCK &amp; HASP</a:t>
                      </a:r>
                    </a:p>
                  </a:txBody>
                  <a:tcPr marL="4763" marR="4763" marT="4763" marB="0" anchor="b"/>
                </a:tc>
                <a:extLst>
                  <a:ext uri="{0D108BD9-81ED-4DB2-BD59-A6C34878D82A}">
                    <a16:rowId xmlns:a16="http://schemas.microsoft.com/office/drawing/2014/main" val="2132410047"/>
                  </a:ext>
                </a:extLst>
              </a:tr>
              <a:tr h="370840">
                <a:tc>
                  <a:txBody>
                    <a:bodyPr/>
                    <a:lstStyle/>
                    <a:p>
                      <a:pPr algn="l" fontAlgn="b"/>
                      <a:r>
                        <a:rPr lang="en-US" sz="1800" b="0" i="0" u="none" strike="noStrike" dirty="0">
                          <a:solidFill>
                            <a:srgbClr val="000000"/>
                          </a:solidFill>
                          <a:effectLst/>
                          <a:latin typeface="Calibri" panose="020F0502020204030204" pitchFamily="34" charset="0"/>
                        </a:rPr>
                        <a:t>Cost of materials (padlock &amp; hasp - Average quality)</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25.88 </a:t>
                      </a:r>
                    </a:p>
                  </a:txBody>
                  <a:tcPr marL="4763" marR="4763" marT="4763" marB="0" anchor="b"/>
                </a:tc>
                <a:extLst>
                  <a:ext uri="{0D108BD9-81ED-4DB2-BD59-A6C34878D82A}">
                    <a16:rowId xmlns:a16="http://schemas.microsoft.com/office/drawing/2014/main" val="863800118"/>
                  </a:ext>
                </a:extLst>
              </a:tr>
              <a:tr h="370840">
                <a:tc>
                  <a:txBody>
                    <a:bodyPr/>
                    <a:lstStyle/>
                    <a:p>
                      <a:pPr algn="l" fontAlgn="b"/>
                      <a:r>
                        <a:rPr lang="en-US" sz="1800" b="0" i="0" u="none" strike="noStrike" dirty="0">
                          <a:solidFill>
                            <a:srgbClr val="000000"/>
                          </a:solidFill>
                          <a:effectLst/>
                          <a:latin typeface="Calibri" panose="020F0502020204030204" pitchFamily="34" charset="0"/>
                        </a:rPr>
                        <a:t>Labor for service (assume $32/HR Laborer rate)</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3.40 </a:t>
                      </a:r>
                    </a:p>
                  </a:txBody>
                  <a:tcPr marL="4763" marR="4763" marT="4763" marB="0" anchor="b"/>
                </a:tc>
                <a:extLst>
                  <a:ext uri="{0D108BD9-81ED-4DB2-BD59-A6C34878D82A}">
                    <a16:rowId xmlns:a16="http://schemas.microsoft.com/office/drawing/2014/main" val="2184123043"/>
                  </a:ext>
                </a:extLst>
              </a:tr>
              <a:tr h="370840">
                <a:tc>
                  <a:txBody>
                    <a:bodyPr/>
                    <a:lstStyle/>
                    <a:p>
                      <a:pPr algn="l" fontAlgn="b"/>
                      <a:r>
                        <a:rPr lang="en-US" sz="1800" b="0" i="0" u="none" strike="noStrike" dirty="0">
                          <a:solidFill>
                            <a:srgbClr val="000000"/>
                          </a:solidFill>
                          <a:effectLst/>
                          <a:latin typeface="Calibri" panose="020F0502020204030204" pitchFamily="34" charset="0"/>
                        </a:rPr>
                        <a:t>Window time (weighted average 67% urban/33% rural)</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7.95 </a:t>
                      </a:r>
                    </a:p>
                  </a:txBody>
                  <a:tcPr marL="4763" marR="4763" marT="4763" marB="0" anchor="b"/>
                </a:tc>
                <a:extLst>
                  <a:ext uri="{0D108BD9-81ED-4DB2-BD59-A6C34878D82A}">
                    <a16:rowId xmlns:a16="http://schemas.microsoft.com/office/drawing/2014/main" val="3337711986"/>
                  </a:ext>
                </a:extLst>
              </a:tr>
              <a:tr h="370840">
                <a:tc>
                  <a:txBody>
                    <a:bodyPr/>
                    <a:lstStyle/>
                    <a:p>
                      <a:pPr algn="l" fontAlgn="b"/>
                      <a:r>
                        <a:rPr lang="en-US" sz="1800" b="0" i="0" u="none" strike="noStrike" dirty="0">
                          <a:solidFill>
                            <a:srgbClr val="000000"/>
                          </a:solidFill>
                          <a:effectLst/>
                          <a:latin typeface="Calibri" panose="020F0502020204030204" pitchFamily="34" charset="0"/>
                        </a:rPr>
                        <a:t>Mileage (weighted average 67% urban/33% rural)</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8.12 </a:t>
                      </a:r>
                    </a:p>
                  </a:txBody>
                  <a:tcPr marL="4763" marR="4763" marT="4763" marB="0" anchor="b"/>
                </a:tc>
                <a:extLst>
                  <a:ext uri="{0D108BD9-81ED-4DB2-BD59-A6C34878D82A}">
                    <a16:rowId xmlns:a16="http://schemas.microsoft.com/office/drawing/2014/main" val="267835534"/>
                  </a:ext>
                </a:extLst>
              </a:tr>
              <a:tr h="370840">
                <a:tc>
                  <a:txBody>
                    <a:bodyPr/>
                    <a:lstStyle/>
                    <a:p>
                      <a:pPr algn="l" fontAlgn="b"/>
                      <a:r>
                        <a:rPr lang="en-US" sz="1800" b="0" i="0" u="none" strike="noStrike" baseline="0" dirty="0">
                          <a:solidFill>
                            <a:srgbClr val="000000"/>
                          </a:solidFill>
                          <a:effectLst/>
                          <a:latin typeface="Calibri" panose="020F0502020204030204" pitchFamily="34" charset="0"/>
                        </a:rPr>
                        <a:t>Supply Chain – Technology, QC, Admin, Expediency, &amp; Insurance</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18.01 </a:t>
                      </a:r>
                    </a:p>
                  </a:txBody>
                  <a:tcPr marL="4763" marR="4763" marT="4763" marB="0" anchor="b"/>
                </a:tc>
                <a:extLst>
                  <a:ext uri="{0D108BD9-81ED-4DB2-BD59-A6C34878D82A}">
                    <a16:rowId xmlns:a16="http://schemas.microsoft.com/office/drawing/2014/main" val="37317941"/>
                  </a:ext>
                </a:extLst>
              </a:tr>
              <a:tr h="370840">
                <a:tc>
                  <a:txBody>
                    <a:bodyPr/>
                    <a:lstStyle/>
                    <a:p>
                      <a:pPr algn="r" fontAlgn="b"/>
                      <a:r>
                        <a:rPr lang="en-US" sz="1800" b="1" i="0" u="none" strike="noStrike" baseline="0" dirty="0">
                          <a:solidFill>
                            <a:srgbClr val="000000"/>
                          </a:solidFill>
                          <a:effectLst/>
                          <a:latin typeface="Calibri" panose="020F0502020204030204" pitchFamily="34" charset="0"/>
                        </a:rPr>
                        <a:t>TOTAL</a:t>
                      </a:r>
                    </a:p>
                  </a:txBody>
                  <a:tcPr marL="4763" marR="4763" marT="4763" marB="0" anchor="b"/>
                </a:tc>
                <a:tc>
                  <a:txBody>
                    <a:bodyPr/>
                    <a:lstStyle/>
                    <a:p>
                      <a:pPr algn="l" fontAlgn="b"/>
                      <a:r>
                        <a:rPr lang="en-US" sz="1800" b="1" i="0" u="none" strike="noStrike" dirty="0">
                          <a:solidFill>
                            <a:srgbClr val="000000"/>
                          </a:solidFill>
                          <a:effectLst/>
                          <a:latin typeface="Calibri" panose="020F0502020204030204" pitchFamily="34" charset="0"/>
                        </a:rPr>
                        <a:t> $                                            63.35 </a:t>
                      </a:r>
                    </a:p>
                  </a:txBody>
                  <a:tcPr marL="4763" marR="4763" marT="4763" marB="0" anchor="b"/>
                </a:tc>
                <a:extLst>
                  <a:ext uri="{0D108BD9-81ED-4DB2-BD59-A6C34878D82A}">
                    <a16:rowId xmlns:a16="http://schemas.microsoft.com/office/drawing/2014/main" val="674230462"/>
                  </a:ext>
                </a:extLst>
              </a:tr>
            </a:tbl>
          </a:graphicData>
        </a:graphic>
      </p:graphicFrame>
      <p:sp>
        <p:nvSpPr>
          <p:cNvPr id="4" name="Slide Number Placeholder 3">
            <a:extLst>
              <a:ext uri="{FF2B5EF4-FFF2-40B4-BE49-F238E27FC236}">
                <a16:creationId xmlns:a16="http://schemas.microsoft.com/office/drawing/2014/main" id="{ADDD4FCB-DAEA-5BAA-B105-99C2A876852D}"/>
              </a:ext>
            </a:extLst>
          </p:cNvPr>
          <p:cNvSpPr>
            <a:spLocks noGrp="1"/>
          </p:cNvSpPr>
          <p:nvPr>
            <p:ph type="sldNum" sz="quarter" idx="12"/>
          </p:nvPr>
        </p:nvSpPr>
        <p:spPr/>
        <p:txBody>
          <a:bodyPr/>
          <a:lstStyle/>
          <a:p>
            <a:r>
              <a:rPr lang="en-US" dirty="0"/>
              <a:t>27</a:t>
            </a:r>
          </a:p>
        </p:txBody>
      </p:sp>
      <p:graphicFrame>
        <p:nvGraphicFramePr>
          <p:cNvPr id="6" name="Table 5">
            <a:extLst>
              <a:ext uri="{FF2B5EF4-FFF2-40B4-BE49-F238E27FC236}">
                <a16:creationId xmlns:a16="http://schemas.microsoft.com/office/drawing/2014/main" id="{56E22178-02EA-7B5D-1167-66D7F6B7BF52}"/>
              </a:ext>
            </a:extLst>
          </p:cNvPr>
          <p:cNvGraphicFramePr>
            <a:graphicFrameLocks/>
          </p:cNvGraphicFramePr>
          <p:nvPr>
            <p:extLst>
              <p:ext uri="{D42A27DB-BD31-4B8C-83A1-F6EECF244321}">
                <p14:modId xmlns:p14="http://schemas.microsoft.com/office/powerpoint/2010/main" val="2260497440"/>
              </p:ext>
            </p:extLst>
          </p:nvPr>
        </p:nvGraphicFramePr>
        <p:xfrm>
          <a:off x="838200" y="3768698"/>
          <a:ext cx="10515600" cy="2595880"/>
        </p:xfrm>
        <a:graphic>
          <a:graphicData uri="http://schemas.openxmlformats.org/drawingml/2006/table">
            <a:tbl>
              <a:tblPr firstRow="1" bandRow="1">
                <a:tableStyleId>{5C22544A-7EE6-4342-B048-85BDC9FD1C3A}</a:tableStyleId>
              </a:tblPr>
              <a:tblGrid>
                <a:gridCol w="6584576">
                  <a:extLst>
                    <a:ext uri="{9D8B030D-6E8A-4147-A177-3AD203B41FA5}">
                      <a16:colId xmlns:a16="http://schemas.microsoft.com/office/drawing/2014/main" val="2765405105"/>
                    </a:ext>
                  </a:extLst>
                </a:gridCol>
                <a:gridCol w="3931024">
                  <a:extLst>
                    <a:ext uri="{9D8B030D-6E8A-4147-A177-3AD203B41FA5}">
                      <a16:colId xmlns:a16="http://schemas.microsoft.com/office/drawing/2014/main" val="2856273225"/>
                    </a:ext>
                  </a:extLst>
                </a:gridCol>
              </a:tblGrid>
              <a:tr h="370840">
                <a:tc>
                  <a:txBody>
                    <a:bodyPr/>
                    <a:lstStyle/>
                    <a:p>
                      <a:pPr algn="ctr" fontAlgn="b"/>
                      <a:r>
                        <a:rPr lang="en-US" sz="1800" b="1" i="0" u="none" strike="noStrike" dirty="0">
                          <a:solidFill>
                            <a:schemeClr val="bg1"/>
                          </a:solidFill>
                          <a:effectLst/>
                          <a:latin typeface="Calibri" panose="020F0502020204030204" pitchFamily="34" charset="0"/>
                        </a:rPr>
                        <a:t>Service - BOARDING</a:t>
                      </a:r>
                    </a:p>
                  </a:txBody>
                  <a:tcPr marL="4763" marR="4763" marT="4763" marB="0" anchor="b"/>
                </a:tc>
                <a:tc>
                  <a:txBody>
                    <a:bodyPr/>
                    <a:lstStyle/>
                    <a:p>
                      <a:pPr algn="ctr" fontAlgn="b"/>
                      <a:r>
                        <a:rPr lang="en-US" sz="1800" b="1" i="0" u="none" strike="noStrike" dirty="0">
                          <a:solidFill>
                            <a:schemeClr val="bg1"/>
                          </a:solidFill>
                          <a:effectLst/>
                          <a:latin typeface="Calibri" panose="020F0502020204030204" pitchFamily="34" charset="0"/>
                        </a:rPr>
                        <a:t>BOARDING</a:t>
                      </a:r>
                    </a:p>
                  </a:txBody>
                  <a:tcPr marL="4763" marR="4763" marT="4763" marB="0" anchor="b"/>
                </a:tc>
                <a:extLst>
                  <a:ext uri="{0D108BD9-81ED-4DB2-BD59-A6C34878D82A}">
                    <a16:rowId xmlns:a16="http://schemas.microsoft.com/office/drawing/2014/main" val="2132410047"/>
                  </a:ext>
                </a:extLst>
              </a:tr>
              <a:tr h="370840">
                <a:tc>
                  <a:txBody>
                    <a:bodyPr/>
                    <a:lstStyle/>
                    <a:p>
                      <a:pPr algn="l" fontAlgn="b"/>
                      <a:r>
                        <a:rPr lang="en-US" sz="1800" b="0" i="0" u="none" strike="noStrike" dirty="0">
                          <a:solidFill>
                            <a:srgbClr val="000000"/>
                          </a:solidFill>
                          <a:effectLst/>
                          <a:latin typeface="Calibri" panose="020F0502020204030204" pitchFamily="34" charset="0"/>
                        </a:rPr>
                        <a:t>Cost of materials (1/2" plywood, carriage bolts, cross members)</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87.30 </a:t>
                      </a:r>
                    </a:p>
                  </a:txBody>
                  <a:tcPr marL="4763" marR="4763" marT="4763" marB="0" anchor="b"/>
                </a:tc>
                <a:extLst>
                  <a:ext uri="{0D108BD9-81ED-4DB2-BD59-A6C34878D82A}">
                    <a16:rowId xmlns:a16="http://schemas.microsoft.com/office/drawing/2014/main" val="863800118"/>
                  </a:ext>
                </a:extLst>
              </a:tr>
              <a:tr h="370840">
                <a:tc>
                  <a:txBody>
                    <a:bodyPr/>
                    <a:lstStyle/>
                    <a:p>
                      <a:pPr algn="l" fontAlgn="b"/>
                      <a:r>
                        <a:rPr lang="en-US" sz="1700" b="0" i="0" u="none" strike="noStrike" dirty="0">
                          <a:solidFill>
                            <a:srgbClr val="000000"/>
                          </a:solidFill>
                          <a:effectLst/>
                          <a:latin typeface="Calibri" panose="020F0502020204030204" pitchFamily="34" charset="0"/>
                        </a:rPr>
                        <a:t>Labor for service (assumes 2 people for 15 minutes @$32/HR Laborer rate)</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16.99 </a:t>
                      </a:r>
                    </a:p>
                  </a:txBody>
                  <a:tcPr marL="4763" marR="4763" marT="4763" marB="0" anchor="b"/>
                </a:tc>
                <a:extLst>
                  <a:ext uri="{0D108BD9-81ED-4DB2-BD59-A6C34878D82A}">
                    <a16:rowId xmlns:a16="http://schemas.microsoft.com/office/drawing/2014/main" val="2184123043"/>
                  </a:ext>
                </a:extLst>
              </a:tr>
              <a:tr h="370840">
                <a:tc>
                  <a:txBody>
                    <a:bodyPr/>
                    <a:lstStyle/>
                    <a:p>
                      <a:pPr algn="l" fontAlgn="b"/>
                      <a:r>
                        <a:rPr lang="en-US" sz="1800" b="0" i="0" u="none" strike="noStrike" dirty="0">
                          <a:solidFill>
                            <a:srgbClr val="000000"/>
                          </a:solidFill>
                          <a:effectLst/>
                          <a:latin typeface="Calibri" panose="020F0502020204030204" pitchFamily="34" charset="0"/>
                        </a:rPr>
                        <a:t>Window time (weighted average 67% urban/33% rural)</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7.95 </a:t>
                      </a:r>
                    </a:p>
                  </a:txBody>
                  <a:tcPr marL="4763" marR="4763" marT="4763" marB="0" anchor="b"/>
                </a:tc>
                <a:extLst>
                  <a:ext uri="{0D108BD9-81ED-4DB2-BD59-A6C34878D82A}">
                    <a16:rowId xmlns:a16="http://schemas.microsoft.com/office/drawing/2014/main" val="3337711986"/>
                  </a:ext>
                </a:extLst>
              </a:tr>
              <a:tr h="370840">
                <a:tc>
                  <a:txBody>
                    <a:bodyPr/>
                    <a:lstStyle/>
                    <a:p>
                      <a:pPr algn="l" fontAlgn="b"/>
                      <a:r>
                        <a:rPr lang="en-US" sz="1800" b="0" i="0" u="none" strike="noStrike" dirty="0">
                          <a:solidFill>
                            <a:srgbClr val="000000"/>
                          </a:solidFill>
                          <a:effectLst/>
                          <a:latin typeface="Calibri" panose="020F0502020204030204" pitchFamily="34" charset="0"/>
                        </a:rPr>
                        <a:t>Mileage (weighted average 67% urban/33% rural)</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8.12 </a:t>
                      </a:r>
                    </a:p>
                  </a:txBody>
                  <a:tcPr marL="4763" marR="4763" marT="4763" marB="0" anchor="b"/>
                </a:tc>
                <a:extLst>
                  <a:ext uri="{0D108BD9-81ED-4DB2-BD59-A6C34878D82A}">
                    <a16:rowId xmlns:a16="http://schemas.microsoft.com/office/drawing/2014/main" val="267835534"/>
                  </a:ext>
                </a:extLst>
              </a:tr>
              <a:tr h="370840">
                <a:tc>
                  <a:txBody>
                    <a:bodyPr/>
                    <a:lstStyle/>
                    <a:p>
                      <a:pPr algn="l" fontAlgn="b"/>
                      <a:r>
                        <a:rPr lang="en-US" sz="1800" b="0" i="0" u="none" strike="noStrike" baseline="0" dirty="0">
                          <a:solidFill>
                            <a:srgbClr val="000000"/>
                          </a:solidFill>
                          <a:effectLst/>
                          <a:latin typeface="Calibri" panose="020F0502020204030204" pitchFamily="34" charset="0"/>
                        </a:rPr>
                        <a:t>Supply Chain – Technology, QC, Admin, Expediency, &amp; Insurance</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18.01 </a:t>
                      </a:r>
                    </a:p>
                  </a:txBody>
                  <a:tcPr marL="4763" marR="4763" marT="4763" marB="0" anchor="b"/>
                </a:tc>
                <a:extLst>
                  <a:ext uri="{0D108BD9-81ED-4DB2-BD59-A6C34878D82A}">
                    <a16:rowId xmlns:a16="http://schemas.microsoft.com/office/drawing/2014/main" val="37317941"/>
                  </a:ext>
                </a:extLst>
              </a:tr>
              <a:tr h="370840">
                <a:tc>
                  <a:txBody>
                    <a:bodyPr/>
                    <a:lstStyle/>
                    <a:p>
                      <a:pPr algn="r" fontAlgn="b"/>
                      <a:r>
                        <a:rPr lang="en-US" sz="1800" b="1" i="0" u="none" strike="noStrike" baseline="0" dirty="0">
                          <a:solidFill>
                            <a:srgbClr val="000000"/>
                          </a:solidFill>
                          <a:effectLst/>
                          <a:latin typeface="Calibri" panose="020F0502020204030204" pitchFamily="34" charset="0"/>
                        </a:rPr>
                        <a:t>TOTAL</a:t>
                      </a:r>
                    </a:p>
                  </a:txBody>
                  <a:tcPr marL="4763" marR="4763" marT="4763" marB="0" anchor="b"/>
                </a:tc>
                <a:tc>
                  <a:txBody>
                    <a:bodyPr/>
                    <a:lstStyle/>
                    <a:p>
                      <a:pPr algn="l" fontAlgn="b"/>
                      <a:r>
                        <a:rPr lang="en-US" sz="1800" b="1" i="0" u="none" strike="noStrike" baseline="0" dirty="0">
                          <a:solidFill>
                            <a:srgbClr val="000000"/>
                          </a:solidFill>
                          <a:effectLst/>
                          <a:latin typeface="Calibri" panose="020F0502020204030204" pitchFamily="34" charset="0"/>
                        </a:rPr>
                        <a:t> $                                         138.37   0.96/UI</a:t>
                      </a:r>
                    </a:p>
                  </a:txBody>
                  <a:tcPr marL="4763" marR="4763" marT="4763" marB="0" anchor="b"/>
                </a:tc>
                <a:extLst>
                  <a:ext uri="{0D108BD9-81ED-4DB2-BD59-A6C34878D82A}">
                    <a16:rowId xmlns:a16="http://schemas.microsoft.com/office/drawing/2014/main" val="674230462"/>
                  </a:ext>
                </a:extLst>
              </a:tr>
            </a:tbl>
          </a:graphicData>
        </a:graphic>
      </p:graphicFrame>
      <p:sp>
        <p:nvSpPr>
          <p:cNvPr id="8" name="TextBox 7">
            <a:extLst>
              <a:ext uri="{FF2B5EF4-FFF2-40B4-BE49-F238E27FC236}">
                <a16:creationId xmlns:a16="http://schemas.microsoft.com/office/drawing/2014/main" id="{F72BD0AB-D826-F4C4-02A8-A3455C08D00D}"/>
              </a:ext>
            </a:extLst>
          </p:cNvPr>
          <p:cNvSpPr txBox="1"/>
          <p:nvPr/>
        </p:nvSpPr>
        <p:spPr>
          <a:xfrm>
            <a:off x="838200" y="6412461"/>
            <a:ext cx="6096896" cy="307777"/>
          </a:xfrm>
          <a:prstGeom prst="rect">
            <a:avLst/>
          </a:prstGeom>
          <a:noFill/>
        </p:spPr>
        <p:txBody>
          <a:bodyPr wrap="square">
            <a:spAutoFit/>
          </a:bodyPr>
          <a:lstStyle/>
          <a:p>
            <a:r>
              <a:rPr lang="en-US" sz="1400" i="1" dirty="0">
                <a:solidFill>
                  <a:schemeClr val="bg1"/>
                </a:solidFill>
              </a:rPr>
              <a:t>Source:  Q1 2024 NAMFS Industry Survey</a:t>
            </a:r>
          </a:p>
        </p:txBody>
      </p:sp>
    </p:spTree>
    <p:extLst>
      <p:ext uri="{BB962C8B-B14F-4D97-AF65-F5344CB8AC3E}">
        <p14:creationId xmlns:p14="http://schemas.microsoft.com/office/powerpoint/2010/main" val="30676834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1A5D9-616D-5DA0-5A4D-72BEEE286FD6}"/>
              </a:ext>
            </a:extLst>
          </p:cNvPr>
          <p:cNvSpPr>
            <a:spLocks noGrp="1"/>
          </p:cNvSpPr>
          <p:nvPr>
            <p:ph type="title"/>
          </p:nvPr>
        </p:nvSpPr>
        <p:spPr/>
        <p:txBody>
          <a:bodyPr/>
          <a:lstStyle/>
          <a:p>
            <a:r>
              <a:rPr lang="en-US" dirty="0"/>
              <a:t>Preservation Expense (continued) </a:t>
            </a:r>
          </a:p>
        </p:txBody>
      </p:sp>
      <p:graphicFrame>
        <p:nvGraphicFramePr>
          <p:cNvPr id="5" name="Table 5">
            <a:extLst>
              <a:ext uri="{FF2B5EF4-FFF2-40B4-BE49-F238E27FC236}">
                <a16:creationId xmlns:a16="http://schemas.microsoft.com/office/drawing/2014/main" id="{E1ED7EFD-2D83-8088-FEC1-C7C97F86318B}"/>
              </a:ext>
            </a:extLst>
          </p:cNvPr>
          <p:cNvGraphicFramePr>
            <a:graphicFrameLocks noGrp="1"/>
          </p:cNvGraphicFramePr>
          <p:nvPr>
            <p:ph idx="1"/>
            <p:extLst>
              <p:ext uri="{D42A27DB-BD31-4B8C-83A1-F6EECF244321}">
                <p14:modId xmlns:p14="http://schemas.microsoft.com/office/powerpoint/2010/main" val="2332113868"/>
              </p:ext>
            </p:extLst>
          </p:nvPr>
        </p:nvGraphicFramePr>
        <p:xfrm>
          <a:off x="838200" y="1172818"/>
          <a:ext cx="10515600" cy="2595880"/>
        </p:xfrm>
        <a:graphic>
          <a:graphicData uri="http://schemas.openxmlformats.org/drawingml/2006/table">
            <a:tbl>
              <a:tblPr firstRow="1" bandRow="1">
                <a:tableStyleId>{5C22544A-7EE6-4342-B048-85BDC9FD1C3A}</a:tableStyleId>
              </a:tblPr>
              <a:tblGrid>
                <a:gridCol w="6584576">
                  <a:extLst>
                    <a:ext uri="{9D8B030D-6E8A-4147-A177-3AD203B41FA5}">
                      <a16:colId xmlns:a16="http://schemas.microsoft.com/office/drawing/2014/main" val="2765405105"/>
                    </a:ext>
                  </a:extLst>
                </a:gridCol>
                <a:gridCol w="3931024">
                  <a:extLst>
                    <a:ext uri="{9D8B030D-6E8A-4147-A177-3AD203B41FA5}">
                      <a16:colId xmlns:a16="http://schemas.microsoft.com/office/drawing/2014/main" val="2856273225"/>
                    </a:ext>
                  </a:extLst>
                </a:gridCol>
              </a:tblGrid>
              <a:tr h="370840">
                <a:tc>
                  <a:txBody>
                    <a:bodyPr/>
                    <a:lstStyle/>
                    <a:p>
                      <a:pPr algn="ctr" fontAlgn="b"/>
                      <a:r>
                        <a:rPr lang="en-US" sz="1800" b="1" i="0" u="none" strike="noStrike" dirty="0">
                          <a:solidFill>
                            <a:schemeClr val="bg1"/>
                          </a:solidFill>
                          <a:effectLst/>
                          <a:latin typeface="Calibri" panose="020F0502020204030204" pitchFamily="34" charset="0"/>
                        </a:rPr>
                        <a:t>Service - DRY WINTERIZATION*</a:t>
                      </a:r>
                    </a:p>
                  </a:txBody>
                  <a:tcPr marL="4763" marR="4763" marT="4763" marB="0" anchor="b"/>
                </a:tc>
                <a:tc>
                  <a:txBody>
                    <a:bodyPr/>
                    <a:lstStyle/>
                    <a:p>
                      <a:pPr algn="ctr" fontAlgn="b"/>
                      <a:r>
                        <a:rPr lang="en-US" sz="1800" b="1" i="0" u="none" strike="noStrike" dirty="0">
                          <a:solidFill>
                            <a:schemeClr val="bg1"/>
                          </a:solidFill>
                          <a:effectLst/>
                          <a:latin typeface="Calibri" panose="020F0502020204030204" pitchFamily="34" charset="0"/>
                        </a:rPr>
                        <a:t>DRY WINTERIZATION</a:t>
                      </a:r>
                    </a:p>
                  </a:txBody>
                  <a:tcPr marL="4763" marR="4763" marT="4763" marB="0" anchor="b"/>
                </a:tc>
                <a:extLst>
                  <a:ext uri="{0D108BD9-81ED-4DB2-BD59-A6C34878D82A}">
                    <a16:rowId xmlns:a16="http://schemas.microsoft.com/office/drawing/2014/main" val="2132410047"/>
                  </a:ext>
                </a:extLst>
              </a:tr>
              <a:tr h="370840">
                <a:tc>
                  <a:txBody>
                    <a:bodyPr/>
                    <a:lstStyle/>
                    <a:p>
                      <a:pPr algn="l" fontAlgn="b"/>
                      <a:r>
                        <a:rPr lang="en-US" sz="1800" b="0" i="0" u="none" strike="noStrike" dirty="0">
                          <a:solidFill>
                            <a:srgbClr val="000000"/>
                          </a:solidFill>
                          <a:effectLst/>
                          <a:latin typeface="Calibri" panose="020F0502020204030204" pitchFamily="34" charset="0"/>
                        </a:rPr>
                        <a:t>Cost of materials (glycol, compressor, generator, maintenance)</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31.50 </a:t>
                      </a:r>
                    </a:p>
                  </a:txBody>
                  <a:tcPr marL="4763" marR="4763" marT="4763" marB="0" anchor="b"/>
                </a:tc>
                <a:extLst>
                  <a:ext uri="{0D108BD9-81ED-4DB2-BD59-A6C34878D82A}">
                    <a16:rowId xmlns:a16="http://schemas.microsoft.com/office/drawing/2014/main" val="863800118"/>
                  </a:ext>
                </a:extLst>
              </a:tr>
              <a:tr h="370840">
                <a:tc>
                  <a:txBody>
                    <a:bodyPr/>
                    <a:lstStyle/>
                    <a:p>
                      <a:pPr algn="l" fontAlgn="b"/>
                      <a:r>
                        <a:rPr lang="en-US" sz="1800" b="0" i="0" u="none" strike="noStrike" dirty="0">
                          <a:solidFill>
                            <a:srgbClr val="000000"/>
                          </a:solidFill>
                          <a:effectLst/>
                          <a:latin typeface="Calibri" panose="020F0502020204030204" pitchFamily="34" charset="0"/>
                        </a:rPr>
                        <a:t>Labor for service (assumes 2 people 1 hr. each @$32/HR Laborer rate)</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67.97 </a:t>
                      </a:r>
                    </a:p>
                  </a:txBody>
                  <a:tcPr marL="4763" marR="4763" marT="4763" marB="0" anchor="b"/>
                </a:tc>
                <a:extLst>
                  <a:ext uri="{0D108BD9-81ED-4DB2-BD59-A6C34878D82A}">
                    <a16:rowId xmlns:a16="http://schemas.microsoft.com/office/drawing/2014/main" val="2184123043"/>
                  </a:ext>
                </a:extLst>
              </a:tr>
              <a:tr h="370840">
                <a:tc>
                  <a:txBody>
                    <a:bodyPr/>
                    <a:lstStyle/>
                    <a:p>
                      <a:pPr algn="l" fontAlgn="b"/>
                      <a:r>
                        <a:rPr lang="en-US" sz="1800" b="0" i="0" u="none" strike="noStrike" dirty="0">
                          <a:solidFill>
                            <a:srgbClr val="000000"/>
                          </a:solidFill>
                          <a:effectLst/>
                          <a:latin typeface="Calibri" panose="020F0502020204030204" pitchFamily="34" charset="0"/>
                        </a:rPr>
                        <a:t>Window time (weighted average 67% urban/33% rural)</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7.95 </a:t>
                      </a:r>
                    </a:p>
                  </a:txBody>
                  <a:tcPr marL="4763" marR="4763" marT="4763" marB="0" anchor="b"/>
                </a:tc>
                <a:extLst>
                  <a:ext uri="{0D108BD9-81ED-4DB2-BD59-A6C34878D82A}">
                    <a16:rowId xmlns:a16="http://schemas.microsoft.com/office/drawing/2014/main" val="3337711986"/>
                  </a:ext>
                </a:extLst>
              </a:tr>
              <a:tr h="370840">
                <a:tc>
                  <a:txBody>
                    <a:bodyPr/>
                    <a:lstStyle/>
                    <a:p>
                      <a:pPr algn="l" fontAlgn="b"/>
                      <a:r>
                        <a:rPr lang="en-US" sz="1800" b="0" i="0" u="none" strike="noStrike" dirty="0">
                          <a:solidFill>
                            <a:srgbClr val="000000"/>
                          </a:solidFill>
                          <a:effectLst/>
                          <a:latin typeface="Calibri" panose="020F0502020204030204" pitchFamily="34" charset="0"/>
                        </a:rPr>
                        <a:t>Mileage (weighted average 67% urban/33% rural)</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8.12 </a:t>
                      </a:r>
                    </a:p>
                  </a:txBody>
                  <a:tcPr marL="4763" marR="4763" marT="4763" marB="0" anchor="b"/>
                </a:tc>
                <a:extLst>
                  <a:ext uri="{0D108BD9-81ED-4DB2-BD59-A6C34878D82A}">
                    <a16:rowId xmlns:a16="http://schemas.microsoft.com/office/drawing/2014/main" val="267835534"/>
                  </a:ext>
                </a:extLst>
              </a:tr>
              <a:tr h="370840">
                <a:tc>
                  <a:txBody>
                    <a:bodyPr/>
                    <a:lstStyle/>
                    <a:p>
                      <a:pPr algn="l" fontAlgn="b"/>
                      <a:r>
                        <a:rPr lang="en-US" sz="1800" b="0" i="0" u="none" strike="noStrike" baseline="0" dirty="0">
                          <a:solidFill>
                            <a:srgbClr val="000000"/>
                          </a:solidFill>
                          <a:effectLst/>
                          <a:latin typeface="Calibri" panose="020F0502020204030204" pitchFamily="34" charset="0"/>
                        </a:rPr>
                        <a:t>Supply Chain – Technology, QC, Admin, Expediency, &amp; Insurance</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                                            18.01 </a:t>
                      </a:r>
                    </a:p>
                  </a:txBody>
                  <a:tcPr marL="4763" marR="4763" marT="4763" marB="0" anchor="b"/>
                </a:tc>
                <a:extLst>
                  <a:ext uri="{0D108BD9-81ED-4DB2-BD59-A6C34878D82A}">
                    <a16:rowId xmlns:a16="http://schemas.microsoft.com/office/drawing/2014/main" val="37317941"/>
                  </a:ext>
                </a:extLst>
              </a:tr>
              <a:tr h="370840">
                <a:tc>
                  <a:txBody>
                    <a:bodyPr/>
                    <a:lstStyle/>
                    <a:p>
                      <a:pPr algn="r" fontAlgn="b"/>
                      <a:r>
                        <a:rPr lang="en-US" sz="1800" b="1" i="0" u="none" strike="noStrike" baseline="0" dirty="0">
                          <a:solidFill>
                            <a:srgbClr val="000000"/>
                          </a:solidFill>
                          <a:effectLst/>
                          <a:latin typeface="Calibri" panose="020F0502020204030204" pitchFamily="34" charset="0"/>
                        </a:rPr>
                        <a:t>TOTAL</a:t>
                      </a:r>
                    </a:p>
                  </a:txBody>
                  <a:tcPr marL="4763" marR="4763" marT="4763" marB="0" anchor="b"/>
                </a:tc>
                <a:tc>
                  <a:txBody>
                    <a:bodyPr/>
                    <a:lstStyle/>
                    <a:p>
                      <a:pPr algn="l" fontAlgn="b"/>
                      <a:r>
                        <a:rPr lang="en-US" sz="1800" b="1" i="0" u="none" strike="noStrike" baseline="0" dirty="0">
                          <a:solidFill>
                            <a:srgbClr val="000000"/>
                          </a:solidFill>
                          <a:effectLst/>
                          <a:latin typeface="Calibri" panose="020F0502020204030204" pitchFamily="34" charset="0"/>
                        </a:rPr>
                        <a:t> $                                          133.09 </a:t>
                      </a:r>
                    </a:p>
                  </a:txBody>
                  <a:tcPr marL="4763" marR="4763" marT="4763" marB="0" anchor="b"/>
                </a:tc>
                <a:extLst>
                  <a:ext uri="{0D108BD9-81ED-4DB2-BD59-A6C34878D82A}">
                    <a16:rowId xmlns:a16="http://schemas.microsoft.com/office/drawing/2014/main" val="674230462"/>
                  </a:ext>
                </a:extLst>
              </a:tr>
            </a:tbl>
          </a:graphicData>
        </a:graphic>
      </p:graphicFrame>
      <p:sp>
        <p:nvSpPr>
          <p:cNvPr id="4" name="Slide Number Placeholder 3">
            <a:extLst>
              <a:ext uri="{FF2B5EF4-FFF2-40B4-BE49-F238E27FC236}">
                <a16:creationId xmlns:a16="http://schemas.microsoft.com/office/drawing/2014/main" id="{ADDD4FCB-DAEA-5BAA-B105-99C2A876852D}"/>
              </a:ext>
            </a:extLst>
          </p:cNvPr>
          <p:cNvSpPr>
            <a:spLocks noGrp="1"/>
          </p:cNvSpPr>
          <p:nvPr>
            <p:ph type="sldNum" sz="quarter" idx="12"/>
          </p:nvPr>
        </p:nvSpPr>
        <p:spPr/>
        <p:txBody>
          <a:bodyPr/>
          <a:lstStyle/>
          <a:p>
            <a:r>
              <a:rPr lang="en-US" dirty="0"/>
              <a:t>28</a:t>
            </a:r>
          </a:p>
        </p:txBody>
      </p:sp>
      <p:graphicFrame>
        <p:nvGraphicFramePr>
          <p:cNvPr id="6" name="Table 5">
            <a:extLst>
              <a:ext uri="{FF2B5EF4-FFF2-40B4-BE49-F238E27FC236}">
                <a16:creationId xmlns:a16="http://schemas.microsoft.com/office/drawing/2014/main" id="{56E22178-02EA-7B5D-1167-66D7F6B7BF52}"/>
              </a:ext>
            </a:extLst>
          </p:cNvPr>
          <p:cNvGraphicFramePr>
            <a:graphicFrameLocks/>
          </p:cNvGraphicFramePr>
          <p:nvPr>
            <p:extLst>
              <p:ext uri="{D42A27DB-BD31-4B8C-83A1-F6EECF244321}">
                <p14:modId xmlns:p14="http://schemas.microsoft.com/office/powerpoint/2010/main" val="3214098754"/>
              </p:ext>
            </p:extLst>
          </p:nvPr>
        </p:nvGraphicFramePr>
        <p:xfrm>
          <a:off x="838200" y="3768698"/>
          <a:ext cx="10515600" cy="2595880"/>
        </p:xfrm>
        <a:graphic>
          <a:graphicData uri="http://schemas.openxmlformats.org/drawingml/2006/table">
            <a:tbl>
              <a:tblPr firstRow="1" bandRow="1">
                <a:tableStyleId>{5C22544A-7EE6-4342-B048-85BDC9FD1C3A}</a:tableStyleId>
              </a:tblPr>
              <a:tblGrid>
                <a:gridCol w="6584576">
                  <a:extLst>
                    <a:ext uri="{9D8B030D-6E8A-4147-A177-3AD203B41FA5}">
                      <a16:colId xmlns:a16="http://schemas.microsoft.com/office/drawing/2014/main" val="2765405105"/>
                    </a:ext>
                  </a:extLst>
                </a:gridCol>
                <a:gridCol w="3931024">
                  <a:extLst>
                    <a:ext uri="{9D8B030D-6E8A-4147-A177-3AD203B41FA5}">
                      <a16:colId xmlns:a16="http://schemas.microsoft.com/office/drawing/2014/main" val="2856273225"/>
                    </a:ext>
                  </a:extLst>
                </a:gridCol>
              </a:tblGrid>
              <a:tr h="370840">
                <a:tc>
                  <a:txBody>
                    <a:bodyPr/>
                    <a:lstStyle/>
                    <a:p>
                      <a:pPr algn="ctr" fontAlgn="b"/>
                      <a:r>
                        <a:rPr lang="en-US" sz="1800" b="1" i="0" u="none" strike="noStrike" dirty="0">
                          <a:solidFill>
                            <a:schemeClr val="bg1"/>
                          </a:solidFill>
                          <a:effectLst/>
                          <a:latin typeface="Calibri" panose="020F0502020204030204" pitchFamily="34" charset="0"/>
                        </a:rPr>
                        <a:t>Service - WET WINTERIZATION*</a:t>
                      </a:r>
                    </a:p>
                  </a:txBody>
                  <a:tcPr marL="4763" marR="4763" marT="4763" marB="0" anchor="b"/>
                </a:tc>
                <a:tc>
                  <a:txBody>
                    <a:bodyPr/>
                    <a:lstStyle/>
                    <a:p>
                      <a:pPr algn="ctr" fontAlgn="b"/>
                      <a:r>
                        <a:rPr lang="en-US" sz="1800" b="1" i="0" u="none" strike="noStrike" dirty="0">
                          <a:solidFill>
                            <a:schemeClr val="bg1"/>
                          </a:solidFill>
                          <a:effectLst/>
                          <a:latin typeface="Calibri" panose="020F0502020204030204" pitchFamily="34" charset="0"/>
                        </a:rPr>
                        <a:t>WET WINTERIZATION</a:t>
                      </a:r>
                    </a:p>
                  </a:txBody>
                  <a:tcPr marL="4763" marR="4763" marT="4763" marB="0" anchor="b"/>
                </a:tc>
                <a:extLst>
                  <a:ext uri="{0D108BD9-81ED-4DB2-BD59-A6C34878D82A}">
                    <a16:rowId xmlns:a16="http://schemas.microsoft.com/office/drawing/2014/main" val="2132410047"/>
                  </a:ext>
                </a:extLst>
              </a:tr>
              <a:tr h="370840">
                <a:tc>
                  <a:txBody>
                    <a:bodyPr/>
                    <a:lstStyle/>
                    <a:p>
                      <a:pPr algn="l" fontAlgn="b"/>
                      <a:r>
                        <a:rPr lang="en-US" sz="1800" b="0" i="0" u="none" strike="noStrike" dirty="0">
                          <a:solidFill>
                            <a:srgbClr val="000000"/>
                          </a:solidFill>
                          <a:effectLst/>
                          <a:latin typeface="Calibri" panose="020F0502020204030204" pitchFamily="34" charset="0"/>
                        </a:rPr>
                        <a:t>Cost of materials (glycol, pump, compressor, generator, maintenance)</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165.00 </a:t>
                      </a:r>
                    </a:p>
                  </a:txBody>
                  <a:tcPr marL="4763" marR="4763" marT="4763" marB="0" anchor="b"/>
                </a:tc>
                <a:extLst>
                  <a:ext uri="{0D108BD9-81ED-4DB2-BD59-A6C34878D82A}">
                    <a16:rowId xmlns:a16="http://schemas.microsoft.com/office/drawing/2014/main" val="863800118"/>
                  </a:ext>
                </a:extLst>
              </a:tr>
              <a:tr h="370840">
                <a:tc>
                  <a:txBody>
                    <a:bodyPr/>
                    <a:lstStyle/>
                    <a:p>
                      <a:pPr algn="l" fontAlgn="b"/>
                      <a:r>
                        <a:rPr lang="en-US" sz="1800" b="0" i="0" u="none" strike="noStrike" dirty="0">
                          <a:solidFill>
                            <a:srgbClr val="000000"/>
                          </a:solidFill>
                          <a:effectLst/>
                          <a:latin typeface="Calibri" panose="020F0502020204030204" pitchFamily="34" charset="0"/>
                        </a:rPr>
                        <a:t>Labor for service (assumes 2 people 2 hr each @$32/HR Laborer rate)</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135.94 </a:t>
                      </a:r>
                    </a:p>
                  </a:txBody>
                  <a:tcPr marL="4763" marR="4763" marT="4763" marB="0" anchor="b"/>
                </a:tc>
                <a:extLst>
                  <a:ext uri="{0D108BD9-81ED-4DB2-BD59-A6C34878D82A}">
                    <a16:rowId xmlns:a16="http://schemas.microsoft.com/office/drawing/2014/main" val="2184123043"/>
                  </a:ext>
                </a:extLst>
              </a:tr>
              <a:tr h="370840">
                <a:tc>
                  <a:txBody>
                    <a:bodyPr/>
                    <a:lstStyle/>
                    <a:p>
                      <a:pPr algn="l" fontAlgn="b"/>
                      <a:r>
                        <a:rPr lang="en-US" sz="1800" b="0" i="0" u="none" strike="noStrike" dirty="0">
                          <a:solidFill>
                            <a:srgbClr val="000000"/>
                          </a:solidFill>
                          <a:effectLst/>
                          <a:latin typeface="Calibri" panose="020F0502020204030204" pitchFamily="34" charset="0"/>
                        </a:rPr>
                        <a:t>Window time (weighted average 67% urban/33% rural)</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7.95 </a:t>
                      </a:r>
                    </a:p>
                  </a:txBody>
                  <a:tcPr marL="4763" marR="4763" marT="4763" marB="0" anchor="b"/>
                </a:tc>
                <a:extLst>
                  <a:ext uri="{0D108BD9-81ED-4DB2-BD59-A6C34878D82A}">
                    <a16:rowId xmlns:a16="http://schemas.microsoft.com/office/drawing/2014/main" val="3337711986"/>
                  </a:ext>
                </a:extLst>
              </a:tr>
              <a:tr h="370840">
                <a:tc>
                  <a:txBody>
                    <a:bodyPr/>
                    <a:lstStyle/>
                    <a:p>
                      <a:pPr algn="l" fontAlgn="b"/>
                      <a:r>
                        <a:rPr lang="en-US" sz="1800" b="0" i="0" u="none" strike="noStrike" dirty="0">
                          <a:solidFill>
                            <a:srgbClr val="000000"/>
                          </a:solidFill>
                          <a:effectLst/>
                          <a:latin typeface="Calibri" panose="020F0502020204030204" pitchFamily="34" charset="0"/>
                        </a:rPr>
                        <a:t>Mileage (weighted average 67% urban/33% rural)</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8.12 </a:t>
                      </a:r>
                    </a:p>
                  </a:txBody>
                  <a:tcPr marL="4763" marR="4763" marT="4763" marB="0" anchor="b"/>
                </a:tc>
                <a:extLst>
                  <a:ext uri="{0D108BD9-81ED-4DB2-BD59-A6C34878D82A}">
                    <a16:rowId xmlns:a16="http://schemas.microsoft.com/office/drawing/2014/main" val="267835534"/>
                  </a:ext>
                </a:extLst>
              </a:tr>
              <a:tr h="370840">
                <a:tc>
                  <a:txBody>
                    <a:bodyPr/>
                    <a:lstStyle/>
                    <a:p>
                      <a:pPr algn="l" fontAlgn="b"/>
                      <a:r>
                        <a:rPr lang="en-US" sz="1800" b="0" i="0" u="none" strike="noStrike" baseline="0" dirty="0">
                          <a:solidFill>
                            <a:srgbClr val="000000"/>
                          </a:solidFill>
                          <a:effectLst/>
                          <a:latin typeface="Calibri" panose="020F0502020204030204" pitchFamily="34" charset="0"/>
                        </a:rPr>
                        <a:t>Supply Chain – Technology, QC, Admin, Expediency, &amp; Insurance</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                                            18.01 </a:t>
                      </a:r>
                    </a:p>
                  </a:txBody>
                  <a:tcPr marL="4763" marR="4763" marT="4763" marB="0" anchor="b"/>
                </a:tc>
                <a:extLst>
                  <a:ext uri="{0D108BD9-81ED-4DB2-BD59-A6C34878D82A}">
                    <a16:rowId xmlns:a16="http://schemas.microsoft.com/office/drawing/2014/main" val="37317941"/>
                  </a:ext>
                </a:extLst>
              </a:tr>
              <a:tr h="370840">
                <a:tc>
                  <a:txBody>
                    <a:bodyPr/>
                    <a:lstStyle/>
                    <a:p>
                      <a:pPr algn="r" fontAlgn="b"/>
                      <a:r>
                        <a:rPr lang="en-US" sz="1800" b="1" i="0" u="none" strike="noStrike" baseline="0" dirty="0">
                          <a:solidFill>
                            <a:srgbClr val="000000"/>
                          </a:solidFill>
                          <a:effectLst/>
                          <a:latin typeface="Calibri" panose="020F0502020204030204" pitchFamily="34" charset="0"/>
                        </a:rPr>
                        <a:t>TOTAL</a:t>
                      </a:r>
                    </a:p>
                  </a:txBody>
                  <a:tcPr marL="4763" marR="4763" marT="4763" marB="0" anchor="b"/>
                </a:tc>
                <a:tc>
                  <a:txBody>
                    <a:bodyPr/>
                    <a:lstStyle/>
                    <a:p>
                      <a:pPr algn="l" fontAlgn="b"/>
                      <a:r>
                        <a:rPr lang="en-US" sz="1800" b="1" i="0" u="none" strike="noStrike" baseline="0" dirty="0">
                          <a:solidFill>
                            <a:srgbClr val="000000"/>
                          </a:solidFill>
                          <a:effectLst/>
                          <a:latin typeface="Calibri" panose="020F0502020204030204" pitchFamily="34" charset="0"/>
                        </a:rPr>
                        <a:t> $                                           335.61</a:t>
                      </a:r>
                    </a:p>
                  </a:txBody>
                  <a:tcPr marL="4763" marR="4763" marT="4763" marB="0" anchor="b"/>
                </a:tc>
                <a:extLst>
                  <a:ext uri="{0D108BD9-81ED-4DB2-BD59-A6C34878D82A}">
                    <a16:rowId xmlns:a16="http://schemas.microsoft.com/office/drawing/2014/main" val="674230462"/>
                  </a:ext>
                </a:extLst>
              </a:tr>
            </a:tbl>
          </a:graphicData>
        </a:graphic>
      </p:graphicFrame>
      <p:sp>
        <p:nvSpPr>
          <p:cNvPr id="8" name="TextBox 7">
            <a:extLst>
              <a:ext uri="{FF2B5EF4-FFF2-40B4-BE49-F238E27FC236}">
                <a16:creationId xmlns:a16="http://schemas.microsoft.com/office/drawing/2014/main" id="{E2E856B0-BC64-89DF-A806-DE7E3E89A623}"/>
              </a:ext>
            </a:extLst>
          </p:cNvPr>
          <p:cNvSpPr txBox="1"/>
          <p:nvPr/>
        </p:nvSpPr>
        <p:spPr>
          <a:xfrm>
            <a:off x="838200" y="6488668"/>
            <a:ext cx="6096896" cy="307777"/>
          </a:xfrm>
          <a:prstGeom prst="rect">
            <a:avLst/>
          </a:prstGeom>
          <a:noFill/>
        </p:spPr>
        <p:txBody>
          <a:bodyPr wrap="square">
            <a:spAutoFit/>
          </a:bodyPr>
          <a:lstStyle/>
          <a:p>
            <a:r>
              <a:rPr lang="en-US" sz="1400" i="1" dirty="0">
                <a:solidFill>
                  <a:schemeClr val="bg1"/>
                </a:solidFill>
              </a:rPr>
              <a:t>Source:  Q1 2024 NAMFS Industry Survey</a:t>
            </a:r>
          </a:p>
        </p:txBody>
      </p:sp>
    </p:spTree>
    <p:extLst>
      <p:ext uri="{BB962C8B-B14F-4D97-AF65-F5344CB8AC3E}">
        <p14:creationId xmlns:p14="http://schemas.microsoft.com/office/powerpoint/2010/main" val="13303465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1A5D9-616D-5DA0-5A4D-72BEEE286FD6}"/>
              </a:ext>
            </a:extLst>
          </p:cNvPr>
          <p:cNvSpPr>
            <a:spLocks noGrp="1"/>
          </p:cNvSpPr>
          <p:nvPr>
            <p:ph type="title"/>
          </p:nvPr>
        </p:nvSpPr>
        <p:spPr/>
        <p:txBody>
          <a:bodyPr/>
          <a:lstStyle/>
          <a:p>
            <a:r>
              <a:rPr lang="en-US" dirty="0"/>
              <a:t>Preservation Expense (continued) </a:t>
            </a:r>
          </a:p>
        </p:txBody>
      </p:sp>
      <p:graphicFrame>
        <p:nvGraphicFramePr>
          <p:cNvPr id="5" name="Table 5">
            <a:extLst>
              <a:ext uri="{FF2B5EF4-FFF2-40B4-BE49-F238E27FC236}">
                <a16:creationId xmlns:a16="http://schemas.microsoft.com/office/drawing/2014/main" id="{E1ED7EFD-2D83-8088-FEC1-C7C97F86318B}"/>
              </a:ext>
            </a:extLst>
          </p:cNvPr>
          <p:cNvGraphicFramePr>
            <a:graphicFrameLocks noGrp="1"/>
          </p:cNvGraphicFramePr>
          <p:nvPr>
            <p:ph idx="1"/>
            <p:extLst>
              <p:ext uri="{D42A27DB-BD31-4B8C-83A1-F6EECF244321}">
                <p14:modId xmlns:p14="http://schemas.microsoft.com/office/powerpoint/2010/main" val="2961002347"/>
              </p:ext>
            </p:extLst>
          </p:nvPr>
        </p:nvGraphicFramePr>
        <p:xfrm>
          <a:off x="838200" y="1172818"/>
          <a:ext cx="10515600" cy="2595880"/>
        </p:xfrm>
        <a:graphic>
          <a:graphicData uri="http://schemas.openxmlformats.org/drawingml/2006/table">
            <a:tbl>
              <a:tblPr firstRow="1" bandRow="1">
                <a:tableStyleId>{5C22544A-7EE6-4342-B048-85BDC9FD1C3A}</a:tableStyleId>
              </a:tblPr>
              <a:tblGrid>
                <a:gridCol w="6584576">
                  <a:extLst>
                    <a:ext uri="{9D8B030D-6E8A-4147-A177-3AD203B41FA5}">
                      <a16:colId xmlns:a16="http://schemas.microsoft.com/office/drawing/2014/main" val="2765405105"/>
                    </a:ext>
                  </a:extLst>
                </a:gridCol>
                <a:gridCol w="3931024">
                  <a:extLst>
                    <a:ext uri="{9D8B030D-6E8A-4147-A177-3AD203B41FA5}">
                      <a16:colId xmlns:a16="http://schemas.microsoft.com/office/drawing/2014/main" val="2856273225"/>
                    </a:ext>
                  </a:extLst>
                </a:gridCol>
              </a:tblGrid>
              <a:tr h="370840">
                <a:tc>
                  <a:txBody>
                    <a:bodyPr/>
                    <a:lstStyle/>
                    <a:p>
                      <a:pPr algn="ctr" fontAlgn="b"/>
                      <a:r>
                        <a:rPr lang="en-US" sz="1800" b="1" i="0" u="none" strike="noStrike" dirty="0">
                          <a:solidFill>
                            <a:schemeClr val="bg1"/>
                          </a:solidFill>
                          <a:effectLst/>
                          <a:latin typeface="Calibri" panose="020F0502020204030204" pitchFamily="34" charset="0"/>
                        </a:rPr>
                        <a:t>Service - RADIANT WINTERIZATION*</a:t>
                      </a:r>
                    </a:p>
                  </a:txBody>
                  <a:tcPr marL="4763" marR="4763" marT="4763" marB="0" anchor="b"/>
                </a:tc>
                <a:tc>
                  <a:txBody>
                    <a:bodyPr/>
                    <a:lstStyle/>
                    <a:p>
                      <a:pPr algn="ctr" fontAlgn="b"/>
                      <a:r>
                        <a:rPr lang="en-US" sz="1800" b="1" i="0" u="none" strike="noStrike" dirty="0">
                          <a:solidFill>
                            <a:schemeClr val="bg1"/>
                          </a:solidFill>
                          <a:effectLst/>
                          <a:latin typeface="Calibri" panose="020F0502020204030204" pitchFamily="34" charset="0"/>
                        </a:rPr>
                        <a:t>RADIANT WINTERIZATION</a:t>
                      </a:r>
                    </a:p>
                  </a:txBody>
                  <a:tcPr marL="4763" marR="4763" marT="4763" marB="0" anchor="b"/>
                </a:tc>
                <a:extLst>
                  <a:ext uri="{0D108BD9-81ED-4DB2-BD59-A6C34878D82A}">
                    <a16:rowId xmlns:a16="http://schemas.microsoft.com/office/drawing/2014/main" val="2132410047"/>
                  </a:ext>
                </a:extLst>
              </a:tr>
              <a:tr h="370840">
                <a:tc>
                  <a:txBody>
                    <a:bodyPr/>
                    <a:lstStyle/>
                    <a:p>
                      <a:pPr algn="l" fontAlgn="b"/>
                      <a:r>
                        <a:rPr lang="en-US" sz="1800" b="0" i="0" u="none" strike="noStrike" dirty="0">
                          <a:solidFill>
                            <a:srgbClr val="000000"/>
                          </a:solidFill>
                          <a:effectLst/>
                          <a:latin typeface="Calibri" panose="020F0502020204030204" pitchFamily="34" charset="0"/>
                        </a:rPr>
                        <a:t>Cost of materials (glycol, pump, compressor, generator, maintenance)</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227.70 </a:t>
                      </a:r>
                    </a:p>
                  </a:txBody>
                  <a:tcPr marL="4763" marR="4763" marT="4763" marB="0" anchor="b"/>
                </a:tc>
                <a:extLst>
                  <a:ext uri="{0D108BD9-81ED-4DB2-BD59-A6C34878D82A}">
                    <a16:rowId xmlns:a16="http://schemas.microsoft.com/office/drawing/2014/main" val="863800118"/>
                  </a:ext>
                </a:extLst>
              </a:tr>
              <a:tr h="370840">
                <a:tc>
                  <a:txBody>
                    <a:bodyPr/>
                    <a:lstStyle/>
                    <a:p>
                      <a:pPr algn="l" fontAlgn="b"/>
                      <a:r>
                        <a:rPr lang="en-US" sz="1800" b="0" i="0" u="none" strike="noStrike" dirty="0">
                          <a:solidFill>
                            <a:srgbClr val="000000"/>
                          </a:solidFill>
                          <a:effectLst/>
                          <a:latin typeface="Calibri" panose="020F0502020204030204" pitchFamily="34" charset="0"/>
                        </a:rPr>
                        <a:t>Labor for service (assumes 2 people 3 hrs each @$32/HR Laborer rate)</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203.90 </a:t>
                      </a:r>
                    </a:p>
                  </a:txBody>
                  <a:tcPr marL="4763" marR="4763" marT="4763" marB="0" anchor="b"/>
                </a:tc>
                <a:extLst>
                  <a:ext uri="{0D108BD9-81ED-4DB2-BD59-A6C34878D82A}">
                    <a16:rowId xmlns:a16="http://schemas.microsoft.com/office/drawing/2014/main" val="2184123043"/>
                  </a:ext>
                </a:extLst>
              </a:tr>
              <a:tr h="370840">
                <a:tc>
                  <a:txBody>
                    <a:bodyPr/>
                    <a:lstStyle/>
                    <a:p>
                      <a:pPr algn="l" fontAlgn="b"/>
                      <a:r>
                        <a:rPr lang="en-US" sz="1800" b="0" i="0" u="none" strike="noStrike" dirty="0">
                          <a:solidFill>
                            <a:srgbClr val="000000"/>
                          </a:solidFill>
                          <a:effectLst/>
                          <a:latin typeface="Calibri" panose="020F0502020204030204" pitchFamily="34" charset="0"/>
                        </a:rPr>
                        <a:t>Window time (weighted average 67% urban/33% rural)</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7.95 </a:t>
                      </a:r>
                    </a:p>
                  </a:txBody>
                  <a:tcPr marL="4763" marR="4763" marT="4763" marB="0" anchor="b"/>
                </a:tc>
                <a:extLst>
                  <a:ext uri="{0D108BD9-81ED-4DB2-BD59-A6C34878D82A}">
                    <a16:rowId xmlns:a16="http://schemas.microsoft.com/office/drawing/2014/main" val="3337711986"/>
                  </a:ext>
                </a:extLst>
              </a:tr>
              <a:tr h="370840">
                <a:tc>
                  <a:txBody>
                    <a:bodyPr/>
                    <a:lstStyle/>
                    <a:p>
                      <a:pPr algn="l" fontAlgn="b"/>
                      <a:r>
                        <a:rPr lang="en-US" sz="1800" b="0" i="0" u="none" strike="noStrike" dirty="0">
                          <a:solidFill>
                            <a:srgbClr val="000000"/>
                          </a:solidFill>
                          <a:effectLst/>
                          <a:latin typeface="Calibri" panose="020F0502020204030204" pitchFamily="34" charset="0"/>
                        </a:rPr>
                        <a:t>Mileage (weighted average 67% urban/33% rural)</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8.12 </a:t>
                      </a:r>
                    </a:p>
                  </a:txBody>
                  <a:tcPr marL="4763" marR="4763" marT="4763" marB="0" anchor="b"/>
                </a:tc>
                <a:extLst>
                  <a:ext uri="{0D108BD9-81ED-4DB2-BD59-A6C34878D82A}">
                    <a16:rowId xmlns:a16="http://schemas.microsoft.com/office/drawing/2014/main" val="267835534"/>
                  </a:ext>
                </a:extLst>
              </a:tr>
              <a:tr h="370840">
                <a:tc>
                  <a:txBody>
                    <a:bodyPr/>
                    <a:lstStyle/>
                    <a:p>
                      <a:pPr algn="l" fontAlgn="b"/>
                      <a:r>
                        <a:rPr lang="en-US" sz="1800" b="0" i="0" u="none" strike="noStrike" baseline="0" dirty="0">
                          <a:solidFill>
                            <a:srgbClr val="000000"/>
                          </a:solidFill>
                          <a:effectLst/>
                          <a:latin typeface="Calibri" panose="020F0502020204030204" pitchFamily="34" charset="0"/>
                        </a:rPr>
                        <a:t>Supply Chain – Technology, QC, Admin, Expediency, &amp; Insurance</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                                            18.01 </a:t>
                      </a:r>
                    </a:p>
                  </a:txBody>
                  <a:tcPr marL="4763" marR="4763" marT="4763" marB="0" anchor="b"/>
                </a:tc>
                <a:extLst>
                  <a:ext uri="{0D108BD9-81ED-4DB2-BD59-A6C34878D82A}">
                    <a16:rowId xmlns:a16="http://schemas.microsoft.com/office/drawing/2014/main" val="37317941"/>
                  </a:ext>
                </a:extLst>
              </a:tr>
              <a:tr h="370840">
                <a:tc>
                  <a:txBody>
                    <a:bodyPr/>
                    <a:lstStyle/>
                    <a:p>
                      <a:pPr algn="r" fontAlgn="b"/>
                      <a:r>
                        <a:rPr lang="en-US" sz="1800" b="1" i="0" u="none" strike="noStrike" baseline="0" dirty="0">
                          <a:solidFill>
                            <a:srgbClr val="000000"/>
                          </a:solidFill>
                          <a:effectLst/>
                          <a:latin typeface="Calibri" panose="020F0502020204030204" pitchFamily="34" charset="0"/>
                        </a:rPr>
                        <a:t>TOTAL</a:t>
                      </a:r>
                    </a:p>
                  </a:txBody>
                  <a:tcPr marL="4763" marR="4763" marT="4763" marB="0" anchor="b"/>
                </a:tc>
                <a:tc>
                  <a:txBody>
                    <a:bodyPr/>
                    <a:lstStyle/>
                    <a:p>
                      <a:pPr algn="l" fontAlgn="b"/>
                      <a:r>
                        <a:rPr lang="en-US" sz="1800" b="1" i="0" u="none" strike="noStrike" baseline="0" dirty="0">
                          <a:solidFill>
                            <a:srgbClr val="000000"/>
                          </a:solidFill>
                          <a:effectLst/>
                          <a:latin typeface="Calibri" panose="020F0502020204030204" pitchFamily="34" charset="0"/>
                        </a:rPr>
                        <a:t> $                                          465.68 </a:t>
                      </a:r>
                    </a:p>
                  </a:txBody>
                  <a:tcPr marL="4763" marR="4763" marT="4763" marB="0" anchor="b"/>
                </a:tc>
                <a:extLst>
                  <a:ext uri="{0D108BD9-81ED-4DB2-BD59-A6C34878D82A}">
                    <a16:rowId xmlns:a16="http://schemas.microsoft.com/office/drawing/2014/main" val="674230462"/>
                  </a:ext>
                </a:extLst>
              </a:tr>
            </a:tbl>
          </a:graphicData>
        </a:graphic>
      </p:graphicFrame>
      <p:sp>
        <p:nvSpPr>
          <p:cNvPr id="4" name="Slide Number Placeholder 3">
            <a:extLst>
              <a:ext uri="{FF2B5EF4-FFF2-40B4-BE49-F238E27FC236}">
                <a16:creationId xmlns:a16="http://schemas.microsoft.com/office/drawing/2014/main" id="{ADDD4FCB-DAEA-5BAA-B105-99C2A876852D}"/>
              </a:ext>
            </a:extLst>
          </p:cNvPr>
          <p:cNvSpPr>
            <a:spLocks noGrp="1"/>
          </p:cNvSpPr>
          <p:nvPr>
            <p:ph type="sldNum" sz="quarter" idx="12"/>
          </p:nvPr>
        </p:nvSpPr>
        <p:spPr/>
        <p:txBody>
          <a:bodyPr/>
          <a:lstStyle/>
          <a:p>
            <a:r>
              <a:rPr lang="en-US" dirty="0"/>
              <a:t>29</a:t>
            </a:r>
          </a:p>
        </p:txBody>
      </p:sp>
      <p:graphicFrame>
        <p:nvGraphicFramePr>
          <p:cNvPr id="6" name="Table 5">
            <a:extLst>
              <a:ext uri="{FF2B5EF4-FFF2-40B4-BE49-F238E27FC236}">
                <a16:creationId xmlns:a16="http://schemas.microsoft.com/office/drawing/2014/main" id="{56E22178-02EA-7B5D-1167-66D7F6B7BF52}"/>
              </a:ext>
            </a:extLst>
          </p:cNvPr>
          <p:cNvGraphicFramePr>
            <a:graphicFrameLocks/>
          </p:cNvGraphicFramePr>
          <p:nvPr>
            <p:extLst>
              <p:ext uri="{D42A27DB-BD31-4B8C-83A1-F6EECF244321}">
                <p14:modId xmlns:p14="http://schemas.microsoft.com/office/powerpoint/2010/main" val="2483484312"/>
              </p:ext>
            </p:extLst>
          </p:nvPr>
        </p:nvGraphicFramePr>
        <p:xfrm>
          <a:off x="838200" y="3768698"/>
          <a:ext cx="10515600" cy="2595880"/>
        </p:xfrm>
        <a:graphic>
          <a:graphicData uri="http://schemas.openxmlformats.org/drawingml/2006/table">
            <a:tbl>
              <a:tblPr firstRow="1" bandRow="1">
                <a:tableStyleId>{5C22544A-7EE6-4342-B048-85BDC9FD1C3A}</a:tableStyleId>
              </a:tblPr>
              <a:tblGrid>
                <a:gridCol w="6584576">
                  <a:extLst>
                    <a:ext uri="{9D8B030D-6E8A-4147-A177-3AD203B41FA5}">
                      <a16:colId xmlns:a16="http://schemas.microsoft.com/office/drawing/2014/main" val="2765405105"/>
                    </a:ext>
                  </a:extLst>
                </a:gridCol>
                <a:gridCol w="3931024">
                  <a:extLst>
                    <a:ext uri="{9D8B030D-6E8A-4147-A177-3AD203B41FA5}">
                      <a16:colId xmlns:a16="http://schemas.microsoft.com/office/drawing/2014/main" val="2856273225"/>
                    </a:ext>
                  </a:extLst>
                </a:gridCol>
              </a:tblGrid>
              <a:tr h="370840">
                <a:tc>
                  <a:txBody>
                    <a:bodyPr/>
                    <a:lstStyle/>
                    <a:p>
                      <a:pPr algn="ctr" fontAlgn="b"/>
                      <a:r>
                        <a:rPr lang="en-US" sz="1800" b="1" i="0" u="none" strike="noStrike" dirty="0">
                          <a:solidFill>
                            <a:schemeClr val="bg1"/>
                          </a:solidFill>
                          <a:effectLst/>
                          <a:latin typeface="Calibri" panose="020F0502020204030204" pitchFamily="34" charset="0"/>
                        </a:rPr>
                        <a:t>Service - DEBRIS per CY</a:t>
                      </a:r>
                    </a:p>
                  </a:txBody>
                  <a:tcPr marL="4763" marR="4763" marT="4763" marB="0" anchor="b"/>
                </a:tc>
                <a:tc>
                  <a:txBody>
                    <a:bodyPr/>
                    <a:lstStyle/>
                    <a:p>
                      <a:pPr algn="ctr" fontAlgn="b"/>
                      <a:r>
                        <a:rPr lang="en-US" sz="1800" b="1" i="0" u="none" strike="noStrike" dirty="0">
                          <a:solidFill>
                            <a:schemeClr val="bg1"/>
                          </a:solidFill>
                          <a:effectLst/>
                          <a:latin typeface="Calibri" panose="020F0502020204030204" pitchFamily="34" charset="0"/>
                        </a:rPr>
                        <a:t>DEBRIS per CY</a:t>
                      </a:r>
                    </a:p>
                  </a:txBody>
                  <a:tcPr marL="4763" marR="4763" marT="4763" marB="0" anchor="b"/>
                </a:tc>
                <a:extLst>
                  <a:ext uri="{0D108BD9-81ED-4DB2-BD59-A6C34878D82A}">
                    <a16:rowId xmlns:a16="http://schemas.microsoft.com/office/drawing/2014/main" val="2132410047"/>
                  </a:ext>
                </a:extLst>
              </a:tr>
              <a:tr h="370840">
                <a:tc>
                  <a:txBody>
                    <a:bodyPr/>
                    <a:lstStyle/>
                    <a:p>
                      <a:pPr algn="l" fontAlgn="b"/>
                      <a:r>
                        <a:rPr lang="en-US" sz="1700" b="0" i="0" u="none" strike="noStrike" dirty="0">
                          <a:solidFill>
                            <a:srgbClr val="000000"/>
                          </a:solidFill>
                          <a:effectLst/>
                          <a:latin typeface="Calibri" panose="020F0502020204030204" pitchFamily="34" charset="0"/>
                        </a:rPr>
                        <a:t>Cost of materials (dump fee, dumpster/trailer)</a:t>
                      </a:r>
                    </a:p>
                  </a:txBody>
                  <a:tcPr marL="4763" marR="4763" marT="4763" marB="0" anchor="b"/>
                </a:tc>
                <a:tc>
                  <a:txBody>
                    <a:bodyPr/>
                    <a:lstStyle/>
                    <a:p>
                      <a:pPr algn="l" fontAlgn="b"/>
                      <a:r>
                        <a:rPr lang="en-US" sz="1700" b="0" i="0" u="none" strike="noStrike" dirty="0">
                          <a:solidFill>
                            <a:srgbClr val="000000"/>
                          </a:solidFill>
                          <a:effectLst/>
                          <a:latin typeface="Calibri" panose="020F0502020204030204" pitchFamily="34" charset="0"/>
                        </a:rPr>
                        <a:t> $                                            36.23 </a:t>
                      </a:r>
                    </a:p>
                  </a:txBody>
                  <a:tcPr marL="4763" marR="4763" marT="4763" marB="0" anchor="b"/>
                </a:tc>
                <a:extLst>
                  <a:ext uri="{0D108BD9-81ED-4DB2-BD59-A6C34878D82A}">
                    <a16:rowId xmlns:a16="http://schemas.microsoft.com/office/drawing/2014/main" val="863800118"/>
                  </a:ext>
                </a:extLst>
              </a:tr>
              <a:tr h="370840">
                <a:tc>
                  <a:txBody>
                    <a:bodyPr/>
                    <a:lstStyle/>
                    <a:p>
                      <a:pPr algn="l" fontAlgn="b"/>
                      <a:r>
                        <a:rPr lang="en-US" sz="1700" b="0" i="0" u="none" strike="noStrike" dirty="0">
                          <a:solidFill>
                            <a:srgbClr val="000000"/>
                          </a:solidFill>
                          <a:effectLst/>
                          <a:latin typeface="Calibri" panose="020F0502020204030204" pitchFamily="34" charset="0"/>
                        </a:rPr>
                        <a:t>Labor for service (assumes 2 people for 10 minutes @$32/HR Laborer rate)</a:t>
                      </a:r>
                    </a:p>
                  </a:txBody>
                  <a:tcPr marL="4763" marR="4763" marT="4763" marB="0" anchor="b"/>
                </a:tc>
                <a:tc>
                  <a:txBody>
                    <a:bodyPr/>
                    <a:lstStyle/>
                    <a:p>
                      <a:pPr algn="l" fontAlgn="b"/>
                      <a:r>
                        <a:rPr lang="en-US" sz="1700" b="0" i="0" u="none" strike="noStrike" dirty="0">
                          <a:solidFill>
                            <a:srgbClr val="000000"/>
                          </a:solidFill>
                          <a:effectLst/>
                          <a:latin typeface="Calibri" panose="020F0502020204030204" pitchFamily="34" charset="0"/>
                        </a:rPr>
                        <a:t> $                                            11.21 </a:t>
                      </a:r>
                    </a:p>
                  </a:txBody>
                  <a:tcPr marL="4763" marR="4763" marT="4763" marB="0" anchor="b"/>
                </a:tc>
                <a:extLst>
                  <a:ext uri="{0D108BD9-81ED-4DB2-BD59-A6C34878D82A}">
                    <a16:rowId xmlns:a16="http://schemas.microsoft.com/office/drawing/2014/main" val="2184123043"/>
                  </a:ext>
                </a:extLst>
              </a:tr>
              <a:tr h="370840">
                <a:tc>
                  <a:txBody>
                    <a:bodyPr/>
                    <a:lstStyle/>
                    <a:p>
                      <a:pPr algn="l" fontAlgn="b"/>
                      <a:r>
                        <a:rPr lang="en-US" sz="1700" b="0" i="0" u="none" strike="noStrike" dirty="0">
                          <a:solidFill>
                            <a:srgbClr val="000000"/>
                          </a:solidFill>
                          <a:effectLst/>
                          <a:latin typeface="Calibri" panose="020F0502020204030204" pitchFamily="34" charset="0"/>
                        </a:rPr>
                        <a:t>Window time (weighted average 67% urban/33% rural plus dump location)</a:t>
                      </a:r>
                    </a:p>
                  </a:txBody>
                  <a:tcPr marL="4763" marR="4763" marT="4763" marB="0" anchor="b"/>
                </a:tc>
                <a:tc>
                  <a:txBody>
                    <a:bodyPr/>
                    <a:lstStyle/>
                    <a:p>
                      <a:pPr algn="l" fontAlgn="b"/>
                      <a:r>
                        <a:rPr lang="en-US" sz="1700" b="0" i="0" u="none" strike="noStrike" dirty="0">
                          <a:solidFill>
                            <a:srgbClr val="000000"/>
                          </a:solidFill>
                          <a:effectLst/>
                          <a:latin typeface="Calibri" panose="020F0502020204030204" pitchFamily="34" charset="0"/>
                        </a:rPr>
                        <a:t> $                                            22.45 </a:t>
                      </a:r>
                    </a:p>
                  </a:txBody>
                  <a:tcPr marL="4763" marR="4763" marT="4763" marB="0" anchor="b"/>
                </a:tc>
                <a:extLst>
                  <a:ext uri="{0D108BD9-81ED-4DB2-BD59-A6C34878D82A}">
                    <a16:rowId xmlns:a16="http://schemas.microsoft.com/office/drawing/2014/main" val="3337711986"/>
                  </a:ext>
                </a:extLst>
              </a:tr>
              <a:tr h="370840">
                <a:tc>
                  <a:txBody>
                    <a:bodyPr/>
                    <a:lstStyle/>
                    <a:p>
                      <a:pPr algn="l" fontAlgn="b"/>
                      <a:r>
                        <a:rPr lang="en-US" sz="1700" b="0" i="0" u="none" strike="noStrike" dirty="0">
                          <a:solidFill>
                            <a:srgbClr val="000000"/>
                          </a:solidFill>
                          <a:effectLst/>
                          <a:latin typeface="Calibri" panose="020F0502020204030204" pitchFamily="34" charset="0"/>
                        </a:rPr>
                        <a:t>Mileage (weighted average 67% urban/33% rural plus dump location)</a:t>
                      </a:r>
                    </a:p>
                  </a:txBody>
                  <a:tcPr marL="4763" marR="4763" marT="4763" marB="0" anchor="b"/>
                </a:tc>
                <a:tc>
                  <a:txBody>
                    <a:bodyPr/>
                    <a:lstStyle/>
                    <a:p>
                      <a:pPr algn="l" fontAlgn="b"/>
                      <a:r>
                        <a:rPr lang="en-US" sz="1700" b="0" i="0" u="none" strike="noStrike" dirty="0">
                          <a:solidFill>
                            <a:srgbClr val="000000"/>
                          </a:solidFill>
                          <a:effectLst/>
                          <a:latin typeface="Calibri" panose="020F0502020204030204" pitchFamily="34" charset="0"/>
                        </a:rPr>
                        <a:t> $                                            24.35 </a:t>
                      </a:r>
                    </a:p>
                  </a:txBody>
                  <a:tcPr marL="4763" marR="4763" marT="4763" marB="0" anchor="b"/>
                </a:tc>
                <a:extLst>
                  <a:ext uri="{0D108BD9-81ED-4DB2-BD59-A6C34878D82A}">
                    <a16:rowId xmlns:a16="http://schemas.microsoft.com/office/drawing/2014/main" val="267835534"/>
                  </a:ext>
                </a:extLst>
              </a:tr>
              <a:tr h="370840">
                <a:tc>
                  <a:txBody>
                    <a:bodyPr/>
                    <a:lstStyle/>
                    <a:p>
                      <a:pPr algn="l" fontAlgn="b"/>
                      <a:r>
                        <a:rPr lang="en-US" sz="1700" b="0" i="0" u="none" strike="noStrike" baseline="0" dirty="0">
                          <a:solidFill>
                            <a:srgbClr val="000000"/>
                          </a:solidFill>
                          <a:effectLst/>
                          <a:latin typeface="Calibri" panose="020F0502020204030204" pitchFamily="34" charset="0"/>
                        </a:rPr>
                        <a:t>Supply Chain – Technology, QC, Admin, Expediency, &amp; Insurance</a:t>
                      </a:r>
                    </a:p>
                  </a:txBody>
                  <a:tcPr marL="4763" marR="4763" marT="4763" marB="0" anchor="b"/>
                </a:tc>
                <a:tc>
                  <a:txBody>
                    <a:bodyPr/>
                    <a:lstStyle/>
                    <a:p>
                      <a:pPr algn="l" fontAlgn="b"/>
                      <a:r>
                        <a:rPr lang="en-US" sz="1700" b="0" i="0" u="none" strike="noStrike" dirty="0">
                          <a:solidFill>
                            <a:srgbClr val="000000"/>
                          </a:solidFill>
                          <a:effectLst/>
                          <a:latin typeface="Calibri" panose="020F0502020204030204" pitchFamily="34" charset="0"/>
                        </a:rPr>
                        <a:t> $                                            18.01 </a:t>
                      </a:r>
                    </a:p>
                  </a:txBody>
                  <a:tcPr marL="4763" marR="4763" marT="4763" marB="0" anchor="b"/>
                </a:tc>
                <a:extLst>
                  <a:ext uri="{0D108BD9-81ED-4DB2-BD59-A6C34878D82A}">
                    <a16:rowId xmlns:a16="http://schemas.microsoft.com/office/drawing/2014/main" val="37317941"/>
                  </a:ext>
                </a:extLst>
              </a:tr>
              <a:tr h="370840">
                <a:tc>
                  <a:txBody>
                    <a:bodyPr/>
                    <a:lstStyle/>
                    <a:p>
                      <a:pPr algn="r" fontAlgn="b"/>
                      <a:r>
                        <a:rPr lang="en-US" sz="1700" b="1" i="0" u="none" strike="noStrike" baseline="0" dirty="0">
                          <a:solidFill>
                            <a:srgbClr val="000000"/>
                          </a:solidFill>
                          <a:effectLst/>
                          <a:latin typeface="Calibri" panose="020F0502020204030204" pitchFamily="34" charset="0"/>
                        </a:rPr>
                        <a:t>TOTAL</a:t>
                      </a:r>
                    </a:p>
                  </a:txBody>
                  <a:tcPr marL="4763" marR="4763" marT="4763" marB="0" anchor="b"/>
                </a:tc>
                <a:tc>
                  <a:txBody>
                    <a:bodyPr/>
                    <a:lstStyle/>
                    <a:p>
                      <a:pPr algn="l" fontAlgn="b"/>
                      <a:r>
                        <a:rPr lang="en-US" sz="1700" b="1" i="0" u="none" strike="noStrike" dirty="0">
                          <a:solidFill>
                            <a:srgbClr val="000000"/>
                          </a:solidFill>
                          <a:effectLst/>
                          <a:latin typeface="Calibri" panose="020F0502020204030204" pitchFamily="34" charset="0"/>
                        </a:rPr>
                        <a:t> $                                           113.65 </a:t>
                      </a:r>
                    </a:p>
                  </a:txBody>
                  <a:tcPr marL="4763" marR="4763" marT="4763" marB="0" anchor="b"/>
                </a:tc>
                <a:extLst>
                  <a:ext uri="{0D108BD9-81ED-4DB2-BD59-A6C34878D82A}">
                    <a16:rowId xmlns:a16="http://schemas.microsoft.com/office/drawing/2014/main" val="674230462"/>
                  </a:ext>
                </a:extLst>
              </a:tr>
            </a:tbl>
          </a:graphicData>
        </a:graphic>
      </p:graphicFrame>
      <p:sp>
        <p:nvSpPr>
          <p:cNvPr id="8" name="TextBox 7">
            <a:extLst>
              <a:ext uri="{FF2B5EF4-FFF2-40B4-BE49-F238E27FC236}">
                <a16:creationId xmlns:a16="http://schemas.microsoft.com/office/drawing/2014/main" id="{0C0E5CE8-58B0-FDB1-6F0A-485B2AFE5A84}"/>
              </a:ext>
            </a:extLst>
          </p:cNvPr>
          <p:cNvSpPr txBox="1"/>
          <p:nvPr/>
        </p:nvSpPr>
        <p:spPr>
          <a:xfrm>
            <a:off x="838200" y="6428597"/>
            <a:ext cx="6096896" cy="307777"/>
          </a:xfrm>
          <a:prstGeom prst="rect">
            <a:avLst/>
          </a:prstGeom>
          <a:noFill/>
        </p:spPr>
        <p:txBody>
          <a:bodyPr wrap="square">
            <a:spAutoFit/>
          </a:bodyPr>
          <a:lstStyle/>
          <a:p>
            <a:r>
              <a:rPr lang="en-US" sz="1400" i="1" dirty="0">
                <a:solidFill>
                  <a:schemeClr val="bg1"/>
                </a:solidFill>
              </a:rPr>
              <a:t>Source:  Q1 2024 NAMFS Industry Survey</a:t>
            </a:r>
          </a:p>
        </p:txBody>
      </p:sp>
    </p:spTree>
    <p:extLst>
      <p:ext uri="{BB962C8B-B14F-4D97-AF65-F5344CB8AC3E}">
        <p14:creationId xmlns:p14="http://schemas.microsoft.com/office/powerpoint/2010/main" val="23942970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1A5D9-616D-5DA0-5A4D-72BEEE286FD6}"/>
              </a:ext>
            </a:extLst>
          </p:cNvPr>
          <p:cNvSpPr>
            <a:spLocks noGrp="1"/>
          </p:cNvSpPr>
          <p:nvPr>
            <p:ph type="title"/>
          </p:nvPr>
        </p:nvSpPr>
        <p:spPr/>
        <p:txBody>
          <a:bodyPr/>
          <a:lstStyle/>
          <a:p>
            <a:r>
              <a:rPr lang="en-US" dirty="0"/>
              <a:t>Preservation Expense (continued) </a:t>
            </a:r>
          </a:p>
        </p:txBody>
      </p:sp>
      <p:graphicFrame>
        <p:nvGraphicFramePr>
          <p:cNvPr id="5" name="Table 5">
            <a:extLst>
              <a:ext uri="{FF2B5EF4-FFF2-40B4-BE49-F238E27FC236}">
                <a16:creationId xmlns:a16="http://schemas.microsoft.com/office/drawing/2014/main" id="{E1ED7EFD-2D83-8088-FEC1-C7C97F86318B}"/>
              </a:ext>
            </a:extLst>
          </p:cNvPr>
          <p:cNvGraphicFramePr>
            <a:graphicFrameLocks noGrp="1"/>
          </p:cNvGraphicFramePr>
          <p:nvPr>
            <p:ph idx="1"/>
            <p:extLst>
              <p:ext uri="{D42A27DB-BD31-4B8C-83A1-F6EECF244321}">
                <p14:modId xmlns:p14="http://schemas.microsoft.com/office/powerpoint/2010/main" val="248447810"/>
              </p:ext>
            </p:extLst>
          </p:nvPr>
        </p:nvGraphicFramePr>
        <p:xfrm>
          <a:off x="838200" y="1172818"/>
          <a:ext cx="10515600" cy="2595880"/>
        </p:xfrm>
        <a:graphic>
          <a:graphicData uri="http://schemas.openxmlformats.org/drawingml/2006/table">
            <a:tbl>
              <a:tblPr firstRow="1" bandRow="1">
                <a:tableStyleId>{5C22544A-7EE6-4342-B048-85BDC9FD1C3A}</a:tableStyleId>
              </a:tblPr>
              <a:tblGrid>
                <a:gridCol w="6896548">
                  <a:extLst>
                    <a:ext uri="{9D8B030D-6E8A-4147-A177-3AD203B41FA5}">
                      <a16:colId xmlns:a16="http://schemas.microsoft.com/office/drawing/2014/main" val="2765405105"/>
                    </a:ext>
                  </a:extLst>
                </a:gridCol>
                <a:gridCol w="3619052">
                  <a:extLst>
                    <a:ext uri="{9D8B030D-6E8A-4147-A177-3AD203B41FA5}">
                      <a16:colId xmlns:a16="http://schemas.microsoft.com/office/drawing/2014/main" val="2856273225"/>
                    </a:ext>
                  </a:extLst>
                </a:gridCol>
              </a:tblGrid>
              <a:tr h="370840">
                <a:tc>
                  <a:txBody>
                    <a:bodyPr/>
                    <a:lstStyle/>
                    <a:p>
                      <a:pPr algn="ctr" fontAlgn="b"/>
                      <a:r>
                        <a:rPr lang="en-US" sz="1800" b="1" i="0" u="none" strike="noStrike" dirty="0">
                          <a:solidFill>
                            <a:schemeClr val="bg1"/>
                          </a:solidFill>
                          <a:effectLst/>
                          <a:latin typeface="Calibri" panose="020F0502020204030204" pitchFamily="34" charset="0"/>
                        </a:rPr>
                        <a:t>Service - INITIAL Property Condition Report</a:t>
                      </a:r>
                    </a:p>
                  </a:txBody>
                  <a:tcPr marL="4763" marR="4763" marT="4763" marB="0" anchor="b"/>
                </a:tc>
                <a:tc>
                  <a:txBody>
                    <a:bodyPr/>
                    <a:lstStyle/>
                    <a:p>
                      <a:pPr algn="ctr" fontAlgn="b"/>
                      <a:r>
                        <a:rPr lang="en-US" sz="1800" b="1" i="0" u="none" strike="noStrike" dirty="0">
                          <a:solidFill>
                            <a:schemeClr val="bg1"/>
                          </a:solidFill>
                          <a:effectLst/>
                          <a:latin typeface="Calibri" panose="020F0502020204030204" pitchFamily="34" charset="0"/>
                        </a:rPr>
                        <a:t>INITIAL PCR</a:t>
                      </a:r>
                    </a:p>
                  </a:txBody>
                  <a:tcPr marL="4763" marR="4763" marT="4763" marB="0" anchor="b"/>
                </a:tc>
                <a:extLst>
                  <a:ext uri="{0D108BD9-81ED-4DB2-BD59-A6C34878D82A}">
                    <a16:rowId xmlns:a16="http://schemas.microsoft.com/office/drawing/2014/main" val="2132410047"/>
                  </a:ext>
                </a:extLst>
              </a:tr>
              <a:tr h="370840">
                <a:tc>
                  <a:txBody>
                    <a:bodyPr/>
                    <a:lstStyle/>
                    <a:p>
                      <a:pPr algn="l" fontAlgn="b"/>
                      <a:r>
                        <a:rPr lang="en-US" sz="1800" b="0" i="0" u="none" strike="noStrike" dirty="0">
                          <a:solidFill>
                            <a:srgbClr val="000000"/>
                          </a:solidFill>
                          <a:effectLst/>
                          <a:latin typeface="Calibri" panose="020F0502020204030204" pitchFamily="34" charset="0"/>
                        </a:rPr>
                        <a:t>Cost of materials </a:t>
                      </a:r>
                    </a:p>
                  </a:txBody>
                  <a:tcPr marL="4763" marR="4763" marT="4763" marB="0" anchor="b"/>
                </a:tc>
                <a:tc>
                  <a:txBody>
                    <a:bodyPr/>
                    <a:lstStyle/>
                    <a:p>
                      <a:pPr algn="l" fontAlgn="b"/>
                      <a:endParaRPr lang="en-US" sz="1800" b="0"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863800118"/>
                  </a:ext>
                </a:extLst>
              </a:tr>
              <a:tr h="370840">
                <a:tc>
                  <a:txBody>
                    <a:bodyPr/>
                    <a:lstStyle/>
                    <a:p>
                      <a:pPr algn="l" fontAlgn="b"/>
                      <a:r>
                        <a:rPr lang="en-US" sz="1800" b="0" i="0" u="none" strike="noStrike" dirty="0">
                          <a:solidFill>
                            <a:srgbClr val="000000"/>
                          </a:solidFill>
                          <a:effectLst/>
                          <a:latin typeface="Calibri" panose="020F0502020204030204" pitchFamily="34" charset="0"/>
                        </a:rPr>
                        <a:t>Labor for service (assume $32/HR Laborer rate)</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50.11 </a:t>
                      </a:r>
                    </a:p>
                  </a:txBody>
                  <a:tcPr marL="4763" marR="4763" marT="4763" marB="0" anchor="b"/>
                </a:tc>
                <a:extLst>
                  <a:ext uri="{0D108BD9-81ED-4DB2-BD59-A6C34878D82A}">
                    <a16:rowId xmlns:a16="http://schemas.microsoft.com/office/drawing/2014/main" val="2184123043"/>
                  </a:ext>
                </a:extLst>
              </a:tr>
              <a:tr h="370840">
                <a:tc>
                  <a:txBody>
                    <a:bodyPr/>
                    <a:lstStyle/>
                    <a:p>
                      <a:pPr algn="l" fontAlgn="b"/>
                      <a:r>
                        <a:rPr lang="en-US" sz="1800" b="0" i="0" u="none" strike="noStrike" dirty="0">
                          <a:solidFill>
                            <a:srgbClr val="000000"/>
                          </a:solidFill>
                          <a:effectLst/>
                          <a:latin typeface="Calibri" panose="020F0502020204030204" pitchFamily="34" charset="0"/>
                        </a:rPr>
                        <a:t>Window time (weighted average 67% urban/33% rural)</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7.95 </a:t>
                      </a:r>
                    </a:p>
                  </a:txBody>
                  <a:tcPr marL="4763" marR="4763" marT="4763" marB="0" anchor="b"/>
                </a:tc>
                <a:extLst>
                  <a:ext uri="{0D108BD9-81ED-4DB2-BD59-A6C34878D82A}">
                    <a16:rowId xmlns:a16="http://schemas.microsoft.com/office/drawing/2014/main" val="3337711986"/>
                  </a:ext>
                </a:extLst>
              </a:tr>
              <a:tr h="370840">
                <a:tc>
                  <a:txBody>
                    <a:bodyPr/>
                    <a:lstStyle/>
                    <a:p>
                      <a:pPr algn="l" fontAlgn="b"/>
                      <a:r>
                        <a:rPr lang="en-US" sz="1800" b="0" i="0" u="none" strike="noStrike" dirty="0">
                          <a:solidFill>
                            <a:srgbClr val="000000"/>
                          </a:solidFill>
                          <a:effectLst/>
                          <a:latin typeface="Calibri" panose="020F0502020204030204" pitchFamily="34" charset="0"/>
                        </a:rPr>
                        <a:t>Mileage (weighted average 67% urban/33% rural)</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8.12 </a:t>
                      </a:r>
                    </a:p>
                  </a:txBody>
                  <a:tcPr marL="4763" marR="4763" marT="4763" marB="0" anchor="b"/>
                </a:tc>
                <a:extLst>
                  <a:ext uri="{0D108BD9-81ED-4DB2-BD59-A6C34878D82A}">
                    <a16:rowId xmlns:a16="http://schemas.microsoft.com/office/drawing/2014/main" val="267835534"/>
                  </a:ext>
                </a:extLst>
              </a:tr>
              <a:tr h="370840">
                <a:tc>
                  <a:txBody>
                    <a:bodyPr/>
                    <a:lstStyle/>
                    <a:p>
                      <a:pPr algn="l" fontAlgn="b"/>
                      <a:r>
                        <a:rPr lang="en-US" sz="1700" b="0" i="0" u="none" strike="noStrike" baseline="0" dirty="0">
                          <a:solidFill>
                            <a:srgbClr val="000000"/>
                          </a:solidFill>
                          <a:effectLst/>
                          <a:latin typeface="Calibri" panose="020F0502020204030204" pitchFamily="34" charset="0"/>
                        </a:rPr>
                        <a:t>Supply Chain – Technology, QC, Admin, Expediency, &amp; Insurance</a:t>
                      </a:r>
                    </a:p>
                  </a:txBody>
                  <a:tcPr marL="4763" marR="4763" marT="4763" marB="0" anchor="b"/>
                </a:tc>
                <a:tc>
                  <a:txBody>
                    <a:bodyPr/>
                    <a:lstStyle/>
                    <a:p>
                      <a:pPr algn="l" fontAlgn="b"/>
                      <a:r>
                        <a:rPr lang="en-US" sz="1700" b="0" i="0" u="none" strike="noStrike" dirty="0">
                          <a:solidFill>
                            <a:srgbClr val="000000"/>
                          </a:solidFill>
                          <a:effectLst/>
                          <a:latin typeface="Calibri" panose="020F0502020204030204" pitchFamily="34" charset="0"/>
                        </a:rPr>
                        <a:t> $                                            18.01 </a:t>
                      </a:r>
                    </a:p>
                  </a:txBody>
                  <a:tcPr marL="4763" marR="4763" marT="4763" marB="0" anchor="b"/>
                </a:tc>
                <a:extLst>
                  <a:ext uri="{0D108BD9-81ED-4DB2-BD59-A6C34878D82A}">
                    <a16:rowId xmlns:a16="http://schemas.microsoft.com/office/drawing/2014/main" val="37317941"/>
                  </a:ext>
                </a:extLst>
              </a:tr>
              <a:tr h="370840">
                <a:tc>
                  <a:txBody>
                    <a:bodyPr/>
                    <a:lstStyle/>
                    <a:p>
                      <a:pPr algn="r" fontAlgn="b"/>
                      <a:r>
                        <a:rPr lang="en-US" sz="1700" b="1" i="0" u="none" strike="noStrike" baseline="0" dirty="0">
                          <a:solidFill>
                            <a:srgbClr val="000000"/>
                          </a:solidFill>
                          <a:effectLst/>
                          <a:latin typeface="Calibri" panose="020F0502020204030204" pitchFamily="34" charset="0"/>
                        </a:rPr>
                        <a:t>TOTAL</a:t>
                      </a:r>
                    </a:p>
                  </a:txBody>
                  <a:tcPr marL="4763" marR="4763" marT="4763" marB="0" anchor="b"/>
                </a:tc>
                <a:tc>
                  <a:txBody>
                    <a:bodyPr/>
                    <a:lstStyle/>
                    <a:p>
                      <a:pPr algn="l" fontAlgn="b"/>
                      <a:r>
                        <a:rPr lang="en-US" sz="1700" b="1" i="0" u="none" strike="noStrike" dirty="0">
                          <a:solidFill>
                            <a:srgbClr val="000000"/>
                          </a:solidFill>
                          <a:effectLst/>
                          <a:latin typeface="Calibri" panose="020F0502020204030204" pitchFamily="34" charset="0"/>
                        </a:rPr>
                        <a:t> $                                            85.05 </a:t>
                      </a:r>
                    </a:p>
                  </a:txBody>
                  <a:tcPr marL="4763" marR="4763" marT="4763" marB="0" anchor="b"/>
                </a:tc>
                <a:extLst>
                  <a:ext uri="{0D108BD9-81ED-4DB2-BD59-A6C34878D82A}">
                    <a16:rowId xmlns:a16="http://schemas.microsoft.com/office/drawing/2014/main" val="674230462"/>
                  </a:ext>
                </a:extLst>
              </a:tr>
            </a:tbl>
          </a:graphicData>
        </a:graphic>
      </p:graphicFrame>
      <p:sp>
        <p:nvSpPr>
          <p:cNvPr id="4" name="Slide Number Placeholder 3">
            <a:extLst>
              <a:ext uri="{FF2B5EF4-FFF2-40B4-BE49-F238E27FC236}">
                <a16:creationId xmlns:a16="http://schemas.microsoft.com/office/drawing/2014/main" id="{ADDD4FCB-DAEA-5BAA-B105-99C2A876852D}"/>
              </a:ext>
            </a:extLst>
          </p:cNvPr>
          <p:cNvSpPr>
            <a:spLocks noGrp="1"/>
          </p:cNvSpPr>
          <p:nvPr>
            <p:ph type="sldNum" sz="quarter" idx="12"/>
          </p:nvPr>
        </p:nvSpPr>
        <p:spPr/>
        <p:txBody>
          <a:bodyPr/>
          <a:lstStyle/>
          <a:p>
            <a:r>
              <a:rPr lang="en-US" dirty="0"/>
              <a:t>30</a:t>
            </a:r>
          </a:p>
        </p:txBody>
      </p:sp>
      <p:graphicFrame>
        <p:nvGraphicFramePr>
          <p:cNvPr id="6" name="Table 5">
            <a:extLst>
              <a:ext uri="{FF2B5EF4-FFF2-40B4-BE49-F238E27FC236}">
                <a16:creationId xmlns:a16="http://schemas.microsoft.com/office/drawing/2014/main" id="{56E22178-02EA-7B5D-1167-66D7F6B7BF52}"/>
              </a:ext>
            </a:extLst>
          </p:cNvPr>
          <p:cNvGraphicFramePr>
            <a:graphicFrameLocks/>
          </p:cNvGraphicFramePr>
          <p:nvPr>
            <p:extLst>
              <p:ext uri="{D42A27DB-BD31-4B8C-83A1-F6EECF244321}">
                <p14:modId xmlns:p14="http://schemas.microsoft.com/office/powerpoint/2010/main" val="2952808481"/>
              </p:ext>
            </p:extLst>
          </p:nvPr>
        </p:nvGraphicFramePr>
        <p:xfrm>
          <a:off x="838200" y="3770555"/>
          <a:ext cx="10515600" cy="2594023"/>
        </p:xfrm>
        <a:graphic>
          <a:graphicData uri="http://schemas.openxmlformats.org/drawingml/2006/table">
            <a:tbl>
              <a:tblPr firstRow="1" bandRow="1">
                <a:tableStyleId>{5C22544A-7EE6-4342-B048-85BDC9FD1C3A}</a:tableStyleId>
              </a:tblPr>
              <a:tblGrid>
                <a:gridCol w="6901927">
                  <a:extLst>
                    <a:ext uri="{9D8B030D-6E8A-4147-A177-3AD203B41FA5}">
                      <a16:colId xmlns:a16="http://schemas.microsoft.com/office/drawing/2014/main" val="2765405105"/>
                    </a:ext>
                  </a:extLst>
                </a:gridCol>
                <a:gridCol w="3613673">
                  <a:extLst>
                    <a:ext uri="{9D8B030D-6E8A-4147-A177-3AD203B41FA5}">
                      <a16:colId xmlns:a16="http://schemas.microsoft.com/office/drawing/2014/main" val="2856273225"/>
                    </a:ext>
                  </a:extLst>
                </a:gridCol>
              </a:tblGrid>
              <a:tr h="368983">
                <a:tc>
                  <a:txBody>
                    <a:bodyPr/>
                    <a:lstStyle/>
                    <a:p>
                      <a:pPr algn="ctr" fontAlgn="b"/>
                      <a:r>
                        <a:rPr lang="en-US" sz="1800" b="1" i="0" u="none" strike="noStrike" dirty="0">
                          <a:solidFill>
                            <a:schemeClr val="bg1"/>
                          </a:solidFill>
                          <a:effectLst/>
                          <a:latin typeface="Calibri" panose="020F0502020204030204" pitchFamily="34" charset="0"/>
                        </a:rPr>
                        <a:t>Service – RECURRING Property Condition Report</a:t>
                      </a:r>
                    </a:p>
                  </a:txBody>
                  <a:tcPr marL="4763" marR="4763" marT="4763" marB="0" anchor="b"/>
                </a:tc>
                <a:tc>
                  <a:txBody>
                    <a:bodyPr/>
                    <a:lstStyle/>
                    <a:p>
                      <a:pPr algn="ctr" fontAlgn="b"/>
                      <a:r>
                        <a:rPr lang="en-US" sz="1800" b="1" i="0" u="none" strike="noStrike" dirty="0">
                          <a:solidFill>
                            <a:schemeClr val="bg1"/>
                          </a:solidFill>
                          <a:effectLst/>
                          <a:latin typeface="Calibri" panose="020F0502020204030204" pitchFamily="34" charset="0"/>
                        </a:rPr>
                        <a:t>RECURRING PCR</a:t>
                      </a:r>
                    </a:p>
                  </a:txBody>
                  <a:tcPr marL="4763" marR="4763" marT="4763" marB="0" anchor="b"/>
                </a:tc>
                <a:extLst>
                  <a:ext uri="{0D108BD9-81ED-4DB2-BD59-A6C34878D82A}">
                    <a16:rowId xmlns:a16="http://schemas.microsoft.com/office/drawing/2014/main" val="2132410047"/>
                  </a:ext>
                </a:extLst>
              </a:tr>
              <a:tr h="370840">
                <a:tc>
                  <a:txBody>
                    <a:bodyPr/>
                    <a:lstStyle/>
                    <a:p>
                      <a:pPr algn="l" fontAlgn="b"/>
                      <a:r>
                        <a:rPr lang="en-US" sz="1800" b="0" i="0" u="none" strike="noStrike" dirty="0">
                          <a:solidFill>
                            <a:srgbClr val="000000"/>
                          </a:solidFill>
                          <a:effectLst/>
                          <a:latin typeface="Calibri" panose="020F0502020204030204" pitchFamily="34" charset="0"/>
                        </a:rPr>
                        <a:t>Cost of materials </a:t>
                      </a:r>
                    </a:p>
                  </a:txBody>
                  <a:tcPr marL="4763" marR="4763" marT="4763" marB="0" anchor="b"/>
                </a:tc>
                <a:tc>
                  <a:txBody>
                    <a:bodyPr/>
                    <a:lstStyle/>
                    <a:p>
                      <a:pPr algn="l" fontAlgn="b"/>
                      <a:endParaRPr lang="en-US" sz="1800" b="0"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863800118"/>
                  </a:ext>
                </a:extLst>
              </a:tr>
              <a:tr h="370840">
                <a:tc>
                  <a:txBody>
                    <a:bodyPr/>
                    <a:lstStyle/>
                    <a:p>
                      <a:pPr algn="l" fontAlgn="b"/>
                      <a:r>
                        <a:rPr lang="en-US" sz="1800" b="0" i="0" u="none" strike="noStrike" dirty="0">
                          <a:solidFill>
                            <a:srgbClr val="000000"/>
                          </a:solidFill>
                          <a:effectLst/>
                          <a:latin typeface="Calibri" panose="020F0502020204030204" pitchFamily="34" charset="0"/>
                        </a:rPr>
                        <a:t>Labor for service (assume $32/HR Laborer rate AND same vendor)</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16.71 </a:t>
                      </a:r>
                    </a:p>
                  </a:txBody>
                  <a:tcPr marL="4763" marR="4763" marT="4763" marB="0" anchor="b"/>
                </a:tc>
                <a:extLst>
                  <a:ext uri="{0D108BD9-81ED-4DB2-BD59-A6C34878D82A}">
                    <a16:rowId xmlns:a16="http://schemas.microsoft.com/office/drawing/2014/main" val="2184123043"/>
                  </a:ext>
                </a:extLst>
              </a:tr>
              <a:tr h="370840">
                <a:tc>
                  <a:txBody>
                    <a:bodyPr/>
                    <a:lstStyle/>
                    <a:p>
                      <a:pPr algn="l" fontAlgn="b"/>
                      <a:r>
                        <a:rPr lang="en-US" sz="1800" b="0" i="0" u="none" strike="noStrike" dirty="0">
                          <a:solidFill>
                            <a:srgbClr val="000000"/>
                          </a:solidFill>
                          <a:effectLst/>
                          <a:latin typeface="Calibri" panose="020F0502020204030204" pitchFamily="34" charset="0"/>
                        </a:rPr>
                        <a:t>Window time (weighted average 67% urban/33% rural)</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7.95 </a:t>
                      </a:r>
                    </a:p>
                  </a:txBody>
                  <a:tcPr marL="4763" marR="4763" marT="4763" marB="0" anchor="b"/>
                </a:tc>
                <a:extLst>
                  <a:ext uri="{0D108BD9-81ED-4DB2-BD59-A6C34878D82A}">
                    <a16:rowId xmlns:a16="http://schemas.microsoft.com/office/drawing/2014/main" val="3337711986"/>
                  </a:ext>
                </a:extLst>
              </a:tr>
              <a:tr h="370840">
                <a:tc>
                  <a:txBody>
                    <a:bodyPr/>
                    <a:lstStyle/>
                    <a:p>
                      <a:pPr algn="l" fontAlgn="b"/>
                      <a:r>
                        <a:rPr lang="en-US" sz="1800" b="0" i="0" u="none" strike="noStrike" dirty="0">
                          <a:solidFill>
                            <a:srgbClr val="000000"/>
                          </a:solidFill>
                          <a:effectLst/>
                          <a:latin typeface="Calibri" panose="020F0502020204030204" pitchFamily="34" charset="0"/>
                        </a:rPr>
                        <a:t>Mileage (weighted average 67% urban/33% rural)</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8.12 </a:t>
                      </a:r>
                    </a:p>
                  </a:txBody>
                  <a:tcPr marL="4763" marR="4763" marT="4763" marB="0" anchor="b"/>
                </a:tc>
                <a:extLst>
                  <a:ext uri="{0D108BD9-81ED-4DB2-BD59-A6C34878D82A}">
                    <a16:rowId xmlns:a16="http://schemas.microsoft.com/office/drawing/2014/main" val="267835534"/>
                  </a:ext>
                </a:extLst>
              </a:tr>
              <a:tr h="370840">
                <a:tc>
                  <a:txBody>
                    <a:bodyPr/>
                    <a:lstStyle/>
                    <a:p>
                      <a:pPr algn="l" fontAlgn="b"/>
                      <a:r>
                        <a:rPr lang="en-US" sz="1700" b="0" i="0" u="none" strike="noStrike" baseline="0" dirty="0">
                          <a:solidFill>
                            <a:srgbClr val="000000"/>
                          </a:solidFill>
                          <a:effectLst/>
                          <a:latin typeface="Calibri" panose="020F0502020204030204" pitchFamily="34" charset="0"/>
                        </a:rPr>
                        <a:t>Supply Chain – Technology, QC, Admin, Expediency, &amp; Insurance</a:t>
                      </a:r>
                    </a:p>
                  </a:txBody>
                  <a:tcPr marL="4763" marR="4763" marT="4763" marB="0" anchor="b"/>
                </a:tc>
                <a:tc>
                  <a:txBody>
                    <a:bodyPr/>
                    <a:lstStyle/>
                    <a:p>
                      <a:pPr algn="l" fontAlgn="b"/>
                      <a:r>
                        <a:rPr lang="en-US" sz="1700" b="0" i="0" u="none" strike="noStrike" dirty="0">
                          <a:solidFill>
                            <a:srgbClr val="000000"/>
                          </a:solidFill>
                          <a:effectLst/>
                          <a:latin typeface="Calibri" panose="020F0502020204030204" pitchFamily="34" charset="0"/>
                        </a:rPr>
                        <a:t> $                                            18.01 </a:t>
                      </a:r>
                    </a:p>
                  </a:txBody>
                  <a:tcPr marL="4763" marR="4763" marT="4763" marB="0" anchor="b"/>
                </a:tc>
                <a:extLst>
                  <a:ext uri="{0D108BD9-81ED-4DB2-BD59-A6C34878D82A}">
                    <a16:rowId xmlns:a16="http://schemas.microsoft.com/office/drawing/2014/main" val="37317941"/>
                  </a:ext>
                </a:extLst>
              </a:tr>
              <a:tr h="370840">
                <a:tc>
                  <a:txBody>
                    <a:bodyPr/>
                    <a:lstStyle/>
                    <a:p>
                      <a:pPr algn="r" fontAlgn="b"/>
                      <a:r>
                        <a:rPr lang="en-US" sz="1700" b="1" i="0" u="none" strike="noStrike" baseline="0" dirty="0">
                          <a:solidFill>
                            <a:srgbClr val="000000"/>
                          </a:solidFill>
                          <a:effectLst/>
                          <a:latin typeface="Calibri" panose="020F0502020204030204" pitchFamily="34" charset="0"/>
                        </a:rPr>
                        <a:t>TOTAL</a:t>
                      </a:r>
                    </a:p>
                  </a:txBody>
                  <a:tcPr marL="4763" marR="4763" marT="4763" marB="0" anchor="b"/>
                </a:tc>
                <a:tc>
                  <a:txBody>
                    <a:bodyPr/>
                    <a:lstStyle/>
                    <a:p>
                      <a:pPr algn="l" fontAlgn="b"/>
                      <a:r>
                        <a:rPr lang="en-US" sz="1700" b="1" i="0" u="none" strike="noStrike" dirty="0">
                          <a:solidFill>
                            <a:srgbClr val="000000"/>
                          </a:solidFill>
                          <a:effectLst/>
                          <a:latin typeface="Calibri" panose="020F0502020204030204" pitchFamily="34" charset="0"/>
                        </a:rPr>
                        <a:t> $                                            51.07 </a:t>
                      </a:r>
                    </a:p>
                  </a:txBody>
                  <a:tcPr marL="4763" marR="4763" marT="4763" marB="0" anchor="b"/>
                </a:tc>
                <a:extLst>
                  <a:ext uri="{0D108BD9-81ED-4DB2-BD59-A6C34878D82A}">
                    <a16:rowId xmlns:a16="http://schemas.microsoft.com/office/drawing/2014/main" val="674230462"/>
                  </a:ext>
                </a:extLst>
              </a:tr>
            </a:tbl>
          </a:graphicData>
        </a:graphic>
      </p:graphicFrame>
      <p:sp>
        <p:nvSpPr>
          <p:cNvPr id="8" name="TextBox 7">
            <a:extLst>
              <a:ext uri="{FF2B5EF4-FFF2-40B4-BE49-F238E27FC236}">
                <a16:creationId xmlns:a16="http://schemas.microsoft.com/office/drawing/2014/main" id="{842E7901-5982-1773-0C9E-2B4E9CAE40C1}"/>
              </a:ext>
            </a:extLst>
          </p:cNvPr>
          <p:cNvSpPr txBox="1"/>
          <p:nvPr/>
        </p:nvSpPr>
        <p:spPr>
          <a:xfrm>
            <a:off x="838200" y="6433976"/>
            <a:ext cx="6096896" cy="307777"/>
          </a:xfrm>
          <a:prstGeom prst="rect">
            <a:avLst/>
          </a:prstGeom>
          <a:noFill/>
        </p:spPr>
        <p:txBody>
          <a:bodyPr wrap="square">
            <a:spAutoFit/>
          </a:bodyPr>
          <a:lstStyle/>
          <a:p>
            <a:r>
              <a:rPr lang="en-US" sz="1400" i="1" dirty="0">
                <a:solidFill>
                  <a:schemeClr val="bg1"/>
                </a:solidFill>
              </a:rPr>
              <a:t>Source:  Q1 2024 NAMFS Industry Survey</a:t>
            </a:r>
          </a:p>
        </p:txBody>
      </p:sp>
    </p:spTree>
    <p:extLst>
      <p:ext uri="{BB962C8B-B14F-4D97-AF65-F5344CB8AC3E}">
        <p14:creationId xmlns:p14="http://schemas.microsoft.com/office/powerpoint/2010/main" val="18173038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9C831-4E19-E146-9683-7805F52E93F9}"/>
              </a:ext>
            </a:extLst>
          </p:cNvPr>
          <p:cNvSpPr>
            <a:spLocks noGrp="1"/>
          </p:cNvSpPr>
          <p:nvPr>
            <p:ph type="title"/>
          </p:nvPr>
        </p:nvSpPr>
        <p:spPr/>
        <p:txBody>
          <a:bodyPr>
            <a:normAutofit/>
          </a:bodyPr>
          <a:lstStyle/>
          <a:p>
            <a:r>
              <a:rPr lang="en-US" sz="2400" dirty="0"/>
              <a:t>Preservation Expense (continued) </a:t>
            </a:r>
            <a:br>
              <a:rPr lang="en-US" sz="2400" dirty="0"/>
            </a:br>
            <a:r>
              <a:rPr lang="en-US" sz="2400" dirty="0">
                <a:solidFill>
                  <a:schemeClr val="accent5">
                    <a:lumMod val="75000"/>
                  </a:schemeClr>
                </a:solidFill>
              </a:rPr>
              <a:t>Background: Cost Estimator vs Allowables</a:t>
            </a:r>
            <a:endParaRPr lang="en-US" sz="1400" dirty="0">
              <a:solidFill>
                <a:srgbClr val="FF0000"/>
              </a:solidFill>
            </a:endParaRPr>
          </a:p>
        </p:txBody>
      </p:sp>
      <p:sp>
        <p:nvSpPr>
          <p:cNvPr id="3" name="Content Placeholder 2">
            <a:extLst>
              <a:ext uri="{FF2B5EF4-FFF2-40B4-BE49-F238E27FC236}">
                <a16:creationId xmlns:a16="http://schemas.microsoft.com/office/drawing/2014/main" id="{37F988AE-516F-5E45-B309-4A1AD5473EBD}"/>
              </a:ext>
            </a:extLst>
          </p:cNvPr>
          <p:cNvSpPr>
            <a:spLocks noGrp="1"/>
          </p:cNvSpPr>
          <p:nvPr>
            <p:ph idx="1"/>
          </p:nvPr>
        </p:nvSpPr>
        <p:spPr/>
        <p:txBody>
          <a:bodyPr/>
          <a:lstStyle/>
          <a:p>
            <a:endParaRPr lang="en-US" dirty="0"/>
          </a:p>
          <a:p>
            <a:pPr marL="0" indent="0">
              <a:buNone/>
            </a:pPr>
            <a:endParaRPr lang="en-US" dirty="0"/>
          </a:p>
          <a:p>
            <a:endParaRPr lang="en-US" dirty="0"/>
          </a:p>
          <a:p>
            <a:endParaRPr lang="en-US" dirty="0"/>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CCB746AE-4B64-5C4C-8E52-D2EAE41F03D9}"/>
              </a:ext>
            </a:extLst>
          </p:cNvPr>
          <p:cNvSpPr>
            <a:spLocks noGrp="1"/>
          </p:cNvSpPr>
          <p:nvPr>
            <p:ph type="sldNum" sz="quarter" idx="12"/>
          </p:nvPr>
        </p:nvSpPr>
        <p:spPr/>
        <p:txBody>
          <a:bodyPr/>
          <a:lstStyle/>
          <a:p>
            <a:r>
              <a:rPr lang="en-US" dirty="0"/>
              <a:t>31</a:t>
            </a:r>
          </a:p>
        </p:txBody>
      </p:sp>
      <p:graphicFrame>
        <p:nvGraphicFramePr>
          <p:cNvPr id="5" name="Table 6">
            <a:extLst>
              <a:ext uri="{FF2B5EF4-FFF2-40B4-BE49-F238E27FC236}">
                <a16:creationId xmlns:a16="http://schemas.microsoft.com/office/drawing/2014/main" id="{30594421-BBF4-F4FF-7F04-B1C958C142BD}"/>
              </a:ext>
            </a:extLst>
          </p:cNvPr>
          <p:cNvGraphicFramePr>
            <a:graphicFrameLocks noGrp="1"/>
          </p:cNvGraphicFramePr>
          <p:nvPr>
            <p:extLst>
              <p:ext uri="{D42A27DB-BD31-4B8C-83A1-F6EECF244321}">
                <p14:modId xmlns:p14="http://schemas.microsoft.com/office/powerpoint/2010/main" val="2474538019"/>
              </p:ext>
            </p:extLst>
          </p:nvPr>
        </p:nvGraphicFramePr>
        <p:xfrm>
          <a:off x="838200" y="1158401"/>
          <a:ext cx="10515600" cy="4751432"/>
        </p:xfrm>
        <a:graphic>
          <a:graphicData uri="http://schemas.openxmlformats.org/drawingml/2006/table">
            <a:tbl>
              <a:tblPr firstRow="1" bandRow="1">
                <a:tableStyleId>{5C22544A-7EE6-4342-B048-85BDC9FD1C3A}</a:tableStyleId>
              </a:tblPr>
              <a:tblGrid>
                <a:gridCol w="3658496">
                  <a:extLst>
                    <a:ext uri="{9D8B030D-6E8A-4147-A177-3AD203B41FA5}">
                      <a16:colId xmlns:a16="http://schemas.microsoft.com/office/drawing/2014/main" val="136851712"/>
                    </a:ext>
                  </a:extLst>
                </a:gridCol>
                <a:gridCol w="2753958">
                  <a:extLst>
                    <a:ext uri="{9D8B030D-6E8A-4147-A177-3AD203B41FA5}">
                      <a16:colId xmlns:a16="http://schemas.microsoft.com/office/drawing/2014/main" val="1355891742"/>
                    </a:ext>
                  </a:extLst>
                </a:gridCol>
                <a:gridCol w="2425850">
                  <a:extLst>
                    <a:ext uri="{9D8B030D-6E8A-4147-A177-3AD203B41FA5}">
                      <a16:colId xmlns:a16="http://schemas.microsoft.com/office/drawing/2014/main" val="2546372980"/>
                    </a:ext>
                  </a:extLst>
                </a:gridCol>
                <a:gridCol w="1677296">
                  <a:extLst>
                    <a:ext uri="{9D8B030D-6E8A-4147-A177-3AD203B41FA5}">
                      <a16:colId xmlns:a16="http://schemas.microsoft.com/office/drawing/2014/main" val="3425911803"/>
                    </a:ext>
                  </a:extLst>
                </a:gridCol>
              </a:tblGrid>
              <a:tr h="414760">
                <a:tc>
                  <a:txBody>
                    <a:bodyPr/>
                    <a:lstStyle/>
                    <a:p>
                      <a:pPr algn="ctr" fontAlgn="b"/>
                      <a:r>
                        <a:rPr lang="en-US" sz="1800" b="1" i="0" u="none" strike="noStrike" baseline="0" dirty="0">
                          <a:solidFill>
                            <a:schemeClr val="bg1"/>
                          </a:solidFill>
                          <a:effectLst/>
                          <a:latin typeface="Calibri" panose="020F0502020204030204" pitchFamily="34" charset="0"/>
                        </a:rPr>
                        <a:t>Service</a:t>
                      </a:r>
                    </a:p>
                  </a:txBody>
                  <a:tcPr marL="4763" marR="4763" marT="4763" marB="0" anchor="b"/>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800" b="1" i="0" u="none" strike="noStrike" dirty="0">
                          <a:solidFill>
                            <a:schemeClr val="bg1"/>
                          </a:solidFill>
                          <a:effectLst/>
                          <a:latin typeface="Calibri" panose="020F0502020204030204" pitchFamily="34" charset="0"/>
                        </a:rPr>
                        <a:t>Blended Cost </a:t>
                      </a:r>
                    </a:p>
                    <a:p>
                      <a:pPr marL="0" marR="0" lvl="0" indent="0" algn="ctr" defTabSz="914400" rtl="0" eaLnBrk="1" fontAlgn="b" latinLnBrk="0" hangingPunct="1">
                        <a:lnSpc>
                          <a:spcPct val="100000"/>
                        </a:lnSpc>
                        <a:spcBef>
                          <a:spcPts val="0"/>
                        </a:spcBef>
                        <a:spcAft>
                          <a:spcPts val="0"/>
                        </a:spcAft>
                        <a:buClrTx/>
                        <a:buSzTx/>
                        <a:buFontTx/>
                        <a:buNone/>
                        <a:tabLst/>
                        <a:defRPr/>
                      </a:pPr>
                      <a:r>
                        <a:rPr lang="en-US" sz="1800" b="1" i="0" u="none" strike="noStrike" dirty="0">
                          <a:solidFill>
                            <a:schemeClr val="bg1"/>
                          </a:solidFill>
                          <a:effectLst/>
                          <a:latin typeface="Calibri" panose="020F0502020204030204" pitchFamily="34" charset="0"/>
                        </a:rPr>
                        <a:t>Estimator Q1 2024</a:t>
                      </a:r>
                      <a:r>
                        <a:rPr lang="en-US" sz="1800" b="1" i="0" u="none" strike="noStrike" baseline="0" dirty="0">
                          <a:solidFill>
                            <a:srgbClr val="000000"/>
                          </a:solidFill>
                          <a:effectLst/>
                          <a:latin typeface="Calibri" panose="020F0502020204030204" pitchFamily="34" charset="0"/>
                        </a:rPr>
                        <a:t> </a:t>
                      </a:r>
                      <a:endParaRPr lang="en-US" sz="1800" b="1" i="0" u="none" strike="noStrike" baseline="0" dirty="0">
                        <a:solidFill>
                          <a:schemeClr val="bg1"/>
                        </a:solidFill>
                        <a:effectLst/>
                        <a:latin typeface="Calibri" panose="020F0502020204030204" pitchFamily="34" charset="0"/>
                      </a:endParaRPr>
                    </a:p>
                  </a:txBody>
                  <a:tcPr marL="4763" marR="4763" marT="4763" marB="0" anchor="b"/>
                </a:tc>
                <a:tc>
                  <a:txBody>
                    <a:bodyPr/>
                    <a:lstStyle/>
                    <a:p>
                      <a:pPr algn="ctr" fontAlgn="b"/>
                      <a:r>
                        <a:rPr lang="en-US" sz="1800" b="1" i="0" u="none" strike="noStrike" baseline="0" dirty="0">
                          <a:solidFill>
                            <a:schemeClr val="bg1"/>
                          </a:solidFill>
                          <a:effectLst/>
                          <a:latin typeface="Calibri" panose="020F0502020204030204" pitchFamily="34" charset="0"/>
                        </a:rPr>
                        <a:t>Current FHA Allowable</a:t>
                      </a:r>
                    </a:p>
                  </a:txBody>
                  <a:tcPr marL="4763" marR="4763" marT="4763" marB="0" anchor="b"/>
                </a:tc>
                <a:tc>
                  <a:txBody>
                    <a:bodyPr/>
                    <a:lstStyle/>
                    <a:p>
                      <a:pPr algn="ctr" fontAlgn="b"/>
                      <a:r>
                        <a:rPr lang="en-US" sz="1800" b="1" i="0" u="none" strike="noStrike" dirty="0">
                          <a:solidFill>
                            <a:schemeClr val="bg1"/>
                          </a:solidFill>
                          <a:effectLst/>
                          <a:latin typeface="Calibri" panose="020F0502020204030204" pitchFamily="34" charset="0"/>
                        </a:rPr>
                        <a:t>Difference</a:t>
                      </a:r>
                    </a:p>
                  </a:txBody>
                  <a:tcPr marL="4763" marR="4763" marT="4763" marB="0" anchor="b"/>
                </a:tc>
                <a:extLst>
                  <a:ext uri="{0D108BD9-81ED-4DB2-BD59-A6C34878D82A}">
                    <a16:rowId xmlns:a16="http://schemas.microsoft.com/office/drawing/2014/main" val="907175226"/>
                  </a:ext>
                </a:extLst>
              </a:tr>
              <a:tr h="326546">
                <a:tc>
                  <a:txBody>
                    <a:bodyPr/>
                    <a:lstStyle/>
                    <a:p>
                      <a:pPr algn="l" fontAlgn="b"/>
                      <a:r>
                        <a:rPr lang="en-US" sz="1800" b="0" i="0" u="none" strike="noStrike" baseline="0" dirty="0">
                          <a:solidFill>
                            <a:srgbClr val="000000"/>
                          </a:solidFill>
                          <a:effectLst/>
                          <a:latin typeface="Calibri" panose="020F0502020204030204" pitchFamily="34" charset="0"/>
                        </a:rPr>
                        <a:t>Lock Change</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a:t>
                      </a:r>
                      <a:r>
                        <a:rPr lang="en-US" sz="1800" b="0" i="0" u="none" strike="noStrike" dirty="0">
                          <a:solidFill>
                            <a:srgbClr val="000000"/>
                          </a:solidFill>
                          <a:effectLst/>
                          <a:latin typeface="Calibri" panose="020F0502020204030204" pitchFamily="34" charset="0"/>
                        </a:rPr>
                        <a:t>$                            114.15 </a:t>
                      </a:r>
                      <a:endParaRPr lang="en-US" sz="1800" b="0" i="0" u="none" strike="noStrike" baseline="0" dirty="0">
                        <a:solidFill>
                          <a:srgbClr val="000000"/>
                        </a:solidFill>
                        <a:effectLst/>
                        <a:latin typeface="Calibri" panose="020F0502020204030204" pitchFamily="34" charset="0"/>
                      </a:endParaRP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60.00       </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(54.15)</a:t>
                      </a:r>
                    </a:p>
                  </a:txBody>
                  <a:tcPr marL="4763" marR="4763" marT="4763" marB="0" anchor="b"/>
                </a:tc>
                <a:extLst>
                  <a:ext uri="{0D108BD9-81ED-4DB2-BD59-A6C34878D82A}">
                    <a16:rowId xmlns:a16="http://schemas.microsoft.com/office/drawing/2014/main" val="175614131"/>
                  </a:ext>
                </a:extLst>
              </a:tr>
              <a:tr h="414760">
                <a:tc>
                  <a:txBody>
                    <a:bodyPr/>
                    <a:lstStyle/>
                    <a:p>
                      <a:pPr algn="l" fontAlgn="b"/>
                      <a:r>
                        <a:rPr lang="en-US" sz="1800" b="0" i="0" u="none" strike="noStrike" baseline="0" dirty="0">
                          <a:solidFill>
                            <a:srgbClr val="000000"/>
                          </a:solidFill>
                          <a:effectLst/>
                          <a:latin typeface="Calibri" panose="020F0502020204030204" pitchFamily="34" charset="0"/>
                        </a:rPr>
                        <a:t>Lockbox</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a:t>
                      </a:r>
                      <a:r>
                        <a:rPr lang="en-US" sz="1800" b="0" i="0" u="none" strike="noStrike" dirty="0">
                          <a:solidFill>
                            <a:srgbClr val="000000"/>
                          </a:solidFill>
                          <a:effectLst/>
                          <a:latin typeface="Calibri" panose="020F0502020204030204" pitchFamily="34" charset="0"/>
                        </a:rPr>
                        <a:t>$                              52.83 </a:t>
                      </a:r>
                      <a:endParaRPr lang="en-US" sz="1800" b="0" i="0" u="none" strike="noStrike" baseline="0" dirty="0">
                        <a:solidFill>
                          <a:srgbClr val="000000"/>
                        </a:solidFill>
                        <a:effectLst/>
                        <a:latin typeface="Calibri" panose="020F0502020204030204" pitchFamily="34" charset="0"/>
                      </a:endParaRP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40.00</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(12.83)</a:t>
                      </a:r>
                    </a:p>
                  </a:txBody>
                  <a:tcPr marL="4763" marR="4763" marT="4763" marB="0" anchor="b"/>
                </a:tc>
                <a:extLst>
                  <a:ext uri="{0D108BD9-81ED-4DB2-BD59-A6C34878D82A}">
                    <a16:rowId xmlns:a16="http://schemas.microsoft.com/office/drawing/2014/main" val="623936837"/>
                  </a:ext>
                </a:extLst>
              </a:tr>
              <a:tr h="414760">
                <a:tc>
                  <a:txBody>
                    <a:bodyPr/>
                    <a:lstStyle/>
                    <a:p>
                      <a:pPr algn="l" fontAlgn="b"/>
                      <a:r>
                        <a:rPr lang="en-US" sz="1800" b="0" i="0" u="none" strike="noStrike" baseline="0" dirty="0">
                          <a:solidFill>
                            <a:srgbClr val="000000"/>
                          </a:solidFill>
                          <a:effectLst/>
                          <a:latin typeface="Calibri" panose="020F0502020204030204" pitchFamily="34" charset="0"/>
                        </a:rPr>
                        <a:t>Padlock and Hasp</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a:t>
                      </a:r>
                      <a:r>
                        <a:rPr lang="en-US" sz="1800" b="0" i="0" u="none" strike="noStrike" dirty="0">
                          <a:solidFill>
                            <a:srgbClr val="000000"/>
                          </a:solidFill>
                          <a:effectLst/>
                          <a:latin typeface="Calibri" panose="020F0502020204030204" pitchFamily="34" charset="0"/>
                        </a:rPr>
                        <a:t>$                              56.13 </a:t>
                      </a:r>
                      <a:endParaRPr lang="en-US" sz="1800" b="0" i="0" u="none" strike="noStrike" baseline="0" dirty="0">
                        <a:solidFill>
                          <a:srgbClr val="000000"/>
                        </a:solidFill>
                        <a:effectLst/>
                        <a:latin typeface="Calibri" panose="020F0502020204030204" pitchFamily="34" charset="0"/>
                      </a:endParaRP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40.00</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(16.13)</a:t>
                      </a:r>
                    </a:p>
                  </a:txBody>
                  <a:tcPr marL="4763" marR="4763" marT="4763" marB="0" anchor="b"/>
                </a:tc>
                <a:extLst>
                  <a:ext uri="{0D108BD9-81ED-4DB2-BD59-A6C34878D82A}">
                    <a16:rowId xmlns:a16="http://schemas.microsoft.com/office/drawing/2014/main" val="3790984704"/>
                  </a:ext>
                </a:extLst>
              </a:tr>
              <a:tr h="414760">
                <a:tc>
                  <a:txBody>
                    <a:bodyPr/>
                    <a:lstStyle/>
                    <a:p>
                      <a:pPr algn="l" fontAlgn="b"/>
                      <a:r>
                        <a:rPr lang="en-US" sz="1800" b="0" i="0" u="none" strike="noStrike" baseline="0" dirty="0">
                          <a:solidFill>
                            <a:srgbClr val="000000"/>
                          </a:solidFill>
                          <a:effectLst/>
                          <a:latin typeface="Calibri" panose="020F0502020204030204" pitchFamily="34" charset="0"/>
                        </a:rPr>
                        <a:t>Boarding per UI</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a:t>
                      </a:r>
                      <a:r>
                        <a:rPr lang="en-US" sz="1800" b="0" i="0" u="none" strike="noStrike" dirty="0">
                          <a:solidFill>
                            <a:srgbClr val="000000"/>
                          </a:solidFill>
                          <a:effectLst/>
                          <a:latin typeface="Calibri" panose="020F0502020204030204" pitchFamily="34" charset="0"/>
                        </a:rPr>
                        <a:t>$                                 1.22 </a:t>
                      </a:r>
                      <a:endParaRPr lang="en-US" sz="1800" b="0" i="0" u="none" strike="noStrike" baseline="0" dirty="0">
                        <a:solidFill>
                          <a:srgbClr val="000000"/>
                        </a:solidFill>
                        <a:effectLst/>
                        <a:latin typeface="Calibri" panose="020F0502020204030204" pitchFamily="34" charset="0"/>
                      </a:endParaRP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0.90</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(0.32)</a:t>
                      </a:r>
                    </a:p>
                  </a:txBody>
                  <a:tcPr marL="4763" marR="4763" marT="4763" marB="0" anchor="b"/>
                </a:tc>
                <a:extLst>
                  <a:ext uri="{0D108BD9-81ED-4DB2-BD59-A6C34878D82A}">
                    <a16:rowId xmlns:a16="http://schemas.microsoft.com/office/drawing/2014/main" val="537718091"/>
                  </a:ext>
                </a:extLst>
              </a:tr>
              <a:tr h="0">
                <a:tc>
                  <a:txBody>
                    <a:bodyPr/>
                    <a:lstStyle/>
                    <a:p>
                      <a:pPr algn="l" fontAlgn="b"/>
                      <a:r>
                        <a:rPr lang="en-US" sz="1800" b="0" i="0" u="none" strike="noStrike" baseline="0" dirty="0">
                          <a:solidFill>
                            <a:srgbClr val="000000"/>
                          </a:solidFill>
                          <a:effectLst/>
                          <a:latin typeface="Calibri" panose="020F0502020204030204" pitchFamily="34" charset="0"/>
                        </a:rPr>
                        <a:t>Winterize Dry* </a:t>
                      </a:r>
                      <a:r>
                        <a:rPr lang="en-US" sz="1100" b="0" i="0" u="none" strike="noStrike" baseline="0" dirty="0">
                          <a:solidFill>
                            <a:srgbClr val="000000"/>
                          </a:solidFill>
                          <a:effectLst/>
                          <a:latin typeface="Calibri" panose="020F0502020204030204" pitchFamily="34" charset="0"/>
                        </a:rPr>
                        <a:t>(excludes pressure test)</a:t>
                      </a:r>
                    </a:p>
                  </a:txBody>
                  <a:tcPr marL="4763" marR="4763" marT="4763"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800" b="0" i="0" u="none" strike="noStrike" dirty="0">
                          <a:solidFill>
                            <a:srgbClr val="000000"/>
                          </a:solidFill>
                          <a:effectLst/>
                          <a:latin typeface="Calibri" panose="020F0502020204030204" pitchFamily="34" charset="0"/>
                        </a:rPr>
                        <a:t> </a:t>
                      </a:r>
                    </a:p>
                    <a:p>
                      <a:pPr algn="l" fontAlgn="b"/>
                      <a:r>
                        <a:rPr lang="en-US" sz="1800" b="0" i="0" u="none" strike="noStrike" baseline="0" dirty="0">
                          <a:solidFill>
                            <a:srgbClr val="000000"/>
                          </a:solidFill>
                          <a:effectLst/>
                          <a:latin typeface="Calibri" panose="020F0502020204030204" pitchFamily="34" charset="0"/>
                        </a:rPr>
                        <a:t> $                              229.29</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100.00</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(129.29)</a:t>
                      </a:r>
                    </a:p>
                  </a:txBody>
                  <a:tcPr marL="4763" marR="4763" marT="4763" marB="0" anchor="b"/>
                </a:tc>
                <a:extLst>
                  <a:ext uri="{0D108BD9-81ED-4DB2-BD59-A6C34878D82A}">
                    <a16:rowId xmlns:a16="http://schemas.microsoft.com/office/drawing/2014/main" val="682908290"/>
                  </a:ext>
                </a:extLst>
              </a:tr>
              <a:tr h="414760">
                <a:tc>
                  <a:txBody>
                    <a:bodyPr/>
                    <a:lstStyle/>
                    <a:p>
                      <a:pPr algn="l" fontAlgn="b"/>
                      <a:r>
                        <a:rPr lang="en-US" sz="1800" b="0" i="0" u="none" strike="noStrike" baseline="0" dirty="0">
                          <a:solidFill>
                            <a:srgbClr val="000000"/>
                          </a:solidFill>
                          <a:effectLst/>
                          <a:latin typeface="Calibri" panose="020F0502020204030204" pitchFamily="34" charset="0"/>
                        </a:rPr>
                        <a:t>Winterize Wet* </a:t>
                      </a:r>
                      <a:r>
                        <a:rPr lang="en-US" sz="1100" b="0" i="0" u="none" strike="noStrike" baseline="0" dirty="0">
                          <a:solidFill>
                            <a:srgbClr val="000000"/>
                          </a:solidFill>
                          <a:effectLst/>
                          <a:latin typeface="Calibri" panose="020F0502020204030204" pitchFamily="34" charset="0"/>
                        </a:rPr>
                        <a:t>(excludes pressure test)</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                              </a:t>
                      </a:r>
                      <a:r>
                        <a:rPr lang="en-US" sz="1800" b="0" i="0" u="none" strike="noStrike" dirty="0">
                          <a:solidFill>
                            <a:srgbClr val="000000"/>
                          </a:solidFill>
                          <a:effectLst/>
                          <a:latin typeface="Calibri" panose="020F0502020204030204" pitchFamily="34" charset="0"/>
                        </a:rPr>
                        <a:t>329.98</a:t>
                      </a:r>
                      <a:endParaRPr lang="en-US" sz="1800" b="0" i="0" u="none" strike="noStrike" baseline="0" dirty="0">
                        <a:solidFill>
                          <a:srgbClr val="000000"/>
                        </a:solidFill>
                        <a:effectLst/>
                        <a:latin typeface="Calibri" panose="020F0502020204030204" pitchFamily="34" charset="0"/>
                      </a:endParaRP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150.00 </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(179.98)</a:t>
                      </a:r>
                    </a:p>
                  </a:txBody>
                  <a:tcPr marL="4763" marR="4763" marT="4763" marB="0" anchor="b"/>
                </a:tc>
                <a:extLst>
                  <a:ext uri="{0D108BD9-81ED-4DB2-BD59-A6C34878D82A}">
                    <a16:rowId xmlns:a16="http://schemas.microsoft.com/office/drawing/2014/main" val="745455864"/>
                  </a:ext>
                </a:extLst>
              </a:tr>
              <a:tr h="414760">
                <a:tc>
                  <a:txBody>
                    <a:bodyPr/>
                    <a:lstStyle/>
                    <a:p>
                      <a:pPr algn="l" fontAlgn="b"/>
                      <a:r>
                        <a:rPr lang="en-US" sz="1800" b="0" i="0" u="none" strike="noStrike" baseline="0" dirty="0">
                          <a:solidFill>
                            <a:srgbClr val="000000"/>
                          </a:solidFill>
                          <a:effectLst/>
                          <a:latin typeface="Calibri" panose="020F0502020204030204" pitchFamily="34" charset="0"/>
                        </a:rPr>
                        <a:t>Winterize Radiant* </a:t>
                      </a:r>
                      <a:r>
                        <a:rPr lang="en-US" sz="1100" b="0" i="0" u="none" strike="noStrike" baseline="0" dirty="0">
                          <a:solidFill>
                            <a:srgbClr val="000000"/>
                          </a:solidFill>
                          <a:effectLst/>
                          <a:latin typeface="Calibri" panose="020F0502020204030204" pitchFamily="34" charset="0"/>
                        </a:rPr>
                        <a:t>(excludes pressure test)</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a:t>
                      </a:r>
                      <a:r>
                        <a:rPr lang="en-US" sz="1800" b="0" i="0" u="none" strike="noStrike" dirty="0">
                          <a:solidFill>
                            <a:srgbClr val="000000"/>
                          </a:solidFill>
                          <a:effectLst/>
                          <a:latin typeface="Calibri" panose="020F0502020204030204" pitchFamily="34" charset="0"/>
                        </a:rPr>
                        <a:t>$                              536.25 </a:t>
                      </a:r>
                      <a:r>
                        <a:rPr lang="en-US" sz="1800" b="0" i="0" u="none" strike="noStrike" baseline="0" dirty="0">
                          <a:solidFill>
                            <a:srgbClr val="000000"/>
                          </a:solidFill>
                          <a:effectLst/>
                          <a:latin typeface="Calibri" panose="020F0502020204030204" pitchFamily="34" charset="0"/>
                        </a:rPr>
                        <a:t>                           </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250.00 </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(286.25)</a:t>
                      </a:r>
                    </a:p>
                  </a:txBody>
                  <a:tcPr marL="4763" marR="4763" marT="4763" marB="0" anchor="b"/>
                </a:tc>
                <a:extLst>
                  <a:ext uri="{0D108BD9-81ED-4DB2-BD59-A6C34878D82A}">
                    <a16:rowId xmlns:a16="http://schemas.microsoft.com/office/drawing/2014/main" val="1858227254"/>
                  </a:ext>
                </a:extLst>
              </a:tr>
              <a:tr h="414760">
                <a:tc>
                  <a:txBody>
                    <a:bodyPr/>
                    <a:lstStyle/>
                    <a:p>
                      <a:pPr algn="l" fontAlgn="b"/>
                      <a:r>
                        <a:rPr lang="en-US" sz="1800" b="0" i="0" u="none" strike="noStrike" baseline="0" dirty="0">
                          <a:solidFill>
                            <a:srgbClr val="000000"/>
                          </a:solidFill>
                          <a:effectLst/>
                          <a:latin typeface="Calibri" panose="020F0502020204030204" pitchFamily="34" charset="0"/>
                        </a:rPr>
                        <a:t>Debris Removal</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a:t>
                      </a:r>
                      <a:r>
                        <a:rPr lang="en-US" sz="1800" b="0" i="0" u="none" strike="noStrike" dirty="0">
                          <a:solidFill>
                            <a:srgbClr val="000000"/>
                          </a:solidFill>
                          <a:effectLst/>
                          <a:latin typeface="Calibri" panose="020F0502020204030204" pitchFamily="34" charset="0"/>
                        </a:rPr>
                        <a:t>$                                88.72 </a:t>
                      </a:r>
                      <a:r>
                        <a:rPr lang="en-US" sz="1800" b="0" i="0" u="none" strike="noStrike" baseline="0" dirty="0">
                          <a:solidFill>
                            <a:srgbClr val="000000"/>
                          </a:solidFill>
                          <a:effectLst/>
                          <a:latin typeface="Calibri" panose="020F0502020204030204" pitchFamily="34" charset="0"/>
                        </a:rPr>
                        <a:t>                                 </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50.00</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(38.72)</a:t>
                      </a:r>
                    </a:p>
                  </a:txBody>
                  <a:tcPr marL="4763" marR="4763" marT="4763" marB="0" anchor="b"/>
                </a:tc>
                <a:extLst>
                  <a:ext uri="{0D108BD9-81ED-4DB2-BD59-A6C34878D82A}">
                    <a16:rowId xmlns:a16="http://schemas.microsoft.com/office/drawing/2014/main" val="3190269071"/>
                  </a:ext>
                </a:extLst>
              </a:tr>
              <a:tr h="414760">
                <a:tc>
                  <a:txBody>
                    <a:bodyPr/>
                    <a:lstStyle/>
                    <a:p>
                      <a:pPr algn="l" fontAlgn="b"/>
                      <a:r>
                        <a:rPr lang="en-US" sz="1800" b="0" i="0" u="none" strike="noStrike" baseline="0" dirty="0">
                          <a:solidFill>
                            <a:srgbClr val="000000"/>
                          </a:solidFill>
                          <a:effectLst/>
                          <a:latin typeface="Calibri" panose="020F0502020204030204" pitchFamily="34" charset="0"/>
                        </a:rPr>
                        <a:t>PCR - Initial</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a:t>
                      </a:r>
                      <a:r>
                        <a:rPr lang="en-US" sz="1800" b="0" i="0" u="none" strike="noStrike" dirty="0">
                          <a:solidFill>
                            <a:srgbClr val="000000"/>
                          </a:solidFill>
                          <a:effectLst/>
                          <a:latin typeface="Calibri" panose="020F0502020204030204" pitchFamily="34" charset="0"/>
                        </a:rPr>
                        <a:t>$                              100.07 </a:t>
                      </a:r>
                      <a:r>
                        <a:rPr lang="en-US" sz="1800" b="0" i="0" u="none" strike="noStrike" baseline="0" dirty="0">
                          <a:solidFill>
                            <a:srgbClr val="000000"/>
                          </a:solidFill>
                          <a:effectLst/>
                          <a:latin typeface="Calibri" panose="020F0502020204030204" pitchFamily="34" charset="0"/>
                        </a:rPr>
                        <a:t>                               </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35.00 </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(65.07)</a:t>
                      </a:r>
                    </a:p>
                  </a:txBody>
                  <a:tcPr marL="4763" marR="4763" marT="4763" marB="0" anchor="b"/>
                </a:tc>
                <a:extLst>
                  <a:ext uri="{0D108BD9-81ED-4DB2-BD59-A6C34878D82A}">
                    <a16:rowId xmlns:a16="http://schemas.microsoft.com/office/drawing/2014/main" val="294144362"/>
                  </a:ext>
                </a:extLst>
              </a:tr>
              <a:tr h="414760">
                <a:tc>
                  <a:txBody>
                    <a:bodyPr/>
                    <a:lstStyle/>
                    <a:p>
                      <a:pPr algn="l" fontAlgn="b"/>
                      <a:r>
                        <a:rPr lang="en-US" sz="1800" b="0" i="0" u="none" strike="noStrike" baseline="0" dirty="0">
                          <a:solidFill>
                            <a:srgbClr val="000000"/>
                          </a:solidFill>
                          <a:effectLst/>
                          <a:latin typeface="Calibri" panose="020F0502020204030204" pitchFamily="34" charset="0"/>
                        </a:rPr>
                        <a:t>PCR - Recurring</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a:t>
                      </a:r>
                      <a:r>
                        <a:rPr lang="en-US" sz="1800" b="0" i="0" u="none" strike="noStrike" dirty="0">
                          <a:solidFill>
                            <a:srgbClr val="000000"/>
                          </a:solidFill>
                          <a:effectLst/>
                          <a:latin typeface="Calibri" panose="020F0502020204030204" pitchFamily="34" charset="0"/>
                        </a:rPr>
                        <a:t>$                                52.23 </a:t>
                      </a:r>
                      <a:r>
                        <a:rPr lang="en-US" sz="1800" b="0" i="0" u="none" strike="noStrike" baseline="0" dirty="0">
                          <a:solidFill>
                            <a:srgbClr val="000000"/>
                          </a:solidFill>
                          <a:effectLst/>
                          <a:latin typeface="Calibri" panose="020F0502020204030204" pitchFamily="34" charset="0"/>
                        </a:rPr>
                        <a:t>                               </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   </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(52.23)</a:t>
                      </a:r>
                    </a:p>
                  </a:txBody>
                  <a:tcPr marL="4763" marR="4763" marT="4763" marB="0" anchor="b"/>
                </a:tc>
                <a:extLst>
                  <a:ext uri="{0D108BD9-81ED-4DB2-BD59-A6C34878D82A}">
                    <a16:rowId xmlns:a16="http://schemas.microsoft.com/office/drawing/2014/main" val="1917077963"/>
                  </a:ext>
                </a:extLst>
              </a:tr>
            </a:tbl>
          </a:graphicData>
        </a:graphic>
      </p:graphicFrame>
    </p:spTree>
    <p:extLst>
      <p:ext uri="{BB962C8B-B14F-4D97-AF65-F5344CB8AC3E}">
        <p14:creationId xmlns:p14="http://schemas.microsoft.com/office/powerpoint/2010/main" val="25427307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9C831-4E19-E146-9683-7805F52E93F9}"/>
              </a:ext>
            </a:extLst>
          </p:cNvPr>
          <p:cNvSpPr>
            <a:spLocks noGrp="1"/>
          </p:cNvSpPr>
          <p:nvPr>
            <p:ph type="title"/>
          </p:nvPr>
        </p:nvSpPr>
        <p:spPr/>
        <p:txBody>
          <a:bodyPr>
            <a:normAutofit/>
          </a:bodyPr>
          <a:lstStyle/>
          <a:p>
            <a:r>
              <a:rPr lang="en-US" sz="2400" dirty="0"/>
              <a:t>Preservation Expense (continued) </a:t>
            </a:r>
            <a:br>
              <a:rPr lang="en-US" sz="2400" dirty="0"/>
            </a:br>
            <a:r>
              <a:rPr lang="en-US" sz="2400" dirty="0">
                <a:solidFill>
                  <a:schemeClr val="accent5">
                    <a:lumMod val="75000"/>
                  </a:schemeClr>
                </a:solidFill>
              </a:rPr>
              <a:t>Background: Cost Estimator YOY Comparison</a:t>
            </a:r>
            <a:endParaRPr lang="en-US" sz="1400" dirty="0">
              <a:solidFill>
                <a:srgbClr val="FF0000"/>
              </a:solidFill>
            </a:endParaRPr>
          </a:p>
        </p:txBody>
      </p:sp>
      <p:sp>
        <p:nvSpPr>
          <p:cNvPr id="3" name="Content Placeholder 2">
            <a:extLst>
              <a:ext uri="{FF2B5EF4-FFF2-40B4-BE49-F238E27FC236}">
                <a16:creationId xmlns:a16="http://schemas.microsoft.com/office/drawing/2014/main" id="{37F988AE-516F-5E45-B309-4A1AD5473EBD}"/>
              </a:ext>
            </a:extLst>
          </p:cNvPr>
          <p:cNvSpPr>
            <a:spLocks noGrp="1"/>
          </p:cNvSpPr>
          <p:nvPr>
            <p:ph idx="1"/>
          </p:nvPr>
        </p:nvSpPr>
        <p:spPr/>
        <p:txBody>
          <a:bodyPr/>
          <a:lstStyle/>
          <a:p>
            <a:endParaRPr lang="en-US" dirty="0"/>
          </a:p>
          <a:p>
            <a:pPr marL="0" indent="0">
              <a:buNone/>
            </a:pPr>
            <a:endParaRPr lang="en-US" dirty="0"/>
          </a:p>
          <a:p>
            <a:endParaRPr lang="en-US" dirty="0"/>
          </a:p>
          <a:p>
            <a:endParaRPr lang="en-US" dirty="0"/>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CCB746AE-4B64-5C4C-8E52-D2EAE41F03D9}"/>
              </a:ext>
            </a:extLst>
          </p:cNvPr>
          <p:cNvSpPr>
            <a:spLocks noGrp="1"/>
          </p:cNvSpPr>
          <p:nvPr>
            <p:ph type="sldNum" sz="quarter" idx="12"/>
          </p:nvPr>
        </p:nvSpPr>
        <p:spPr/>
        <p:txBody>
          <a:bodyPr/>
          <a:lstStyle/>
          <a:p>
            <a:r>
              <a:rPr lang="en-US" dirty="0"/>
              <a:t>31</a:t>
            </a:r>
          </a:p>
        </p:txBody>
      </p:sp>
      <p:graphicFrame>
        <p:nvGraphicFramePr>
          <p:cNvPr id="5" name="Table 6">
            <a:extLst>
              <a:ext uri="{FF2B5EF4-FFF2-40B4-BE49-F238E27FC236}">
                <a16:creationId xmlns:a16="http://schemas.microsoft.com/office/drawing/2014/main" id="{30594421-BBF4-F4FF-7F04-B1C958C142BD}"/>
              </a:ext>
            </a:extLst>
          </p:cNvPr>
          <p:cNvGraphicFramePr>
            <a:graphicFrameLocks noGrp="1"/>
          </p:cNvGraphicFramePr>
          <p:nvPr>
            <p:extLst>
              <p:ext uri="{D42A27DB-BD31-4B8C-83A1-F6EECF244321}">
                <p14:modId xmlns:p14="http://schemas.microsoft.com/office/powerpoint/2010/main" val="2752345685"/>
              </p:ext>
            </p:extLst>
          </p:nvPr>
        </p:nvGraphicFramePr>
        <p:xfrm>
          <a:off x="838200" y="1158401"/>
          <a:ext cx="10515600" cy="4751432"/>
        </p:xfrm>
        <a:graphic>
          <a:graphicData uri="http://schemas.openxmlformats.org/drawingml/2006/table">
            <a:tbl>
              <a:tblPr firstRow="1" bandRow="1">
                <a:tableStyleId>{5C22544A-7EE6-4342-B048-85BDC9FD1C3A}</a:tableStyleId>
              </a:tblPr>
              <a:tblGrid>
                <a:gridCol w="3658496">
                  <a:extLst>
                    <a:ext uri="{9D8B030D-6E8A-4147-A177-3AD203B41FA5}">
                      <a16:colId xmlns:a16="http://schemas.microsoft.com/office/drawing/2014/main" val="136851712"/>
                    </a:ext>
                  </a:extLst>
                </a:gridCol>
                <a:gridCol w="2463502">
                  <a:extLst>
                    <a:ext uri="{9D8B030D-6E8A-4147-A177-3AD203B41FA5}">
                      <a16:colId xmlns:a16="http://schemas.microsoft.com/office/drawing/2014/main" val="1355891742"/>
                    </a:ext>
                  </a:extLst>
                </a:gridCol>
                <a:gridCol w="2205317">
                  <a:extLst>
                    <a:ext uri="{9D8B030D-6E8A-4147-A177-3AD203B41FA5}">
                      <a16:colId xmlns:a16="http://schemas.microsoft.com/office/drawing/2014/main" val="2546372980"/>
                    </a:ext>
                  </a:extLst>
                </a:gridCol>
                <a:gridCol w="2188285">
                  <a:extLst>
                    <a:ext uri="{9D8B030D-6E8A-4147-A177-3AD203B41FA5}">
                      <a16:colId xmlns:a16="http://schemas.microsoft.com/office/drawing/2014/main" val="3425911803"/>
                    </a:ext>
                  </a:extLst>
                </a:gridCol>
              </a:tblGrid>
              <a:tr h="414760">
                <a:tc>
                  <a:txBody>
                    <a:bodyPr/>
                    <a:lstStyle/>
                    <a:p>
                      <a:pPr algn="ctr" fontAlgn="b"/>
                      <a:r>
                        <a:rPr lang="en-US" sz="1800" b="1" i="0" u="none" strike="noStrike" baseline="0" dirty="0">
                          <a:solidFill>
                            <a:schemeClr val="bg1"/>
                          </a:solidFill>
                          <a:effectLst/>
                          <a:latin typeface="Calibri" panose="020F0502020204030204" pitchFamily="34" charset="0"/>
                        </a:rPr>
                        <a:t>Service</a:t>
                      </a:r>
                    </a:p>
                  </a:txBody>
                  <a:tcPr marL="4763" marR="4763" marT="4763" marB="0" anchor="b"/>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800" b="1" i="0" u="none" strike="noStrike" dirty="0">
                          <a:solidFill>
                            <a:schemeClr val="bg1"/>
                          </a:solidFill>
                          <a:effectLst/>
                          <a:latin typeface="Calibri" panose="020F0502020204030204" pitchFamily="34" charset="0"/>
                        </a:rPr>
                        <a:t>Blended Cost </a:t>
                      </a:r>
                    </a:p>
                    <a:p>
                      <a:pPr marL="0" marR="0" lvl="0" indent="0" algn="ctr" defTabSz="914400" rtl="0" eaLnBrk="1" fontAlgn="b" latinLnBrk="0" hangingPunct="1">
                        <a:lnSpc>
                          <a:spcPct val="100000"/>
                        </a:lnSpc>
                        <a:spcBef>
                          <a:spcPts val="0"/>
                        </a:spcBef>
                        <a:spcAft>
                          <a:spcPts val="0"/>
                        </a:spcAft>
                        <a:buClrTx/>
                        <a:buSzTx/>
                        <a:buFontTx/>
                        <a:buNone/>
                        <a:tabLst/>
                        <a:defRPr/>
                      </a:pPr>
                      <a:r>
                        <a:rPr lang="en-US" sz="1800" b="1" i="0" u="none" strike="noStrike" dirty="0">
                          <a:solidFill>
                            <a:schemeClr val="bg1"/>
                          </a:solidFill>
                          <a:effectLst/>
                          <a:latin typeface="Calibri" panose="020F0502020204030204" pitchFamily="34" charset="0"/>
                        </a:rPr>
                        <a:t>Estimator Q1 2023</a:t>
                      </a:r>
                      <a:r>
                        <a:rPr lang="en-US" sz="1800" b="1" i="0" u="none" strike="noStrike" baseline="0" dirty="0">
                          <a:solidFill>
                            <a:srgbClr val="000000"/>
                          </a:solidFill>
                          <a:effectLst/>
                          <a:latin typeface="Calibri" panose="020F0502020204030204" pitchFamily="34" charset="0"/>
                        </a:rPr>
                        <a:t> </a:t>
                      </a:r>
                      <a:endParaRPr lang="en-US" sz="1800" b="1" i="0" u="none" strike="noStrike" baseline="0" dirty="0">
                        <a:solidFill>
                          <a:schemeClr val="bg1"/>
                        </a:solidFill>
                        <a:effectLst/>
                        <a:latin typeface="Calibri" panose="020F0502020204030204" pitchFamily="34" charset="0"/>
                      </a:endParaRPr>
                    </a:p>
                  </a:txBody>
                  <a:tcPr marL="4763" marR="4763" marT="4763" marB="0" anchor="b"/>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800" b="1" i="0" u="none" strike="noStrike" dirty="0">
                          <a:solidFill>
                            <a:schemeClr val="bg1"/>
                          </a:solidFill>
                          <a:effectLst/>
                          <a:latin typeface="Calibri" panose="020F0502020204030204" pitchFamily="34" charset="0"/>
                        </a:rPr>
                        <a:t>Blended Cost </a:t>
                      </a:r>
                    </a:p>
                    <a:p>
                      <a:pPr marL="0" marR="0" lvl="0" indent="0" algn="ctr" defTabSz="914400" rtl="0" eaLnBrk="1" fontAlgn="b" latinLnBrk="0" hangingPunct="1">
                        <a:lnSpc>
                          <a:spcPct val="100000"/>
                        </a:lnSpc>
                        <a:spcBef>
                          <a:spcPts val="0"/>
                        </a:spcBef>
                        <a:spcAft>
                          <a:spcPts val="0"/>
                        </a:spcAft>
                        <a:buClrTx/>
                        <a:buSzTx/>
                        <a:buFontTx/>
                        <a:buNone/>
                        <a:tabLst/>
                        <a:defRPr/>
                      </a:pPr>
                      <a:r>
                        <a:rPr lang="en-US" sz="1800" b="1" i="0" u="none" strike="noStrike" dirty="0">
                          <a:solidFill>
                            <a:schemeClr val="bg1"/>
                          </a:solidFill>
                          <a:effectLst/>
                          <a:latin typeface="Calibri" panose="020F0502020204030204" pitchFamily="34" charset="0"/>
                        </a:rPr>
                        <a:t>Estimator Q1 2024</a:t>
                      </a:r>
                      <a:r>
                        <a:rPr lang="en-US" sz="1800" b="1" i="0" u="none" strike="noStrike" baseline="0" dirty="0">
                          <a:solidFill>
                            <a:srgbClr val="000000"/>
                          </a:solidFill>
                          <a:effectLst/>
                          <a:latin typeface="Calibri" panose="020F0502020204030204" pitchFamily="34" charset="0"/>
                        </a:rPr>
                        <a:t> </a:t>
                      </a:r>
                      <a:endParaRPr lang="en-US" sz="1800" b="1" i="0" u="none" strike="noStrike" baseline="0" dirty="0">
                        <a:solidFill>
                          <a:schemeClr val="bg1"/>
                        </a:solidFill>
                        <a:effectLst/>
                        <a:latin typeface="Calibri" panose="020F0502020204030204" pitchFamily="34" charset="0"/>
                      </a:endParaRPr>
                    </a:p>
                  </a:txBody>
                  <a:tcPr marL="4763" marR="4763" marT="4763" marB="0" anchor="b"/>
                </a:tc>
                <a:tc>
                  <a:txBody>
                    <a:bodyPr/>
                    <a:lstStyle/>
                    <a:p>
                      <a:pPr algn="ctr" fontAlgn="b"/>
                      <a:r>
                        <a:rPr lang="en-US" sz="1800" b="1" i="0" u="none" strike="noStrike" dirty="0">
                          <a:solidFill>
                            <a:schemeClr val="bg1"/>
                          </a:solidFill>
                          <a:effectLst/>
                          <a:latin typeface="Calibri" panose="020F0502020204030204" pitchFamily="34" charset="0"/>
                        </a:rPr>
                        <a:t>YOY Increase</a:t>
                      </a:r>
                    </a:p>
                  </a:txBody>
                  <a:tcPr marL="4763" marR="4763" marT="4763" marB="0" anchor="b"/>
                </a:tc>
                <a:extLst>
                  <a:ext uri="{0D108BD9-81ED-4DB2-BD59-A6C34878D82A}">
                    <a16:rowId xmlns:a16="http://schemas.microsoft.com/office/drawing/2014/main" val="907175226"/>
                  </a:ext>
                </a:extLst>
              </a:tr>
              <a:tr h="326546">
                <a:tc>
                  <a:txBody>
                    <a:bodyPr/>
                    <a:lstStyle/>
                    <a:p>
                      <a:pPr algn="l" fontAlgn="b"/>
                      <a:r>
                        <a:rPr lang="en-US" sz="1800" b="0" i="0" u="none" strike="noStrike" baseline="0" dirty="0">
                          <a:solidFill>
                            <a:srgbClr val="000000"/>
                          </a:solidFill>
                          <a:effectLst/>
                          <a:latin typeface="Calibri" panose="020F0502020204030204" pitchFamily="34" charset="0"/>
                        </a:rPr>
                        <a:t>Lock Change</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a:t>
                      </a:r>
                      <a:r>
                        <a:rPr lang="en-US" sz="1800" b="0" i="0" u="none" strike="noStrike" dirty="0">
                          <a:solidFill>
                            <a:srgbClr val="000000"/>
                          </a:solidFill>
                          <a:effectLst/>
                          <a:latin typeface="Calibri" panose="020F0502020204030204" pitchFamily="34" charset="0"/>
                        </a:rPr>
                        <a:t>$                            111.91 </a:t>
                      </a:r>
                      <a:endParaRPr lang="en-US" sz="1800" b="0" i="0" u="none" strike="noStrike" baseline="0" dirty="0">
                        <a:solidFill>
                          <a:srgbClr val="000000"/>
                        </a:solidFill>
                        <a:effectLst/>
                        <a:latin typeface="Calibri" panose="020F0502020204030204" pitchFamily="34" charset="0"/>
                      </a:endParaRP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a:t>
                      </a:r>
                      <a:r>
                        <a:rPr lang="en-US" sz="1800" b="0" i="0" u="none" strike="noStrike" dirty="0">
                          <a:solidFill>
                            <a:srgbClr val="000000"/>
                          </a:solidFill>
                          <a:effectLst/>
                          <a:latin typeface="Calibri" panose="020F0502020204030204" pitchFamily="34" charset="0"/>
                        </a:rPr>
                        <a:t>$                        114.15 </a:t>
                      </a:r>
                      <a:endParaRPr lang="en-US" sz="1800" b="0" i="0" u="none" strike="noStrike" baseline="0"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800" b="0" i="0" u="none" strike="noStrike" dirty="0">
                          <a:solidFill>
                            <a:schemeClr val="tx1"/>
                          </a:solidFill>
                          <a:effectLst/>
                          <a:latin typeface="Calibri" panose="020F0502020204030204" pitchFamily="34" charset="0"/>
                        </a:rPr>
                        <a:t>2.24</a:t>
                      </a:r>
                    </a:p>
                  </a:txBody>
                  <a:tcPr marL="4763" marR="4763" marT="4763" marB="0" anchor="b"/>
                </a:tc>
                <a:extLst>
                  <a:ext uri="{0D108BD9-81ED-4DB2-BD59-A6C34878D82A}">
                    <a16:rowId xmlns:a16="http://schemas.microsoft.com/office/drawing/2014/main" val="175614131"/>
                  </a:ext>
                </a:extLst>
              </a:tr>
              <a:tr h="414760">
                <a:tc>
                  <a:txBody>
                    <a:bodyPr/>
                    <a:lstStyle/>
                    <a:p>
                      <a:pPr algn="l" fontAlgn="b"/>
                      <a:r>
                        <a:rPr lang="en-US" sz="1800" b="0" i="0" u="none" strike="noStrike" baseline="0" dirty="0">
                          <a:solidFill>
                            <a:srgbClr val="000000"/>
                          </a:solidFill>
                          <a:effectLst/>
                          <a:latin typeface="Calibri" panose="020F0502020204030204" pitchFamily="34" charset="0"/>
                        </a:rPr>
                        <a:t>Lockbox</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a:t>
                      </a:r>
                      <a:r>
                        <a:rPr lang="en-US" sz="1800" b="0" i="0" u="none" strike="noStrike" dirty="0">
                          <a:solidFill>
                            <a:srgbClr val="000000"/>
                          </a:solidFill>
                          <a:effectLst/>
                          <a:latin typeface="Calibri" panose="020F0502020204030204" pitchFamily="34" charset="0"/>
                        </a:rPr>
                        <a:t>$                              51.29 </a:t>
                      </a:r>
                      <a:endParaRPr lang="en-US" sz="1800" b="0" i="0" u="none" strike="noStrike" baseline="0" dirty="0">
                        <a:solidFill>
                          <a:srgbClr val="000000"/>
                        </a:solidFill>
                        <a:effectLst/>
                        <a:latin typeface="Calibri" panose="020F0502020204030204" pitchFamily="34" charset="0"/>
                      </a:endParaRP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a:t>
                      </a:r>
                      <a:r>
                        <a:rPr lang="en-US" sz="1800" b="0" i="0" u="none" strike="noStrike" dirty="0">
                          <a:solidFill>
                            <a:srgbClr val="000000"/>
                          </a:solidFill>
                          <a:effectLst/>
                          <a:latin typeface="Calibri" panose="020F0502020204030204" pitchFamily="34" charset="0"/>
                        </a:rPr>
                        <a:t>$                          52.83 </a:t>
                      </a:r>
                      <a:endParaRPr lang="en-US" sz="1800" b="0" i="0" u="none" strike="noStrike" baseline="0"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800" b="0" i="0" u="none" strike="noStrike" dirty="0">
                          <a:solidFill>
                            <a:schemeClr val="tx1"/>
                          </a:solidFill>
                          <a:effectLst/>
                          <a:latin typeface="Calibri" panose="020F0502020204030204" pitchFamily="34" charset="0"/>
                        </a:rPr>
                        <a:t>1.54</a:t>
                      </a:r>
                    </a:p>
                  </a:txBody>
                  <a:tcPr marL="4763" marR="4763" marT="4763" marB="0" anchor="b"/>
                </a:tc>
                <a:extLst>
                  <a:ext uri="{0D108BD9-81ED-4DB2-BD59-A6C34878D82A}">
                    <a16:rowId xmlns:a16="http://schemas.microsoft.com/office/drawing/2014/main" val="623936837"/>
                  </a:ext>
                </a:extLst>
              </a:tr>
              <a:tr h="414760">
                <a:tc>
                  <a:txBody>
                    <a:bodyPr/>
                    <a:lstStyle/>
                    <a:p>
                      <a:pPr algn="l" fontAlgn="b"/>
                      <a:r>
                        <a:rPr lang="en-US" sz="1800" b="0" i="0" u="none" strike="noStrike" baseline="0" dirty="0">
                          <a:solidFill>
                            <a:srgbClr val="000000"/>
                          </a:solidFill>
                          <a:effectLst/>
                          <a:latin typeface="Calibri" panose="020F0502020204030204" pitchFamily="34" charset="0"/>
                        </a:rPr>
                        <a:t>Padlock and Hasp</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a:t>
                      </a:r>
                      <a:r>
                        <a:rPr lang="en-US" sz="1800" b="0" i="0" u="none" strike="noStrike" dirty="0">
                          <a:solidFill>
                            <a:srgbClr val="000000"/>
                          </a:solidFill>
                          <a:effectLst/>
                          <a:latin typeface="Calibri" panose="020F0502020204030204" pitchFamily="34" charset="0"/>
                        </a:rPr>
                        <a:t>$                              52.46 </a:t>
                      </a:r>
                      <a:endParaRPr lang="en-US" sz="1800" b="0" i="0" u="none" strike="noStrike" baseline="0" dirty="0">
                        <a:solidFill>
                          <a:srgbClr val="000000"/>
                        </a:solidFill>
                        <a:effectLst/>
                        <a:latin typeface="Calibri" panose="020F0502020204030204" pitchFamily="34" charset="0"/>
                      </a:endParaRP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a:t>
                      </a:r>
                      <a:r>
                        <a:rPr lang="en-US" sz="1800" b="0" i="0" u="none" strike="noStrike" dirty="0">
                          <a:solidFill>
                            <a:srgbClr val="000000"/>
                          </a:solidFill>
                          <a:effectLst/>
                          <a:latin typeface="Calibri" panose="020F0502020204030204" pitchFamily="34" charset="0"/>
                        </a:rPr>
                        <a:t>$                          56.13 </a:t>
                      </a:r>
                      <a:endParaRPr lang="en-US" sz="1800" b="0" i="0" u="none" strike="noStrike" baseline="0"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800" b="0" i="0" u="none" strike="noStrike" dirty="0">
                          <a:solidFill>
                            <a:schemeClr val="tx1"/>
                          </a:solidFill>
                          <a:effectLst/>
                          <a:latin typeface="Calibri" panose="020F0502020204030204" pitchFamily="34" charset="0"/>
                        </a:rPr>
                        <a:t>3.67</a:t>
                      </a:r>
                    </a:p>
                  </a:txBody>
                  <a:tcPr marL="4763" marR="4763" marT="4763" marB="0" anchor="b"/>
                </a:tc>
                <a:extLst>
                  <a:ext uri="{0D108BD9-81ED-4DB2-BD59-A6C34878D82A}">
                    <a16:rowId xmlns:a16="http://schemas.microsoft.com/office/drawing/2014/main" val="3790984704"/>
                  </a:ext>
                </a:extLst>
              </a:tr>
              <a:tr h="414760">
                <a:tc>
                  <a:txBody>
                    <a:bodyPr/>
                    <a:lstStyle/>
                    <a:p>
                      <a:pPr algn="l" fontAlgn="b"/>
                      <a:r>
                        <a:rPr lang="en-US" sz="1800" b="0" i="0" u="none" strike="noStrike" baseline="0" dirty="0">
                          <a:solidFill>
                            <a:srgbClr val="000000"/>
                          </a:solidFill>
                          <a:effectLst/>
                          <a:latin typeface="Calibri" panose="020F0502020204030204" pitchFamily="34" charset="0"/>
                        </a:rPr>
                        <a:t>Boarding per UI</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a:t>
                      </a:r>
                      <a:r>
                        <a:rPr lang="en-US" sz="1800" b="0" i="0" u="none" strike="noStrike" dirty="0">
                          <a:solidFill>
                            <a:srgbClr val="000000"/>
                          </a:solidFill>
                          <a:effectLst/>
                          <a:latin typeface="Calibri" panose="020F0502020204030204" pitchFamily="34" charset="0"/>
                        </a:rPr>
                        <a:t>$                                 1.28 </a:t>
                      </a:r>
                      <a:endParaRPr lang="en-US" sz="1800" b="0" i="0" u="none" strike="noStrike" baseline="0" dirty="0">
                        <a:solidFill>
                          <a:srgbClr val="000000"/>
                        </a:solidFill>
                        <a:effectLst/>
                        <a:latin typeface="Calibri" panose="020F0502020204030204" pitchFamily="34" charset="0"/>
                      </a:endParaRP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a:t>
                      </a:r>
                      <a:r>
                        <a:rPr lang="en-US" sz="1800" b="0" i="0" u="none" strike="noStrike" dirty="0">
                          <a:solidFill>
                            <a:srgbClr val="000000"/>
                          </a:solidFill>
                          <a:effectLst/>
                          <a:latin typeface="Calibri" panose="020F0502020204030204" pitchFamily="34" charset="0"/>
                        </a:rPr>
                        <a:t>$                            1.22 </a:t>
                      </a:r>
                      <a:endParaRPr lang="en-US" sz="1800" b="0" i="0" u="none" strike="noStrike" baseline="0"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800" b="0" i="0" u="none" strike="noStrike" dirty="0">
                          <a:solidFill>
                            <a:srgbClr val="FF0000"/>
                          </a:solidFill>
                          <a:effectLst/>
                          <a:latin typeface="Calibri" panose="020F0502020204030204" pitchFamily="34" charset="0"/>
                        </a:rPr>
                        <a:t>-0.06</a:t>
                      </a:r>
                    </a:p>
                  </a:txBody>
                  <a:tcPr marL="4763" marR="4763" marT="4763" marB="0" anchor="b"/>
                </a:tc>
                <a:extLst>
                  <a:ext uri="{0D108BD9-81ED-4DB2-BD59-A6C34878D82A}">
                    <a16:rowId xmlns:a16="http://schemas.microsoft.com/office/drawing/2014/main" val="537718091"/>
                  </a:ext>
                </a:extLst>
              </a:tr>
              <a:tr h="0">
                <a:tc>
                  <a:txBody>
                    <a:bodyPr/>
                    <a:lstStyle/>
                    <a:p>
                      <a:pPr algn="l" fontAlgn="b"/>
                      <a:r>
                        <a:rPr lang="en-US" sz="1800" b="0" i="0" u="none" strike="noStrike" baseline="0" dirty="0">
                          <a:solidFill>
                            <a:srgbClr val="000000"/>
                          </a:solidFill>
                          <a:effectLst/>
                          <a:latin typeface="Calibri" panose="020F0502020204030204" pitchFamily="34" charset="0"/>
                        </a:rPr>
                        <a:t>Winterize Dry* </a:t>
                      </a:r>
                      <a:r>
                        <a:rPr lang="en-US" sz="1100" b="0" i="0" u="none" strike="noStrike" baseline="0" dirty="0">
                          <a:solidFill>
                            <a:srgbClr val="000000"/>
                          </a:solidFill>
                          <a:effectLst/>
                          <a:latin typeface="Calibri" panose="020F0502020204030204" pitchFamily="34" charset="0"/>
                        </a:rPr>
                        <a:t>(excludes pressure test)</a:t>
                      </a:r>
                    </a:p>
                  </a:txBody>
                  <a:tcPr marL="4763" marR="4763" marT="4763"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800" b="0" i="0" u="none" strike="noStrike" dirty="0">
                          <a:solidFill>
                            <a:srgbClr val="000000"/>
                          </a:solidFill>
                          <a:effectLst/>
                          <a:latin typeface="Calibri" panose="020F0502020204030204" pitchFamily="34" charset="0"/>
                        </a:rPr>
                        <a:t> </a:t>
                      </a:r>
                    </a:p>
                    <a:p>
                      <a:pPr algn="l" fontAlgn="b"/>
                      <a:r>
                        <a:rPr lang="en-US" sz="1800" b="0" i="0" u="none" strike="noStrike" baseline="0" dirty="0">
                          <a:solidFill>
                            <a:srgbClr val="000000"/>
                          </a:solidFill>
                          <a:effectLst/>
                          <a:latin typeface="Calibri" panose="020F0502020204030204" pitchFamily="34" charset="0"/>
                        </a:rPr>
                        <a:t> $                              212.31</a:t>
                      </a:r>
                    </a:p>
                  </a:txBody>
                  <a:tcPr marL="4763" marR="4763" marT="4763"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800" b="0" i="0" u="none" strike="noStrike" dirty="0">
                          <a:solidFill>
                            <a:srgbClr val="000000"/>
                          </a:solidFill>
                          <a:effectLst/>
                          <a:latin typeface="Calibri" panose="020F0502020204030204" pitchFamily="34" charset="0"/>
                        </a:rPr>
                        <a:t> </a:t>
                      </a:r>
                    </a:p>
                    <a:p>
                      <a:pPr algn="l" fontAlgn="b"/>
                      <a:r>
                        <a:rPr lang="en-US" sz="1800" b="0" i="0" u="none" strike="noStrike" baseline="0" dirty="0">
                          <a:solidFill>
                            <a:srgbClr val="000000"/>
                          </a:solidFill>
                          <a:effectLst/>
                          <a:latin typeface="Calibri" panose="020F0502020204030204" pitchFamily="34" charset="0"/>
                        </a:rPr>
                        <a:t> $                        229.29</a:t>
                      </a:r>
                    </a:p>
                  </a:txBody>
                  <a:tcPr marL="4763" marR="4763" marT="4763" marB="0" anchor="b"/>
                </a:tc>
                <a:tc>
                  <a:txBody>
                    <a:bodyPr/>
                    <a:lstStyle/>
                    <a:p>
                      <a:pPr algn="ctr" fontAlgn="b"/>
                      <a:r>
                        <a:rPr lang="en-US" sz="1800" b="0" i="0" u="none" strike="noStrike" dirty="0">
                          <a:solidFill>
                            <a:schemeClr val="tx1"/>
                          </a:solidFill>
                          <a:effectLst/>
                          <a:latin typeface="Calibri" panose="020F0502020204030204" pitchFamily="34" charset="0"/>
                        </a:rPr>
                        <a:t>16.98</a:t>
                      </a:r>
                    </a:p>
                  </a:txBody>
                  <a:tcPr marL="4763" marR="4763" marT="4763" marB="0" anchor="b"/>
                </a:tc>
                <a:extLst>
                  <a:ext uri="{0D108BD9-81ED-4DB2-BD59-A6C34878D82A}">
                    <a16:rowId xmlns:a16="http://schemas.microsoft.com/office/drawing/2014/main" val="682908290"/>
                  </a:ext>
                </a:extLst>
              </a:tr>
              <a:tr h="414760">
                <a:tc>
                  <a:txBody>
                    <a:bodyPr/>
                    <a:lstStyle/>
                    <a:p>
                      <a:pPr algn="l" fontAlgn="b"/>
                      <a:r>
                        <a:rPr lang="en-US" sz="1800" b="0" i="0" u="none" strike="noStrike" baseline="0" dirty="0">
                          <a:solidFill>
                            <a:srgbClr val="000000"/>
                          </a:solidFill>
                          <a:effectLst/>
                          <a:latin typeface="Calibri" panose="020F0502020204030204" pitchFamily="34" charset="0"/>
                        </a:rPr>
                        <a:t>Winterize Wet* </a:t>
                      </a:r>
                      <a:r>
                        <a:rPr lang="en-US" sz="1100" b="0" i="0" u="none" strike="noStrike" baseline="0" dirty="0">
                          <a:solidFill>
                            <a:srgbClr val="000000"/>
                          </a:solidFill>
                          <a:effectLst/>
                          <a:latin typeface="Calibri" panose="020F0502020204030204" pitchFamily="34" charset="0"/>
                        </a:rPr>
                        <a:t>(excludes pressure test)</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                              </a:t>
                      </a:r>
                      <a:r>
                        <a:rPr lang="en-US" sz="1800" b="0" i="0" u="none" strike="noStrike" dirty="0">
                          <a:solidFill>
                            <a:srgbClr val="000000"/>
                          </a:solidFill>
                          <a:effectLst/>
                          <a:latin typeface="Calibri" panose="020F0502020204030204" pitchFamily="34" charset="0"/>
                        </a:rPr>
                        <a:t>305.54</a:t>
                      </a:r>
                      <a:endParaRPr lang="en-US" sz="1800" b="0" i="0" u="none" strike="noStrike" baseline="0" dirty="0">
                        <a:solidFill>
                          <a:srgbClr val="000000"/>
                        </a:solidFill>
                        <a:effectLst/>
                        <a:latin typeface="Calibri" panose="020F0502020204030204" pitchFamily="34" charset="0"/>
                      </a:endParaRP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                        </a:t>
                      </a:r>
                      <a:r>
                        <a:rPr lang="en-US" sz="1800" b="0" i="0" u="none" strike="noStrike" dirty="0">
                          <a:solidFill>
                            <a:srgbClr val="000000"/>
                          </a:solidFill>
                          <a:effectLst/>
                          <a:latin typeface="Calibri" panose="020F0502020204030204" pitchFamily="34" charset="0"/>
                        </a:rPr>
                        <a:t>329.98</a:t>
                      </a:r>
                      <a:endParaRPr lang="en-US" sz="1800" b="0" i="0" u="none" strike="noStrike" baseline="0"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800" b="0" i="0" u="none" strike="noStrike" dirty="0">
                          <a:solidFill>
                            <a:schemeClr val="tx1"/>
                          </a:solidFill>
                          <a:effectLst/>
                          <a:latin typeface="Calibri" panose="020F0502020204030204" pitchFamily="34" charset="0"/>
                        </a:rPr>
                        <a:t>24.44</a:t>
                      </a:r>
                    </a:p>
                  </a:txBody>
                  <a:tcPr marL="4763" marR="4763" marT="4763" marB="0" anchor="b"/>
                </a:tc>
                <a:extLst>
                  <a:ext uri="{0D108BD9-81ED-4DB2-BD59-A6C34878D82A}">
                    <a16:rowId xmlns:a16="http://schemas.microsoft.com/office/drawing/2014/main" val="745455864"/>
                  </a:ext>
                </a:extLst>
              </a:tr>
              <a:tr h="414760">
                <a:tc>
                  <a:txBody>
                    <a:bodyPr/>
                    <a:lstStyle/>
                    <a:p>
                      <a:pPr algn="l" fontAlgn="b"/>
                      <a:r>
                        <a:rPr lang="en-US" sz="1800" b="0" i="0" u="none" strike="noStrike" baseline="0" dirty="0">
                          <a:solidFill>
                            <a:srgbClr val="000000"/>
                          </a:solidFill>
                          <a:effectLst/>
                          <a:latin typeface="Calibri" panose="020F0502020204030204" pitchFamily="34" charset="0"/>
                        </a:rPr>
                        <a:t>Winterize Radiant* </a:t>
                      </a:r>
                      <a:r>
                        <a:rPr lang="en-US" sz="1100" b="0" i="0" u="none" strike="noStrike" baseline="0" dirty="0">
                          <a:solidFill>
                            <a:srgbClr val="000000"/>
                          </a:solidFill>
                          <a:effectLst/>
                          <a:latin typeface="Calibri" panose="020F0502020204030204" pitchFamily="34" charset="0"/>
                        </a:rPr>
                        <a:t>(excludes pressure test)</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a:t>
                      </a:r>
                      <a:r>
                        <a:rPr lang="en-US" sz="1800" b="0" i="0" u="none" strike="noStrike" dirty="0">
                          <a:solidFill>
                            <a:srgbClr val="000000"/>
                          </a:solidFill>
                          <a:effectLst/>
                          <a:latin typeface="Calibri" panose="020F0502020204030204" pitchFamily="34" charset="0"/>
                        </a:rPr>
                        <a:t>$                              496.53 </a:t>
                      </a:r>
                      <a:r>
                        <a:rPr lang="en-US" sz="1800" b="0" i="0" u="none" strike="noStrike" baseline="0" dirty="0">
                          <a:solidFill>
                            <a:srgbClr val="000000"/>
                          </a:solidFill>
                          <a:effectLst/>
                          <a:latin typeface="Calibri" panose="020F0502020204030204" pitchFamily="34" charset="0"/>
                        </a:rPr>
                        <a:t>                           </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a:t>
                      </a:r>
                      <a:r>
                        <a:rPr lang="en-US" sz="1800" b="0" i="0" u="none" strike="noStrike" dirty="0">
                          <a:solidFill>
                            <a:srgbClr val="000000"/>
                          </a:solidFill>
                          <a:effectLst/>
                          <a:latin typeface="Calibri" panose="020F0502020204030204" pitchFamily="34" charset="0"/>
                        </a:rPr>
                        <a:t>$                        536.25 </a:t>
                      </a:r>
                      <a:r>
                        <a:rPr lang="en-US" sz="1800" b="0" i="0" u="none" strike="noStrike" baseline="0" dirty="0">
                          <a:solidFill>
                            <a:srgbClr val="000000"/>
                          </a:solidFill>
                          <a:effectLst/>
                          <a:latin typeface="Calibri" panose="020F0502020204030204" pitchFamily="34" charset="0"/>
                        </a:rPr>
                        <a:t>                           </a:t>
                      </a:r>
                    </a:p>
                  </a:txBody>
                  <a:tcPr marL="4763" marR="4763" marT="4763" marB="0" anchor="b"/>
                </a:tc>
                <a:tc>
                  <a:txBody>
                    <a:bodyPr/>
                    <a:lstStyle/>
                    <a:p>
                      <a:pPr algn="ctr" fontAlgn="b"/>
                      <a:r>
                        <a:rPr lang="en-US" sz="1800" b="0" i="0" u="none" strike="noStrike" dirty="0">
                          <a:solidFill>
                            <a:schemeClr val="tx1"/>
                          </a:solidFill>
                          <a:effectLst/>
                          <a:latin typeface="Calibri" panose="020F0502020204030204" pitchFamily="34" charset="0"/>
                        </a:rPr>
                        <a:t>39.72</a:t>
                      </a:r>
                    </a:p>
                  </a:txBody>
                  <a:tcPr marL="4763" marR="4763" marT="4763" marB="0" anchor="b"/>
                </a:tc>
                <a:extLst>
                  <a:ext uri="{0D108BD9-81ED-4DB2-BD59-A6C34878D82A}">
                    <a16:rowId xmlns:a16="http://schemas.microsoft.com/office/drawing/2014/main" val="1858227254"/>
                  </a:ext>
                </a:extLst>
              </a:tr>
              <a:tr h="414760">
                <a:tc>
                  <a:txBody>
                    <a:bodyPr/>
                    <a:lstStyle/>
                    <a:p>
                      <a:pPr algn="l" fontAlgn="b"/>
                      <a:r>
                        <a:rPr lang="en-US" sz="1800" b="0" i="0" u="none" strike="noStrike" baseline="0" dirty="0">
                          <a:solidFill>
                            <a:srgbClr val="000000"/>
                          </a:solidFill>
                          <a:effectLst/>
                          <a:latin typeface="Calibri" panose="020F0502020204030204" pitchFamily="34" charset="0"/>
                        </a:rPr>
                        <a:t>Debris Removal</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a:t>
                      </a:r>
                      <a:r>
                        <a:rPr lang="en-US" sz="1800" b="0" i="0" u="none" strike="noStrike" dirty="0">
                          <a:solidFill>
                            <a:srgbClr val="000000"/>
                          </a:solidFill>
                          <a:effectLst/>
                          <a:latin typeface="Calibri" panose="020F0502020204030204" pitchFamily="34" charset="0"/>
                        </a:rPr>
                        <a:t>$                                83.70 </a:t>
                      </a:r>
                      <a:r>
                        <a:rPr lang="en-US" sz="1800" b="0" i="0" u="none" strike="noStrike" baseline="0" dirty="0">
                          <a:solidFill>
                            <a:srgbClr val="000000"/>
                          </a:solidFill>
                          <a:effectLst/>
                          <a:latin typeface="Calibri" panose="020F0502020204030204" pitchFamily="34" charset="0"/>
                        </a:rPr>
                        <a:t>                                 </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a:t>
                      </a:r>
                      <a:r>
                        <a:rPr lang="en-US" sz="1800" b="0" i="0" u="none" strike="noStrike" dirty="0">
                          <a:solidFill>
                            <a:srgbClr val="000000"/>
                          </a:solidFill>
                          <a:effectLst/>
                          <a:latin typeface="Calibri" panose="020F0502020204030204" pitchFamily="34" charset="0"/>
                        </a:rPr>
                        <a:t>$                          88.72 </a:t>
                      </a:r>
                      <a:r>
                        <a:rPr lang="en-US" sz="1800" b="0" i="0" u="none" strike="noStrike" baseline="0" dirty="0">
                          <a:solidFill>
                            <a:srgbClr val="000000"/>
                          </a:solidFill>
                          <a:effectLst/>
                          <a:latin typeface="Calibri" panose="020F0502020204030204" pitchFamily="34" charset="0"/>
                        </a:rPr>
                        <a:t>                                 </a:t>
                      </a:r>
                    </a:p>
                  </a:txBody>
                  <a:tcPr marL="4763" marR="4763" marT="4763" marB="0" anchor="b"/>
                </a:tc>
                <a:tc>
                  <a:txBody>
                    <a:bodyPr/>
                    <a:lstStyle/>
                    <a:p>
                      <a:pPr algn="ctr" fontAlgn="b"/>
                      <a:r>
                        <a:rPr lang="en-US" sz="1800" b="0" i="0" u="none" strike="noStrike" dirty="0">
                          <a:solidFill>
                            <a:schemeClr val="tx1"/>
                          </a:solidFill>
                          <a:effectLst/>
                          <a:latin typeface="Calibri" panose="020F0502020204030204" pitchFamily="34" charset="0"/>
                        </a:rPr>
                        <a:t>5.02</a:t>
                      </a:r>
                    </a:p>
                  </a:txBody>
                  <a:tcPr marL="4763" marR="4763" marT="4763" marB="0" anchor="b"/>
                </a:tc>
                <a:extLst>
                  <a:ext uri="{0D108BD9-81ED-4DB2-BD59-A6C34878D82A}">
                    <a16:rowId xmlns:a16="http://schemas.microsoft.com/office/drawing/2014/main" val="3190269071"/>
                  </a:ext>
                </a:extLst>
              </a:tr>
              <a:tr h="414760">
                <a:tc>
                  <a:txBody>
                    <a:bodyPr/>
                    <a:lstStyle/>
                    <a:p>
                      <a:pPr algn="l" fontAlgn="b"/>
                      <a:r>
                        <a:rPr lang="en-US" sz="1800" b="0" i="0" u="none" strike="noStrike" baseline="0" dirty="0">
                          <a:solidFill>
                            <a:srgbClr val="000000"/>
                          </a:solidFill>
                          <a:effectLst/>
                          <a:latin typeface="Calibri" panose="020F0502020204030204" pitchFamily="34" charset="0"/>
                        </a:rPr>
                        <a:t>PCR - Initial</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a:t>
                      </a:r>
                      <a:r>
                        <a:rPr lang="en-US" sz="1800" b="0" i="0" u="none" strike="noStrike" dirty="0">
                          <a:solidFill>
                            <a:srgbClr val="000000"/>
                          </a:solidFill>
                          <a:effectLst/>
                          <a:latin typeface="Calibri" panose="020F0502020204030204" pitchFamily="34" charset="0"/>
                        </a:rPr>
                        <a:t>$                               95.30 </a:t>
                      </a:r>
                      <a:r>
                        <a:rPr lang="en-US" sz="1800" b="0" i="0" u="none" strike="noStrike" baseline="0" dirty="0">
                          <a:solidFill>
                            <a:srgbClr val="000000"/>
                          </a:solidFill>
                          <a:effectLst/>
                          <a:latin typeface="Calibri" panose="020F0502020204030204" pitchFamily="34" charset="0"/>
                        </a:rPr>
                        <a:t>                               </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a:t>
                      </a:r>
                      <a:r>
                        <a:rPr lang="en-US" sz="1800" b="0" i="0" u="none" strike="noStrike" dirty="0">
                          <a:solidFill>
                            <a:srgbClr val="000000"/>
                          </a:solidFill>
                          <a:effectLst/>
                          <a:latin typeface="Calibri" panose="020F0502020204030204" pitchFamily="34" charset="0"/>
                        </a:rPr>
                        <a:t>$                        100.07 </a:t>
                      </a:r>
                      <a:r>
                        <a:rPr lang="en-US" sz="1800" b="0" i="0" u="none" strike="noStrike" baseline="0" dirty="0">
                          <a:solidFill>
                            <a:srgbClr val="000000"/>
                          </a:solidFill>
                          <a:effectLst/>
                          <a:latin typeface="Calibri" panose="020F0502020204030204" pitchFamily="34" charset="0"/>
                        </a:rPr>
                        <a:t>                               </a:t>
                      </a:r>
                    </a:p>
                  </a:txBody>
                  <a:tcPr marL="4763" marR="4763" marT="4763" marB="0" anchor="b"/>
                </a:tc>
                <a:tc>
                  <a:txBody>
                    <a:bodyPr/>
                    <a:lstStyle/>
                    <a:p>
                      <a:pPr algn="ctr" fontAlgn="b"/>
                      <a:r>
                        <a:rPr lang="en-US" sz="1800" b="0" i="0" u="none" strike="noStrike" dirty="0">
                          <a:solidFill>
                            <a:schemeClr val="tx1"/>
                          </a:solidFill>
                          <a:effectLst/>
                          <a:latin typeface="Calibri" panose="020F0502020204030204" pitchFamily="34" charset="0"/>
                        </a:rPr>
                        <a:t>4.77</a:t>
                      </a:r>
                    </a:p>
                  </a:txBody>
                  <a:tcPr marL="4763" marR="4763" marT="4763" marB="0" anchor="b"/>
                </a:tc>
                <a:extLst>
                  <a:ext uri="{0D108BD9-81ED-4DB2-BD59-A6C34878D82A}">
                    <a16:rowId xmlns:a16="http://schemas.microsoft.com/office/drawing/2014/main" val="294144362"/>
                  </a:ext>
                </a:extLst>
              </a:tr>
              <a:tr h="414760">
                <a:tc>
                  <a:txBody>
                    <a:bodyPr/>
                    <a:lstStyle/>
                    <a:p>
                      <a:pPr algn="l" fontAlgn="b"/>
                      <a:r>
                        <a:rPr lang="en-US" sz="1800" b="0" i="0" u="none" strike="noStrike" baseline="0" dirty="0">
                          <a:solidFill>
                            <a:srgbClr val="000000"/>
                          </a:solidFill>
                          <a:effectLst/>
                          <a:latin typeface="Calibri" panose="020F0502020204030204" pitchFamily="34" charset="0"/>
                        </a:rPr>
                        <a:t>PCR - Recurring</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a:t>
                      </a:r>
                      <a:r>
                        <a:rPr lang="en-US" sz="1800" b="0" i="0" u="none" strike="noStrike" dirty="0">
                          <a:solidFill>
                            <a:srgbClr val="000000"/>
                          </a:solidFill>
                          <a:effectLst/>
                          <a:latin typeface="Calibri" panose="020F0502020204030204" pitchFamily="34" charset="0"/>
                        </a:rPr>
                        <a:t>$                                49.74 </a:t>
                      </a:r>
                      <a:r>
                        <a:rPr lang="en-US" sz="1800" b="0" i="0" u="none" strike="noStrike" baseline="0" dirty="0">
                          <a:solidFill>
                            <a:srgbClr val="000000"/>
                          </a:solidFill>
                          <a:effectLst/>
                          <a:latin typeface="Calibri" panose="020F0502020204030204" pitchFamily="34" charset="0"/>
                        </a:rPr>
                        <a:t>                               </a:t>
                      </a:r>
                    </a:p>
                  </a:txBody>
                  <a:tcPr marL="4763" marR="4763" marT="4763" marB="0" anchor="b"/>
                </a:tc>
                <a:tc>
                  <a:txBody>
                    <a:bodyPr/>
                    <a:lstStyle/>
                    <a:p>
                      <a:pPr algn="l" fontAlgn="b"/>
                      <a:r>
                        <a:rPr lang="en-US" sz="1800" b="0" i="0" u="none" strike="noStrike" baseline="0" dirty="0">
                          <a:solidFill>
                            <a:srgbClr val="000000"/>
                          </a:solidFill>
                          <a:effectLst/>
                          <a:latin typeface="Calibri" panose="020F0502020204030204" pitchFamily="34" charset="0"/>
                        </a:rPr>
                        <a:t> </a:t>
                      </a:r>
                      <a:r>
                        <a:rPr lang="en-US" sz="1800" b="0" i="0" u="none" strike="noStrike" dirty="0">
                          <a:solidFill>
                            <a:srgbClr val="000000"/>
                          </a:solidFill>
                          <a:effectLst/>
                          <a:latin typeface="Calibri" panose="020F0502020204030204" pitchFamily="34" charset="0"/>
                        </a:rPr>
                        <a:t>$                          52.23 </a:t>
                      </a:r>
                      <a:r>
                        <a:rPr lang="en-US" sz="1800" b="0" i="0" u="none" strike="noStrike" baseline="0" dirty="0">
                          <a:solidFill>
                            <a:srgbClr val="000000"/>
                          </a:solidFill>
                          <a:effectLst/>
                          <a:latin typeface="Calibri" panose="020F0502020204030204" pitchFamily="34" charset="0"/>
                        </a:rPr>
                        <a:t>                               </a:t>
                      </a:r>
                    </a:p>
                  </a:txBody>
                  <a:tcPr marL="4763" marR="4763" marT="4763" marB="0" anchor="b"/>
                </a:tc>
                <a:tc>
                  <a:txBody>
                    <a:bodyPr/>
                    <a:lstStyle/>
                    <a:p>
                      <a:pPr algn="ctr" fontAlgn="b"/>
                      <a:r>
                        <a:rPr lang="en-US" sz="1800" b="0" i="0" u="none" strike="noStrike" dirty="0">
                          <a:solidFill>
                            <a:schemeClr val="tx1"/>
                          </a:solidFill>
                          <a:effectLst/>
                          <a:latin typeface="Calibri" panose="020F0502020204030204" pitchFamily="34" charset="0"/>
                        </a:rPr>
                        <a:t>2.49</a:t>
                      </a:r>
                    </a:p>
                  </a:txBody>
                  <a:tcPr marL="4763" marR="4763" marT="4763" marB="0" anchor="b"/>
                </a:tc>
                <a:extLst>
                  <a:ext uri="{0D108BD9-81ED-4DB2-BD59-A6C34878D82A}">
                    <a16:rowId xmlns:a16="http://schemas.microsoft.com/office/drawing/2014/main" val="1917077963"/>
                  </a:ext>
                </a:extLst>
              </a:tr>
            </a:tbl>
          </a:graphicData>
        </a:graphic>
      </p:graphicFrame>
    </p:spTree>
    <p:extLst>
      <p:ext uri="{BB962C8B-B14F-4D97-AF65-F5344CB8AC3E}">
        <p14:creationId xmlns:p14="http://schemas.microsoft.com/office/powerpoint/2010/main" val="11647803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9C831-4E19-E146-9683-7805F52E93F9}"/>
              </a:ext>
            </a:extLst>
          </p:cNvPr>
          <p:cNvSpPr>
            <a:spLocks noGrp="1"/>
          </p:cNvSpPr>
          <p:nvPr>
            <p:ph type="title"/>
          </p:nvPr>
        </p:nvSpPr>
        <p:spPr/>
        <p:txBody>
          <a:bodyPr>
            <a:normAutofit/>
          </a:bodyPr>
          <a:lstStyle/>
          <a:p>
            <a:r>
              <a:rPr lang="en-US" sz="2400" dirty="0"/>
              <a:t>Preservation Expense (continued) </a:t>
            </a:r>
            <a:br>
              <a:rPr lang="en-US" sz="2400" dirty="0"/>
            </a:br>
            <a:r>
              <a:rPr lang="en-US" sz="2400" dirty="0"/>
              <a:t>Summary of Differences with Current FHA Allowables</a:t>
            </a:r>
          </a:p>
        </p:txBody>
      </p:sp>
      <p:sp>
        <p:nvSpPr>
          <p:cNvPr id="3" name="Content Placeholder 2">
            <a:extLst>
              <a:ext uri="{FF2B5EF4-FFF2-40B4-BE49-F238E27FC236}">
                <a16:creationId xmlns:a16="http://schemas.microsoft.com/office/drawing/2014/main" id="{37F988AE-516F-5E45-B309-4A1AD5473EBD}"/>
              </a:ext>
            </a:extLst>
          </p:cNvPr>
          <p:cNvSpPr>
            <a:spLocks noGrp="1"/>
          </p:cNvSpPr>
          <p:nvPr>
            <p:ph idx="1"/>
          </p:nvPr>
        </p:nvSpPr>
        <p:spPr/>
        <p:txBody>
          <a:bodyPr/>
          <a:lstStyle/>
          <a:p>
            <a:endParaRPr lang="en-US" dirty="0"/>
          </a:p>
          <a:p>
            <a:pPr marL="0" indent="0">
              <a:buNone/>
            </a:pPr>
            <a:endParaRPr lang="en-US" dirty="0"/>
          </a:p>
          <a:p>
            <a:endParaRPr lang="en-US" dirty="0"/>
          </a:p>
          <a:p>
            <a:endParaRPr lang="en-US" dirty="0"/>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CCB746AE-4B64-5C4C-8E52-D2EAE41F03D9}"/>
              </a:ext>
            </a:extLst>
          </p:cNvPr>
          <p:cNvSpPr>
            <a:spLocks noGrp="1"/>
          </p:cNvSpPr>
          <p:nvPr>
            <p:ph type="sldNum" sz="quarter" idx="12"/>
          </p:nvPr>
        </p:nvSpPr>
        <p:spPr/>
        <p:txBody>
          <a:bodyPr/>
          <a:lstStyle/>
          <a:p>
            <a:r>
              <a:rPr lang="en-US" dirty="0"/>
              <a:t>32</a:t>
            </a:r>
          </a:p>
        </p:txBody>
      </p:sp>
      <p:graphicFrame>
        <p:nvGraphicFramePr>
          <p:cNvPr id="5" name="Table 6">
            <a:extLst>
              <a:ext uri="{FF2B5EF4-FFF2-40B4-BE49-F238E27FC236}">
                <a16:creationId xmlns:a16="http://schemas.microsoft.com/office/drawing/2014/main" id="{30594421-BBF4-F4FF-7F04-B1C958C142BD}"/>
              </a:ext>
            </a:extLst>
          </p:cNvPr>
          <p:cNvGraphicFramePr>
            <a:graphicFrameLocks noGrp="1"/>
          </p:cNvGraphicFramePr>
          <p:nvPr>
            <p:extLst>
              <p:ext uri="{D42A27DB-BD31-4B8C-83A1-F6EECF244321}">
                <p14:modId xmlns:p14="http://schemas.microsoft.com/office/powerpoint/2010/main" val="1767993687"/>
              </p:ext>
            </p:extLst>
          </p:nvPr>
        </p:nvGraphicFramePr>
        <p:xfrm>
          <a:off x="838200" y="1124029"/>
          <a:ext cx="10496549" cy="4708420"/>
        </p:xfrm>
        <a:graphic>
          <a:graphicData uri="http://schemas.openxmlformats.org/drawingml/2006/table">
            <a:tbl>
              <a:tblPr firstRow="1" bandRow="1">
                <a:tableStyleId>{5C22544A-7EE6-4342-B048-85BDC9FD1C3A}</a:tableStyleId>
              </a:tblPr>
              <a:tblGrid>
                <a:gridCol w="3333750">
                  <a:extLst>
                    <a:ext uri="{9D8B030D-6E8A-4147-A177-3AD203B41FA5}">
                      <a16:colId xmlns:a16="http://schemas.microsoft.com/office/drawing/2014/main" val="136851712"/>
                    </a:ext>
                  </a:extLst>
                </a:gridCol>
                <a:gridCol w="2409825">
                  <a:extLst>
                    <a:ext uri="{9D8B030D-6E8A-4147-A177-3AD203B41FA5}">
                      <a16:colId xmlns:a16="http://schemas.microsoft.com/office/drawing/2014/main" val="2727865841"/>
                    </a:ext>
                  </a:extLst>
                </a:gridCol>
                <a:gridCol w="2393841">
                  <a:extLst>
                    <a:ext uri="{9D8B030D-6E8A-4147-A177-3AD203B41FA5}">
                      <a16:colId xmlns:a16="http://schemas.microsoft.com/office/drawing/2014/main" val="1355891742"/>
                    </a:ext>
                  </a:extLst>
                </a:gridCol>
                <a:gridCol w="2359133">
                  <a:extLst>
                    <a:ext uri="{9D8B030D-6E8A-4147-A177-3AD203B41FA5}">
                      <a16:colId xmlns:a16="http://schemas.microsoft.com/office/drawing/2014/main" val="2546372980"/>
                    </a:ext>
                  </a:extLst>
                </a:gridCol>
              </a:tblGrid>
              <a:tr h="1094630">
                <a:tc>
                  <a:txBody>
                    <a:bodyPr/>
                    <a:lstStyle/>
                    <a:p>
                      <a:pPr algn="ctr" fontAlgn="b"/>
                      <a:r>
                        <a:rPr lang="en-US" sz="1800" b="1" i="0" u="none" strike="noStrike" baseline="0" dirty="0">
                          <a:solidFill>
                            <a:schemeClr val="bg1"/>
                          </a:solidFill>
                          <a:effectLst/>
                          <a:latin typeface="Calibri" panose="020F0502020204030204" pitchFamily="34" charset="0"/>
                        </a:rPr>
                        <a:t>Service</a:t>
                      </a:r>
                    </a:p>
                  </a:txBody>
                  <a:tcPr marL="4763" marR="4763" marT="4763" marB="0" anchor="b"/>
                </a:tc>
                <a:tc>
                  <a:txBody>
                    <a:bodyPr/>
                    <a:lstStyle/>
                    <a:p>
                      <a:pPr algn="ctr" fontAlgn="b"/>
                      <a:r>
                        <a:rPr lang="en-US" sz="1800" b="1" i="0" u="none" strike="noStrike" baseline="0" dirty="0">
                          <a:solidFill>
                            <a:schemeClr val="bg1"/>
                          </a:solidFill>
                          <a:effectLst/>
                          <a:latin typeface="Calibri" panose="020F0502020204030204" pitchFamily="34" charset="0"/>
                        </a:rPr>
                        <a:t>Current FHA Allowable</a:t>
                      </a:r>
                    </a:p>
                  </a:txBody>
                  <a:tcPr marL="4763" marR="4763" marT="4763" marB="0" anchor="b"/>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US" sz="1800" b="1" i="0" u="none" strike="noStrike" dirty="0">
                        <a:solidFill>
                          <a:schemeClr val="bg1"/>
                        </a:solidFill>
                        <a:effectLst/>
                        <a:latin typeface="Calibri" panose="020F0502020204030204" pitchFamily="34" charset="0"/>
                      </a:endParaRPr>
                    </a:p>
                    <a:p>
                      <a:pPr marL="0" marR="0" lvl="0" indent="0" algn="ctr" defTabSz="914400" rtl="0" eaLnBrk="1" fontAlgn="b" latinLnBrk="0" hangingPunct="1">
                        <a:lnSpc>
                          <a:spcPct val="100000"/>
                        </a:lnSpc>
                        <a:spcBef>
                          <a:spcPts val="0"/>
                        </a:spcBef>
                        <a:spcAft>
                          <a:spcPts val="0"/>
                        </a:spcAft>
                        <a:buClrTx/>
                        <a:buSzTx/>
                        <a:buFontTx/>
                        <a:buNone/>
                        <a:tabLst/>
                        <a:defRPr/>
                      </a:pPr>
                      <a:r>
                        <a:rPr lang="en-US" sz="1800" b="1" i="0" u="none" strike="noStrike" dirty="0">
                          <a:solidFill>
                            <a:schemeClr val="bg1"/>
                          </a:solidFill>
                          <a:effectLst/>
                          <a:latin typeface="Calibri" panose="020F0502020204030204" pitchFamily="34" charset="0"/>
                        </a:rPr>
                        <a:t> </a:t>
                      </a:r>
                      <a:r>
                        <a:rPr lang="en-US" sz="1800" b="1" i="1" u="sng" strike="noStrike" dirty="0">
                          <a:solidFill>
                            <a:schemeClr val="bg1"/>
                          </a:solidFill>
                          <a:effectLst/>
                          <a:latin typeface="Calibri" panose="020F0502020204030204" pitchFamily="34" charset="0"/>
                        </a:rPr>
                        <a:t>Blended Cost Estimator </a:t>
                      </a:r>
                      <a:r>
                        <a:rPr lang="en-US" sz="1800" b="1" i="0" u="none" strike="noStrike" dirty="0">
                          <a:solidFill>
                            <a:schemeClr val="bg1"/>
                          </a:solidFill>
                          <a:effectLst/>
                          <a:latin typeface="Calibri" panose="020F0502020204030204" pitchFamily="34" charset="0"/>
                        </a:rPr>
                        <a:t>Difference</a:t>
                      </a:r>
                      <a:endParaRPr lang="en-US" sz="1800" b="1" i="0" u="none" strike="noStrike" baseline="0" dirty="0">
                        <a:solidFill>
                          <a:schemeClr val="bg1"/>
                        </a:solidFill>
                        <a:effectLst/>
                        <a:latin typeface="Calibri" panose="020F0502020204030204" pitchFamily="34" charset="0"/>
                      </a:endParaRPr>
                    </a:p>
                  </a:txBody>
                  <a:tcPr marL="4763" marR="4763" marT="4763" marB="0"/>
                </a:tc>
                <a:tc>
                  <a:txBody>
                    <a:bodyPr/>
                    <a:lstStyle/>
                    <a:p>
                      <a:pPr algn="ctr" fontAlgn="b"/>
                      <a:r>
                        <a:rPr lang="en-US" sz="1800" b="1" i="1" u="sng" strike="noStrike" baseline="0" dirty="0">
                          <a:solidFill>
                            <a:schemeClr val="bg1"/>
                          </a:solidFill>
                          <a:effectLst/>
                          <a:latin typeface="Calibri" panose="020F0502020204030204" pitchFamily="34" charset="0"/>
                        </a:rPr>
                        <a:t>NAMFS Preservation Survey</a:t>
                      </a:r>
                      <a:r>
                        <a:rPr lang="en-US" sz="1800" b="1" i="0" u="none" strike="noStrike" baseline="0" dirty="0">
                          <a:solidFill>
                            <a:schemeClr val="bg1"/>
                          </a:solidFill>
                          <a:effectLst/>
                          <a:latin typeface="Calibri" panose="020F0502020204030204" pitchFamily="34" charset="0"/>
                        </a:rPr>
                        <a:t> Difference</a:t>
                      </a:r>
                    </a:p>
                  </a:txBody>
                  <a:tcPr marL="4763" marR="4763" marT="4763" marB="0" anchor="ctr"/>
                </a:tc>
                <a:extLst>
                  <a:ext uri="{0D108BD9-81ED-4DB2-BD59-A6C34878D82A}">
                    <a16:rowId xmlns:a16="http://schemas.microsoft.com/office/drawing/2014/main" val="907175226"/>
                  </a:ext>
                </a:extLst>
              </a:tr>
              <a:tr h="246931">
                <a:tc>
                  <a:txBody>
                    <a:bodyPr/>
                    <a:lstStyle/>
                    <a:p>
                      <a:pPr algn="l" fontAlgn="b"/>
                      <a:r>
                        <a:rPr lang="en-US" sz="1800" b="0" i="0" u="none" strike="noStrike" baseline="0" dirty="0">
                          <a:solidFill>
                            <a:srgbClr val="000000"/>
                          </a:solidFill>
                          <a:effectLst/>
                          <a:latin typeface="Calibri" panose="020F0502020204030204" pitchFamily="34" charset="0"/>
                        </a:rPr>
                        <a:t>Lock Change</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60.00 </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(54.15)</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(55.75)</a:t>
                      </a:r>
                    </a:p>
                  </a:txBody>
                  <a:tcPr marL="4763" marR="4763" marT="4763" marB="0" anchor="b"/>
                </a:tc>
                <a:extLst>
                  <a:ext uri="{0D108BD9-81ED-4DB2-BD59-A6C34878D82A}">
                    <a16:rowId xmlns:a16="http://schemas.microsoft.com/office/drawing/2014/main" val="175614131"/>
                  </a:ext>
                </a:extLst>
              </a:tr>
              <a:tr h="91440">
                <a:tc>
                  <a:txBody>
                    <a:bodyPr/>
                    <a:lstStyle/>
                    <a:p>
                      <a:pPr algn="l" fontAlgn="b"/>
                      <a:r>
                        <a:rPr lang="en-US" sz="1800" b="0" i="0" u="none" strike="noStrike" baseline="0" dirty="0">
                          <a:solidFill>
                            <a:srgbClr val="000000"/>
                          </a:solidFill>
                          <a:effectLst/>
                          <a:latin typeface="Calibri" panose="020F0502020204030204" pitchFamily="34" charset="0"/>
                        </a:rPr>
                        <a:t>Lockbox</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40.00 </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(12.83)</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(38.87)</a:t>
                      </a:r>
                    </a:p>
                  </a:txBody>
                  <a:tcPr marL="4763" marR="4763" marT="4763" marB="0" anchor="b"/>
                </a:tc>
                <a:extLst>
                  <a:ext uri="{0D108BD9-81ED-4DB2-BD59-A6C34878D82A}">
                    <a16:rowId xmlns:a16="http://schemas.microsoft.com/office/drawing/2014/main" val="623936837"/>
                  </a:ext>
                </a:extLst>
              </a:tr>
              <a:tr h="91440">
                <a:tc>
                  <a:txBody>
                    <a:bodyPr/>
                    <a:lstStyle/>
                    <a:p>
                      <a:pPr algn="l" fontAlgn="b"/>
                      <a:r>
                        <a:rPr lang="en-US" sz="1800" b="0" i="0" u="none" strike="noStrike" baseline="0" dirty="0">
                          <a:solidFill>
                            <a:srgbClr val="000000"/>
                          </a:solidFill>
                          <a:effectLst/>
                          <a:latin typeface="Calibri" panose="020F0502020204030204" pitchFamily="34" charset="0"/>
                        </a:rPr>
                        <a:t>Padlock and Hasp</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40.00 </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(16.13)</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(23.35)</a:t>
                      </a:r>
                    </a:p>
                  </a:txBody>
                  <a:tcPr marL="4763" marR="4763" marT="4763" marB="0" anchor="b"/>
                </a:tc>
                <a:extLst>
                  <a:ext uri="{0D108BD9-81ED-4DB2-BD59-A6C34878D82A}">
                    <a16:rowId xmlns:a16="http://schemas.microsoft.com/office/drawing/2014/main" val="3790984704"/>
                  </a:ext>
                </a:extLst>
              </a:tr>
              <a:tr h="91440">
                <a:tc>
                  <a:txBody>
                    <a:bodyPr/>
                    <a:lstStyle/>
                    <a:p>
                      <a:pPr algn="l" fontAlgn="b"/>
                      <a:r>
                        <a:rPr lang="en-US" sz="1800" b="0" i="0" u="none" strike="noStrike" baseline="0" dirty="0">
                          <a:solidFill>
                            <a:srgbClr val="000000"/>
                          </a:solidFill>
                          <a:effectLst/>
                          <a:latin typeface="Calibri" panose="020F0502020204030204" pitchFamily="34" charset="0"/>
                        </a:rPr>
                        <a:t>Boarding per UI</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0.90 </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(0.32)</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(0.06)</a:t>
                      </a:r>
                    </a:p>
                  </a:txBody>
                  <a:tcPr marL="4763" marR="4763" marT="4763" marB="0" anchor="b"/>
                </a:tc>
                <a:extLst>
                  <a:ext uri="{0D108BD9-81ED-4DB2-BD59-A6C34878D82A}">
                    <a16:rowId xmlns:a16="http://schemas.microsoft.com/office/drawing/2014/main" val="537718091"/>
                  </a:ext>
                </a:extLst>
              </a:tr>
              <a:tr h="0">
                <a:tc>
                  <a:txBody>
                    <a:bodyPr/>
                    <a:lstStyle/>
                    <a:p>
                      <a:pPr algn="l" fontAlgn="b"/>
                      <a:r>
                        <a:rPr lang="en-US" sz="1800" b="0" i="0" u="none" strike="noStrike" baseline="0" dirty="0">
                          <a:solidFill>
                            <a:srgbClr val="000000"/>
                          </a:solidFill>
                          <a:effectLst/>
                          <a:latin typeface="Calibri" panose="020F0502020204030204" pitchFamily="34" charset="0"/>
                        </a:rPr>
                        <a:t>Winterize Dry* (excludes pressure test)</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100.00 </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(129.29)</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(33.09)</a:t>
                      </a:r>
                    </a:p>
                  </a:txBody>
                  <a:tcPr marL="4763" marR="4763" marT="4763" marB="0" anchor="b"/>
                </a:tc>
                <a:extLst>
                  <a:ext uri="{0D108BD9-81ED-4DB2-BD59-A6C34878D82A}">
                    <a16:rowId xmlns:a16="http://schemas.microsoft.com/office/drawing/2014/main" val="682908290"/>
                  </a:ext>
                </a:extLst>
              </a:tr>
              <a:tr h="91440">
                <a:tc>
                  <a:txBody>
                    <a:bodyPr/>
                    <a:lstStyle/>
                    <a:p>
                      <a:pPr algn="l" fontAlgn="b"/>
                      <a:r>
                        <a:rPr lang="en-US" sz="1800" b="0" i="0" u="none" strike="noStrike" baseline="0" dirty="0">
                          <a:solidFill>
                            <a:srgbClr val="000000"/>
                          </a:solidFill>
                          <a:effectLst/>
                          <a:latin typeface="Calibri" panose="020F0502020204030204" pitchFamily="34" charset="0"/>
                        </a:rPr>
                        <a:t>Winterize Wet* (excludes pressure test)</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150.00 </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(179.98)</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(185.61)</a:t>
                      </a:r>
                    </a:p>
                  </a:txBody>
                  <a:tcPr marL="4763" marR="4763" marT="4763" marB="0" anchor="b"/>
                </a:tc>
                <a:extLst>
                  <a:ext uri="{0D108BD9-81ED-4DB2-BD59-A6C34878D82A}">
                    <a16:rowId xmlns:a16="http://schemas.microsoft.com/office/drawing/2014/main" val="745455864"/>
                  </a:ext>
                </a:extLst>
              </a:tr>
              <a:tr h="91440">
                <a:tc>
                  <a:txBody>
                    <a:bodyPr/>
                    <a:lstStyle/>
                    <a:p>
                      <a:pPr algn="l" fontAlgn="b"/>
                      <a:r>
                        <a:rPr lang="en-US" sz="1800" b="0" i="0" u="none" strike="noStrike" baseline="0" dirty="0">
                          <a:solidFill>
                            <a:srgbClr val="000000"/>
                          </a:solidFill>
                          <a:effectLst/>
                          <a:latin typeface="Calibri" panose="020F0502020204030204" pitchFamily="34" charset="0"/>
                        </a:rPr>
                        <a:t>Winterize Radiant* (excludes pressure test)</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250.00 </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(286.25)</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(215.68)</a:t>
                      </a:r>
                    </a:p>
                  </a:txBody>
                  <a:tcPr marL="4763" marR="4763" marT="4763" marB="0" anchor="b"/>
                </a:tc>
                <a:extLst>
                  <a:ext uri="{0D108BD9-81ED-4DB2-BD59-A6C34878D82A}">
                    <a16:rowId xmlns:a16="http://schemas.microsoft.com/office/drawing/2014/main" val="1858227254"/>
                  </a:ext>
                </a:extLst>
              </a:tr>
              <a:tr h="91440">
                <a:tc>
                  <a:txBody>
                    <a:bodyPr/>
                    <a:lstStyle/>
                    <a:p>
                      <a:pPr algn="l" fontAlgn="b"/>
                      <a:r>
                        <a:rPr lang="en-US" sz="1800" b="0" i="0" u="none" strike="noStrike" baseline="0" dirty="0">
                          <a:solidFill>
                            <a:srgbClr val="000000"/>
                          </a:solidFill>
                          <a:effectLst/>
                          <a:latin typeface="Calibri" panose="020F0502020204030204" pitchFamily="34" charset="0"/>
                        </a:rPr>
                        <a:t>Debris Removal</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50.00 </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(38.72)</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(63.65)</a:t>
                      </a:r>
                    </a:p>
                  </a:txBody>
                  <a:tcPr marL="4763" marR="4763" marT="4763" marB="0" anchor="b"/>
                </a:tc>
                <a:extLst>
                  <a:ext uri="{0D108BD9-81ED-4DB2-BD59-A6C34878D82A}">
                    <a16:rowId xmlns:a16="http://schemas.microsoft.com/office/drawing/2014/main" val="3190269071"/>
                  </a:ext>
                </a:extLst>
              </a:tr>
              <a:tr h="91440">
                <a:tc>
                  <a:txBody>
                    <a:bodyPr/>
                    <a:lstStyle/>
                    <a:p>
                      <a:pPr algn="l" fontAlgn="b"/>
                      <a:r>
                        <a:rPr lang="en-US" sz="1800" b="0" i="0" u="none" strike="noStrike" baseline="0" dirty="0">
                          <a:solidFill>
                            <a:srgbClr val="000000"/>
                          </a:solidFill>
                          <a:effectLst/>
                          <a:latin typeface="Calibri" panose="020F0502020204030204" pitchFamily="34" charset="0"/>
                        </a:rPr>
                        <a:t>PCR - Initial</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35.00 </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(65.07)</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(50.05)</a:t>
                      </a:r>
                    </a:p>
                  </a:txBody>
                  <a:tcPr marL="4763" marR="4763" marT="4763" marB="0" anchor="b"/>
                </a:tc>
                <a:extLst>
                  <a:ext uri="{0D108BD9-81ED-4DB2-BD59-A6C34878D82A}">
                    <a16:rowId xmlns:a16="http://schemas.microsoft.com/office/drawing/2014/main" val="294144362"/>
                  </a:ext>
                </a:extLst>
              </a:tr>
              <a:tr h="91440">
                <a:tc>
                  <a:txBody>
                    <a:bodyPr/>
                    <a:lstStyle/>
                    <a:p>
                      <a:pPr algn="l" fontAlgn="b"/>
                      <a:r>
                        <a:rPr lang="en-US" sz="1800" b="0" i="0" u="none" strike="noStrike" baseline="0" dirty="0">
                          <a:solidFill>
                            <a:srgbClr val="000000"/>
                          </a:solidFill>
                          <a:effectLst/>
                          <a:latin typeface="Calibri" panose="020F0502020204030204" pitchFamily="34" charset="0"/>
                        </a:rPr>
                        <a:t>PCR - Recurring</a:t>
                      </a:r>
                    </a:p>
                  </a:txBody>
                  <a:tcPr marL="4763" marR="4763" marT="4763" marB="0" anchor="b"/>
                </a:tc>
                <a:tc>
                  <a:txBody>
                    <a:bodyPr/>
                    <a:lstStyle/>
                    <a:p>
                      <a:pPr algn="l" fontAlgn="b"/>
                      <a:r>
                        <a:rPr lang="en-US" sz="1800" b="0" i="0" u="none" strike="noStrike" dirty="0">
                          <a:solidFill>
                            <a:srgbClr val="000000"/>
                          </a:solidFill>
                          <a:effectLst/>
                          <a:latin typeface="Calibri" panose="020F0502020204030204" pitchFamily="34" charset="0"/>
                        </a:rPr>
                        <a:t> $                  -   </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(52.23)</a:t>
                      </a:r>
                    </a:p>
                  </a:txBody>
                  <a:tcPr marL="4763" marR="4763" marT="4763" marB="0" anchor="b"/>
                </a:tc>
                <a:tc>
                  <a:txBody>
                    <a:bodyPr/>
                    <a:lstStyle/>
                    <a:p>
                      <a:pPr algn="ctr" fontAlgn="b"/>
                      <a:r>
                        <a:rPr lang="en-US" sz="1800" b="0" i="0" u="none" strike="noStrike" dirty="0">
                          <a:solidFill>
                            <a:srgbClr val="C00000"/>
                          </a:solidFill>
                          <a:effectLst/>
                          <a:latin typeface="Calibri" panose="020F0502020204030204" pitchFamily="34" charset="0"/>
                        </a:rPr>
                        <a:t>(51.07)</a:t>
                      </a:r>
                    </a:p>
                  </a:txBody>
                  <a:tcPr marL="4763" marR="4763" marT="4763" marB="0" anchor="b"/>
                </a:tc>
                <a:extLst>
                  <a:ext uri="{0D108BD9-81ED-4DB2-BD59-A6C34878D82A}">
                    <a16:rowId xmlns:a16="http://schemas.microsoft.com/office/drawing/2014/main" val="1917077963"/>
                  </a:ext>
                </a:extLst>
              </a:tr>
            </a:tbl>
          </a:graphicData>
        </a:graphic>
      </p:graphicFrame>
      <p:sp>
        <p:nvSpPr>
          <p:cNvPr id="8" name="TextBox 7">
            <a:extLst>
              <a:ext uri="{FF2B5EF4-FFF2-40B4-BE49-F238E27FC236}">
                <a16:creationId xmlns:a16="http://schemas.microsoft.com/office/drawing/2014/main" id="{E21A0029-530B-02DF-9EC8-C8A8961CBAF6}"/>
              </a:ext>
            </a:extLst>
          </p:cNvPr>
          <p:cNvSpPr txBox="1"/>
          <p:nvPr/>
        </p:nvSpPr>
        <p:spPr>
          <a:xfrm>
            <a:off x="3048000" y="3244334"/>
            <a:ext cx="6096000" cy="369332"/>
          </a:xfrm>
          <a:prstGeom prst="rect">
            <a:avLst/>
          </a:prstGeom>
          <a:noFill/>
        </p:spPr>
        <p:txBody>
          <a:bodyPr wrap="square">
            <a:spAutoFit/>
          </a:bodyPr>
          <a:lstStyle/>
          <a:p>
            <a:r>
              <a:rPr lang="en-US" sz="1800" b="0" i="0" u="none" strike="noStrike" dirty="0">
                <a:solidFill>
                  <a:srgbClr val="000000"/>
                </a:solidFill>
                <a:effectLst/>
                <a:latin typeface="Calibri" panose="020F0502020204030204" pitchFamily="34" charset="0"/>
              </a:rPr>
              <a:t> </a:t>
            </a:r>
            <a:endParaRPr lang="en-US" dirty="0"/>
          </a:p>
        </p:txBody>
      </p:sp>
      <p:sp>
        <p:nvSpPr>
          <p:cNvPr id="6" name="TextBox 5">
            <a:extLst>
              <a:ext uri="{FF2B5EF4-FFF2-40B4-BE49-F238E27FC236}">
                <a16:creationId xmlns:a16="http://schemas.microsoft.com/office/drawing/2014/main" id="{A85A7A44-3A98-1B77-2677-87DB6DF05EF6}"/>
              </a:ext>
            </a:extLst>
          </p:cNvPr>
          <p:cNvSpPr txBox="1"/>
          <p:nvPr/>
        </p:nvSpPr>
        <p:spPr>
          <a:xfrm>
            <a:off x="838199" y="5937016"/>
            <a:ext cx="10515601" cy="461665"/>
          </a:xfrm>
          <a:prstGeom prst="rect">
            <a:avLst/>
          </a:prstGeom>
          <a:noFill/>
        </p:spPr>
        <p:txBody>
          <a:bodyPr wrap="square" rtlCol="0">
            <a:spAutoFit/>
          </a:bodyPr>
          <a:lstStyle/>
          <a:p>
            <a:pPr algn="ctr"/>
            <a:r>
              <a:rPr lang="en-US" sz="2400" b="1" i="1" dirty="0"/>
              <a:t>Conclusion: Current allowables </a:t>
            </a:r>
            <a:r>
              <a:rPr lang="en-US" sz="2400" b="1" i="1" u="sng" dirty="0"/>
              <a:t>do not support either methodology</a:t>
            </a:r>
            <a:r>
              <a:rPr lang="en-US" sz="2400" b="1" i="1" dirty="0"/>
              <a:t>.</a:t>
            </a:r>
            <a:endParaRPr lang="en-US" sz="2400" i="1" dirty="0"/>
          </a:p>
        </p:txBody>
      </p:sp>
    </p:spTree>
    <p:extLst>
      <p:ext uri="{BB962C8B-B14F-4D97-AF65-F5344CB8AC3E}">
        <p14:creationId xmlns:p14="http://schemas.microsoft.com/office/powerpoint/2010/main" val="15740058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02630-27DB-482F-B34E-C1E1A53AC1C1}"/>
              </a:ext>
            </a:extLst>
          </p:cNvPr>
          <p:cNvSpPr>
            <a:spLocks noGrp="1"/>
          </p:cNvSpPr>
          <p:nvPr>
            <p:ph type="title"/>
          </p:nvPr>
        </p:nvSpPr>
        <p:spPr/>
        <p:txBody>
          <a:bodyPr>
            <a:normAutofit/>
          </a:bodyPr>
          <a:lstStyle/>
          <a:p>
            <a:r>
              <a:rPr lang="en-US" dirty="0"/>
              <a:t>NAMFS Industry Commitment </a:t>
            </a:r>
          </a:p>
        </p:txBody>
      </p:sp>
      <p:sp>
        <p:nvSpPr>
          <p:cNvPr id="4" name="Slide Number Placeholder 3">
            <a:extLst>
              <a:ext uri="{FF2B5EF4-FFF2-40B4-BE49-F238E27FC236}">
                <a16:creationId xmlns:a16="http://schemas.microsoft.com/office/drawing/2014/main" id="{2056BA57-7AFC-48E3-97F3-893299E6DEA0}"/>
              </a:ext>
            </a:extLst>
          </p:cNvPr>
          <p:cNvSpPr>
            <a:spLocks noGrp="1"/>
          </p:cNvSpPr>
          <p:nvPr>
            <p:ph type="sldNum" sz="quarter" idx="12"/>
          </p:nvPr>
        </p:nvSpPr>
        <p:spPr/>
        <p:txBody>
          <a:bodyPr/>
          <a:lstStyle/>
          <a:p>
            <a:r>
              <a:rPr lang="en-US" dirty="0"/>
              <a:t>19</a:t>
            </a:r>
          </a:p>
        </p:txBody>
      </p:sp>
      <p:pic>
        <p:nvPicPr>
          <p:cNvPr id="1025" name="Picture 1">
            <a:extLst>
              <a:ext uri="{FF2B5EF4-FFF2-40B4-BE49-F238E27FC236}">
                <a16:creationId xmlns:a16="http://schemas.microsoft.com/office/drawing/2014/main" id="{12F173D7-0E55-4E26-8E04-15D1D6A66A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57200"/>
            <a:ext cx="19050" cy="3810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F415DD84-4841-4C84-8227-978C384E143F}"/>
              </a:ext>
            </a:extLst>
          </p:cNvPr>
          <p:cNvSpPr txBox="1"/>
          <p:nvPr/>
        </p:nvSpPr>
        <p:spPr>
          <a:xfrm>
            <a:off x="838200" y="1344704"/>
            <a:ext cx="10515600" cy="4689554"/>
          </a:xfrm>
          <a:prstGeom prst="rect">
            <a:avLst/>
          </a:prstGeom>
          <a:noFill/>
        </p:spPr>
        <p:txBody>
          <a:bodyPr wrap="square">
            <a:spAutoFit/>
          </a:bodyPr>
          <a:lstStyle/>
          <a:p>
            <a:pPr marL="0" marR="0">
              <a:lnSpc>
                <a:spcPct val="107000"/>
              </a:lnSpc>
              <a:spcBef>
                <a:spcPts val="0"/>
              </a:spcBef>
              <a:spcAft>
                <a:spcPts val="0"/>
              </a:spcAft>
            </a:pPr>
            <a:r>
              <a:rPr lang="en-U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NAMFS </a:t>
            </a:r>
            <a:r>
              <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understands the challenges associated with increased allowable</a:t>
            </a:r>
            <a:r>
              <a:rPr lang="en-US" dirty="0">
                <a:latin typeface="Arial" panose="020B0604020202020204" pitchFamily="34" charset="0"/>
                <a:ea typeface="Times New Roman" panose="02020603050405020304" pitchFamily="18" charset="0"/>
                <a:cs typeface="Times New Roman" panose="02020603050405020304" pitchFamily="18" charset="0"/>
              </a:rPr>
              <a:t>s</a:t>
            </a:r>
            <a:r>
              <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and the need to make certain the providers of these services are justly compensated.  As such, we have created this pledge which has been sent to our membership with the intent to ensure adjustments are shared.</a:t>
            </a:r>
          </a:p>
          <a:p>
            <a:pPr marL="0" marR="0">
              <a:lnSpc>
                <a:spcPct val="107000"/>
              </a:lnSpc>
              <a:spcBef>
                <a:spcPts val="0"/>
              </a:spcBef>
              <a:spcAft>
                <a:spcPts val="0"/>
              </a:spcAft>
            </a:pPr>
            <a:endParaRPr lang="en-U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6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Our organization, _______________________________________________________, pledges to be an active participant, along with the National Association of Mortgage Field Services, Inc. (NAMFS), in advancing the discussion on current pricing in our industry.  Specifically, we wish to ensure the sustainability of this industry, and those who directly provide inspection and property preservation services in it. </a:t>
            </a:r>
            <a:r>
              <a:rPr lang="en-US" sz="16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We are willing to confirm this commitment by agreeing to share all allowable increases equitably and fairly with those directly providing mortgage field services on our behalf</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6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As further evidence of our support, we agree to at least three (3) of the following activities: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SzPts val="1000"/>
              <a:buFont typeface="Symbol" panose="05050102010706020507" pitchFamily="18" charset="2"/>
              <a:buChar char=""/>
              <a:tabLst>
                <a:tab pos="457200" algn="l"/>
              </a:tabLst>
            </a:pPr>
            <a:r>
              <a:rPr lang="en-US" sz="16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Participate in future industry efforts led by NAMFS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SzPts val="1000"/>
              <a:buFont typeface="Symbol" panose="05050102010706020507" pitchFamily="18" charset="2"/>
              <a:buChar char=""/>
              <a:tabLst>
                <a:tab pos="457200" algn="l"/>
              </a:tabLst>
            </a:pPr>
            <a:r>
              <a:rPr lang="en-US" sz="16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Regularly share updated information in NAMFS surveys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6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Promote, encourage, and support the NAMFS Academy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6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Other: ________________________________________________________</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58001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A7364-3E45-4215-97FC-28E5FEB4B3C8}"/>
              </a:ext>
            </a:extLst>
          </p:cNvPr>
          <p:cNvSpPr>
            <a:spLocks noGrp="1"/>
          </p:cNvSpPr>
          <p:nvPr>
            <p:ph type="title"/>
          </p:nvPr>
        </p:nvSpPr>
        <p:spPr>
          <a:xfrm>
            <a:off x="838200" y="574900"/>
            <a:ext cx="10515600" cy="807692"/>
          </a:xfrm>
        </p:spPr>
        <p:txBody>
          <a:bodyPr>
            <a:normAutofit fontScale="90000"/>
          </a:bodyPr>
          <a:lstStyle/>
          <a:p>
            <a:r>
              <a:rPr lang="en-US" sz="3600" dirty="0"/>
              <a:t>National Association of Mortgage </a:t>
            </a:r>
            <a:br>
              <a:rPr lang="en-US" sz="3600" dirty="0"/>
            </a:br>
            <a:r>
              <a:rPr lang="en-US" sz="3600" dirty="0"/>
              <a:t>Field Services (NAMFS)</a:t>
            </a:r>
            <a:br>
              <a:rPr lang="en-US" dirty="0"/>
            </a:br>
            <a:endParaRPr lang="en-US" dirty="0"/>
          </a:p>
        </p:txBody>
      </p:sp>
      <p:sp>
        <p:nvSpPr>
          <p:cNvPr id="3" name="Content Placeholder 2">
            <a:extLst>
              <a:ext uri="{FF2B5EF4-FFF2-40B4-BE49-F238E27FC236}">
                <a16:creationId xmlns:a16="http://schemas.microsoft.com/office/drawing/2014/main" id="{B251A95E-C1AE-43AE-846F-F72BE0F46044}"/>
              </a:ext>
            </a:extLst>
          </p:cNvPr>
          <p:cNvSpPr>
            <a:spLocks noGrp="1"/>
          </p:cNvSpPr>
          <p:nvPr>
            <p:ph idx="1"/>
          </p:nvPr>
        </p:nvSpPr>
        <p:spPr/>
        <p:txBody>
          <a:bodyPr>
            <a:normAutofit/>
          </a:bodyPr>
          <a:lstStyle/>
          <a:p>
            <a:pPr lvl="1"/>
            <a:r>
              <a:rPr lang="en-US" dirty="0"/>
              <a:t>Oldest and largest mortgage field services trade association (established 1988)</a:t>
            </a:r>
          </a:p>
          <a:p>
            <a:pPr lvl="1"/>
            <a:r>
              <a:rPr lang="en-US" dirty="0"/>
              <a:t>A leader in creating innovative solutions to industry challenges (current and future)</a:t>
            </a:r>
          </a:p>
          <a:p>
            <a:pPr lvl="2"/>
            <a:r>
              <a:rPr lang="en-US" dirty="0"/>
              <a:t>Contributed to the creation of the MBA Type 1 and 2 inspection forms</a:t>
            </a:r>
          </a:p>
          <a:p>
            <a:pPr lvl="2"/>
            <a:r>
              <a:rPr lang="en-US" dirty="0"/>
              <a:t>Shaped investor and government guidelines/direction by providing technical direction and best practices</a:t>
            </a:r>
          </a:p>
          <a:p>
            <a:pPr lvl="2"/>
            <a:r>
              <a:rPr lang="en-US" dirty="0"/>
              <a:t>Partnered in creating and implementing industry-standard vendor background checking</a:t>
            </a:r>
          </a:p>
          <a:p>
            <a:pPr lvl="2"/>
            <a:r>
              <a:rPr lang="en-US" dirty="0"/>
              <a:t>Created and hosted educational materials on defective drywall, employee misclassification, lead-based paint identification, and the NAMFS Academy certification courses</a:t>
            </a:r>
          </a:p>
          <a:p>
            <a:pPr lvl="2"/>
            <a:r>
              <a:rPr lang="en-US" dirty="0"/>
              <a:t>Created industry technology standards for photos, video, labels, tags, and reporting results</a:t>
            </a:r>
          </a:p>
          <a:p>
            <a:pPr lvl="2"/>
            <a:r>
              <a:rPr lang="en-US" dirty="0"/>
              <a:t>Created industry-standard Property Condition Report (PCR) and presented to MISMO (Mortgage Industry Standards Maintenance Organization)</a:t>
            </a:r>
          </a:p>
          <a:p>
            <a:pPr lvl="2"/>
            <a:r>
              <a:rPr lang="en-US" dirty="0"/>
              <a:t>Provided flexible guidelines and justification to increase allowable pricing for clear-boarding (attractive alternative to plywood)</a:t>
            </a:r>
          </a:p>
          <a:p>
            <a:pPr lvl="2"/>
            <a:r>
              <a:rPr lang="en-US" dirty="0"/>
              <a:t>Led effort to certify the industry as essential business during COVID 19 pandemic</a:t>
            </a:r>
          </a:p>
          <a:p>
            <a:pPr lvl="2"/>
            <a:r>
              <a:rPr lang="en-US" dirty="0"/>
              <a:t>Led effort on industry pricing which resulted in Inspection Pricing Updates in 2023</a:t>
            </a:r>
          </a:p>
          <a:p>
            <a:pPr marL="914400" lvl="2" indent="0">
              <a:buNone/>
            </a:pPr>
            <a:endParaRPr lang="en-US" dirty="0"/>
          </a:p>
        </p:txBody>
      </p:sp>
      <p:sp>
        <p:nvSpPr>
          <p:cNvPr id="7" name="Slide Number Placeholder 6">
            <a:extLst>
              <a:ext uri="{FF2B5EF4-FFF2-40B4-BE49-F238E27FC236}">
                <a16:creationId xmlns:a16="http://schemas.microsoft.com/office/drawing/2014/main" id="{9A6081F8-D476-4AF5-8891-6D83939F5399}"/>
              </a:ext>
            </a:extLst>
          </p:cNvPr>
          <p:cNvSpPr>
            <a:spLocks noGrp="1"/>
          </p:cNvSpPr>
          <p:nvPr>
            <p:ph type="sldNum" sz="quarter" idx="12"/>
          </p:nvPr>
        </p:nvSpPr>
        <p:spPr/>
        <p:txBody>
          <a:bodyPr/>
          <a:lstStyle/>
          <a:p>
            <a:fld id="{6CB29A9B-4933-4C25-A3D6-1131B058B5BC}" type="slidenum">
              <a:rPr lang="en-US" smtClean="0"/>
              <a:t>3</a:t>
            </a:fld>
            <a:endParaRPr lang="en-US" dirty="0"/>
          </a:p>
        </p:txBody>
      </p:sp>
    </p:spTree>
    <p:extLst>
      <p:ext uri="{BB962C8B-B14F-4D97-AF65-F5344CB8AC3E}">
        <p14:creationId xmlns:p14="http://schemas.microsoft.com/office/powerpoint/2010/main" val="305976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8DE6A-1D3A-4A93-94FF-0AB4D1186BB5}"/>
              </a:ext>
            </a:extLst>
          </p:cNvPr>
          <p:cNvSpPr>
            <a:spLocks noGrp="1"/>
          </p:cNvSpPr>
          <p:nvPr>
            <p:ph type="title"/>
          </p:nvPr>
        </p:nvSpPr>
        <p:spPr/>
        <p:txBody>
          <a:bodyPr/>
          <a:lstStyle/>
          <a:p>
            <a:r>
              <a:rPr lang="en-US" dirty="0"/>
              <a:t>Industry</a:t>
            </a:r>
            <a:r>
              <a:rPr lang="en-US" dirty="0">
                <a:solidFill>
                  <a:srgbClr val="0070C0"/>
                </a:solidFill>
              </a:rPr>
              <a:t> </a:t>
            </a:r>
            <a:r>
              <a:rPr lang="en-US" dirty="0"/>
              <a:t>Risks</a:t>
            </a:r>
          </a:p>
        </p:txBody>
      </p:sp>
      <p:sp>
        <p:nvSpPr>
          <p:cNvPr id="3" name="Content Placeholder 2">
            <a:extLst>
              <a:ext uri="{FF2B5EF4-FFF2-40B4-BE49-F238E27FC236}">
                <a16:creationId xmlns:a16="http://schemas.microsoft.com/office/drawing/2014/main" id="{020B2E94-8730-44BA-A562-3EB851BB48E7}"/>
              </a:ext>
            </a:extLst>
          </p:cNvPr>
          <p:cNvSpPr>
            <a:spLocks noGrp="1"/>
          </p:cNvSpPr>
          <p:nvPr>
            <p:ph idx="1"/>
          </p:nvPr>
        </p:nvSpPr>
        <p:spPr>
          <a:xfrm>
            <a:off x="838199" y="1302026"/>
            <a:ext cx="10987355" cy="5345354"/>
          </a:xfrm>
        </p:spPr>
        <p:txBody>
          <a:bodyPr>
            <a:normAutofit/>
          </a:bodyPr>
          <a:lstStyle/>
          <a:p>
            <a:r>
              <a:rPr lang="en-US" dirty="0"/>
              <a:t>Property inspection and preservation is a vital component of risk management as home values increase (median home prices have increased 231% from 2002-2024 ($149,428 to $495,100))</a:t>
            </a:r>
            <a:endParaRPr lang="en-US" strike="sngStrike" dirty="0"/>
          </a:p>
          <a:p>
            <a:pPr lvl="1"/>
            <a:r>
              <a:rPr lang="en-US" dirty="0"/>
              <a:t>Ensures properties are maintained as safe, sound, and structurally secure</a:t>
            </a:r>
          </a:p>
          <a:p>
            <a:pPr lvl="1"/>
            <a:r>
              <a:rPr lang="en-US" dirty="0"/>
              <a:t>Maintains accurate status/condition reporting </a:t>
            </a:r>
          </a:p>
          <a:p>
            <a:pPr lvl="1"/>
            <a:r>
              <a:rPr lang="en-US" dirty="0"/>
              <a:t>Mitigates financial, legal, and reputational risks for investors</a:t>
            </a:r>
          </a:p>
          <a:p>
            <a:pPr lvl="1"/>
            <a:endParaRPr lang="en-US" dirty="0">
              <a:solidFill>
                <a:srgbClr val="FF0000"/>
              </a:solidFill>
            </a:endParaRPr>
          </a:p>
          <a:p>
            <a:r>
              <a:rPr lang="en-US" dirty="0"/>
              <a:t>Incorrect occupancy statuses linked to:</a:t>
            </a:r>
          </a:p>
          <a:p>
            <a:pPr lvl="1"/>
            <a:r>
              <a:rPr lang="en-US" dirty="0"/>
              <a:t>Heightened losses (degraded assets, lawsuits resulting from improper clean-outs)</a:t>
            </a:r>
          </a:p>
          <a:p>
            <a:pPr lvl="1"/>
            <a:r>
              <a:rPr lang="en-US" dirty="0"/>
              <a:t>Increased neighborhood/community blight (reduced property values, increased crime, heightened risks to public health and welfare, higher costs for municipalities)</a:t>
            </a:r>
          </a:p>
          <a:p>
            <a:pPr lvl="1"/>
            <a:r>
              <a:rPr lang="en-US" dirty="0"/>
              <a:t>Increased fines and assessments (code violations, lawsuits)</a:t>
            </a:r>
          </a:p>
          <a:p>
            <a:pPr lvl="1"/>
            <a:r>
              <a:rPr lang="en-US" dirty="0"/>
              <a:t>Degraded business reputation</a:t>
            </a:r>
          </a:p>
          <a:p>
            <a:endParaRPr lang="en-US" dirty="0">
              <a:solidFill>
                <a:srgbClr val="FF0000"/>
              </a:solidFill>
            </a:endParaRPr>
          </a:p>
        </p:txBody>
      </p:sp>
      <p:sp>
        <p:nvSpPr>
          <p:cNvPr id="4" name="Slide Number Placeholder 3">
            <a:extLst>
              <a:ext uri="{FF2B5EF4-FFF2-40B4-BE49-F238E27FC236}">
                <a16:creationId xmlns:a16="http://schemas.microsoft.com/office/drawing/2014/main" id="{9F63C133-2731-442D-B854-0362B15D8466}"/>
              </a:ext>
            </a:extLst>
          </p:cNvPr>
          <p:cNvSpPr>
            <a:spLocks noGrp="1"/>
          </p:cNvSpPr>
          <p:nvPr>
            <p:ph type="sldNum" sz="quarter" idx="12"/>
          </p:nvPr>
        </p:nvSpPr>
        <p:spPr/>
        <p:txBody>
          <a:bodyPr/>
          <a:lstStyle/>
          <a:p>
            <a:r>
              <a:rPr lang="en-US" dirty="0"/>
              <a:t>7</a:t>
            </a:r>
          </a:p>
        </p:txBody>
      </p:sp>
    </p:spTree>
    <p:extLst>
      <p:ext uri="{BB962C8B-B14F-4D97-AF65-F5344CB8AC3E}">
        <p14:creationId xmlns:p14="http://schemas.microsoft.com/office/powerpoint/2010/main" val="2066461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ECF6E-3B9B-4A6D-91FD-CF8F7E1074E0}"/>
              </a:ext>
            </a:extLst>
          </p:cNvPr>
          <p:cNvSpPr>
            <a:spLocks noGrp="1"/>
          </p:cNvSpPr>
          <p:nvPr>
            <p:ph type="title"/>
          </p:nvPr>
        </p:nvSpPr>
        <p:spPr/>
        <p:txBody>
          <a:bodyPr/>
          <a:lstStyle/>
          <a:p>
            <a:r>
              <a:rPr lang="en-US" dirty="0"/>
              <a:t>Purpose</a:t>
            </a:r>
          </a:p>
        </p:txBody>
      </p:sp>
      <p:sp>
        <p:nvSpPr>
          <p:cNvPr id="3" name="Content Placeholder 2">
            <a:extLst>
              <a:ext uri="{FF2B5EF4-FFF2-40B4-BE49-F238E27FC236}">
                <a16:creationId xmlns:a16="http://schemas.microsoft.com/office/drawing/2014/main" id="{CB10DDC1-6A4D-4A76-B359-FC544971EA86}"/>
              </a:ext>
            </a:extLst>
          </p:cNvPr>
          <p:cNvSpPr>
            <a:spLocks noGrp="1"/>
          </p:cNvSpPr>
          <p:nvPr>
            <p:ph idx="1"/>
          </p:nvPr>
        </p:nvSpPr>
        <p:spPr>
          <a:xfrm>
            <a:off x="838199" y="1302026"/>
            <a:ext cx="10956533" cy="4593165"/>
          </a:xfrm>
        </p:spPr>
        <p:txBody>
          <a:bodyPr>
            <a:normAutofit/>
          </a:bodyPr>
          <a:lstStyle/>
          <a:p>
            <a:pPr marL="0" indent="0">
              <a:spcBef>
                <a:spcPts val="50"/>
              </a:spcBef>
              <a:buNone/>
            </a:pPr>
            <a:r>
              <a:rPr lang="en-US" dirty="0"/>
              <a:t>The purpose of this presentation is to bring awareness to the dire state of the mortgage field services industry including property preservation and inspections, due to a mass exodus of over 80% of the experienced vendors since 2015, due in part to:</a:t>
            </a:r>
            <a:br>
              <a:rPr lang="en-US" dirty="0"/>
            </a:br>
            <a:endParaRPr lang="en-US" sz="1600" dirty="0"/>
          </a:p>
          <a:p>
            <a:pPr marL="514350" lvl="1" indent="-285750">
              <a:spcBef>
                <a:spcPts val="50"/>
              </a:spcBef>
            </a:pPr>
            <a:r>
              <a:rPr lang="en-US" sz="2400" dirty="0"/>
              <a:t>No adjustment in pricing for over 10+ years to offset increased costs, additional requirements, and increased risks </a:t>
            </a:r>
          </a:p>
          <a:p>
            <a:pPr marL="514350" lvl="1" indent="-285750">
              <a:spcBef>
                <a:spcPts val="50"/>
              </a:spcBef>
            </a:pPr>
            <a:endParaRPr lang="en-US" sz="1600" dirty="0"/>
          </a:p>
          <a:p>
            <a:pPr marL="514350" lvl="1" indent="-285750">
              <a:spcBef>
                <a:spcPts val="50"/>
              </a:spcBef>
            </a:pPr>
            <a:r>
              <a:rPr lang="en-US" sz="2400" dirty="0"/>
              <a:t>Labor shortages</a:t>
            </a:r>
          </a:p>
          <a:p>
            <a:pPr marL="971550" lvl="2" indent="-285750">
              <a:spcBef>
                <a:spcPts val="50"/>
              </a:spcBef>
            </a:pPr>
            <a:r>
              <a:rPr lang="en-US" sz="2200" dirty="0"/>
              <a:t>Capacity issues – currently 15-20% outside completion timeframes</a:t>
            </a:r>
          </a:p>
          <a:p>
            <a:pPr marL="1428750" lvl="3" indent="-285750">
              <a:spcBef>
                <a:spcPts val="50"/>
              </a:spcBef>
            </a:pPr>
            <a:r>
              <a:rPr lang="en-US" sz="2000" dirty="0"/>
              <a:t>Experienced providers</a:t>
            </a:r>
          </a:p>
          <a:p>
            <a:pPr marL="1885950" lvl="4" indent="-285750">
              <a:spcBef>
                <a:spcPts val="50"/>
              </a:spcBef>
            </a:pPr>
            <a:r>
              <a:rPr lang="en-US" sz="2000" dirty="0"/>
              <a:t>Moving to industries with fair wages and less risk</a:t>
            </a:r>
          </a:p>
          <a:p>
            <a:pPr marL="1885950" lvl="4" indent="-285750">
              <a:spcBef>
                <a:spcPts val="50"/>
              </a:spcBef>
            </a:pPr>
            <a:r>
              <a:rPr lang="en-US" sz="2000" dirty="0"/>
              <a:t>Reaching retirement</a:t>
            </a:r>
          </a:p>
          <a:p>
            <a:pPr marL="1428750" lvl="3" indent="-285750">
              <a:spcBef>
                <a:spcPts val="50"/>
              </a:spcBef>
            </a:pPr>
            <a:r>
              <a:rPr lang="en-US" sz="2000" dirty="0"/>
              <a:t>Challenges in recruitment</a:t>
            </a:r>
          </a:p>
          <a:p>
            <a:pPr marL="1885950" lvl="4" indent="-285750">
              <a:spcBef>
                <a:spcPts val="50"/>
              </a:spcBef>
            </a:pPr>
            <a:r>
              <a:rPr lang="en-US" sz="2000" dirty="0"/>
              <a:t>Initial cost of entry vs. business opportunity*</a:t>
            </a:r>
          </a:p>
          <a:p>
            <a:pPr marL="1885950" lvl="4" indent="-285750">
              <a:spcBef>
                <a:spcPts val="50"/>
              </a:spcBef>
            </a:pPr>
            <a:r>
              <a:rPr lang="en-US" sz="2000" dirty="0"/>
              <a:t>Worker classification issues – 1099 vs W2 **</a:t>
            </a:r>
          </a:p>
        </p:txBody>
      </p:sp>
      <p:sp>
        <p:nvSpPr>
          <p:cNvPr id="4" name="Slide Number Placeholder 3">
            <a:extLst>
              <a:ext uri="{FF2B5EF4-FFF2-40B4-BE49-F238E27FC236}">
                <a16:creationId xmlns:a16="http://schemas.microsoft.com/office/drawing/2014/main" id="{1D392A98-9193-4D45-82DF-E0156039FE65}"/>
              </a:ext>
            </a:extLst>
          </p:cNvPr>
          <p:cNvSpPr>
            <a:spLocks noGrp="1"/>
          </p:cNvSpPr>
          <p:nvPr>
            <p:ph type="sldNum" sz="quarter" idx="12"/>
          </p:nvPr>
        </p:nvSpPr>
        <p:spPr/>
        <p:txBody>
          <a:bodyPr/>
          <a:lstStyle/>
          <a:p>
            <a:fld id="{6CB29A9B-4933-4C25-A3D6-1131B058B5BC}" type="slidenum">
              <a:rPr lang="en-US" smtClean="0"/>
              <a:t>5</a:t>
            </a:fld>
            <a:endParaRPr lang="en-US" dirty="0"/>
          </a:p>
        </p:txBody>
      </p:sp>
      <p:sp>
        <p:nvSpPr>
          <p:cNvPr id="5" name="TextBox 4">
            <a:extLst>
              <a:ext uri="{FF2B5EF4-FFF2-40B4-BE49-F238E27FC236}">
                <a16:creationId xmlns:a16="http://schemas.microsoft.com/office/drawing/2014/main" id="{F4F67A39-1FEB-4E21-8B3E-C518932BE63F}"/>
              </a:ext>
            </a:extLst>
          </p:cNvPr>
          <p:cNvSpPr txBox="1"/>
          <p:nvPr/>
        </p:nvSpPr>
        <p:spPr>
          <a:xfrm>
            <a:off x="344245" y="5895191"/>
            <a:ext cx="11462272" cy="523220"/>
          </a:xfrm>
          <a:prstGeom prst="rect">
            <a:avLst/>
          </a:prstGeom>
          <a:noFill/>
        </p:spPr>
        <p:txBody>
          <a:bodyPr wrap="square" rtlCol="0">
            <a:spAutoFit/>
          </a:bodyPr>
          <a:lstStyle/>
          <a:p>
            <a:r>
              <a:rPr lang="en-US" sz="1400" i="1" dirty="0"/>
              <a:t>*e.g. Entry insurance policy for industry has increased 25% (from $2500-$3500 to $3125-$4375 annually) with no guarantee of work or volume</a:t>
            </a:r>
          </a:p>
          <a:p>
            <a:r>
              <a:rPr lang="en-US" sz="1400" i="1" dirty="0"/>
              <a:t>** Federal guidance has changed with each of the last three Administrations and independently several states have increased their enforcement efforts</a:t>
            </a:r>
          </a:p>
        </p:txBody>
      </p:sp>
    </p:spTree>
    <p:extLst>
      <p:ext uri="{BB962C8B-B14F-4D97-AF65-F5344CB8AC3E}">
        <p14:creationId xmlns:p14="http://schemas.microsoft.com/office/powerpoint/2010/main" val="15695973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B1CEF-55E1-4C21-ACD0-F872D6EB21AF}"/>
              </a:ext>
            </a:extLst>
          </p:cNvPr>
          <p:cNvSpPr>
            <a:spLocks noGrp="1"/>
          </p:cNvSpPr>
          <p:nvPr>
            <p:ph type="title"/>
          </p:nvPr>
        </p:nvSpPr>
        <p:spPr/>
        <p:txBody>
          <a:bodyPr>
            <a:normAutofit/>
          </a:bodyPr>
          <a:lstStyle/>
          <a:p>
            <a:r>
              <a:rPr lang="en-US" sz="3200" dirty="0"/>
              <a:t>Background: Problem Statement</a:t>
            </a:r>
          </a:p>
        </p:txBody>
      </p:sp>
      <p:sp>
        <p:nvSpPr>
          <p:cNvPr id="3" name="Content Placeholder 2">
            <a:extLst>
              <a:ext uri="{FF2B5EF4-FFF2-40B4-BE49-F238E27FC236}">
                <a16:creationId xmlns:a16="http://schemas.microsoft.com/office/drawing/2014/main" id="{CA49F5EB-23CC-4DCB-B6B0-6A073D89544B}"/>
              </a:ext>
            </a:extLst>
          </p:cNvPr>
          <p:cNvSpPr>
            <a:spLocks noGrp="1"/>
          </p:cNvSpPr>
          <p:nvPr>
            <p:ph idx="1"/>
          </p:nvPr>
        </p:nvSpPr>
        <p:spPr>
          <a:xfrm>
            <a:off x="838199" y="1302026"/>
            <a:ext cx="10709953" cy="5437821"/>
          </a:xfrm>
        </p:spPr>
        <p:txBody>
          <a:bodyPr>
            <a:normAutofit/>
          </a:bodyPr>
          <a:lstStyle/>
          <a:p>
            <a:pPr marL="0" indent="0">
              <a:buNone/>
            </a:pPr>
            <a:r>
              <a:rPr lang="en-US" dirty="0"/>
              <a:t>No meaningful changes in industry-wide pricing for Property Preservation services in over 10+ years to offset the following drivers of increased costs:</a:t>
            </a:r>
          </a:p>
          <a:p>
            <a:pPr lvl="1"/>
            <a:r>
              <a:rPr lang="en-US" dirty="0"/>
              <a:t>Increases in the inspection and preservation requirements (shorter timelines, more information/photos)</a:t>
            </a:r>
          </a:p>
          <a:p>
            <a:pPr lvl="1"/>
            <a:r>
              <a:rPr lang="en-US" dirty="0"/>
              <a:t>Increasingly restrictive requirements (mandatory check-in, proprietary software, demand to make contact)</a:t>
            </a:r>
          </a:p>
          <a:p>
            <a:pPr lvl="1"/>
            <a:r>
              <a:rPr lang="en-US" dirty="0"/>
              <a:t>Significant and continuing increase in vendor expenses (insurance, technology, licenses, supplies, materials, gas)</a:t>
            </a:r>
          </a:p>
          <a:p>
            <a:pPr lvl="1"/>
            <a:r>
              <a:rPr lang="en-US" dirty="0"/>
              <a:t>Heightened risks (charge-backs, lawsuits, claims against insurance)</a:t>
            </a:r>
          </a:p>
          <a:p>
            <a:pPr lvl="1"/>
            <a:r>
              <a:rPr lang="en-US" dirty="0"/>
              <a:t>Degraded condition of properties </a:t>
            </a:r>
            <a:r>
              <a:rPr lang="en-US" dirty="0">
                <a:sym typeface="Wingdings" panose="05000000000000000000" pitchFamily="2" charset="2"/>
              </a:rPr>
              <a:t> more difficult to meet expectations</a:t>
            </a:r>
            <a:endParaRPr lang="en-US" dirty="0"/>
          </a:p>
          <a:p>
            <a:pPr lvl="1"/>
            <a:r>
              <a:rPr lang="en-US" dirty="0"/>
              <a:t>Fewer metropolitan/suburban concentrations = more rural/remote properties</a:t>
            </a:r>
          </a:p>
          <a:p>
            <a:pPr lvl="1"/>
            <a:r>
              <a:rPr lang="en-US" dirty="0"/>
              <a:t>2024 purchasing power is 48% of 2002</a:t>
            </a:r>
            <a:endParaRPr lang="en-US" dirty="0">
              <a:solidFill>
                <a:srgbClr val="FF0000"/>
              </a:solidFill>
              <a:highlight>
                <a:srgbClr val="FFFF00"/>
              </a:highlight>
            </a:endParaRPr>
          </a:p>
          <a:p>
            <a:pPr marL="0" indent="0">
              <a:buNone/>
            </a:pPr>
            <a:r>
              <a:rPr lang="en-US" dirty="0"/>
              <a:t>Results:</a:t>
            </a:r>
          </a:p>
          <a:p>
            <a:pPr lvl="1"/>
            <a:r>
              <a:rPr lang="en-US" dirty="0"/>
              <a:t>Increasingly difficult to retain qualified service providers (constant turnover and recruiting)</a:t>
            </a:r>
          </a:p>
          <a:p>
            <a:pPr lvl="1"/>
            <a:r>
              <a:rPr lang="en-US" dirty="0"/>
              <a:t>Risk to turn times and quality </a:t>
            </a:r>
            <a:r>
              <a:rPr lang="en-US" strike="sngStrike" dirty="0">
                <a:sym typeface="Wingdings" panose="05000000000000000000" pitchFamily="2" charset="2"/>
              </a:rPr>
              <a:t></a:t>
            </a:r>
            <a:r>
              <a:rPr lang="en-US" dirty="0">
                <a:sym typeface="Wingdings" panose="05000000000000000000" pitchFamily="2" charset="2"/>
              </a:rPr>
              <a:t> risks to the industry</a:t>
            </a:r>
            <a:endParaRPr lang="en-US" b="1" i="1" u="sng" dirty="0"/>
          </a:p>
          <a:p>
            <a:pPr marL="0" indent="0">
              <a:buNone/>
            </a:pPr>
            <a:endParaRPr lang="en-US" dirty="0"/>
          </a:p>
        </p:txBody>
      </p:sp>
      <p:sp>
        <p:nvSpPr>
          <p:cNvPr id="4" name="Slide Number Placeholder 3">
            <a:extLst>
              <a:ext uri="{FF2B5EF4-FFF2-40B4-BE49-F238E27FC236}">
                <a16:creationId xmlns:a16="http://schemas.microsoft.com/office/drawing/2014/main" id="{CA08C172-7ED5-44F8-82DF-F0FB8643925A}"/>
              </a:ext>
            </a:extLst>
          </p:cNvPr>
          <p:cNvSpPr>
            <a:spLocks noGrp="1"/>
          </p:cNvSpPr>
          <p:nvPr>
            <p:ph type="sldNum" sz="quarter" idx="12"/>
          </p:nvPr>
        </p:nvSpPr>
        <p:spPr/>
        <p:txBody>
          <a:bodyPr/>
          <a:lstStyle/>
          <a:p>
            <a:fld id="{6CB29A9B-4933-4C25-A3D6-1131B058B5BC}" type="slidenum">
              <a:rPr lang="en-US" smtClean="0"/>
              <a:t>6</a:t>
            </a:fld>
            <a:endParaRPr lang="en-US" dirty="0"/>
          </a:p>
        </p:txBody>
      </p:sp>
    </p:spTree>
    <p:extLst>
      <p:ext uri="{BB962C8B-B14F-4D97-AF65-F5344CB8AC3E}">
        <p14:creationId xmlns:p14="http://schemas.microsoft.com/office/powerpoint/2010/main" val="323946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402BAA-59AA-429E-9319-B222DC6CBA0C}"/>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lgn="ctr">
              <a:buNone/>
            </a:pPr>
            <a:r>
              <a:rPr lang="en-US" sz="5400" dirty="0"/>
              <a:t>Property Inspection Data</a:t>
            </a:r>
          </a:p>
        </p:txBody>
      </p:sp>
      <p:sp>
        <p:nvSpPr>
          <p:cNvPr id="4" name="Slide Number Placeholder 3">
            <a:extLst>
              <a:ext uri="{FF2B5EF4-FFF2-40B4-BE49-F238E27FC236}">
                <a16:creationId xmlns:a16="http://schemas.microsoft.com/office/drawing/2014/main" id="{30DABEF6-CE2A-42F0-A3F4-3E961070882A}"/>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30821670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9C831-4E19-E146-9683-7805F52E93F9}"/>
              </a:ext>
            </a:extLst>
          </p:cNvPr>
          <p:cNvSpPr>
            <a:spLocks noGrp="1"/>
          </p:cNvSpPr>
          <p:nvPr>
            <p:ph type="title"/>
          </p:nvPr>
        </p:nvSpPr>
        <p:spPr/>
        <p:txBody>
          <a:bodyPr>
            <a:normAutofit/>
          </a:bodyPr>
          <a:lstStyle/>
          <a:p>
            <a:r>
              <a:rPr lang="en-US" sz="2800" dirty="0"/>
              <a:t>Background: Inspection Timeframes and Expenses</a:t>
            </a:r>
          </a:p>
        </p:txBody>
      </p:sp>
      <p:sp>
        <p:nvSpPr>
          <p:cNvPr id="4" name="Slide Number Placeholder 3">
            <a:extLst>
              <a:ext uri="{FF2B5EF4-FFF2-40B4-BE49-F238E27FC236}">
                <a16:creationId xmlns:a16="http://schemas.microsoft.com/office/drawing/2014/main" id="{CCB746AE-4B64-5C4C-8E52-D2EAE41F03D9}"/>
              </a:ext>
            </a:extLst>
          </p:cNvPr>
          <p:cNvSpPr>
            <a:spLocks noGrp="1"/>
          </p:cNvSpPr>
          <p:nvPr>
            <p:ph type="sldNum" sz="quarter" idx="12"/>
          </p:nvPr>
        </p:nvSpPr>
        <p:spPr/>
        <p:txBody>
          <a:bodyPr/>
          <a:lstStyle/>
          <a:p>
            <a:fld id="{6CB29A9B-4933-4C25-A3D6-1131B058B5BC}" type="slidenum">
              <a:rPr lang="en-US" smtClean="0"/>
              <a:pPr/>
              <a:t>8</a:t>
            </a:fld>
            <a:endParaRPr lang="en-US" dirty="0"/>
          </a:p>
        </p:txBody>
      </p:sp>
      <p:graphicFrame>
        <p:nvGraphicFramePr>
          <p:cNvPr id="5" name="Table 5">
            <a:extLst>
              <a:ext uri="{FF2B5EF4-FFF2-40B4-BE49-F238E27FC236}">
                <a16:creationId xmlns:a16="http://schemas.microsoft.com/office/drawing/2014/main" id="{A5305A96-B9EE-7844-B2AD-C84CB721DD48}"/>
              </a:ext>
            </a:extLst>
          </p:cNvPr>
          <p:cNvGraphicFramePr>
            <a:graphicFrameLocks noGrp="1"/>
          </p:cNvGraphicFramePr>
          <p:nvPr>
            <p:extLst>
              <p:ext uri="{D42A27DB-BD31-4B8C-83A1-F6EECF244321}">
                <p14:modId xmlns:p14="http://schemas.microsoft.com/office/powerpoint/2010/main" val="1338205557"/>
              </p:ext>
            </p:extLst>
          </p:nvPr>
        </p:nvGraphicFramePr>
        <p:xfrm>
          <a:off x="472273" y="1720923"/>
          <a:ext cx="11363555" cy="3087559"/>
        </p:xfrm>
        <a:graphic>
          <a:graphicData uri="http://schemas.openxmlformats.org/drawingml/2006/table">
            <a:tbl>
              <a:tblPr firstRow="1" bandRow="1">
                <a:tableStyleId>{5C22544A-7EE6-4342-B048-85BDC9FD1C3A}</a:tableStyleId>
              </a:tblPr>
              <a:tblGrid>
                <a:gridCol w="5015509">
                  <a:extLst>
                    <a:ext uri="{9D8B030D-6E8A-4147-A177-3AD203B41FA5}">
                      <a16:colId xmlns:a16="http://schemas.microsoft.com/office/drawing/2014/main" val="4206438141"/>
                    </a:ext>
                  </a:extLst>
                </a:gridCol>
                <a:gridCol w="1561531">
                  <a:extLst>
                    <a:ext uri="{9D8B030D-6E8A-4147-A177-3AD203B41FA5}">
                      <a16:colId xmlns:a16="http://schemas.microsoft.com/office/drawing/2014/main" val="3401934024"/>
                    </a:ext>
                  </a:extLst>
                </a:gridCol>
                <a:gridCol w="1561531">
                  <a:extLst>
                    <a:ext uri="{9D8B030D-6E8A-4147-A177-3AD203B41FA5}">
                      <a16:colId xmlns:a16="http://schemas.microsoft.com/office/drawing/2014/main" val="3056981894"/>
                    </a:ext>
                  </a:extLst>
                </a:gridCol>
                <a:gridCol w="1639481">
                  <a:extLst>
                    <a:ext uri="{9D8B030D-6E8A-4147-A177-3AD203B41FA5}">
                      <a16:colId xmlns:a16="http://schemas.microsoft.com/office/drawing/2014/main" val="245925483"/>
                    </a:ext>
                  </a:extLst>
                </a:gridCol>
                <a:gridCol w="1585503">
                  <a:extLst>
                    <a:ext uri="{9D8B030D-6E8A-4147-A177-3AD203B41FA5}">
                      <a16:colId xmlns:a16="http://schemas.microsoft.com/office/drawing/2014/main" val="1784800423"/>
                    </a:ext>
                  </a:extLst>
                </a:gridCol>
              </a:tblGrid>
              <a:tr h="756513">
                <a:tc>
                  <a:txBody>
                    <a:bodyPr/>
                    <a:lstStyle/>
                    <a:p>
                      <a:r>
                        <a:rPr lang="en-US" sz="1800" dirty="0"/>
                        <a:t>Average Timeframes and Expenses*</a:t>
                      </a:r>
                      <a:endParaRPr lang="en-US" dirty="0"/>
                    </a:p>
                  </a:txBody>
                  <a:tcPr/>
                </a:tc>
                <a:tc>
                  <a:txBody>
                    <a:bodyPr/>
                    <a:lstStyle/>
                    <a:p>
                      <a:r>
                        <a:rPr lang="en-US" dirty="0"/>
                        <a:t>Rural </a:t>
                      </a:r>
                    </a:p>
                    <a:p>
                      <a:r>
                        <a:rPr lang="en-US" dirty="0"/>
                        <a:t>Interior***</a:t>
                      </a:r>
                    </a:p>
                  </a:txBody>
                  <a:tcPr/>
                </a:tc>
                <a:tc>
                  <a:txBody>
                    <a:bodyPr/>
                    <a:lstStyle/>
                    <a:p>
                      <a:r>
                        <a:rPr lang="en-US" dirty="0"/>
                        <a:t>Rural </a:t>
                      </a:r>
                    </a:p>
                    <a:p>
                      <a:r>
                        <a:rPr lang="en-US" dirty="0"/>
                        <a:t>Exterior****</a:t>
                      </a:r>
                    </a:p>
                  </a:txBody>
                  <a:tcPr/>
                </a:tc>
                <a:tc>
                  <a:txBody>
                    <a:bodyPr/>
                    <a:lstStyle/>
                    <a:p>
                      <a:r>
                        <a:rPr lang="en-US" dirty="0"/>
                        <a:t>Non-Rural</a:t>
                      </a:r>
                    </a:p>
                    <a:p>
                      <a:r>
                        <a:rPr lang="en-US" dirty="0"/>
                        <a:t>Interior***</a:t>
                      </a:r>
                    </a:p>
                  </a:txBody>
                  <a:tcPr/>
                </a:tc>
                <a:tc>
                  <a:txBody>
                    <a:bodyPr/>
                    <a:lstStyle/>
                    <a:p>
                      <a:r>
                        <a:rPr lang="en-US" dirty="0"/>
                        <a:t>Non-Rural </a:t>
                      </a:r>
                    </a:p>
                    <a:p>
                      <a:r>
                        <a:rPr lang="en-US" dirty="0"/>
                        <a:t>Exterior****</a:t>
                      </a:r>
                    </a:p>
                  </a:txBody>
                  <a:tcPr/>
                </a:tc>
                <a:extLst>
                  <a:ext uri="{0D108BD9-81ED-4DB2-BD59-A6C34878D82A}">
                    <a16:rowId xmlns:a16="http://schemas.microsoft.com/office/drawing/2014/main" val="923527480"/>
                  </a:ext>
                </a:extLst>
              </a:tr>
              <a:tr h="756513">
                <a:tc>
                  <a:txBody>
                    <a:bodyPr/>
                    <a:lstStyle/>
                    <a:p>
                      <a:r>
                        <a:rPr lang="en-US" dirty="0"/>
                        <a:t>Average total time to travel to**, complete, document, and report inspection from field </a:t>
                      </a:r>
                    </a:p>
                  </a:txBody>
                  <a:tcPr/>
                </a:tc>
                <a:tc>
                  <a:txBody>
                    <a:bodyPr/>
                    <a:lstStyle/>
                    <a:p>
                      <a:r>
                        <a:rPr lang="en-US" dirty="0"/>
                        <a:t>59+ minutes</a:t>
                      </a:r>
                    </a:p>
                  </a:txBody>
                  <a:tcPr/>
                </a:tc>
                <a:tc>
                  <a:txBody>
                    <a:bodyPr/>
                    <a:lstStyle/>
                    <a:p>
                      <a:r>
                        <a:rPr lang="en-US" dirty="0"/>
                        <a:t>33+ minutes</a:t>
                      </a:r>
                    </a:p>
                  </a:txBody>
                  <a:tcPr/>
                </a:tc>
                <a:tc>
                  <a:txBody>
                    <a:bodyPr/>
                    <a:lstStyle/>
                    <a:p>
                      <a:r>
                        <a:rPr lang="en-US" dirty="0"/>
                        <a:t>44+ minutes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18+ minutes</a:t>
                      </a:r>
                    </a:p>
                    <a:p>
                      <a:endParaRPr lang="en-US" dirty="0"/>
                    </a:p>
                  </a:txBody>
                  <a:tcPr/>
                </a:tc>
                <a:extLst>
                  <a:ext uri="{0D108BD9-81ED-4DB2-BD59-A6C34878D82A}">
                    <a16:rowId xmlns:a16="http://schemas.microsoft.com/office/drawing/2014/main" val="1372645001"/>
                  </a:ext>
                </a:extLst>
              </a:tr>
              <a:tr h="648337">
                <a:tc>
                  <a:txBody>
                    <a:bodyPr/>
                    <a:lstStyle/>
                    <a:p>
                      <a:r>
                        <a:rPr lang="en-US" b="0" dirty="0"/>
                        <a:t>Average total supply chain expenses </a:t>
                      </a:r>
                      <a:r>
                        <a:rPr lang="en-US" b="0" dirty="0">
                          <a:solidFill>
                            <a:srgbClr val="FF0000"/>
                          </a:solidFill>
                        </a:rPr>
                        <a:t>(Detail in Appendix B excludes labor and equipment)</a:t>
                      </a:r>
                    </a:p>
                  </a:txBody>
                  <a:tcPr/>
                </a:tc>
                <a:tc>
                  <a:txBody>
                    <a:bodyPr/>
                    <a:lstStyle/>
                    <a:p>
                      <a:r>
                        <a:rPr lang="en-US" b="0" dirty="0"/>
                        <a:t>$29.63</a:t>
                      </a:r>
                    </a:p>
                  </a:txBody>
                  <a:tcPr/>
                </a:tc>
                <a:tc>
                  <a:txBody>
                    <a:bodyPr/>
                    <a:lstStyle/>
                    <a:p>
                      <a:r>
                        <a:rPr lang="en-US" b="0" dirty="0"/>
                        <a:t>$27.49</a:t>
                      </a:r>
                    </a:p>
                  </a:txBody>
                  <a:tcPr/>
                </a:tc>
                <a:tc>
                  <a:txBody>
                    <a:bodyPr/>
                    <a:lstStyle/>
                    <a:p>
                      <a:r>
                        <a:rPr lang="en-US" b="0" dirty="0"/>
                        <a:t>$20.67</a:t>
                      </a:r>
                    </a:p>
                  </a:txBody>
                  <a:tcPr/>
                </a:tc>
                <a:tc>
                  <a:txBody>
                    <a:bodyPr/>
                    <a:lstStyle/>
                    <a:p>
                      <a:r>
                        <a:rPr lang="en-US" b="0" dirty="0"/>
                        <a:t>$18.53</a:t>
                      </a:r>
                    </a:p>
                  </a:txBody>
                  <a:tcPr/>
                </a:tc>
                <a:extLst>
                  <a:ext uri="{0D108BD9-81ED-4DB2-BD59-A6C34878D82A}">
                    <a16:rowId xmlns:a16="http://schemas.microsoft.com/office/drawing/2014/main" val="540252724"/>
                  </a:ext>
                </a:extLst>
              </a:tr>
              <a:tr h="926196">
                <a:tc>
                  <a:txBody>
                    <a:bodyPr/>
                    <a:lstStyle/>
                    <a:p>
                      <a:r>
                        <a:rPr lang="en-US" dirty="0"/>
                        <a:t>Labor Cost – based on drive to property, time to complete service, and submit results </a:t>
                      </a:r>
                      <a:r>
                        <a:rPr lang="en-US" b="0" dirty="0">
                          <a:solidFill>
                            <a:srgbClr val="FF0000"/>
                          </a:solidFill>
                        </a:rPr>
                        <a:t>(Detail in Appendix B assumes $15/hr)</a:t>
                      </a:r>
                    </a:p>
                  </a:txBody>
                  <a:tcPr/>
                </a:tc>
                <a:tc>
                  <a:txBody>
                    <a:bodyPr/>
                    <a:lstStyle/>
                    <a:p>
                      <a:r>
                        <a:rPr lang="en-US" dirty="0"/>
                        <a:t>$19.89</a:t>
                      </a:r>
                    </a:p>
                  </a:txBody>
                  <a:tcPr/>
                </a:tc>
                <a:tc>
                  <a:txBody>
                    <a:bodyPr/>
                    <a:lstStyle/>
                    <a:p>
                      <a:r>
                        <a:rPr lang="en-US" dirty="0"/>
                        <a:t>$11.11</a:t>
                      </a:r>
                    </a:p>
                  </a:txBody>
                  <a:tcPr/>
                </a:tc>
                <a:tc>
                  <a:txBody>
                    <a:bodyPr/>
                    <a:lstStyle/>
                    <a:p>
                      <a:r>
                        <a:rPr lang="en-US" dirty="0"/>
                        <a:t>$14.84</a:t>
                      </a:r>
                    </a:p>
                  </a:txBody>
                  <a:tcPr/>
                </a:tc>
                <a:tc>
                  <a:txBody>
                    <a:bodyPr/>
                    <a:lstStyle/>
                    <a:p>
                      <a:r>
                        <a:rPr lang="en-US" dirty="0"/>
                        <a:t>$6.06</a:t>
                      </a:r>
                    </a:p>
                  </a:txBody>
                  <a:tcPr/>
                </a:tc>
                <a:extLst>
                  <a:ext uri="{0D108BD9-81ED-4DB2-BD59-A6C34878D82A}">
                    <a16:rowId xmlns:a16="http://schemas.microsoft.com/office/drawing/2014/main" val="3636527795"/>
                  </a:ext>
                </a:extLst>
              </a:tr>
            </a:tbl>
          </a:graphicData>
        </a:graphic>
      </p:graphicFrame>
      <p:sp>
        <p:nvSpPr>
          <p:cNvPr id="6" name="TextBox 5">
            <a:extLst>
              <a:ext uri="{FF2B5EF4-FFF2-40B4-BE49-F238E27FC236}">
                <a16:creationId xmlns:a16="http://schemas.microsoft.com/office/drawing/2014/main" id="{DFE10E3B-F4DF-874F-B4CA-5B8AB497ECEF}"/>
              </a:ext>
            </a:extLst>
          </p:cNvPr>
          <p:cNvSpPr txBox="1"/>
          <p:nvPr/>
        </p:nvSpPr>
        <p:spPr>
          <a:xfrm>
            <a:off x="838200" y="4841722"/>
            <a:ext cx="11073457" cy="1015663"/>
          </a:xfrm>
          <a:prstGeom prst="rect">
            <a:avLst/>
          </a:prstGeom>
          <a:noFill/>
        </p:spPr>
        <p:txBody>
          <a:bodyPr wrap="square" rtlCol="0">
            <a:spAutoFit/>
          </a:bodyPr>
          <a:lstStyle/>
          <a:p>
            <a:r>
              <a:rPr lang="en-US" sz="1500" b="1" i="1" dirty="0"/>
              <a:t>* Detail found in Appendix A and B (Source: October 2021 &amp;2024 NAMFS Industry Surveys)</a:t>
            </a:r>
          </a:p>
          <a:p>
            <a:r>
              <a:rPr lang="en-US" sz="1500" b="1" i="1" dirty="0"/>
              <a:t>**Travel to – reflects half of average travel time to and from the property (Source: October 2021 &amp; 2024 NAMFS Industry Surveys)</a:t>
            </a:r>
          </a:p>
          <a:p>
            <a:r>
              <a:rPr lang="en-US" sz="1500" b="1" i="1" dirty="0"/>
              <a:t>***Subsequent Vacant Inspections (Excludes Initial Vacancy Inspection)</a:t>
            </a:r>
          </a:p>
          <a:p>
            <a:r>
              <a:rPr lang="en-US" sz="1500" b="1" i="1" dirty="0"/>
              <a:t>**** Property Identified as Occupied (Includes Non-Contact and Contact/Door Hanger)</a:t>
            </a:r>
          </a:p>
        </p:txBody>
      </p:sp>
    </p:spTree>
    <p:extLst>
      <p:ext uri="{BB962C8B-B14F-4D97-AF65-F5344CB8AC3E}">
        <p14:creationId xmlns:p14="http://schemas.microsoft.com/office/powerpoint/2010/main" val="1074930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9C831-4E19-E146-9683-7805F52E93F9}"/>
              </a:ext>
            </a:extLst>
          </p:cNvPr>
          <p:cNvSpPr>
            <a:spLocks noGrp="1"/>
          </p:cNvSpPr>
          <p:nvPr>
            <p:ph type="title"/>
          </p:nvPr>
        </p:nvSpPr>
        <p:spPr/>
        <p:txBody>
          <a:bodyPr>
            <a:normAutofit/>
          </a:bodyPr>
          <a:lstStyle/>
          <a:p>
            <a:r>
              <a:rPr lang="en-US" sz="2500" dirty="0"/>
              <a:t>Background: Inspection Expenses and Labor vs Allowables</a:t>
            </a:r>
          </a:p>
        </p:txBody>
      </p:sp>
      <p:sp>
        <p:nvSpPr>
          <p:cNvPr id="3" name="Content Placeholder 2">
            <a:extLst>
              <a:ext uri="{FF2B5EF4-FFF2-40B4-BE49-F238E27FC236}">
                <a16:creationId xmlns:a16="http://schemas.microsoft.com/office/drawing/2014/main" id="{37F988AE-516F-5E45-B309-4A1AD5473EBD}"/>
              </a:ext>
            </a:extLst>
          </p:cNvPr>
          <p:cNvSpPr>
            <a:spLocks noGrp="1"/>
          </p:cNvSpPr>
          <p:nvPr>
            <p:ph idx="1"/>
          </p:nvPr>
        </p:nvSpPr>
        <p:spPr/>
        <p:txBody>
          <a:bodyPr/>
          <a:lstStyle/>
          <a:p>
            <a:r>
              <a:rPr lang="en-US" dirty="0"/>
              <a:t>Costs continue to rise</a:t>
            </a:r>
          </a:p>
          <a:p>
            <a:r>
              <a:rPr lang="en-US" dirty="0"/>
              <a:t>Rural inspections remain elevated at ~33% </a:t>
            </a:r>
          </a:p>
          <a:p>
            <a:endParaRPr lang="en-US" dirty="0"/>
          </a:p>
          <a:p>
            <a:endParaRPr lang="en-US" dirty="0"/>
          </a:p>
          <a:p>
            <a:pPr marL="0" indent="0">
              <a:buNone/>
            </a:pPr>
            <a:endParaRPr lang="en-US" dirty="0"/>
          </a:p>
          <a:p>
            <a:endParaRPr lang="en-US" dirty="0"/>
          </a:p>
          <a:p>
            <a:endParaRPr lang="en-US" dirty="0"/>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CCB746AE-4B64-5C4C-8E52-D2EAE41F03D9}"/>
              </a:ext>
            </a:extLst>
          </p:cNvPr>
          <p:cNvSpPr>
            <a:spLocks noGrp="1"/>
          </p:cNvSpPr>
          <p:nvPr>
            <p:ph type="sldNum" sz="quarter" idx="12"/>
          </p:nvPr>
        </p:nvSpPr>
        <p:spPr/>
        <p:txBody>
          <a:bodyPr/>
          <a:lstStyle/>
          <a:p>
            <a:fld id="{6CB29A9B-4933-4C25-A3D6-1131B058B5BC}" type="slidenum">
              <a:rPr lang="en-US" smtClean="0"/>
              <a:pPr/>
              <a:t>9</a:t>
            </a:fld>
            <a:endParaRPr lang="en-US" dirty="0"/>
          </a:p>
        </p:txBody>
      </p:sp>
      <p:graphicFrame>
        <p:nvGraphicFramePr>
          <p:cNvPr id="5" name="Table 5">
            <a:extLst>
              <a:ext uri="{FF2B5EF4-FFF2-40B4-BE49-F238E27FC236}">
                <a16:creationId xmlns:a16="http://schemas.microsoft.com/office/drawing/2014/main" id="{A5305A96-B9EE-7844-B2AD-C84CB721DD48}"/>
              </a:ext>
            </a:extLst>
          </p:cNvPr>
          <p:cNvGraphicFramePr>
            <a:graphicFrameLocks noGrp="1"/>
          </p:cNvGraphicFramePr>
          <p:nvPr>
            <p:extLst>
              <p:ext uri="{D42A27DB-BD31-4B8C-83A1-F6EECF244321}">
                <p14:modId xmlns:p14="http://schemas.microsoft.com/office/powerpoint/2010/main" val="696817458"/>
              </p:ext>
            </p:extLst>
          </p:nvPr>
        </p:nvGraphicFramePr>
        <p:xfrm>
          <a:off x="499126" y="2208953"/>
          <a:ext cx="11043139" cy="3873077"/>
        </p:xfrm>
        <a:graphic>
          <a:graphicData uri="http://schemas.openxmlformats.org/drawingml/2006/table">
            <a:tbl>
              <a:tblPr firstRow="1" bandRow="1">
                <a:tableStyleId>{5C22544A-7EE6-4342-B048-85BDC9FD1C3A}</a:tableStyleId>
              </a:tblPr>
              <a:tblGrid>
                <a:gridCol w="4702138">
                  <a:extLst>
                    <a:ext uri="{9D8B030D-6E8A-4147-A177-3AD203B41FA5}">
                      <a16:colId xmlns:a16="http://schemas.microsoft.com/office/drawing/2014/main" val="4206438141"/>
                    </a:ext>
                  </a:extLst>
                </a:gridCol>
                <a:gridCol w="1463966">
                  <a:extLst>
                    <a:ext uri="{9D8B030D-6E8A-4147-A177-3AD203B41FA5}">
                      <a16:colId xmlns:a16="http://schemas.microsoft.com/office/drawing/2014/main" val="3401934024"/>
                    </a:ext>
                  </a:extLst>
                </a:gridCol>
                <a:gridCol w="1463966">
                  <a:extLst>
                    <a:ext uri="{9D8B030D-6E8A-4147-A177-3AD203B41FA5}">
                      <a16:colId xmlns:a16="http://schemas.microsoft.com/office/drawing/2014/main" val="3056981894"/>
                    </a:ext>
                  </a:extLst>
                </a:gridCol>
                <a:gridCol w="1541928">
                  <a:extLst>
                    <a:ext uri="{9D8B030D-6E8A-4147-A177-3AD203B41FA5}">
                      <a16:colId xmlns:a16="http://schemas.microsoft.com/office/drawing/2014/main" val="245925483"/>
                    </a:ext>
                  </a:extLst>
                </a:gridCol>
                <a:gridCol w="1871141">
                  <a:extLst>
                    <a:ext uri="{9D8B030D-6E8A-4147-A177-3AD203B41FA5}">
                      <a16:colId xmlns:a16="http://schemas.microsoft.com/office/drawing/2014/main" val="1784800423"/>
                    </a:ext>
                  </a:extLst>
                </a:gridCol>
              </a:tblGrid>
              <a:tr h="450350">
                <a:tc>
                  <a:txBody>
                    <a:bodyPr/>
                    <a:lstStyle/>
                    <a:p>
                      <a:r>
                        <a:rPr lang="en-US" sz="1800" dirty="0"/>
                        <a:t>Expenses and Labor Costs vs Allowables</a:t>
                      </a:r>
                      <a:endParaRPr lang="en-US" dirty="0"/>
                    </a:p>
                  </a:txBody>
                  <a:tcPr/>
                </a:tc>
                <a:tc>
                  <a:txBody>
                    <a:bodyPr/>
                    <a:lstStyle/>
                    <a:p>
                      <a:r>
                        <a:rPr lang="en-US" dirty="0"/>
                        <a:t>RURAL</a:t>
                      </a:r>
                    </a:p>
                    <a:p>
                      <a:r>
                        <a:rPr lang="en-US" dirty="0"/>
                        <a:t>INTERIOR</a:t>
                      </a:r>
                    </a:p>
                  </a:txBody>
                  <a:tcPr/>
                </a:tc>
                <a:tc>
                  <a:txBody>
                    <a:bodyPr/>
                    <a:lstStyle/>
                    <a:p>
                      <a:r>
                        <a:rPr lang="en-US" dirty="0"/>
                        <a:t>RURAL</a:t>
                      </a:r>
                    </a:p>
                    <a:p>
                      <a:r>
                        <a:rPr lang="en-US" dirty="0"/>
                        <a:t>EXTERIOR</a:t>
                      </a:r>
                    </a:p>
                  </a:txBody>
                  <a:tcPr/>
                </a:tc>
                <a:tc>
                  <a:txBody>
                    <a:bodyPr/>
                    <a:lstStyle/>
                    <a:p>
                      <a:r>
                        <a:rPr lang="en-US" dirty="0"/>
                        <a:t>NON-RURAL</a:t>
                      </a:r>
                    </a:p>
                    <a:p>
                      <a:r>
                        <a:rPr lang="en-US" dirty="0"/>
                        <a:t>INTERIOR</a:t>
                      </a:r>
                    </a:p>
                  </a:txBody>
                  <a:tcPr/>
                </a:tc>
                <a:tc>
                  <a:txBody>
                    <a:bodyPr/>
                    <a:lstStyle/>
                    <a:p>
                      <a:r>
                        <a:rPr lang="en-US" dirty="0"/>
                        <a:t>NON-RURAL</a:t>
                      </a:r>
                    </a:p>
                    <a:p>
                      <a:r>
                        <a:rPr lang="en-US" dirty="0"/>
                        <a:t>EXTERIOR</a:t>
                      </a:r>
                    </a:p>
                  </a:txBody>
                  <a:tcPr/>
                </a:tc>
                <a:extLst>
                  <a:ext uri="{0D108BD9-81ED-4DB2-BD59-A6C34878D82A}">
                    <a16:rowId xmlns:a16="http://schemas.microsoft.com/office/drawing/2014/main" val="923527480"/>
                  </a:ext>
                </a:extLst>
              </a:tr>
              <a:tr h="398357">
                <a:tc>
                  <a:txBody>
                    <a:bodyPr/>
                    <a:lstStyle/>
                    <a:p>
                      <a:r>
                        <a:rPr lang="en-US" b="0" dirty="0"/>
                        <a:t>2024 Total Expenses and Labor Costs* (excluding equipment)</a:t>
                      </a:r>
                    </a:p>
                  </a:txBody>
                  <a:tcPr/>
                </a:tc>
                <a:tc>
                  <a:txBody>
                    <a:bodyPr/>
                    <a:lstStyle/>
                    <a:p>
                      <a:r>
                        <a:rPr lang="en-US" b="0" dirty="0"/>
                        <a:t>$49.52</a:t>
                      </a:r>
                    </a:p>
                  </a:txBody>
                  <a:tcPr/>
                </a:tc>
                <a:tc>
                  <a:txBody>
                    <a:bodyPr/>
                    <a:lstStyle/>
                    <a:p>
                      <a:r>
                        <a:rPr lang="en-US" b="0" dirty="0"/>
                        <a:t>$38.60</a:t>
                      </a:r>
                    </a:p>
                  </a:txBody>
                  <a:tcPr/>
                </a:tc>
                <a:tc>
                  <a:txBody>
                    <a:bodyPr/>
                    <a:lstStyle/>
                    <a:p>
                      <a:r>
                        <a:rPr lang="en-US" b="0" dirty="0"/>
                        <a:t>$35.51</a:t>
                      </a:r>
                    </a:p>
                  </a:txBody>
                  <a:tcPr/>
                </a:tc>
                <a:tc>
                  <a:txBody>
                    <a:bodyPr/>
                    <a:lstStyle/>
                    <a:p>
                      <a:r>
                        <a:rPr lang="en-US" b="0" dirty="0"/>
                        <a:t>$24.59</a:t>
                      </a:r>
                    </a:p>
                  </a:txBody>
                  <a:tcPr/>
                </a:tc>
                <a:extLst>
                  <a:ext uri="{0D108BD9-81ED-4DB2-BD59-A6C34878D82A}">
                    <a16:rowId xmlns:a16="http://schemas.microsoft.com/office/drawing/2014/main" val="4134414608"/>
                  </a:ext>
                </a:extLst>
              </a:tr>
              <a:tr h="3983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2023 Total Expenses and Labor Costs* (excluding equipment)</a:t>
                      </a:r>
                    </a:p>
                    <a:p>
                      <a:endParaRPr lang="en-US" b="0" dirty="0"/>
                    </a:p>
                  </a:txBody>
                  <a:tcPr/>
                </a:tc>
                <a:tc>
                  <a:txBody>
                    <a:bodyPr/>
                    <a:lstStyle/>
                    <a:p>
                      <a:r>
                        <a:rPr lang="en-US" b="0" dirty="0"/>
                        <a:t>$43.39</a:t>
                      </a:r>
                    </a:p>
                  </a:txBody>
                  <a:tcPr/>
                </a:tc>
                <a:tc>
                  <a:txBody>
                    <a:bodyPr/>
                    <a:lstStyle/>
                    <a:p>
                      <a:r>
                        <a:rPr lang="en-US" b="0" dirty="0"/>
                        <a:t>$34.77</a:t>
                      </a:r>
                    </a:p>
                  </a:txBody>
                  <a:tcPr/>
                </a:tc>
                <a:tc>
                  <a:txBody>
                    <a:bodyPr/>
                    <a:lstStyle/>
                    <a:p>
                      <a:r>
                        <a:rPr lang="en-US" b="0" dirty="0"/>
                        <a:t>$30.82</a:t>
                      </a:r>
                    </a:p>
                  </a:txBody>
                  <a:tcPr/>
                </a:tc>
                <a:tc>
                  <a:txBody>
                    <a:bodyPr/>
                    <a:lstStyle/>
                    <a:p>
                      <a:r>
                        <a:rPr lang="en-US" b="0" dirty="0"/>
                        <a:t>$22.20</a:t>
                      </a:r>
                    </a:p>
                  </a:txBody>
                  <a:tcPr/>
                </a:tc>
                <a:extLst>
                  <a:ext uri="{0D108BD9-81ED-4DB2-BD59-A6C34878D82A}">
                    <a16:rowId xmlns:a16="http://schemas.microsoft.com/office/drawing/2014/main" val="4263097330"/>
                  </a:ext>
                </a:extLst>
              </a:tr>
              <a:tr h="3983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Increase between 2024 &amp; 2023 Expenses + Labor </a:t>
                      </a:r>
                    </a:p>
                  </a:txBody>
                  <a:tcPr/>
                </a:tc>
                <a:tc>
                  <a:txBody>
                    <a:bodyPr/>
                    <a:lstStyle/>
                    <a:p>
                      <a:r>
                        <a:rPr lang="en-US" b="0" dirty="0"/>
                        <a:t>$6.13</a:t>
                      </a:r>
                    </a:p>
                  </a:txBody>
                  <a:tcPr/>
                </a:tc>
                <a:tc>
                  <a:txBody>
                    <a:bodyPr/>
                    <a:lstStyle/>
                    <a:p>
                      <a:r>
                        <a:rPr lang="en-US" b="0" dirty="0"/>
                        <a:t>$3.83</a:t>
                      </a:r>
                    </a:p>
                  </a:txBody>
                  <a:tcPr/>
                </a:tc>
                <a:tc>
                  <a:txBody>
                    <a:bodyPr/>
                    <a:lstStyle/>
                    <a:p>
                      <a:r>
                        <a:rPr lang="en-US" b="0" dirty="0"/>
                        <a:t>$4.69</a:t>
                      </a:r>
                    </a:p>
                  </a:txBody>
                  <a:tcPr/>
                </a:tc>
                <a:tc>
                  <a:txBody>
                    <a:bodyPr/>
                    <a:lstStyle/>
                    <a:p>
                      <a:r>
                        <a:rPr lang="en-US" b="0" dirty="0"/>
                        <a:t>$2.39</a:t>
                      </a:r>
                    </a:p>
                  </a:txBody>
                  <a:tcPr/>
                </a:tc>
                <a:extLst>
                  <a:ext uri="{0D108BD9-81ED-4DB2-BD59-A6C34878D82A}">
                    <a16:rowId xmlns:a16="http://schemas.microsoft.com/office/drawing/2014/main" val="1569686434"/>
                  </a:ext>
                </a:extLst>
              </a:tr>
              <a:tr h="398357">
                <a:tc>
                  <a:txBody>
                    <a:bodyPr/>
                    <a:lstStyle/>
                    <a:p>
                      <a:r>
                        <a:rPr lang="en-US" b="0" dirty="0"/>
                        <a:t>Current Allowable (FHA):</a:t>
                      </a:r>
                    </a:p>
                  </a:txBody>
                  <a:tcPr/>
                </a:tc>
                <a:tc>
                  <a:txBody>
                    <a:bodyPr/>
                    <a:lstStyle/>
                    <a:p>
                      <a:r>
                        <a:rPr lang="en-US" b="0" dirty="0"/>
                        <a:t>$45.00</a:t>
                      </a:r>
                    </a:p>
                  </a:txBody>
                  <a:tcPr/>
                </a:tc>
                <a:tc>
                  <a:txBody>
                    <a:bodyPr/>
                    <a:lstStyle/>
                    <a:p>
                      <a:r>
                        <a:rPr lang="en-US" b="0" dirty="0"/>
                        <a:t>$30.00</a:t>
                      </a:r>
                    </a:p>
                  </a:txBody>
                  <a:tcPr/>
                </a:tc>
                <a:tc>
                  <a:txBody>
                    <a:bodyPr/>
                    <a:lstStyle/>
                    <a:p>
                      <a:r>
                        <a:rPr lang="en-US" b="0" dirty="0"/>
                        <a:t>$45.00</a:t>
                      </a:r>
                    </a:p>
                  </a:txBody>
                  <a:tcPr/>
                </a:tc>
                <a:tc>
                  <a:txBody>
                    <a:bodyPr/>
                    <a:lstStyle/>
                    <a:p>
                      <a:r>
                        <a:rPr lang="en-US" b="0" dirty="0"/>
                        <a:t>$30.00</a:t>
                      </a:r>
                    </a:p>
                  </a:txBody>
                  <a:tcPr/>
                </a:tc>
                <a:extLst>
                  <a:ext uri="{0D108BD9-81ED-4DB2-BD59-A6C34878D82A}">
                    <a16:rowId xmlns:a16="http://schemas.microsoft.com/office/drawing/2014/main" val="1372645001"/>
                  </a:ext>
                </a:extLst>
              </a:tr>
              <a:tr h="398357">
                <a:tc>
                  <a:txBody>
                    <a:bodyPr/>
                    <a:lstStyle/>
                    <a:p>
                      <a:r>
                        <a:rPr lang="en-US" b="1" dirty="0"/>
                        <a:t>Difference between 2024 Expenses + Labor and Current Allowable (LOSS)</a:t>
                      </a:r>
                    </a:p>
                  </a:txBody>
                  <a:tcPr/>
                </a:tc>
                <a:tc>
                  <a:txBody>
                    <a:bodyPr/>
                    <a:lstStyle/>
                    <a:p>
                      <a:r>
                        <a:rPr lang="en-US" b="1" dirty="0">
                          <a:solidFill>
                            <a:srgbClr val="FF0000"/>
                          </a:solidFill>
                        </a:rPr>
                        <a:t>($4.52)</a:t>
                      </a:r>
                    </a:p>
                  </a:txBody>
                  <a:tcPr/>
                </a:tc>
                <a:tc>
                  <a:txBody>
                    <a:bodyPr/>
                    <a:lstStyle/>
                    <a:p>
                      <a:r>
                        <a:rPr lang="en-US" b="1" dirty="0">
                          <a:solidFill>
                            <a:srgbClr val="FF0000"/>
                          </a:solidFill>
                        </a:rPr>
                        <a:t>($8.60)</a:t>
                      </a:r>
                    </a:p>
                  </a:txBody>
                  <a:tcPr/>
                </a:tc>
                <a:tc>
                  <a:txBody>
                    <a:bodyPr/>
                    <a:lstStyle/>
                    <a:p>
                      <a:r>
                        <a:rPr lang="en-US" b="1" dirty="0">
                          <a:solidFill>
                            <a:schemeClr val="tx1"/>
                          </a:solidFill>
                        </a:rPr>
                        <a:t>$9.49</a:t>
                      </a:r>
                    </a:p>
                  </a:txBody>
                  <a:tcPr/>
                </a:tc>
                <a:tc>
                  <a:txBody>
                    <a:bodyPr/>
                    <a:lstStyle/>
                    <a:p>
                      <a:r>
                        <a:rPr lang="en-US" b="1" dirty="0">
                          <a:solidFill>
                            <a:schemeClr val="tx1"/>
                          </a:solidFill>
                        </a:rPr>
                        <a:t>$5.41</a:t>
                      </a:r>
                    </a:p>
                  </a:txBody>
                  <a:tcPr/>
                </a:tc>
                <a:extLst>
                  <a:ext uri="{0D108BD9-81ED-4DB2-BD59-A6C34878D82A}">
                    <a16:rowId xmlns:a16="http://schemas.microsoft.com/office/drawing/2014/main" val="540252724"/>
                  </a:ext>
                </a:extLst>
              </a:tr>
            </a:tbl>
          </a:graphicData>
        </a:graphic>
      </p:graphicFrame>
    </p:spTree>
    <p:extLst>
      <p:ext uri="{BB962C8B-B14F-4D97-AF65-F5344CB8AC3E}">
        <p14:creationId xmlns:p14="http://schemas.microsoft.com/office/powerpoint/2010/main" val="9365010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75880</TotalTime>
  <Words>3823</Words>
  <Application>Microsoft Office PowerPoint</Application>
  <PresentationFormat>Widescreen</PresentationFormat>
  <Paragraphs>731</Paragraphs>
  <Slides>29</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29</vt:i4>
      </vt:variant>
    </vt:vector>
  </HeadingPairs>
  <TitlesOfParts>
    <vt:vector size="37" baseType="lpstr">
      <vt:lpstr>Arial</vt:lpstr>
      <vt:lpstr>Calibri</vt:lpstr>
      <vt:lpstr>Calibri Light</vt:lpstr>
      <vt:lpstr>Symbol</vt:lpstr>
      <vt:lpstr>Times New Roman</vt:lpstr>
      <vt:lpstr>Trebuchet MS</vt:lpstr>
      <vt:lpstr>Wingdings</vt:lpstr>
      <vt:lpstr>Office Theme</vt:lpstr>
      <vt:lpstr>Mortgage Field Services Pricing Discussion</vt:lpstr>
      <vt:lpstr>Fair Trade Disclaimer</vt:lpstr>
      <vt:lpstr>National Association of Mortgage  Field Services (NAMFS) </vt:lpstr>
      <vt:lpstr>Industry Risks</vt:lpstr>
      <vt:lpstr>Purpose</vt:lpstr>
      <vt:lpstr>Background: Problem Statement</vt:lpstr>
      <vt:lpstr>PowerPoint Presentation</vt:lpstr>
      <vt:lpstr>Background: Inspection Timeframes and Expenses</vt:lpstr>
      <vt:lpstr>Background: Inspection Expenses and Labor vs Allowables</vt:lpstr>
      <vt:lpstr>PowerPoint Presentation</vt:lpstr>
      <vt:lpstr>Background: Key Factors Impacting Preservation</vt:lpstr>
      <vt:lpstr>Cost Estimator &amp; NAMFS Survey Comparison</vt:lpstr>
      <vt:lpstr>Background: Preservation Expenses w/Labor vs Allowables</vt:lpstr>
      <vt:lpstr>Proposed Solution</vt:lpstr>
      <vt:lpstr>PowerPoint Presentation</vt:lpstr>
      <vt:lpstr>Appendix A (Inspection Data-Time)</vt:lpstr>
      <vt:lpstr>Appendix B (Inspection Data – Expenses) </vt:lpstr>
      <vt:lpstr>Data – Inspection Expenses (continued) </vt:lpstr>
      <vt:lpstr>Appendix C (Preservation Data-Time)</vt:lpstr>
      <vt:lpstr>Appendix D (Preservation Data – Expenses) </vt:lpstr>
      <vt:lpstr>Preservation Expense (continued) </vt:lpstr>
      <vt:lpstr>Preservation Expense (continued) </vt:lpstr>
      <vt:lpstr>Preservation Expense (continued) </vt:lpstr>
      <vt:lpstr>Preservation Expense (continued) </vt:lpstr>
      <vt:lpstr>Preservation Expense (continued) </vt:lpstr>
      <vt:lpstr>Preservation Expense (continued)  Background: Cost Estimator vs Allowables</vt:lpstr>
      <vt:lpstr>Preservation Expense (continued)  Background: Cost Estimator YOY Comparison</vt:lpstr>
      <vt:lpstr>Preservation Expense (continued)  Summary of Differences with Current FHA Allowables</vt:lpstr>
      <vt:lpstr>NAMFS Industry Commitment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Add</dc:title>
  <dc:creator>Johnsen, Philip C</dc:creator>
  <cp:lastModifiedBy>Eric Miller</cp:lastModifiedBy>
  <cp:revision>78</cp:revision>
  <dcterms:created xsi:type="dcterms:W3CDTF">2022-01-05T21:45:19Z</dcterms:created>
  <dcterms:modified xsi:type="dcterms:W3CDTF">2025-09-23T17:02:30Z</dcterms:modified>
</cp:coreProperties>
</file>