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542DBB-0F62-4EA3-912C-1DAB5235CFEC}" v="1" dt="2026-10-06T19:31:56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96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c Miller" userId="cfca7bc2df1deedf" providerId="LiveId" clId="{8A0F1853-E1EA-40F7-B37A-F584E4452879}"/>
    <pc:docChg chg="undo custSel delSld modSld">
      <pc:chgData name="Eric Miller" userId="cfca7bc2df1deedf" providerId="LiveId" clId="{8A0F1853-E1EA-40F7-B37A-F584E4452879}" dt="2026-10-07T18:38:02.431" v="192" actId="20577"/>
      <pc:docMkLst>
        <pc:docMk/>
      </pc:docMkLst>
      <pc:sldChg chg="del">
        <pc:chgData name="Eric Miller" userId="cfca7bc2df1deedf" providerId="LiveId" clId="{8A0F1853-E1EA-40F7-B37A-F584E4452879}" dt="2026-10-06T19:08:45.588" v="0" actId="47"/>
        <pc:sldMkLst>
          <pc:docMk/>
          <pc:sldMk cId="0" sldId="257"/>
        </pc:sldMkLst>
      </pc:sldChg>
      <pc:sldChg chg="modSp mod">
        <pc:chgData name="Eric Miller" userId="cfca7bc2df1deedf" providerId="LiveId" clId="{8A0F1853-E1EA-40F7-B37A-F584E4452879}" dt="2026-10-06T19:31:56.770" v="138" actId="27636"/>
        <pc:sldMkLst>
          <pc:docMk/>
          <pc:sldMk cId="0" sldId="258"/>
        </pc:sldMkLst>
        <pc:spChg chg="mod">
          <ac:chgData name="Eric Miller" userId="cfca7bc2df1deedf" providerId="LiveId" clId="{8A0F1853-E1EA-40F7-B37A-F584E4452879}" dt="2026-10-06T19:31:56.770" v="138" actId="27636"/>
          <ac:spMkLst>
            <pc:docMk/>
            <pc:sldMk cId="0" sldId="258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8:39.742" v="30" actId="255"/>
          <ac:spMkLst>
            <pc:docMk/>
            <pc:sldMk cId="0" sldId="258"/>
            <ac:spMk id="9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8:28.549" v="28" actId="255"/>
          <ac:spMkLst>
            <pc:docMk/>
            <pc:sldMk cId="0" sldId="258"/>
            <ac:spMk id="1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8:52.542" v="32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8:22.197" v="27" actId="255"/>
          <ac:spMkLst>
            <pc:docMk/>
            <pc:sldMk cId="0" sldId="258"/>
            <ac:spMk id="1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8:58.243" v="33" actId="255"/>
          <ac:spMkLst>
            <pc:docMk/>
            <pc:sldMk cId="0" sldId="258"/>
            <ac:spMk id="17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8:08.545" v="25" actId="255"/>
          <ac:spMkLst>
            <pc:docMk/>
            <pc:sldMk cId="0" sldId="258"/>
            <ac:spMk id="18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9:14.432" v="35" actId="1076"/>
          <ac:spMkLst>
            <pc:docMk/>
            <pc:sldMk cId="0" sldId="258"/>
            <ac:spMk id="21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8:14.848" v="26" actId="255"/>
          <ac:spMkLst>
            <pc:docMk/>
            <pc:sldMk cId="0" sldId="258"/>
            <ac:spMk id="22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56.768" v="137" actId="27636"/>
          <ac:spMkLst>
            <pc:docMk/>
            <pc:sldMk cId="0" sldId="258"/>
            <ac:spMk id="2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7:43.459" v="20" actId="255"/>
          <ac:spMkLst>
            <pc:docMk/>
            <pc:sldMk cId="0" sldId="258"/>
            <ac:spMk id="26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7T18:31:27.200" v="177" actId="6549"/>
        <pc:sldMkLst>
          <pc:docMk/>
          <pc:sldMk cId="0" sldId="259"/>
        </pc:sldMkLst>
        <pc:spChg chg="mod">
          <ac:chgData name="Eric Miller" userId="cfca7bc2df1deedf" providerId="LiveId" clId="{8A0F1853-E1EA-40F7-B37A-F584E4452879}" dt="2026-10-06T19:31:56.774" v="140" actId="27636"/>
          <ac:spMkLst>
            <pc:docMk/>
            <pc:sldMk cId="0" sldId="259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9:31.028" v="36" actId="255"/>
          <ac:spMkLst>
            <pc:docMk/>
            <pc:sldMk cId="0" sldId="259"/>
            <ac:spMk id="7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6:27.340" v="13" actId="255"/>
          <ac:spMkLst>
            <pc:docMk/>
            <pc:sldMk cId="0" sldId="259"/>
            <ac:spMk id="8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9:37.761" v="37" actId="255"/>
          <ac:spMkLst>
            <pc:docMk/>
            <pc:sldMk cId="0" sldId="259"/>
            <ac:spMk id="1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6:19.964" v="12" actId="255"/>
          <ac:spMkLst>
            <pc:docMk/>
            <pc:sldMk cId="0" sldId="259"/>
            <ac:spMk id="11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9:43.294" v="38" actId="255"/>
          <ac:spMkLst>
            <pc:docMk/>
            <pc:sldMk cId="0" sldId="259"/>
            <ac:spMk id="13" creationId="{00000000-0000-0000-0000-000000000000}"/>
          </ac:spMkLst>
        </pc:spChg>
        <pc:spChg chg="mod">
          <ac:chgData name="Eric Miller" userId="cfca7bc2df1deedf" providerId="LiveId" clId="{8A0F1853-E1EA-40F7-B37A-F584E4452879}" dt="2026-10-07T18:31:27.200" v="177" actId="6549"/>
          <ac:spMkLst>
            <pc:docMk/>
            <pc:sldMk cId="0" sldId="259"/>
            <ac:spMk id="1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9:49.163" v="39" actId="255"/>
          <ac:spMkLst>
            <pc:docMk/>
            <pc:sldMk cId="0" sldId="259"/>
            <ac:spMk id="16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6:39.125" v="15" actId="255"/>
          <ac:spMkLst>
            <pc:docMk/>
            <pc:sldMk cId="0" sldId="259"/>
            <ac:spMk id="17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9:59.394" v="41" actId="255"/>
          <ac:spMkLst>
            <pc:docMk/>
            <pc:sldMk cId="0" sldId="259"/>
            <ac:spMk id="19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6:44.706" v="16" actId="255"/>
          <ac:spMkLst>
            <pc:docMk/>
            <pc:sldMk cId="0" sldId="259"/>
            <ac:spMk id="2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9:54.447" v="40" actId="255"/>
          <ac:spMkLst>
            <pc:docMk/>
            <pc:sldMk cId="0" sldId="259"/>
            <ac:spMk id="22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6:49.973" v="17" actId="255"/>
          <ac:spMkLst>
            <pc:docMk/>
            <pc:sldMk cId="0" sldId="259"/>
            <ac:spMk id="23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0:09.343" v="42" actId="255"/>
          <ac:spMkLst>
            <pc:docMk/>
            <pc:sldMk cId="0" sldId="259"/>
            <ac:spMk id="2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56.774" v="139" actId="27636"/>
          <ac:spMkLst>
            <pc:docMk/>
            <pc:sldMk cId="0" sldId="259"/>
            <ac:spMk id="2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6:59.335" v="18" actId="255"/>
          <ac:spMkLst>
            <pc:docMk/>
            <pc:sldMk cId="0" sldId="259"/>
            <ac:spMk id="26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6T19:15:54.873" v="11" actId="27636"/>
        <pc:sldMkLst>
          <pc:docMk/>
          <pc:sldMk cId="0" sldId="260"/>
        </pc:sldMkLst>
        <pc:spChg chg="mod">
          <ac:chgData name="Eric Miller" userId="cfca7bc2df1deedf" providerId="LiveId" clId="{8A0F1853-E1EA-40F7-B37A-F584E4452879}" dt="2026-10-06T19:15:54.873" v="11" actId="27636"/>
          <ac:spMkLst>
            <pc:docMk/>
            <pc:sldMk cId="0" sldId="260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5:46.474" v="9" actId="255"/>
          <ac:spMkLst>
            <pc:docMk/>
            <pc:sldMk cId="0" sldId="260"/>
            <ac:spMk id="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4:49.628" v="3" actId="255"/>
          <ac:spMkLst>
            <pc:docMk/>
            <pc:sldMk cId="0" sldId="260"/>
            <ac:spMk id="8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4:30.015" v="1" actId="255"/>
          <ac:spMkLst>
            <pc:docMk/>
            <pc:sldMk cId="0" sldId="260"/>
            <ac:spMk id="9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5:00.949" v="4" actId="255"/>
          <ac:spMkLst>
            <pc:docMk/>
            <pc:sldMk cId="0" sldId="260"/>
            <ac:spMk id="11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4:38.299" v="2" actId="255"/>
          <ac:spMkLst>
            <pc:docMk/>
            <pc:sldMk cId="0" sldId="260"/>
            <ac:spMk id="12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15:10.398" v="5" actId="255"/>
          <ac:spMkLst>
            <pc:docMk/>
            <pc:sldMk cId="0" sldId="260"/>
            <ac:spMk id="14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6T19:31:56.781" v="141" actId="27636"/>
        <pc:sldMkLst>
          <pc:docMk/>
          <pc:sldMk cId="0" sldId="261"/>
        </pc:sldMkLst>
        <pc:spChg chg="mod">
          <ac:chgData name="Eric Miller" userId="cfca7bc2df1deedf" providerId="LiveId" clId="{8A0F1853-E1EA-40F7-B37A-F584E4452879}" dt="2026-10-06T19:31:56.781" v="141" actId="27636"/>
          <ac:spMkLst>
            <pc:docMk/>
            <pc:sldMk cId="0" sldId="261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0:44.319" v="43" actId="255"/>
          <ac:spMkLst>
            <pc:docMk/>
            <pc:sldMk cId="0" sldId="261"/>
            <ac:spMk id="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0:54.061" v="44" actId="255"/>
          <ac:spMkLst>
            <pc:docMk/>
            <pc:sldMk cId="0" sldId="261"/>
            <ac:spMk id="7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1:14.954" v="47" actId="255"/>
          <ac:spMkLst>
            <pc:docMk/>
            <pc:sldMk cId="0" sldId="261"/>
            <ac:spMk id="9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0:59.906" v="45" actId="255"/>
          <ac:spMkLst>
            <pc:docMk/>
            <pc:sldMk cId="0" sldId="261"/>
            <ac:spMk id="11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1:20.490" v="48" actId="255"/>
          <ac:spMkLst>
            <pc:docMk/>
            <pc:sldMk cId="0" sldId="261"/>
            <ac:spMk id="13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1:05.663" v="46" actId="255"/>
          <ac:spMkLst>
            <pc:docMk/>
            <pc:sldMk cId="0" sldId="261"/>
            <ac:spMk id="1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1:25.542" v="49" actId="255"/>
          <ac:spMkLst>
            <pc:docMk/>
            <pc:sldMk cId="0" sldId="261"/>
            <ac:spMk id="17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1:31.280" v="50" actId="255"/>
          <ac:spMkLst>
            <pc:docMk/>
            <pc:sldMk cId="0" sldId="261"/>
            <ac:spMk id="19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7T18:38:02.431" v="192" actId="20577"/>
        <pc:sldMkLst>
          <pc:docMk/>
          <pc:sldMk cId="0" sldId="262"/>
        </pc:sldMkLst>
        <pc:spChg chg="mod">
          <ac:chgData name="Eric Miller" userId="cfca7bc2df1deedf" providerId="LiveId" clId="{8A0F1853-E1EA-40F7-B37A-F584E4452879}" dt="2026-10-06T19:31:56.787" v="142" actId="27636"/>
          <ac:spMkLst>
            <pc:docMk/>
            <pc:sldMk cId="0" sldId="262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2:45.394" v="59" actId="255"/>
          <ac:spMkLst>
            <pc:docMk/>
            <pc:sldMk cId="0" sldId="262"/>
            <ac:spMk id="8" creationId="{00000000-0000-0000-0000-000000000000}"/>
          </ac:spMkLst>
        </pc:spChg>
        <pc:spChg chg="mod">
          <ac:chgData name="Eric Miller" userId="cfca7bc2df1deedf" providerId="LiveId" clId="{8A0F1853-E1EA-40F7-B37A-F584E4452879}" dt="2026-10-07T18:38:02.431" v="192" actId="20577"/>
          <ac:spMkLst>
            <pc:docMk/>
            <pc:sldMk cId="0" sldId="262"/>
            <ac:spMk id="1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2:55.518" v="61" actId="255"/>
          <ac:spMkLst>
            <pc:docMk/>
            <pc:sldMk cId="0" sldId="262"/>
            <ac:spMk id="12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3:01.368" v="62" actId="255"/>
          <ac:spMkLst>
            <pc:docMk/>
            <pc:sldMk cId="0" sldId="262"/>
            <ac:spMk id="1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2:39.677" v="58" actId="255"/>
          <ac:spMkLst>
            <pc:docMk/>
            <pc:sldMk cId="0" sldId="262"/>
            <ac:spMk id="16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2:12.028" v="53" actId="255"/>
          <ac:spMkLst>
            <pc:docMk/>
            <pc:sldMk cId="0" sldId="262"/>
            <ac:spMk id="18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2:17.063" v="54" actId="255"/>
          <ac:spMkLst>
            <pc:docMk/>
            <pc:sldMk cId="0" sldId="262"/>
            <ac:spMk id="2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2:24.420" v="55" actId="255"/>
          <ac:spMkLst>
            <pc:docMk/>
            <pc:sldMk cId="0" sldId="262"/>
            <ac:spMk id="22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2:29.112" v="56" actId="255"/>
          <ac:spMkLst>
            <pc:docMk/>
            <pc:sldMk cId="0" sldId="262"/>
            <ac:spMk id="2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2:34.323" v="57" actId="255"/>
          <ac:spMkLst>
            <pc:docMk/>
            <pc:sldMk cId="0" sldId="262"/>
            <ac:spMk id="26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2:00.887" v="51" actId="255"/>
          <ac:spMkLst>
            <pc:docMk/>
            <pc:sldMk cId="0" sldId="262"/>
            <ac:spMk id="27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2:06.012" v="52" actId="255"/>
          <ac:spMkLst>
            <pc:docMk/>
            <pc:sldMk cId="0" sldId="262"/>
            <ac:spMk id="28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6T19:24:23.265" v="79" actId="255"/>
        <pc:sldMkLst>
          <pc:docMk/>
          <pc:sldMk cId="0" sldId="263"/>
        </pc:sldMkLst>
        <pc:spChg chg="mod">
          <ac:chgData name="Eric Miller" userId="cfca7bc2df1deedf" providerId="LiveId" clId="{8A0F1853-E1EA-40F7-B37A-F584E4452879}" dt="2026-10-06T19:23:47.273" v="73" actId="27636"/>
          <ac:spMkLst>
            <pc:docMk/>
            <pc:sldMk cId="0" sldId="263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3:41.441" v="71" actId="255"/>
          <ac:spMkLst>
            <pc:docMk/>
            <pc:sldMk cId="0" sldId="263"/>
            <ac:spMk id="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3:56.144" v="74" actId="255"/>
          <ac:spMkLst>
            <pc:docMk/>
            <pc:sldMk cId="0" sldId="263"/>
            <ac:spMk id="1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4:13.335" v="77" actId="255"/>
          <ac:spMkLst>
            <pc:docMk/>
            <pc:sldMk cId="0" sldId="263"/>
            <ac:spMk id="11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4:02.939" v="75" actId="255"/>
          <ac:spMkLst>
            <pc:docMk/>
            <pc:sldMk cId="0" sldId="263"/>
            <ac:spMk id="12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4:18.383" v="78" actId="255"/>
          <ac:spMkLst>
            <pc:docMk/>
            <pc:sldMk cId="0" sldId="263"/>
            <ac:spMk id="13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4:08.523" v="76" actId="255"/>
          <ac:spMkLst>
            <pc:docMk/>
            <pc:sldMk cId="0" sldId="263"/>
            <ac:spMk id="1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4:23.265" v="79" actId="255"/>
          <ac:spMkLst>
            <pc:docMk/>
            <pc:sldMk cId="0" sldId="263"/>
            <ac:spMk id="15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6T19:31:56.796" v="143" actId="27636"/>
        <pc:sldMkLst>
          <pc:docMk/>
          <pc:sldMk cId="0" sldId="264"/>
        </pc:sldMkLst>
        <pc:spChg chg="mod">
          <ac:chgData name="Eric Miller" userId="cfca7bc2df1deedf" providerId="LiveId" clId="{8A0F1853-E1EA-40F7-B37A-F584E4452879}" dt="2026-10-06T19:31:56.796" v="143" actId="27636"/>
          <ac:spMkLst>
            <pc:docMk/>
            <pc:sldMk cId="0" sldId="264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5:18.253" v="83" actId="255"/>
          <ac:spMkLst>
            <pc:docMk/>
            <pc:sldMk cId="0" sldId="264"/>
            <ac:spMk id="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5:26.051" v="84" actId="2711"/>
          <ac:spMkLst>
            <pc:docMk/>
            <pc:sldMk cId="0" sldId="264"/>
            <ac:spMk id="8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5:32.923" v="85" actId="2711"/>
          <ac:spMkLst>
            <pc:docMk/>
            <pc:sldMk cId="0" sldId="264"/>
            <ac:spMk id="1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5:40.324" v="86" actId="2711"/>
          <ac:spMkLst>
            <pc:docMk/>
            <pc:sldMk cId="0" sldId="264"/>
            <ac:spMk id="12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5:55.426" v="88" actId="255"/>
          <ac:spMkLst>
            <pc:docMk/>
            <pc:sldMk cId="0" sldId="264"/>
            <ac:spMk id="13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5:46.788" v="87" actId="255"/>
          <ac:spMkLst>
            <pc:docMk/>
            <pc:sldMk cId="0" sldId="264"/>
            <ac:spMk id="14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6T19:31:56.799" v="144" actId="27636"/>
        <pc:sldMkLst>
          <pc:docMk/>
          <pc:sldMk cId="0" sldId="265"/>
        </pc:sldMkLst>
        <pc:spChg chg="mod">
          <ac:chgData name="Eric Miller" userId="cfca7bc2df1deedf" providerId="LiveId" clId="{8A0F1853-E1EA-40F7-B37A-F584E4452879}" dt="2026-10-06T19:31:56.799" v="144" actId="27636"/>
          <ac:spMkLst>
            <pc:docMk/>
            <pc:sldMk cId="0" sldId="265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6:12.203" v="89" actId="255"/>
          <ac:spMkLst>
            <pc:docMk/>
            <pc:sldMk cId="0" sldId="265"/>
            <ac:spMk id="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6:20.410" v="90" actId="255"/>
          <ac:spMkLst>
            <pc:docMk/>
            <pc:sldMk cId="0" sldId="265"/>
            <ac:spMk id="1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6:25.818" v="91" actId="255"/>
          <ac:spMkLst>
            <pc:docMk/>
            <pc:sldMk cId="0" sldId="265"/>
            <ac:spMk id="1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6:33.221" v="92" actId="255"/>
          <ac:spMkLst>
            <pc:docMk/>
            <pc:sldMk cId="0" sldId="265"/>
            <ac:spMk id="18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6:39.936" v="93" actId="255"/>
          <ac:spMkLst>
            <pc:docMk/>
            <pc:sldMk cId="0" sldId="265"/>
            <ac:spMk id="19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6T19:31:56.807" v="145" actId="27636"/>
        <pc:sldMkLst>
          <pc:docMk/>
          <pc:sldMk cId="0" sldId="266"/>
        </pc:sldMkLst>
        <pc:spChg chg="mod">
          <ac:chgData name="Eric Miller" userId="cfca7bc2df1deedf" providerId="LiveId" clId="{8A0F1853-E1EA-40F7-B37A-F584E4452879}" dt="2026-10-06T19:31:56.807" v="145" actId="27636"/>
          <ac:spMkLst>
            <pc:docMk/>
            <pc:sldMk cId="0" sldId="266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6:51.255" v="94" actId="255"/>
          <ac:spMkLst>
            <pc:docMk/>
            <pc:sldMk cId="0" sldId="266"/>
            <ac:spMk id="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6:59.752" v="95" actId="255"/>
          <ac:spMkLst>
            <pc:docMk/>
            <pc:sldMk cId="0" sldId="266"/>
            <ac:spMk id="18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6T19:31:56.811" v="147" actId="27636"/>
        <pc:sldMkLst>
          <pc:docMk/>
          <pc:sldMk cId="0" sldId="267"/>
        </pc:sldMkLst>
        <pc:spChg chg="mod">
          <ac:chgData name="Eric Miller" userId="cfca7bc2df1deedf" providerId="LiveId" clId="{8A0F1853-E1EA-40F7-B37A-F584E4452879}" dt="2026-10-06T19:31:56.811" v="146" actId="27636"/>
          <ac:spMkLst>
            <pc:docMk/>
            <pc:sldMk cId="0" sldId="267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7:49.971" v="101" actId="255"/>
          <ac:spMkLst>
            <pc:docMk/>
            <pc:sldMk cId="0" sldId="267"/>
            <ac:spMk id="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7:15.402" v="96" actId="255"/>
          <ac:spMkLst>
            <pc:docMk/>
            <pc:sldMk cId="0" sldId="267"/>
            <ac:spMk id="8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7:20.908" v="97" actId="255"/>
          <ac:spMkLst>
            <pc:docMk/>
            <pc:sldMk cId="0" sldId="267"/>
            <ac:spMk id="1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7:26.682" v="98" actId="255"/>
          <ac:spMkLst>
            <pc:docMk/>
            <pc:sldMk cId="0" sldId="267"/>
            <ac:spMk id="12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7:34.444" v="99" actId="255"/>
          <ac:spMkLst>
            <pc:docMk/>
            <pc:sldMk cId="0" sldId="267"/>
            <ac:spMk id="1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56.811" v="147" actId="27636"/>
          <ac:spMkLst>
            <pc:docMk/>
            <pc:sldMk cId="0" sldId="267"/>
            <ac:spMk id="1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7:40.540" v="100" actId="255"/>
          <ac:spMkLst>
            <pc:docMk/>
            <pc:sldMk cId="0" sldId="267"/>
            <ac:spMk id="16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6T19:31:56.817" v="148" actId="27636"/>
        <pc:sldMkLst>
          <pc:docMk/>
          <pc:sldMk cId="0" sldId="268"/>
        </pc:sldMkLst>
        <pc:spChg chg="mod">
          <ac:chgData name="Eric Miller" userId="cfca7bc2df1deedf" providerId="LiveId" clId="{8A0F1853-E1EA-40F7-B37A-F584E4452879}" dt="2026-10-06T19:31:56.817" v="148" actId="27636"/>
          <ac:spMkLst>
            <pc:docMk/>
            <pc:sldMk cId="0" sldId="268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8:02.272" v="102" actId="255"/>
          <ac:spMkLst>
            <pc:docMk/>
            <pc:sldMk cId="0" sldId="268"/>
            <ac:spMk id="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8:51.053" v="108" actId="1076"/>
          <ac:spMkLst>
            <pc:docMk/>
            <pc:sldMk cId="0" sldId="268"/>
            <ac:spMk id="7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8:25.336" v="105" actId="1076"/>
          <ac:spMkLst>
            <pc:docMk/>
            <pc:sldMk cId="0" sldId="268"/>
            <ac:spMk id="1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8:30.639" v="106" actId="1076"/>
          <ac:spMkLst>
            <pc:docMk/>
            <pc:sldMk cId="0" sldId="268"/>
            <ac:spMk id="11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9:01.252" v="109" actId="14100"/>
          <ac:spMkLst>
            <pc:docMk/>
            <pc:sldMk cId="0" sldId="268"/>
            <ac:spMk id="13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9:09.098" v="110" actId="14100"/>
          <ac:spMkLst>
            <pc:docMk/>
            <pc:sldMk cId="0" sldId="268"/>
            <ac:spMk id="1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9:20.119" v="111" actId="255"/>
          <ac:spMkLst>
            <pc:docMk/>
            <pc:sldMk cId="0" sldId="268"/>
            <ac:spMk id="18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9:34.093" v="113" actId="255"/>
          <ac:spMkLst>
            <pc:docMk/>
            <pc:sldMk cId="0" sldId="268"/>
            <ac:spMk id="2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9:26.166" v="112" actId="255"/>
          <ac:spMkLst>
            <pc:docMk/>
            <pc:sldMk cId="0" sldId="268"/>
            <ac:spMk id="21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6T19:31:56.822" v="149" actId="27636"/>
        <pc:sldMkLst>
          <pc:docMk/>
          <pc:sldMk cId="0" sldId="269"/>
        </pc:sldMkLst>
        <pc:spChg chg="mod">
          <ac:chgData name="Eric Miller" userId="cfca7bc2df1deedf" providerId="LiveId" clId="{8A0F1853-E1EA-40F7-B37A-F584E4452879}" dt="2026-10-06T19:31:56.822" v="149" actId="27636"/>
          <ac:spMkLst>
            <pc:docMk/>
            <pc:sldMk cId="0" sldId="269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9:58.841" v="115" actId="255"/>
          <ac:spMkLst>
            <pc:docMk/>
            <pc:sldMk cId="0" sldId="269"/>
            <ac:spMk id="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29:47.598" v="114" actId="255"/>
          <ac:spMkLst>
            <pc:docMk/>
            <pc:sldMk cId="0" sldId="269"/>
            <ac:spMk id="12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6T19:31:56.826" v="150" actId="27636"/>
        <pc:sldMkLst>
          <pc:docMk/>
          <pc:sldMk cId="0" sldId="270"/>
        </pc:sldMkLst>
        <pc:spChg chg="mod">
          <ac:chgData name="Eric Miller" userId="cfca7bc2df1deedf" providerId="LiveId" clId="{8A0F1853-E1EA-40F7-B37A-F584E4452879}" dt="2026-10-06T19:31:56.826" v="150" actId="27636"/>
          <ac:spMkLst>
            <pc:docMk/>
            <pc:sldMk cId="0" sldId="270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0:44.828" v="121" actId="255"/>
          <ac:spMkLst>
            <pc:docMk/>
            <pc:sldMk cId="0" sldId="270"/>
            <ac:spMk id="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0:11.301" v="116" actId="255"/>
          <ac:spMkLst>
            <pc:docMk/>
            <pc:sldMk cId="0" sldId="270"/>
            <ac:spMk id="8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0:17.030" v="117" actId="255"/>
          <ac:spMkLst>
            <pc:docMk/>
            <pc:sldMk cId="0" sldId="270"/>
            <ac:spMk id="1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0:28.493" v="119" actId="255"/>
          <ac:spMkLst>
            <pc:docMk/>
            <pc:sldMk cId="0" sldId="270"/>
            <ac:spMk id="12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0:23.143" v="118" actId="255"/>
          <ac:spMkLst>
            <pc:docMk/>
            <pc:sldMk cId="0" sldId="270"/>
            <ac:spMk id="1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0:37.026" v="120" actId="255"/>
          <ac:spMkLst>
            <pc:docMk/>
            <pc:sldMk cId="0" sldId="270"/>
            <ac:spMk id="16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6T19:31:56.830" v="152" actId="27636"/>
        <pc:sldMkLst>
          <pc:docMk/>
          <pc:sldMk cId="0" sldId="271"/>
        </pc:sldMkLst>
        <pc:spChg chg="mod">
          <ac:chgData name="Eric Miller" userId="cfca7bc2df1deedf" providerId="LiveId" clId="{8A0F1853-E1EA-40F7-B37A-F584E4452879}" dt="2026-10-06T19:31:56.830" v="151" actId="27636"/>
          <ac:spMkLst>
            <pc:docMk/>
            <pc:sldMk cId="0" sldId="271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0:54.168" v="122" actId="255"/>
          <ac:spMkLst>
            <pc:docMk/>
            <pc:sldMk cId="0" sldId="271"/>
            <ac:spMk id="5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00.678" v="123" actId="255"/>
          <ac:spMkLst>
            <pc:docMk/>
            <pc:sldMk cId="0" sldId="271"/>
            <ac:spMk id="8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05.428" v="124" actId="255"/>
          <ac:spMkLst>
            <pc:docMk/>
            <pc:sldMk cId="0" sldId="271"/>
            <ac:spMk id="10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10.427" v="125" actId="255"/>
          <ac:spMkLst>
            <pc:docMk/>
            <pc:sldMk cId="0" sldId="271"/>
            <ac:spMk id="12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15.590" v="126" actId="255"/>
          <ac:spMkLst>
            <pc:docMk/>
            <pc:sldMk cId="0" sldId="271"/>
            <ac:spMk id="1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20.627" v="127" actId="255"/>
          <ac:spMkLst>
            <pc:docMk/>
            <pc:sldMk cId="0" sldId="271"/>
            <ac:spMk id="16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56.830" v="152" actId="27636"/>
          <ac:spMkLst>
            <pc:docMk/>
            <pc:sldMk cId="0" sldId="271"/>
            <ac:spMk id="17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26.278" v="128" actId="255"/>
          <ac:spMkLst>
            <pc:docMk/>
            <pc:sldMk cId="0" sldId="271"/>
            <ac:spMk id="18" creationId="{00000000-0000-0000-0000-000000000000}"/>
          </ac:spMkLst>
        </pc:spChg>
      </pc:sldChg>
      <pc:sldChg chg="del">
        <pc:chgData name="Eric Miller" userId="cfca7bc2df1deedf" providerId="LiveId" clId="{8A0F1853-E1EA-40F7-B37A-F584E4452879}" dt="2026-10-06T19:31:43.889" v="129" actId="47"/>
        <pc:sldMkLst>
          <pc:docMk/>
          <pc:sldMk cId="0" sldId="272"/>
        </pc:sldMkLst>
      </pc:sldChg>
      <pc:sldChg chg="addSp delSp modSp mod">
        <pc:chgData name="Eric Miller" userId="cfca7bc2df1deedf" providerId="LiveId" clId="{8A0F1853-E1EA-40F7-B37A-F584E4452879}" dt="2026-10-06T19:32:00.854" v="154"/>
        <pc:sldMkLst>
          <pc:docMk/>
          <pc:sldMk cId="0" sldId="273"/>
        </pc:sldMkLst>
        <pc:spChg chg="add del mod">
          <ac:chgData name="Eric Miller" userId="cfca7bc2df1deedf" providerId="LiveId" clId="{8A0F1853-E1EA-40F7-B37A-F584E4452879}" dt="2026-10-06T19:32:00.854" v="154"/>
          <ac:spMkLst>
            <pc:docMk/>
            <pc:sldMk cId="0" sldId="273"/>
            <ac:spMk id="2" creationId="{C34401DF-87F4-62E5-EFCF-4B4E075CD857}"/>
          </ac:spMkLst>
        </pc:spChg>
        <pc:spChg chg="mod">
          <ac:chgData name="Eric Miller" userId="cfca7bc2df1deedf" providerId="LiveId" clId="{8A0F1853-E1EA-40F7-B37A-F584E4452879}" dt="2026-10-06T19:31:56.739" v="131" actId="27636"/>
          <ac:spMkLst>
            <pc:docMk/>
            <pc:sldMk cId="0" sldId="273"/>
            <ac:spMk id="4" creationId="{00000000-0000-0000-0000-000000000000}"/>
          </ac:spMkLst>
        </pc:spChg>
      </pc:sldChg>
      <pc:sldChg chg="modSp mod">
        <pc:chgData name="Eric Miller" userId="cfca7bc2df1deedf" providerId="LiveId" clId="{8A0F1853-E1EA-40F7-B37A-F584E4452879}" dt="2026-10-06T19:31:56.757" v="136" actId="27636"/>
        <pc:sldMkLst>
          <pc:docMk/>
          <pc:sldMk cId="0" sldId="274"/>
        </pc:sldMkLst>
        <pc:spChg chg="mod">
          <ac:chgData name="Eric Miller" userId="cfca7bc2df1deedf" providerId="LiveId" clId="{8A0F1853-E1EA-40F7-B37A-F584E4452879}" dt="2026-10-06T19:31:56.755" v="134" actId="27636"/>
          <ac:spMkLst>
            <pc:docMk/>
            <pc:sldMk cId="0" sldId="274"/>
            <ac:spMk id="4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56.751" v="133" actId="27636"/>
          <ac:spMkLst>
            <pc:docMk/>
            <pc:sldMk cId="0" sldId="274"/>
            <ac:spMk id="8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56.756" v="135" actId="27636"/>
          <ac:spMkLst>
            <pc:docMk/>
            <pc:sldMk cId="0" sldId="274"/>
            <ac:spMk id="12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56.757" v="136" actId="27636"/>
          <ac:spMkLst>
            <pc:docMk/>
            <pc:sldMk cId="0" sldId="274"/>
            <ac:spMk id="16" creationId="{00000000-0000-0000-0000-000000000000}"/>
          </ac:spMkLst>
        </pc:spChg>
        <pc:spChg chg="mod">
          <ac:chgData name="Eric Miller" userId="cfca7bc2df1deedf" providerId="LiveId" clId="{8A0F1853-E1EA-40F7-B37A-F584E4452879}" dt="2026-10-06T19:31:56.751" v="132" actId="27636"/>
          <ac:spMkLst>
            <pc:docMk/>
            <pc:sldMk cId="0" sldId="274"/>
            <ac:spMk id="2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5000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1 minute
Facilitator notes:
• Frame the deck as a discussion document, not a final policy announcement.
• The goal is to align leadership on what NAMFS Certification should mean and how to create member and client value.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3 minutes
Facilitator notes:
• Keep this grounded in practical pain points: repeated onboarding, inconsistent training expectations, and field verification challenges.
• Invite examples without letting the discussion become company-specific.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3 minutes
Facilitator notes:
• Use this as the anchor concept for the rest of the deck.
• Emphasize that the Academy remains central, but certification becomes broader and more useful when connected to verification and visibility.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3 minutes
Facilitator notes:
• Explain why this distinction matters: one trained employee should not automatically make an entire company certified.
• At the same time, a company certification has little value unless it includes appropriately trained people.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3 minutes
Facilitator notes:
• Introduce a ladder that recognizes professional growth.
• Discuss whether the foundation credential should be mandatory for all specialty credentials.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4 minutes
Facilitator notes:
• Stress the difference between baseline verification and an endorsement of performance.
• Ask attendees to separate must-have launch requirements from nice-to-have future requirements.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3 minutes
Facilitator notes:
• Focus on transparency and verification, not competitive ranking.
• Ask whether background status should be displayed as current/verified only, without personal details.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4 minutes
Facilitator notes:
• This is not a rebuild from zero. The Academy already gives NAMFS a platform.
• Discuss whether the Combined Certification should evolve into the foundation credential.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4 minutes
Facilitator notes:
• Position expansion as a way to make NAMFS more relevant across adjacent property services.
• Ask which course should become the first pilot based on demand, urgency, and feasibility.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3 minutes
Facilitator notes:
• This slide is about quality control and credibility of the Academy.
• Invite input on how rigorous the test should be and what renewal should look like.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4 minutes
Facilitator notes:
• Be clear that NAMFS should not become the background-check company.
• The discussion should focus on baseline requirements, portability, privacy, and renewal cycles.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4 minutes
Facilitator notes:
• Use the badge as a concept, not a final design.
• Focus on field trust and safety while preserving privacy and avoiding over-claims.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4 minutes
Facilitator notes:
• Connect visibility to member value and client adoption.
• Discuss whether all certified vendors should be listed automatically or whether visibility should be opt-in.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3 minutes
Facilitator notes:
• A credential without stakeholder value will not gain adoption.
• Ask attendees to identify the primary driver for launch: member value, client value, safety, standardization, or Academy revenue.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3 minutes
Facilitator notes:
• Discuss governance without getting stuck in policy drafting.
• The key point is that credibility requires renewal, controls, and consequences for misuse.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5 minutes
Facilitator notes:
• Facilitate this as a live working slide.
• Ask attendees to separate requirements into launch requirements, future requirements, and unresolved questions.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time: 5 minutes
Facilitator notes:
• Use this to gather practical adoption ideas from each stakeholder angle.
• Capture any concerns about cost, visibility, screening, verification, or client acceptance.
[Sources]
User-provided NAMFS Certification outline and prior NAMFS discussion context.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00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58368" y="1572768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NAMFS Certification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85800" y="2286000"/>
            <a:ext cx="6675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dirty="0">
                <a:solidFill>
                  <a:srgbClr val="E5E8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Creating a Trusted, Verified &amp; Visible Industry Workforce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685800" y="3858768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Leadership Summit Discussion Document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4261104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DE2F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 • Qualification • Screening • Identification • Verification • Visibility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458200" y="1417320"/>
            <a:ext cx="2606040" cy="2606040"/>
          </a:xfrm>
          <a:prstGeom prst="ellipse">
            <a:avLst/>
          </a:prstGeom>
          <a:solidFill>
            <a:srgbClr val="0B0B58"/>
          </a:solidFill>
          <a:ln w="15240">
            <a:solidFill>
              <a:srgbClr val="55559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796528" y="1755648"/>
            <a:ext cx="1920240" cy="1920240"/>
          </a:xfrm>
          <a:prstGeom prst="ellipse">
            <a:avLst/>
          </a:prstGeom>
          <a:solidFill>
            <a:srgbClr val="FFFFFF">
              <a:alpha val="8000"/>
            </a:srgbClr>
          </a:solidFill>
          <a:ln w="17780">
            <a:solidFill>
              <a:srgbClr val="FFFFFF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897112" y="2331720"/>
            <a:ext cx="17190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CERTIFIED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052560" y="2651760"/>
            <a:ext cx="142646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2F4FF"/>
                </a:solidFill>
              </a:rPr>
              <a:t>NAMFS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3E3B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DDE2F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17" name="Picture 16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D4A03AF5-4E51-78E3-6230-F6E6BED55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7584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Certification — Why Now?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industry already performs screening, onboarding, training, and credentialing. The gap is connection and recognition.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1801368"/>
            <a:ext cx="384048" cy="384048"/>
          </a:xfrm>
          <a:prstGeom prst="ellipse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02920" y="1828800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9264" y="1746504"/>
            <a:ext cx="2880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0042"/>
                </a:solidFill>
              </a:rPr>
              <a:t>Repeated onboarding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69264" y="2075688"/>
            <a:ext cx="45720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</a:rPr>
              <a:t>Vendors and field professionals repeatedly prove the same baseline requirements.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02920" y="2624328"/>
            <a:ext cx="384048" cy="384048"/>
          </a:xfrm>
          <a:prstGeom prst="ellipse">
            <a:avLst/>
          </a:prstGeom>
          <a:solidFill>
            <a:srgbClr val="020042"/>
          </a:solidFill>
          <a:ln w="12700">
            <a:solidFill>
              <a:srgbClr val="020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02920" y="2651760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969264" y="2569464"/>
            <a:ext cx="2880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0042"/>
                </a:solidFill>
              </a:rPr>
              <a:t>Uneven definitions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969264" y="2898648"/>
            <a:ext cx="45720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</a:rPr>
              <a:t>“Qualified” can mean different things across clients, services, and markets.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02920" y="3447288"/>
            <a:ext cx="384048" cy="384048"/>
          </a:xfrm>
          <a:prstGeom prst="ellipse">
            <a:avLst/>
          </a:prstGeom>
          <a:solidFill>
            <a:srgbClr val="020042"/>
          </a:solidFill>
          <a:ln w="12700">
            <a:solidFill>
              <a:srgbClr val="020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02920" y="3474720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69264" y="3429000"/>
            <a:ext cx="2880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0042"/>
                </a:solidFill>
              </a:rPr>
              <a:t>Field trust gap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69264" y="3721608"/>
            <a:ext cx="45720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</a:rPr>
              <a:t>Occupants, law enforcement, municipalities, and neighbors often lack easy verification.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02920" y="4270248"/>
            <a:ext cx="384048" cy="384048"/>
          </a:xfrm>
          <a:prstGeom prst="ellipse">
            <a:avLst/>
          </a:prstGeom>
          <a:solidFill>
            <a:srgbClr val="020042"/>
          </a:solidFill>
          <a:ln w="12700">
            <a:solidFill>
              <a:srgbClr val="020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2920" y="4297680"/>
            <a:ext cx="3840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969264" y="4224528"/>
            <a:ext cx="28803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0042"/>
                </a:solidFill>
              </a:rPr>
              <a:t>New service lanes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69264" y="4544568"/>
            <a:ext cx="45720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</a:rPr>
              <a:t>SFR, safety, and asset management require clearer pathways and modernized training.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035040" y="4434840"/>
            <a:ext cx="2057400" cy="457200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Current State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9235440" y="4434840"/>
            <a:ext cx="2057400" cy="457200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Certified Future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6400800" y="2240280"/>
            <a:ext cx="4526280" cy="1005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20042"/>
                </a:solidFill>
              </a:rPr>
              <a:t>NAMFS can bridge fragmented requirements into one recognizable, verifiable baseline.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6583680" y="5257800"/>
            <a:ext cx="5102352" cy="658368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is the biggest trust or qualification gap today?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31" name="Picture 30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5561ED40-712F-58EC-E578-598EE5020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8228" y="130736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Certification Ecosystem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NAMFS credential should work as a system, not as a stand-alone course completion badge.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94360" y="2057400"/>
            <a:ext cx="1417320" cy="53035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Educated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697480"/>
            <a:ext cx="1417320" cy="50292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Academy courses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 rot="5400000">
            <a:off x="2148840" y="2267712"/>
            <a:ext cx="210312" cy="201168"/>
          </a:xfrm>
          <a:prstGeom prst="triangle">
            <a:avLst/>
          </a:prstGeom>
          <a:solidFill>
            <a:srgbClr val="B9BED0"/>
          </a:solidFill>
          <a:ln w="12700">
            <a:solidFill>
              <a:srgbClr val="B9BE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468880" y="2057400"/>
            <a:ext cx="1417320" cy="530352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Screened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468880" y="2697480"/>
            <a:ext cx="1417320" cy="50292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Background check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 rot="5400000">
            <a:off x="4023360" y="2267712"/>
            <a:ext cx="210312" cy="201168"/>
          </a:xfrm>
          <a:prstGeom prst="triangle">
            <a:avLst/>
          </a:prstGeom>
          <a:solidFill>
            <a:srgbClr val="B9BED0"/>
          </a:solidFill>
          <a:ln w="12700">
            <a:solidFill>
              <a:srgbClr val="B9BE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343400" y="2057400"/>
            <a:ext cx="1417320" cy="53035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Qualified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343400" y="2697480"/>
            <a:ext cx="1417320" cy="50292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Company validation &amp; TIN Matching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 rot="5400000">
            <a:off x="5897880" y="2267712"/>
            <a:ext cx="210312" cy="201168"/>
          </a:xfrm>
          <a:prstGeom prst="triangle">
            <a:avLst/>
          </a:prstGeom>
          <a:solidFill>
            <a:srgbClr val="B9BED0"/>
          </a:solidFill>
          <a:ln w="12700">
            <a:solidFill>
              <a:srgbClr val="B9BE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17920" y="2057400"/>
            <a:ext cx="1417320" cy="530352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Identified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217920" y="2697480"/>
            <a:ext cx="1417320" cy="50292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credential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 rot="5400000">
            <a:off x="7772400" y="2267712"/>
            <a:ext cx="210312" cy="201168"/>
          </a:xfrm>
          <a:prstGeom prst="triangle">
            <a:avLst/>
          </a:prstGeom>
          <a:solidFill>
            <a:srgbClr val="B9BED0"/>
          </a:solidFill>
          <a:ln w="12700">
            <a:solidFill>
              <a:srgbClr val="B9BE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092440" y="2057400"/>
            <a:ext cx="1417320" cy="53035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Verified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092440" y="2697480"/>
            <a:ext cx="1417320" cy="50292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QR/status lookup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 rot="5400000">
            <a:off x="9646920" y="2267712"/>
            <a:ext cx="210312" cy="201168"/>
          </a:xfrm>
          <a:prstGeom prst="triangle">
            <a:avLst/>
          </a:prstGeom>
          <a:solidFill>
            <a:srgbClr val="B9BED0"/>
          </a:solidFill>
          <a:ln w="12700">
            <a:solidFill>
              <a:srgbClr val="B9BE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966960" y="2057400"/>
            <a:ext cx="1417320" cy="530352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Visible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966960" y="2697480"/>
            <a:ext cx="1417320" cy="50292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Website directory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02920" y="4069080"/>
            <a:ext cx="1920240" cy="365760"/>
          </a:xfrm>
          <a:prstGeom prst="rect">
            <a:avLst/>
          </a:prstGeom>
          <a:solidFill>
            <a:srgbClr val="FFF0F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Working definition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2560320" y="3950208"/>
            <a:ext cx="818388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82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Certification should show that a person or company has met defined education, screening, validation, and renewal requirements — and that the credential can be verified.</a:t>
            </a:r>
            <a:endParaRPr lang="en-US" sz="1820" dirty="0"/>
          </a:p>
        </p:txBody>
      </p:sp>
      <p:sp>
        <p:nvSpPr>
          <p:cNvPr id="26" name="Text 24"/>
          <p:cNvSpPr/>
          <p:nvPr/>
        </p:nvSpPr>
        <p:spPr>
          <a:xfrm>
            <a:off x="6583680" y="5321808"/>
            <a:ext cx="5102352" cy="621792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 anything missing from this ecosystem?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31" name="Picture 30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563A7CCA-E37A-587C-DA42-1468C97C2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8140" y="105445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17220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Two Credentials, One System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certification and company certification solve different problems 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and should not be confused.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13232" y="1828800"/>
            <a:ext cx="4892040" cy="53035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Certified Professional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13232" y="2514600"/>
            <a:ext cx="4892040" cy="96012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Education-based credential showing that an individual has completed training, passed knowledge checks, and maintains applicable continuing education.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13232" y="3703320"/>
            <a:ext cx="4892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Potential specialties: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Inspections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Preservation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Safety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Single-Family Rental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Asset Management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583680" y="1828800"/>
            <a:ext cx="4892040" cy="530352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Certified Vendor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583680" y="2514600"/>
            <a:ext cx="4892040" cy="96012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Company-level credential showing that a business has met baseline validation, insurance, personnel, safety, screening, and quality-control requirements.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583680" y="3703320"/>
            <a:ext cx="48920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Potential requirements: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Active NAMFS membership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Valid business documentation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Insurance confirmation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Certified personnel</a:t>
            </a:r>
            <a:endParaRPr lang="en-US" sz="1600" dirty="0"/>
          </a:p>
          <a:p>
            <a:pPr marL="0" indent="0" algn="l">
              <a:buNone/>
            </a:pPr>
            <a:r>
              <a:rPr lang="en-US" sz="16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Annual renewal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99048" y="1874520"/>
            <a:ext cx="0" cy="3310128"/>
          </a:xfrm>
          <a:prstGeom prst="line">
            <a:avLst/>
          </a:prstGeom>
          <a:noFill/>
          <a:ln w="1270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520440" y="5285232"/>
            <a:ext cx="5166360" cy="685800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should require company certification versus individual certification?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19" name="Picture 18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BF5B6597-15D9-7D7B-3186-BAE1115EE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016" y="66728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Individual Certification Pathway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Create a professional development ladder rather than disconnected one-time courses.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31520" y="1828800"/>
            <a:ext cx="1645920" cy="411480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Foundation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606040" y="1810512"/>
            <a:ext cx="3840480" cy="40233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524" tIns="1524" rIns="1524" bIns="1524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Certified Field Services Professional – Inspections &amp; Preservation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720840" y="1801368"/>
            <a:ext cx="4526280" cy="56692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industry knowledge, documentation, conduct, safety awareness, and client/regulatory context.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554480" y="2286000"/>
            <a:ext cx="0" cy="530352"/>
          </a:xfrm>
          <a:prstGeom prst="line">
            <a:avLst/>
          </a:prstGeom>
          <a:noFill/>
          <a:ln w="16510">
            <a:solidFill>
              <a:srgbClr val="B9BED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31520" y="3063240"/>
            <a:ext cx="1645920" cy="411480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Specialty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2606040" y="3044952"/>
            <a:ext cx="3840480" cy="40233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SFR • Asset Management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720840" y="3035808"/>
            <a:ext cx="4526280" cy="56692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Role-specific credentials that reflect current services and future opportunities.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1554480" y="3520440"/>
            <a:ext cx="0" cy="530352"/>
          </a:xfrm>
          <a:prstGeom prst="line">
            <a:avLst/>
          </a:prstGeom>
          <a:noFill/>
          <a:ln w="16510">
            <a:solidFill>
              <a:srgbClr val="B9BED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31520" y="4297680"/>
            <a:ext cx="1645920" cy="411480"/>
          </a:xfrm>
          <a:prstGeom prst="rect">
            <a:avLst/>
          </a:prstGeom>
          <a:solidFill>
            <a:srgbClr val="B77B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Continuing</a:t>
            </a: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Ed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2606040" y="4279392"/>
            <a:ext cx="3840480" cy="40233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Annual updates and microlearning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720840" y="4270248"/>
            <a:ext cx="4526280" cy="56692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 refreshers for regulatory changes, standards, safety issues, and emerging service needs.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02920" y="5458968"/>
            <a:ext cx="5669280" cy="475488"/>
          </a:xfrm>
          <a:prstGeom prst="rect">
            <a:avLst/>
          </a:prstGeom>
          <a:solidFill>
            <a:srgbClr val="E8F5E9"/>
          </a:solidFill>
          <a:ln w="12700">
            <a:solidFill>
              <a:srgbClr val="CFE8D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principle: make credentials portable, role-specific, renewable, and easy to understand.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83680" y="5349240"/>
            <a:ext cx="5102352" cy="685800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the right entry-level credential name?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24" name="Picture 23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8084A534-C3FC-848D-991A-C6ED36CC4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5416" y="205596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NAMFS Certified Vendor: Working Standard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company-level designation should show that baseline qualifications have been independently satisfied.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777240" y="1783080"/>
            <a:ext cx="182880" cy="182880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106424" y="1746504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20042"/>
                </a:solidFill>
              </a:rPr>
              <a:t>Active NAMFS membership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77240" y="2459736"/>
            <a:ext cx="182880" cy="182880"/>
          </a:xfrm>
          <a:prstGeom prst="rect">
            <a:avLst/>
          </a:prstGeom>
          <a:solidFill>
            <a:srgbClr val="020042"/>
          </a:solidFill>
          <a:ln w="12700">
            <a:solidFill>
              <a:srgbClr val="020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06424" y="242316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20042"/>
                </a:solidFill>
              </a:rPr>
              <a:t>Business registration / W-9 validation/</a:t>
            </a:r>
            <a:r>
              <a:rPr lang="en-US" sz="1500">
                <a:solidFill>
                  <a:srgbClr val="020042"/>
                </a:solidFill>
              </a:rPr>
              <a:t>TIN Validation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77240" y="3136392"/>
            <a:ext cx="182880" cy="182880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106424" y="3099816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20042"/>
                </a:solidFill>
              </a:rPr>
              <a:t>Insurance documentation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777240" y="3813048"/>
            <a:ext cx="182880" cy="182880"/>
          </a:xfrm>
          <a:prstGeom prst="rect">
            <a:avLst/>
          </a:prstGeom>
          <a:solidFill>
            <a:srgbClr val="020042"/>
          </a:solidFill>
          <a:ln w="12700">
            <a:solidFill>
              <a:srgbClr val="020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106424" y="377647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20042"/>
                </a:solidFill>
              </a:rPr>
              <a:t>Certified personnel requirement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77240" y="4489704"/>
            <a:ext cx="182880" cy="182880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106424" y="445312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20042"/>
                </a:solidFill>
              </a:rPr>
              <a:t>Industry-standard background screening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309360" y="1783080"/>
            <a:ext cx="182880" cy="182880"/>
          </a:xfrm>
          <a:prstGeom prst="rect">
            <a:avLst/>
          </a:prstGeom>
          <a:solidFill>
            <a:srgbClr val="020042"/>
          </a:solidFill>
          <a:ln w="12700">
            <a:solidFill>
              <a:srgbClr val="020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638544" y="1746504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20042"/>
                </a:solidFill>
              </a:rPr>
              <a:t>Safety policy and field protocol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309360" y="2459736"/>
            <a:ext cx="182880" cy="182880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638544" y="2423160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20042"/>
                </a:solidFill>
              </a:rPr>
              <a:t>Quality-control process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309360" y="3136392"/>
            <a:ext cx="182880" cy="182880"/>
          </a:xfrm>
          <a:prstGeom prst="rect">
            <a:avLst/>
          </a:prstGeom>
          <a:solidFill>
            <a:srgbClr val="020042"/>
          </a:solidFill>
          <a:ln w="12700">
            <a:solidFill>
              <a:srgbClr val="020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638544" y="3099816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20042"/>
                </a:solidFill>
              </a:rPr>
              <a:t>Subcontractor/vendor oversight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309360" y="3813048"/>
            <a:ext cx="182880" cy="182880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638544" y="377647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20042"/>
                </a:solidFill>
              </a:rPr>
              <a:t>Complaint/escalation process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309360" y="4489704"/>
            <a:ext cx="182880" cy="182880"/>
          </a:xfrm>
          <a:prstGeom prst="rect">
            <a:avLst/>
          </a:prstGeom>
          <a:solidFill>
            <a:srgbClr val="020042"/>
          </a:solidFill>
          <a:ln w="12700">
            <a:solidFill>
              <a:srgbClr val="020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638544" y="4453128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20042"/>
                </a:solidFill>
              </a:rPr>
              <a:t>Annual verification and renewal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777240" y="5285232"/>
            <a:ext cx="5349240" cy="685800"/>
          </a:xfrm>
          <a:prstGeom prst="rect">
            <a:avLst/>
          </a:prstGeom>
          <a:solidFill>
            <a:srgbClr val="FFF6E0"/>
          </a:solidFill>
          <a:ln w="12700">
            <a:solidFill>
              <a:srgbClr val="F3D38E"/>
            </a:solidFill>
          </a:ln>
        </p:spPr>
        <p:txBody>
          <a:bodyPr wrap="square" lIns="1524" tIns="1524" rIns="1524" bIns="1524" rtlCol="0" anchor="ctr">
            <a:no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Important boundary: NAMFS certification would not guarantee performance or replace client due diligence. It should define and verify a recognized baseline.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583680" y="5285232"/>
            <a:ext cx="5102352" cy="685800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requirements are essential on day one?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33" name="Picture 32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5DE43F39-F9E8-8373-AD4C-083EB922C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4328" y="59725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21792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Certified Vendor Visibility Model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25000" lnSpcReduction="20000"/>
          </a:bodyPr>
          <a:lstStyle/>
          <a:p>
            <a:pPr marL="0" indent="0">
              <a:buNone/>
            </a:pPr>
            <a:r>
              <a:rPr lang="en-US" sz="60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designation should help clients quickly identify service capability without</a:t>
            </a:r>
          </a:p>
          <a:p>
            <a:pPr marL="0" indent="0">
              <a:buNone/>
            </a:pPr>
            <a:r>
              <a:rPr lang="en-US" sz="60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becoming a paid ranking system</a:t>
            </a: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31520" y="1764792"/>
            <a:ext cx="3108960" cy="402336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Company Profile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31520" y="2331720"/>
            <a:ext cx="3108960" cy="146304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Certified Vendor ✓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Coverage: States / ZIPs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Services: Inspection, Preservation, SFR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Status: Current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26280" y="1764792"/>
            <a:ext cx="3108960" cy="402336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Certification Badges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617720" y="2359152"/>
            <a:ext cx="1234440" cy="329184"/>
          </a:xfrm>
          <a:prstGeom prst="rect">
            <a:avLst/>
          </a:prstGeom>
          <a:solidFill>
            <a:srgbClr val="EEF2FF"/>
          </a:solidFill>
          <a:ln>
            <a:solidFill>
              <a:srgbClr val="EEF2FF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Inspection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035040" y="2359152"/>
            <a:ext cx="1234440" cy="329184"/>
          </a:xfrm>
          <a:prstGeom prst="rect">
            <a:avLst/>
          </a:prstGeom>
          <a:solidFill>
            <a:srgbClr val="FFF0F0"/>
          </a:solidFill>
          <a:ln>
            <a:solidFill>
              <a:srgbClr val="FFF0F0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Preservation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17720" y="2834640"/>
            <a:ext cx="1234440" cy="329184"/>
          </a:xfrm>
          <a:prstGeom prst="rect">
            <a:avLst/>
          </a:prstGeom>
          <a:solidFill>
            <a:srgbClr val="EEF2FF"/>
          </a:solidFill>
          <a:ln>
            <a:solidFill>
              <a:srgbClr val="EEF2FF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SFR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041056" y="2834640"/>
            <a:ext cx="1234440" cy="329184"/>
          </a:xfrm>
          <a:prstGeom prst="rect">
            <a:avLst/>
          </a:prstGeom>
          <a:solidFill>
            <a:srgbClr val="FFF0F0"/>
          </a:solidFill>
          <a:ln>
            <a:solidFill>
              <a:srgbClr val="FFF0F0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17720" y="3310128"/>
            <a:ext cx="1234440" cy="329184"/>
          </a:xfrm>
          <a:prstGeom prst="rect">
            <a:avLst/>
          </a:prstGeom>
          <a:solidFill>
            <a:srgbClr val="EEF2FF"/>
          </a:solidFill>
          <a:ln>
            <a:solidFill>
              <a:srgbClr val="EEF2FF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Asset Mgmt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035040" y="3310128"/>
            <a:ext cx="1234440" cy="329184"/>
          </a:xfrm>
          <a:prstGeom prst="rect">
            <a:avLst/>
          </a:prstGeom>
          <a:solidFill>
            <a:srgbClr val="FFF0F0"/>
          </a:solidFill>
          <a:ln>
            <a:solidFill>
              <a:srgbClr val="FFF0F0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Screened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321040" y="1764792"/>
            <a:ext cx="3108960" cy="402336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Verification Result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321040" y="2331720"/>
            <a:ext cx="3108960" cy="146304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Credential: ACTIVE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Expires: MM/DD/YYYY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Background: Current / Verified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Company: Validated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31520" y="4498848"/>
            <a:ext cx="5212080" cy="731520"/>
          </a:xfrm>
          <a:prstGeom prst="rect">
            <a:avLst/>
          </a:prstGeom>
          <a:solidFill>
            <a:srgbClr val="FFF0F0"/>
          </a:solidFill>
          <a:ln w="12700">
            <a:solidFill>
              <a:srgbClr val="FFD2D2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Guardrail: website visibility should reflect verified credentials and service categories — not preferred status, rankings, or endorsements.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83680" y="4498848"/>
            <a:ext cx="5102352" cy="731520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32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should be visible publicly, and what should be client-only?</a:t>
            </a:r>
            <a:endParaRPr lang="en-US" sz="1320" dirty="0"/>
          </a:p>
        </p:txBody>
      </p:sp>
      <p:sp>
        <p:nvSpPr>
          <p:cNvPr id="20" name="Shape 18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24" name="Picture 23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F9BBB057-4C8E-266B-A95E-336D9B7E1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7071" y="82585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NAMFS Academy 2.0: Update Existing Courses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with the existing Academy foundation, then modernize content, testing, and renewal.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1828800"/>
            <a:ext cx="3310128" cy="43891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Inspection Certification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85800" y="2441448"/>
            <a:ext cx="3310128" cy="192024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Modern occupancy determination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Documentation expectations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Photos/video standards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Technology &amp; escalation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Safety during inspection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498848" y="1828800"/>
            <a:ext cx="3310128" cy="438912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Preservation Certification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498848" y="2441448"/>
            <a:ext cx="3310128" cy="192024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Initial secure and recurring services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Winterization and debris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Pools, hazards, and quality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Allowables versus bids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Documentation and QC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311896" y="1828800"/>
            <a:ext cx="3310128" cy="43891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Combined Credential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311896" y="2441448"/>
            <a:ext cx="3310128" cy="192024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Broader foundation credential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Role-based learning path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Shared terminology and standards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Common professionalism expectations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ea typeface="Aptos" pitchFamily="34" charset="-122"/>
                <a:cs typeface="Aptos" pitchFamily="34" charset="-120"/>
              </a:rPr>
              <a:t>Annual update modules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13232" y="5047488"/>
            <a:ext cx="5394960" cy="658368"/>
          </a:xfrm>
          <a:prstGeom prst="rect">
            <a:avLst/>
          </a:prstGeom>
          <a:solidFill>
            <a:srgbClr val="E8F5E9"/>
          </a:solidFill>
          <a:ln w="12700">
            <a:solidFill>
              <a:srgbClr val="CFE8D0"/>
            </a:solidFill>
          </a:ln>
        </p:spPr>
        <p:txBody>
          <a:bodyPr wrap="square" lIns="1524" tIns="1524" rIns="1524" bIns="1524" rtlCol="0" anchor="ctr">
            <a:no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Modernization principle: keep what works, retire what is stale, add field-relevant scenarios, and build renewal into the credential.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583680" y="5047488"/>
            <a:ext cx="5102352" cy="658368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existing course needs the most urgent refresh?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19" name="Picture 18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FCEEB8B6-32A5-1350-EB25-06299647F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4328" y="139590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New Academy Expansion Areas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Certification should reflect where the industry is going, not only where it has been.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1874520" y="1691640"/>
            <a:ext cx="1051560" cy="914400"/>
          </a:xfrm>
          <a:prstGeom prst="hexagon">
            <a:avLst/>
          </a:prstGeom>
          <a:solidFill>
            <a:srgbClr val="020042"/>
          </a:solidFill>
          <a:ln w="12700">
            <a:solidFill>
              <a:srgbClr val="020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874520" y="1929384"/>
            <a:ext cx="1051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2816352"/>
            <a:ext cx="3246120" cy="41148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2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Single-Family Rental</a:t>
            </a:r>
            <a:endParaRPr lang="en-US" sz="1720" dirty="0"/>
          </a:p>
        </p:txBody>
      </p:sp>
      <p:sp>
        <p:nvSpPr>
          <p:cNvPr id="10" name="Text 8"/>
          <p:cNvSpPr/>
          <p:nvPr/>
        </p:nvSpPr>
        <p:spPr>
          <a:xfrm>
            <a:off x="731520" y="3364992"/>
            <a:ext cx="3246120" cy="132588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Occupied maintenance, turns, make-ready services, resident interaction, emergency work, SFR documentation, and QA.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669280" y="1691640"/>
            <a:ext cx="1051560" cy="914400"/>
          </a:xfrm>
          <a:prstGeom prst="hexagon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669280" y="1929384"/>
            <a:ext cx="1051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526280" y="2816352"/>
            <a:ext cx="3246120" cy="41148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2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</a:t>
            </a:r>
            <a:endParaRPr lang="en-US" sz="1720" dirty="0"/>
          </a:p>
        </p:txBody>
      </p:sp>
      <p:sp>
        <p:nvSpPr>
          <p:cNvPr id="14" name="Text 12"/>
          <p:cNvSpPr/>
          <p:nvPr/>
        </p:nvSpPr>
        <p:spPr>
          <a:xfrm>
            <a:off x="4526280" y="3364992"/>
            <a:ext cx="3246120" cy="132588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 Before You Go, de-escalation, no trespassing, law enforcement interaction, PPE, incident reporting, and escalation.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9464040" y="1691640"/>
            <a:ext cx="1051560" cy="914400"/>
          </a:xfrm>
          <a:prstGeom prst="hexagon">
            <a:avLst/>
          </a:prstGeom>
          <a:solidFill>
            <a:srgbClr val="B77B00"/>
          </a:solidFill>
          <a:ln w="12700">
            <a:solidFill>
              <a:srgbClr val="B77B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464040" y="1929384"/>
            <a:ext cx="1051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321040" y="2816352"/>
            <a:ext cx="3246120" cy="41148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2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Asset Management</a:t>
            </a:r>
            <a:endParaRPr lang="en-US" sz="1720" dirty="0"/>
          </a:p>
        </p:txBody>
      </p:sp>
      <p:sp>
        <p:nvSpPr>
          <p:cNvPr id="18" name="Text 16"/>
          <p:cNvSpPr/>
          <p:nvPr/>
        </p:nvSpPr>
        <p:spPr>
          <a:xfrm>
            <a:off x="8321040" y="3364992"/>
            <a:ext cx="3246120" cy="132588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REO lifecycle, condition review, code/HOA issues, bid review, vendor oversight, marketing readiness, and disposition support.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429000" y="5166360"/>
            <a:ext cx="5349240" cy="658368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new certification creates the greatest near-term value?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24" name="Picture 23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84B6DA93-E3B6-D38B-816A-FAF36DC4D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8228" y="137449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Course Design: Practical, Modular, Renewable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 consistent instructional architecture across all Academy credentials.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1645920"/>
            <a:ext cx="2103120" cy="39319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3246120" y="1645920"/>
            <a:ext cx="4206240" cy="393192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Short, focused lessons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2395728"/>
            <a:ext cx="2103120" cy="393192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Scenario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3246120" y="2395728"/>
            <a:ext cx="4206240" cy="393192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field decision points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22960" y="3145536"/>
            <a:ext cx="2103120" cy="39319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Knowledge Check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3246120" y="3145536"/>
            <a:ext cx="4206240" cy="393192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Measured understanding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22960" y="3895344"/>
            <a:ext cx="2103120" cy="393192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Credential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3246120" y="3895344"/>
            <a:ext cx="4206240" cy="393192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Status and expiration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2960" y="4645152"/>
            <a:ext cx="2103120" cy="39319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Renewal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3246120" y="4645152"/>
            <a:ext cx="4206240" cy="393192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Annual update path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001000" y="1901952"/>
            <a:ext cx="3246120" cy="1463040"/>
          </a:xfrm>
          <a:prstGeom prst="rect">
            <a:avLst/>
          </a:prstGeom>
          <a:solidFill>
            <a:srgbClr val="FFF0F0"/>
          </a:solidFill>
          <a:ln w="12700">
            <a:solidFill>
              <a:srgbClr val="FFD2D2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Learning should be built around decisions people actually make in the field and in operations — not only policy memorization.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001000" y="4251960"/>
            <a:ext cx="3246120" cy="822960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Should certification include scenario-based testing?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23" name="Picture 22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90BDEDCB-4BAC-8D3E-8175-92D6A95B8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139590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Industry-Standard Background Checks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Screening can strengthen trust, but it must be consistent, secure, and clearly scoped.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1828800"/>
            <a:ext cx="2331720" cy="502920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 Once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77240" y="2523744"/>
            <a:ext cx="2331720" cy="93268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approved screening providers and avoid unnecessary duplication where practical.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749040" y="1828800"/>
            <a:ext cx="2514600" cy="502920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 Consistently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749040" y="2523744"/>
            <a:ext cx="2514600" cy="93268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Display only whether the screening requirement is current and verified.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903720" y="1828800"/>
            <a:ext cx="2331720" cy="502920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Protect Data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903720" y="2523744"/>
            <a:ext cx="2331720" cy="93268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sensitive personal information out of badges and public profiles.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9829800" y="1828800"/>
            <a:ext cx="1645920" cy="502920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Renew Annually</a:t>
            </a:r>
            <a:endParaRPr lang="en-US" sz="1620" dirty="0"/>
          </a:p>
        </p:txBody>
      </p:sp>
      <p:sp>
        <p:nvSpPr>
          <p:cNvPr id="14" name="Text 12"/>
          <p:cNvSpPr/>
          <p:nvPr/>
        </p:nvSpPr>
        <p:spPr>
          <a:xfrm>
            <a:off x="9829800" y="2523744"/>
            <a:ext cx="1645920" cy="93268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renewal and dispute processes</a:t>
            </a:r>
            <a:r>
              <a:rPr lang="en-US" sz="124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240" dirty="0"/>
          </a:p>
        </p:txBody>
      </p:sp>
      <p:sp>
        <p:nvSpPr>
          <p:cNvPr id="15" name="Text 13"/>
          <p:cNvSpPr/>
          <p:nvPr/>
        </p:nvSpPr>
        <p:spPr>
          <a:xfrm>
            <a:off x="914400" y="4279392"/>
            <a:ext cx="5486400" cy="694944"/>
          </a:xfrm>
          <a:prstGeom prst="rect">
            <a:avLst/>
          </a:prstGeom>
          <a:solidFill>
            <a:srgbClr val="FFF6E0"/>
          </a:solidFill>
          <a:ln w="12700">
            <a:solidFill>
              <a:srgbClr val="F3D38E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role: define the certification requirement and verification rules. Qualified screening providers perform the screening.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4279392"/>
            <a:ext cx="4389120" cy="694944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should the baseline screening requirement include?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21" name="Picture 20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A341EE8E-76E8-5B88-13E0-CC8EB96C8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016" y="139590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Identification &amp; Field Verification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Certification should help answer a practical question: who is at the door, and can they be verified?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02920" y="1353312"/>
            <a:ext cx="1097280" cy="54864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50976" y="1751076"/>
            <a:ext cx="2926080" cy="388620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20042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868680" y="1737360"/>
            <a:ext cx="2926080" cy="566928"/>
          </a:xfrm>
          <a:prstGeom prst="rect">
            <a:avLst/>
          </a:prstGeom>
          <a:solidFill>
            <a:srgbClr val="020042"/>
          </a:solidFill>
          <a:ln w="12700">
            <a:solidFill>
              <a:srgbClr val="020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78992" y="1901952"/>
            <a:ext cx="2496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NAMFS VERIFIED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051560" y="2372868"/>
            <a:ext cx="658368" cy="658368"/>
          </a:xfrm>
          <a:prstGeom prst="ellipse">
            <a:avLst/>
          </a:prstGeom>
          <a:solidFill>
            <a:srgbClr val="D6DAE3"/>
          </a:solidFill>
          <a:ln w="12700">
            <a:solidFill>
              <a:srgbClr val="B9BE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78992" y="2667160"/>
            <a:ext cx="6583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80" dirty="0">
                <a:solidFill>
                  <a:srgbClr val="697386"/>
                </a:solidFill>
              </a:rPr>
              <a:t>PHOTO</a:t>
            </a:r>
            <a:endParaRPr lang="en-US" sz="680" dirty="0"/>
          </a:p>
        </p:txBody>
      </p:sp>
      <p:sp>
        <p:nvSpPr>
          <p:cNvPr id="12" name="Text 10"/>
          <p:cNvSpPr/>
          <p:nvPr/>
        </p:nvSpPr>
        <p:spPr>
          <a:xfrm>
            <a:off x="1965960" y="249631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30" b="1" dirty="0">
                <a:solidFill>
                  <a:srgbClr val="020042"/>
                </a:solidFill>
              </a:rPr>
              <a:t>Jordan Field</a:t>
            </a:r>
            <a:endParaRPr lang="en-US" sz="1530" dirty="0"/>
          </a:p>
        </p:txBody>
      </p:sp>
      <p:sp>
        <p:nvSpPr>
          <p:cNvPr id="13" name="Text 11"/>
          <p:cNvSpPr/>
          <p:nvPr/>
        </p:nvSpPr>
        <p:spPr>
          <a:xfrm>
            <a:off x="1965960" y="2802636"/>
            <a:ext cx="1609344" cy="1508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</a:rPr>
              <a:t>ABC Field Services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143000" y="3223260"/>
            <a:ext cx="2432304" cy="8915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</a:rPr>
              <a:t>Credential # NCFSP-000123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</a:rPr>
              <a:t>Status: ACTIVE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</a:rPr>
              <a:t>Certified: Inspection • Safety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</a:rPr>
              <a:t>Expires: MM/DD/YYYY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2542032" y="4462272"/>
            <a:ext cx="640080" cy="640080"/>
          </a:xfrm>
          <a:prstGeom prst="rect">
            <a:avLst/>
          </a:prstGeom>
          <a:solidFill>
            <a:srgbClr val="F7F8FA"/>
          </a:solidFill>
          <a:ln w="10160">
            <a:solidFill>
              <a:srgbClr val="020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2542032" y="467258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20042"/>
                </a:solidFill>
              </a:rPr>
              <a:t>QR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0" y="1810512"/>
            <a:ext cx="2743200" cy="39319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 ID should include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72000" y="2395728"/>
            <a:ext cx="2743200" cy="210312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Name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Company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Credential number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Active status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Certified areas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Expiration date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QR verification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229600" y="1810512"/>
            <a:ext cx="2743200" cy="393192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 ID should avoid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29600" y="2395728"/>
            <a:ext cx="2743200" cy="210312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Personal background details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Sensitive personal data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Client-confidential information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Claims of authorization beyond the actual assignment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Endorsement language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72000" y="5010912"/>
            <a:ext cx="6400800" cy="685800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should be able to scan and verify the credential?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26" name="Picture 25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68CF8D51-6399-DA60-9F33-C16BB90AA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889" y="139590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NAMFS Website Visibility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Certification should create a clear business benefit and a practical verification tool.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31520" y="1764792"/>
            <a:ext cx="4892040" cy="457200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a NAMFS Certified Company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31520" y="2395728"/>
            <a:ext cx="4892040" cy="205740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 filters could include: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State / ZIP / coverage area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Service category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Certification type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SFR capability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Safety-certified personnel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Asset management capability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446520" y="1764792"/>
            <a:ext cx="4892040" cy="457200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Credential Verification Page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46520" y="2395728"/>
            <a:ext cx="4892040" cy="2057400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Verification page could display: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Individual/company name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Credential ID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Current status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Certified service areas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Expiration date</a:t>
            </a: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Background check status as Current/Verified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31520" y="5010912"/>
            <a:ext cx="5394960" cy="658368"/>
          </a:xfrm>
          <a:prstGeom prst="rect">
            <a:avLst/>
          </a:prstGeom>
          <a:solidFill>
            <a:srgbClr val="E8F5E9"/>
          </a:solidFill>
          <a:ln w="12700">
            <a:solidFill>
              <a:srgbClr val="CFE8D0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Visibility creates adoption. A credential that clients can find and verify is more valuable than a certificate stored in a file.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583680" y="5010912"/>
            <a:ext cx="4754880" cy="658368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would make the directory useful enough for clients to use?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17" name="Picture 16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FED94E6B-4D50-9959-C731-FC81FEEE4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856" y="135308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Value Proposition by Stakeholder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Certification must create recognizable value for each part of the service chain.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31520" y="1783080"/>
            <a:ext cx="1874520" cy="420624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Vendors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2788920" y="1783080"/>
            <a:ext cx="2971800" cy="84124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Differentiation, website visibility, portable credentials, recognized investment in training and compliance.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309360" y="1783080"/>
            <a:ext cx="1874520" cy="420624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Clients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8366760" y="1783080"/>
            <a:ext cx="2971800" cy="84124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Easier initial identification, consistent baseline qualifications, faster verification, service capability visibility.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31520" y="3447288"/>
            <a:ext cx="1874520" cy="420624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Professionals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2788920" y="3447288"/>
            <a:ext cx="2971800" cy="84124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Professional recognition, portable training record, safer identification, clearer career pathway.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09360" y="3447288"/>
            <a:ext cx="1874520" cy="420624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8366760" y="3447288"/>
            <a:ext cx="2971800" cy="84124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Stronger standards, expanded Academy relevance, member engagement, and a more visible industry role.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097280" y="5257800"/>
            <a:ext cx="5486400" cy="594360"/>
          </a:xfrm>
          <a:prstGeom prst="rect">
            <a:avLst/>
          </a:prstGeom>
          <a:solidFill>
            <a:srgbClr val="FFF0F0"/>
          </a:solidFill>
          <a:ln w="12700">
            <a:solidFill>
              <a:srgbClr val="FFD2D2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Adoption question: What benefit would make each stakeholder actively ask, “Are they NAMFS Certified?”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086600" y="5257800"/>
            <a:ext cx="4297680" cy="594360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stakeholder must be convinced first?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21" name="Picture 20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C0B36980-C39B-DCCD-B02B-DD3E70854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856" y="139590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Governance, Renewal &amp; Integrity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credibility of the credential depends on how NAMFS controls, updates, and protects it.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1737360"/>
            <a:ext cx="1828800" cy="34747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Eligibility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2907792" y="1737360"/>
            <a:ext cx="5577840" cy="347472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can apply? What membership status is required?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77240" y="2450592"/>
            <a:ext cx="1828800" cy="347472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Assessment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2907792" y="2450592"/>
            <a:ext cx="5577840" cy="347472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courses, tests, documents, and screenings are required?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77240" y="3163824"/>
            <a:ext cx="1828800" cy="34747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Renewal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2907792" y="3163824"/>
            <a:ext cx="5577840" cy="347472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expires, how often, and what triggers re-verification?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77240" y="3877056"/>
            <a:ext cx="1828800" cy="347472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Discipline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2907792" y="3877056"/>
            <a:ext cx="5577840" cy="347472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are complaints, misuse, lapse, or revocation handled?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77240" y="4590288"/>
            <a:ext cx="1828800" cy="347472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Updates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2907792" y="4590288"/>
            <a:ext cx="5577840" cy="347472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are standards revised as the industry changes?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006840" y="1965960"/>
            <a:ext cx="2240280" cy="1920240"/>
          </a:xfrm>
          <a:prstGeom prst="rect">
            <a:avLst/>
          </a:prstGeom>
          <a:solidFill>
            <a:srgbClr val="FFF6E0"/>
          </a:solidFill>
          <a:ln w="12700">
            <a:solidFill>
              <a:srgbClr val="F3D38E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Governance guardrail: certification should be meaningful enough to matter, but practical enough for responsible companies and professionals to maintain.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583680" y="5193792"/>
            <a:ext cx="4663440" cy="658368"/>
          </a:xfrm>
          <a:prstGeom prst="rect">
            <a:avLst/>
          </a:prstGeom>
          <a:solidFill>
            <a:srgbClr val="F7F8FA"/>
          </a:solidFill>
          <a:ln w="1143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DISCUSSION: </a:t>
            </a:r>
            <a:r>
              <a:rPr lang="en-US" sz="1500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would damage confidence in the credential?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23" name="Picture 22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AC625191-C09F-85C4-A76D-BFBB7591E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5416" y="105445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Discussion Worksheet: Minimum Standard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this slide to capture input on what must be required at launch.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77240" y="1737360"/>
            <a:ext cx="3246120" cy="402336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Day-One Requirements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868680" y="2468880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868680" y="2898648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68680" y="3328416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868680" y="3758184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868680" y="4187952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68680" y="4617720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68680" y="5047488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480560" y="1737360"/>
            <a:ext cx="3246120" cy="402336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Optional / Future Requirements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4572000" y="2468880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572000" y="2898648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572000" y="3328416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572000" y="3758184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572000" y="4187952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572000" y="4617720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572000" y="5047488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183880" y="1737360"/>
            <a:ext cx="3246120" cy="402336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Questions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8275320" y="2468880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275320" y="2898648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275320" y="3328416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8275320" y="3758184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8275320" y="4187952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8275320" y="4617720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275320" y="5047488"/>
            <a:ext cx="306324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143000" y="5687568"/>
            <a:ext cx="9875520" cy="384048"/>
          </a:xfrm>
          <a:prstGeom prst="rect">
            <a:avLst/>
          </a:prstGeom>
          <a:solidFill>
            <a:srgbClr val="FFF6E0"/>
          </a:solidFill>
          <a:ln w="12700">
            <a:solidFill>
              <a:srgbClr val="F3D38E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Prompt: What is the minimum credible NAMFS Certified Vendor standard?</a:t>
            </a:r>
            <a:endParaRPr lang="en-US" sz="1550" dirty="0"/>
          </a:p>
        </p:txBody>
      </p:sp>
      <p:sp>
        <p:nvSpPr>
          <p:cNvPr id="32" name="Shape 30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36" name="Picture 35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0CEB962A-A8ED-D8C6-28F4-1C65DC812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8296" y="135019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502920" y="658368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200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Discussion Worksheet: Adoption &amp; Value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1069848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3E465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credential succeeds when the market recognizes it and uses it.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02920" y="1353312"/>
            <a:ext cx="1097280" cy="54864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1737360"/>
            <a:ext cx="2011680" cy="384048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Adoption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2926080" y="1737360"/>
            <a:ext cx="2880360" cy="38404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28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would make clients actively look for NAMFS Certified Vendors?</a:t>
            </a:r>
            <a:endParaRPr lang="en-US" sz="1280" dirty="0"/>
          </a:p>
        </p:txBody>
      </p:sp>
      <p:sp>
        <p:nvSpPr>
          <p:cNvPr id="9" name="Shape 7"/>
          <p:cNvSpPr/>
          <p:nvPr/>
        </p:nvSpPr>
        <p:spPr>
          <a:xfrm>
            <a:off x="777240" y="2532888"/>
            <a:ext cx="502920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77240" y="2944368"/>
            <a:ext cx="502920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09360" y="1737360"/>
            <a:ext cx="2011680" cy="384048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Vendor Adoption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458200" y="1737360"/>
            <a:ext cx="2880360" cy="38404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28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would make companies invest time and money to become certified?</a:t>
            </a:r>
            <a:endParaRPr lang="en-US" sz="1280" dirty="0"/>
          </a:p>
        </p:txBody>
      </p:sp>
      <p:sp>
        <p:nvSpPr>
          <p:cNvPr id="13" name="Shape 11"/>
          <p:cNvSpPr/>
          <p:nvPr/>
        </p:nvSpPr>
        <p:spPr>
          <a:xfrm>
            <a:off x="6309360" y="2532888"/>
            <a:ext cx="502920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309360" y="2944368"/>
            <a:ext cx="502920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77240" y="3657600"/>
            <a:ext cx="2011680" cy="384048"/>
          </a:xfrm>
          <a:prstGeom prst="rect">
            <a:avLst/>
          </a:prstGeom>
          <a:solidFill>
            <a:srgbClr val="020042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 Adoption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2926080" y="3657600"/>
            <a:ext cx="2880360" cy="38404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28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would make field professionals see certification as useful to their work?</a:t>
            </a:r>
            <a:endParaRPr lang="en-US" sz="1280" dirty="0"/>
          </a:p>
        </p:txBody>
      </p:sp>
      <p:sp>
        <p:nvSpPr>
          <p:cNvPr id="17" name="Shape 15"/>
          <p:cNvSpPr/>
          <p:nvPr/>
        </p:nvSpPr>
        <p:spPr>
          <a:xfrm>
            <a:off x="777240" y="4453128"/>
            <a:ext cx="502920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777240" y="4864608"/>
            <a:ext cx="502920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309360" y="3657600"/>
            <a:ext cx="2011680" cy="384048"/>
          </a:xfrm>
          <a:prstGeom prst="rect">
            <a:avLst/>
          </a:prstGeom>
          <a:solidFill>
            <a:srgbClr val="FF0000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Adoption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458200" y="3657600"/>
            <a:ext cx="2880360" cy="384048"/>
          </a:xfrm>
          <a:prstGeom prst="rect">
            <a:avLst/>
          </a:prstGeom>
          <a:solidFill>
            <a:srgbClr val="F7F8FA"/>
          </a:solidFill>
          <a:ln w="12700">
            <a:solidFill>
              <a:srgbClr val="D6DAE3"/>
            </a:solidFill>
          </a:ln>
        </p:spPr>
        <p:txBody>
          <a:bodyPr wrap="square" lIns="1524" tIns="1524" rIns="1524" bIns="1524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28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resources, systems, and governance must NAMFS have in place?</a:t>
            </a:r>
            <a:endParaRPr lang="en-US" sz="1280" dirty="0"/>
          </a:p>
        </p:txBody>
      </p:sp>
      <p:sp>
        <p:nvSpPr>
          <p:cNvPr id="21" name="Shape 19"/>
          <p:cNvSpPr/>
          <p:nvPr/>
        </p:nvSpPr>
        <p:spPr>
          <a:xfrm>
            <a:off x="6309360" y="4453128"/>
            <a:ext cx="502920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309360" y="4864608"/>
            <a:ext cx="5029200" cy="0"/>
          </a:xfrm>
          <a:prstGeom prst="line">
            <a:avLst/>
          </a:prstGeom>
          <a:noFill/>
          <a:ln w="9525">
            <a:solidFill>
              <a:srgbClr val="B9BED0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828800" y="5742432"/>
            <a:ext cx="8458200" cy="402336"/>
          </a:xfrm>
          <a:prstGeom prst="rect">
            <a:avLst/>
          </a:prstGeom>
          <a:solidFill>
            <a:srgbClr val="FFF0F0"/>
          </a:solidFill>
          <a:ln w="12700">
            <a:solidFill>
              <a:srgbClr val="FFD2D2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620" b="1" dirty="0">
                <a:solidFill>
                  <a:srgbClr val="02004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Prompt: What would make someone ask, “Are they NAMFS Certified?”</a:t>
            </a:r>
            <a:endParaRPr lang="en-US" sz="1620" dirty="0"/>
          </a:p>
        </p:txBody>
      </p:sp>
      <p:sp>
        <p:nvSpPr>
          <p:cNvPr id="24" name="Shape 22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7620">
            <a:solidFill>
              <a:srgbClr val="D6DA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02920" y="6510528"/>
            <a:ext cx="5852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dirty="0">
                <a:solidFill>
                  <a:srgbClr val="6973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NAMFS Leadership Summit • Certification Discussion Document</a:t>
            </a:r>
            <a:endParaRPr lang="en-US" sz="780" dirty="0"/>
          </a:p>
        </p:txBody>
      </p:sp>
      <p:pic>
        <p:nvPicPr>
          <p:cNvPr id="28" name="Picture 27" descr="NAMFS represents National Asset Management &amp; Field Services, emphasizing their commitment to professional asset protection and elevated standards.&#10;&#10;AI-generated content may be incorrect.">
            <a:extLst>
              <a:ext uri="{FF2B5EF4-FFF2-40B4-BE49-F238E27FC236}">
                <a16:creationId xmlns:a16="http://schemas.microsoft.com/office/drawing/2014/main" id="{28551F51-1FB9-8F54-2FAE-ABC577E87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856" y="135019"/>
            <a:ext cx="3411704" cy="14490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2958</TotalTime>
  <Words>2745</Words>
  <Application>Microsoft Office PowerPoint</Application>
  <PresentationFormat>Widescreen</PresentationFormat>
  <Paragraphs>310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NAMFS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NAMFS Certification Discussion Document</dc:title>
  <dc:subject>NAMFS Certification Leadership Summit discussion document</dc:subject>
  <dc:creator>NAMFS</dc:creator>
  <cp:lastModifiedBy>Eric Miller</cp:lastModifiedBy>
  <cp:revision>3</cp:revision>
  <dcterms:created xsi:type="dcterms:W3CDTF">2026-09-29T20:48:20Z</dcterms:created>
  <dcterms:modified xsi:type="dcterms:W3CDTF">2026-10-07T18:38:04Z</dcterms:modified>
</cp:coreProperties>
</file>