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3.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77" r:id="rId2"/>
    <p:sldMasterId id="2147483706" r:id="rId3"/>
    <p:sldMasterId id="2147483735" r:id="rId4"/>
  </p:sldMasterIdLst>
  <p:notesMasterIdLst>
    <p:notesMasterId r:id="rId38"/>
  </p:notesMasterIdLst>
  <p:sldIdLst>
    <p:sldId id="257" r:id="rId5"/>
    <p:sldId id="261" r:id="rId6"/>
    <p:sldId id="315" r:id="rId7"/>
    <p:sldId id="382" r:id="rId8"/>
    <p:sldId id="384" r:id="rId9"/>
    <p:sldId id="385" r:id="rId10"/>
    <p:sldId id="386" r:id="rId11"/>
    <p:sldId id="297" r:id="rId12"/>
    <p:sldId id="296" r:id="rId13"/>
    <p:sldId id="305" r:id="rId14"/>
    <p:sldId id="298" r:id="rId15"/>
    <p:sldId id="299" r:id="rId16"/>
    <p:sldId id="391" r:id="rId17"/>
    <p:sldId id="304" r:id="rId18"/>
    <p:sldId id="393" r:id="rId19"/>
    <p:sldId id="394" r:id="rId20"/>
    <p:sldId id="396" r:id="rId21"/>
    <p:sldId id="395" r:id="rId22"/>
    <p:sldId id="397" r:id="rId23"/>
    <p:sldId id="345" r:id="rId24"/>
    <p:sldId id="331" r:id="rId25"/>
    <p:sldId id="400" r:id="rId26"/>
    <p:sldId id="399" r:id="rId27"/>
    <p:sldId id="401" r:id="rId28"/>
    <p:sldId id="375" r:id="rId29"/>
    <p:sldId id="402" r:id="rId30"/>
    <p:sldId id="356" r:id="rId31"/>
    <p:sldId id="403" r:id="rId32"/>
    <p:sldId id="365" r:id="rId33"/>
    <p:sldId id="404" r:id="rId34"/>
    <p:sldId id="405" r:id="rId35"/>
    <p:sldId id="270" r:id="rId36"/>
    <p:sldId id="290" r:id="rId37"/>
  </p:sldIdLst>
  <p:sldSz cx="12192000" cy="6858000"/>
  <p:notesSz cx="6858000" cy="9144000"/>
  <p:embeddedFontLst>
    <p:embeddedFont>
      <p:font typeface="Montserrat" panose="00000500000000000000" pitchFamily="2" charset="0"/>
      <p:regular r:id="rId39"/>
      <p:bold r:id="rId40"/>
      <p:italic r:id="rId41"/>
      <p:boldItalic r:id="rId4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37" roundtripDataSignature="AMtx7mgr0Wdt4yxkml7ojBPbGQiWypL6A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5B67498-75C6-431A-91F0-9B19263C7F3A}" v="4" dt="2026-09-14T00:19:05.73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3075" autoAdjust="0"/>
  </p:normalViewPr>
  <p:slideViewPr>
    <p:cSldViewPr snapToGrid="0">
      <p:cViewPr varScale="1">
        <p:scale>
          <a:sx n="70" d="100"/>
          <a:sy n="70" d="100"/>
        </p:scale>
        <p:origin x="2118" y="54"/>
      </p:cViewPr>
      <p:guideLst/>
    </p:cSldViewPr>
  </p:slideViewPr>
  <p:notesTextViewPr>
    <p:cViewPr>
      <p:scale>
        <a:sx n="1" d="1"/>
        <a:sy n="1" d="1"/>
      </p:scale>
      <p:origin x="0" y="0"/>
    </p:cViewPr>
  </p:notesTextViewPr>
  <p:sorterViewPr>
    <p:cViewPr>
      <p:scale>
        <a:sx n="100" d="100"/>
        <a:sy n="100" d="100"/>
      </p:scale>
      <p:origin x="0" y="-10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1.fntdata"/><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font" Target="fonts/font4.fntdata"/><Relationship Id="rId138" Type="http://schemas.openxmlformats.org/officeDocument/2006/relationships/presProps" Target="presProps.xml"/><Relationship Id="rId141"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font" Target="fonts/font2.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143" Type="http://schemas.microsoft.com/office/2015/10/relationships/revisionInfo" Target="revisionInfo.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139" Type="http://schemas.openxmlformats.org/officeDocument/2006/relationships/viewProps" Target="viewProps.xml"/><Relationship Id="rId8" Type="http://schemas.openxmlformats.org/officeDocument/2006/relationships/slide" Target="slides/slide4.xml"/><Relationship Id="rId142" Type="http://schemas.microsoft.com/office/2016/11/relationships/changesInfo" Target="changesInfos/changesInfo1.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 Id="rId137" Type="http://customschemas.google.com/relationships/presentationmetadata" Target="metadata"/><Relationship Id="rId20" Type="http://schemas.openxmlformats.org/officeDocument/2006/relationships/slide" Target="slides/slide16.xml"/><Relationship Id="rId41" Type="http://schemas.openxmlformats.org/officeDocument/2006/relationships/font" Target="fonts/font3.fntdata"/><Relationship Id="rId14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di Eyigor" userId="8838cd59-cab6-4a3b-bad8-2dc2e141f16c" providerId="ADAL" clId="{2175B8BD-E410-462D-9932-0AE58B5FDE0D}"/>
    <pc:docChg chg="custSel addSld delSld modSld sldOrd">
      <pc:chgData name="Jodi Eyigor" userId="8838cd59-cab6-4a3b-bad8-2dc2e141f16c" providerId="ADAL" clId="{2175B8BD-E410-462D-9932-0AE58B5FDE0D}" dt="2026-09-14T00:50:51.914" v="25393" actId="20577"/>
      <pc:docMkLst>
        <pc:docMk/>
      </pc:docMkLst>
      <pc:sldChg chg="ord">
        <pc:chgData name="Jodi Eyigor" userId="8838cd59-cab6-4a3b-bad8-2dc2e141f16c" providerId="ADAL" clId="{2175B8BD-E410-462D-9932-0AE58B5FDE0D}" dt="2026-09-09T22:21:27.246" v="58"/>
        <pc:sldMkLst>
          <pc:docMk/>
          <pc:sldMk cId="0" sldId="261"/>
        </pc:sldMkLst>
      </pc:sldChg>
      <pc:sldChg chg="add del">
        <pc:chgData name="Jodi Eyigor" userId="8838cd59-cab6-4a3b-bad8-2dc2e141f16c" providerId="ADAL" clId="{2175B8BD-E410-462D-9932-0AE58B5FDE0D}" dt="2026-09-10T02:32:00.177" v="78"/>
        <pc:sldMkLst>
          <pc:docMk/>
          <pc:sldMk cId="0" sldId="270"/>
        </pc:sldMkLst>
      </pc:sldChg>
      <pc:sldChg chg="modSp ord">
        <pc:chgData name="Jodi Eyigor" userId="8838cd59-cab6-4a3b-bad8-2dc2e141f16c" providerId="ADAL" clId="{2175B8BD-E410-462D-9932-0AE58B5FDE0D}" dt="2026-09-09T22:19:21.649" v="57"/>
        <pc:sldMkLst>
          <pc:docMk/>
          <pc:sldMk cId="0" sldId="290"/>
        </pc:sldMkLst>
        <pc:spChg chg="mod">
          <ac:chgData name="Jodi Eyigor" userId="8838cd59-cab6-4a3b-bad8-2dc2e141f16c" providerId="ADAL" clId="{2175B8BD-E410-462D-9932-0AE58B5FDE0D}" dt="2026-09-09T22:19:21.649" v="57"/>
          <ac:spMkLst>
            <pc:docMk/>
            <pc:sldMk cId="0" sldId="290"/>
            <ac:spMk id="863" creationId="{00000000-0000-0000-0000-000000000000}"/>
          </ac:spMkLst>
        </pc:spChg>
      </pc:sldChg>
      <pc:sldChg chg="ord modNotesTx">
        <pc:chgData name="Jodi Eyigor" userId="8838cd59-cab6-4a3b-bad8-2dc2e141f16c" providerId="ADAL" clId="{2175B8BD-E410-462D-9932-0AE58B5FDE0D}" dt="2026-09-13T23:06:16.047" v="4313" actId="20577"/>
        <pc:sldMkLst>
          <pc:docMk/>
          <pc:sldMk cId="0" sldId="296"/>
        </pc:sldMkLst>
      </pc:sldChg>
      <pc:sldChg chg="ord modNotesTx">
        <pc:chgData name="Jodi Eyigor" userId="8838cd59-cab6-4a3b-bad8-2dc2e141f16c" providerId="ADAL" clId="{2175B8BD-E410-462D-9932-0AE58B5FDE0D}" dt="2026-09-13T23:00:58.515" v="3482" actId="20577"/>
        <pc:sldMkLst>
          <pc:docMk/>
          <pc:sldMk cId="0" sldId="297"/>
        </pc:sldMkLst>
      </pc:sldChg>
      <pc:sldChg chg="modNotesTx">
        <pc:chgData name="Jodi Eyigor" userId="8838cd59-cab6-4a3b-bad8-2dc2e141f16c" providerId="ADAL" clId="{2175B8BD-E410-462D-9932-0AE58B5FDE0D}" dt="2026-09-13T23:11:17.597" v="5444" actId="20577"/>
        <pc:sldMkLst>
          <pc:docMk/>
          <pc:sldMk cId="0" sldId="298"/>
        </pc:sldMkLst>
      </pc:sldChg>
      <pc:sldChg chg="modSp mod modNotesTx">
        <pc:chgData name="Jodi Eyigor" userId="8838cd59-cab6-4a3b-bad8-2dc2e141f16c" providerId="ADAL" clId="{2175B8BD-E410-462D-9932-0AE58B5FDE0D}" dt="2026-09-13T23:13:35.181" v="5992" actId="33524"/>
        <pc:sldMkLst>
          <pc:docMk/>
          <pc:sldMk cId="0" sldId="299"/>
        </pc:sldMkLst>
        <pc:spChg chg="mod">
          <ac:chgData name="Jodi Eyigor" userId="8838cd59-cab6-4a3b-bad8-2dc2e141f16c" providerId="ADAL" clId="{2175B8BD-E410-462D-9932-0AE58B5FDE0D}" dt="2026-09-13T23:11:34.222" v="5470" actId="20577"/>
          <ac:spMkLst>
            <pc:docMk/>
            <pc:sldMk cId="0" sldId="299"/>
            <ac:spMk id="926" creationId="{00000000-0000-0000-0000-000000000000}"/>
          </ac:spMkLst>
        </pc:spChg>
      </pc:sldChg>
      <pc:sldChg chg="modSp ord modNotesTx">
        <pc:chgData name="Jodi Eyigor" userId="8838cd59-cab6-4a3b-bad8-2dc2e141f16c" providerId="ADAL" clId="{2175B8BD-E410-462D-9932-0AE58B5FDE0D}" dt="2026-09-13T23:20:52.325" v="7787" actId="20577"/>
        <pc:sldMkLst>
          <pc:docMk/>
          <pc:sldMk cId="0" sldId="304"/>
        </pc:sldMkLst>
        <pc:spChg chg="mod">
          <ac:chgData name="Jodi Eyigor" userId="8838cd59-cab6-4a3b-bad8-2dc2e141f16c" providerId="ADAL" clId="{2175B8BD-E410-462D-9932-0AE58B5FDE0D}" dt="2026-09-10T02:12:08.638" v="64"/>
          <ac:spMkLst>
            <pc:docMk/>
            <pc:sldMk cId="0" sldId="304"/>
            <ac:spMk id="959" creationId="{00000000-0000-0000-0000-000000000000}"/>
          </ac:spMkLst>
        </pc:spChg>
      </pc:sldChg>
      <pc:sldChg chg="modSp ord modNotesTx">
        <pc:chgData name="Jodi Eyigor" userId="8838cd59-cab6-4a3b-bad8-2dc2e141f16c" providerId="ADAL" clId="{2175B8BD-E410-462D-9932-0AE58B5FDE0D}" dt="2026-09-13T23:08:28.039" v="4757" actId="20577"/>
        <pc:sldMkLst>
          <pc:docMk/>
          <pc:sldMk cId="0" sldId="305"/>
        </pc:sldMkLst>
        <pc:picChg chg="mod">
          <ac:chgData name="Jodi Eyigor" userId="8838cd59-cab6-4a3b-bad8-2dc2e141f16c" providerId="ADAL" clId="{2175B8BD-E410-462D-9932-0AE58B5FDE0D}" dt="2026-09-10T02:09:00.721" v="62" actId="14826"/>
          <ac:picMkLst>
            <pc:docMk/>
            <pc:sldMk cId="0" sldId="305"/>
            <ac:picMk id="964" creationId="{00000000-0000-0000-0000-000000000000}"/>
          </ac:picMkLst>
        </pc:picChg>
      </pc:sldChg>
      <pc:sldChg chg="modSp ord">
        <pc:chgData name="Jodi Eyigor" userId="8838cd59-cab6-4a3b-bad8-2dc2e141f16c" providerId="ADAL" clId="{2175B8BD-E410-462D-9932-0AE58B5FDE0D}" dt="2026-09-10T02:04:32.724" v="60" actId="14826"/>
        <pc:sldMkLst>
          <pc:docMk/>
          <pc:sldMk cId="0" sldId="315"/>
        </pc:sldMkLst>
        <pc:picChg chg="mod">
          <ac:chgData name="Jodi Eyigor" userId="8838cd59-cab6-4a3b-bad8-2dc2e141f16c" providerId="ADAL" clId="{2175B8BD-E410-462D-9932-0AE58B5FDE0D}" dt="2026-09-10T02:04:32.724" v="60" actId="14826"/>
          <ac:picMkLst>
            <pc:docMk/>
            <pc:sldMk cId="0" sldId="315"/>
            <ac:picMk id="1045" creationId="{00000000-0000-0000-0000-000000000000}"/>
          </ac:picMkLst>
        </pc:picChg>
      </pc:sldChg>
      <pc:sldChg chg="ord modNotesTx">
        <pc:chgData name="Jodi Eyigor" userId="8838cd59-cab6-4a3b-bad8-2dc2e141f16c" providerId="ADAL" clId="{2175B8BD-E410-462D-9932-0AE58B5FDE0D}" dt="2026-09-14T00:09:51.071" v="17649" actId="20577"/>
        <pc:sldMkLst>
          <pc:docMk/>
          <pc:sldMk cId="0" sldId="331"/>
        </pc:sldMkLst>
      </pc:sldChg>
      <pc:sldChg chg="addSp modSp ord">
        <pc:chgData name="Jodi Eyigor" userId="8838cd59-cab6-4a3b-bad8-2dc2e141f16c" providerId="ADAL" clId="{2175B8BD-E410-462D-9932-0AE58B5FDE0D}" dt="2026-09-10T02:13:37.808" v="65"/>
        <pc:sldMkLst>
          <pc:docMk/>
          <pc:sldMk cId="0" sldId="345"/>
        </pc:sldMkLst>
      </pc:sldChg>
      <pc:sldChg chg="ord">
        <pc:chgData name="Jodi Eyigor" userId="8838cd59-cab6-4a3b-bad8-2dc2e141f16c" providerId="ADAL" clId="{2175B8BD-E410-462D-9932-0AE58B5FDE0D}" dt="2026-09-09T22:04:10.606" v="48"/>
        <pc:sldMkLst>
          <pc:docMk/>
          <pc:sldMk cId="0" sldId="356"/>
        </pc:sldMkLst>
      </pc:sldChg>
      <pc:sldChg chg="modSp ord modNotesTx">
        <pc:chgData name="Jodi Eyigor" userId="8838cd59-cab6-4a3b-bad8-2dc2e141f16c" providerId="ADAL" clId="{2175B8BD-E410-462D-9932-0AE58B5FDE0D}" dt="2026-09-14T00:37:25.847" v="22681" actId="20577"/>
        <pc:sldMkLst>
          <pc:docMk/>
          <pc:sldMk cId="0" sldId="365"/>
        </pc:sldMkLst>
        <pc:spChg chg="mod">
          <ac:chgData name="Jodi Eyigor" userId="8838cd59-cab6-4a3b-bad8-2dc2e141f16c" providerId="ADAL" clId="{2175B8BD-E410-462D-9932-0AE58B5FDE0D}" dt="2026-09-10T02:17:01.686" v="69"/>
          <ac:spMkLst>
            <pc:docMk/>
            <pc:sldMk cId="0" sldId="365"/>
            <ac:spMk id="1401" creationId="{00000000-0000-0000-0000-000000000000}"/>
          </ac:spMkLst>
        </pc:spChg>
      </pc:sldChg>
      <pc:sldChg chg="modSp ord">
        <pc:chgData name="Jodi Eyigor" userId="8838cd59-cab6-4a3b-bad8-2dc2e141f16c" providerId="ADAL" clId="{2175B8BD-E410-462D-9932-0AE58B5FDE0D}" dt="2026-09-10T02:27:10.862" v="75" actId="14826"/>
        <pc:sldMkLst>
          <pc:docMk/>
          <pc:sldMk cId="0" sldId="375"/>
        </pc:sldMkLst>
        <pc:picChg chg="mod">
          <ac:chgData name="Jodi Eyigor" userId="8838cd59-cab6-4a3b-bad8-2dc2e141f16c" providerId="ADAL" clId="{2175B8BD-E410-462D-9932-0AE58B5FDE0D}" dt="2026-09-10T02:27:10.862" v="75" actId="14826"/>
          <ac:picMkLst>
            <pc:docMk/>
            <pc:sldMk cId="0" sldId="375"/>
            <ac:picMk id="1480" creationId="{00000000-0000-0000-0000-000000000000}"/>
          </ac:picMkLst>
        </pc:picChg>
      </pc:sldChg>
      <pc:sldChg chg="addSp modSp mod ord modNotesTx">
        <pc:chgData name="Jodi Eyigor" userId="8838cd59-cab6-4a3b-bad8-2dc2e141f16c" providerId="ADAL" clId="{2175B8BD-E410-462D-9932-0AE58B5FDE0D}" dt="2026-09-13T22:58:52.665" v="3388" actId="20577"/>
        <pc:sldMkLst>
          <pc:docMk/>
          <pc:sldMk cId="1700590814" sldId="382"/>
        </pc:sldMkLst>
        <pc:graphicFrameChg chg="add mod">
          <ac:chgData name="Jodi Eyigor" userId="8838cd59-cab6-4a3b-bad8-2dc2e141f16c" providerId="ADAL" clId="{2175B8BD-E410-462D-9932-0AE58B5FDE0D}" dt="2026-09-09T19:26:38.890" v="20" actId="20577"/>
          <ac:graphicFrameMkLst>
            <pc:docMk/>
            <pc:sldMk cId="1700590814" sldId="382"/>
            <ac:graphicFrameMk id="2" creationId="{11ED9D3C-284B-6F89-B781-E82CE4C3AC8E}"/>
          </ac:graphicFrameMkLst>
        </pc:graphicFrameChg>
      </pc:sldChg>
      <pc:sldChg chg="addSp modSp mod modNotesTx">
        <pc:chgData name="Jodi Eyigor" userId="8838cd59-cab6-4a3b-bad8-2dc2e141f16c" providerId="ADAL" clId="{2175B8BD-E410-462D-9932-0AE58B5FDE0D}" dt="2026-09-13T23:00:03.899" v="3424" actId="20577"/>
        <pc:sldMkLst>
          <pc:docMk/>
          <pc:sldMk cId="2794043267" sldId="384"/>
        </pc:sldMkLst>
        <pc:graphicFrameChg chg="add mod">
          <ac:chgData name="Jodi Eyigor" userId="8838cd59-cab6-4a3b-bad8-2dc2e141f16c" providerId="ADAL" clId="{2175B8BD-E410-462D-9932-0AE58B5FDE0D}" dt="2026-09-09T19:28:44.367" v="32" actId="20577"/>
          <ac:graphicFrameMkLst>
            <pc:docMk/>
            <pc:sldMk cId="2794043267" sldId="384"/>
            <ac:graphicFrameMk id="3" creationId="{1D1BE4E3-DCDC-0B7A-DE4B-643FFC7181D0}"/>
          </ac:graphicFrameMkLst>
        </pc:graphicFrameChg>
      </pc:sldChg>
      <pc:sldChg chg="addSp delSp modSp modNotesTx">
        <pc:chgData name="Jodi Eyigor" userId="8838cd59-cab6-4a3b-bad8-2dc2e141f16c" providerId="ADAL" clId="{2175B8BD-E410-462D-9932-0AE58B5FDE0D}" dt="2026-09-13T22:48:36.915" v="1776" actId="20577"/>
        <pc:sldMkLst>
          <pc:docMk/>
          <pc:sldMk cId="349742462" sldId="385"/>
        </pc:sldMkLst>
        <pc:graphicFrameChg chg="add mod">
          <ac:chgData name="Jodi Eyigor" userId="8838cd59-cab6-4a3b-bad8-2dc2e141f16c" providerId="ADAL" clId="{2175B8BD-E410-462D-9932-0AE58B5FDE0D}" dt="2026-09-09T19:30:39.925" v="33"/>
          <ac:graphicFrameMkLst>
            <pc:docMk/>
            <pc:sldMk cId="349742462" sldId="385"/>
            <ac:graphicFrameMk id="2" creationId="{FCD2684D-013B-EFEA-4310-3C0D4BBDBBD7}"/>
          </ac:graphicFrameMkLst>
        </pc:graphicFrameChg>
      </pc:sldChg>
      <pc:sldChg chg="addSp modSp modNotesTx">
        <pc:chgData name="Jodi Eyigor" userId="8838cd59-cab6-4a3b-bad8-2dc2e141f16c" providerId="ADAL" clId="{2175B8BD-E410-462D-9932-0AE58B5FDE0D}" dt="2026-09-13T22:51:30.108" v="2359" actId="20577"/>
        <pc:sldMkLst>
          <pc:docMk/>
          <pc:sldMk cId="3530941216" sldId="386"/>
        </pc:sldMkLst>
        <pc:graphicFrameChg chg="add mod">
          <ac:chgData name="Jodi Eyigor" userId="8838cd59-cab6-4a3b-bad8-2dc2e141f16c" providerId="ADAL" clId="{2175B8BD-E410-462D-9932-0AE58B5FDE0D}" dt="2026-09-09T19:36:34.631" v="36"/>
          <ac:graphicFrameMkLst>
            <pc:docMk/>
            <pc:sldMk cId="3530941216" sldId="386"/>
            <ac:graphicFrameMk id="3" creationId="{73ABF12B-E4FA-6263-B0EE-5F8EE2B31545}"/>
          </ac:graphicFrameMkLst>
        </pc:graphicFrameChg>
      </pc:sldChg>
      <pc:sldChg chg="modNotesTx">
        <pc:chgData name="Jodi Eyigor" userId="8838cd59-cab6-4a3b-bad8-2dc2e141f16c" providerId="ADAL" clId="{2175B8BD-E410-462D-9932-0AE58B5FDE0D}" dt="2026-09-13T23:15:32.703" v="6486" actId="20577"/>
        <pc:sldMkLst>
          <pc:docMk/>
          <pc:sldMk cId="450231895" sldId="391"/>
        </pc:sldMkLst>
      </pc:sldChg>
      <pc:sldChg chg="modSp modNotesTx">
        <pc:chgData name="Jodi Eyigor" userId="8838cd59-cab6-4a3b-bad8-2dc2e141f16c" providerId="ADAL" clId="{2175B8BD-E410-462D-9932-0AE58B5FDE0D}" dt="2026-09-13T23:25:54.595" v="9113" actId="20577"/>
        <pc:sldMkLst>
          <pc:docMk/>
          <pc:sldMk cId="709216799" sldId="393"/>
        </pc:sldMkLst>
        <pc:spChg chg="mod">
          <ac:chgData name="Jodi Eyigor" userId="8838cd59-cab6-4a3b-bad8-2dc2e141f16c" providerId="ADAL" clId="{2175B8BD-E410-462D-9932-0AE58B5FDE0D}" dt="2026-09-09T21:36:27.502" v="42"/>
          <ac:spMkLst>
            <pc:docMk/>
            <pc:sldMk cId="709216799" sldId="393"/>
            <ac:spMk id="920" creationId="{730F339D-A222-F17C-3A56-09F44D6C567B}"/>
          </ac:spMkLst>
        </pc:spChg>
      </pc:sldChg>
      <pc:sldChg chg="modNotesTx">
        <pc:chgData name="Jodi Eyigor" userId="8838cd59-cab6-4a3b-bad8-2dc2e141f16c" providerId="ADAL" clId="{2175B8BD-E410-462D-9932-0AE58B5FDE0D}" dt="2026-09-13T23:33:41.334" v="10375" actId="20577"/>
        <pc:sldMkLst>
          <pc:docMk/>
          <pc:sldMk cId="3239507614" sldId="394"/>
        </pc:sldMkLst>
      </pc:sldChg>
      <pc:sldChg chg="modNotesTx">
        <pc:chgData name="Jodi Eyigor" userId="8838cd59-cab6-4a3b-bad8-2dc2e141f16c" providerId="ADAL" clId="{2175B8BD-E410-462D-9932-0AE58B5FDE0D}" dt="2026-09-13T23:44:49.847" v="12917" actId="33524"/>
        <pc:sldMkLst>
          <pc:docMk/>
          <pc:sldMk cId="630648296" sldId="395"/>
        </pc:sldMkLst>
      </pc:sldChg>
      <pc:sldChg chg="modNotesTx">
        <pc:chgData name="Jodi Eyigor" userId="8838cd59-cab6-4a3b-bad8-2dc2e141f16c" providerId="ADAL" clId="{2175B8BD-E410-462D-9932-0AE58B5FDE0D}" dt="2026-09-13T23:37:43.649" v="11339" actId="20577"/>
        <pc:sldMkLst>
          <pc:docMk/>
          <pc:sldMk cId="3008934202" sldId="396"/>
        </pc:sldMkLst>
      </pc:sldChg>
      <pc:sldChg chg="modNotesTx">
        <pc:chgData name="Jodi Eyigor" userId="8838cd59-cab6-4a3b-bad8-2dc2e141f16c" providerId="ADAL" clId="{2175B8BD-E410-462D-9932-0AE58B5FDE0D}" dt="2026-09-13T23:53:58.728" v="15120" actId="20577"/>
        <pc:sldMkLst>
          <pc:docMk/>
          <pc:sldMk cId="162661182" sldId="397"/>
        </pc:sldMkLst>
      </pc:sldChg>
      <pc:sldChg chg="modNotesTx">
        <pc:chgData name="Jodi Eyigor" userId="8838cd59-cab6-4a3b-bad8-2dc2e141f16c" providerId="ADAL" clId="{2175B8BD-E410-462D-9932-0AE58B5FDE0D}" dt="2026-09-14T00:22:02.202" v="20364" actId="20577"/>
        <pc:sldMkLst>
          <pc:docMk/>
          <pc:sldMk cId="1216311839" sldId="399"/>
        </pc:sldMkLst>
      </pc:sldChg>
      <pc:sldChg chg="modNotesTx">
        <pc:chgData name="Jodi Eyigor" userId="8838cd59-cab6-4a3b-bad8-2dc2e141f16c" providerId="ADAL" clId="{2175B8BD-E410-462D-9932-0AE58B5FDE0D}" dt="2026-09-14T00:15:50.232" v="19005" actId="20577"/>
        <pc:sldMkLst>
          <pc:docMk/>
          <pc:sldMk cId="2954987798" sldId="400"/>
        </pc:sldMkLst>
      </pc:sldChg>
      <pc:sldChg chg="modNotesTx">
        <pc:chgData name="Jodi Eyigor" userId="8838cd59-cab6-4a3b-bad8-2dc2e141f16c" providerId="ADAL" clId="{2175B8BD-E410-462D-9932-0AE58B5FDE0D}" dt="2026-09-14T00:23:19.498" v="20403" actId="20577"/>
        <pc:sldMkLst>
          <pc:docMk/>
          <pc:sldMk cId="3868103029" sldId="401"/>
        </pc:sldMkLst>
      </pc:sldChg>
      <pc:sldChg chg="modNotesTx">
        <pc:chgData name="Jodi Eyigor" userId="8838cd59-cab6-4a3b-bad8-2dc2e141f16c" providerId="ADAL" clId="{2175B8BD-E410-462D-9932-0AE58B5FDE0D}" dt="2026-09-14T00:25:58.564" v="20734" actId="20577"/>
        <pc:sldMkLst>
          <pc:docMk/>
          <pc:sldMk cId="2727384512" sldId="402"/>
        </pc:sldMkLst>
      </pc:sldChg>
      <pc:sldChg chg="modNotesTx">
        <pc:chgData name="Jodi Eyigor" userId="8838cd59-cab6-4a3b-bad8-2dc2e141f16c" providerId="ADAL" clId="{2175B8BD-E410-462D-9932-0AE58B5FDE0D}" dt="2026-09-14T00:27:51.137" v="20911" actId="20577"/>
        <pc:sldMkLst>
          <pc:docMk/>
          <pc:sldMk cId="705956668" sldId="403"/>
        </pc:sldMkLst>
      </pc:sldChg>
      <pc:sldChg chg="modNotesTx">
        <pc:chgData name="Jodi Eyigor" userId="8838cd59-cab6-4a3b-bad8-2dc2e141f16c" providerId="ADAL" clId="{2175B8BD-E410-462D-9932-0AE58B5FDE0D}" dt="2026-09-14T00:44:45.039" v="24273" actId="20577"/>
        <pc:sldMkLst>
          <pc:docMk/>
          <pc:sldMk cId="1771579386" sldId="404"/>
        </pc:sldMkLst>
      </pc:sldChg>
      <pc:sldChg chg="modNotesTx">
        <pc:chgData name="Jodi Eyigor" userId="8838cd59-cab6-4a3b-bad8-2dc2e141f16c" providerId="ADAL" clId="{2175B8BD-E410-462D-9932-0AE58B5FDE0D}" dt="2026-09-14T00:50:51.914" v="25393" actId="20577"/>
        <pc:sldMkLst>
          <pc:docMk/>
          <pc:sldMk cId="4024273944" sldId="405"/>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r>
              <a:rPr lang="en-US" sz="1800" baseline="0" dirty="0"/>
              <a:t>Average Number of Citations FY 2021 - FY 2025</a:t>
            </a:r>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Sheet1!$B$1</c:f>
              <c:strCache>
                <c:ptCount val="1"/>
                <c:pt idx="0">
                  <c:v>Average Number of Citations</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Sheet1!$A$2:$A$6</c:f>
              <c:strCache>
                <c:ptCount val="5"/>
                <c:pt idx="0">
                  <c:v>FY 2021</c:v>
                </c:pt>
                <c:pt idx="1">
                  <c:v>FY 2022</c:v>
                </c:pt>
                <c:pt idx="2">
                  <c:v>FY 2023</c:v>
                </c:pt>
                <c:pt idx="3">
                  <c:v>FY 2024</c:v>
                </c:pt>
                <c:pt idx="4">
                  <c:v>FY 2025</c:v>
                </c:pt>
              </c:strCache>
            </c:strRef>
          </c:cat>
          <c:val>
            <c:numRef>
              <c:f>Sheet1!$B$2:$B$6</c:f>
              <c:numCache>
                <c:formatCode>General</c:formatCode>
                <c:ptCount val="5"/>
                <c:pt idx="0">
                  <c:v>0.97</c:v>
                </c:pt>
                <c:pt idx="1">
                  <c:v>1.31</c:v>
                </c:pt>
                <c:pt idx="2">
                  <c:v>1.41</c:v>
                </c:pt>
                <c:pt idx="3">
                  <c:v>1.68</c:v>
                </c:pt>
                <c:pt idx="4">
                  <c:v>1.78</c:v>
                </c:pt>
              </c:numCache>
            </c:numRef>
          </c:val>
          <c:smooth val="0"/>
          <c:extLst>
            <c:ext xmlns:c16="http://schemas.microsoft.com/office/drawing/2014/chart" uri="{C3380CC4-5D6E-409C-BE32-E72D297353CC}">
              <c16:uniqueId val="{00000000-9D49-4F41-B813-D1FC12E491EB}"/>
            </c:ext>
          </c:extLst>
        </c:ser>
        <c:dLbls>
          <c:showLegendKey val="0"/>
          <c:showVal val="0"/>
          <c:showCatName val="0"/>
          <c:showSerName val="0"/>
          <c:showPercent val="0"/>
          <c:showBubbleSize val="0"/>
        </c:dLbls>
        <c:marker val="1"/>
        <c:smooth val="0"/>
        <c:axId val="1750856448"/>
        <c:axId val="923567920"/>
      </c:lineChart>
      <c:catAx>
        <c:axId val="1750856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23567920"/>
        <c:crosses val="autoZero"/>
        <c:auto val="1"/>
        <c:lblAlgn val="ctr"/>
        <c:lblOffset val="100"/>
        <c:noMultiLvlLbl val="0"/>
      </c:catAx>
      <c:valAx>
        <c:axId val="923567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50856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r>
              <a:rPr lang="en-US" sz="1800" baseline="0" dirty="0"/>
              <a:t>Average Number of Citations - National FY 2021 - FY 2025</a:t>
            </a:r>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Average Number of Citations (National FY 21 - FY 25)</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FDFB-4364-8D83-9DE1D955E422}"/>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FDFB-4364-8D83-9DE1D955E422}"/>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FDFB-4364-8D83-9DE1D955E422}"/>
              </c:ext>
            </c:extLst>
          </c:dPt>
          <c:cat>
            <c:strRef>
              <c:f>Sheet1!$A$2:$A$4</c:f>
              <c:strCache>
                <c:ptCount val="3"/>
                <c:pt idx="0">
                  <c:v>Level 2</c:v>
                </c:pt>
                <c:pt idx="1">
                  <c:v>Level 3</c:v>
                </c:pt>
                <c:pt idx="2">
                  <c:v>Level 4</c:v>
                </c:pt>
              </c:strCache>
            </c:strRef>
          </c:cat>
          <c:val>
            <c:numRef>
              <c:f>Sheet1!$B$2:$B$4</c:f>
              <c:numCache>
                <c:formatCode>General</c:formatCode>
                <c:ptCount val="3"/>
                <c:pt idx="0">
                  <c:v>6.5</c:v>
                </c:pt>
                <c:pt idx="1">
                  <c:v>0.33</c:v>
                </c:pt>
                <c:pt idx="2">
                  <c:v>0.16</c:v>
                </c:pt>
              </c:numCache>
            </c:numRef>
          </c:val>
          <c:extLst>
            <c:ext xmlns:c16="http://schemas.microsoft.com/office/drawing/2014/chart" uri="{C3380CC4-5D6E-409C-BE32-E72D297353CC}">
              <c16:uniqueId val="{00000006-FDFB-4364-8D83-9DE1D955E422}"/>
            </c:ext>
          </c:extLst>
        </c:ser>
        <c:dLbls>
          <c:showLegendKey val="0"/>
          <c:showVal val="0"/>
          <c:showCatName val="0"/>
          <c:showSerName val="0"/>
          <c:showPercent val="0"/>
          <c:showBubbleSize val="0"/>
          <c:showLeaderLines val="1"/>
        </c:dLbls>
        <c:firstSliceAng val="0"/>
      </c:pieChart>
      <c:spPr>
        <a:noFill/>
        <a:ln>
          <a:noFill/>
        </a:ln>
        <a:effectLst/>
      </c:spPr>
    </c:plotArea>
    <c:legend>
      <c:legendPos val="b"/>
      <c:legendEntry>
        <c:idx val="0"/>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Entry>
      <c:legendEntry>
        <c:idx val="1"/>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Entry>
      <c:legendEntry>
        <c:idx val="2"/>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Entry>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r>
              <a:rPr lang="en-US" sz="1800" baseline="0"/>
              <a:t>Trends in Citations (Level 2 - National)</a:t>
            </a:r>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Sheet1!$B$1</c:f>
              <c:strCache>
                <c:ptCount val="1"/>
                <c:pt idx="0">
                  <c:v>Level 2</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Sheet1!$A$2:$A$6</c:f>
              <c:strCache>
                <c:ptCount val="5"/>
                <c:pt idx="0">
                  <c:v>FY 2021</c:v>
                </c:pt>
                <c:pt idx="1">
                  <c:v>FY 2022</c:v>
                </c:pt>
                <c:pt idx="2">
                  <c:v>FY 2023</c:v>
                </c:pt>
                <c:pt idx="3">
                  <c:v>FY 2024</c:v>
                </c:pt>
                <c:pt idx="4">
                  <c:v>FY 2025</c:v>
                </c:pt>
              </c:strCache>
            </c:strRef>
          </c:cat>
          <c:val>
            <c:numRef>
              <c:f>Sheet1!$B$2:$B$6</c:f>
              <c:numCache>
                <c:formatCode>General</c:formatCode>
                <c:ptCount val="5"/>
                <c:pt idx="0">
                  <c:v>0.9</c:v>
                </c:pt>
                <c:pt idx="1">
                  <c:v>1.2</c:v>
                </c:pt>
                <c:pt idx="2">
                  <c:v>1.3</c:v>
                </c:pt>
                <c:pt idx="3">
                  <c:v>1.5</c:v>
                </c:pt>
                <c:pt idx="4">
                  <c:v>1.6</c:v>
                </c:pt>
              </c:numCache>
            </c:numRef>
          </c:val>
          <c:smooth val="0"/>
          <c:extLst>
            <c:ext xmlns:c16="http://schemas.microsoft.com/office/drawing/2014/chart" uri="{C3380CC4-5D6E-409C-BE32-E72D297353CC}">
              <c16:uniqueId val="{00000000-4A76-488D-9531-3FF21A967D1D}"/>
            </c:ext>
          </c:extLst>
        </c:ser>
        <c:dLbls>
          <c:showLegendKey val="0"/>
          <c:showVal val="0"/>
          <c:showCatName val="0"/>
          <c:showSerName val="0"/>
          <c:showPercent val="0"/>
          <c:showBubbleSize val="0"/>
        </c:dLbls>
        <c:marker val="1"/>
        <c:smooth val="0"/>
        <c:axId val="1513875488"/>
        <c:axId val="923568880"/>
      </c:lineChart>
      <c:catAx>
        <c:axId val="1513875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23568880"/>
        <c:crosses val="autoZero"/>
        <c:auto val="1"/>
        <c:lblAlgn val="ctr"/>
        <c:lblOffset val="100"/>
        <c:noMultiLvlLbl val="0"/>
      </c:catAx>
      <c:valAx>
        <c:axId val="923568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513875488"/>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Entry>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r>
              <a:rPr lang="en-US" sz="1800" baseline="0"/>
              <a:t>Trends in Citations (Levels 3 and 4 - National)</a:t>
            </a:r>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Sheet1!$B$1</c:f>
              <c:strCache>
                <c:ptCount val="1"/>
                <c:pt idx="0">
                  <c:v>Level 3</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Sheet1!$A$2:$A$6</c:f>
              <c:strCache>
                <c:ptCount val="5"/>
                <c:pt idx="0">
                  <c:v>FY 2021</c:v>
                </c:pt>
                <c:pt idx="1">
                  <c:v>FY 2022</c:v>
                </c:pt>
                <c:pt idx="2">
                  <c:v>FY 2023</c:v>
                </c:pt>
                <c:pt idx="3">
                  <c:v>FY 2024</c:v>
                </c:pt>
                <c:pt idx="4">
                  <c:v>FY 2025</c:v>
                </c:pt>
              </c:strCache>
            </c:strRef>
          </c:cat>
          <c:val>
            <c:numRef>
              <c:f>Sheet1!$B$2:$B$6</c:f>
              <c:numCache>
                <c:formatCode>General</c:formatCode>
                <c:ptCount val="5"/>
                <c:pt idx="0">
                  <c:v>0.03</c:v>
                </c:pt>
                <c:pt idx="1">
                  <c:v>0.05</c:v>
                </c:pt>
                <c:pt idx="2">
                  <c:v>0.05</c:v>
                </c:pt>
                <c:pt idx="3">
                  <c:v>0.1</c:v>
                </c:pt>
                <c:pt idx="4">
                  <c:v>0.1</c:v>
                </c:pt>
              </c:numCache>
            </c:numRef>
          </c:val>
          <c:smooth val="0"/>
          <c:extLst>
            <c:ext xmlns:c16="http://schemas.microsoft.com/office/drawing/2014/chart" uri="{C3380CC4-5D6E-409C-BE32-E72D297353CC}">
              <c16:uniqueId val="{00000000-D104-434E-A73B-28A3CF77FBC6}"/>
            </c:ext>
          </c:extLst>
        </c:ser>
        <c:ser>
          <c:idx val="1"/>
          <c:order val="1"/>
          <c:tx>
            <c:strRef>
              <c:f>Sheet1!$C$1</c:f>
              <c:strCache>
                <c:ptCount val="1"/>
                <c:pt idx="0">
                  <c:v>Level 4</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Sheet1!$A$2:$A$6</c:f>
              <c:strCache>
                <c:ptCount val="5"/>
                <c:pt idx="0">
                  <c:v>FY 2021</c:v>
                </c:pt>
                <c:pt idx="1">
                  <c:v>FY 2022</c:v>
                </c:pt>
                <c:pt idx="2">
                  <c:v>FY 2023</c:v>
                </c:pt>
                <c:pt idx="3">
                  <c:v>FY 2024</c:v>
                </c:pt>
                <c:pt idx="4">
                  <c:v>FY 2025</c:v>
                </c:pt>
              </c:strCache>
            </c:strRef>
          </c:cat>
          <c:val>
            <c:numRef>
              <c:f>Sheet1!$C$2:$C$6</c:f>
              <c:numCache>
                <c:formatCode>General</c:formatCode>
                <c:ptCount val="5"/>
                <c:pt idx="0">
                  <c:v>0.02</c:v>
                </c:pt>
                <c:pt idx="1">
                  <c:v>0.03</c:v>
                </c:pt>
                <c:pt idx="2">
                  <c:v>0.03</c:v>
                </c:pt>
                <c:pt idx="3">
                  <c:v>0.04</c:v>
                </c:pt>
                <c:pt idx="4">
                  <c:v>0.04</c:v>
                </c:pt>
              </c:numCache>
            </c:numRef>
          </c:val>
          <c:smooth val="0"/>
          <c:extLst>
            <c:ext xmlns:c16="http://schemas.microsoft.com/office/drawing/2014/chart" uri="{C3380CC4-5D6E-409C-BE32-E72D297353CC}">
              <c16:uniqueId val="{00000001-D104-434E-A73B-28A3CF77FBC6}"/>
            </c:ext>
          </c:extLst>
        </c:ser>
        <c:dLbls>
          <c:showLegendKey val="0"/>
          <c:showVal val="0"/>
          <c:showCatName val="0"/>
          <c:showSerName val="0"/>
          <c:showPercent val="0"/>
          <c:showBubbleSize val="0"/>
        </c:dLbls>
        <c:marker val="1"/>
        <c:smooth val="0"/>
        <c:axId val="1510404560"/>
        <c:axId val="923531440"/>
      </c:lineChart>
      <c:catAx>
        <c:axId val="1510404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23531440"/>
        <c:crosses val="autoZero"/>
        <c:auto val="1"/>
        <c:lblAlgn val="ctr"/>
        <c:lblOffset val="100"/>
        <c:noMultiLvlLbl val="0"/>
      </c:catAx>
      <c:valAx>
        <c:axId val="923531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510404560"/>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Entry>
      <c:legendEntry>
        <c:idx val="1"/>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Entry>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8"/>
        <p:cNvGrpSpPr/>
        <p:nvPr/>
      </p:nvGrpSpPr>
      <p:grpSpPr>
        <a:xfrm>
          <a:off x="0" y="0"/>
          <a:ext cx="0" cy="0"/>
          <a:chOff x="0" y="0"/>
          <a:chExt cx="0" cy="0"/>
        </a:xfrm>
      </p:grpSpPr>
      <p:sp>
        <p:nvSpPr>
          <p:cNvPr id="619" name="Google Shape;619;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20" name="Google Shape;620;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6"/>
        <p:cNvGrpSpPr/>
        <p:nvPr/>
      </p:nvGrpSpPr>
      <p:grpSpPr>
        <a:xfrm>
          <a:off x="0" y="0"/>
          <a:ext cx="0" cy="0"/>
          <a:chOff x="0" y="0"/>
          <a:chExt cx="0" cy="0"/>
        </a:xfrm>
      </p:grpSpPr>
      <p:sp>
        <p:nvSpPr>
          <p:cNvPr id="647" name="Google Shape;647;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48" name="Google Shape;648;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1"/>
        <p:cNvGrpSpPr/>
        <p:nvPr/>
      </p:nvGrpSpPr>
      <p:grpSpPr>
        <a:xfrm>
          <a:off x="0" y="0"/>
          <a:ext cx="0" cy="0"/>
          <a:chOff x="0" y="0"/>
          <a:chExt cx="0" cy="0"/>
        </a:xfrm>
      </p:grpSpPr>
      <p:sp>
        <p:nvSpPr>
          <p:cNvPr id="1042" name="Google Shape;1042;p5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3" name="Google Shape;1043;p5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0">
          <a:extLst>
            <a:ext uri="{FF2B5EF4-FFF2-40B4-BE49-F238E27FC236}">
              <a16:creationId xmlns:a16="http://schemas.microsoft.com/office/drawing/2014/main" id="{5C12224B-18CF-E0AF-06D8-20F9B7E7D831}"/>
            </a:ext>
          </a:extLst>
        </p:cNvPr>
        <p:cNvGrpSpPr/>
        <p:nvPr/>
      </p:nvGrpSpPr>
      <p:grpSpPr>
        <a:xfrm>
          <a:off x="0" y="0"/>
          <a:ext cx="0" cy="0"/>
          <a:chOff x="0" y="0"/>
          <a:chExt cx="0" cy="0"/>
        </a:xfrm>
      </p:grpSpPr>
      <p:sp>
        <p:nvSpPr>
          <p:cNvPr id="941" name="Google Shape;941;p46:notes">
            <a:extLst>
              <a:ext uri="{FF2B5EF4-FFF2-40B4-BE49-F238E27FC236}">
                <a16:creationId xmlns:a16="http://schemas.microsoft.com/office/drawing/2014/main" id="{598AF609-78D8-ABEF-29C9-78A09F6FA63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The chart above shows the trend of the average number of citations per survey on health inspections for each year from FY 2021 (October 1, 2020 – September 30, 2021) – FY 2025 (October 1, 2024 – September 30, 2025). The data includes both standard recertification and complaint surveys conducted in all states nationwide. The average number of citations per survey has increased each year from 0.97 citations in FY 2021 to 1.78 citations in FY 2025.</a:t>
            </a:r>
            <a:endParaRPr dirty="0"/>
          </a:p>
        </p:txBody>
      </p:sp>
      <p:sp>
        <p:nvSpPr>
          <p:cNvPr id="942" name="Google Shape;942;p46:notes">
            <a:extLst>
              <a:ext uri="{FF2B5EF4-FFF2-40B4-BE49-F238E27FC236}">
                <a16:creationId xmlns:a16="http://schemas.microsoft.com/office/drawing/2014/main" id="{80527168-49C1-68FB-9A63-75D83AD9E54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394190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0">
          <a:extLst>
            <a:ext uri="{FF2B5EF4-FFF2-40B4-BE49-F238E27FC236}">
              <a16:creationId xmlns:a16="http://schemas.microsoft.com/office/drawing/2014/main" id="{295A472A-6D7C-9BB7-7B22-F4E156A7B53B}"/>
            </a:ext>
          </a:extLst>
        </p:cNvPr>
        <p:cNvGrpSpPr/>
        <p:nvPr/>
      </p:nvGrpSpPr>
      <p:grpSpPr>
        <a:xfrm>
          <a:off x="0" y="0"/>
          <a:ext cx="0" cy="0"/>
          <a:chOff x="0" y="0"/>
          <a:chExt cx="0" cy="0"/>
        </a:xfrm>
      </p:grpSpPr>
      <p:sp>
        <p:nvSpPr>
          <p:cNvPr id="941" name="Google Shape;941;p46:notes">
            <a:extLst>
              <a:ext uri="{FF2B5EF4-FFF2-40B4-BE49-F238E27FC236}">
                <a16:creationId xmlns:a16="http://schemas.microsoft.com/office/drawing/2014/main" id="{04851676-C4E0-9933-B8AA-46829C2C6346}"/>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The chart above looks at the national average number of citations on health inspections from FY 2021 – FY 2025, broken down by severity level. I have omitted Level 1 citations (scope/severity A, B, and C) due to the small number and relative lack of impact. When aggregating all surveys across this 5-year time period, the vast majority of citations were Level 2 (scope/severity D, E, and F – no actual harm with potential for more than minimal harm).</a:t>
            </a:r>
            <a:endParaRPr dirty="0"/>
          </a:p>
        </p:txBody>
      </p:sp>
      <p:sp>
        <p:nvSpPr>
          <p:cNvPr id="942" name="Google Shape;942;p46:notes">
            <a:extLst>
              <a:ext uri="{FF2B5EF4-FFF2-40B4-BE49-F238E27FC236}">
                <a16:creationId xmlns:a16="http://schemas.microsoft.com/office/drawing/2014/main" id="{9F55739D-FE5F-C477-E749-E96FE0C8EA5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272799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0">
          <a:extLst>
            <a:ext uri="{FF2B5EF4-FFF2-40B4-BE49-F238E27FC236}">
              <a16:creationId xmlns:a16="http://schemas.microsoft.com/office/drawing/2014/main" id="{C037664C-1323-D5C1-F0D9-CC6FC35AD0F9}"/>
            </a:ext>
          </a:extLst>
        </p:cNvPr>
        <p:cNvGrpSpPr/>
        <p:nvPr/>
      </p:nvGrpSpPr>
      <p:grpSpPr>
        <a:xfrm>
          <a:off x="0" y="0"/>
          <a:ext cx="0" cy="0"/>
          <a:chOff x="0" y="0"/>
          <a:chExt cx="0" cy="0"/>
        </a:xfrm>
      </p:grpSpPr>
      <p:sp>
        <p:nvSpPr>
          <p:cNvPr id="941" name="Google Shape;941;p46:notes">
            <a:extLst>
              <a:ext uri="{FF2B5EF4-FFF2-40B4-BE49-F238E27FC236}">
                <a16:creationId xmlns:a16="http://schemas.microsoft.com/office/drawing/2014/main" id="{FB8BA154-E655-8FA0-7D5D-ED170130B33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The next two slides show how citations have been trending over the past 5 fiscal years, illustrated by level.</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The chart above shows that Level 2 citations (scope/severity D, E, and F – no actual harm with potential for more than minimal harm) have steadily increased over the time period.</a:t>
            </a:r>
            <a:endParaRPr dirty="0"/>
          </a:p>
        </p:txBody>
      </p:sp>
      <p:sp>
        <p:nvSpPr>
          <p:cNvPr id="942" name="Google Shape;942;p46:notes">
            <a:extLst>
              <a:ext uri="{FF2B5EF4-FFF2-40B4-BE49-F238E27FC236}">
                <a16:creationId xmlns:a16="http://schemas.microsoft.com/office/drawing/2014/main" id="{C5816DD5-F958-5E1F-81D1-B92A74E13B3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25012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0">
          <a:extLst>
            <a:ext uri="{FF2B5EF4-FFF2-40B4-BE49-F238E27FC236}">
              <a16:creationId xmlns:a16="http://schemas.microsoft.com/office/drawing/2014/main" id="{DB07C4C9-F9A3-91DB-BF91-1D4755873500}"/>
            </a:ext>
          </a:extLst>
        </p:cNvPr>
        <p:cNvGrpSpPr/>
        <p:nvPr/>
      </p:nvGrpSpPr>
      <p:grpSpPr>
        <a:xfrm>
          <a:off x="0" y="0"/>
          <a:ext cx="0" cy="0"/>
          <a:chOff x="0" y="0"/>
          <a:chExt cx="0" cy="0"/>
        </a:xfrm>
      </p:grpSpPr>
      <p:sp>
        <p:nvSpPr>
          <p:cNvPr id="941" name="Google Shape;941;p46:notes">
            <a:extLst>
              <a:ext uri="{FF2B5EF4-FFF2-40B4-BE49-F238E27FC236}">
                <a16:creationId xmlns:a16="http://schemas.microsoft.com/office/drawing/2014/main" id="{BECC0603-5702-166C-DF1B-86FC497753A6}"/>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The chart above shows the trends in citations over the past 5 fiscal years for Level 3 citations (scope/severity G, H, and I – actual harm that is not immediate jeopardy) and Level 4 citations (scope/severity J, K, and L – immediate jeopardy). Both have increased since FY 2021. Level 3 citations showed a sharp increase from FY 2023 to FY 2024, then held steady in FY 2025. Level 4 citations have had a more gradual increase, with periods of stability from FY 2022 – FY 2023 and FY 2024 – FY 2025.</a:t>
            </a:r>
            <a:endParaRPr dirty="0"/>
          </a:p>
        </p:txBody>
      </p:sp>
      <p:sp>
        <p:nvSpPr>
          <p:cNvPr id="942" name="Google Shape;942;p46:notes">
            <a:extLst>
              <a:ext uri="{FF2B5EF4-FFF2-40B4-BE49-F238E27FC236}">
                <a16:creationId xmlns:a16="http://schemas.microsoft.com/office/drawing/2014/main" id="{3701A383-8FEE-92E7-544E-D324A6E2C9F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685043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8"/>
        <p:cNvGrpSpPr/>
        <p:nvPr/>
      </p:nvGrpSpPr>
      <p:grpSpPr>
        <a:xfrm>
          <a:off x="0" y="0"/>
          <a:ext cx="0" cy="0"/>
          <a:chOff x="0" y="0"/>
          <a:chExt cx="0" cy="0"/>
        </a:xfrm>
      </p:grpSpPr>
      <p:sp>
        <p:nvSpPr>
          <p:cNvPr id="909" name="Google Shape;909;p4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This slide shows the most frequently cited </a:t>
            </a:r>
            <a:r>
              <a:rPr lang="en-US" dirty="0" err="1"/>
              <a:t>Ftags</a:t>
            </a:r>
            <a:r>
              <a:rPr lang="en-US" dirty="0"/>
              <a:t> for FY 2026 to date on health inspections (standard recertification surveys and complaint surveys). The first column shows the top </a:t>
            </a:r>
            <a:r>
              <a:rPr lang="en-US" dirty="0" err="1"/>
              <a:t>Ftags</a:t>
            </a:r>
            <a:r>
              <a:rPr lang="en-US" dirty="0"/>
              <a:t> for all surveys nationally. The second column shows the </a:t>
            </a:r>
            <a:r>
              <a:rPr lang="en-US" dirty="0" err="1"/>
              <a:t>Ftags</a:t>
            </a:r>
            <a:r>
              <a:rPr lang="en-US" dirty="0"/>
              <a:t> for surveys in Wyoming only. Both F880 Infection Control and F689 Free of Accident Hazards are in the top five both nationally and in Wyoming. For Wyoming, this is based on a total of 75 surveys.</a:t>
            </a:r>
            <a:endParaRPr dirty="0"/>
          </a:p>
        </p:txBody>
      </p:sp>
      <p:sp>
        <p:nvSpPr>
          <p:cNvPr id="910" name="Google Shape;910;p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2"/>
        <p:cNvGrpSpPr/>
        <p:nvPr/>
      </p:nvGrpSpPr>
      <p:grpSpPr>
        <a:xfrm>
          <a:off x="0" y="0"/>
          <a:ext cx="0" cy="0"/>
          <a:chOff x="0" y="0"/>
          <a:chExt cx="0" cy="0"/>
        </a:xfrm>
      </p:grpSpPr>
      <p:sp>
        <p:nvSpPr>
          <p:cNvPr id="903" name="Google Shape;903;p4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The three </a:t>
            </a:r>
            <a:r>
              <a:rPr lang="en-US" dirty="0" err="1"/>
              <a:t>Ftags</a:t>
            </a:r>
            <a:r>
              <a:rPr lang="en-US" dirty="0"/>
              <a:t> shown above reflect the </a:t>
            </a:r>
            <a:r>
              <a:rPr lang="en-US" dirty="0" err="1"/>
              <a:t>Ftags</a:t>
            </a:r>
            <a:r>
              <a:rPr lang="en-US" dirty="0"/>
              <a:t> that have increased the most in citation frequency from FY 2024 – FY 2026. In evaluating the rates of change for citations, I omitted F628 Discharge Process and F605 Free from Chemical Restraints. Since these two tags are new or recently changed, the rate of change for these two tags was artificially inflated and did not accurately reflect an increase in citation frequency.</a:t>
            </a:r>
            <a:endParaRPr dirty="0"/>
          </a:p>
        </p:txBody>
      </p:sp>
      <p:sp>
        <p:nvSpPr>
          <p:cNvPr id="904" name="Google Shape;904;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0"/>
        <p:cNvGrpSpPr/>
        <p:nvPr/>
      </p:nvGrpSpPr>
      <p:grpSpPr>
        <a:xfrm>
          <a:off x="0" y="0"/>
          <a:ext cx="0" cy="0"/>
          <a:chOff x="0" y="0"/>
          <a:chExt cx="0" cy="0"/>
        </a:xfrm>
      </p:grpSpPr>
      <p:sp>
        <p:nvSpPr>
          <p:cNvPr id="961" name="Google Shape;961;p4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Though these two tags were omitted from the analysis of which </a:t>
            </a:r>
            <a:r>
              <a:rPr lang="en-US" dirty="0" err="1"/>
              <a:t>Ftags</a:t>
            </a:r>
            <a:r>
              <a:rPr lang="en-US" dirty="0"/>
              <a:t> showed the greatest increases in frequency of citation, they are still worth noting. Because they are new or newly changed tags, there is a good chance that they represent requirements that are under greater scrutiny at this time.</a:t>
            </a:r>
            <a:endParaRPr dirty="0"/>
          </a:p>
        </p:txBody>
      </p:sp>
      <p:sp>
        <p:nvSpPr>
          <p:cNvPr id="962" name="Google Shape;962;p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5"/>
        <p:cNvGrpSpPr/>
        <p:nvPr/>
      </p:nvGrpSpPr>
      <p:grpSpPr>
        <a:xfrm>
          <a:off x="0" y="0"/>
          <a:ext cx="0" cy="0"/>
          <a:chOff x="0" y="0"/>
          <a:chExt cx="0" cy="0"/>
        </a:xfrm>
      </p:grpSpPr>
      <p:sp>
        <p:nvSpPr>
          <p:cNvPr id="916" name="Google Shape;916;p4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The Risk-Based Survey is a Biden-era initiative that has been in “pilot” since 2024. Finally, CMS has announced that the RBS will roll out in all states beginning September 8, 2026. CMS estimates that 12% of all nursing homes nation-wide will be eligible for the RBS. CMS will release to State Survey Agencies a list every 6 months of nursing homes that are eligible for RBS based on a specific list of qualifying criteria. Before conducting a RBS, the state agency must confirm that the “eligible” nursing home has not experienced any disqualifying criteria since being deemed eligible by CMS.</a:t>
            </a:r>
            <a:endParaRPr dirty="0"/>
          </a:p>
        </p:txBody>
      </p:sp>
      <p:sp>
        <p:nvSpPr>
          <p:cNvPr id="917" name="Google Shape;917;p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1"/>
        <p:cNvGrpSpPr/>
        <p:nvPr/>
      </p:nvGrpSpPr>
      <p:grpSpPr>
        <a:xfrm>
          <a:off x="0" y="0"/>
          <a:ext cx="0" cy="0"/>
          <a:chOff x="0" y="0"/>
          <a:chExt cx="0" cy="0"/>
        </a:xfrm>
      </p:grpSpPr>
      <p:sp>
        <p:nvSpPr>
          <p:cNvPr id="922" name="Google Shape;922;p4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Nursing homes must meet all 10 of the above criteria to be eligible for a RBS. Nursing homes that meet these criteria will be included on CMS’s list to state agencies and will additionally be identified on Nursing Home Care Compare with a special icon to indicate to consumers and the public that they are considered by CMS to provide high-quality care.</a:t>
            </a:r>
            <a:endParaRPr dirty="0"/>
          </a:p>
        </p:txBody>
      </p:sp>
      <p:sp>
        <p:nvSpPr>
          <p:cNvPr id="923" name="Google Shape;923;p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1">
          <a:extLst>
            <a:ext uri="{FF2B5EF4-FFF2-40B4-BE49-F238E27FC236}">
              <a16:creationId xmlns:a16="http://schemas.microsoft.com/office/drawing/2014/main" id="{90A3C048-9DEF-E3C4-AAB0-6124987536E2}"/>
            </a:ext>
          </a:extLst>
        </p:cNvPr>
        <p:cNvGrpSpPr/>
        <p:nvPr/>
      </p:nvGrpSpPr>
      <p:grpSpPr>
        <a:xfrm>
          <a:off x="0" y="0"/>
          <a:ext cx="0" cy="0"/>
          <a:chOff x="0" y="0"/>
          <a:chExt cx="0" cy="0"/>
        </a:xfrm>
      </p:grpSpPr>
      <p:sp>
        <p:nvSpPr>
          <p:cNvPr id="922" name="Google Shape;922;p43:notes">
            <a:extLst>
              <a:ext uri="{FF2B5EF4-FFF2-40B4-BE49-F238E27FC236}">
                <a16:creationId xmlns:a16="http://schemas.microsoft.com/office/drawing/2014/main" id="{8559EA6E-7E3A-45A6-5E4C-DFEC1BABEB5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Before conducting an RBS on a nursing home that CMS has included on the “eligible” list, the state agency must confirm that the nursing home has not met any of the above disqualifying criteria. If the nursing home has experienced any one of the above criteria, they are not eligible for an RBS and the state agency must conduct a standard recertification survey.</a:t>
            </a:r>
            <a:endParaRPr dirty="0"/>
          </a:p>
        </p:txBody>
      </p:sp>
      <p:sp>
        <p:nvSpPr>
          <p:cNvPr id="923" name="Google Shape;923;p43:notes">
            <a:extLst>
              <a:ext uri="{FF2B5EF4-FFF2-40B4-BE49-F238E27FC236}">
                <a16:creationId xmlns:a16="http://schemas.microsoft.com/office/drawing/2014/main" id="{5374E395-CF6C-4CA1-63DE-6083CC40EE5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910677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3"/>
        <p:cNvGrpSpPr/>
        <p:nvPr/>
      </p:nvGrpSpPr>
      <p:grpSpPr>
        <a:xfrm>
          <a:off x="0" y="0"/>
          <a:ext cx="0" cy="0"/>
          <a:chOff x="0" y="0"/>
          <a:chExt cx="0" cy="0"/>
        </a:xfrm>
      </p:grpSpPr>
      <p:sp>
        <p:nvSpPr>
          <p:cNvPr id="954" name="Google Shape;954;p4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The RBS has changed slightly over the life of the pilot. Despite previously announcing that states could not exceed a certain number of RBS in a year and nursing homes could not receive RBS two survey cycles in a row, both of these program policies have changed. We have confirmed with CMS that there is no limit to the number of RBS that a state may conduct in a year. If all 36 nursing homes in Wyoming qualify for an RBS, the state agency is permitted to conduct an RBS in place of a standard recertification survey in all 36 nursing homes. CMS has also confirmed that nursing homes can receive RBS as long as they meet the qualifying criteria. So a qualifying nursing home that receives an RBS in place for the standard recertification survey this year can receive an RBS next year as long as they continue to meet qualifying criteria.</a:t>
            </a:r>
            <a:endParaRPr dirty="0"/>
          </a:p>
        </p:txBody>
      </p:sp>
      <p:sp>
        <p:nvSpPr>
          <p:cNvPr id="955" name="Google Shape;955;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5">
          <a:extLst>
            <a:ext uri="{FF2B5EF4-FFF2-40B4-BE49-F238E27FC236}">
              <a16:creationId xmlns:a16="http://schemas.microsoft.com/office/drawing/2014/main" id="{33027579-E87C-E133-0169-72A9983ABC49}"/>
            </a:ext>
          </a:extLst>
        </p:cNvPr>
        <p:cNvGrpSpPr/>
        <p:nvPr/>
      </p:nvGrpSpPr>
      <p:grpSpPr>
        <a:xfrm>
          <a:off x="0" y="0"/>
          <a:ext cx="0" cy="0"/>
          <a:chOff x="0" y="0"/>
          <a:chExt cx="0" cy="0"/>
        </a:xfrm>
      </p:grpSpPr>
      <p:sp>
        <p:nvSpPr>
          <p:cNvPr id="916" name="Google Shape;916;p42:notes">
            <a:extLst>
              <a:ext uri="{FF2B5EF4-FFF2-40B4-BE49-F238E27FC236}">
                <a16:creationId xmlns:a16="http://schemas.microsoft.com/office/drawing/2014/main" id="{24AD77E7-4D9E-7AA9-A2E5-249720A39EF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CMS has been taking steps to improve the credibility of Quality Measures. Part of this effort is MDS audits. These audits began in January 2026 and are being conducted to validate accuracy of assessment-based measures. Nursing homes that are chosen for an MDS audit will be notified through </a:t>
            </a:r>
            <a:r>
              <a:rPr lang="en-US" dirty="0" err="1"/>
              <a:t>iQIES</a:t>
            </a:r>
            <a:r>
              <a:rPr lang="en-US" dirty="0"/>
              <a:t>, so it is important to frequently check </a:t>
            </a:r>
            <a:r>
              <a:rPr lang="en-US" dirty="0" err="1"/>
              <a:t>iQIES</a:t>
            </a:r>
            <a:r>
              <a:rPr lang="en-US" dirty="0"/>
              <a:t>. CMS recommends checking at least weekly. Nursing homes that are being audited will be asked to submit up to 10 medical records and should submit any and all documentation from the medical record that will support what has been coded on the MDS.</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Early observations from these audits show that the most frequent issues found by auditors are that 1) what has been coded on the MDS is inconsistent with what is documented in the medical record and 2) documentation in the medical record is inadequate to support the coding on the MDS. We have also heard that the areas most often focused on in these audits include Section GG, discharge function, and pressure ulcers.</a:t>
            </a:r>
            <a:endParaRPr dirty="0"/>
          </a:p>
        </p:txBody>
      </p:sp>
      <p:sp>
        <p:nvSpPr>
          <p:cNvPr id="917" name="Google Shape;917;p42:notes">
            <a:extLst>
              <a:ext uri="{FF2B5EF4-FFF2-40B4-BE49-F238E27FC236}">
                <a16:creationId xmlns:a16="http://schemas.microsoft.com/office/drawing/2014/main" id="{BC6165F9-BF4E-796B-3E7A-940FDC4B0C4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460362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5">
          <a:extLst>
            <a:ext uri="{FF2B5EF4-FFF2-40B4-BE49-F238E27FC236}">
              <a16:creationId xmlns:a16="http://schemas.microsoft.com/office/drawing/2014/main" id="{5006D4E0-87DF-9770-D193-66FF8654F779}"/>
            </a:ext>
          </a:extLst>
        </p:cNvPr>
        <p:cNvGrpSpPr/>
        <p:nvPr/>
      </p:nvGrpSpPr>
      <p:grpSpPr>
        <a:xfrm>
          <a:off x="0" y="0"/>
          <a:ext cx="0" cy="0"/>
          <a:chOff x="0" y="0"/>
          <a:chExt cx="0" cy="0"/>
        </a:xfrm>
      </p:grpSpPr>
      <p:sp>
        <p:nvSpPr>
          <p:cNvPr id="916" name="Google Shape;916;p42:notes">
            <a:extLst>
              <a:ext uri="{FF2B5EF4-FFF2-40B4-BE49-F238E27FC236}">
                <a16:creationId xmlns:a16="http://schemas.microsoft.com/office/drawing/2014/main" id="{86BD16B0-5641-3B02-3791-6A8FC1417FD6}"/>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A second effort undertaken by CMS to validate Quality Measures is adding claims data to assessment-based measures. The first QM to which CMS has added claims data is the long-stay antipsychotics measure. Since January 2026, CMS has included Medicare and Medicaid claims and Medicare Advantage encounter data in calculations of the QM. This means that a Medicare claim for an antipsychotic medication for a resident will count toward the measure, even if no antipsychotic was coded on the MDS. CMS observes that this has resulted in about a 2% increase in rates of antipsychotic usage.</a:t>
            </a:r>
          </a:p>
          <a:p>
            <a:pPr marL="0" lvl="0" indent="0" algn="l" rtl="0">
              <a:spcBef>
                <a:spcPts val="0"/>
              </a:spcBef>
              <a:spcAft>
                <a:spcPts val="0"/>
              </a:spcAft>
              <a:buNone/>
            </a:pPr>
            <a:endParaRPr lang="en-US" dirty="0"/>
          </a:p>
        </p:txBody>
      </p:sp>
      <p:sp>
        <p:nvSpPr>
          <p:cNvPr id="917" name="Google Shape;917;p42:notes">
            <a:extLst>
              <a:ext uri="{FF2B5EF4-FFF2-40B4-BE49-F238E27FC236}">
                <a16:creationId xmlns:a16="http://schemas.microsoft.com/office/drawing/2014/main" id="{26591E4C-C0FF-C514-54E9-0BD4A21CDDF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306011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5">
          <a:extLst>
            <a:ext uri="{FF2B5EF4-FFF2-40B4-BE49-F238E27FC236}">
              <a16:creationId xmlns:a16="http://schemas.microsoft.com/office/drawing/2014/main" id="{374C32FD-D66E-13BE-BD04-35FB48528070}"/>
            </a:ext>
          </a:extLst>
        </p:cNvPr>
        <p:cNvGrpSpPr/>
        <p:nvPr/>
      </p:nvGrpSpPr>
      <p:grpSpPr>
        <a:xfrm>
          <a:off x="0" y="0"/>
          <a:ext cx="0" cy="0"/>
          <a:chOff x="0" y="0"/>
          <a:chExt cx="0" cy="0"/>
        </a:xfrm>
      </p:grpSpPr>
      <p:sp>
        <p:nvSpPr>
          <p:cNvPr id="916" name="Google Shape;916;p42:notes">
            <a:extLst>
              <a:ext uri="{FF2B5EF4-FFF2-40B4-BE49-F238E27FC236}">
                <a16:creationId xmlns:a16="http://schemas.microsoft.com/office/drawing/2014/main" id="{C9CA9BDC-E09F-D2BC-1302-C868D3FE3361}"/>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While claims have been added only to the long-stay antipsychotics measure at this point, we do expect CMS to add claims data to the Falls with Major Injury measure. Two reports from the Department of Health and Human Services Office of Inspector General have indicated that falls are under-reported in post-acute care. In response, CMS conducted technical expert panels in May 2025 to examine possible ways to include claims data in the measure. A report from the technical expert panel was released in May 2025 and CMS contractors released a report in November 2025 showing what a re-specification of the measure might look like.</a:t>
            </a:r>
          </a:p>
          <a:p>
            <a:pPr marL="0" lvl="0" indent="0" algn="l" rtl="0">
              <a:spcBef>
                <a:spcPts val="0"/>
              </a:spcBef>
              <a:spcAft>
                <a:spcPts val="0"/>
              </a:spcAft>
              <a:buNone/>
            </a:pPr>
            <a:endParaRPr lang="en-US" dirty="0"/>
          </a:p>
        </p:txBody>
      </p:sp>
      <p:sp>
        <p:nvSpPr>
          <p:cNvPr id="917" name="Google Shape;917;p42:notes">
            <a:extLst>
              <a:ext uri="{FF2B5EF4-FFF2-40B4-BE49-F238E27FC236}">
                <a16:creationId xmlns:a16="http://schemas.microsoft.com/office/drawing/2014/main" id="{83E87ED4-1834-61D4-FE21-546BFED9D1E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382610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5">
          <a:extLst>
            <a:ext uri="{FF2B5EF4-FFF2-40B4-BE49-F238E27FC236}">
              <a16:creationId xmlns:a16="http://schemas.microsoft.com/office/drawing/2014/main" id="{96ABF5B8-BB9D-0B1C-A8BE-1A9D8EEBD7A6}"/>
            </a:ext>
          </a:extLst>
        </p:cNvPr>
        <p:cNvGrpSpPr/>
        <p:nvPr/>
      </p:nvGrpSpPr>
      <p:grpSpPr>
        <a:xfrm>
          <a:off x="0" y="0"/>
          <a:ext cx="0" cy="0"/>
          <a:chOff x="0" y="0"/>
          <a:chExt cx="0" cy="0"/>
        </a:xfrm>
      </p:grpSpPr>
      <p:sp>
        <p:nvSpPr>
          <p:cNvPr id="916" name="Google Shape;916;p42:notes">
            <a:extLst>
              <a:ext uri="{FF2B5EF4-FFF2-40B4-BE49-F238E27FC236}">
                <a16:creationId xmlns:a16="http://schemas.microsoft.com/office/drawing/2014/main" id="{076CCBA8-AB1A-91D2-A315-39905786A74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In an effort to encourage “continuous quality improvement”, CMS announced a new policy in 2019 that quality measures ratings thresholds would be updated every six months at half the rate of improvement from the previous six-month period. Over the years, this update has only occurred a few times and at irregular intervals, so it came as a surprise to many when the policy was suddenly implemented for the July 2026 quarterly refresh on Nursing Home Care Compare. LeadingAge reached out to CMS about this surprise update, and they confirmed that the policy has remained in place since 2019 but has not consistently been implemented due first to a COVID-19 public health emergency-related suspension, then later due to a lack of improvement in quality measures. However, quality measure performance has consistently improved over the past 18 months, leading to the July update. If nursing homes continue to improve quality measure performance, we should expect another update in January 2027.</a:t>
            </a:r>
            <a:endParaRPr dirty="0"/>
          </a:p>
        </p:txBody>
      </p:sp>
      <p:sp>
        <p:nvSpPr>
          <p:cNvPr id="917" name="Google Shape;917;p42:notes">
            <a:extLst>
              <a:ext uri="{FF2B5EF4-FFF2-40B4-BE49-F238E27FC236}">
                <a16:creationId xmlns:a16="http://schemas.microsoft.com/office/drawing/2014/main" id="{1E10B32A-0083-11FE-0CD3-90FB3DAC67A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598513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5">
          <a:extLst>
            <a:ext uri="{FF2B5EF4-FFF2-40B4-BE49-F238E27FC236}">
              <a16:creationId xmlns:a16="http://schemas.microsoft.com/office/drawing/2014/main" id="{313A5E91-05BC-23DD-A744-2954CC3B0736}"/>
            </a:ext>
          </a:extLst>
        </p:cNvPr>
        <p:cNvGrpSpPr/>
        <p:nvPr/>
      </p:nvGrpSpPr>
      <p:grpSpPr>
        <a:xfrm>
          <a:off x="0" y="0"/>
          <a:ext cx="0" cy="0"/>
          <a:chOff x="0" y="0"/>
          <a:chExt cx="0" cy="0"/>
        </a:xfrm>
      </p:grpSpPr>
      <p:sp>
        <p:nvSpPr>
          <p:cNvPr id="916" name="Google Shape;916;p42:notes">
            <a:extLst>
              <a:ext uri="{FF2B5EF4-FFF2-40B4-BE49-F238E27FC236}">
                <a16:creationId xmlns:a16="http://schemas.microsoft.com/office/drawing/2014/main" id="{884452AA-7D94-AB5D-A1A5-70C390723FC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One of CMS’s quality strategies is to apply quality measures across settings. In December 2025, CMS considered expanding the nursing homes long-stay antipsychotics measure to other quality programs in other CMS-certified settings. However, the expansion of this measure was withdrawn before the consensus-based entity weighed in to enable CMS to improve specifications of the measure. Notably, LeadingAge is part of a national coalition advocating for revision of this measure and we are hopeful that the withdrawal of this measure from consideration for expansion may indicate that CMS is looking at re-specifying this measure all settings, including nursing homes.</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CMS is also considering a cross-settings measure related to Advance Care Planning. A measure was included in the Measures Under Consideration in 2025 but was withdrawn from consideration before being addressed for post-acute / long-term care settings. Requests for Information on this measure concept showed up in several spring payment rules including both the SNF PPS proposed rule. One significant topic of discussion on this measure concept is what exactly it should evaluate. Should the measure evaluate whether Advance Care Planning discussions are taking place with Medicare beneficiaries, or should it evaluate the quality of these discussions?</a:t>
            </a:r>
            <a:endParaRPr dirty="0"/>
          </a:p>
        </p:txBody>
      </p:sp>
      <p:sp>
        <p:nvSpPr>
          <p:cNvPr id="917" name="Google Shape;917;p42:notes">
            <a:extLst>
              <a:ext uri="{FF2B5EF4-FFF2-40B4-BE49-F238E27FC236}">
                <a16:creationId xmlns:a16="http://schemas.microsoft.com/office/drawing/2014/main" id="{324F3862-32D3-734B-2C75-8D5D1861BA14}"/>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512376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9"/>
        <p:cNvGrpSpPr/>
        <p:nvPr/>
      </p:nvGrpSpPr>
      <p:grpSpPr>
        <a:xfrm>
          <a:off x="0" y="0"/>
          <a:ext cx="0" cy="0"/>
          <a:chOff x="0" y="0"/>
          <a:chExt cx="0" cy="0"/>
        </a:xfrm>
      </p:grpSpPr>
      <p:sp>
        <p:nvSpPr>
          <p:cNvPr id="1260" name="Google Shape;1260;p8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61" name="Google Shape;1261;p8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2"/>
        <p:cNvGrpSpPr/>
        <p:nvPr/>
      </p:nvGrpSpPr>
      <p:grpSpPr>
        <a:xfrm>
          <a:off x="0" y="0"/>
          <a:ext cx="0" cy="0"/>
          <a:chOff x="0" y="0"/>
          <a:chExt cx="0" cy="0"/>
        </a:xfrm>
      </p:grpSpPr>
      <p:sp>
        <p:nvSpPr>
          <p:cNvPr id="1153" name="Google Shape;1153;p7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In the Calendar Year 2027 Home Health proposed payment rule, CMS proposed changes to Medicare Provider Enrollment that would apply to all CMS-certified providers including nursing homes on Medicare Provider Enrollments and revalidations. CMS’s goal is to preserve Medicare program integrity by better identifying and responding to things that could signal fraud. Proposed changes include expanding the reasons for which CMS could deny or revoke Medicare Provider Enrollment. Some examples are denying or revoking enrollment if the provider was previously associated with a Medicare Provider whose enrollment was denied or revoked for activities that CMS determined to be fraudulent or denying or revoking enrollment because a significant number of Medicare providers exist in the same geographic location. </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Currently, if a provider is denied or revoked Medicare enrollment, CMS may bar this provider from reapplying for Medicare enrollment for up to 10 years if the denial or revocation was based on a specific reason. In this rule, CMS is proposing to expand this reapplication bar to apply to all reasons for denial or revocation. CMS is also proposing to change the effective dates for revocations to allow the Medicare Provider Enrollment to be revoked based on the date of the non-compliant activity rather than the date that the provider was notified of the revocation. Similarly, CMS proposes to change the deadline by which a revoked provider must submit all claims that occurred before the revocation effective date.</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Additionally, CMS proposes to expand the affiliated parties that must be included on a Medicare Provider Enrollment. These affiliated parties are similar to new disclosures on the 855-A SNF Attachment, but not exactly the same.</a:t>
            </a:r>
            <a:endParaRPr dirty="0"/>
          </a:p>
        </p:txBody>
      </p:sp>
      <p:sp>
        <p:nvSpPr>
          <p:cNvPr id="1154" name="Google Shape;1154;p7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2">
          <a:extLst>
            <a:ext uri="{FF2B5EF4-FFF2-40B4-BE49-F238E27FC236}">
              <a16:creationId xmlns:a16="http://schemas.microsoft.com/office/drawing/2014/main" id="{640A6A45-FC87-81D4-4F74-1C3E0313E8F7}"/>
            </a:ext>
          </a:extLst>
        </p:cNvPr>
        <p:cNvGrpSpPr/>
        <p:nvPr/>
      </p:nvGrpSpPr>
      <p:grpSpPr>
        <a:xfrm>
          <a:off x="0" y="0"/>
          <a:ext cx="0" cy="0"/>
          <a:chOff x="0" y="0"/>
          <a:chExt cx="0" cy="0"/>
        </a:xfrm>
      </p:grpSpPr>
      <p:sp>
        <p:nvSpPr>
          <p:cNvPr id="1153" name="Google Shape;1153;p75:notes">
            <a:extLst>
              <a:ext uri="{FF2B5EF4-FFF2-40B4-BE49-F238E27FC236}">
                <a16:creationId xmlns:a16="http://schemas.microsoft.com/office/drawing/2014/main" id="{2C946481-B5A6-8F57-C4A0-325649BBDC8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LeadingAge is concerned with these provisions for a number of reasons. We expressed our concerns in our official comments on the rule and provided resources to assist members in submitting comments including an Action Alert. We also coordinated a group of national stakeholders, such as the hospital association, medical directors’ association, hospice association, and others to submit a letter to CMS outlining concerns.</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Of note, a coalition of consumer groups submitted a joint comment letter that expressed support for the intent of the proposed changes but stated that CMS already possesses the authority to implement these actions. They urge CMS to take action now, within existing authority, without wasting time by going through the notice-and-comment rulemaking process.</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LeadingAge’s take on this rule is that CMS needs to thread the needle. We support efforts to identify and address fraud issues to improve Medicare program integrity; however, we are concerned that the proposed changes could create opportunities to erroneously penalize legitimate providers, particularly related to the rather broad discretion that would be granted to CMS with the provisions in this rule.</a:t>
            </a:r>
            <a:endParaRPr dirty="0"/>
          </a:p>
        </p:txBody>
      </p:sp>
      <p:sp>
        <p:nvSpPr>
          <p:cNvPr id="1154" name="Google Shape;1154;p75:notes">
            <a:extLst>
              <a:ext uri="{FF2B5EF4-FFF2-40B4-BE49-F238E27FC236}">
                <a16:creationId xmlns:a16="http://schemas.microsoft.com/office/drawing/2014/main" id="{ED1AFA7D-4EE5-5A4B-4F87-A6DE6402C4F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204064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2">
          <a:extLst>
            <a:ext uri="{FF2B5EF4-FFF2-40B4-BE49-F238E27FC236}">
              <a16:creationId xmlns:a16="http://schemas.microsoft.com/office/drawing/2014/main" id="{1F9CBFB8-BE87-1EA8-DAE5-0F6B0A9BB73B}"/>
            </a:ext>
          </a:extLst>
        </p:cNvPr>
        <p:cNvGrpSpPr/>
        <p:nvPr/>
      </p:nvGrpSpPr>
      <p:grpSpPr>
        <a:xfrm>
          <a:off x="0" y="0"/>
          <a:ext cx="0" cy="0"/>
          <a:chOff x="0" y="0"/>
          <a:chExt cx="0" cy="0"/>
        </a:xfrm>
      </p:grpSpPr>
      <p:sp>
        <p:nvSpPr>
          <p:cNvPr id="1153" name="Google Shape;1153;p75:notes">
            <a:extLst>
              <a:ext uri="{FF2B5EF4-FFF2-40B4-BE49-F238E27FC236}">
                <a16:creationId xmlns:a16="http://schemas.microsoft.com/office/drawing/2014/main" id="{AE672F1C-D5C1-E168-A14E-344F893A033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Similar to Medicare program integrity efforts, CMS has also launched a nation-wide effort to address fraud in the Medicaid program through Medicaid Provider Revalidation. CMS has directed all states to focus strategies on revalidation of “high-risk” providers, which includes nursing homes, but because Medicaid is a state-led program, strategies to address Medicaid revalidations vary from state to state. We are seeing some trends, though. Most states’ revalidation strategies include an increase in the number and complexity of disclosures required and tight timelines to meet requirements. LeadingAge recommends reaching out to your state Medicaid agency to determine revalidation strategies and, similar to Medicare off-cycle revalidations, start collecting the required documentation early and document all efforts made to obtain the required information.</a:t>
            </a:r>
            <a:endParaRPr dirty="0"/>
          </a:p>
        </p:txBody>
      </p:sp>
      <p:sp>
        <p:nvSpPr>
          <p:cNvPr id="1154" name="Google Shape;1154;p75:notes">
            <a:extLst>
              <a:ext uri="{FF2B5EF4-FFF2-40B4-BE49-F238E27FC236}">
                <a16:creationId xmlns:a16="http://schemas.microsoft.com/office/drawing/2014/main" id="{802C211A-3144-AA13-9B9E-64D97D66E79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974765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2">
          <a:extLst>
            <a:ext uri="{FF2B5EF4-FFF2-40B4-BE49-F238E27FC236}">
              <a16:creationId xmlns:a16="http://schemas.microsoft.com/office/drawing/2014/main" id="{CC6A4DD6-36AC-856C-F6B1-40B08F9A24AF}"/>
            </a:ext>
          </a:extLst>
        </p:cNvPr>
        <p:cNvGrpSpPr/>
        <p:nvPr/>
      </p:nvGrpSpPr>
      <p:grpSpPr>
        <a:xfrm>
          <a:off x="0" y="0"/>
          <a:ext cx="0" cy="0"/>
          <a:chOff x="0" y="0"/>
          <a:chExt cx="0" cy="0"/>
        </a:xfrm>
      </p:grpSpPr>
      <p:sp>
        <p:nvSpPr>
          <p:cNvPr id="1153" name="Google Shape;1153;p75:notes">
            <a:extLst>
              <a:ext uri="{FF2B5EF4-FFF2-40B4-BE49-F238E27FC236}">
                <a16:creationId xmlns:a16="http://schemas.microsoft.com/office/drawing/2014/main" id="{1DE38AFE-E09D-C2D5-009B-3FB831A6B98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r>
              <a:rPr lang="en-US" dirty="0"/>
              <a:t>CMS has led many other concerted efforts recently to gather more information about where the money is going and making sure it’s not “profits before patients”</a:t>
            </a:r>
          </a:p>
          <a:p>
            <a:pPr marL="171450" indent="-171450">
              <a:buFont typeface="Arial" panose="020B0604020202020204" pitchFamily="34" charset="0"/>
              <a:buChar char="•"/>
            </a:pPr>
            <a:r>
              <a:rPr lang="en-US" dirty="0"/>
              <a:t>855A SNF Attachment implemented in January 2025. Off-cycle revalidations put on hold indefinitely but 855A SNF Attachment still required for any routine revalidations, changes in ownership, etc. Looking into the affiliated parties within nursing homes: “Is money being tunneled back to the owner/operator?”</a:t>
            </a:r>
          </a:p>
          <a:p>
            <a:pPr marL="171450" indent="-171450">
              <a:buFont typeface="Arial" panose="020B0604020202020204" pitchFamily="34" charset="0"/>
              <a:buChar char="•"/>
            </a:pPr>
            <a:r>
              <a:rPr lang="en-US" dirty="0"/>
              <a:t>Medicare Cost Report revisions: updated with FY 2026. Additional efforts to answer the question “Where is the money going?” Also seeking to discover impact of private equity, REITs, etc.</a:t>
            </a:r>
          </a:p>
          <a:p>
            <a:pPr marL="171450" indent="-171450">
              <a:buFont typeface="Arial" panose="020B0604020202020204" pitchFamily="34" charset="0"/>
              <a:buChar char="•"/>
            </a:pPr>
            <a:r>
              <a:rPr lang="en-US" dirty="0"/>
              <a:t>Medicaid payment reporting requirements: finalized in the 2024 staffing standards rule. The staffing standards were repealed but this piece remains effective. Nursing homes will be required to report on the portion of Medicaid dollars spent on direct care compensation. States are developing the reporting infrastructure now for 2028. Similar to . . .</a:t>
            </a:r>
          </a:p>
          <a:p>
            <a:pPr marL="171450" indent="-171450">
              <a:buFont typeface="Arial" panose="020B0604020202020204" pitchFamily="34" charset="0"/>
              <a:buChar char="•"/>
            </a:pPr>
            <a:r>
              <a:rPr lang="en-US" dirty="0"/>
              <a:t>80/20 concept, initiated in the HCBS rule. This would require 80% of Medicaid dollars to be spent on direct care compensation. Policies like this translate to the broader theme of trying to make sure money isn’t “lining the pockets” of owners/operators. The concern, though, is that there are many things, beyond staffing, that go into making a nursing home a high-quality place to live and work and policies that require certain spending could have unintended consequences of hamstringing operators from investing in other improvements, such as updating HVAC systems to improve environmental infection control.</a:t>
            </a:r>
          </a:p>
          <a:p>
            <a:pPr marL="0" lvl="0" indent="0" algn="l" rtl="0">
              <a:spcBef>
                <a:spcPts val="0"/>
              </a:spcBef>
              <a:spcAft>
                <a:spcPts val="0"/>
              </a:spcAft>
              <a:buNone/>
            </a:pPr>
            <a:endParaRPr dirty="0"/>
          </a:p>
        </p:txBody>
      </p:sp>
      <p:sp>
        <p:nvSpPr>
          <p:cNvPr id="1154" name="Google Shape;1154;p75:notes">
            <a:extLst>
              <a:ext uri="{FF2B5EF4-FFF2-40B4-BE49-F238E27FC236}">
                <a16:creationId xmlns:a16="http://schemas.microsoft.com/office/drawing/2014/main" id="{EFDD73DC-65C1-10E3-85BE-486455367A4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29145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6"/>
        <p:cNvGrpSpPr/>
        <p:nvPr/>
      </p:nvGrpSpPr>
      <p:grpSpPr>
        <a:xfrm>
          <a:off x="0" y="0"/>
          <a:ext cx="0" cy="0"/>
          <a:chOff x="0" y="0"/>
          <a:chExt cx="0" cy="0"/>
        </a:xfrm>
      </p:grpSpPr>
      <p:sp>
        <p:nvSpPr>
          <p:cNvPr id="1477" name="Google Shape;1477;p1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78" name="Google Shape;1478;p1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6">
          <a:extLst>
            <a:ext uri="{FF2B5EF4-FFF2-40B4-BE49-F238E27FC236}">
              <a16:creationId xmlns:a16="http://schemas.microsoft.com/office/drawing/2014/main" id="{8F9129AD-6F80-3AAE-8126-4B9FC66CF5B0}"/>
            </a:ext>
          </a:extLst>
        </p:cNvPr>
        <p:cNvGrpSpPr/>
        <p:nvPr/>
      </p:nvGrpSpPr>
      <p:grpSpPr>
        <a:xfrm>
          <a:off x="0" y="0"/>
          <a:ext cx="0" cy="0"/>
          <a:chOff x="0" y="0"/>
          <a:chExt cx="0" cy="0"/>
        </a:xfrm>
      </p:grpSpPr>
      <p:sp>
        <p:nvSpPr>
          <p:cNvPr id="1337" name="Google Shape;1337;p100:notes">
            <a:extLst>
              <a:ext uri="{FF2B5EF4-FFF2-40B4-BE49-F238E27FC236}">
                <a16:creationId xmlns:a16="http://schemas.microsoft.com/office/drawing/2014/main" id="{1B23C77C-946D-77C8-4C7D-850690D78553}"/>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r>
              <a:rPr lang="en-US" dirty="0"/>
              <a:t>Staffing Standards</a:t>
            </a:r>
          </a:p>
          <a:p>
            <a:pPr marL="171450" indent="-171450">
              <a:buFont typeface="Arial" panose="020B0604020202020204" pitchFamily="34" charset="0"/>
              <a:buChar char="•"/>
            </a:pPr>
            <a:r>
              <a:rPr lang="en-US" dirty="0"/>
              <a:t>Regulatory: Dates back to the Biden initiative announced in February 2022. CMS contracted for a nursing home staffing study that was released in September 2023, days ahead of the proposed rule containing minimum staffing standards. The rule was mired in litigation and was ultimately vacated in spring 2025 in two separate federal cases on the grounds that CMS did not have the authority to enforce staffing standards that exceeded current Congressional requirements. CMS appealed these decisions in summer 2025 while Congress included in the One Big Beautiful Bill a moratorium on administration, implementation, and enforcement of the rule for ten years. After the moratorium, CMS withdrew their appeals of the legal decisions and ultimately repealed the rule in December 2025.</a:t>
            </a:r>
          </a:p>
          <a:p>
            <a:pPr marL="0" lvl="0" indent="0" algn="l" rtl="0">
              <a:spcBef>
                <a:spcPts val="0"/>
              </a:spcBef>
              <a:spcAft>
                <a:spcPts val="0"/>
              </a:spcAft>
              <a:buNone/>
            </a:pPr>
            <a:endParaRPr dirty="0"/>
          </a:p>
        </p:txBody>
      </p:sp>
      <p:sp>
        <p:nvSpPr>
          <p:cNvPr id="1338" name="Google Shape;1338;p100:notes">
            <a:extLst>
              <a:ext uri="{FF2B5EF4-FFF2-40B4-BE49-F238E27FC236}">
                <a16:creationId xmlns:a16="http://schemas.microsoft.com/office/drawing/2014/main" id="{1522E42A-E94F-46A7-3903-6B4C88D87B6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47735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6"/>
        <p:cNvGrpSpPr/>
        <p:nvPr/>
      </p:nvGrpSpPr>
      <p:grpSpPr>
        <a:xfrm>
          <a:off x="0" y="0"/>
          <a:ext cx="0" cy="0"/>
          <a:chOff x="0" y="0"/>
          <a:chExt cx="0" cy="0"/>
        </a:xfrm>
      </p:grpSpPr>
      <p:sp>
        <p:nvSpPr>
          <p:cNvPr id="1337" name="Google Shape;1337;p10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Two bills currently exist in Congress that would require minimum staffing standards. Both the House and Senate bills require 24/7 RNs and specific hours per resident, per day, but the Senate bill requires a “total nursing” HPRD, leaving flexibility for CMS to further delineate hours by nurse type, while the House bill sets out specific HPRD requirements for RNs, LPNs, and CNAs. The Senate bill’s HPRD requirements are consistent with the repealed CMS staffing standards, while the House bill’s HPRD requirements exceed the standards outlined in the repealed staffing rule.</a:t>
            </a:r>
          </a:p>
          <a:p>
            <a:pPr marL="0" lvl="0" indent="0" algn="l" rtl="0">
              <a:spcBef>
                <a:spcPts val="0"/>
              </a:spcBef>
              <a:spcAft>
                <a:spcPts val="0"/>
              </a:spcAft>
              <a:buNone/>
            </a:pPr>
            <a:endParaRPr dirty="0"/>
          </a:p>
        </p:txBody>
      </p:sp>
      <p:sp>
        <p:nvSpPr>
          <p:cNvPr id="1338" name="Google Shape;1338;p10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6">
          <a:extLst>
            <a:ext uri="{FF2B5EF4-FFF2-40B4-BE49-F238E27FC236}">
              <a16:creationId xmlns:a16="http://schemas.microsoft.com/office/drawing/2014/main" id="{1B0D9465-6952-4B69-4231-616A8921538D}"/>
            </a:ext>
          </a:extLst>
        </p:cNvPr>
        <p:cNvGrpSpPr/>
        <p:nvPr/>
      </p:nvGrpSpPr>
      <p:grpSpPr>
        <a:xfrm>
          <a:off x="0" y="0"/>
          <a:ext cx="0" cy="0"/>
          <a:chOff x="0" y="0"/>
          <a:chExt cx="0" cy="0"/>
        </a:xfrm>
      </p:grpSpPr>
      <p:sp>
        <p:nvSpPr>
          <p:cNvPr id="1337" name="Google Shape;1337;p100:notes">
            <a:extLst>
              <a:ext uri="{FF2B5EF4-FFF2-40B4-BE49-F238E27FC236}">
                <a16:creationId xmlns:a16="http://schemas.microsoft.com/office/drawing/2014/main" id="{D85E9B73-767E-C431-21B1-B30870F71251}"/>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Senate Finance Democrats released a series of Dear Colleague letters in 2026 announcing initiatives to improve healthcare. The third and final Dear Colleague in the series, released in May, focused on long-term care, with one pillar of the initiative specifically addressing nursing homes. LeadingAge participated in “Office Hours” with Senate Finance Dems in July to share initial thoughts on the initiative. A formal Request for Information is expected in the fall, which will help to shape policy initiatives for the future, and it is highly likely that staffing standards will be a piece of this work.</a:t>
            </a:r>
          </a:p>
          <a:p>
            <a:pPr marL="0" lvl="0" indent="0" algn="l" rtl="0">
              <a:spcBef>
                <a:spcPts val="0"/>
              </a:spcBef>
              <a:spcAft>
                <a:spcPts val="0"/>
              </a:spcAft>
              <a:buNone/>
            </a:pPr>
            <a:endParaRPr dirty="0"/>
          </a:p>
        </p:txBody>
      </p:sp>
      <p:sp>
        <p:nvSpPr>
          <p:cNvPr id="1338" name="Google Shape;1338;p100:notes">
            <a:extLst>
              <a:ext uri="{FF2B5EF4-FFF2-40B4-BE49-F238E27FC236}">
                <a16:creationId xmlns:a16="http://schemas.microsoft.com/office/drawing/2014/main" id="{7F59E828-C497-7B2D-7DF7-C1131332C6A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922582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5"/>
        <p:cNvGrpSpPr/>
        <p:nvPr/>
      </p:nvGrpSpPr>
      <p:grpSpPr>
        <a:xfrm>
          <a:off x="0" y="0"/>
          <a:ext cx="0" cy="0"/>
          <a:chOff x="0" y="0"/>
          <a:chExt cx="0" cy="0"/>
        </a:xfrm>
      </p:grpSpPr>
      <p:sp>
        <p:nvSpPr>
          <p:cNvPr id="1396" name="Google Shape;1396;p10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Other policy solutions out there seek to address workforce and staffing issues in varied ways.</a:t>
            </a:r>
          </a:p>
          <a:p>
            <a:pPr marL="171450" lvl="0" indent="-171450" algn="l" rtl="0">
              <a:spcBef>
                <a:spcPts val="0"/>
              </a:spcBef>
              <a:spcAft>
                <a:spcPts val="0"/>
              </a:spcAft>
              <a:buFont typeface="Arial" panose="020B0604020202020204" pitchFamily="34" charset="0"/>
              <a:buChar char="•"/>
            </a:pPr>
            <a:r>
              <a:rPr lang="en-US" dirty="0"/>
              <a:t>Bills exist in both the House and the Senate to revise the “CNA lock-out” – the statute that requires that nursing homes are prohibited from training CNAs for a period of two years for certain enforcements such as CMPs over a certain amount, Denials of Payment, and other enforcement remedies that are mandated for findings of substandard quality of care. The bills both aim to change the lock-out to allow more providers to continue training, but in different ways.</a:t>
            </a:r>
          </a:p>
          <a:p>
            <a:pPr marL="171450" lvl="0" indent="-171450" algn="l" rtl="0">
              <a:spcBef>
                <a:spcPts val="0"/>
              </a:spcBef>
              <a:spcAft>
                <a:spcPts val="0"/>
              </a:spcAft>
              <a:buFont typeface="Arial" panose="020B0604020202020204" pitchFamily="34" charset="0"/>
              <a:buChar char="•"/>
            </a:pPr>
            <a:r>
              <a:rPr lang="en-US" dirty="0"/>
              <a:t>There are also efforts at both the federal and state levels to address requirements for CNA training programs. Changes include paring down state requirements to be consistent with federal requirements or changing qualifications for CNA program instructors. CMS is also taking steps to improve access to CNA training and recently informed states of ways they can include remote technologies to assist with training and testing.</a:t>
            </a:r>
          </a:p>
          <a:p>
            <a:pPr marL="171450" lvl="0" indent="-171450" algn="l" rtl="0">
              <a:spcBef>
                <a:spcPts val="0"/>
              </a:spcBef>
              <a:spcAft>
                <a:spcPts val="0"/>
              </a:spcAft>
              <a:buFont typeface="Arial" panose="020B0604020202020204" pitchFamily="34" charset="0"/>
              <a:buChar char="•"/>
            </a:pPr>
            <a:r>
              <a:rPr lang="en-US" dirty="0"/>
              <a:t>There is currently a bill in the House that would allow non-physician practitioners, like nurse practitioners to practice at the top of their license and provide care in nursing homes that is currently only provided by physicians.</a:t>
            </a:r>
          </a:p>
        </p:txBody>
      </p:sp>
      <p:sp>
        <p:nvSpPr>
          <p:cNvPr id="1397" name="Google Shape;1397;p10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9">
          <a:extLst>
            <a:ext uri="{FF2B5EF4-FFF2-40B4-BE49-F238E27FC236}">
              <a16:creationId xmlns:a16="http://schemas.microsoft.com/office/drawing/2014/main" id="{CC93F9C5-C0BD-5E13-2D4A-D0094B111C2B}"/>
            </a:ext>
          </a:extLst>
        </p:cNvPr>
        <p:cNvGrpSpPr/>
        <p:nvPr/>
      </p:nvGrpSpPr>
      <p:grpSpPr>
        <a:xfrm>
          <a:off x="0" y="0"/>
          <a:ext cx="0" cy="0"/>
          <a:chOff x="0" y="0"/>
          <a:chExt cx="0" cy="0"/>
        </a:xfrm>
      </p:grpSpPr>
      <p:sp>
        <p:nvSpPr>
          <p:cNvPr id="1370" name="Google Shape;1370;p105:notes">
            <a:extLst>
              <a:ext uri="{FF2B5EF4-FFF2-40B4-BE49-F238E27FC236}">
                <a16:creationId xmlns:a16="http://schemas.microsoft.com/office/drawing/2014/main" id="{D77C3A2B-5A75-FF68-FC26-62E228635FC8}"/>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During the Biden Administration, CMS announced a Nursing Home Staffing Campaign that included a program to incentivize nurses to work in long-term care. The program was re-announced by the Trump Administration and includes some revisions from the original announcement. The program will provide loan forgiveness and living stipends to nurses in exchange for 3 years of work in qualifying nursing homes. When originally announced, the program was limited to RNs; however, under the Trump Administration, CMS expanded this program to both RNs and LPNs, focusing on nurses new to the field. CMS still has not publicly announced what constitutes a “qualifying” nursing home; however, discussion and announcements related to the program have referenced rural nursing homes, so it is likely that this is a criterium for qualification. A notice of “system of records” was recently published in the Federal Register related to this program, so we believe that indicates that CMS is closer to initiating this program.</a:t>
            </a:r>
            <a:endParaRPr dirty="0"/>
          </a:p>
        </p:txBody>
      </p:sp>
      <p:sp>
        <p:nvSpPr>
          <p:cNvPr id="1371" name="Google Shape;1371;p105:notes">
            <a:extLst>
              <a:ext uri="{FF2B5EF4-FFF2-40B4-BE49-F238E27FC236}">
                <a16:creationId xmlns:a16="http://schemas.microsoft.com/office/drawing/2014/main" id="{528A7237-9FC5-7265-8ED4-69F4CE0F8C8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6946081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9">
          <a:extLst>
            <a:ext uri="{FF2B5EF4-FFF2-40B4-BE49-F238E27FC236}">
              <a16:creationId xmlns:a16="http://schemas.microsoft.com/office/drawing/2014/main" id="{48A6432F-E471-015B-E02A-6D71DF953D29}"/>
            </a:ext>
          </a:extLst>
        </p:cNvPr>
        <p:cNvGrpSpPr/>
        <p:nvPr/>
      </p:nvGrpSpPr>
      <p:grpSpPr>
        <a:xfrm>
          <a:off x="0" y="0"/>
          <a:ext cx="0" cy="0"/>
          <a:chOff x="0" y="0"/>
          <a:chExt cx="0" cy="0"/>
        </a:xfrm>
      </p:grpSpPr>
      <p:sp>
        <p:nvSpPr>
          <p:cNvPr id="1370" name="Google Shape;1370;p105:notes">
            <a:extLst>
              <a:ext uri="{FF2B5EF4-FFF2-40B4-BE49-F238E27FC236}">
                <a16:creationId xmlns:a16="http://schemas.microsoft.com/office/drawing/2014/main" id="{15BB385B-F13D-C765-3570-8265885A207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LeadingAge’s research team has been investigating other avenues for workforce investment, including working with the Geriatric Workforce Enhancement Programs, or GWEPs. Career ladders and lattices are frequently discussed – providing opportunities for nursing staff to advance along the nursing career continuum, such as CNA to LPN to RN; and opportunities to expand into other fields like moving from social services into nursing or vice versa. A recent convening of GWEPs revealed a strong desire for specialization within roles. CNAs discussed opportunities to strengthen their portfolios while maintaining their CNA roles. This could mean taking on responsibilities to train or supervise other CNAs or completing additional training or certification in needed areas like dementia care, mental health, or substance use.</a:t>
            </a:r>
            <a:endParaRPr dirty="0"/>
          </a:p>
        </p:txBody>
      </p:sp>
      <p:sp>
        <p:nvSpPr>
          <p:cNvPr id="1371" name="Google Shape;1371;p105:notes">
            <a:extLst>
              <a:ext uri="{FF2B5EF4-FFF2-40B4-BE49-F238E27FC236}">
                <a16:creationId xmlns:a16="http://schemas.microsoft.com/office/drawing/2014/main" id="{92730A40-7ACC-8FCA-D2BA-2F1C53249F9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9756588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4"/>
        <p:cNvGrpSpPr/>
        <p:nvPr/>
      </p:nvGrpSpPr>
      <p:grpSpPr>
        <a:xfrm>
          <a:off x="0" y="0"/>
          <a:ext cx="0" cy="0"/>
          <a:chOff x="0" y="0"/>
          <a:chExt cx="0" cy="0"/>
        </a:xfrm>
      </p:grpSpPr>
      <p:sp>
        <p:nvSpPr>
          <p:cNvPr id="705" name="Google Shape;705;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06" name="Google Shape;706;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8"/>
        <p:cNvGrpSpPr/>
        <p:nvPr/>
      </p:nvGrpSpPr>
      <p:grpSpPr>
        <a:xfrm>
          <a:off x="0" y="0"/>
          <a:ext cx="0" cy="0"/>
          <a:chOff x="0" y="0"/>
          <a:chExt cx="0" cy="0"/>
        </a:xfrm>
      </p:grpSpPr>
      <p:sp>
        <p:nvSpPr>
          <p:cNvPr id="859" name="Google Shape;859;p3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0" name="Google Shape;860;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Opener 2">
  <p:cSld name="Opener 2">
    <p:spTree>
      <p:nvGrpSpPr>
        <p:cNvPr id="1" name="Shape 18"/>
        <p:cNvGrpSpPr/>
        <p:nvPr/>
      </p:nvGrpSpPr>
      <p:grpSpPr>
        <a:xfrm>
          <a:off x="0" y="0"/>
          <a:ext cx="0" cy="0"/>
          <a:chOff x="0" y="0"/>
          <a:chExt cx="0" cy="0"/>
        </a:xfrm>
      </p:grpSpPr>
      <p:sp>
        <p:nvSpPr>
          <p:cNvPr id="19" name="Google Shape;19;p127"/>
          <p:cNvSpPr>
            <a:spLocks noGrp="1"/>
          </p:cNvSpPr>
          <p:nvPr>
            <p:ph type="pic" idx="2"/>
          </p:nvPr>
        </p:nvSpPr>
        <p:spPr>
          <a:xfrm>
            <a:off x="0" y="2766349"/>
            <a:ext cx="12192000" cy="4091651"/>
          </a:xfrm>
          <a:prstGeom prst="rect">
            <a:avLst/>
          </a:prstGeom>
          <a:noFill/>
          <a:ln>
            <a:noFill/>
          </a:ln>
        </p:spPr>
        <p:txBody>
          <a:bodyPr/>
          <a:lstStyle/>
          <a:p>
            <a:endParaRPr lang="en-US"/>
          </a:p>
        </p:txBody>
      </p:sp>
      <p:sp>
        <p:nvSpPr>
          <p:cNvPr id="20" name="Google Shape;20;p127"/>
          <p:cNvSpPr/>
          <p:nvPr/>
        </p:nvSpPr>
        <p:spPr>
          <a:xfrm>
            <a:off x="0" y="0"/>
            <a:ext cx="12192000" cy="2766349"/>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1" name="Google Shape;21;p127"/>
          <p:cNvSpPr txBox="1">
            <a:spLocks noGrp="1"/>
          </p:cNvSpPr>
          <p:nvPr>
            <p:ph type="ctrTitle"/>
          </p:nvPr>
        </p:nvSpPr>
        <p:spPr>
          <a:xfrm>
            <a:off x="561778" y="358801"/>
            <a:ext cx="11068443" cy="1759352"/>
          </a:xfrm>
          <a:prstGeom prst="rect">
            <a:avLst/>
          </a:prstGeom>
          <a:noFill/>
          <a:ln>
            <a:noFill/>
          </a:ln>
        </p:spPr>
        <p:txBody>
          <a:bodyPr spcFirstLastPara="1" wrap="square" lIns="0" tIns="0" rIns="0" bIns="0" anchor="b" anchorCtr="0">
            <a:noAutofit/>
          </a:bodyPr>
          <a:lstStyle>
            <a:lvl1pPr lvl="0" algn="l">
              <a:lnSpc>
                <a:spcPct val="80000"/>
              </a:lnSpc>
              <a:spcBef>
                <a:spcPts val="0"/>
              </a:spcBef>
              <a:spcAft>
                <a:spcPts val="0"/>
              </a:spcAft>
              <a:buClr>
                <a:schemeClr val="lt1"/>
              </a:buClr>
              <a:buSzPts val="6600"/>
              <a:buFont typeface="Calibri"/>
              <a:buNone/>
              <a:defRPr sz="6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 name="Google Shape;22;p127"/>
          <p:cNvSpPr txBox="1">
            <a:spLocks noGrp="1"/>
          </p:cNvSpPr>
          <p:nvPr>
            <p:ph type="subTitle" idx="1"/>
          </p:nvPr>
        </p:nvSpPr>
        <p:spPr>
          <a:xfrm>
            <a:off x="575690" y="2144937"/>
            <a:ext cx="11068444" cy="389922"/>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rgbClr val="F2F2F2"/>
              </a:buClr>
              <a:buSzPts val="2600"/>
              <a:buNone/>
              <a:defRPr sz="2600" b="0" i="0" cap="none">
                <a:solidFill>
                  <a:srgbClr val="F2F2F2"/>
                </a:solidFill>
                <a:latin typeface="Calibri"/>
                <a:ea typeface="Calibri"/>
                <a:cs typeface="Calibri"/>
                <a:sym typeface="Calibri"/>
              </a:defRPr>
            </a:lvl1pPr>
            <a:lvl2pPr lvl="1" algn="ctr">
              <a:lnSpc>
                <a:spcPct val="100000"/>
              </a:lnSpc>
              <a:spcBef>
                <a:spcPts val="0"/>
              </a:spcBef>
              <a:spcAft>
                <a:spcPts val="0"/>
              </a:spcAft>
              <a:buClr>
                <a:schemeClr val="dk1"/>
              </a:buClr>
              <a:buSzPts val="2000"/>
              <a:buNone/>
              <a:defRPr sz="2000"/>
            </a:lvl2pPr>
            <a:lvl3pPr lvl="2" algn="ctr">
              <a:lnSpc>
                <a:spcPct val="100000"/>
              </a:lnSpc>
              <a:spcBef>
                <a:spcPts val="0"/>
              </a:spcBef>
              <a:spcAft>
                <a:spcPts val="0"/>
              </a:spcAft>
              <a:buClr>
                <a:schemeClr val="dk1"/>
              </a:buClr>
              <a:buSzPts val="1800"/>
              <a:buNone/>
              <a:defRPr sz="1800"/>
            </a:lvl3pPr>
            <a:lvl4pPr lvl="3" algn="ctr">
              <a:lnSpc>
                <a:spcPct val="100000"/>
              </a:lnSpc>
              <a:spcBef>
                <a:spcPts val="0"/>
              </a:spcBef>
              <a:spcAft>
                <a:spcPts val="0"/>
              </a:spcAft>
              <a:buClr>
                <a:schemeClr val="dk1"/>
              </a:buClr>
              <a:buSzPts val="1600"/>
              <a:buNone/>
              <a:defRPr sz="1600"/>
            </a:lvl4pPr>
            <a:lvl5pPr lvl="4" algn="ctr">
              <a:lnSpc>
                <a:spcPct val="100000"/>
              </a:lnSpc>
              <a:spcBef>
                <a:spcPts val="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3" name="Google Shape;23;p127"/>
          <p:cNvSpPr>
            <a:spLocks noGrp="1"/>
          </p:cNvSpPr>
          <p:nvPr>
            <p:ph type="pic" idx="3"/>
          </p:nvPr>
        </p:nvSpPr>
        <p:spPr>
          <a:xfrm>
            <a:off x="9342456" y="5780176"/>
            <a:ext cx="2301678" cy="678995"/>
          </a:xfrm>
          <a:prstGeom prst="rect">
            <a:avLst/>
          </a:prstGeom>
          <a:noFill/>
          <a:ln>
            <a:noFill/>
          </a:ln>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ontent Slide, Color Line">
  <p:cSld name="Content Slide, Color Line">
    <p:spTree>
      <p:nvGrpSpPr>
        <p:cNvPr id="1" name="Shape 36"/>
        <p:cNvGrpSpPr/>
        <p:nvPr/>
      </p:nvGrpSpPr>
      <p:grpSpPr>
        <a:xfrm>
          <a:off x="0" y="0"/>
          <a:ext cx="0" cy="0"/>
          <a:chOff x="0" y="0"/>
          <a:chExt cx="0" cy="0"/>
        </a:xfrm>
      </p:grpSpPr>
      <p:sp>
        <p:nvSpPr>
          <p:cNvPr id="37" name="Google Shape;37;p131"/>
          <p:cNvSpPr/>
          <p:nvPr/>
        </p:nvSpPr>
        <p:spPr>
          <a:xfrm>
            <a:off x="0" y="6306575"/>
            <a:ext cx="12192000" cy="18845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8" name="Google Shape;38;p131"/>
          <p:cNvSpPr txBox="1">
            <a:spLocks noGrp="1"/>
          </p:cNvSpPr>
          <p:nvPr>
            <p:ph type="title"/>
          </p:nvPr>
        </p:nvSpPr>
        <p:spPr>
          <a:xfrm>
            <a:off x="838200" y="457200"/>
            <a:ext cx="10515600" cy="79744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1"/>
              </a:buClr>
              <a:buSzPts val="4400"/>
              <a:buFont typeface="Calibri"/>
              <a:buNone/>
              <a:defRPr>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131"/>
          <p:cNvSpPr txBox="1">
            <a:spLocks noGrp="1"/>
          </p:cNvSpPr>
          <p:nvPr>
            <p:ph type="body" idx="1"/>
          </p:nvPr>
        </p:nvSpPr>
        <p:spPr>
          <a:xfrm>
            <a:off x="838200" y="1562987"/>
            <a:ext cx="10515600" cy="4183295"/>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chemeClr val="dk1"/>
              </a:buClr>
              <a:buSzPts val="1800"/>
              <a:buNone/>
              <a:defRPr/>
            </a:lvl1pPr>
            <a:lvl2pPr marL="914400" lvl="1" indent="-342900" algn="l">
              <a:lnSpc>
                <a:spcPct val="100000"/>
              </a:lnSpc>
              <a:spcBef>
                <a:spcPts val="0"/>
              </a:spcBef>
              <a:spcAft>
                <a:spcPts val="0"/>
              </a:spcAft>
              <a:buClr>
                <a:schemeClr val="dk1"/>
              </a:buClr>
              <a:buSzPts val="1800"/>
              <a:buChar char="•"/>
              <a:defRPr/>
            </a:lvl2pPr>
            <a:lvl3pPr marL="1371600" lvl="2" indent="-342900" algn="l">
              <a:lnSpc>
                <a:spcPct val="100000"/>
              </a:lnSpc>
              <a:spcBef>
                <a:spcPts val="0"/>
              </a:spcBef>
              <a:spcAft>
                <a:spcPts val="0"/>
              </a:spcAft>
              <a:buClr>
                <a:schemeClr val="dk1"/>
              </a:buClr>
              <a:buSzPts val="1800"/>
              <a:buChar char="•"/>
              <a:defRPr/>
            </a:lvl3pPr>
            <a:lvl4pPr marL="1828800" lvl="3" indent="-342900" algn="l">
              <a:lnSpc>
                <a:spcPct val="100000"/>
              </a:lnSpc>
              <a:spcBef>
                <a:spcPts val="0"/>
              </a:spcBef>
              <a:spcAft>
                <a:spcPts val="0"/>
              </a:spcAft>
              <a:buClr>
                <a:schemeClr val="dk1"/>
              </a:buClr>
              <a:buSzPts val="1800"/>
              <a:buChar char="•"/>
              <a:defRPr/>
            </a:lvl4pPr>
            <a:lvl5pPr marL="2286000" lvl="4" indent="-342900" algn="l">
              <a:lnSpc>
                <a:spcPct val="100000"/>
              </a:lnSpc>
              <a:spcBef>
                <a:spcPts val="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loser 4">
  <p:cSld name="Closer 4">
    <p:spTree>
      <p:nvGrpSpPr>
        <p:cNvPr id="1" name="Shape 145"/>
        <p:cNvGrpSpPr/>
        <p:nvPr/>
      </p:nvGrpSpPr>
      <p:grpSpPr>
        <a:xfrm>
          <a:off x="0" y="0"/>
          <a:ext cx="0" cy="0"/>
          <a:chOff x="0" y="0"/>
          <a:chExt cx="0" cy="0"/>
        </a:xfrm>
      </p:grpSpPr>
      <p:sp>
        <p:nvSpPr>
          <p:cNvPr id="146" name="Google Shape;146;p152"/>
          <p:cNvSpPr/>
          <p:nvPr/>
        </p:nvSpPr>
        <p:spPr>
          <a:xfrm>
            <a:off x="0" y="5422605"/>
            <a:ext cx="12192000" cy="181362"/>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7" name="Google Shape;147;p152"/>
          <p:cNvSpPr txBox="1">
            <a:spLocks noGrp="1"/>
          </p:cNvSpPr>
          <p:nvPr>
            <p:ph type="ctrTitle"/>
          </p:nvPr>
        </p:nvSpPr>
        <p:spPr>
          <a:xfrm>
            <a:off x="868508" y="900112"/>
            <a:ext cx="5697789" cy="2442819"/>
          </a:xfrm>
          <a:prstGeom prst="rect">
            <a:avLst/>
          </a:prstGeom>
          <a:noFill/>
          <a:ln>
            <a:noFill/>
          </a:ln>
        </p:spPr>
        <p:txBody>
          <a:bodyPr spcFirstLastPara="1" wrap="square" lIns="0" tIns="0" rIns="0" bIns="0" anchor="b" anchorCtr="0">
            <a:noAutofit/>
          </a:bodyPr>
          <a:lstStyle>
            <a:lvl1pPr lvl="0" algn="l">
              <a:lnSpc>
                <a:spcPct val="80000"/>
              </a:lnSpc>
              <a:spcBef>
                <a:spcPts val="0"/>
              </a:spcBef>
              <a:spcAft>
                <a:spcPts val="0"/>
              </a:spcAft>
              <a:buClr>
                <a:schemeClr val="accent1"/>
              </a:buClr>
              <a:buSzPts val="6600"/>
              <a:buFont typeface="Calibri"/>
              <a:buNone/>
              <a:defRPr sz="66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8" name="Google Shape;148;p152"/>
          <p:cNvSpPr txBox="1">
            <a:spLocks noGrp="1"/>
          </p:cNvSpPr>
          <p:nvPr>
            <p:ph type="subTitle" idx="1"/>
          </p:nvPr>
        </p:nvSpPr>
        <p:spPr>
          <a:xfrm>
            <a:off x="868508" y="3549111"/>
            <a:ext cx="5697789" cy="791395"/>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rgbClr val="7F7F7F"/>
              </a:buClr>
              <a:buSzPts val="2600"/>
              <a:buNone/>
              <a:defRPr sz="2600" b="0" i="0" cap="none">
                <a:solidFill>
                  <a:srgbClr val="7F7F7F"/>
                </a:solidFill>
                <a:latin typeface="Calibri"/>
                <a:ea typeface="Calibri"/>
                <a:cs typeface="Calibri"/>
                <a:sym typeface="Calibri"/>
              </a:defRPr>
            </a:lvl1pPr>
            <a:lvl2pPr lvl="1" algn="ctr">
              <a:lnSpc>
                <a:spcPct val="100000"/>
              </a:lnSpc>
              <a:spcBef>
                <a:spcPts val="0"/>
              </a:spcBef>
              <a:spcAft>
                <a:spcPts val="0"/>
              </a:spcAft>
              <a:buClr>
                <a:schemeClr val="dk1"/>
              </a:buClr>
              <a:buSzPts val="2000"/>
              <a:buNone/>
              <a:defRPr sz="2000"/>
            </a:lvl2pPr>
            <a:lvl3pPr lvl="2" algn="ctr">
              <a:lnSpc>
                <a:spcPct val="100000"/>
              </a:lnSpc>
              <a:spcBef>
                <a:spcPts val="0"/>
              </a:spcBef>
              <a:spcAft>
                <a:spcPts val="0"/>
              </a:spcAft>
              <a:buClr>
                <a:schemeClr val="dk1"/>
              </a:buClr>
              <a:buSzPts val="1800"/>
              <a:buNone/>
              <a:defRPr sz="1800"/>
            </a:lvl3pPr>
            <a:lvl4pPr lvl="3" algn="ctr">
              <a:lnSpc>
                <a:spcPct val="100000"/>
              </a:lnSpc>
              <a:spcBef>
                <a:spcPts val="0"/>
              </a:spcBef>
              <a:spcAft>
                <a:spcPts val="0"/>
              </a:spcAft>
              <a:buClr>
                <a:schemeClr val="dk1"/>
              </a:buClr>
              <a:buSzPts val="1600"/>
              <a:buNone/>
              <a:defRPr sz="1600"/>
            </a:lvl4pPr>
            <a:lvl5pPr lvl="4" algn="ctr">
              <a:lnSpc>
                <a:spcPct val="100000"/>
              </a:lnSpc>
              <a:spcBef>
                <a:spcPts val="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9" name="Google Shape;149;p152"/>
          <p:cNvSpPr>
            <a:spLocks noGrp="1"/>
          </p:cNvSpPr>
          <p:nvPr>
            <p:ph type="pic" idx="2"/>
          </p:nvPr>
        </p:nvSpPr>
        <p:spPr>
          <a:xfrm>
            <a:off x="868508" y="5898200"/>
            <a:ext cx="2301678" cy="678995"/>
          </a:xfrm>
          <a:prstGeom prst="rect">
            <a:avLst/>
          </a:prstGeom>
          <a:noFill/>
          <a:ln>
            <a:noFill/>
          </a:ln>
        </p:spPr>
        <p:txBody>
          <a:bodyPr/>
          <a:lstStyle/>
          <a:p>
            <a:endParaRPr lang="en-US"/>
          </a:p>
        </p:txBody>
      </p:sp>
      <p:sp>
        <p:nvSpPr>
          <p:cNvPr id="150" name="Google Shape;150;p152"/>
          <p:cNvSpPr>
            <a:spLocks noGrp="1"/>
          </p:cNvSpPr>
          <p:nvPr>
            <p:ph type="pic" idx="3"/>
          </p:nvPr>
        </p:nvSpPr>
        <p:spPr>
          <a:xfrm>
            <a:off x="7434805" y="0"/>
            <a:ext cx="4757195" cy="6858000"/>
          </a:xfrm>
          <a:prstGeom prst="rect">
            <a:avLst/>
          </a:prstGeom>
          <a:noFill/>
          <a:ln>
            <a:noFill/>
          </a:ln>
        </p:spPr>
        <p:txBody>
          <a:bodyPr/>
          <a:lstStyle/>
          <a:p>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ntent Slide, Left Picture, Bottom Icons">
  <p:cSld name="Content Slide, Left Picture, Bottom Icons">
    <p:spTree>
      <p:nvGrpSpPr>
        <p:cNvPr id="1" name="Shape 151"/>
        <p:cNvGrpSpPr/>
        <p:nvPr/>
      </p:nvGrpSpPr>
      <p:grpSpPr>
        <a:xfrm>
          <a:off x="0" y="0"/>
          <a:ext cx="0" cy="0"/>
          <a:chOff x="0" y="0"/>
          <a:chExt cx="0" cy="0"/>
        </a:xfrm>
      </p:grpSpPr>
      <p:sp>
        <p:nvSpPr>
          <p:cNvPr id="152" name="Google Shape;152;p240"/>
          <p:cNvSpPr>
            <a:spLocks noGrp="1"/>
          </p:cNvSpPr>
          <p:nvPr>
            <p:ph type="pic" idx="2"/>
          </p:nvPr>
        </p:nvSpPr>
        <p:spPr>
          <a:xfrm>
            <a:off x="0" y="0"/>
            <a:ext cx="4834270" cy="6858000"/>
          </a:xfrm>
          <a:prstGeom prst="rect">
            <a:avLst/>
          </a:prstGeom>
          <a:noFill/>
          <a:ln>
            <a:noFill/>
          </a:ln>
        </p:spPr>
      </p:sp>
      <p:sp>
        <p:nvSpPr>
          <p:cNvPr id="153" name="Google Shape;153;p240"/>
          <p:cNvSpPr txBox="1">
            <a:spLocks noGrp="1"/>
          </p:cNvSpPr>
          <p:nvPr>
            <p:ph type="title"/>
          </p:nvPr>
        </p:nvSpPr>
        <p:spPr>
          <a:xfrm>
            <a:off x="5538050" y="584791"/>
            <a:ext cx="5977270" cy="79744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1"/>
              </a:buClr>
              <a:buSzPts val="4400"/>
              <a:buFont typeface="Calibri"/>
              <a:buNone/>
              <a:defRPr>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4" name="Google Shape;154;p240"/>
          <p:cNvSpPr txBox="1">
            <a:spLocks noGrp="1"/>
          </p:cNvSpPr>
          <p:nvPr>
            <p:ph type="body" idx="1"/>
          </p:nvPr>
        </p:nvSpPr>
        <p:spPr>
          <a:xfrm>
            <a:off x="5538050" y="1690577"/>
            <a:ext cx="5977270" cy="315787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chemeClr val="dk1"/>
              </a:buClr>
              <a:buSzPts val="1800"/>
              <a:buNone/>
              <a:defRPr/>
            </a:lvl1pPr>
            <a:lvl2pPr marL="914400" lvl="1" indent="-342900" algn="l">
              <a:lnSpc>
                <a:spcPct val="100000"/>
              </a:lnSpc>
              <a:spcBef>
                <a:spcPts val="0"/>
              </a:spcBef>
              <a:spcAft>
                <a:spcPts val="0"/>
              </a:spcAft>
              <a:buClr>
                <a:schemeClr val="dk1"/>
              </a:buClr>
              <a:buSzPts val="1800"/>
              <a:buChar char="•"/>
              <a:defRPr/>
            </a:lvl2pPr>
            <a:lvl3pPr marL="1371600" lvl="2" indent="-342900" algn="l">
              <a:lnSpc>
                <a:spcPct val="100000"/>
              </a:lnSpc>
              <a:spcBef>
                <a:spcPts val="0"/>
              </a:spcBef>
              <a:spcAft>
                <a:spcPts val="0"/>
              </a:spcAft>
              <a:buClr>
                <a:schemeClr val="dk1"/>
              </a:buClr>
              <a:buSzPts val="1800"/>
              <a:buChar char="•"/>
              <a:defRPr/>
            </a:lvl3pPr>
            <a:lvl4pPr marL="1828800" lvl="3" indent="-342900" algn="l">
              <a:lnSpc>
                <a:spcPct val="100000"/>
              </a:lnSpc>
              <a:spcBef>
                <a:spcPts val="0"/>
              </a:spcBef>
              <a:spcAft>
                <a:spcPts val="0"/>
              </a:spcAft>
              <a:buClr>
                <a:schemeClr val="dk1"/>
              </a:buClr>
              <a:buSzPts val="1800"/>
              <a:buChar char="•"/>
              <a:defRPr/>
            </a:lvl4pPr>
            <a:lvl5pPr marL="2286000" lvl="4" indent="-342900" algn="l">
              <a:lnSpc>
                <a:spcPct val="100000"/>
              </a:lnSpc>
              <a:spcBef>
                <a:spcPts val="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5" name="Google Shape;155;p240"/>
          <p:cNvSpPr>
            <a:spLocks noGrp="1"/>
          </p:cNvSpPr>
          <p:nvPr>
            <p:ph type="pic" idx="3"/>
          </p:nvPr>
        </p:nvSpPr>
        <p:spPr>
          <a:xfrm>
            <a:off x="5538050" y="5187950"/>
            <a:ext cx="1243012" cy="1244600"/>
          </a:xfrm>
          <a:prstGeom prst="rect">
            <a:avLst/>
          </a:prstGeom>
          <a:noFill/>
          <a:ln>
            <a:noFill/>
          </a:ln>
        </p:spPr>
      </p:sp>
      <p:sp>
        <p:nvSpPr>
          <p:cNvPr id="156" name="Google Shape;156;p240"/>
          <p:cNvSpPr>
            <a:spLocks noGrp="1"/>
          </p:cNvSpPr>
          <p:nvPr>
            <p:ph type="pic" idx="4"/>
          </p:nvPr>
        </p:nvSpPr>
        <p:spPr>
          <a:xfrm>
            <a:off x="7116309" y="5187950"/>
            <a:ext cx="1243012" cy="1244600"/>
          </a:xfrm>
          <a:prstGeom prst="rect">
            <a:avLst/>
          </a:prstGeom>
          <a:noFill/>
          <a:ln>
            <a:noFill/>
          </a:ln>
        </p:spPr>
      </p:sp>
      <p:sp>
        <p:nvSpPr>
          <p:cNvPr id="157" name="Google Shape;157;p240"/>
          <p:cNvSpPr>
            <a:spLocks noGrp="1"/>
          </p:cNvSpPr>
          <p:nvPr>
            <p:ph type="pic" idx="5"/>
          </p:nvPr>
        </p:nvSpPr>
        <p:spPr>
          <a:xfrm>
            <a:off x="10272308" y="5187950"/>
            <a:ext cx="1243012" cy="1244600"/>
          </a:xfrm>
          <a:prstGeom prst="rect">
            <a:avLst/>
          </a:prstGeom>
          <a:noFill/>
          <a:ln>
            <a:noFill/>
          </a:ln>
        </p:spPr>
      </p:sp>
      <p:sp>
        <p:nvSpPr>
          <p:cNvPr id="158" name="Google Shape;158;p240"/>
          <p:cNvSpPr>
            <a:spLocks noGrp="1"/>
          </p:cNvSpPr>
          <p:nvPr>
            <p:ph type="pic" idx="6"/>
          </p:nvPr>
        </p:nvSpPr>
        <p:spPr>
          <a:xfrm>
            <a:off x="8694309" y="5187950"/>
            <a:ext cx="1243012" cy="1244600"/>
          </a:xfrm>
          <a:prstGeom prst="rect">
            <a:avLst/>
          </a:prstGeom>
          <a:noFill/>
          <a:ln>
            <a:no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ntent Slide, Right Picture w/ Color Box">
  <p:cSld name="Content Slide, Right Picture w/ Color Box">
    <p:spTree>
      <p:nvGrpSpPr>
        <p:cNvPr id="1" name="Shape 63"/>
        <p:cNvGrpSpPr/>
        <p:nvPr/>
      </p:nvGrpSpPr>
      <p:grpSpPr>
        <a:xfrm>
          <a:off x="0" y="0"/>
          <a:ext cx="0" cy="0"/>
          <a:chOff x="0" y="0"/>
          <a:chExt cx="0" cy="0"/>
        </a:xfrm>
      </p:grpSpPr>
      <p:sp>
        <p:nvSpPr>
          <p:cNvPr id="64" name="Google Shape;64;p137"/>
          <p:cNvSpPr/>
          <p:nvPr/>
        </p:nvSpPr>
        <p:spPr>
          <a:xfrm>
            <a:off x="10170160" y="0"/>
            <a:ext cx="2021840" cy="68580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65" name="Google Shape;65;p137"/>
          <p:cNvSpPr>
            <a:spLocks noGrp="1"/>
          </p:cNvSpPr>
          <p:nvPr>
            <p:ph type="pic" idx="2"/>
          </p:nvPr>
        </p:nvSpPr>
        <p:spPr>
          <a:xfrm>
            <a:off x="6955946" y="584791"/>
            <a:ext cx="4132262" cy="5688418"/>
          </a:xfrm>
          <a:prstGeom prst="rect">
            <a:avLst/>
          </a:prstGeom>
          <a:noFill/>
          <a:ln>
            <a:noFill/>
          </a:ln>
        </p:spPr>
        <p:txBody>
          <a:bodyPr/>
          <a:lstStyle/>
          <a:p>
            <a:endParaRPr lang="en-US"/>
          </a:p>
        </p:txBody>
      </p:sp>
      <p:sp>
        <p:nvSpPr>
          <p:cNvPr id="66" name="Google Shape;66;p137"/>
          <p:cNvSpPr txBox="1">
            <a:spLocks noGrp="1"/>
          </p:cNvSpPr>
          <p:nvPr>
            <p:ph type="title"/>
          </p:nvPr>
        </p:nvSpPr>
        <p:spPr>
          <a:xfrm>
            <a:off x="668079" y="584791"/>
            <a:ext cx="5679558" cy="79744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1"/>
              </a:buClr>
              <a:buSzPts val="4400"/>
              <a:buFont typeface="Calibri"/>
              <a:buNone/>
              <a:defRPr>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37"/>
          <p:cNvSpPr txBox="1">
            <a:spLocks noGrp="1"/>
          </p:cNvSpPr>
          <p:nvPr>
            <p:ph type="body" idx="1"/>
          </p:nvPr>
        </p:nvSpPr>
        <p:spPr>
          <a:xfrm>
            <a:off x="668079" y="1690577"/>
            <a:ext cx="5679558" cy="4582631"/>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chemeClr val="dk1"/>
              </a:buClr>
              <a:buSzPts val="1800"/>
              <a:buNone/>
              <a:defRPr/>
            </a:lvl1pPr>
            <a:lvl2pPr marL="914400" lvl="1" indent="-342900" algn="l">
              <a:lnSpc>
                <a:spcPct val="100000"/>
              </a:lnSpc>
              <a:spcBef>
                <a:spcPts val="0"/>
              </a:spcBef>
              <a:spcAft>
                <a:spcPts val="0"/>
              </a:spcAft>
              <a:buClr>
                <a:schemeClr val="dk1"/>
              </a:buClr>
              <a:buSzPts val="1800"/>
              <a:buChar char="•"/>
              <a:defRPr/>
            </a:lvl2pPr>
            <a:lvl3pPr marL="1371600" lvl="2" indent="-342900" algn="l">
              <a:lnSpc>
                <a:spcPct val="100000"/>
              </a:lnSpc>
              <a:spcBef>
                <a:spcPts val="0"/>
              </a:spcBef>
              <a:spcAft>
                <a:spcPts val="0"/>
              </a:spcAft>
              <a:buClr>
                <a:schemeClr val="dk1"/>
              </a:buClr>
              <a:buSzPts val="1800"/>
              <a:buChar char="•"/>
              <a:defRPr/>
            </a:lvl3pPr>
            <a:lvl4pPr marL="1828800" lvl="3" indent="-342900" algn="l">
              <a:lnSpc>
                <a:spcPct val="100000"/>
              </a:lnSpc>
              <a:spcBef>
                <a:spcPts val="0"/>
              </a:spcBef>
              <a:spcAft>
                <a:spcPts val="0"/>
              </a:spcAft>
              <a:buClr>
                <a:schemeClr val="dk1"/>
              </a:buClr>
              <a:buSzPts val="1800"/>
              <a:buChar char="•"/>
              <a:defRPr/>
            </a:lvl4pPr>
            <a:lvl5pPr marL="2286000" lvl="4" indent="-342900" algn="l">
              <a:lnSpc>
                <a:spcPct val="100000"/>
              </a:lnSpc>
              <a:spcBef>
                <a:spcPts val="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42487061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ntent Slide, Color Line">
  <p:cSld name="Content Slide, Color Line">
    <p:spTree>
      <p:nvGrpSpPr>
        <p:cNvPr id="1" name="Shape 186"/>
        <p:cNvGrpSpPr/>
        <p:nvPr/>
      </p:nvGrpSpPr>
      <p:grpSpPr>
        <a:xfrm>
          <a:off x="0" y="0"/>
          <a:ext cx="0" cy="0"/>
          <a:chOff x="0" y="0"/>
          <a:chExt cx="0" cy="0"/>
        </a:xfrm>
      </p:grpSpPr>
      <p:sp>
        <p:nvSpPr>
          <p:cNvPr id="187" name="Google Shape;187;p159"/>
          <p:cNvSpPr/>
          <p:nvPr/>
        </p:nvSpPr>
        <p:spPr>
          <a:xfrm>
            <a:off x="0" y="6306575"/>
            <a:ext cx="12192000" cy="188450"/>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88" name="Google Shape;188;p159"/>
          <p:cNvSpPr txBox="1">
            <a:spLocks noGrp="1"/>
          </p:cNvSpPr>
          <p:nvPr>
            <p:ph type="title"/>
          </p:nvPr>
        </p:nvSpPr>
        <p:spPr>
          <a:xfrm>
            <a:off x="838200" y="457200"/>
            <a:ext cx="10515600" cy="79744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3"/>
              </a:buClr>
              <a:buSzPts val="4400"/>
              <a:buFont typeface="Calibri"/>
              <a:buNone/>
              <a:defRPr>
                <a:solidFill>
                  <a:schemeClr val="accent3"/>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9" name="Google Shape;189;p159"/>
          <p:cNvSpPr txBox="1">
            <a:spLocks noGrp="1"/>
          </p:cNvSpPr>
          <p:nvPr>
            <p:ph type="body" idx="1"/>
          </p:nvPr>
        </p:nvSpPr>
        <p:spPr>
          <a:xfrm>
            <a:off x="838200" y="1562987"/>
            <a:ext cx="10515600" cy="4183295"/>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chemeClr val="dk1"/>
              </a:buClr>
              <a:buSzPts val="1800"/>
              <a:buNone/>
              <a:defRPr/>
            </a:lvl1pPr>
            <a:lvl2pPr marL="914400" lvl="1" indent="-342900" algn="l">
              <a:lnSpc>
                <a:spcPct val="100000"/>
              </a:lnSpc>
              <a:spcBef>
                <a:spcPts val="0"/>
              </a:spcBef>
              <a:spcAft>
                <a:spcPts val="0"/>
              </a:spcAft>
              <a:buClr>
                <a:schemeClr val="dk1"/>
              </a:buClr>
              <a:buSzPts val="1800"/>
              <a:buChar char="•"/>
              <a:defRPr/>
            </a:lvl2pPr>
            <a:lvl3pPr marL="1371600" lvl="2" indent="-342900" algn="l">
              <a:lnSpc>
                <a:spcPct val="100000"/>
              </a:lnSpc>
              <a:spcBef>
                <a:spcPts val="0"/>
              </a:spcBef>
              <a:spcAft>
                <a:spcPts val="0"/>
              </a:spcAft>
              <a:buClr>
                <a:schemeClr val="dk1"/>
              </a:buClr>
              <a:buSzPts val="1800"/>
              <a:buChar char="•"/>
              <a:defRPr/>
            </a:lvl3pPr>
            <a:lvl4pPr marL="1828800" lvl="3" indent="-342900" algn="l">
              <a:lnSpc>
                <a:spcPct val="100000"/>
              </a:lnSpc>
              <a:spcBef>
                <a:spcPts val="0"/>
              </a:spcBef>
              <a:spcAft>
                <a:spcPts val="0"/>
              </a:spcAft>
              <a:buClr>
                <a:schemeClr val="dk1"/>
              </a:buClr>
              <a:buSzPts val="1800"/>
              <a:buChar char="•"/>
              <a:defRPr/>
            </a:lvl4pPr>
            <a:lvl5pPr marL="2286000" lvl="4" indent="-342900" algn="l">
              <a:lnSpc>
                <a:spcPct val="100000"/>
              </a:lnSpc>
              <a:spcBef>
                <a:spcPts val="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Slide, Color Line, Two Column">
  <p:cSld name="Content Slide, Color Line, Two Column">
    <p:spTree>
      <p:nvGrpSpPr>
        <p:cNvPr id="1" name="Shape 190"/>
        <p:cNvGrpSpPr/>
        <p:nvPr/>
      </p:nvGrpSpPr>
      <p:grpSpPr>
        <a:xfrm>
          <a:off x="0" y="0"/>
          <a:ext cx="0" cy="0"/>
          <a:chOff x="0" y="0"/>
          <a:chExt cx="0" cy="0"/>
        </a:xfrm>
      </p:grpSpPr>
      <p:sp>
        <p:nvSpPr>
          <p:cNvPr id="191" name="Google Shape;191;p160"/>
          <p:cNvSpPr/>
          <p:nvPr/>
        </p:nvSpPr>
        <p:spPr>
          <a:xfrm>
            <a:off x="0" y="6306575"/>
            <a:ext cx="12192000" cy="188450"/>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92" name="Google Shape;192;p160"/>
          <p:cNvSpPr txBox="1">
            <a:spLocks noGrp="1"/>
          </p:cNvSpPr>
          <p:nvPr>
            <p:ph type="title"/>
          </p:nvPr>
        </p:nvSpPr>
        <p:spPr>
          <a:xfrm>
            <a:off x="838200" y="457200"/>
            <a:ext cx="10515600" cy="79744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3"/>
              </a:buClr>
              <a:buSzPts val="4400"/>
              <a:buFont typeface="Calibri"/>
              <a:buNone/>
              <a:defRPr>
                <a:solidFill>
                  <a:schemeClr val="accent3"/>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3" name="Google Shape;193;p160"/>
          <p:cNvSpPr txBox="1">
            <a:spLocks noGrp="1"/>
          </p:cNvSpPr>
          <p:nvPr>
            <p:ph type="body" idx="1"/>
          </p:nvPr>
        </p:nvSpPr>
        <p:spPr>
          <a:xfrm>
            <a:off x="838200" y="1562987"/>
            <a:ext cx="5013960" cy="4183295"/>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chemeClr val="dk1"/>
              </a:buClr>
              <a:buSzPts val="1800"/>
              <a:buNone/>
              <a:defRPr/>
            </a:lvl1pPr>
            <a:lvl2pPr marL="914400" lvl="1" indent="-342900" algn="l">
              <a:lnSpc>
                <a:spcPct val="100000"/>
              </a:lnSpc>
              <a:spcBef>
                <a:spcPts val="0"/>
              </a:spcBef>
              <a:spcAft>
                <a:spcPts val="0"/>
              </a:spcAft>
              <a:buClr>
                <a:schemeClr val="dk1"/>
              </a:buClr>
              <a:buSzPts val="1800"/>
              <a:buChar char="•"/>
              <a:defRPr/>
            </a:lvl2pPr>
            <a:lvl3pPr marL="1371600" lvl="2" indent="-342900" algn="l">
              <a:lnSpc>
                <a:spcPct val="100000"/>
              </a:lnSpc>
              <a:spcBef>
                <a:spcPts val="0"/>
              </a:spcBef>
              <a:spcAft>
                <a:spcPts val="0"/>
              </a:spcAft>
              <a:buClr>
                <a:schemeClr val="dk1"/>
              </a:buClr>
              <a:buSzPts val="1800"/>
              <a:buChar char="•"/>
              <a:defRPr/>
            </a:lvl3pPr>
            <a:lvl4pPr marL="1828800" lvl="3" indent="-342900" algn="l">
              <a:lnSpc>
                <a:spcPct val="100000"/>
              </a:lnSpc>
              <a:spcBef>
                <a:spcPts val="0"/>
              </a:spcBef>
              <a:spcAft>
                <a:spcPts val="0"/>
              </a:spcAft>
              <a:buClr>
                <a:schemeClr val="dk1"/>
              </a:buClr>
              <a:buSzPts val="1800"/>
              <a:buChar char="•"/>
              <a:defRPr/>
            </a:lvl4pPr>
            <a:lvl5pPr marL="2286000" lvl="4" indent="-342900" algn="l">
              <a:lnSpc>
                <a:spcPct val="100000"/>
              </a:lnSpc>
              <a:spcBef>
                <a:spcPts val="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94" name="Google Shape;194;p160"/>
          <p:cNvSpPr txBox="1">
            <a:spLocks noGrp="1"/>
          </p:cNvSpPr>
          <p:nvPr>
            <p:ph type="body" idx="2"/>
          </p:nvPr>
        </p:nvSpPr>
        <p:spPr>
          <a:xfrm>
            <a:off x="6339842" y="1562987"/>
            <a:ext cx="5013960" cy="4183295"/>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chemeClr val="dk1"/>
              </a:buClr>
              <a:buSzPts val="1800"/>
              <a:buNone/>
              <a:defRPr/>
            </a:lvl1pPr>
            <a:lvl2pPr marL="914400" lvl="1" indent="-342900" algn="l">
              <a:lnSpc>
                <a:spcPct val="100000"/>
              </a:lnSpc>
              <a:spcBef>
                <a:spcPts val="0"/>
              </a:spcBef>
              <a:spcAft>
                <a:spcPts val="0"/>
              </a:spcAft>
              <a:buClr>
                <a:schemeClr val="dk1"/>
              </a:buClr>
              <a:buSzPts val="1800"/>
              <a:buChar char="•"/>
              <a:defRPr/>
            </a:lvl2pPr>
            <a:lvl3pPr marL="1371600" lvl="2" indent="-342900" algn="l">
              <a:lnSpc>
                <a:spcPct val="100000"/>
              </a:lnSpc>
              <a:spcBef>
                <a:spcPts val="0"/>
              </a:spcBef>
              <a:spcAft>
                <a:spcPts val="0"/>
              </a:spcAft>
              <a:buClr>
                <a:schemeClr val="dk1"/>
              </a:buClr>
              <a:buSzPts val="1800"/>
              <a:buChar char="•"/>
              <a:defRPr/>
            </a:lvl3pPr>
            <a:lvl4pPr marL="1828800" lvl="3" indent="-342900" algn="l">
              <a:lnSpc>
                <a:spcPct val="100000"/>
              </a:lnSpc>
              <a:spcBef>
                <a:spcPts val="0"/>
              </a:spcBef>
              <a:spcAft>
                <a:spcPts val="0"/>
              </a:spcAft>
              <a:buClr>
                <a:schemeClr val="dk1"/>
              </a:buClr>
              <a:buSzPts val="1800"/>
              <a:buChar char="•"/>
              <a:defRPr/>
            </a:lvl4pPr>
            <a:lvl5pPr marL="2286000" lvl="4" indent="-342900" algn="l">
              <a:lnSpc>
                <a:spcPct val="100000"/>
              </a:lnSpc>
              <a:spcBef>
                <a:spcPts val="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Slide, Color Bar">
  <p:cSld name="Content Slide, Color Bar">
    <p:spTree>
      <p:nvGrpSpPr>
        <p:cNvPr id="1" name="Shape 195"/>
        <p:cNvGrpSpPr/>
        <p:nvPr/>
      </p:nvGrpSpPr>
      <p:grpSpPr>
        <a:xfrm>
          <a:off x="0" y="0"/>
          <a:ext cx="0" cy="0"/>
          <a:chOff x="0" y="0"/>
          <a:chExt cx="0" cy="0"/>
        </a:xfrm>
      </p:grpSpPr>
      <p:sp>
        <p:nvSpPr>
          <p:cNvPr id="196" name="Google Shape;196;p161"/>
          <p:cNvSpPr/>
          <p:nvPr/>
        </p:nvSpPr>
        <p:spPr>
          <a:xfrm>
            <a:off x="0" y="0"/>
            <a:ext cx="12192000" cy="1477926"/>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97" name="Google Shape;197;p161"/>
          <p:cNvSpPr txBox="1">
            <a:spLocks noGrp="1"/>
          </p:cNvSpPr>
          <p:nvPr>
            <p:ph type="title"/>
          </p:nvPr>
        </p:nvSpPr>
        <p:spPr>
          <a:xfrm>
            <a:off x="838200" y="457200"/>
            <a:ext cx="10515600" cy="79744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4400"/>
              <a:buFont typeface="Calibri"/>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8" name="Google Shape;198;p161"/>
          <p:cNvSpPr txBox="1">
            <a:spLocks noGrp="1"/>
          </p:cNvSpPr>
          <p:nvPr>
            <p:ph type="body" idx="1"/>
          </p:nvPr>
        </p:nvSpPr>
        <p:spPr>
          <a:xfrm>
            <a:off x="838200" y="1935126"/>
            <a:ext cx="10515600" cy="4351338"/>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chemeClr val="dk1"/>
              </a:buClr>
              <a:buSzPts val="1800"/>
              <a:buNone/>
              <a:defRPr/>
            </a:lvl1pPr>
            <a:lvl2pPr marL="914400" lvl="1" indent="-342900" algn="l">
              <a:lnSpc>
                <a:spcPct val="100000"/>
              </a:lnSpc>
              <a:spcBef>
                <a:spcPts val="0"/>
              </a:spcBef>
              <a:spcAft>
                <a:spcPts val="0"/>
              </a:spcAft>
              <a:buClr>
                <a:schemeClr val="dk1"/>
              </a:buClr>
              <a:buSzPts val="1800"/>
              <a:buChar char="•"/>
              <a:defRPr/>
            </a:lvl2pPr>
            <a:lvl3pPr marL="1371600" lvl="2" indent="-342900" algn="l">
              <a:lnSpc>
                <a:spcPct val="100000"/>
              </a:lnSpc>
              <a:spcBef>
                <a:spcPts val="0"/>
              </a:spcBef>
              <a:spcAft>
                <a:spcPts val="0"/>
              </a:spcAft>
              <a:buClr>
                <a:schemeClr val="dk1"/>
              </a:buClr>
              <a:buSzPts val="1800"/>
              <a:buChar char="•"/>
              <a:defRPr/>
            </a:lvl3pPr>
            <a:lvl4pPr marL="1828800" lvl="3" indent="-342900" algn="l">
              <a:lnSpc>
                <a:spcPct val="100000"/>
              </a:lnSpc>
              <a:spcBef>
                <a:spcPts val="0"/>
              </a:spcBef>
              <a:spcAft>
                <a:spcPts val="0"/>
              </a:spcAft>
              <a:buClr>
                <a:schemeClr val="dk1"/>
              </a:buClr>
              <a:buSzPts val="1800"/>
              <a:buChar char="•"/>
              <a:defRPr/>
            </a:lvl4pPr>
            <a:lvl5pPr marL="2286000" lvl="4" indent="-342900" algn="l">
              <a:lnSpc>
                <a:spcPct val="100000"/>
              </a:lnSpc>
              <a:spcBef>
                <a:spcPts val="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 Slide, Color Bar, Two Column">
  <p:cSld name="Content Slide, Color Bar, Two Column">
    <p:spTree>
      <p:nvGrpSpPr>
        <p:cNvPr id="1" name="Shape 199"/>
        <p:cNvGrpSpPr/>
        <p:nvPr/>
      </p:nvGrpSpPr>
      <p:grpSpPr>
        <a:xfrm>
          <a:off x="0" y="0"/>
          <a:ext cx="0" cy="0"/>
          <a:chOff x="0" y="0"/>
          <a:chExt cx="0" cy="0"/>
        </a:xfrm>
      </p:grpSpPr>
      <p:sp>
        <p:nvSpPr>
          <p:cNvPr id="200" name="Google Shape;200;p162"/>
          <p:cNvSpPr/>
          <p:nvPr/>
        </p:nvSpPr>
        <p:spPr>
          <a:xfrm>
            <a:off x="0" y="0"/>
            <a:ext cx="12192000" cy="1477926"/>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01" name="Google Shape;201;p162"/>
          <p:cNvSpPr txBox="1">
            <a:spLocks noGrp="1"/>
          </p:cNvSpPr>
          <p:nvPr>
            <p:ph type="title"/>
          </p:nvPr>
        </p:nvSpPr>
        <p:spPr>
          <a:xfrm>
            <a:off x="838200" y="457200"/>
            <a:ext cx="10515600" cy="79744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4400"/>
              <a:buFont typeface="Calibri"/>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2" name="Google Shape;202;p162"/>
          <p:cNvSpPr txBox="1">
            <a:spLocks noGrp="1"/>
          </p:cNvSpPr>
          <p:nvPr>
            <p:ph type="body" idx="1"/>
          </p:nvPr>
        </p:nvSpPr>
        <p:spPr>
          <a:xfrm>
            <a:off x="838200" y="1935126"/>
            <a:ext cx="5013960" cy="4351338"/>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chemeClr val="dk1"/>
              </a:buClr>
              <a:buSzPts val="1800"/>
              <a:buNone/>
              <a:defRPr/>
            </a:lvl1pPr>
            <a:lvl2pPr marL="914400" lvl="1" indent="-342900" algn="l">
              <a:lnSpc>
                <a:spcPct val="100000"/>
              </a:lnSpc>
              <a:spcBef>
                <a:spcPts val="0"/>
              </a:spcBef>
              <a:spcAft>
                <a:spcPts val="0"/>
              </a:spcAft>
              <a:buClr>
                <a:schemeClr val="dk1"/>
              </a:buClr>
              <a:buSzPts val="1800"/>
              <a:buChar char="•"/>
              <a:defRPr/>
            </a:lvl2pPr>
            <a:lvl3pPr marL="1371600" lvl="2" indent="-342900" algn="l">
              <a:lnSpc>
                <a:spcPct val="100000"/>
              </a:lnSpc>
              <a:spcBef>
                <a:spcPts val="0"/>
              </a:spcBef>
              <a:spcAft>
                <a:spcPts val="0"/>
              </a:spcAft>
              <a:buClr>
                <a:schemeClr val="dk1"/>
              </a:buClr>
              <a:buSzPts val="1800"/>
              <a:buChar char="•"/>
              <a:defRPr/>
            </a:lvl3pPr>
            <a:lvl4pPr marL="1828800" lvl="3" indent="-342900" algn="l">
              <a:lnSpc>
                <a:spcPct val="100000"/>
              </a:lnSpc>
              <a:spcBef>
                <a:spcPts val="0"/>
              </a:spcBef>
              <a:spcAft>
                <a:spcPts val="0"/>
              </a:spcAft>
              <a:buClr>
                <a:schemeClr val="dk1"/>
              </a:buClr>
              <a:buSzPts val="1800"/>
              <a:buChar char="•"/>
              <a:defRPr/>
            </a:lvl4pPr>
            <a:lvl5pPr marL="2286000" lvl="4" indent="-342900" algn="l">
              <a:lnSpc>
                <a:spcPct val="100000"/>
              </a:lnSpc>
              <a:spcBef>
                <a:spcPts val="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3" name="Google Shape;203;p162"/>
          <p:cNvSpPr txBox="1">
            <a:spLocks noGrp="1"/>
          </p:cNvSpPr>
          <p:nvPr>
            <p:ph type="body" idx="2"/>
          </p:nvPr>
        </p:nvSpPr>
        <p:spPr>
          <a:xfrm>
            <a:off x="6339842" y="1935126"/>
            <a:ext cx="5013960" cy="4351338"/>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chemeClr val="dk1"/>
              </a:buClr>
              <a:buSzPts val="1800"/>
              <a:buNone/>
              <a:defRPr/>
            </a:lvl1pPr>
            <a:lvl2pPr marL="914400" lvl="1" indent="-342900" algn="l">
              <a:lnSpc>
                <a:spcPct val="100000"/>
              </a:lnSpc>
              <a:spcBef>
                <a:spcPts val="0"/>
              </a:spcBef>
              <a:spcAft>
                <a:spcPts val="0"/>
              </a:spcAft>
              <a:buClr>
                <a:schemeClr val="dk1"/>
              </a:buClr>
              <a:buSzPts val="1800"/>
              <a:buChar char="•"/>
              <a:defRPr/>
            </a:lvl2pPr>
            <a:lvl3pPr marL="1371600" lvl="2" indent="-342900" algn="l">
              <a:lnSpc>
                <a:spcPct val="100000"/>
              </a:lnSpc>
              <a:spcBef>
                <a:spcPts val="0"/>
              </a:spcBef>
              <a:spcAft>
                <a:spcPts val="0"/>
              </a:spcAft>
              <a:buClr>
                <a:schemeClr val="dk1"/>
              </a:buClr>
              <a:buSzPts val="1800"/>
              <a:buChar char="•"/>
              <a:defRPr/>
            </a:lvl3pPr>
            <a:lvl4pPr marL="1828800" lvl="3" indent="-342900" algn="l">
              <a:lnSpc>
                <a:spcPct val="100000"/>
              </a:lnSpc>
              <a:spcBef>
                <a:spcPts val="0"/>
              </a:spcBef>
              <a:spcAft>
                <a:spcPts val="0"/>
              </a:spcAft>
              <a:buClr>
                <a:schemeClr val="dk1"/>
              </a:buClr>
              <a:buSzPts val="1800"/>
              <a:buChar char="•"/>
              <a:defRPr/>
            </a:lvl4pPr>
            <a:lvl5pPr marL="2286000" lvl="4" indent="-342900" algn="l">
              <a:lnSpc>
                <a:spcPct val="100000"/>
              </a:lnSpc>
              <a:spcBef>
                <a:spcPts val="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ntent Slide, Footer Bar">
  <p:cSld name="Content Slide, Footer Bar">
    <p:spTree>
      <p:nvGrpSpPr>
        <p:cNvPr id="1" name="Shape 204"/>
        <p:cNvGrpSpPr/>
        <p:nvPr/>
      </p:nvGrpSpPr>
      <p:grpSpPr>
        <a:xfrm>
          <a:off x="0" y="0"/>
          <a:ext cx="0" cy="0"/>
          <a:chOff x="0" y="0"/>
          <a:chExt cx="0" cy="0"/>
        </a:xfrm>
      </p:grpSpPr>
      <p:sp>
        <p:nvSpPr>
          <p:cNvPr id="205" name="Google Shape;205;p163"/>
          <p:cNvSpPr txBox="1">
            <a:spLocks noGrp="1"/>
          </p:cNvSpPr>
          <p:nvPr>
            <p:ph type="title"/>
          </p:nvPr>
        </p:nvSpPr>
        <p:spPr>
          <a:xfrm>
            <a:off x="838200" y="457200"/>
            <a:ext cx="10515600" cy="79744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3"/>
              </a:buClr>
              <a:buSzPts val="4400"/>
              <a:buFont typeface="Calibri"/>
              <a:buNone/>
              <a:defRPr>
                <a:solidFill>
                  <a:schemeClr val="accent3"/>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6" name="Google Shape;206;p163"/>
          <p:cNvSpPr txBox="1">
            <a:spLocks noGrp="1"/>
          </p:cNvSpPr>
          <p:nvPr>
            <p:ph type="body" idx="1"/>
          </p:nvPr>
        </p:nvSpPr>
        <p:spPr>
          <a:xfrm>
            <a:off x="838200" y="1639987"/>
            <a:ext cx="10515600" cy="388088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chemeClr val="dk1"/>
              </a:buClr>
              <a:buSzPts val="1800"/>
              <a:buNone/>
              <a:defRPr/>
            </a:lvl1pPr>
            <a:lvl2pPr marL="914400" lvl="1" indent="-342900" algn="l">
              <a:lnSpc>
                <a:spcPct val="100000"/>
              </a:lnSpc>
              <a:spcBef>
                <a:spcPts val="0"/>
              </a:spcBef>
              <a:spcAft>
                <a:spcPts val="0"/>
              </a:spcAft>
              <a:buClr>
                <a:schemeClr val="dk1"/>
              </a:buClr>
              <a:buSzPts val="1800"/>
              <a:buChar char="•"/>
              <a:defRPr/>
            </a:lvl2pPr>
            <a:lvl3pPr marL="1371600" lvl="2" indent="-342900" algn="l">
              <a:lnSpc>
                <a:spcPct val="100000"/>
              </a:lnSpc>
              <a:spcBef>
                <a:spcPts val="0"/>
              </a:spcBef>
              <a:spcAft>
                <a:spcPts val="0"/>
              </a:spcAft>
              <a:buClr>
                <a:schemeClr val="dk1"/>
              </a:buClr>
              <a:buSzPts val="1800"/>
              <a:buChar char="•"/>
              <a:defRPr/>
            </a:lvl3pPr>
            <a:lvl4pPr marL="1828800" lvl="3" indent="-342900" algn="l">
              <a:lnSpc>
                <a:spcPct val="100000"/>
              </a:lnSpc>
              <a:spcBef>
                <a:spcPts val="0"/>
              </a:spcBef>
              <a:spcAft>
                <a:spcPts val="0"/>
              </a:spcAft>
              <a:buClr>
                <a:schemeClr val="dk1"/>
              </a:buClr>
              <a:buSzPts val="1800"/>
              <a:buChar char="•"/>
              <a:defRPr/>
            </a:lvl4pPr>
            <a:lvl5pPr marL="2286000" lvl="4" indent="-342900" algn="l">
              <a:lnSpc>
                <a:spcPct val="100000"/>
              </a:lnSpc>
              <a:spcBef>
                <a:spcPts val="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7" name="Google Shape;207;p163"/>
          <p:cNvSpPr/>
          <p:nvPr/>
        </p:nvSpPr>
        <p:spPr>
          <a:xfrm>
            <a:off x="0" y="6049926"/>
            <a:ext cx="12192000" cy="808074"/>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ontent Slide, Right Picture w/ Color Box">
  <p:cSld name="Content Slide, Right Picture w/ Color Box">
    <p:spTree>
      <p:nvGrpSpPr>
        <p:cNvPr id="1" name="Shape 213"/>
        <p:cNvGrpSpPr/>
        <p:nvPr/>
      </p:nvGrpSpPr>
      <p:grpSpPr>
        <a:xfrm>
          <a:off x="0" y="0"/>
          <a:ext cx="0" cy="0"/>
          <a:chOff x="0" y="0"/>
          <a:chExt cx="0" cy="0"/>
        </a:xfrm>
      </p:grpSpPr>
      <p:sp>
        <p:nvSpPr>
          <p:cNvPr id="214" name="Google Shape;214;p165"/>
          <p:cNvSpPr/>
          <p:nvPr/>
        </p:nvSpPr>
        <p:spPr>
          <a:xfrm>
            <a:off x="10170160" y="0"/>
            <a:ext cx="2021840" cy="6858000"/>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15" name="Google Shape;215;p165"/>
          <p:cNvSpPr>
            <a:spLocks noGrp="1"/>
          </p:cNvSpPr>
          <p:nvPr>
            <p:ph type="pic" idx="2"/>
          </p:nvPr>
        </p:nvSpPr>
        <p:spPr>
          <a:xfrm>
            <a:off x="6955946" y="584791"/>
            <a:ext cx="4132262" cy="5688418"/>
          </a:xfrm>
          <a:prstGeom prst="rect">
            <a:avLst/>
          </a:prstGeom>
          <a:noFill/>
          <a:ln>
            <a:noFill/>
          </a:ln>
        </p:spPr>
        <p:txBody>
          <a:bodyPr/>
          <a:lstStyle/>
          <a:p>
            <a:endParaRPr lang="en-US"/>
          </a:p>
        </p:txBody>
      </p:sp>
      <p:sp>
        <p:nvSpPr>
          <p:cNvPr id="216" name="Google Shape;216;p165"/>
          <p:cNvSpPr txBox="1">
            <a:spLocks noGrp="1"/>
          </p:cNvSpPr>
          <p:nvPr>
            <p:ph type="title"/>
          </p:nvPr>
        </p:nvSpPr>
        <p:spPr>
          <a:xfrm>
            <a:off x="668079" y="584791"/>
            <a:ext cx="5679558" cy="79744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3"/>
              </a:buClr>
              <a:buSzPts val="4400"/>
              <a:buFont typeface="Calibri"/>
              <a:buNone/>
              <a:defRPr>
                <a:solidFill>
                  <a:schemeClr val="accent3"/>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7" name="Google Shape;217;p165"/>
          <p:cNvSpPr txBox="1">
            <a:spLocks noGrp="1"/>
          </p:cNvSpPr>
          <p:nvPr>
            <p:ph type="body" idx="1"/>
          </p:nvPr>
        </p:nvSpPr>
        <p:spPr>
          <a:xfrm>
            <a:off x="668079" y="1690577"/>
            <a:ext cx="5679558" cy="4582631"/>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chemeClr val="dk1"/>
              </a:buClr>
              <a:buSzPts val="1800"/>
              <a:buNone/>
              <a:defRPr/>
            </a:lvl1pPr>
            <a:lvl2pPr marL="914400" lvl="1" indent="-342900" algn="l">
              <a:lnSpc>
                <a:spcPct val="100000"/>
              </a:lnSpc>
              <a:spcBef>
                <a:spcPts val="0"/>
              </a:spcBef>
              <a:spcAft>
                <a:spcPts val="0"/>
              </a:spcAft>
              <a:buClr>
                <a:schemeClr val="dk1"/>
              </a:buClr>
              <a:buSzPts val="1800"/>
              <a:buChar char="•"/>
              <a:defRPr/>
            </a:lvl2pPr>
            <a:lvl3pPr marL="1371600" lvl="2" indent="-342900" algn="l">
              <a:lnSpc>
                <a:spcPct val="100000"/>
              </a:lnSpc>
              <a:spcBef>
                <a:spcPts val="0"/>
              </a:spcBef>
              <a:spcAft>
                <a:spcPts val="0"/>
              </a:spcAft>
              <a:buClr>
                <a:schemeClr val="dk1"/>
              </a:buClr>
              <a:buSzPts val="1800"/>
              <a:buChar char="•"/>
              <a:defRPr/>
            </a:lvl3pPr>
            <a:lvl4pPr marL="1828800" lvl="3" indent="-342900" algn="l">
              <a:lnSpc>
                <a:spcPct val="100000"/>
              </a:lnSpc>
              <a:spcBef>
                <a:spcPts val="0"/>
              </a:spcBef>
              <a:spcAft>
                <a:spcPts val="0"/>
              </a:spcAft>
              <a:buClr>
                <a:schemeClr val="dk1"/>
              </a:buClr>
              <a:buSzPts val="1800"/>
              <a:buChar char="•"/>
              <a:defRPr/>
            </a:lvl4pPr>
            <a:lvl5pPr marL="2286000" lvl="4" indent="-342900" algn="l">
              <a:lnSpc>
                <a:spcPct val="100000"/>
              </a:lnSpc>
              <a:spcBef>
                <a:spcPts val="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ontent Slide, Left Picture w/ Color Box">
  <p:cSld name="Content Slide, Left Picture w/ Color Box">
    <p:spTree>
      <p:nvGrpSpPr>
        <p:cNvPr id="1" name="Shape 218"/>
        <p:cNvGrpSpPr/>
        <p:nvPr/>
      </p:nvGrpSpPr>
      <p:grpSpPr>
        <a:xfrm>
          <a:off x="0" y="0"/>
          <a:ext cx="0" cy="0"/>
          <a:chOff x="0" y="0"/>
          <a:chExt cx="0" cy="0"/>
        </a:xfrm>
      </p:grpSpPr>
      <p:sp>
        <p:nvSpPr>
          <p:cNvPr id="219" name="Google Shape;219;p166"/>
          <p:cNvSpPr/>
          <p:nvPr/>
        </p:nvSpPr>
        <p:spPr>
          <a:xfrm>
            <a:off x="0" y="0"/>
            <a:ext cx="2021840" cy="6858000"/>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20" name="Google Shape;220;p166"/>
          <p:cNvSpPr>
            <a:spLocks noGrp="1"/>
          </p:cNvSpPr>
          <p:nvPr>
            <p:ph type="pic" idx="2"/>
          </p:nvPr>
        </p:nvSpPr>
        <p:spPr>
          <a:xfrm>
            <a:off x="1108043" y="584791"/>
            <a:ext cx="4132262" cy="5688418"/>
          </a:xfrm>
          <a:prstGeom prst="rect">
            <a:avLst/>
          </a:prstGeom>
          <a:noFill/>
          <a:ln>
            <a:noFill/>
          </a:ln>
        </p:spPr>
        <p:txBody>
          <a:bodyPr/>
          <a:lstStyle/>
          <a:p>
            <a:endParaRPr lang="en-US"/>
          </a:p>
        </p:txBody>
      </p:sp>
      <p:sp>
        <p:nvSpPr>
          <p:cNvPr id="221" name="Google Shape;221;p166"/>
          <p:cNvSpPr txBox="1">
            <a:spLocks noGrp="1"/>
          </p:cNvSpPr>
          <p:nvPr>
            <p:ph type="title"/>
          </p:nvPr>
        </p:nvSpPr>
        <p:spPr>
          <a:xfrm>
            <a:off x="5859243" y="584791"/>
            <a:ext cx="5679558" cy="79744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3"/>
              </a:buClr>
              <a:buSzPts val="4400"/>
              <a:buFont typeface="Calibri"/>
              <a:buNone/>
              <a:defRPr>
                <a:solidFill>
                  <a:schemeClr val="accent3"/>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2" name="Google Shape;222;p166"/>
          <p:cNvSpPr txBox="1">
            <a:spLocks noGrp="1"/>
          </p:cNvSpPr>
          <p:nvPr>
            <p:ph type="body" idx="1"/>
          </p:nvPr>
        </p:nvSpPr>
        <p:spPr>
          <a:xfrm>
            <a:off x="5859243" y="1690577"/>
            <a:ext cx="5679558" cy="4582631"/>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chemeClr val="dk1"/>
              </a:buClr>
              <a:buSzPts val="1800"/>
              <a:buNone/>
              <a:defRPr/>
            </a:lvl1pPr>
            <a:lvl2pPr marL="914400" lvl="1" indent="-342900" algn="l">
              <a:lnSpc>
                <a:spcPct val="100000"/>
              </a:lnSpc>
              <a:spcBef>
                <a:spcPts val="0"/>
              </a:spcBef>
              <a:spcAft>
                <a:spcPts val="0"/>
              </a:spcAft>
              <a:buClr>
                <a:schemeClr val="dk1"/>
              </a:buClr>
              <a:buSzPts val="1800"/>
              <a:buChar char="•"/>
              <a:defRPr/>
            </a:lvl2pPr>
            <a:lvl3pPr marL="1371600" lvl="2" indent="-342900" algn="l">
              <a:lnSpc>
                <a:spcPct val="100000"/>
              </a:lnSpc>
              <a:spcBef>
                <a:spcPts val="0"/>
              </a:spcBef>
              <a:spcAft>
                <a:spcPts val="0"/>
              </a:spcAft>
              <a:buClr>
                <a:schemeClr val="dk1"/>
              </a:buClr>
              <a:buSzPts val="1800"/>
              <a:buChar char="•"/>
              <a:defRPr/>
            </a:lvl3pPr>
            <a:lvl4pPr marL="1828800" lvl="3" indent="-342900" algn="l">
              <a:lnSpc>
                <a:spcPct val="100000"/>
              </a:lnSpc>
              <a:spcBef>
                <a:spcPts val="0"/>
              </a:spcBef>
              <a:spcAft>
                <a:spcPts val="0"/>
              </a:spcAft>
              <a:buClr>
                <a:schemeClr val="dk1"/>
              </a:buClr>
              <a:buSzPts val="1800"/>
              <a:buChar char="•"/>
              <a:defRPr/>
            </a:lvl4pPr>
            <a:lvl5pPr marL="2286000" lvl="4" indent="-342900" algn="l">
              <a:lnSpc>
                <a:spcPct val="100000"/>
              </a:lnSpc>
              <a:spcBef>
                <a:spcPts val="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reak Section Slide 1">
  <p:cSld name="Break Section Slide 1">
    <p:spTree>
      <p:nvGrpSpPr>
        <p:cNvPr id="1" name="Shape 277"/>
        <p:cNvGrpSpPr/>
        <p:nvPr/>
      </p:nvGrpSpPr>
      <p:grpSpPr>
        <a:xfrm>
          <a:off x="0" y="0"/>
          <a:ext cx="0" cy="0"/>
          <a:chOff x="0" y="0"/>
          <a:chExt cx="0" cy="0"/>
        </a:xfrm>
      </p:grpSpPr>
      <p:sp>
        <p:nvSpPr>
          <p:cNvPr id="278" name="Google Shape;278;p176"/>
          <p:cNvSpPr/>
          <p:nvPr/>
        </p:nvSpPr>
        <p:spPr>
          <a:xfrm>
            <a:off x="9122738" y="0"/>
            <a:ext cx="3069262" cy="6858000"/>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79" name="Google Shape;279;p176"/>
          <p:cNvSpPr>
            <a:spLocks noGrp="1"/>
          </p:cNvSpPr>
          <p:nvPr>
            <p:ph type="pic" idx="2"/>
          </p:nvPr>
        </p:nvSpPr>
        <p:spPr>
          <a:xfrm>
            <a:off x="7048818" y="736304"/>
            <a:ext cx="4132262" cy="5385391"/>
          </a:xfrm>
          <a:prstGeom prst="rect">
            <a:avLst/>
          </a:prstGeom>
          <a:noFill/>
          <a:ln>
            <a:noFill/>
          </a:ln>
        </p:spPr>
        <p:txBody>
          <a:bodyPr/>
          <a:lstStyle/>
          <a:p>
            <a:endParaRPr lang="en-US"/>
          </a:p>
        </p:txBody>
      </p:sp>
      <p:sp>
        <p:nvSpPr>
          <p:cNvPr id="280" name="Google Shape;280;p176"/>
          <p:cNvSpPr/>
          <p:nvPr/>
        </p:nvSpPr>
        <p:spPr>
          <a:xfrm rot="-5400000">
            <a:off x="3678454" y="-1701556"/>
            <a:ext cx="4497572" cy="10261109"/>
          </a:xfrm>
          <a:prstGeom prst="rect">
            <a:avLst/>
          </a:prstGeom>
          <a:noFill/>
          <a:ln w="28575" cap="flat" cmpd="sng">
            <a:solidFill>
              <a:schemeClr val="accent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81" name="Google Shape;281;p176"/>
          <p:cNvSpPr txBox="1">
            <a:spLocks noGrp="1"/>
          </p:cNvSpPr>
          <p:nvPr>
            <p:ph type="title"/>
          </p:nvPr>
        </p:nvSpPr>
        <p:spPr>
          <a:xfrm>
            <a:off x="1293694" y="1695892"/>
            <a:ext cx="5258116" cy="3466214"/>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3"/>
              </a:buClr>
              <a:buSzPts val="4800"/>
              <a:buFont typeface="Calibri"/>
              <a:buNone/>
              <a:defRPr sz="4800">
                <a:solidFill>
                  <a:schemeClr val="accent3"/>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ontent Slide, Footer Bar">
  <p:cSld name="Content Slide, Footer Bar">
    <p:spTree>
      <p:nvGrpSpPr>
        <p:cNvPr id="1" name="Shape 354"/>
        <p:cNvGrpSpPr/>
        <p:nvPr/>
      </p:nvGrpSpPr>
      <p:grpSpPr>
        <a:xfrm>
          <a:off x="0" y="0"/>
          <a:ext cx="0" cy="0"/>
          <a:chOff x="0" y="0"/>
          <a:chExt cx="0" cy="0"/>
        </a:xfrm>
      </p:grpSpPr>
      <p:sp>
        <p:nvSpPr>
          <p:cNvPr id="355" name="Google Shape;355;p192"/>
          <p:cNvSpPr txBox="1">
            <a:spLocks noGrp="1"/>
          </p:cNvSpPr>
          <p:nvPr>
            <p:ph type="title"/>
          </p:nvPr>
        </p:nvSpPr>
        <p:spPr>
          <a:xfrm>
            <a:off x="838200" y="457200"/>
            <a:ext cx="10515600" cy="79744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6"/>
              </a:buClr>
              <a:buSzPts val="4400"/>
              <a:buFont typeface="Calibri"/>
              <a:buNone/>
              <a:defRPr>
                <a:solidFill>
                  <a:schemeClr val="accent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6" name="Google Shape;356;p192"/>
          <p:cNvSpPr txBox="1">
            <a:spLocks noGrp="1"/>
          </p:cNvSpPr>
          <p:nvPr>
            <p:ph type="body" idx="1"/>
          </p:nvPr>
        </p:nvSpPr>
        <p:spPr>
          <a:xfrm>
            <a:off x="838200" y="1639987"/>
            <a:ext cx="10515600" cy="388088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chemeClr val="dk1"/>
              </a:buClr>
              <a:buSzPts val="1800"/>
              <a:buNone/>
              <a:defRPr/>
            </a:lvl1pPr>
            <a:lvl2pPr marL="914400" lvl="1" indent="-342900" algn="l">
              <a:lnSpc>
                <a:spcPct val="100000"/>
              </a:lnSpc>
              <a:spcBef>
                <a:spcPts val="0"/>
              </a:spcBef>
              <a:spcAft>
                <a:spcPts val="0"/>
              </a:spcAft>
              <a:buClr>
                <a:schemeClr val="dk1"/>
              </a:buClr>
              <a:buSzPts val="1800"/>
              <a:buChar char="•"/>
              <a:defRPr/>
            </a:lvl2pPr>
            <a:lvl3pPr marL="1371600" lvl="2" indent="-342900" algn="l">
              <a:lnSpc>
                <a:spcPct val="100000"/>
              </a:lnSpc>
              <a:spcBef>
                <a:spcPts val="0"/>
              </a:spcBef>
              <a:spcAft>
                <a:spcPts val="0"/>
              </a:spcAft>
              <a:buClr>
                <a:schemeClr val="dk1"/>
              </a:buClr>
              <a:buSzPts val="1800"/>
              <a:buChar char="•"/>
              <a:defRPr/>
            </a:lvl3pPr>
            <a:lvl4pPr marL="1828800" lvl="3" indent="-342900" algn="l">
              <a:lnSpc>
                <a:spcPct val="100000"/>
              </a:lnSpc>
              <a:spcBef>
                <a:spcPts val="0"/>
              </a:spcBef>
              <a:spcAft>
                <a:spcPts val="0"/>
              </a:spcAft>
              <a:buClr>
                <a:schemeClr val="dk1"/>
              </a:buClr>
              <a:buSzPts val="1800"/>
              <a:buChar char="•"/>
              <a:defRPr/>
            </a:lvl4pPr>
            <a:lvl5pPr marL="2286000" lvl="4" indent="-342900" algn="l">
              <a:lnSpc>
                <a:spcPct val="100000"/>
              </a:lnSpc>
              <a:spcBef>
                <a:spcPts val="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57" name="Google Shape;357;p192"/>
          <p:cNvSpPr/>
          <p:nvPr/>
        </p:nvSpPr>
        <p:spPr>
          <a:xfrm>
            <a:off x="0" y="6049926"/>
            <a:ext cx="12192000" cy="808074"/>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Break Section Slide 1">
  <p:cSld name="Break Section Slide 1">
    <p:spTree>
      <p:nvGrpSpPr>
        <p:cNvPr id="1" name="Shape 427"/>
        <p:cNvGrpSpPr/>
        <p:nvPr/>
      </p:nvGrpSpPr>
      <p:grpSpPr>
        <a:xfrm>
          <a:off x="0" y="0"/>
          <a:ext cx="0" cy="0"/>
          <a:chOff x="0" y="0"/>
          <a:chExt cx="0" cy="0"/>
        </a:xfrm>
      </p:grpSpPr>
      <p:sp>
        <p:nvSpPr>
          <p:cNvPr id="428" name="Google Shape;428;p205"/>
          <p:cNvSpPr/>
          <p:nvPr/>
        </p:nvSpPr>
        <p:spPr>
          <a:xfrm rot="-5400000">
            <a:off x="3678454" y="-1701556"/>
            <a:ext cx="4497572" cy="10261109"/>
          </a:xfrm>
          <a:prstGeom prst="rect">
            <a:avLst/>
          </a:prstGeom>
          <a:noFill/>
          <a:ln w="28575"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29" name="Google Shape;429;p205"/>
          <p:cNvSpPr/>
          <p:nvPr/>
        </p:nvSpPr>
        <p:spPr>
          <a:xfrm>
            <a:off x="9122738" y="0"/>
            <a:ext cx="3069262" cy="68580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30" name="Google Shape;430;p205"/>
          <p:cNvSpPr>
            <a:spLocks noGrp="1"/>
          </p:cNvSpPr>
          <p:nvPr>
            <p:ph type="pic" idx="2"/>
          </p:nvPr>
        </p:nvSpPr>
        <p:spPr>
          <a:xfrm>
            <a:off x="7048818" y="736304"/>
            <a:ext cx="4132262" cy="5385391"/>
          </a:xfrm>
          <a:prstGeom prst="rect">
            <a:avLst/>
          </a:prstGeom>
          <a:noFill/>
          <a:ln>
            <a:noFill/>
          </a:ln>
        </p:spPr>
        <p:txBody>
          <a:bodyPr/>
          <a:lstStyle/>
          <a:p>
            <a:endParaRPr lang="en-US"/>
          </a:p>
        </p:txBody>
      </p:sp>
      <p:sp>
        <p:nvSpPr>
          <p:cNvPr id="431" name="Google Shape;431;p205"/>
          <p:cNvSpPr txBox="1">
            <a:spLocks noGrp="1"/>
          </p:cNvSpPr>
          <p:nvPr>
            <p:ph type="title"/>
          </p:nvPr>
        </p:nvSpPr>
        <p:spPr>
          <a:xfrm>
            <a:off x="1293694" y="1695892"/>
            <a:ext cx="5258116" cy="3466214"/>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6"/>
              </a:buClr>
              <a:buSzPts val="4800"/>
              <a:buFont typeface="Calibri"/>
              <a:buNone/>
              <a:defRPr sz="4800">
                <a:solidFill>
                  <a:schemeClr val="accent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ntent Slide, Color Line">
  <p:cSld name="Content Slide, Color Line">
    <p:spTree>
      <p:nvGrpSpPr>
        <p:cNvPr id="1" name="Shape 486"/>
        <p:cNvGrpSpPr/>
        <p:nvPr/>
      </p:nvGrpSpPr>
      <p:grpSpPr>
        <a:xfrm>
          <a:off x="0" y="0"/>
          <a:ext cx="0" cy="0"/>
          <a:chOff x="0" y="0"/>
          <a:chExt cx="0" cy="0"/>
        </a:xfrm>
      </p:grpSpPr>
      <p:sp>
        <p:nvSpPr>
          <p:cNvPr id="487" name="Google Shape;487;p217"/>
          <p:cNvSpPr/>
          <p:nvPr/>
        </p:nvSpPr>
        <p:spPr>
          <a:xfrm>
            <a:off x="0" y="6306575"/>
            <a:ext cx="12192000" cy="18845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88" name="Google Shape;488;p217"/>
          <p:cNvSpPr txBox="1">
            <a:spLocks noGrp="1"/>
          </p:cNvSpPr>
          <p:nvPr>
            <p:ph type="title"/>
          </p:nvPr>
        </p:nvSpPr>
        <p:spPr>
          <a:xfrm>
            <a:off x="838200" y="457200"/>
            <a:ext cx="10515600" cy="79744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2"/>
              </a:buClr>
              <a:buSzPts val="4400"/>
              <a:buFont typeface="Calibri"/>
              <a:buNone/>
              <a:defRPr>
                <a:solidFill>
                  <a:schemeClr val="l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89" name="Google Shape;489;p217"/>
          <p:cNvSpPr txBox="1">
            <a:spLocks noGrp="1"/>
          </p:cNvSpPr>
          <p:nvPr>
            <p:ph type="body" idx="1"/>
          </p:nvPr>
        </p:nvSpPr>
        <p:spPr>
          <a:xfrm>
            <a:off x="838200" y="1562987"/>
            <a:ext cx="10515600" cy="4183295"/>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chemeClr val="dk1"/>
              </a:buClr>
              <a:buSzPts val="1800"/>
              <a:buNone/>
              <a:defRPr/>
            </a:lvl1pPr>
            <a:lvl2pPr marL="914400" lvl="1" indent="-342900" algn="l">
              <a:lnSpc>
                <a:spcPct val="100000"/>
              </a:lnSpc>
              <a:spcBef>
                <a:spcPts val="0"/>
              </a:spcBef>
              <a:spcAft>
                <a:spcPts val="0"/>
              </a:spcAft>
              <a:buClr>
                <a:schemeClr val="dk1"/>
              </a:buClr>
              <a:buSzPts val="1800"/>
              <a:buChar char="•"/>
              <a:defRPr/>
            </a:lvl2pPr>
            <a:lvl3pPr marL="1371600" lvl="2" indent="-342900" algn="l">
              <a:lnSpc>
                <a:spcPct val="100000"/>
              </a:lnSpc>
              <a:spcBef>
                <a:spcPts val="0"/>
              </a:spcBef>
              <a:spcAft>
                <a:spcPts val="0"/>
              </a:spcAft>
              <a:buClr>
                <a:schemeClr val="dk1"/>
              </a:buClr>
              <a:buSzPts val="1800"/>
              <a:buChar char="•"/>
              <a:defRPr/>
            </a:lvl3pPr>
            <a:lvl4pPr marL="1828800" lvl="3" indent="-342900" algn="l">
              <a:lnSpc>
                <a:spcPct val="100000"/>
              </a:lnSpc>
              <a:spcBef>
                <a:spcPts val="0"/>
              </a:spcBef>
              <a:spcAft>
                <a:spcPts val="0"/>
              </a:spcAft>
              <a:buClr>
                <a:schemeClr val="dk1"/>
              </a:buClr>
              <a:buSzPts val="1800"/>
              <a:buChar char="•"/>
              <a:defRPr/>
            </a:lvl4pPr>
            <a:lvl5pPr marL="2286000" lvl="4" indent="-342900" algn="l">
              <a:lnSpc>
                <a:spcPct val="100000"/>
              </a:lnSpc>
              <a:spcBef>
                <a:spcPts val="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ntent Slide, Footer Bar">
  <p:cSld name="Content Slide, Footer Bar">
    <p:spTree>
      <p:nvGrpSpPr>
        <p:cNvPr id="1" name="Shape 504"/>
        <p:cNvGrpSpPr/>
        <p:nvPr/>
      </p:nvGrpSpPr>
      <p:grpSpPr>
        <a:xfrm>
          <a:off x="0" y="0"/>
          <a:ext cx="0" cy="0"/>
          <a:chOff x="0" y="0"/>
          <a:chExt cx="0" cy="0"/>
        </a:xfrm>
      </p:grpSpPr>
      <p:sp>
        <p:nvSpPr>
          <p:cNvPr id="505" name="Google Shape;505;p221"/>
          <p:cNvSpPr txBox="1">
            <a:spLocks noGrp="1"/>
          </p:cNvSpPr>
          <p:nvPr>
            <p:ph type="title"/>
          </p:nvPr>
        </p:nvSpPr>
        <p:spPr>
          <a:xfrm>
            <a:off x="838200" y="457200"/>
            <a:ext cx="10515600" cy="79744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2"/>
              </a:buClr>
              <a:buSzPts val="4400"/>
              <a:buFont typeface="Calibri"/>
              <a:buNone/>
              <a:defRPr>
                <a:solidFill>
                  <a:schemeClr val="l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06" name="Google Shape;506;p221"/>
          <p:cNvSpPr txBox="1">
            <a:spLocks noGrp="1"/>
          </p:cNvSpPr>
          <p:nvPr>
            <p:ph type="body" idx="1"/>
          </p:nvPr>
        </p:nvSpPr>
        <p:spPr>
          <a:xfrm>
            <a:off x="838200" y="1639987"/>
            <a:ext cx="10515600" cy="388088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chemeClr val="dk1"/>
              </a:buClr>
              <a:buSzPts val="1800"/>
              <a:buNone/>
              <a:defRPr/>
            </a:lvl1pPr>
            <a:lvl2pPr marL="914400" lvl="1" indent="-342900" algn="l">
              <a:lnSpc>
                <a:spcPct val="100000"/>
              </a:lnSpc>
              <a:spcBef>
                <a:spcPts val="0"/>
              </a:spcBef>
              <a:spcAft>
                <a:spcPts val="0"/>
              </a:spcAft>
              <a:buClr>
                <a:schemeClr val="dk1"/>
              </a:buClr>
              <a:buSzPts val="1800"/>
              <a:buChar char="•"/>
              <a:defRPr/>
            </a:lvl2pPr>
            <a:lvl3pPr marL="1371600" lvl="2" indent="-342900" algn="l">
              <a:lnSpc>
                <a:spcPct val="100000"/>
              </a:lnSpc>
              <a:spcBef>
                <a:spcPts val="0"/>
              </a:spcBef>
              <a:spcAft>
                <a:spcPts val="0"/>
              </a:spcAft>
              <a:buClr>
                <a:schemeClr val="dk1"/>
              </a:buClr>
              <a:buSzPts val="1800"/>
              <a:buChar char="•"/>
              <a:defRPr/>
            </a:lvl3pPr>
            <a:lvl4pPr marL="1828800" lvl="3" indent="-342900" algn="l">
              <a:lnSpc>
                <a:spcPct val="100000"/>
              </a:lnSpc>
              <a:spcBef>
                <a:spcPts val="0"/>
              </a:spcBef>
              <a:spcAft>
                <a:spcPts val="0"/>
              </a:spcAft>
              <a:buClr>
                <a:schemeClr val="dk1"/>
              </a:buClr>
              <a:buSzPts val="1800"/>
              <a:buChar char="•"/>
              <a:defRPr/>
            </a:lvl4pPr>
            <a:lvl5pPr marL="2286000" lvl="4" indent="-342900" algn="l">
              <a:lnSpc>
                <a:spcPct val="100000"/>
              </a:lnSpc>
              <a:spcBef>
                <a:spcPts val="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7" name="Google Shape;507;p221"/>
          <p:cNvSpPr/>
          <p:nvPr/>
        </p:nvSpPr>
        <p:spPr>
          <a:xfrm>
            <a:off x="0" y="6049926"/>
            <a:ext cx="12192000" cy="808074"/>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ntent Slide, Left Picture w/ Color Box">
  <p:cSld name="Content Slide, Left Picture w/ Color Box">
    <p:spTree>
      <p:nvGrpSpPr>
        <p:cNvPr id="1" name="Shape 518"/>
        <p:cNvGrpSpPr/>
        <p:nvPr/>
      </p:nvGrpSpPr>
      <p:grpSpPr>
        <a:xfrm>
          <a:off x="0" y="0"/>
          <a:ext cx="0" cy="0"/>
          <a:chOff x="0" y="0"/>
          <a:chExt cx="0" cy="0"/>
        </a:xfrm>
      </p:grpSpPr>
      <p:sp>
        <p:nvSpPr>
          <p:cNvPr id="519" name="Google Shape;519;p224"/>
          <p:cNvSpPr/>
          <p:nvPr/>
        </p:nvSpPr>
        <p:spPr>
          <a:xfrm>
            <a:off x="0" y="0"/>
            <a:ext cx="2021840" cy="68580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20" name="Google Shape;520;p224"/>
          <p:cNvSpPr>
            <a:spLocks noGrp="1"/>
          </p:cNvSpPr>
          <p:nvPr>
            <p:ph type="pic" idx="2"/>
          </p:nvPr>
        </p:nvSpPr>
        <p:spPr>
          <a:xfrm>
            <a:off x="1108043" y="584791"/>
            <a:ext cx="4132262" cy="5688418"/>
          </a:xfrm>
          <a:prstGeom prst="rect">
            <a:avLst/>
          </a:prstGeom>
          <a:noFill/>
          <a:ln>
            <a:noFill/>
          </a:ln>
        </p:spPr>
        <p:txBody>
          <a:bodyPr/>
          <a:lstStyle/>
          <a:p>
            <a:endParaRPr lang="en-US"/>
          </a:p>
        </p:txBody>
      </p:sp>
      <p:sp>
        <p:nvSpPr>
          <p:cNvPr id="521" name="Google Shape;521;p224"/>
          <p:cNvSpPr txBox="1">
            <a:spLocks noGrp="1"/>
          </p:cNvSpPr>
          <p:nvPr>
            <p:ph type="title"/>
          </p:nvPr>
        </p:nvSpPr>
        <p:spPr>
          <a:xfrm>
            <a:off x="5859243" y="584791"/>
            <a:ext cx="5679558" cy="79744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2"/>
              </a:buClr>
              <a:buSzPts val="4400"/>
              <a:buFont typeface="Calibri"/>
              <a:buNone/>
              <a:defRPr>
                <a:solidFill>
                  <a:schemeClr val="l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22" name="Google Shape;522;p224"/>
          <p:cNvSpPr txBox="1">
            <a:spLocks noGrp="1"/>
          </p:cNvSpPr>
          <p:nvPr>
            <p:ph type="body" idx="1"/>
          </p:nvPr>
        </p:nvSpPr>
        <p:spPr>
          <a:xfrm>
            <a:off x="5859243" y="1690577"/>
            <a:ext cx="5679558" cy="4582631"/>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chemeClr val="dk1"/>
              </a:buClr>
              <a:buSzPts val="1800"/>
              <a:buNone/>
              <a:defRPr/>
            </a:lvl1pPr>
            <a:lvl2pPr marL="914400" lvl="1" indent="-342900" algn="l">
              <a:lnSpc>
                <a:spcPct val="100000"/>
              </a:lnSpc>
              <a:spcBef>
                <a:spcPts val="0"/>
              </a:spcBef>
              <a:spcAft>
                <a:spcPts val="0"/>
              </a:spcAft>
              <a:buClr>
                <a:schemeClr val="dk1"/>
              </a:buClr>
              <a:buSzPts val="1800"/>
              <a:buChar char="•"/>
              <a:defRPr/>
            </a:lvl2pPr>
            <a:lvl3pPr marL="1371600" lvl="2" indent="-342900" algn="l">
              <a:lnSpc>
                <a:spcPct val="100000"/>
              </a:lnSpc>
              <a:spcBef>
                <a:spcPts val="0"/>
              </a:spcBef>
              <a:spcAft>
                <a:spcPts val="0"/>
              </a:spcAft>
              <a:buClr>
                <a:schemeClr val="dk1"/>
              </a:buClr>
              <a:buSzPts val="1800"/>
              <a:buChar char="•"/>
              <a:defRPr/>
            </a:lvl3pPr>
            <a:lvl4pPr marL="1828800" lvl="3" indent="-342900" algn="l">
              <a:lnSpc>
                <a:spcPct val="100000"/>
              </a:lnSpc>
              <a:spcBef>
                <a:spcPts val="0"/>
              </a:spcBef>
              <a:spcAft>
                <a:spcPts val="0"/>
              </a:spcAft>
              <a:buClr>
                <a:schemeClr val="dk1"/>
              </a:buClr>
              <a:buSzPts val="1800"/>
              <a:buChar char="•"/>
              <a:defRPr/>
            </a:lvl4pPr>
            <a:lvl5pPr marL="2286000" lvl="4" indent="-342900" algn="l">
              <a:lnSpc>
                <a:spcPct val="100000"/>
              </a:lnSpc>
              <a:spcBef>
                <a:spcPts val="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Break Section Slide 1">
  <p:cSld name="Break Section Slide 1">
    <p:spTree>
      <p:nvGrpSpPr>
        <p:cNvPr id="1" name="Shape 577"/>
        <p:cNvGrpSpPr/>
        <p:nvPr/>
      </p:nvGrpSpPr>
      <p:grpSpPr>
        <a:xfrm>
          <a:off x="0" y="0"/>
          <a:ext cx="0" cy="0"/>
          <a:chOff x="0" y="0"/>
          <a:chExt cx="0" cy="0"/>
        </a:xfrm>
      </p:grpSpPr>
      <p:sp>
        <p:nvSpPr>
          <p:cNvPr id="578" name="Google Shape;578;p234"/>
          <p:cNvSpPr/>
          <p:nvPr/>
        </p:nvSpPr>
        <p:spPr>
          <a:xfrm>
            <a:off x="9122738" y="0"/>
            <a:ext cx="3069262" cy="68580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79" name="Google Shape;579;p234"/>
          <p:cNvSpPr>
            <a:spLocks noGrp="1"/>
          </p:cNvSpPr>
          <p:nvPr>
            <p:ph type="pic" idx="2"/>
          </p:nvPr>
        </p:nvSpPr>
        <p:spPr>
          <a:xfrm>
            <a:off x="7048818" y="736304"/>
            <a:ext cx="4132262" cy="5385391"/>
          </a:xfrm>
          <a:prstGeom prst="rect">
            <a:avLst/>
          </a:prstGeom>
          <a:noFill/>
          <a:ln>
            <a:noFill/>
          </a:ln>
        </p:spPr>
        <p:txBody>
          <a:bodyPr/>
          <a:lstStyle/>
          <a:p>
            <a:endParaRPr lang="en-US"/>
          </a:p>
        </p:txBody>
      </p:sp>
      <p:sp>
        <p:nvSpPr>
          <p:cNvPr id="580" name="Google Shape;580;p234"/>
          <p:cNvSpPr/>
          <p:nvPr/>
        </p:nvSpPr>
        <p:spPr>
          <a:xfrm rot="-5400000">
            <a:off x="3668828" y="-1701555"/>
            <a:ext cx="4497572" cy="10261109"/>
          </a:xfrm>
          <a:prstGeom prst="rect">
            <a:avLst/>
          </a:prstGeom>
          <a:noFill/>
          <a:ln w="28575" cap="flat" cmpd="sng">
            <a:solidFill>
              <a:schemeClr val="l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81" name="Google Shape;581;p234"/>
          <p:cNvSpPr txBox="1">
            <a:spLocks noGrp="1"/>
          </p:cNvSpPr>
          <p:nvPr>
            <p:ph type="title"/>
          </p:nvPr>
        </p:nvSpPr>
        <p:spPr>
          <a:xfrm>
            <a:off x="1293694" y="1695892"/>
            <a:ext cx="5258116" cy="3466214"/>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673065"/>
              </a:buClr>
              <a:buSzPts val="4800"/>
              <a:buFont typeface="Calibri"/>
              <a:buNone/>
              <a:defRPr sz="4800">
                <a:solidFill>
                  <a:srgbClr val="673065"/>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5" Type="http://schemas.openxmlformats.org/officeDocument/2006/relationships/slideLayout" Target="../slideLayouts/slideLayout10.xml"/><Relationship Id="rId4" Type="http://schemas.openxmlformats.org/officeDocument/2006/relationships/slideLayout" Target="../slideLayouts/slideLayout9.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15.xml"/><Relationship Id="rId1" Type="http://schemas.openxmlformats.org/officeDocument/2006/relationships/slideLayout" Target="../slideLayouts/slideLayout14.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slideLayout" Target="../slideLayouts/slideLayout17.xml"/><Relationship Id="rId1" Type="http://schemas.openxmlformats.org/officeDocument/2006/relationships/slideLayout" Target="../slideLayouts/slideLayout16.xml"/><Relationship Id="rId5" Type="http://schemas.openxmlformats.org/officeDocument/2006/relationships/theme" Target="../theme/theme4.xml"/><Relationship Id="rId4"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1"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2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0000"/>
              </a:lnSpc>
              <a:spcBef>
                <a:spcPts val="1000"/>
              </a:spcBef>
              <a:spcAft>
                <a:spcPts val="0"/>
              </a:spcAft>
              <a:buClr>
                <a:schemeClr val="dk1"/>
              </a:buClr>
              <a:buSzPts val="2600"/>
              <a:buFont typeface="Arial"/>
              <a:buNone/>
              <a:defRPr sz="2600" b="0" i="0" u="none" strike="noStrike" cap="none">
                <a:solidFill>
                  <a:schemeClr val="dk1"/>
                </a:solidFill>
                <a:latin typeface="Calibri"/>
                <a:ea typeface="Calibri"/>
                <a:cs typeface="Calibri"/>
                <a:sym typeface="Calibri"/>
              </a:defRPr>
            </a:lvl1pPr>
            <a:lvl2pPr marL="914400" marR="0" lvl="1" indent="-368300" algn="l" rtl="0">
              <a:lnSpc>
                <a:spcPct val="100000"/>
              </a:lnSpc>
              <a:spcBef>
                <a:spcPts val="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2pPr>
            <a:lvl3pPr marL="1371600" marR="0" lvl="2"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100000"/>
              </a:lnSpc>
              <a:spcBef>
                <a:spcPts val="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100000"/>
              </a:lnSpc>
              <a:spcBef>
                <a:spcPts val="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 bg1="lt1" tx1="dk1" bg2="dk2" tx2="lt2" accent1="accent1" accent2="accent2" accent3="accent3" accent4="accent4" accent5="accent5" accent6="accent6" hlink="hlink" folHlink="folHlink"/>
  <p:sldLayoutIdLst>
    <p:sldLayoutId id="2147483650" r:id="rId1"/>
    <p:sldLayoutId id="2147483654" r:id="rId2"/>
    <p:sldLayoutId id="2147483675" r:id="rId3"/>
    <p:sldLayoutId id="2147483676" r:id="rId4"/>
    <p:sldLayoutId id="2147483759"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9"/>
        <p:cNvGrpSpPr/>
        <p:nvPr/>
      </p:nvGrpSpPr>
      <p:grpSpPr>
        <a:xfrm>
          <a:off x="0" y="0"/>
          <a:ext cx="0" cy="0"/>
          <a:chOff x="0" y="0"/>
          <a:chExt cx="0" cy="0"/>
        </a:xfrm>
      </p:grpSpPr>
      <p:sp>
        <p:nvSpPr>
          <p:cNvPr id="160" name="Google Shape;160;p15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1"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61" name="Google Shape;161;p15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0000"/>
              </a:lnSpc>
              <a:spcBef>
                <a:spcPts val="1000"/>
              </a:spcBef>
              <a:spcAft>
                <a:spcPts val="0"/>
              </a:spcAft>
              <a:buClr>
                <a:schemeClr val="dk1"/>
              </a:buClr>
              <a:buSzPts val="2600"/>
              <a:buFont typeface="Arial"/>
              <a:buNone/>
              <a:defRPr sz="2600" b="0" i="0" u="none" strike="noStrike" cap="none">
                <a:solidFill>
                  <a:schemeClr val="dk1"/>
                </a:solidFill>
                <a:latin typeface="Calibri"/>
                <a:ea typeface="Calibri"/>
                <a:cs typeface="Calibri"/>
                <a:sym typeface="Calibri"/>
              </a:defRPr>
            </a:lvl1pPr>
            <a:lvl2pPr marL="914400" marR="0" lvl="1" indent="-368300" algn="l" rtl="0">
              <a:lnSpc>
                <a:spcPct val="100000"/>
              </a:lnSpc>
              <a:spcBef>
                <a:spcPts val="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2pPr>
            <a:lvl3pPr marL="1371600" marR="0" lvl="2"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100000"/>
              </a:lnSpc>
              <a:spcBef>
                <a:spcPts val="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100000"/>
              </a:lnSpc>
              <a:spcBef>
                <a:spcPts val="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 bg1="lt1" tx1="dk1" bg2="dk2" tx2="lt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9" r:id="rId6"/>
    <p:sldLayoutId id="2147483690" r:id="rId7"/>
    <p:sldLayoutId id="2147483700"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09"/>
        <p:cNvGrpSpPr/>
        <p:nvPr/>
      </p:nvGrpSpPr>
      <p:grpSpPr>
        <a:xfrm>
          <a:off x="0" y="0"/>
          <a:ext cx="0" cy="0"/>
          <a:chOff x="0" y="0"/>
          <a:chExt cx="0" cy="0"/>
        </a:xfrm>
      </p:grpSpPr>
      <p:sp>
        <p:nvSpPr>
          <p:cNvPr id="310" name="Google Shape;310;p18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1"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11" name="Google Shape;311;p18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0000"/>
              </a:lnSpc>
              <a:spcBef>
                <a:spcPts val="1000"/>
              </a:spcBef>
              <a:spcAft>
                <a:spcPts val="0"/>
              </a:spcAft>
              <a:buClr>
                <a:schemeClr val="dk1"/>
              </a:buClr>
              <a:buSzPts val="2600"/>
              <a:buFont typeface="Arial"/>
              <a:buNone/>
              <a:defRPr sz="2600" b="0" i="0" u="none" strike="noStrike" cap="none">
                <a:solidFill>
                  <a:schemeClr val="dk1"/>
                </a:solidFill>
                <a:latin typeface="Calibri"/>
                <a:ea typeface="Calibri"/>
                <a:cs typeface="Calibri"/>
                <a:sym typeface="Calibri"/>
              </a:defRPr>
            </a:lvl1pPr>
            <a:lvl2pPr marL="914400" marR="0" lvl="1" indent="-368300" algn="l" rtl="0">
              <a:lnSpc>
                <a:spcPct val="100000"/>
              </a:lnSpc>
              <a:spcBef>
                <a:spcPts val="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2pPr>
            <a:lvl3pPr marL="1371600" marR="0" lvl="2"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100000"/>
              </a:lnSpc>
              <a:spcBef>
                <a:spcPts val="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100000"/>
              </a:lnSpc>
              <a:spcBef>
                <a:spcPts val="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 bg1="lt1" tx1="dk1" bg2="dk2" tx2="lt2" accent1="accent1" accent2="accent2" accent3="accent3" accent4="accent4" accent5="accent5" accent6="accent6" hlink="hlink" folHlink="folHlink"/>
  <p:sldLayoutIdLst>
    <p:sldLayoutId id="2147483716" r:id="rId1"/>
    <p:sldLayoutId id="2147483729"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59"/>
        <p:cNvGrpSpPr/>
        <p:nvPr/>
      </p:nvGrpSpPr>
      <p:grpSpPr>
        <a:xfrm>
          <a:off x="0" y="0"/>
          <a:ext cx="0" cy="0"/>
          <a:chOff x="0" y="0"/>
          <a:chExt cx="0" cy="0"/>
        </a:xfrm>
      </p:grpSpPr>
      <p:sp>
        <p:nvSpPr>
          <p:cNvPr id="460" name="Google Shape;460;p2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1"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61" name="Google Shape;461;p21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0000"/>
              </a:lnSpc>
              <a:spcBef>
                <a:spcPts val="1000"/>
              </a:spcBef>
              <a:spcAft>
                <a:spcPts val="0"/>
              </a:spcAft>
              <a:buClr>
                <a:schemeClr val="dk1"/>
              </a:buClr>
              <a:buSzPts val="2600"/>
              <a:buFont typeface="Arial"/>
              <a:buNone/>
              <a:defRPr sz="2600" b="0" i="0" u="none" strike="noStrike" cap="none">
                <a:solidFill>
                  <a:schemeClr val="dk1"/>
                </a:solidFill>
                <a:latin typeface="Calibri"/>
                <a:ea typeface="Calibri"/>
                <a:cs typeface="Calibri"/>
                <a:sym typeface="Calibri"/>
              </a:defRPr>
            </a:lvl1pPr>
            <a:lvl2pPr marL="914400" marR="0" lvl="1" indent="-368300" algn="l" rtl="0">
              <a:lnSpc>
                <a:spcPct val="100000"/>
              </a:lnSpc>
              <a:spcBef>
                <a:spcPts val="0"/>
              </a:spcBef>
              <a:spcAft>
                <a:spcPts val="0"/>
              </a:spcAft>
              <a:buClr>
                <a:schemeClr val="dk1"/>
              </a:buClr>
              <a:buSzPts val="2200"/>
              <a:buFont typeface="Arial"/>
              <a:buChar char="•"/>
              <a:defRPr sz="2200" b="0" i="0" u="none" strike="noStrike" cap="none">
                <a:solidFill>
                  <a:schemeClr val="dk1"/>
                </a:solidFill>
                <a:latin typeface="Calibri"/>
                <a:ea typeface="Calibri"/>
                <a:cs typeface="Calibri"/>
                <a:sym typeface="Calibri"/>
              </a:defRPr>
            </a:lvl2pPr>
            <a:lvl3pPr marL="1371600" marR="0" lvl="2"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100000"/>
              </a:lnSpc>
              <a:spcBef>
                <a:spcPts val="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100000"/>
              </a:lnSpc>
              <a:spcBef>
                <a:spcPts val="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 bg1="lt1" tx1="dk1" bg2="dk2" tx2="lt2" accent1="accent1" accent2="accent2" accent3="accent3" accent4="accent4" accent5="accent5" accent6="accent6" hlink="hlink" folHlink="folHlink"/>
  <p:sldLayoutIdLst>
    <p:sldLayoutId id="2147483741" r:id="rId1"/>
    <p:sldLayoutId id="2147483745" r:id="rId2"/>
    <p:sldLayoutId id="2147483748" r:id="rId3"/>
    <p:sldLayoutId id="2147483758" r:id="rId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0.xml"/><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5.xml"/><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6.xml"/></Relationships>
</file>

<file path=ppt/slides/_rels/slide2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7.xml"/></Relationships>
</file>

<file path=ppt/slides/_rels/slide3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2.xml"/><Relationship Id="rId1" Type="http://schemas.openxmlformats.org/officeDocument/2006/relationships/slideLayout" Target="../slideLayouts/slideLayout5.xml"/><Relationship Id="rId6" Type="http://schemas.openxmlformats.org/officeDocument/2006/relationships/hyperlink" Target="https://www.cms.gov/medicare/health-safety-standards/quality-safety-oversight-general-information/cms-nursing-home-staffing-campaign" TargetMode="External"/><Relationship Id="rId5" Type="http://schemas.openxmlformats.org/officeDocument/2006/relationships/hyperlink" Target="https://www.cms.gov/files/document/qso-26-14-nh-original-release-2026-07-16.pdf" TargetMode="External"/><Relationship Id="rId4" Type="http://schemas.openxmlformats.org/officeDocument/2006/relationships/hyperlink" Target="https://qcor.cms.gov/main.jsp" TargetMode="External"/></Relationships>
</file>

<file path=ppt/slides/_rels/slide33.xml.rels><?xml version="1.0" encoding="UTF-8" standalone="yes"?>
<Relationships xmlns="http://schemas.openxmlformats.org/package/2006/relationships"><Relationship Id="rId3" Type="http://schemas.openxmlformats.org/officeDocument/2006/relationships/hyperlink" Target="mailto:jeyigor@leadingage.org" TargetMode="External"/><Relationship Id="rId2" Type="http://schemas.openxmlformats.org/officeDocument/2006/relationships/notesSlide" Target="../notesSlides/notesSlide33.xml"/><Relationship Id="rId1" Type="http://schemas.openxmlformats.org/officeDocument/2006/relationships/slideLayout" Target="../slideLayouts/slideLayout3.xml"/><Relationship Id="rId6" Type="http://schemas.openxmlformats.org/officeDocument/2006/relationships/image" Target="../media/image10.png"/><Relationship Id="rId5" Type="http://schemas.openxmlformats.org/officeDocument/2006/relationships/hyperlink" Target="https://leadingage.org/leadingage-national-policy-pulse/" TargetMode="External"/><Relationship Id="rId4" Type="http://schemas.openxmlformats.org/officeDocument/2006/relationships/hyperlink" Target="https://leadingage.org/join-the-nursing-home-member-networ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21"/>
        <p:cNvGrpSpPr/>
        <p:nvPr/>
      </p:nvGrpSpPr>
      <p:grpSpPr>
        <a:xfrm>
          <a:off x="0" y="0"/>
          <a:ext cx="0" cy="0"/>
          <a:chOff x="0" y="0"/>
          <a:chExt cx="0" cy="0"/>
        </a:xfrm>
      </p:grpSpPr>
      <p:pic>
        <p:nvPicPr>
          <p:cNvPr id="622" name="Google Shape;622;p2" descr="A person with a beard pointing at something&#10;&#10;Description automatically generated"/>
          <p:cNvPicPr preferRelativeResize="0">
            <a:picLocks noGrp="1"/>
          </p:cNvPicPr>
          <p:nvPr>
            <p:ph type="pic" idx="2"/>
          </p:nvPr>
        </p:nvPicPr>
        <p:blipFill rotWithShape="1">
          <a:blip r:embed="rId3">
            <a:alphaModFix/>
          </a:blip>
          <a:srcRect/>
          <a:stretch/>
        </p:blipFill>
        <p:spPr>
          <a:xfrm>
            <a:off x="0" y="2766349"/>
            <a:ext cx="12192000" cy="4091651"/>
          </a:xfrm>
          <a:prstGeom prst="rect">
            <a:avLst/>
          </a:prstGeom>
          <a:noFill/>
          <a:ln>
            <a:noFill/>
          </a:ln>
        </p:spPr>
      </p:pic>
      <p:sp>
        <p:nvSpPr>
          <p:cNvPr id="623" name="Google Shape;623;p2"/>
          <p:cNvSpPr txBox="1">
            <a:spLocks noGrp="1"/>
          </p:cNvSpPr>
          <p:nvPr>
            <p:ph type="ctrTitle"/>
          </p:nvPr>
        </p:nvSpPr>
        <p:spPr>
          <a:xfrm>
            <a:off x="561778" y="358801"/>
            <a:ext cx="11068443" cy="1759352"/>
          </a:xfrm>
          <a:prstGeom prst="rect">
            <a:avLst/>
          </a:prstGeom>
          <a:noFill/>
          <a:ln>
            <a:noFill/>
          </a:ln>
        </p:spPr>
        <p:txBody>
          <a:bodyPr spcFirstLastPara="1" wrap="square" lIns="0" tIns="0" rIns="0" bIns="0" anchor="b" anchorCtr="0">
            <a:noAutofit/>
          </a:bodyPr>
          <a:lstStyle/>
          <a:p>
            <a:pPr marL="0" lvl="0" indent="0" algn="l" rtl="0">
              <a:lnSpc>
                <a:spcPct val="80000"/>
              </a:lnSpc>
              <a:spcBef>
                <a:spcPts val="0"/>
              </a:spcBef>
              <a:spcAft>
                <a:spcPts val="0"/>
              </a:spcAft>
              <a:buClr>
                <a:schemeClr val="lt1"/>
              </a:buClr>
              <a:buSzPts val="6600"/>
              <a:buFont typeface="Calibri"/>
              <a:buNone/>
            </a:pPr>
            <a:r>
              <a:rPr lang="en-US" dirty="0"/>
              <a:t>Federal Policy Update</a:t>
            </a:r>
            <a:endParaRPr dirty="0"/>
          </a:p>
        </p:txBody>
      </p:sp>
      <p:sp>
        <p:nvSpPr>
          <p:cNvPr id="624" name="Google Shape;624;p2"/>
          <p:cNvSpPr txBox="1">
            <a:spLocks noGrp="1"/>
          </p:cNvSpPr>
          <p:nvPr>
            <p:ph type="subTitle" idx="1"/>
          </p:nvPr>
        </p:nvSpPr>
        <p:spPr>
          <a:xfrm>
            <a:off x="575690" y="2144937"/>
            <a:ext cx="11068444" cy="389922"/>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rgbClr val="F2F2F2"/>
              </a:buClr>
              <a:buSzPts val="2600"/>
              <a:buNone/>
            </a:pPr>
            <a:r>
              <a:rPr lang="en-US" dirty="0"/>
              <a:t>Jodi Eyigor | September 2026</a:t>
            </a:r>
            <a:endParaRPr dirty="0"/>
          </a:p>
          <a:p>
            <a:pPr marL="0" lvl="0" indent="0" algn="l" rtl="0">
              <a:lnSpc>
                <a:spcPct val="100000"/>
              </a:lnSpc>
              <a:spcBef>
                <a:spcPts val="0"/>
              </a:spcBef>
              <a:spcAft>
                <a:spcPts val="0"/>
              </a:spcAft>
              <a:buClr>
                <a:srgbClr val="F2F2F2"/>
              </a:buClr>
              <a:buSzPts val="2600"/>
              <a:buNone/>
            </a:pPr>
            <a:endParaRPr dirty="0"/>
          </a:p>
        </p:txBody>
      </p:sp>
      <p:pic>
        <p:nvPicPr>
          <p:cNvPr id="625" name="Google Shape;625;p2" descr="A black and white logo&#10;&#10;Description automatically generated"/>
          <p:cNvPicPr preferRelativeResize="0">
            <a:picLocks noGrp="1"/>
          </p:cNvPicPr>
          <p:nvPr>
            <p:ph type="pic" idx="3"/>
          </p:nvPr>
        </p:nvPicPr>
        <p:blipFill rotWithShape="1">
          <a:blip r:embed="rId4">
            <a:alphaModFix/>
          </a:blip>
          <a:srcRect l="178" r="178"/>
          <a:stretch/>
        </p:blipFill>
        <p:spPr>
          <a:xfrm>
            <a:off x="9342456" y="5780176"/>
            <a:ext cx="2301678" cy="67899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49"/>
        <p:cNvGrpSpPr/>
        <p:nvPr/>
      </p:nvGrpSpPr>
      <p:grpSpPr>
        <a:xfrm>
          <a:off x="0" y="0"/>
          <a:ext cx="0" cy="0"/>
          <a:chOff x="0" y="0"/>
          <a:chExt cx="0" cy="0"/>
        </a:xfrm>
      </p:grpSpPr>
      <p:sp>
        <p:nvSpPr>
          <p:cNvPr id="650" name="Google Shape;650;p6"/>
          <p:cNvSpPr txBox="1">
            <a:spLocks noGrp="1"/>
          </p:cNvSpPr>
          <p:nvPr>
            <p:ph type="title"/>
          </p:nvPr>
        </p:nvSpPr>
        <p:spPr>
          <a:xfrm>
            <a:off x="838200" y="457200"/>
            <a:ext cx="10515600" cy="79744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1"/>
              </a:buClr>
              <a:buSzPts val="4400"/>
              <a:buFont typeface="Calibri"/>
              <a:buNone/>
            </a:pPr>
            <a:r>
              <a:rPr lang="en-US" dirty="0"/>
              <a:t>Top Issues</a:t>
            </a:r>
            <a:endParaRPr dirty="0"/>
          </a:p>
        </p:txBody>
      </p:sp>
      <p:sp>
        <p:nvSpPr>
          <p:cNvPr id="651" name="Google Shape;651;p6"/>
          <p:cNvSpPr txBox="1">
            <a:spLocks noGrp="1"/>
          </p:cNvSpPr>
          <p:nvPr>
            <p:ph type="body" idx="1"/>
          </p:nvPr>
        </p:nvSpPr>
        <p:spPr>
          <a:xfrm>
            <a:off x="838200" y="1562987"/>
            <a:ext cx="10515600" cy="4183295"/>
          </a:xfrm>
          <a:prstGeom prst="rect">
            <a:avLst/>
          </a:prstGeom>
          <a:noFill/>
          <a:ln>
            <a:noFill/>
          </a:ln>
        </p:spPr>
        <p:txBody>
          <a:bodyPr spcFirstLastPara="1" wrap="square" lIns="91425" tIns="45700" rIns="91425" bIns="45700" anchor="t" anchorCtr="0">
            <a:normAutofit/>
          </a:bodyPr>
          <a:lstStyle/>
          <a:p>
            <a:pPr lvl="0" indent="-457200" algn="l" rtl="0">
              <a:lnSpc>
                <a:spcPct val="100000"/>
              </a:lnSpc>
              <a:spcBef>
                <a:spcPts val="0"/>
              </a:spcBef>
              <a:spcAft>
                <a:spcPts val="0"/>
              </a:spcAft>
              <a:buClr>
                <a:schemeClr val="dk1"/>
              </a:buClr>
              <a:buSzPts val="2600"/>
              <a:buFont typeface="Arial" panose="020B0604020202020204" pitchFamily="34" charset="0"/>
              <a:buChar char="•"/>
            </a:pPr>
            <a:r>
              <a:rPr lang="en-US" dirty="0"/>
              <a:t>Nursing Home Quality</a:t>
            </a:r>
          </a:p>
          <a:p>
            <a:pPr marL="0" lvl="0" indent="0" algn="l" rtl="0">
              <a:lnSpc>
                <a:spcPct val="100000"/>
              </a:lnSpc>
              <a:spcBef>
                <a:spcPts val="0"/>
              </a:spcBef>
              <a:spcAft>
                <a:spcPts val="0"/>
              </a:spcAft>
              <a:buClr>
                <a:schemeClr val="dk1"/>
              </a:buClr>
              <a:buSzPts val="2600"/>
            </a:pPr>
            <a:endParaRPr lang="en-US" dirty="0"/>
          </a:p>
          <a:p>
            <a:pPr lvl="0" indent="-457200" algn="l" rtl="0">
              <a:lnSpc>
                <a:spcPct val="100000"/>
              </a:lnSpc>
              <a:spcBef>
                <a:spcPts val="0"/>
              </a:spcBef>
              <a:spcAft>
                <a:spcPts val="0"/>
              </a:spcAft>
              <a:buClr>
                <a:schemeClr val="dk1"/>
              </a:buClr>
              <a:buSzPts val="2600"/>
              <a:buFont typeface="Arial" panose="020B0604020202020204" pitchFamily="34" charset="0"/>
              <a:buChar char="•"/>
            </a:pPr>
            <a:r>
              <a:rPr lang="en-US" dirty="0"/>
              <a:t>Fraud and Program Integrity</a:t>
            </a:r>
          </a:p>
          <a:p>
            <a:pPr marL="0" lvl="0" indent="0" algn="l" rtl="0">
              <a:lnSpc>
                <a:spcPct val="100000"/>
              </a:lnSpc>
              <a:spcBef>
                <a:spcPts val="0"/>
              </a:spcBef>
              <a:spcAft>
                <a:spcPts val="0"/>
              </a:spcAft>
              <a:buClr>
                <a:schemeClr val="dk1"/>
              </a:buClr>
              <a:buSzPts val="2600"/>
            </a:pPr>
            <a:endParaRPr lang="en-US" dirty="0"/>
          </a:p>
          <a:p>
            <a:pPr lvl="0" indent="-457200" algn="l" rtl="0">
              <a:lnSpc>
                <a:spcPct val="100000"/>
              </a:lnSpc>
              <a:spcBef>
                <a:spcPts val="0"/>
              </a:spcBef>
              <a:spcAft>
                <a:spcPts val="0"/>
              </a:spcAft>
              <a:buClr>
                <a:schemeClr val="dk1"/>
              </a:buClr>
              <a:buSzPts val="2600"/>
              <a:buFont typeface="Arial" panose="020B0604020202020204" pitchFamily="34" charset="0"/>
              <a:buChar char="•"/>
            </a:pPr>
            <a:r>
              <a:rPr lang="en-US" dirty="0"/>
              <a:t>Nursing Home Staffing</a:t>
            </a:r>
            <a:br>
              <a:rPr lang="en-US" dirty="0"/>
            </a:b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44"/>
        <p:cNvGrpSpPr/>
        <p:nvPr/>
      </p:nvGrpSpPr>
      <p:grpSpPr>
        <a:xfrm>
          <a:off x="0" y="0"/>
          <a:ext cx="0" cy="0"/>
          <a:chOff x="0" y="0"/>
          <a:chExt cx="0" cy="0"/>
        </a:xfrm>
      </p:grpSpPr>
      <p:pic>
        <p:nvPicPr>
          <p:cNvPr id="1045" name="Google Shape;1045;p59" descr="Nurse holding patient's hand"/>
          <p:cNvPicPr preferRelativeResize="0">
            <a:picLocks noGrp="1"/>
          </p:cNvPicPr>
          <p:nvPr>
            <p:ph type="pic" idx="2"/>
          </p:nvPr>
        </p:nvPicPr>
        <p:blipFill>
          <a:blip r:embed="rId3"/>
          <a:srcRect l="26779" r="22003"/>
          <a:stretch>
            <a:fillRect/>
          </a:stretch>
        </p:blipFill>
        <p:spPr>
          <a:xfrm>
            <a:off x="7048818" y="736304"/>
            <a:ext cx="4132262" cy="5385391"/>
          </a:xfrm>
          <a:prstGeom prst="rect">
            <a:avLst/>
          </a:prstGeom>
          <a:noFill/>
          <a:ln>
            <a:noFill/>
          </a:ln>
        </p:spPr>
      </p:pic>
      <p:sp>
        <p:nvSpPr>
          <p:cNvPr id="1046" name="Google Shape;1046;p59"/>
          <p:cNvSpPr txBox="1">
            <a:spLocks noGrp="1"/>
          </p:cNvSpPr>
          <p:nvPr>
            <p:ph type="title"/>
          </p:nvPr>
        </p:nvSpPr>
        <p:spPr>
          <a:xfrm>
            <a:off x="1293694" y="1695892"/>
            <a:ext cx="5258116" cy="3466214"/>
          </a:xfrm>
        </p:spPr>
        <p:txBody>
          <a:bodyPr spcFirstLastPara="1" wrap="square" lIns="91425" tIns="45700" rIns="91425" bIns="45700" anchor="ctr" anchorCtr="0">
            <a:normAutofit/>
          </a:bodyPr>
          <a:lstStyle/>
          <a:p>
            <a:pPr marL="0" lvl="0" indent="0" rtl="0">
              <a:spcBef>
                <a:spcPts val="0"/>
              </a:spcBef>
              <a:spcAft>
                <a:spcPts val="0"/>
              </a:spcAft>
              <a:buClr>
                <a:schemeClr val="accent3"/>
              </a:buClr>
              <a:buSzPts val="4800"/>
              <a:buFont typeface="Calibri"/>
              <a:buNone/>
            </a:pPr>
            <a:r>
              <a:rPr lang="en-US" dirty="0"/>
              <a:t>Nursing Home Quality</a:t>
            </a:r>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43">
          <a:extLst>
            <a:ext uri="{FF2B5EF4-FFF2-40B4-BE49-F238E27FC236}">
              <a16:creationId xmlns:a16="http://schemas.microsoft.com/office/drawing/2014/main" id="{696ED803-09B9-9983-160E-A64E1EB113F6}"/>
            </a:ext>
          </a:extLst>
        </p:cNvPr>
        <p:cNvGrpSpPr/>
        <p:nvPr/>
      </p:nvGrpSpPr>
      <p:grpSpPr>
        <a:xfrm>
          <a:off x="0" y="0"/>
          <a:ext cx="0" cy="0"/>
          <a:chOff x="0" y="0"/>
          <a:chExt cx="0" cy="0"/>
        </a:xfrm>
      </p:grpSpPr>
      <p:sp>
        <p:nvSpPr>
          <p:cNvPr id="944" name="Google Shape;944;p46">
            <a:extLst>
              <a:ext uri="{FF2B5EF4-FFF2-40B4-BE49-F238E27FC236}">
                <a16:creationId xmlns:a16="http://schemas.microsoft.com/office/drawing/2014/main" id="{33A97651-2BA2-92CE-F199-D4D5198B70B6}"/>
              </a:ext>
            </a:extLst>
          </p:cNvPr>
          <p:cNvSpPr txBox="1">
            <a:spLocks noGrp="1"/>
          </p:cNvSpPr>
          <p:nvPr>
            <p:ph type="title"/>
          </p:nvPr>
        </p:nvSpPr>
        <p:spPr>
          <a:xfrm>
            <a:off x="838200" y="457200"/>
            <a:ext cx="10515600" cy="79744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3"/>
              </a:buClr>
              <a:buSzPts val="4400"/>
              <a:buFont typeface="Calibri"/>
              <a:buNone/>
            </a:pPr>
            <a:r>
              <a:rPr lang="en-US" dirty="0"/>
              <a:t>Survey Trends</a:t>
            </a:r>
            <a:endParaRPr dirty="0"/>
          </a:p>
        </p:txBody>
      </p:sp>
      <p:graphicFrame>
        <p:nvGraphicFramePr>
          <p:cNvPr id="2" name="Content Placeholder 3">
            <a:extLst>
              <a:ext uri="{FF2B5EF4-FFF2-40B4-BE49-F238E27FC236}">
                <a16:creationId xmlns:a16="http://schemas.microsoft.com/office/drawing/2014/main" id="{11ED9D3C-284B-6F89-B781-E82CE4C3AC8E}"/>
              </a:ext>
            </a:extLst>
          </p:cNvPr>
          <p:cNvGraphicFramePr>
            <a:graphicFrameLocks/>
          </p:cNvGraphicFramePr>
          <p:nvPr>
            <p:extLst>
              <p:ext uri="{D42A27DB-BD31-4B8C-83A1-F6EECF244321}">
                <p14:modId xmlns:p14="http://schemas.microsoft.com/office/powerpoint/2010/main" val="439028231"/>
              </p:ext>
            </p:extLst>
          </p:nvPr>
        </p:nvGraphicFramePr>
        <p:xfrm>
          <a:off x="838200" y="1499571"/>
          <a:ext cx="10515600" cy="435133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7005908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43">
          <a:extLst>
            <a:ext uri="{FF2B5EF4-FFF2-40B4-BE49-F238E27FC236}">
              <a16:creationId xmlns:a16="http://schemas.microsoft.com/office/drawing/2014/main" id="{A3E91CB2-4D6F-325A-D183-5D9E2F60E814}"/>
            </a:ext>
          </a:extLst>
        </p:cNvPr>
        <p:cNvGrpSpPr/>
        <p:nvPr/>
      </p:nvGrpSpPr>
      <p:grpSpPr>
        <a:xfrm>
          <a:off x="0" y="0"/>
          <a:ext cx="0" cy="0"/>
          <a:chOff x="0" y="0"/>
          <a:chExt cx="0" cy="0"/>
        </a:xfrm>
      </p:grpSpPr>
      <p:sp>
        <p:nvSpPr>
          <p:cNvPr id="944" name="Google Shape;944;p46">
            <a:extLst>
              <a:ext uri="{FF2B5EF4-FFF2-40B4-BE49-F238E27FC236}">
                <a16:creationId xmlns:a16="http://schemas.microsoft.com/office/drawing/2014/main" id="{E36CFE0D-32E7-6D4A-89AB-680020647159}"/>
              </a:ext>
            </a:extLst>
          </p:cNvPr>
          <p:cNvSpPr txBox="1">
            <a:spLocks noGrp="1"/>
          </p:cNvSpPr>
          <p:nvPr>
            <p:ph type="title"/>
          </p:nvPr>
        </p:nvSpPr>
        <p:spPr>
          <a:xfrm>
            <a:off x="838200" y="457200"/>
            <a:ext cx="10515600" cy="79744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3"/>
              </a:buClr>
              <a:buSzPts val="4400"/>
              <a:buFont typeface="Calibri"/>
              <a:buNone/>
            </a:pPr>
            <a:r>
              <a:rPr lang="en-US" dirty="0"/>
              <a:t>Survey Trends</a:t>
            </a:r>
            <a:endParaRPr dirty="0"/>
          </a:p>
        </p:txBody>
      </p:sp>
      <p:graphicFrame>
        <p:nvGraphicFramePr>
          <p:cNvPr id="3" name="Content Placeholder 3">
            <a:extLst>
              <a:ext uri="{FF2B5EF4-FFF2-40B4-BE49-F238E27FC236}">
                <a16:creationId xmlns:a16="http://schemas.microsoft.com/office/drawing/2014/main" id="{1D1BE4E3-DCDC-0B7A-DE4B-643FFC7181D0}"/>
              </a:ext>
            </a:extLst>
          </p:cNvPr>
          <p:cNvGraphicFramePr>
            <a:graphicFrameLocks/>
          </p:cNvGraphicFramePr>
          <p:nvPr>
            <p:extLst>
              <p:ext uri="{D42A27DB-BD31-4B8C-83A1-F6EECF244321}">
                <p14:modId xmlns:p14="http://schemas.microsoft.com/office/powerpoint/2010/main" val="3298745144"/>
              </p:ext>
            </p:extLst>
          </p:nvPr>
        </p:nvGraphicFramePr>
        <p:xfrm>
          <a:off x="838200" y="1466396"/>
          <a:ext cx="10515600" cy="435133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7940432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43">
          <a:extLst>
            <a:ext uri="{FF2B5EF4-FFF2-40B4-BE49-F238E27FC236}">
              <a16:creationId xmlns:a16="http://schemas.microsoft.com/office/drawing/2014/main" id="{7FB9D273-5AB1-8FA5-8CD6-DC79959C314A}"/>
            </a:ext>
          </a:extLst>
        </p:cNvPr>
        <p:cNvGrpSpPr/>
        <p:nvPr/>
      </p:nvGrpSpPr>
      <p:grpSpPr>
        <a:xfrm>
          <a:off x="0" y="0"/>
          <a:ext cx="0" cy="0"/>
          <a:chOff x="0" y="0"/>
          <a:chExt cx="0" cy="0"/>
        </a:xfrm>
      </p:grpSpPr>
      <p:sp>
        <p:nvSpPr>
          <p:cNvPr id="944" name="Google Shape;944;p46">
            <a:extLst>
              <a:ext uri="{FF2B5EF4-FFF2-40B4-BE49-F238E27FC236}">
                <a16:creationId xmlns:a16="http://schemas.microsoft.com/office/drawing/2014/main" id="{9FE5C9E2-7A7A-5F39-8458-76E6C88E3D60}"/>
              </a:ext>
            </a:extLst>
          </p:cNvPr>
          <p:cNvSpPr txBox="1">
            <a:spLocks noGrp="1"/>
          </p:cNvSpPr>
          <p:nvPr>
            <p:ph type="title"/>
          </p:nvPr>
        </p:nvSpPr>
        <p:spPr>
          <a:xfrm>
            <a:off x="838200" y="457200"/>
            <a:ext cx="10515600" cy="79744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3"/>
              </a:buClr>
              <a:buSzPts val="4400"/>
              <a:buFont typeface="Calibri"/>
              <a:buNone/>
            </a:pPr>
            <a:r>
              <a:rPr lang="en-US" dirty="0"/>
              <a:t>Survey Trends</a:t>
            </a:r>
            <a:endParaRPr dirty="0"/>
          </a:p>
        </p:txBody>
      </p:sp>
      <p:graphicFrame>
        <p:nvGraphicFramePr>
          <p:cNvPr id="2" name="Content Placeholder 3">
            <a:extLst>
              <a:ext uri="{FF2B5EF4-FFF2-40B4-BE49-F238E27FC236}">
                <a16:creationId xmlns:a16="http://schemas.microsoft.com/office/drawing/2014/main" id="{FCD2684D-013B-EFEA-4310-3C0D4BBDBBD7}"/>
              </a:ext>
            </a:extLst>
          </p:cNvPr>
          <p:cNvGraphicFramePr>
            <a:graphicFrameLocks/>
          </p:cNvGraphicFramePr>
          <p:nvPr>
            <p:extLst>
              <p:ext uri="{D42A27DB-BD31-4B8C-83A1-F6EECF244321}">
                <p14:modId xmlns:p14="http://schemas.microsoft.com/office/powerpoint/2010/main" val="1164218821"/>
              </p:ext>
            </p:extLst>
          </p:nvPr>
        </p:nvGraphicFramePr>
        <p:xfrm>
          <a:off x="838200" y="1254643"/>
          <a:ext cx="10515600" cy="435133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497424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43">
          <a:extLst>
            <a:ext uri="{FF2B5EF4-FFF2-40B4-BE49-F238E27FC236}">
              <a16:creationId xmlns:a16="http://schemas.microsoft.com/office/drawing/2014/main" id="{B80BADE6-1B43-2650-9EFB-E9172C86AEF4}"/>
            </a:ext>
          </a:extLst>
        </p:cNvPr>
        <p:cNvGrpSpPr/>
        <p:nvPr/>
      </p:nvGrpSpPr>
      <p:grpSpPr>
        <a:xfrm>
          <a:off x="0" y="0"/>
          <a:ext cx="0" cy="0"/>
          <a:chOff x="0" y="0"/>
          <a:chExt cx="0" cy="0"/>
        </a:xfrm>
      </p:grpSpPr>
      <p:sp>
        <p:nvSpPr>
          <p:cNvPr id="944" name="Google Shape;944;p46">
            <a:extLst>
              <a:ext uri="{FF2B5EF4-FFF2-40B4-BE49-F238E27FC236}">
                <a16:creationId xmlns:a16="http://schemas.microsoft.com/office/drawing/2014/main" id="{F1A519AA-3A64-A1A1-4CE4-3F34F59FF7BF}"/>
              </a:ext>
            </a:extLst>
          </p:cNvPr>
          <p:cNvSpPr txBox="1">
            <a:spLocks noGrp="1"/>
          </p:cNvSpPr>
          <p:nvPr>
            <p:ph type="title"/>
          </p:nvPr>
        </p:nvSpPr>
        <p:spPr>
          <a:xfrm>
            <a:off x="838200" y="457200"/>
            <a:ext cx="10515600" cy="79744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3"/>
              </a:buClr>
              <a:buSzPts val="4400"/>
              <a:buFont typeface="Calibri"/>
              <a:buNone/>
            </a:pPr>
            <a:r>
              <a:rPr lang="en-US" dirty="0"/>
              <a:t>Survey Trends</a:t>
            </a:r>
            <a:endParaRPr dirty="0"/>
          </a:p>
        </p:txBody>
      </p:sp>
      <p:graphicFrame>
        <p:nvGraphicFramePr>
          <p:cNvPr id="3" name="Content Placeholder 3">
            <a:extLst>
              <a:ext uri="{FF2B5EF4-FFF2-40B4-BE49-F238E27FC236}">
                <a16:creationId xmlns:a16="http://schemas.microsoft.com/office/drawing/2014/main" id="{73ABF12B-E4FA-6263-B0EE-5F8EE2B31545}"/>
              </a:ext>
            </a:extLst>
          </p:cNvPr>
          <p:cNvGraphicFramePr>
            <a:graphicFrameLocks/>
          </p:cNvGraphicFramePr>
          <p:nvPr>
            <p:extLst>
              <p:ext uri="{D42A27DB-BD31-4B8C-83A1-F6EECF244321}">
                <p14:modId xmlns:p14="http://schemas.microsoft.com/office/powerpoint/2010/main" val="2942808092"/>
              </p:ext>
            </p:extLst>
          </p:nvPr>
        </p:nvGraphicFramePr>
        <p:xfrm>
          <a:off x="838200" y="1548039"/>
          <a:ext cx="10515600" cy="435133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5309412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11"/>
        <p:cNvGrpSpPr/>
        <p:nvPr/>
      </p:nvGrpSpPr>
      <p:grpSpPr>
        <a:xfrm>
          <a:off x="0" y="0"/>
          <a:ext cx="0" cy="0"/>
          <a:chOff x="0" y="0"/>
          <a:chExt cx="0" cy="0"/>
        </a:xfrm>
      </p:grpSpPr>
      <p:sp>
        <p:nvSpPr>
          <p:cNvPr id="912" name="Google Shape;912;p41"/>
          <p:cNvSpPr txBox="1">
            <a:spLocks noGrp="1"/>
          </p:cNvSpPr>
          <p:nvPr>
            <p:ph type="title"/>
          </p:nvPr>
        </p:nvSpPr>
        <p:spPr>
          <a:xfrm>
            <a:off x="838200" y="457200"/>
            <a:ext cx="10515600" cy="79744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3"/>
              </a:buClr>
              <a:buSzPts val="4400"/>
              <a:buFont typeface="Calibri"/>
              <a:buNone/>
            </a:pPr>
            <a:r>
              <a:rPr lang="en-US" dirty="0"/>
              <a:t>Top Tags FY 2026</a:t>
            </a:r>
            <a:endParaRPr dirty="0"/>
          </a:p>
        </p:txBody>
      </p:sp>
      <p:sp>
        <p:nvSpPr>
          <p:cNvPr id="913" name="Google Shape;913;p41"/>
          <p:cNvSpPr txBox="1">
            <a:spLocks noGrp="1"/>
          </p:cNvSpPr>
          <p:nvPr>
            <p:ph type="body" idx="1"/>
          </p:nvPr>
        </p:nvSpPr>
        <p:spPr>
          <a:xfrm>
            <a:off x="838200" y="1562987"/>
            <a:ext cx="5013960" cy="4183295"/>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dk1"/>
              </a:buClr>
              <a:buSzPct val="100000"/>
              <a:buNone/>
            </a:pPr>
            <a:r>
              <a:rPr lang="en-US" dirty="0"/>
              <a:t>National</a:t>
            </a:r>
          </a:p>
          <a:p>
            <a:pPr marL="0" lvl="0" indent="0" algn="l" rtl="0">
              <a:lnSpc>
                <a:spcPct val="100000"/>
              </a:lnSpc>
              <a:spcBef>
                <a:spcPts val="0"/>
              </a:spcBef>
              <a:spcAft>
                <a:spcPts val="0"/>
              </a:spcAft>
              <a:buClr>
                <a:schemeClr val="dk1"/>
              </a:buClr>
              <a:buSzPct val="100000"/>
              <a:buNone/>
            </a:pPr>
            <a:endParaRPr lang="en-US" dirty="0"/>
          </a:p>
          <a:p>
            <a:pPr lvl="0" indent="-457200" algn="l" rtl="0">
              <a:lnSpc>
                <a:spcPct val="100000"/>
              </a:lnSpc>
              <a:spcBef>
                <a:spcPts val="0"/>
              </a:spcBef>
              <a:spcAft>
                <a:spcPts val="0"/>
              </a:spcAft>
              <a:buClr>
                <a:schemeClr val="dk1"/>
              </a:buClr>
              <a:buSzPct val="100000"/>
              <a:buFont typeface="Arial" panose="020B0604020202020204" pitchFamily="34" charset="0"/>
              <a:buChar char="•"/>
            </a:pPr>
            <a:r>
              <a:rPr lang="en-US" dirty="0"/>
              <a:t>F880 Infection Control</a:t>
            </a:r>
          </a:p>
          <a:p>
            <a:pPr lvl="0" indent="-457200" algn="l" rtl="0">
              <a:lnSpc>
                <a:spcPct val="100000"/>
              </a:lnSpc>
              <a:spcBef>
                <a:spcPts val="0"/>
              </a:spcBef>
              <a:spcAft>
                <a:spcPts val="0"/>
              </a:spcAft>
              <a:buClr>
                <a:schemeClr val="dk1"/>
              </a:buClr>
              <a:buSzPct val="100000"/>
              <a:buFont typeface="Arial" panose="020B0604020202020204" pitchFamily="34" charset="0"/>
              <a:buChar char="•"/>
            </a:pPr>
            <a:r>
              <a:rPr lang="en-US" dirty="0"/>
              <a:t>F689 Free of Accident Hazards</a:t>
            </a:r>
          </a:p>
          <a:p>
            <a:pPr lvl="0" indent="-457200" algn="l" rtl="0">
              <a:lnSpc>
                <a:spcPct val="100000"/>
              </a:lnSpc>
              <a:spcBef>
                <a:spcPts val="0"/>
              </a:spcBef>
              <a:spcAft>
                <a:spcPts val="0"/>
              </a:spcAft>
              <a:buClr>
                <a:schemeClr val="dk1"/>
              </a:buClr>
              <a:buSzPct val="100000"/>
              <a:buFont typeface="Arial" panose="020B0604020202020204" pitchFamily="34" charset="0"/>
              <a:buChar char="•"/>
            </a:pPr>
            <a:r>
              <a:rPr lang="en-US" dirty="0"/>
              <a:t>F812 Food Procurement</a:t>
            </a:r>
          </a:p>
          <a:p>
            <a:pPr lvl="0" indent="-457200" algn="l" rtl="0">
              <a:lnSpc>
                <a:spcPct val="100000"/>
              </a:lnSpc>
              <a:spcBef>
                <a:spcPts val="0"/>
              </a:spcBef>
              <a:spcAft>
                <a:spcPts val="0"/>
              </a:spcAft>
              <a:buClr>
                <a:schemeClr val="dk1"/>
              </a:buClr>
              <a:buSzPct val="100000"/>
              <a:buFont typeface="Arial" panose="020B0604020202020204" pitchFamily="34" charset="0"/>
              <a:buChar char="•"/>
            </a:pPr>
            <a:r>
              <a:rPr lang="en-US" dirty="0"/>
              <a:t>F761 Label/Store Drugs and Biologicals</a:t>
            </a:r>
          </a:p>
          <a:p>
            <a:pPr lvl="0" indent="-457200" algn="l" rtl="0">
              <a:lnSpc>
                <a:spcPct val="100000"/>
              </a:lnSpc>
              <a:spcBef>
                <a:spcPts val="0"/>
              </a:spcBef>
              <a:spcAft>
                <a:spcPts val="0"/>
              </a:spcAft>
              <a:buClr>
                <a:schemeClr val="dk1"/>
              </a:buClr>
              <a:buSzPct val="100000"/>
              <a:buFont typeface="Arial" panose="020B0604020202020204" pitchFamily="34" charset="0"/>
              <a:buChar char="•"/>
            </a:pPr>
            <a:r>
              <a:rPr lang="en-US" dirty="0"/>
              <a:t>F656 Develop/Implement Comprehensive Care Plan</a:t>
            </a:r>
            <a:endParaRPr dirty="0"/>
          </a:p>
          <a:p>
            <a:pPr marL="0" lvl="0" indent="0" algn="l" rtl="0">
              <a:lnSpc>
                <a:spcPct val="100000"/>
              </a:lnSpc>
              <a:spcBef>
                <a:spcPts val="1000"/>
              </a:spcBef>
              <a:spcAft>
                <a:spcPts val="0"/>
              </a:spcAft>
              <a:buClr>
                <a:schemeClr val="dk1"/>
              </a:buClr>
              <a:buSzPct val="100000"/>
              <a:buNone/>
            </a:pPr>
            <a:endParaRPr dirty="0"/>
          </a:p>
        </p:txBody>
      </p:sp>
      <p:sp>
        <p:nvSpPr>
          <p:cNvPr id="914" name="Google Shape;914;p41"/>
          <p:cNvSpPr txBox="1">
            <a:spLocks noGrp="1"/>
          </p:cNvSpPr>
          <p:nvPr>
            <p:ph type="body" idx="2"/>
          </p:nvPr>
        </p:nvSpPr>
        <p:spPr>
          <a:xfrm>
            <a:off x="6339842" y="1562987"/>
            <a:ext cx="5013960" cy="4183295"/>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dk1"/>
              </a:buClr>
              <a:buSzPct val="100000"/>
              <a:buNone/>
            </a:pPr>
            <a:r>
              <a:rPr lang="en-US" dirty="0"/>
              <a:t>Wyoming</a:t>
            </a:r>
          </a:p>
          <a:p>
            <a:pPr marL="0" lvl="0" indent="0" algn="l" rtl="0">
              <a:lnSpc>
                <a:spcPct val="100000"/>
              </a:lnSpc>
              <a:spcBef>
                <a:spcPts val="0"/>
              </a:spcBef>
              <a:spcAft>
                <a:spcPts val="0"/>
              </a:spcAft>
              <a:buClr>
                <a:schemeClr val="dk1"/>
              </a:buClr>
              <a:buSzPct val="100000"/>
              <a:buNone/>
            </a:pPr>
            <a:endParaRPr lang="en-US" dirty="0"/>
          </a:p>
          <a:p>
            <a:pPr lvl="0" indent="-457200" algn="l" rtl="0">
              <a:lnSpc>
                <a:spcPct val="100000"/>
              </a:lnSpc>
              <a:spcBef>
                <a:spcPts val="0"/>
              </a:spcBef>
              <a:spcAft>
                <a:spcPts val="0"/>
              </a:spcAft>
              <a:buClr>
                <a:schemeClr val="dk1"/>
              </a:buClr>
              <a:buSzPct val="100000"/>
              <a:buFont typeface="Arial" panose="020B0604020202020204" pitchFamily="34" charset="0"/>
              <a:buChar char="•"/>
            </a:pPr>
            <a:r>
              <a:rPr lang="en-US" dirty="0"/>
              <a:t>F600 Free from Abuse</a:t>
            </a:r>
          </a:p>
          <a:p>
            <a:pPr lvl="0" indent="-457200" algn="l" rtl="0">
              <a:lnSpc>
                <a:spcPct val="100000"/>
              </a:lnSpc>
              <a:spcBef>
                <a:spcPts val="0"/>
              </a:spcBef>
              <a:spcAft>
                <a:spcPts val="0"/>
              </a:spcAft>
              <a:buClr>
                <a:schemeClr val="dk1"/>
              </a:buClr>
              <a:buSzPct val="100000"/>
              <a:buFont typeface="Arial" panose="020B0604020202020204" pitchFamily="34" charset="0"/>
              <a:buChar char="•"/>
            </a:pPr>
            <a:r>
              <a:rPr lang="en-US" dirty="0"/>
              <a:t>F689 Free of Accident Hazards</a:t>
            </a:r>
          </a:p>
          <a:p>
            <a:pPr lvl="0" indent="-457200" algn="l" rtl="0">
              <a:lnSpc>
                <a:spcPct val="100000"/>
              </a:lnSpc>
              <a:spcBef>
                <a:spcPts val="0"/>
              </a:spcBef>
              <a:spcAft>
                <a:spcPts val="0"/>
              </a:spcAft>
              <a:buClr>
                <a:schemeClr val="dk1"/>
              </a:buClr>
              <a:buSzPct val="100000"/>
              <a:buFont typeface="Arial" panose="020B0604020202020204" pitchFamily="34" charset="0"/>
              <a:buChar char="•"/>
            </a:pPr>
            <a:r>
              <a:rPr lang="en-US" dirty="0"/>
              <a:t>F880 Infection Control</a:t>
            </a:r>
          </a:p>
          <a:p>
            <a:pPr lvl="0" indent="-457200" algn="l" rtl="0">
              <a:lnSpc>
                <a:spcPct val="100000"/>
              </a:lnSpc>
              <a:spcBef>
                <a:spcPts val="0"/>
              </a:spcBef>
              <a:spcAft>
                <a:spcPts val="0"/>
              </a:spcAft>
              <a:buClr>
                <a:schemeClr val="dk1"/>
              </a:buClr>
              <a:buSzPct val="100000"/>
              <a:buFont typeface="Arial" panose="020B0604020202020204" pitchFamily="34" charset="0"/>
              <a:buChar char="•"/>
            </a:pPr>
            <a:r>
              <a:rPr lang="en-US" dirty="0"/>
              <a:t>F628 Discharge Process</a:t>
            </a:r>
          </a:p>
          <a:p>
            <a:pPr lvl="0" indent="-457200" algn="l" rtl="0">
              <a:lnSpc>
                <a:spcPct val="100000"/>
              </a:lnSpc>
              <a:spcBef>
                <a:spcPts val="0"/>
              </a:spcBef>
              <a:spcAft>
                <a:spcPts val="0"/>
              </a:spcAft>
              <a:buClr>
                <a:schemeClr val="dk1"/>
              </a:buClr>
              <a:buSzPct val="100000"/>
              <a:buFont typeface="Arial" panose="020B0604020202020204" pitchFamily="34" charset="0"/>
              <a:buChar char="•"/>
            </a:pPr>
            <a:r>
              <a:rPr lang="en-US" dirty="0"/>
              <a:t>F812 Food Procurement</a:t>
            </a:r>
            <a:endParaRPr dirty="0"/>
          </a:p>
          <a:p>
            <a:pPr marL="0" lvl="0" indent="0" algn="l" rtl="0">
              <a:lnSpc>
                <a:spcPct val="100000"/>
              </a:lnSpc>
              <a:spcBef>
                <a:spcPts val="1000"/>
              </a:spcBef>
              <a:spcAft>
                <a:spcPts val="0"/>
              </a:spcAft>
              <a:buClr>
                <a:schemeClr val="dk1"/>
              </a:buClr>
              <a:buSzPct val="100000"/>
              <a:buNone/>
            </a:pPr>
            <a:endParaRP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05"/>
        <p:cNvGrpSpPr/>
        <p:nvPr/>
      </p:nvGrpSpPr>
      <p:grpSpPr>
        <a:xfrm>
          <a:off x="0" y="0"/>
          <a:ext cx="0" cy="0"/>
          <a:chOff x="0" y="0"/>
          <a:chExt cx="0" cy="0"/>
        </a:xfrm>
      </p:grpSpPr>
      <p:sp>
        <p:nvSpPr>
          <p:cNvPr id="906" name="Google Shape;906;p40"/>
          <p:cNvSpPr txBox="1">
            <a:spLocks noGrp="1"/>
          </p:cNvSpPr>
          <p:nvPr>
            <p:ph type="title"/>
          </p:nvPr>
        </p:nvSpPr>
        <p:spPr>
          <a:xfrm>
            <a:off x="838200" y="457200"/>
            <a:ext cx="10515600" cy="797443"/>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accent3"/>
              </a:buClr>
              <a:buSzPts val="4400"/>
              <a:buFont typeface="Calibri"/>
              <a:buNone/>
            </a:pPr>
            <a:r>
              <a:rPr lang="en-US" dirty="0"/>
              <a:t>Greatest Increase in % of Surveys Cited FY 24 –26 </a:t>
            </a:r>
            <a:endParaRPr dirty="0"/>
          </a:p>
        </p:txBody>
      </p:sp>
      <p:sp>
        <p:nvSpPr>
          <p:cNvPr id="907" name="Google Shape;907;p40"/>
          <p:cNvSpPr txBox="1">
            <a:spLocks noGrp="1"/>
          </p:cNvSpPr>
          <p:nvPr>
            <p:ph type="body" idx="1"/>
          </p:nvPr>
        </p:nvSpPr>
        <p:spPr>
          <a:xfrm>
            <a:off x="838200" y="1562987"/>
            <a:ext cx="10515600" cy="4183295"/>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dk1"/>
              </a:buClr>
              <a:buSzPts val="2600"/>
              <a:buNone/>
            </a:pPr>
            <a:r>
              <a:rPr lang="en-US" dirty="0"/>
              <a:t>National and Wyoming</a:t>
            </a:r>
          </a:p>
          <a:p>
            <a:pPr marL="0" lvl="0" indent="0" algn="l" rtl="0">
              <a:lnSpc>
                <a:spcPct val="100000"/>
              </a:lnSpc>
              <a:spcBef>
                <a:spcPts val="0"/>
              </a:spcBef>
              <a:spcAft>
                <a:spcPts val="0"/>
              </a:spcAft>
              <a:buClr>
                <a:schemeClr val="dk1"/>
              </a:buClr>
              <a:buSzPts val="2600"/>
              <a:buNone/>
            </a:pPr>
            <a:endParaRPr lang="en-US" dirty="0"/>
          </a:p>
          <a:p>
            <a:pPr lvl="0" indent="-457200" algn="l" rtl="0">
              <a:lnSpc>
                <a:spcPct val="100000"/>
              </a:lnSpc>
              <a:spcBef>
                <a:spcPts val="0"/>
              </a:spcBef>
              <a:spcAft>
                <a:spcPts val="0"/>
              </a:spcAft>
              <a:buClr>
                <a:schemeClr val="dk1"/>
              </a:buClr>
              <a:buSzPts val="2600"/>
              <a:buFont typeface="Arial" panose="020B0604020202020204" pitchFamily="34" charset="0"/>
              <a:buChar char="•"/>
            </a:pPr>
            <a:r>
              <a:rPr lang="en-US" dirty="0"/>
              <a:t>F552 Right to Be Informed / Make Treatment Decisions</a:t>
            </a:r>
          </a:p>
          <a:p>
            <a:pPr marL="0" lvl="0" indent="0" algn="l" rtl="0">
              <a:lnSpc>
                <a:spcPct val="100000"/>
              </a:lnSpc>
              <a:spcBef>
                <a:spcPts val="0"/>
              </a:spcBef>
              <a:spcAft>
                <a:spcPts val="0"/>
              </a:spcAft>
              <a:buClr>
                <a:schemeClr val="dk1"/>
              </a:buClr>
              <a:buSzPts val="2600"/>
            </a:pPr>
            <a:endParaRPr lang="en-US" dirty="0"/>
          </a:p>
          <a:p>
            <a:pPr lvl="0" indent="-457200" algn="l" rtl="0">
              <a:lnSpc>
                <a:spcPct val="100000"/>
              </a:lnSpc>
              <a:spcBef>
                <a:spcPts val="0"/>
              </a:spcBef>
              <a:spcAft>
                <a:spcPts val="0"/>
              </a:spcAft>
              <a:buClr>
                <a:schemeClr val="dk1"/>
              </a:buClr>
              <a:buSzPts val="2600"/>
              <a:buFont typeface="Arial" panose="020B0604020202020204" pitchFamily="34" charset="0"/>
              <a:buChar char="•"/>
            </a:pPr>
            <a:r>
              <a:rPr lang="en-US" dirty="0"/>
              <a:t>F842 Resident Records – Identifiable Information</a:t>
            </a:r>
          </a:p>
          <a:p>
            <a:pPr marL="0" lvl="0" indent="0" algn="l" rtl="0">
              <a:lnSpc>
                <a:spcPct val="100000"/>
              </a:lnSpc>
              <a:spcBef>
                <a:spcPts val="0"/>
              </a:spcBef>
              <a:spcAft>
                <a:spcPts val="0"/>
              </a:spcAft>
              <a:buClr>
                <a:schemeClr val="dk1"/>
              </a:buClr>
              <a:buSzPts val="2600"/>
            </a:pPr>
            <a:endParaRPr lang="en-US" dirty="0"/>
          </a:p>
          <a:p>
            <a:pPr lvl="0" indent="-457200" algn="l" rtl="0">
              <a:lnSpc>
                <a:spcPct val="100000"/>
              </a:lnSpc>
              <a:spcBef>
                <a:spcPts val="0"/>
              </a:spcBef>
              <a:spcAft>
                <a:spcPts val="0"/>
              </a:spcAft>
              <a:buClr>
                <a:schemeClr val="dk1"/>
              </a:buClr>
              <a:buSzPts val="2600"/>
              <a:buFont typeface="Arial" panose="020B0604020202020204" pitchFamily="34" charset="0"/>
              <a:buChar char="•"/>
            </a:pPr>
            <a:r>
              <a:rPr lang="en-US" dirty="0"/>
              <a:t>F600 Free from Abuse and Neglect</a:t>
            </a:r>
            <a:endParaRP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63"/>
        <p:cNvGrpSpPr/>
        <p:nvPr/>
      </p:nvGrpSpPr>
      <p:grpSpPr>
        <a:xfrm>
          <a:off x="0" y="0"/>
          <a:ext cx="0" cy="0"/>
          <a:chOff x="0" y="0"/>
          <a:chExt cx="0" cy="0"/>
        </a:xfrm>
      </p:grpSpPr>
      <p:pic>
        <p:nvPicPr>
          <p:cNvPr id="964" name="Google Shape;964;p49" descr="Doctor writing on tablet with pen"/>
          <p:cNvPicPr preferRelativeResize="0">
            <a:picLocks noGrp="1"/>
          </p:cNvPicPr>
          <p:nvPr>
            <p:ph type="pic" idx="2"/>
          </p:nvPr>
        </p:nvPicPr>
        <p:blipFill>
          <a:blip r:embed="rId3"/>
          <a:srcRect l="54857" r="16267" b="-1"/>
          <a:stretch>
            <a:fillRect/>
          </a:stretch>
        </p:blipFill>
        <p:spPr>
          <a:xfrm>
            <a:off x="1108043" y="584791"/>
            <a:ext cx="4132262" cy="5688418"/>
          </a:xfrm>
          <a:prstGeom prst="rect">
            <a:avLst/>
          </a:prstGeom>
          <a:noFill/>
          <a:ln>
            <a:noFill/>
          </a:ln>
        </p:spPr>
      </p:pic>
      <p:sp>
        <p:nvSpPr>
          <p:cNvPr id="965" name="Google Shape;965;p49"/>
          <p:cNvSpPr txBox="1">
            <a:spLocks noGrp="1"/>
          </p:cNvSpPr>
          <p:nvPr>
            <p:ph type="title"/>
          </p:nvPr>
        </p:nvSpPr>
        <p:spPr>
          <a:xfrm>
            <a:off x="5859243" y="584791"/>
            <a:ext cx="5679558" cy="797443"/>
          </a:xfrm>
        </p:spPr>
        <p:txBody>
          <a:bodyPr spcFirstLastPara="1" wrap="square" lIns="91425" tIns="45700" rIns="91425" bIns="45700" anchor="ctr" anchorCtr="0">
            <a:normAutofit/>
          </a:bodyPr>
          <a:lstStyle/>
          <a:p>
            <a:pPr marL="0" lvl="0" indent="0" rtl="0">
              <a:spcBef>
                <a:spcPts val="0"/>
              </a:spcBef>
              <a:spcAft>
                <a:spcPts val="0"/>
              </a:spcAft>
              <a:buClr>
                <a:schemeClr val="accent3"/>
              </a:buClr>
              <a:buSzPts val="4400"/>
              <a:buFont typeface="Calibri"/>
              <a:buNone/>
            </a:pPr>
            <a:r>
              <a:rPr lang="en-US" dirty="0"/>
              <a:t>Also watch . . .</a:t>
            </a:r>
            <a:endParaRPr lang="en-US"/>
          </a:p>
        </p:txBody>
      </p:sp>
      <p:sp>
        <p:nvSpPr>
          <p:cNvPr id="966" name="Google Shape;966;p49"/>
          <p:cNvSpPr txBox="1">
            <a:spLocks noGrp="1"/>
          </p:cNvSpPr>
          <p:nvPr>
            <p:ph type="body" idx="1"/>
          </p:nvPr>
        </p:nvSpPr>
        <p:spPr>
          <a:xfrm>
            <a:off x="5859243" y="1690577"/>
            <a:ext cx="5679558" cy="4582631"/>
          </a:xfrm>
        </p:spPr>
        <p:txBody>
          <a:bodyPr spcFirstLastPara="1" wrap="square" lIns="91425" tIns="45700" rIns="91425" bIns="45700" anchor="t" anchorCtr="0">
            <a:normAutofit/>
          </a:bodyPr>
          <a:lstStyle/>
          <a:p>
            <a:pPr lvl="0" indent="-457200" rtl="0">
              <a:spcBef>
                <a:spcPts val="0"/>
              </a:spcBef>
              <a:spcAft>
                <a:spcPts val="600"/>
              </a:spcAft>
              <a:buClr>
                <a:schemeClr val="dk1"/>
              </a:buClr>
              <a:buSzPts val="2600"/>
              <a:buFont typeface="Arial" panose="020B0604020202020204" pitchFamily="34" charset="0"/>
              <a:buChar char="•"/>
            </a:pPr>
            <a:r>
              <a:rPr lang="en-US" dirty="0"/>
              <a:t>F628 Discharge Process</a:t>
            </a:r>
            <a:endParaRPr lang="en-US"/>
          </a:p>
          <a:p>
            <a:pPr marL="0" lvl="0" indent="0" rtl="0">
              <a:spcBef>
                <a:spcPts val="0"/>
              </a:spcBef>
              <a:spcAft>
                <a:spcPts val="600"/>
              </a:spcAft>
              <a:buClr>
                <a:schemeClr val="dk1"/>
              </a:buClr>
              <a:buSzPts val="2600"/>
              <a:buNone/>
            </a:pPr>
            <a:endParaRPr lang="en-US"/>
          </a:p>
          <a:p>
            <a:pPr lvl="0" indent="-457200" rtl="0">
              <a:spcBef>
                <a:spcPts val="0"/>
              </a:spcBef>
              <a:spcAft>
                <a:spcPts val="600"/>
              </a:spcAft>
              <a:buClr>
                <a:schemeClr val="dk1"/>
              </a:buClr>
              <a:buSzPts val="2600"/>
              <a:buFont typeface="Arial" panose="020B0604020202020204" pitchFamily="34" charset="0"/>
              <a:buChar char="•"/>
            </a:pPr>
            <a:r>
              <a:rPr lang="en-US" dirty="0"/>
              <a:t>F605 Free from Chemical Restraints</a:t>
            </a:r>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18"/>
        <p:cNvGrpSpPr/>
        <p:nvPr/>
      </p:nvGrpSpPr>
      <p:grpSpPr>
        <a:xfrm>
          <a:off x="0" y="0"/>
          <a:ext cx="0" cy="0"/>
          <a:chOff x="0" y="0"/>
          <a:chExt cx="0" cy="0"/>
        </a:xfrm>
      </p:grpSpPr>
      <p:sp>
        <p:nvSpPr>
          <p:cNvPr id="919" name="Google Shape;919;p42"/>
          <p:cNvSpPr txBox="1">
            <a:spLocks noGrp="1"/>
          </p:cNvSpPr>
          <p:nvPr>
            <p:ph type="title"/>
          </p:nvPr>
        </p:nvSpPr>
        <p:spPr>
          <a:xfrm>
            <a:off x="838200" y="457200"/>
            <a:ext cx="10515600" cy="79744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400"/>
              <a:buFont typeface="Calibri"/>
              <a:buNone/>
            </a:pPr>
            <a:r>
              <a:rPr lang="en-US" dirty="0"/>
              <a:t>Risk-Based Survey</a:t>
            </a:r>
            <a:endParaRPr dirty="0"/>
          </a:p>
        </p:txBody>
      </p:sp>
      <p:sp>
        <p:nvSpPr>
          <p:cNvPr id="920" name="Google Shape;920;p42"/>
          <p:cNvSpPr txBox="1">
            <a:spLocks noGrp="1"/>
          </p:cNvSpPr>
          <p:nvPr>
            <p:ph type="body" idx="1"/>
          </p:nvPr>
        </p:nvSpPr>
        <p:spPr>
          <a:xfrm>
            <a:off x="838200" y="1935126"/>
            <a:ext cx="10515600" cy="4351338"/>
          </a:xfrm>
          <a:prstGeom prst="rect">
            <a:avLst/>
          </a:prstGeom>
          <a:noFill/>
          <a:ln>
            <a:noFill/>
          </a:ln>
        </p:spPr>
        <p:txBody>
          <a:bodyPr spcFirstLastPara="1" wrap="square" lIns="91425" tIns="45700" rIns="91425" bIns="45700" anchor="t" anchorCtr="0">
            <a:normAutofit/>
          </a:bodyPr>
          <a:lstStyle/>
          <a:p>
            <a:pPr lvl="0" indent="-457200" algn="l" rtl="0">
              <a:lnSpc>
                <a:spcPct val="100000"/>
              </a:lnSpc>
              <a:spcBef>
                <a:spcPts val="0"/>
              </a:spcBef>
              <a:spcAft>
                <a:spcPts val="0"/>
              </a:spcAft>
              <a:buClr>
                <a:schemeClr val="dk1"/>
              </a:buClr>
              <a:buSzPts val="2600"/>
              <a:buFont typeface="Arial" panose="020B0604020202020204" pitchFamily="34" charset="0"/>
              <a:buChar char="•"/>
            </a:pPr>
            <a:r>
              <a:rPr lang="en-US" dirty="0"/>
              <a:t>Piloted 2024 – 2026</a:t>
            </a:r>
          </a:p>
          <a:p>
            <a:pPr marL="0" lvl="0" indent="0" algn="l" rtl="0">
              <a:lnSpc>
                <a:spcPct val="100000"/>
              </a:lnSpc>
              <a:spcBef>
                <a:spcPts val="0"/>
              </a:spcBef>
              <a:spcAft>
                <a:spcPts val="0"/>
              </a:spcAft>
              <a:buClr>
                <a:schemeClr val="dk1"/>
              </a:buClr>
              <a:buSzPts val="2600"/>
            </a:pPr>
            <a:endParaRPr lang="en-US" dirty="0"/>
          </a:p>
          <a:p>
            <a:pPr lvl="0" indent="-457200" algn="l" rtl="0">
              <a:lnSpc>
                <a:spcPct val="100000"/>
              </a:lnSpc>
              <a:spcBef>
                <a:spcPts val="0"/>
              </a:spcBef>
              <a:spcAft>
                <a:spcPts val="0"/>
              </a:spcAft>
              <a:buClr>
                <a:schemeClr val="dk1"/>
              </a:buClr>
              <a:buSzPts val="2600"/>
              <a:buFont typeface="Arial" panose="020B0604020202020204" pitchFamily="34" charset="0"/>
              <a:buChar char="•"/>
            </a:pPr>
            <a:r>
              <a:rPr lang="en-US" dirty="0"/>
              <a:t>Rolling out nation-wide this month!</a:t>
            </a:r>
          </a:p>
          <a:p>
            <a:pPr marL="0" lvl="0" indent="0" algn="l" rtl="0">
              <a:lnSpc>
                <a:spcPct val="100000"/>
              </a:lnSpc>
              <a:spcBef>
                <a:spcPts val="0"/>
              </a:spcBef>
              <a:spcAft>
                <a:spcPts val="0"/>
              </a:spcAft>
              <a:buClr>
                <a:schemeClr val="dk1"/>
              </a:buClr>
              <a:buSzPts val="2600"/>
            </a:pPr>
            <a:endParaRPr lang="en-US" dirty="0"/>
          </a:p>
          <a:p>
            <a:pPr lvl="0" indent="-457200" algn="l" rtl="0">
              <a:lnSpc>
                <a:spcPct val="100000"/>
              </a:lnSpc>
              <a:spcBef>
                <a:spcPts val="0"/>
              </a:spcBef>
              <a:spcAft>
                <a:spcPts val="0"/>
              </a:spcAft>
              <a:buClr>
                <a:schemeClr val="dk1"/>
              </a:buClr>
              <a:buSzPts val="2600"/>
              <a:buFont typeface="Arial" panose="020B0604020202020204" pitchFamily="34" charset="0"/>
              <a:buChar char="•"/>
            </a:pPr>
            <a:r>
              <a:rPr lang="en-US" dirty="0"/>
              <a:t>Approximately 12% of all nursing homes eligible</a:t>
            </a:r>
          </a:p>
          <a:p>
            <a:pPr marL="0" lvl="0" indent="0" algn="l" rtl="0">
              <a:lnSpc>
                <a:spcPct val="100000"/>
              </a:lnSpc>
              <a:spcBef>
                <a:spcPts val="0"/>
              </a:spcBef>
              <a:spcAft>
                <a:spcPts val="0"/>
              </a:spcAft>
              <a:buClr>
                <a:schemeClr val="dk1"/>
              </a:buClr>
              <a:buSzPts val="2600"/>
            </a:pPr>
            <a:endParaRPr lang="en-US" dirty="0"/>
          </a:p>
          <a:p>
            <a:pPr lvl="0" indent="-457200" algn="l" rtl="0">
              <a:lnSpc>
                <a:spcPct val="100000"/>
              </a:lnSpc>
              <a:spcBef>
                <a:spcPts val="0"/>
              </a:spcBef>
              <a:spcAft>
                <a:spcPts val="0"/>
              </a:spcAft>
              <a:buClr>
                <a:schemeClr val="dk1"/>
              </a:buClr>
              <a:buSzPts val="2600"/>
              <a:buFont typeface="Arial" panose="020B0604020202020204" pitchFamily="34" charset="0"/>
              <a:buChar char="•"/>
            </a:pPr>
            <a:r>
              <a:rPr lang="en-US" dirty="0"/>
              <a:t>CMS determines “qualifying” every 6 months; state agency must confirm “no disqualifications” before surveying</a:t>
            </a:r>
            <a:endParaRPr dirty="0"/>
          </a:p>
          <a:p>
            <a:pPr marL="0" lvl="0" indent="0" algn="l" rtl="0">
              <a:lnSpc>
                <a:spcPct val="100000"/>
              </a:lnSpc>
              <a:spcBef>
                <a:spcPts val="1000"/>
              </a:spcBef>
              <a:spcAft>
                <a:spcPts val="0"/>
              </a:spcAft>
              <a:buClr>
                <a:schemeClr val="dk1"/>
              </a:buClr>
              <a:buSzPts val="2600"/>
              <a:buNone/>
            </a:pPr>
            <a:endParaRP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24"/>
        <p:cNvGrpSpPr/>
        <p:nvPr/>
      </p:nvGrpSpPr>
      <p:grpSpPr>
        <a:xfrm>
          <a:off x="0" y="0"/>
          <a:ext cx="0" cy="0"/>
          <a:chOff x="0" y="0"/>
          <a:chExt cx="0" cy="0"/>
        </a:xfrm>
      </p:grpSpPr>
      <p:sp>
        <p:nvSpPr>
          <p:cNvPr id="925" name="Google Shape;925;p43"/>
          <p:cNvSpPr txBox="1">
            <a:spLocks noGrp="1"/>
          </p:cNvSpPr>
          <p:nvPr>
            <p:ph type="title"/>
          </p:nvPr>
        </p:nvSpPr>
        <p:spPr>
          <a:xfrm>
            <a:off x="838200" y="457200"/>
            <a:ext cx="10515600" cy="79744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400"/>
              <a:buFont typeface="Calibri"/>
              <a:buNone/>
            </a:pPr>
            <a:r>
              <a:rPr lang="en-US" dirty="0"/>
              <a:t>Risk-Based Survey: Qualifying Criteria</a:t>
            </a:r>
            <a:endParaRPr dirty="0"/>
          </a:p>
        </p:txBody>
      </p:sp>
      <p:sp>
        <p:nvSpPr>
          <p:cNvPr id="926" name="Google Shape;926;p43"/>
          <p:cNvSpPr txBox="1">
            <a:spLocks noGrp="1"/>
          </p:cNvSpPr>
          <p:nvPr>
            <p:ph type="body" idx="1"/>
          </p:nvPr>
        </p:nvSpPr>
        <p:spPr>
          <a:xfrm>
            <a:off x="838200" y="1935126"/>
            <a:ext cx="5013960" cy="4351338"/>
          </a:xfrm>
          <a:prstGeom prst="rect">
            <a:avLst/>
          </a:prstGeom>
          <a:noFill/>
          <a:ln>
            <a:noFill/>
          </a:ln>
        </p:spPr>
        <p:txBody>
          <a:bodyPr spcFirstLastPara="1" wrap="square" lIns="91425" tIns="45700" rIns="91425" bIns="45700" anchor="t" anchorCtr="0">
            <a:normAutofit fontScale="92500" lnSpcReduction="20000"/>
          </a:bodyPr>
          <a:lstStyle/>
          <a:p>
            <a:pPr lvl="0" indent="-457200" algn="l" rtl="0">
              <a:lnSpc>
                <a:spcPct val="100000"/>
              </a:lnSpc>
              <a:spcBef>
                <a:spcPts val="0"/>
              </a:spcBef>
              <a:spcAft>
                <a:spcPts val="0"/>
              </a:spcAft>
              <a:buClr>
                <a:schemeClr val="dk1"/>
              </a:buClr>
              <a:buSzPts val="2600"/>
              <a:buFont typeface="Arial" panose="020B0604020202020204" pitchFamily="34" charset="0"/>
              <a:buChar char="•"/>
            </a:pPr>
            <a:r>
              <a:rPr lang="en-US" dirty="0"/>
              <a:t>No less than 5-star overall rating</a:t>
            </a:r>
          </a:p>
          <a:p>
            <a:pPr marL="0" lvl="0" indent="0" algn="l" rtl="0">
              <a:lnSpc>
                <a:spcPct val="100000"/>
              </a:lnSpc>
              <a:spcBef>
                <a:spcPts val="0"/>
              </a:spcBef>
              <a:spcAft>
                <a:spcPts val="0"/>
              </a:spcAft>
              <a:buClr>
                <a:schemeClr val="dk1"/>
              </a:buClr>
              <a:buSzPts val="2600"/>
            </a:pPr>
            <a:endParaRPr lang="en-US" dirty="0"/>
          </a:p>
          <a:p>
            <a:pPr lvl="0" indent="-457200" algn="l" rtl="0">
              <a:lnSpc>
                <a:spcPct val="100000"/>
              </a:lnSpc>
              <a:spcBef>
                <a:spcPts val="0"/>
              </a:spcBef>
              <a:spcAft>
                <a:spcPts val="0"/>
              </a:spcAft>
              <a:buClr>
                <a:schemeClr val="dk1"/>
              </a:buClr>
              <a:buSzPts val="2600"/>
              <a:buFont typeface="Arial" panose="020B0604020202020204" pitchFamily="34" charset="0"/>
              <a:buChar char="•"/>
            </a:pPr>
            <a:r>
              <a:rPr lang="en-US" dirty="0"/>
              <a:t>No less than 3-star staffing rating</a:t>
            </a:r>
          </a:p>
          <a:p>
            <a:pPr marL="0" lvl="0" indent="0" algn="l" rtl="0">
              <a:lnSpc>
                <a:spcPct val="100000"/>
              </a:lnSpc>
              <a:spcBef>
                <a:spcPts val="0"/>
              </a:spcBef>
              <a:spcAft>
                <a:spcPts val="0"/>
              </a:spcAft>
              <a:buClr>
                <a:schemeClr val="dk1"/>
              </a:buClr>
              <a:buSzPts val="2600"/>
            </a:pPr>
            <a:endParaRPr lang="en-US" dirty="0"/>
          </a:p>
          <a:p>
            <a:pPr lvl="0" indent="-457200" algn="l" rtl="0">
              <a:lnSpc>
                <a:spcPct val="100000"/>
              </a:lnSpc>
              <a:spcBef>
                <a:spcPts val="0"/>
              </a:spcBef>
              <a:spcAft>
                <a:spcPts val="0"/>
              </a:spcAft>
              <a:buClr>
                <a:schemeClr val="dk1"/>
              </a:buClr>
              <a:buSzPts val="2600"/>
              <a:buFont typeface="Arial" panose="020B0604020202020204" pitchFamily="34" charset="0"/>
              <a:buChar char="•"/>
            </a:pPr>
            <a:r>
              <a:rPr lang="en-US" dirty="0"/>
              <a:t>No Level 3, Level 4, or SQC in past cycle</a:t>
            </a:r>
          </a:p>
          <a:p>
            <a:pPr marL="0" lvl="0" indent="0" algn="l" rtl="0">
              <a:lnSpc>
                <a:spcPct val="100000"/>
              </a:lnSpc>
              <a:spcBef>
                <a:spcPts val="0"/>
              </a:spcBef>
              <a:spcAft>
                <a:spcPts val="0"/>
              </a:spcAft>
              <a:buClr>
                <a:schemeClr val="dk1"/>
              </a:buClr>
              <a:buSzPts val="2600"/>
            </a:pPr>
            <a:endParaRPr lang="en-US" dirty="0"/>
          </a:p>
          <a:p>
            <a:pPr lvl="0" indent="-457200" algn="l" rtl="0">
              <a:lnSpc>
                <a:spcPct val="100000"/>
              </a:lnSpc>
              <a:spcBef>
                <a:spcPts val="0"/>
              </a:spcBef>
              <a:spcAft>
                <a:spcPts val="0"/>
              </a:spcAft>
              <a:buClr>
                <a:schemeClr val="dk1"/>
              </a:buClr>
              <a:buSzPts val="2600"/>
              <a:buFont typeface="Arial" panose="020B0604020202020204" pitchFamily="34" charset="0"/>
              <a:buChar char="•"/>
            </a:pPr>
            <a:r>
              <a:rPr lang="en-US" dirty="0"/>
              <a:t>No more than 18 months without standard survey</a:t>
            </a:r>
          </a:p>
          <a:p>
            <a:pPr marL="0" lvl="0" indent="0" algn="l" rtl="0">
              <a:lnSpc>
                <a:spcPct val="100000"/>
              </a:lnSpc>
              <a:spcBef>
                <a:spcPts val="0"/>
              </a:spcBef>
              <a:spcAft>
                <a:spcPts val="0"/>
              </a:spcAft>
              <a:buClr>
                <a:schemeClr val="dk1"/>
              </a:buClr>
              <a:buSzPts val="2600"/>
            </a:pPr>
            <a:endParaRPr lang="en-US" dirty="0"/>
          </a:p>
          <a:p>
            <a:pPr lvl="0" indent="-457200" algn="l" rtl="0">
              <a:lnSpc>
                <a:spcPct val="100000"/>
              </a:lnSpc>
              <a:spcBef>
                <a:spcPts val="0"/>
              </a:spcBef>
              <a:spcAft>
                <a:spcPts val="0"/>
              </a:spcAft>
              <a:buClr>
                <a:schemeClr val="dk1"/>
              </a:buClr>
              <a:buSzPts val="2600"/>
              <a:buFont typeface="Arial" panose="020B0604020202020204" pitchFamily="34" charset="0"/>
              <a:buChar char="•"/>
            </a:pPr>
            <a:r>
              <a:rPr lang="en-US" dirty="0"/>
              <a:t>No staffing waivers in effect</a:t>
            </a:r>
          </a:p>
          <a:p>
            <a:pPr marL="0" lvl="0" indent="0" algn="l" rtl="0">
              <a:lnSpc>
                <a:spcPct val="100000"/>
              </a:lnSpc>
              <a:spcBef>
                <a:spcPts val="0"/>
              </a:spcBef>
              <a:spcAft>
                <a:spcPts val="0"/>
              </a:spcAft>
              <a:buClr>
                <a:schemeClr val="dk1"/>
              </a:buClr>
              <a:buSzPts val="2600"/>
            </a:pPr>
            <a:endParaRPr lang="en-US" dirty="0"/>
          </a:p>
          <a:p>
            <a:pPr lvl="0" indent="-457200" algn="l" rtl="0">
              <a:lnSpc>
                <a:spcPct val="100000"/>
              </a:lnSpc>
              <a:spcBef>
                <a:spcPts val="0"/>
              </a:spcBef>
              <a:spcAft>
                <a:spcPts val="0"/>
              </a:spcAft>
              <a:buClr>
                <a:schemeClr val="dk1"/>
              </a:buClr>
              <a:buSzPts val="2600"/>
              <a:buFont typeface="Arial" panose="020B0604020202020204" pitchFamily="34" charset="0"/>
              <a:buChar char="•"/>
            </a:pPr>
            <a:r>
              <a:rPr lang="en-US" dirty="0"/>
              <a:t>No failed PBJ or MDS audits</a:t>
            </a:r>
            <a:endParaRPr dirty="0"/>
          </a:p>
          <a:p>
            <a:pPr marL="0" lvl="0" indent="0" algn="l" rtl="0">
              <a:lnSpc>
                <a:spcPct val="100000"/>
              </a:lnSpc>
              <a:spcBef>
                <a:spcPts val="1000"/>
              </a:spcBef>
              <a:spcAft>
                <a:spcPts val="0"/>
              </a:spcAft>
              <a:buClr>
                <a:schemeClr val="dk1"/>
              </a:buClr>
              <a:buSzPts val="2600"/>
              <a:buNone/>
            </a:pPr>
            <a:endParaRPr dirty="0"/>
          </a:p>
        </p:txBody>
      </p:sp>
      <p:sp>
        <p:nvSpPr>
          <p:cNvPr id="927" name="Google Shape;927;p43"/>
          <p:cNvSpPr txBox="1">
            <a:spLocks noGrp="1"/>
          </p:cNvSpPr>
          <p:nvPr>
            <p:ph type="body" idx="2"/>
          </p:nvPr>
        </p:nvSpPr>
        <p:spPr>
          <a:xfrm>
            <a:off x="6339842" y="1935126"/>
            <a:ext cx="5013960" cy="4351338"/>
          </a:xfrm>
          <a:prstGeom prst="rect">
            <a:avLst/>
          </a:prstGeom>
          <a:noFill/>
          <a:ln>
            <a:noFill/>
          </a:ln>
        </p:spPr>
        <p:txBody>
          <a:bodyPr spcFirstLastPara="1" wrap="square" lIns="91425" tIns="45700" rIns="91425" bIns="45700" anchor="t" anchorCtr="0">
            <a:normAutofit fontScale="92500" lnSpcReduction="10000"/>
          </a:bodyPr>
          <a:lstStyle/>
          <a:p>
            <a:pPr lvl="0" indent="-457200" algn="l" rtl="0">
              <a:lnSpc>
                <a:spcPct val="100000"/>
              </a:lnSpc>
              <a:spcBef>
                <a:spcPts val="0"/>
              </a:spcBef>
              <a:spcAft>
                <a:spcPts val="0"/>
              </a:spcAft>
              <a:buClr>
                <a:schemeClr val="dk1"/>
              </a:buClr>
              <a:buSzPts val="2600"/>
              <a:buFont typeface="Arial" panose="020B0604020202020204" pitchFamily="34" charset="0"/>
              <a:buChar char="•"/>
            </a:pPr>
            <a:r>
              <a:rPr lang="en-US" dirty="0"/>
              <a:t>No higher than 50</a:t>
            </a:r>
            <a:r>
              <a:rPr lang="en-US" baseline="30000" dirty="0"/>
              <a:t>th</a:t>
            </a:r>
            <a:r>
              <a:rPr lang="en-US" dirty="0"/>
              <a:t> percentile in state for health inspection score</a:t>
            </a:r>
          </a:p>
          <a:p>
            <a:pPr marL="0" lvl="0" indent="0" algn="l" rtl="0">
              <a:lnSpc>
                <a:spcPct val="100000"/>
              </a:lnSpc>
              <a:spcBef>
                <a:spcPts val="0"/>
              </a:spcBef>
              <a:spcAft>
                <a:spcPts val="0"/>
              </a:spcAft>
              <a:buClr>
                <a:schemeClr val="dk1"/>
              </a:buClr>
              <a:buSzPts val="2600"/>
            </a:pPr>
            <a:endParaRPr lang="en-US" dirty="0"/>
          </a:p>
          <a:p>
            <a:pPr lvl="0" indent="-457200" algn="l" rtl="0">
              <a:lnSpc>
                <a:spcPct val="100000"/>
              </a:lnSpc>
              <a:spcBef>
                <a:spcPts val="0"/>
              </a:spcBef>
              <a:spcAft>
                <a:spcPts val="0"/>
              </a:spcAft>
              <a:buClr>
                <a:schemeClr val="dk1"/>
              </a:buClr>
              <a:buSzPts val="2600"/>
              <a:buFont typeface="Arial" panose="020B0604020202020204" pitchFamily="34" charset="0"/>
              <a:buChar char="•"/>
            </a:pPr>
            <a:r>
              <a:rPr lang="en-US" dirty="0"/>
              <a:t>Fewer than two residents aged 65+ with “new” schizophrenia diagnosis</a:t>
            </a:r>
          </a:p>
          <a:p>
            <a:pPr marL="0" lvl="0" indent="0" algn="l" rtl="0">
              <a:lnSpc>
                <a:spcPct val="100000"/>
              </a:lnSpc>
              <a:spcBef>
                <a:spcPts val="0"/>
              </a:spcBef>
              <a:spcAft>
                <a:spcPts val="0"/>
              </a:spcAft>
              <a:buClr>
                <a:schemeClr val="dk1"/>
              </a:buClr>
              <a:buSzPts val="2600"/>
            </a:pPr>
            <a:endParaRPr lang="en-US" dirty="0"/>
          </a:p>
          <a:p>
            <a:pPr lvl="0" indent="-457200" algn="l" rtl="0">
              <a:lnSpc>
                <a:spcPct val="100000"/>
              </a:lnSpc>
              <a:spcBef>
                <a:spcPts val="0"/>
              </a:spcBef>
              <a:spcAft>
                <a:spcPts val="0"/>
              </a:spcAft>
              <a:buClr>
                <a:schemeClr val="dk1"/>
              </a:buClr>
              <a:buSzPts val="2600"/>
              <a:buFont typeface="Arial" panose="020B0604020202020204" pitchFamily="34" charset="0"/>
              <a:buChar char="•"/>
            </a:pPr>
            <a:r>
              <a:rPr lang="en-US" dirty="0"/>
              <a:t>No change in ownership since last survey</a:t>
            </a:r>
          </a:p>
          <a:p>
            <a:pPr marL="0" lvl="0" indent="0" algn="l" rtl="0">
              <a:lnSpc>
                <a:spcPct val="100000"/>
              </a:lnSpc>
              <a:spcBef>
                <a:spcPts val="0"/>
              </a:spcBef>
              <a:spcAft>
                <a:spcPts val="0"/>
              </a:spcAft>
              <a:buClr>
                <a:schemeClr val="dk1"/>
              </a:buClr>
              <a:buSzPts val="2600"/>
            </a:pPr>
            <a:endParaRPr lang="en-US" dirty="0"/>
          </a:p>
          <a:p>
            <a:pPr lvl="0" indent="-457200" algn="l" rtl="0">
              <a:lnSpc>
                <a:spcPct val="100000"/>
              </a:lnSpc>
              <a:spcBef>
                <a:spcPts val="0"/>
              </a:spcBef>
              <a:spcAft>
                <a:spcPts val="0"/>
              </a:spcAft>
              <a:buClr>
                <a:schemeClr val="dk1"/>
              </a:buClr>
              <a:buSzPts val="2600"/>
              <a:buFont typeface="Arial" panose="020B0604020202020204" pitchFamily="34" charset="0"/>
              <a:buChar char="•"/>
            </a:pPr>
            <a:r>
              <a:rPr lang="en-US" dirty="0"/>
              <a:t>Not a Special Focus Facility candidate</a:t>
            </a:r>
            <a:endParaRPr dirty="0"/>
          </a:p>
          <a:p>
            <a:pPr marL="0" lvl="0" indent="0" algn="l" rtl="0">
              <a:lnSpc>
                <a:spcPct val="100000"/>
              </a:lnSpc>
              <a:spcBef>
                <a:spcPts val="1000"/>
              </a:spcBef>
              <a:spcAft>
                <a:spcPts val="0"/>
              </a:spcAft>
              <a:buClr>
                <a:schemeClr val="dk1"/>
              </a:buClr>
              <a:buSzPts val="2600"/>
              <a:buNone/>
            </a:pPr>
            <a:endParaRP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24">
          <a:extLst>
            <a:ext uri="{FF2B5EF4-FFF2-40B4-BE49-F238E27FC236}">
              <a16:creationId xmlns:a16="http://schemas.microsoft.com/office/drawing/2014/main" id="{0CAA31FB-133C-63FC-7900-E5B0D9D8C9AD}"/>
            </a:ext>
          </a:extLst>
        </p:cNvPr>
        <p:cNvGrpSpPr/>
        <p:nvPr/>
      </p:nvGrpSpPr>
      <p:grpSpPr>
        <a:xfrm>
          <a:off x="0" y="0"/>
          <a:ext cx="0" cy="0"/>
          <a:chOff x="0" y="0"/>
          <a:chExt cx="0" cy="0"/>
        </a:xfrm>
      </p:grpSpPr>
      <p:sp>
        <p:nvSpPr>
          <p:cNvPr id="925" name="Google Shape;925;p43">
            <a:extLst>
              <a:ext uri="{FF2B5EF4-FFF2-40B4-BE49-F238E27FC236}">
                <a16:creationId xmlns:a16="http://schemas.microsoft.com/office/drawing/2014/main" id="{70B2F8AF-44A9-E744-E49A-F3D0A993D444}"/>
              </a:ext>
            </a:extLst>
          </p:cNvPr>
          <p:cNvSpPr txBox="1">
            <a:spLocks noGrp="1"/>
          </p:cNvSpPr>
          <p:nvPr>
            <p:ph type="title"/>
          </p:nvPr>
        </p:nvSpPr>
        <p:spPr>
          <a:xfrm>
            <a:off x="838200" y="457200"/>
            <a:ext cx="10515600" cy="79744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400"/>
              <a:buFont typeface="Calibri"/>
              <a:buNone/>
            </a:pPr>
            <a:r>
              <a:rPr lang="en-US" dirty="0"/>
              <a:t>Risk-Based Survey: Disqualifying Criteria</a:t>
            </a:r>
            <a:endParaRPr dirty="0"/>
          </a:p>
        </p:txBody>
      </p:sp>
      <p:sp>
        <p:nvSpPr>
          <p:cNvPr id="926" name="Google Shape;926;p43">
            <a:extLst>
              <a:ext uri="{FF2B5EF4-FFF2-40B4-BE49-F238E27FC236}">
                <a16:creationId xmlns:a16="http://schemas.microsoft.com/office/drawing/2014/main" id="{F01FD774-FB6B-6B30-C75C-5CE4A3681CE1}"/>
              </a:ext>
            </a:extLst>
          </p:cNvPr>
          <p:cNvSpPr txBox="1">
            <a:spLocks noGrp="1"/>
          </p:cNvSpPr>
          <p:nvPr>
            <p:ph type="body" idx="1"/>
          </p:nvPr>
        </p:nvSpPr>
        <p:spPr>
          <a:xfrm>
            <a:off x="838200" y="1935126"/>
            <a:ext cx="5013960" cy="4351338"/>
          </a:xfrm>
          <a:prstGeom prst="rect">
            <a:avLst/>
          </a:prstGeom>
          <a:noFill/>
          <a:ln>
            <a:noFill/>
          </a:ln>
        </p:spPr>
        <p:txBody>
          <a:bodyPr spcFirstLastPara="1" wrap="square" lIns="91425" tIns="45700" rIns="91425" bIns="45700" anchor="t" anchorCtr="0">
            <a:normAutofit fontScale="92500" lnSpcReduction="20000"/>
          </a:bodyPr>
          <a:lstStyle/>
          <a:p>
            <a:pPr marL="0" lvl="0" indent="0" algn="l" rtl="0">
              <a:lnSpc>
                <a:spcPct val="100000"/>
              </a:lnSpc>
              <a:spcBef>
                <a:spcPts val="0"/>
              </a:spcBef>
              <a:spcAft>
                <a:spcPts val="0"/>
              </a:spcAft>
              <a:buClr>
                <a:schemeClr val="dk1"/>
              </a:buClr>
              <a:buSzPts val="2600"/>
              <a:buNone/>
            </a:pPr>
            <a:r>
              <a:rPr lang="en-US" dirty="0"/>
              <a:t>Since qualifying . . .</a:t>
            </a:r>
          </a:p>
          <a:p>
            <a:pPr marL="0" lvl="0" indent="0" algn="l" rtl="0">
              <a:lnSpc>
                <a:spcPct val="100000"/>
              </a:lnSpc>
              <a:spcBef>
                <a:spcPts val="0"/>
              </a:spcBef>
              <a:spcAft>
                <a:spcPts val="0"/>
              </a:spcAft>
              <a:buClr>
                <a:schemeClr val="dk1"/>
              </a:buClr>
              <a:buSzPts val="2600"/>
              <a:buNone/>
            </a:pPr>
            <a:endParaRPr lang="en-US" dirty="0"/>
          </a:p>
          <a:p>
            <a:pPr lvl="0" indent="-457200" algn="l" rtl="0">
              <a:lnSpc>
                <a:spcPct val="100000"/>
              </a:lnSpc>
              <a:spcBef>
                <a:spcPts val="0"/>
              </a:spcBef>
              <a:spcAft>
                <a:spcPts val="0"/>
              </a:spcAft>
              <a:buClr>
                <a:schemeClr val="dk1"/>
              </a:buClr>
              <a:buSzPts val="2600"/>
              <a:buFont typeface="Arial" panose="020B0604020202020204" pitchFamily="34" charset="0"/>
              <a:buChar char="•"/>
            </a:pPr>
            <a:r>
              <a:rPr lang="en-US" dirty="0"/>
              <a:t>Any Level 3, Level 4, or SQC citation</a:t>
            </a:r>
          </a:p>
          <a:p>
            <a:pPr marL="0" lvl="0" indent="0" algn="l" rtl="0">
              <a:lnSpc>
                <a:spcPct val="100000"/>
              </a:lnSpc>
              <a:spcBef>
                <a:spcPts val="0"/>
              </a:spcBef>
              <a:spcAft>
                <a:spcPts val="0"/>
              </a:spcAft>
              <a:buClr>
                <a:schemeClr val="dk1"/>
              </a:buClr>
              <a:buSzPts val="2600"/>
            </a:pPr>
            <a:endParaRPr lang="en-US" dirty="0"/>
          </a:p>
          <a:p>
            <a:pPr lvl="0" indent="-457200" algn="l" rtl="0">
              <a:lnSpc>
                <a:spcPct val="100000"/>
              </a:lnSpc>
              <a:spcBef>
                <a:spcPts val="0"/>
              </a:spcBef>
              <a:spcAft>
                <a:spcPts val="0"/>
              </a:spcAft>
              <a:buClr>
                <a:schemeClr val="dk1"/>
              </a:buClr>
              <a:buSzPts val="2600"/>
              <a:buFont typeface="Arial" panose="020B0604020202020204" pitchFamily="34" charset="0"/>
              <a:buChar char="•"/>
            </a:pPr>
            <a:r>
              <a:rPr lang="en-US" dirty="0"/>
              <a:t>Abuse citation at any level</a:t>
            </a:r>
          </a:p>
          <a:p>
            <a:pPr marL="0" lvl="0" indent="0" algn="l" rtl="0">
              <a:lnSpc>
                <a:spcPct val="100000"/>
              </a:lnSpc>
              <a:spcBef>
                <a:spcPts val="0"/>
              </a:spcBef>
              <a:spcAft>
                <a:spcPts val="0"/>
              </a:spcAft>
              <a:buClr>
                <a:schemeClr val="dk1"/>
              </a:buClr>
              <a:buSzPts val="2600"/>
            </a:pPr>
            <a:endParaRPr lang="en-US" dirty="0"/>
          </a:p>
          <a:p>
            <a:pPr lvl="0" indent="-457200" algn="l" rtl="0">
              <a:lnSpc>
                <a:spcPct val="100000"/>
              </a:lnSpc>
              <a:spcBef>
                <a:spcPts val="0"/>
              </a:spcBef>
              <a:spcAft>
                <a:spcPts val="0"/>
              </a:spcAft>
              <a:buClr>
                <a:schemeClr val="dk1"/>
              </a:buClr>
              <a:buSzPts val="2600"/>
              <a:buFont typeface="Arial" panose="020B0604020202020204" pitchFamily="34" charset="0"/>
              <a:buChar char="•"/>
            </a:pPr>
            <a:r>
              <a:rPr lang="en-US" dirty="0"/>
              <a:t>Pending intake investigations triaged at IJ</a:t>
            </a:r>
          </a:p>
          <a:p>
            <a:pPr marL="0" lvl="0" indent="0" algn="l" rtl="0">
              <a:lnSpc>
                <a:spcPct val="100000"/>
              </a:lnSpc>
              <a:spcBef>
                <a:spcPts val="0"/>
              </a:spcBef>
              <a:spcAft>
                <a:spcPts val="0"/>
              </a:spcAft>
              <a:buClr>
                <a:schemeClr val="dk1"/>
              </a:buClr>
              <a:buSzPts val="2600"/>
            </a:pPr>
            <a:endParaRPr lang="en-US" dirty="0"/>
          </a:p>
          <a:p>
            <a:pPr lvl="0" indent="-457200" algn="l" rtl="0">
              <a:lnSpc>
                <a:spcPct val="100000"/>
              </a:lnSpc>
              <a:spcBef>
                <a:spcPts val="0"/>
              </a:spcBef>
              <a:spcAft>
                <a:spcPts val="0"/>
              </a:spcAft>
              <a:buClr>
                <a:schemeClr val="dk1"/>
              </a:buClr>
              <a:buSzPts val="2600"/>
              <a:buFont typeface="Arial" panose="020B0604020202020204" pitchFamily="34" charset="0"/>
              <a:buChar char="•"/>
            </a:pPr>
            <a:r>
              <a:rPr lang="en-US" dirty="0"/>
              <a:t>More than 3 pending non-IJ active intakes triaged at non-IJ medium or higher</a:t>
            </a:r>
            <a:endParaRPr dirty="0"/>
          </a:p>
          <a:p>
            <a:pPr marL="0" lvl="0" indent="0" algn="l" rtl="0">
              <a:lnSpc>
                <a:spcPct val="100000"/>
              </a:lnSpc>
              <a:spcBef>
                <a:spcPts val="1000"/>
              </a:spcBef>
              <a:spcAft>
                <a:spcPts val="0"/>
              </a:spcAft>
              <a:buClr>
                <a:schemeClr val="dk1"/>
              </a:buClr>
              <a:buSzPts val="2600"/>
              <a:buNone/>
            </a:pPr>
            <a:endParaRPr dirty="0"/>
          </a:p>
        </p:txBody>
      </p:sp>
      <p:sp>
        <p:nvSpPr>
          <p:cNvPr id="927" name="Google Shape;927;p43">
            <a:extLst>
              <a:ext uri="{FF2B5EF4-FFF2-40B4-BE49-F238E27FC236}">
                <a16:creationId xmlns:a16="http://schemas.microsoft.com/office/drawing/2014/main" id="{E9268723-F7BA-40BB-E299-D6877FF09DD7}"/>
              </a:ext>
            </a:extLst>
          </p:cNvPr>
          <p:cNvSpPr txBox="1">
            <a:spLocks noGrp="1"/>
          </p:cNvSpPr>
          <p:nvPr>
            <p:ph type="body" idx="2"/>
          </p:nvPr>
        </p:nvSpPr>
        <p:spPr>
          <a:xfrm>
            <a:off x="6339842" y="1935126"/>
            <a:ext cx="5013960" cy="4351338"/>
          </a:xfrm>
          <a:prstGeom prst="rect">
            <a:avLst/>
          </a:prstGeom>
          <a:noFill/>
          <a:ln>
            <a:noFill/>
          </a:ln>
        </p:spPr>
        <p:txBody>
          <a:bodyPr spcFirstLastPara="1" wrap="square" lIns="91425" tIns="45700" rIns="91425" bIns="45700" anchor="t" anchorCtr="0">
            <a:normAutofit/>
          </a:bodyPr>
          <a:lstStyle/>
          <a:p>
            <a:pPr lvl="0" indent="-457200" algn="l" rtl="0">
              <a:lnSpc>
                <a:spcPct val="100000"/>
              </a:lnSpc>
              <a:spcBef>
                <a:spcPts val="0"/>
              </a:spcBef>
              <a:spcAft>
                <a:spcPts val="0"/>
              </a:spcAft>
              <a:buClr>
                <a:schemeClr val="dk1"/>
              </a:buClr>
              <a:buSzPts val="2600"/>
              <a:buFont typeface="Arial" panose="020B0604020202020204" pitchFamily="34" charset="0"/>
              <a:buChar char="•"/>
            </a:pPr>
            <a:endParaRPr lang="en-US" dirty="0"/>
          </a:p>
          <a:p>
            <a:pPr lvl="0" indent="-457200" algn="l" rtl="0">
              <a:lnSpc>
                <a:spcPct val="100000"/>
              </a:lnSpc>
              <a:spcBef>
                <a:spcPts val="0"/>
              </a:spcBef>
              <a:spcAft>
                <a:spcPts val="0"/>
              </a:spcAft>
              <a:buClr>
                <a:schemeClr val="dk1"/>
              </a:buClr>
              <a:buSzPts val="2600"/>
              <a:buFont typeface="Arial" panose="020B0604020202020204" pitchFamily="34" charset="0"/>
              <a:buChar char="•"/>
            </a:pPr>
            <a:endParaRPr lang="en-US" dirty="0"/>
          </a:p>
          <a:p>
            <a:pPr lvl="0" indent="-457200" algn="l" rtl="0">
              <a:lnSpc>
                <a:spcPct val="100000"/>
              </a:lnSpc>
              <a:spcBef>
                <a:spcPts val="0"/>
              </a:spcBef>
              <a:spcAft>
                <a:spcPts val="0"/>
              </a:spcAft>
              <a:buClr>
                <a:schemeClr val="dk1"/>
              </a:buClr>
              <a:buSzPts val="2600"/>
              <a:buFont typeface="Arial" panose="020B0604020202020204" pitchFamily="34" charset="0"/>
              <a:buChar char="•"/>
            </a:pPr>
            <a:r>
              <a:rPr lang="en-US" dirty="0"/>
              <a:t>More than 3 pending non-IJ active intakes triaged at non-IJ medium or higher</a:t>
            </a:r>
          </a:p>
          <a:p>
            <a:pPr marL="0" lvl="0" indent="0" algn="l" rtl="0">
              <a:lnSpc>
                <a:spcPct val="100000"/>
              </a:lnSpc>
              <a:spcBef>
                <a:spcPts val="0"/>
              </a:spcBef>
              <a:spcAft>
                <a:spcPts val="0"/>
              </a:spcAft>
              <a:buClr>
                <a:schemeClr val="dk1"/>
              </a:buClr>
              <a:buSzPts val="2600"/>
            </a:pPr>
            <a:endParaRPr lang="en-US" dirty="0"/>
          </a:p>
          <a:p>
            <a:pPr lvl="0" indent="-457200" algn="l" rtl="0">
              <a:lnSpc>
                <a:spcPct val="100000"/>
              </a:lnSpc>
              <a:spcBef>
                <a:spcPts val="0"/>
              </a:spcBef>
              <a:spcAft>
                <a:spcPts val="0"/>
              </a:spcAft>
              <a:buClr>
                <a:schemeClr val="dk1"/>
              </a:buClr>
              <a:buSzPts val="2600"/>
              <a:buFont typeface="Arial" panose="020B0604020202020204" pitchFamily="34" charset="0"/>
              <a:buChar char="•"/>
            </a:pPr>
            <a:r>
              <a:rPr lang="en-US" dirty="0"/>
              <a:t>CMS-approved nursing waivers</a:t>
            </a:r>
          </a:p>
          <a:p>
            <a:pPr marL="0" lvl="0" indent="0" algn="l" rtl="0">
              <a:lnSpc>
                <a:spcPct val="100000"/>
              </a:lnSpc>
              <a:spcBef>
                <a:spcPts val="0"/>
              </a:spcBef>
              <a:spcAft>
                <a:spcPts val="0"/>
              </a:spcAft>
              <a:buClr>
                <a:schemeClr val="dk1"/>
              </a:buClr>
              <a:buSzPts val="2600"/>
            </a:pPr>
            <a:endParaRPr lang="en-US" dirty="0"/>
          </a:p>
          <a:p>
            <a:pPr lvl="0" indent="-457200" algn="l" rtl="0">
              <a:lnSpc>
                <a:spcPct val="100000"/>
              </a:lnSpc>
              <a:spcBef>
                <a:spcPts val="0"/>
              </a:spcBef>
              <a:spcAft>
                <a:spcPts val="0"/>
              </a:spcAft>
              <a:buClr>
                <a:schemeClr val="dk1"/>
              </a:buClr>
              <a:buSzPts val="2600"/>
              <a:buFont typeface="Arial" panose="020B0604020202020204" pitchFamily="34" charset="0"/>
              <a:buChar char="•"/>
            </a:pPr>
            <a:r>
              <a:rPr lang="en-US" dirty="0"/>
              <a:t>Change in ownership since last standard survey</a:t>
            </a:r>
            <a:endParaRPr dirty="0"/>
          </a:p>
          <a:p>
            <a:pPr marL="0" lvl="0" indent="0" algn="l" rtl="0">
              <a:lnSpc>
                <a:spcPct val="100000"/>
              </a:lnSpc>
              <a:spcBef>
                <a:spcPts val="1000"/>
              </a:spcBef>
              <a:spcAft>
                <a:spcPts val="0"/>
              </a:spcAft>
              <a:buClr>
                <a:schemeClr val="dk1"/>
              </a:buClr>
              <a:buSzPts val="2600"/>
              <a:buNone/>
            </a:pPr>
            <a:endParaRPr dirty="0"/>
          </a:p>
        </p:txBody>
      </p:sp>
    </p:spTree>
    <p:extLst>
      <p:ext uri="{BB962C8B-B14F-4D97-AF65-F5344CB8AC3E}">
        <p14:creationId xmlns:p14="http://schemas.microsoft.com/office/powerpoint/2010/main" val="4502318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56"/>
        <p:cNvGrpSpPr/>
        <p:nvPr/>
      </p:nvGrpSpPr>
      <p:grpSpPr>
        <a:xfrm>
          <a:off x="0" y="0"/>
          <a:ext cx="0" cy="0"/>
          <a:chOff x="0" y="0"/>
          <a:chExt cx="0" cy="0"/>
        </a:xfrm>
      </p:grpSpPr>
      <p:pic>
        <p:nvPicPr>
          <p:cNvPr id="957" name="Google Shape;957;p48" descr="A nurse talking to a patient&#10;&#10;Description automatically generated"/>
          <p:cNvPicPr preferRelativeResize="0">
            <a:picLocks noGrp="1"/>
          </p:cNvPicPr>
          <p:nvPr>
            <p:ph type="pic" idx="2"/>
          </p:nvPr>
        </p:nvPicPr>
        <p:blipFill rotWithShape="1">
          <a:blip r:embed="rId3">
            <a:alphaModFix/>
          </a:blip>
          <a:srcRect/>
          <a:stretch/>
        </p:blipFill>
        <p:spPr>
          <a:xfrm>
            <a:off x="6955946" y="584791"/>
            <a:ext cx="4132262" cy="5688418"/>
          </a:xfrm>
          <a:prstGeom prst="rect">
            <a:avLst/>
          </a:prstGeom>
          <a:noFill/>
          <a:ln>
            <a:noFill/>
          </a:ln>
        </p:spPr>
      </p:pic>
      <p:sp>
        <p:nvSpPr>
          <p:cNvPr id="958" name="Google Shape;958;p48"/>
          <p:cNvSpPr txBox="1">
            <a:spLocks noGrp="1"/>
          </p:cNvSpPr>
          <p:nvPr>
            <p:ph type="title"/>
          </p:nvPr>
        </p:nvSpPr>
        <p:spPr>
          <a:xfrm>
            <a:off x="668079" y="584791"/>
            <a:ext cx="5679558" cy="79744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3"/>
              </a:buClr>
              <a:buSzPts val="4400"/>
              <a:buFont typeface="Calibri"/>
              <a:buNone/>
            </a:pPr>
            <a:r>
              <a:rPr lang="en-US" dirty="0"/>
              <a:t>Risk-Based Survey</a:t>
            </a:r>
            <a:endParaRPr dirty="0"/>
          </a:p>
        </p:txBody>
      </p:sp>
      <p:sp>
        <p:nvSpPr>
          <p:cNvPr id="959" name="Google Shape;959;p48"/>
          <p:cNvSpPr txBox="1">
            <a:spLocks noGrp="1"/>
          </p:cNvSpPr>
          <p:nvPr>
            <p:ph type="body" idx="1"/>
          </p:nvPr>
        </p:nvSpPr>
        <p:spPr>
          <a:xfrm>
            <a:off x="668079" y="1690577"/>
            <a:ext cx="5679558" cy="4582631"/>
          </a:xfrm>
          <a:prstGeom prst="rect">
            <a:avLst/>
          </a:prstGeom>
          <a:noFill/>
          <a:ln>
            <a:noFill/>
          </a:ln>
        </p:spPr>
        <p:txBody>
          <a:bodyPr spcFirstLastPara="1" wrap="square" lIns="91425" tIns="45700" rIns="91425" bIns="45700" anchor="t" anchorCtr="0">
            <a:normAutofit/>
          </a:bodyPr>
          <a:lstStyle/>
          <a:p>
            <a:pPr lvl="0" indent="-457200">
              <a:spcBef>
                <a:spcPts val="0"/>
              </a:spcBef>
              <a:buSzPts val="2600"/>
              <a:buFont typeface="Arial" panose="020B0604020202020204" pitchFamily="34" charset="0"/>
              <a:buChar char="•"/>
            </a:pPr>
            <a:r>
              <a:rPr lang="en-US" dirty="0"/>
              <a:t>No caps on completed surveys</a:t>
            </a:r>
          </a:p>
          <a:p>
            <a:pPr marL="0" lvl="0" indent="0">
              <a:spcBef>
                <a:spcPts val="0"/>
              </a:spcBef>
              <a:buSzPts val="2600"/>
            </a:pPr>
            <a:endParaRPr lang="en-US" dirty="0"/>
          </a:p>
          <a:p>
            <a:pPr lvl="0" indent="-457200">
              <a:spcBef>
                <a:spcPts val="0"/>
              </a:spcBef>
              <a:buSzPts val="2600"/>
              <a:buFont typeface="Arial" panose="020B0604020202020204" pitchFamily="34" charset="0"/>
              <a:buChar char="•"/>
            </a:pPr>
            <a:r>
              <a:rPr lang="en-US" dirty="0"/>
              <a:t>Can receive back-to-back </a:t>
            </a:r>
          </a:p>
          <a:p>
            <a:pPr marL="0" lvl="0" indent="0">
              <a:spcBef>
                <a:spcPts val="0"/>
              </a:spcBef>
              <a:buSzPts val="2600"/>
            </a:pPr>
            <a:endParaRPr lang="en-US" dirty="0"/>
          </a:p>
          <a:p>
            <a:pPr lvl="0" indent="-457200">
              <a:spcBef>
                <a:spcPts val="0"/>
              </a:spcBef>
              <a:buSzPts val="2600"/>
              <a:buFont typeface="Arial" panose="020B0604020202020204" pitchFamily="34" charset="0"/>
              <a:buChar char="•"/>
            </a:pPr>
            <a:r>
              <a:rPr lang="en-US" dirty="0"/>
              <a:t>Survey resources now available (updated September 9)</a:t>
            </a:r>
          </a:p>
          <a:p>
            <a:pPr marL="0" lvl="0" indent="0" algn="l" rtl="0">
              <a:lnSpc>
                <a:spcPct val="100000"/>
              </a:lnSpc>
              <a:spcBef>
                <a:spcPts val="1000"/>
              </a:spcBef>
              <a:spcAft>
                <a:spcPts val="0"/>
              </a:spcAft>
              <a:buClr>
                <a:schemeClr val="dk1"/>
              </a:buClr>
              <a:buSzPts val="2600"/>
              <a:buNone/>
            </a:pPr>
            <a:endParaRP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18">
          <a:extLst>
            <a:ext uri="{FF2B5EF4-FFF2-40B4-BE49-F238E27FC236}">
              <a16:creationId xmlns:a16="http://schemas.microsoft.com/office/drawing/2014/main" id="{7CAEA5C0-5BCD-1810-B8BD-6184A2B76E99}"/>
            </a:ext>
          </a:extLst>
        </p:cNvPr>
        <p:cNvGrpSpPr/>
        <p:nvPr/>
      </p:nvGrpSpPr>
      <p:grpSpPr>
        <a:xfrm>
          <a:off x="0" y="0"/>
          <a:ext cx="0" cy="0"/>
          <a:chOff x="0" y="0"/>
          <a:chExt cx="0" cy="0"/>
        </a:xfrm>
      </p:grpSpPr>
      <p:sp>
        <p:nvSpPr>
          <p:cNvPr id="919" name="Google Shape;919;p42">
            <a:extLst>
              <a:ext uri="{FF2B5EF4-FFF2-40B4-BE49-F238E27FC236}">
                <a16:creationId xmlns:a16="http://schemas.microsoft.com/office/drawing/2014/main" id="{2F7E80BD-2355-C689-45E1-B50D24F9CF21}"/>
              </a:ext>
            </a:extLst>
          </p:cNvPr>
          <p:cNvSpPr txBox="1">
            <a:spLocks noGrp="1"/>
          </p:cNvSpPr>
          <p:nvPr>
            <p:ph type="title"/>
          </p:nvPr>
        </p:nvSpPr>
        <p:spPr>
          <a:xfrm>
            <a:off x="838200" y="457200"/>
            <a:ext cx="10515600" cy="79744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400"/>
              <a:buFont typeface="Calibri"/>
              <a:buNone/>
            </a:pPr>
            <a:r>
              <a:rPr lang="en-US" dirty="0"/>
              <a:t>Quality Measures – Validating Measures</a:t>
            </a:r>
            <a:endParaRPr dirty="0"/>
          </a:p>
        </p:txBody>
      </p:sp>
      <p:sp>
        <p:nvSpPr>
          <p:cNvPr id="920" name="Google Shape;920;p42">
            <a:extLst>
              <a:ext uri="{FF2B5EF4-FFF2-40B4-BE49-F238E27FC236}">
                <a16:creationId xmlns:a16="http://schemas.microsoft.com/office/drawing/2014/main" id="{730F339D-A222-F17C-3A56-09F44D6C567B}"/>
              </a:ext>
            </a:extLst>
          </p:cNvPr>
          <p:cNvSpPr txBox="1">
            <a:spLocks noGrp="1"/>
          </p:cNvSpPr>
          <p:nvPr>
            <p:ph type="body" idx="1"/>
          </p:nvPr>
        </p:nvSpPr>
        <p:spPr>
          <a:xfrm>
            <a:off x="838200" y="1935126"/>
            <a:ext cx="10515600" cy="4351338"/>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100000"/>
              </a:lnSpc>
              <a:spcBef>
                <a:spcPts val="0"/>
              </a:spcBef>
              <a:spcAft>
                <a:spcPts val="0"/>
              </a:spcAft>
              <a:buClr>
                <a:schemeClr val="dk1"/>
              </a:buClr>
              <a:buSzPts val="2600"/>
              <a:buNone/>
            </a:pPr>
            <a:r>
              <a:rPr lang="en-US" dirty="0"/>
              <a:t>Efforts to Validate Through MDS Audits</a:t>
            </a:r>
          </a:p>
          <a:p>
            <a:pPr lvl="0" indent="-457200" algn="l" rtl="0">
              <a:lnSpc>
                <a:spcPct val="100000"/>
              </a:lnSpc>
              <a:spcBef>
                <a:spcPts val="0"/>
              </a:spcBef>
              <a:spcAft>
                <a:spcPts val="0"/>
              </a:spcAft>
              <a:buClr>
                <a:schemeClr val="dk1"/>
              </a:buClr>
              <a:buSzPts val="2600"/>
              <a:buFont typeface="Arial" panose="020B0604020202020204" pitchFamily="34" charset="0"/>
              <a:buChar char="•"/>
            </a:pPr>
            <a:endParaRPr lang="en-US" dirty="0"/>
          </a:p>
          <a:p>
            <a:pPr lvl="0" indent="-457200" algn="l" rtl="0">
              <a:lnSpc>
                <a:spcPct val="100000"/>
              </a:lnSpc>
              <a:spcBef>
                <a:spcPts val="0"/>
              </a:spcBef>
              <a:spcAft>
                <a:spcPts val="0"/>
              </a:spcAft>
              <a:buClr>
                <a:schemeClr val="dk1"/>
              </a:buClr>
              <a:buSzPts val="2600"/>
              <a:buFont typeface="Arial" panose="020B0604020202020204" pitchFamily="34" charset="0"/>
              <a:buChar char="•"/>
            </a:pPr>
            <a:r>
              <a:rPr lang="en-US" dirty="0"/>
              <a:t>Began MDS audits January 2026</a:t>
            </a:r>
          </a:p>
          <a:p>
            <a:pPr marL="0" lvl="0" indent="0" algn="l" rtl="0">
              <a:lnSpc>
                <a:spcPct val="100000"/>
              </a:lnSpc>
              <a:spcBef>
                <a:spcPts val="0"/>
              </a:spcBef>
              <a:spcAft>
                <a:spcPts val="0"/>
              </a:spcAft>
              <a:buClr>
                <a:schemeClr val="dk1"/>
              </a:buClr>
              <a:buSzPts val="2600"/>
            </a:pPr>
            <a:endParaRPr lang="en-US" dirty="0"/>
          </a:p>
          <a:p>
            <a:pPr lvl="0" indent="-457200" algn="l" rtl="0">
              <a:lnSpc>
                <a:spcPct val="100000"/>
              </a:lnSpc>
              <a:spcBef>
                <a:spcPts val="0"/>
              </a:spcBef>
              <a:spcAft>
                <a:spcPts val="0"/>
              </a:spcAft>
              <a:buClr>
                <a:schemeClr val="dk1"/>
              </a:buClr>
              <a:buSzPts val="2600"/>
              <a:buFont typeface="Arial" panose="020B0604020202020204" pitchFamily="34" charset="0"/>
              <a:buChar char="•"/>
            </a:pPr>
            <a:r>
              <a:rPr lang="en-US" dirty="0"/>
              <a:t>Notified through </a:t>
            </a:r>
            <a:r>
              <a:rPr lang="en-US" dirty="0" err="1"/>
              <a:t>iQIES</a:t>
            </a:r>
            <a:r>
              <a:rPr lang="en-US" dirty="0"/>
              <a:t>; up to 10 charts selected</a:t>
            </a:r>
          </a:p>
          <a:p>
            <a:pPr marL="0" lvl="0" indent="0" algn="l" rtl="0">
              <a:lnSpc>
                <a:spcPct val="100000"/>
              </a:lnSpc>
              <a:spcBef>
                <a:spcPts val="0"/>
              </a:spcBef>
              <a:spcAft>
                <a:spcPts val="0"/>
              </a:spcAft>
              <a:buClr>
                <a:schemeClr val="dk1"/>
              </a:buClr>
              <a:buSzPts val="2600"/>
            </a:pPr>
            <a:endParaRPr lang="en-US" dirty="0"/>
          </a:p>
          <a:p>
            <a:pPr lvl="0" indent="-457200" algn="l" rtl="0">
              <a:lnSpc>
                <a:spcPct val="100000"/>
              </a:lnSpc>
              <a:spcBef>
                <a:spcPts val="0"/>
              </a:spcBef>
              <a:spcAft>
                <a:spcPts val="0"/>
              </a:spcAft>
              <a:buClr>
                <a:schemeClr val="dk1"/>
              </a:buClr>
              <a:buSzPts val="2600"/>
              <a:buFont typeface="Arial" panose="020B0604020202020204" pitchFamily="34" charset="0"/>
              <a:buChar char="•"/>
            </a:pPr>
            <a:r>
              <a:rPr lang="en-US" dirty="0"/>
              <a:t>Early observations:</a:t>
            </a:r>
          </a:p>
          <a:p>
            <a:pPr lvl="1" indent="-457200">
              <a:buSzPts val="2600"/>
              <a:buFont typeface="Arial" panose="020B0604020202020204" pitchFamily="34" charset="0"/>
              <a:buChar char="•"/>
            </a:pPr>
            <a:r>
              <a:rPr lang="en-US" sz="2600" dirty="0"/>
              <a:t>Areas of focus: Section GG, discharge function, pressure ulcers</a:t>
            </a:r>
          </a:p>
          <a:p>
            <a:pPr lvl="1" indent="-457200">
              <a:buSzPts val="2600"/>
              <a:buFont typeface="Arial" panose="020B0604020202020204" pitchFamily="34" charset="0"/>
              <a:buChar char="•"/>
            </a:pPr>
            <a:r>
              <a:rPr lang="en-US" sz="2600" dirty="0"/>
              <a:t>Documentation is inconsistent, inadequate</a:t>
            </a:r>
          </a:p>
          <a:p>
            <a:pPr lvl="0" indent="-457200" algn="l" rtl="0">
              <a:lnSpc>
                <a:spcPct val="100000"/>
              </a:lnSpc>
              <a:spcBef>
                <a:spcPts val="0"/>
              </a:spcBef>
              <a:spcAft>
                <a:spcPts val="0"/>
              </a:spcAft>
              <a:buClr>
                <a:schemeClr val="dk1"/>
              </a:buClr>
              <a:buSzPts val="2600"/>
              <a:buFont typeface="Arial" panose="020B0604020202020204" pitchFamily="34" charset="0"/>
              <a:buChar char="•"/>
            </a:pPr>
            <a:endParaRPr lang="en-US" dirty="0"/>
          </a:p>
          <a:p>
            <a:pPr lvl="0" indent="-457200" algn="l" rtl="0">
              <a:lnSpc>
                <a:spcPct val="100000"/>
              </a:lnSpc>
              <a:spcBef>
                <a:spcPts val="0"/>
              </a:spcBef>
              <a:spcAft>
                <a:spcPts val="0"/>
              </a:spcAft>
              <a:buClr>
                <a:schemeClr val="dk1"/>
              </a:buClr>
              <a:buSzPts val="2600"/>
              <a:buFont typeface="Arial" panose="020B0604020202020204" pitchFamily="34" charset="0"/>
              <a:buChar char="•"/>
            </a:pPr>
            <a:r>
              <a:rPr lang="en-US" dirty="0"/>
              <a:t>Tips from survivors?</a:t>
            </a:r>
            <a:endParaRPr dirty="0"/>
          </a:p>
          <a:p>
            <a:pPr marL="0" lvl="0" indent="0" algn="l" rtl="0">
              <a:lnSpc>
                <a:spcPct val="100000"/>
              </a:lnSpc>
              <a:spcBef>
                <a:spcPts val="1000"/>
              </a:spcBef>
              <a:spcAft>
                <a:spcPts val="0"/>
              </a:spcAft>
              <a:buClr>
                <a:schemeClr val="dk1"/>
              </a:buClr>
              <a:buSzPts val="2600"/>
              <a:buNone/>
            </a:pPr>
            <a:endParaRPr dirty="0"/>
          </a:p>
        </p:txBody>
      </p:sp>
    </p:spTree>
    <p:extLst>
      <p:ext uri="{BB962C8B-B14F-4D97-AF65-F5344CB8AC3E}">
        <p14:creationId xmlns:p14="http://schemas.microsoft.com/office/powerpoint/2010/main" val="7092167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18">
          <a:extLst>
            <a:ext uri="{FF2B5EF4-FFF2-40B4-BE49-F238E27FC236}">
              <a16:creationId xmlns:a16="http://schemas.microsoft.com/office/drawing/2014/main" id="{0A900D99-72C4-1550-CD40-06A6CEF5AD2C}"/>
            </a:ext>
          </a:extLst>
        </p:cNvPr>
        <p:cNvGrpSpPr/>
        <p:nvPr/>
      </p:nvGrpSpPr>
      <p:grpSpPr>
        <a:xfrm>
          <a:off x="0" y="0"/>
          <a:ext cx="0" cy="0"/>
          <a:chOff x="0" y="0"/>
          <a:chExt cx="0" cy="0"/>
        </a:xfrm>
      </p:grpSpPr>
      <p:sp>
        <p:nvSpPr>
          <p:cNvPr id="919" name="Google Shape;919;p42">
            <a:extLst>
              <a:ext uri="{FF2B5EF4-FFF2-40B4-BE49-F238E27FC236}">
                <a16:creationId xmlns:a16="http://schemas.microsoft.com/office/drawing/2014/main" id="{16EB0063-C5C2-08CE-E892-44044931C925}"/>
              </a:ext>
            </a:extLst>
          </p:cNvPr>
          <p:cNvSpPr txBox="1">
            <a:spLocks noGrp="1"/>
          </p:cNvSpPr>
          <p:nvPr>
            <p:ph type="title"/>
          </p:nvPr>
        </p:nvSpPr>
        <p:spPr>
          <a:xfrm>
            <a:off x="838200" y="457200"/>
            <a:ext cx="10515600" cy="79744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400"/>
              <a:buFont typeface="Calibri"/>
              <a:buNone/>
            </a:pPr>
            <a:r>
              <a:rPr lang="en-US" dirty="0"/>
              <a:t>Quality Measures – Validating Measures</a:t>
            </a:r>
            <a:endParaRPr dirty="0"/>
          </a:p>
        </p:txBody>
      </p:sp>
      <p:sp>
        <p:nvSpPr>
          <p:cNvPr id="920" name="Google Shape;920;p42">
            <a:extLst>
              <a:ext uri="{FF2B5EF4-FFF2-40B4-BE49-F238E27FC236}">
                <a16:creationId xmlns:a16="http://schemas.microsoft.com/office/drawing/2014/main" id="{FBEEF7FC-7A5A-F4DF-B6FA-AFDD1878D05A}"/>
              </a:ext>
            </a:extLst>
          </p:cNvPr>
          <p:cNvSpPr txBox="1">
            <a:spLocks noGrp="1"/>
          </p:cNvSpPr>
          <p:nvPr>
            <p:ph type="body" idx="1"/>
          </p:nvPr>
        </p:nvSpPr>
        <p:spPr>
          <a:xfrm>
            <a:off x="838200" y="1935126"/>
            <a:ext cx="10515600" cy="4351338"/>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dk1"/>
              </a:buClr>
              <a:buSzPts val="2600"/>
              <a:buNone/>
            </a:pPr>
            <a:r>
              <a:rPr lang="en-US" dirty="0"/>
              <a:t>Efforts to Validate by Adding Claims</a:t>
            </a:r>
          </a:p>
          <a:p>
            <a:pPr marL="0" lvl="0" indent="0" algn="l" rtl="0">
              <a:lnSpc>
                <a:spcPct val="100000"/>
              </a:lnSpc>
              <a:spcBef>
                <a:spcPts val="0"/>
              </a:spcBef>
              <a:spcAft>
                <a:spcPts val="0"/>
              </a:spcAft>
              <a:buClr>
                <a:schemeClr val="dk1"/>
              </a:buClr>
              <a:buSzPts val="2600"/>
              <a:buNone/>
            </a:pPr>
            <a:endParaRPr lang="en-US" dirty="0"/>
          </a:p>
          <a:p>
            <a:pPr lvl="0" indent="-457200" algn="l" rtl="0">
              <a:lnSpc>
                <a:spcPct val="100000"/>
              </a:lnSpc>
              <a:spcBef>
                <a:spcPts val="0"/>
              </a:spcBef>
              <a:spcAft>
                <a:spcPts val="0"/>
              </a:spcAft>
              <a:buClr>
                <a:schemeClr val="dk1"/>
              </a:buClr>
              <a:buSzPts val="2600"/>
              <a:buFont typeface="Arial" panose="020B0604020202020204" pitchFamily="34" charset="0"/>
              <a:buChar char="•"/>
            </a:pPr>
            <a:r>
              <a:rPr lang="en-US" dirty="0"/>
              <a:t>Added claims to LS antipsychotics measure January 2026</a:t>
            </a:r>
          </a:p>
          <a:p>
            <a:pPr marL="0" lvl="0" indent="0" algn="l" rtl="0">
              <a:lnSpc>
                <a:spcPct val="100000"/>
              </a:lnSpc>
              <a:spcBef>
                <a:spcPts val="0"/>
              </a:spcBef>
              <a:spcAft>
                <a:spcPts val="0"/>
              </a:spcAft>
              <a:buClr>
                <a:schemeClr val="dk1"/>
              </a:buClr>
              <a:buSzPts val="2600"/>
            </a:pPr>
            <a:endParaRPr lang="en-US" dirty="0"/>
          </a:p>
          <a:p>
            <a:pPr lvl="0" indent="-457200" algn="l" rtl="0">
              <a:lnSpc>
                <a:spcPct val="100000"/>
              </a:lnSpc>
              <a:spcBef>
                <a:spcPts val="0"/>
              </a:spcBef>
              <a:spcAft>
                <a:spcPts val="0"/>
              </a:spcAft>
              <a:buClr>
                <a:schemeClr val="dk1"/>
              </a:buClr>
              <a:buSzPts val="2600"/>
              <a:buFont typeface="Arial" panose="020B0604020202020204" pitchFamily="34" charset="0"/>
              <a:buChar char="•"/>
            </a:pPr>
            <a:r>
              <a:rPr lang="en-US" dirty="0"/>
              <a:t>Now includes Medicare, Medicaid claims and MA encounter data to validate MDS coding</a:t>
            </a:r>
          </a:p>
          <a:p>
            <a:pPr marL="0" lvl="0" indent="0" algn="l" rtl="0">
              <a:lnSpc>
                <a:spcPct val="100000"/>
              </a:lnSpc>
              <a:spcBef>
                <a:spcPts val="0"/>
              </a:spcBef>
              <a:spcAft>
                <a:spcPts val="0"/>
              </a:spcAft>
              <a:buClr>
                <a:schemeClr val="dk1"/>
              </a:buClr>
              <a:buSzPts val="2600"/>
            </a:pPr>
            <a:endParaRPr lang="en-US" dirty="0"/>
          </a:p>
          <a:p>
            <a:pPr lvl="0" indent="-457200" algn="l" rtl="0">
              <a:lnSpc>
                <a:spcPct val="100000"/>
              </a:lnSpc>
              <a:spcBef>
                <a:spcPts val="0"/>
              </a:spcBef>
              <a:spcAft>
                <a:spcPts val="0"/>
              </a:spcAft>
              <a:buClr>
                <a:schemeClr val="dk1"/>
              </a:buClr>
              <a:buSzPts val="2600"/>
              <a:buFont typeface="Arial" panose="020B0604020202020204" pitchFamily="34" charset="0"/>
              <a:buChar char="•"/>
            </a:pPr>
            <a:r>
              <a:rPr lang="en-US" dirty="0"/>
              <a:t>Changed rate of antipsychotic usage by about 2%</a:t>
            </a:r>
          </a:p>
          <a:p>
            <a:pPr marL="0" lvl="0" indent="0" algn="l" rtl="0">
              <a:lnSpc>
                <a:spcPct val="100000"/>
              </a:lnSpc>
              <a:spcBef>
                <a:spcPts val="0"/>
              </a:spcBef>
              <a:spcAft>
                <a:spcPts val="0"/>
              </a:spcAft>
              <a:buClr>
                <a:schemeClr val="dk1"/>
              </a:buClr>
              <a:buSzPts val="2600"/>
            </a:pPr>
            <a:endParaRPr lang="en-US" dirty="0"/>
          </a:p>
          <a:p>
            <a:pPr lvl="0" indent="-457200" algn="l" rtl="0">
              <a:lnSpc>
                <a:spcPct val="100000"/>
              </a:lnSpc>
              <a:spcBef>
                <a:spcPts val="0"/>
              </a:spcBef>
              <a:spcAft>
                <a:spcPts val="0"/>
              </a:spcAft>
              <a:buClr>
                <a:schemeClr val="dk1"/>
              </a:buClr>
              <a:buSzPts val="2600"/>
              <a:buFont typeface="Arial" panose="020B0604020202020204" pitchFamily="34" charset="0"/>
              <a:buChar char="•"/>
            </a:pPr>
            <a:r>
              <a:rPr lang="en-US" dirty="0"/>
              <a:t>Concerns: claims vs. administration of drug</a:t>
            </a:r>
          </a:p>
          <a:p>
            <a:pPr lvl="0" indent="-457200" algn="l" rtl="0">
              <a:lnSpc>
                <a:spcPct val="100000"/>
              </a:lnSpc>
              <a:spcBef>
                <a:spcPts val="0"/>
              </a:spcBef>
              <a:spcAft>
                <a:spcPts val="0"/>
              </a:spcAft>
              <a:buClr>
                <a:schemeClr val="dk1"/>
              </a:buClr>
              <a:buSzPts val="2600"/>
              <a:buFont typeface="Arial" panose="020B0604020202020204" pitchFamily="34" charset="0"/>
              <a:buChar char="•"/>
            </a:pPr>
            <a:endParaRPr dirty="0"/>
          </a:p>
          <a:p>
            <a:pPr marL="0" lvl="0" indent="0" algn="l" rtl="0">
              <a:lnSpc>
                <a:spcPct val="100000"/>
              </a:lnSpc>
              <a:spcBef>
                <a:spcPts val="1000"/>
              </a:spcBef>
              <a:spcAft>
                <a:spcPts val="0"/>
              </a:spcAft>
              <a:buClr>
                <a:schemeClr val="dk1"/>
              </a:buClr>
              <a:buSzPts val="2600"/>
              <a:buNone/>
            </a:pPr>
            <a:endParaRPr dirty="0"/>
          </a:p>
        </p:txBody>
      </p:sp>
    </p:spTree>
    <p:extLst>
      <p:ext uri="{BB962C8B-B14F-4D97-AF65-F5344CB8AC3E}">
        <p14:creationId xmlns:p14="http://schemas.microsoft.com/office/powerpoint/2010/main" val="32395076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18">
          <a:extLst>
            <a:ext uri="{FF2B5EF4-FFF2-40B4-BE49-F238E27FC236}">
              <a16:creationId xmlns:a16="http://schemas.microsoft.com/office/drawing/2014/main" id="{6C906B30-E36B-3877-C9F4-F37571A2E523}"/>
            </a:ext>
          </a:extLst>
        </p:cNvPr>
        <p:cNvGrpSpPr/>
        <p:nvPr/>
      </p:nvGrpSpPr>
      <p:grpSpPr>
        <a:xfrm>
          <a:off x="0" y="0"/>
          <a:ext cx="0" cy="0"/>
          <a:chOff x="0" y="0"/>
          <a:chExt cx="0" cy="0"/>
        </a:xfrm>
      </p:grpSpPr>
      <p:sp>
        <p:nvSpPr>
          <p:cNvPr id="919" name="Google Shape;919;p42">
            <a:extLst>
              <a:ext uri="{FF2B5EF4-FFF2-40B4-BE49-F238E27FC236}">
                <a16:creationId xmlns:a16="http://schemas.microsoft.com/office/drawing/2014/main" id="{770F3693-C3BF-FC50-E9CF-44CEC0F4120F}"/>
              </a:ext>
            </a:extLst>
          </p:cNvPr>
          <p:cNvSpPr txBox="1">
            <a:spLocks noGrp="1"/>
          </p:cNvSpPr>
          <p:nvPr>
            <p:ph type="title"/>
          </p:nvPr>
        </p:nvSpPr>
        <p:spPr>
          <a:xfrm>
            <a:off x="838200" y="457200"/>
            <a:ext cx="10515600" cy="79744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400"/>
              <a:buFont typeface="Calibri"/>
              <a:buNone/>
            </a:pPr>
            <a:r>
              <a:rPr lang="en-US" dirty="0"/>
              <a:t>Quality Measures – Validating Measures</a:t>
            </a:r>
            <a:endParaRPr dirty="0"/>
          </a:p>
        </p:txBody>
      </p:sp>
      <p:sp>
        <p:nvSpPr>
          <p:cNvPr id="920" name="Google Shape;920;p42">
            <a:extLst>
              <a:ext uri="{FF2B5EF4-FFF2-40B4-BE49-F238E27FC236}">
                <a16:creationId xmlns:a16="http://schemas.microsoft.com/office/drawing/2014/main" id="{1B1D47DF-F584-FAD6-1621-AC30D1891BAC}"/>
              </a:ext>
            </a:extLst>
          </p:cNvPr>
          <p:cNvSpPr txBox="1">
            <a:spLocks noGrp="1"/>
          </p:cNvSpPr>
          <p:nvPr>
            <p:ph type="body" idx="1"/>
          </p:nvPr>
        </p:nvSpPr>
        <p:spPr>
          <a:xfrm>
            <a:off x="838200" y="1935126"/>
            <a:ext cx="10515600" cy="4351338"/>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100000"/>
              </a:lnSpc>
              <a:spcBef>
                <a:spcPts val="0"/>
              </a:spcBef>
              <a:spcAft>
                <a:spcPts val="0"/>
              </a:spcAft>
              <a:buClr>
                <a:schemeClr val="dk1"/>
              </a:buClr>
              <a:buSzPts val="2600"/>
              <a:buNone/>
            </a:pPr>
            <a:r>
              <a:rPr lang="en-US" dirty="0"/>
              <a:t>Efforts to Validate by Adding Claims</a:t>
            </a:r>
          </a:p>
          <a:p>
            <a:pPr marL="0" lvl="0" indent="0" algn="l" rtl="0">
              <a:lnSpc>
                <a:spcPct val="100000"/>
              </a:lnSpc>
              <a:spcBef>
                <a:spcPts val="0"/>
              </a:spcBef>
              <a:spcAft>
                <a:spcPts val="0"/>
              </a:spcAft>
              <a:buClr>
                <a:schemeClr val="dk1"/>
              </a:buClr>
              <a:buSzPts val="2600"/>
              <a:buNone/>
            </a:pPr>
            <a:endParaRPr lang="en-US" dirty="0"/>
          </a:p>
          <a:p>
            <a:pPr lvl="0" indent="-457200" algn="l" rtl="0">
              <a:lnSpc>
                <a:spcPct val="100000"/>
              </a:lnSpc>
              <a:spcBef>
                <a:spcPts val="0"/>
              </a:spcBef>
              <a:spcAft>
                <a:spcPts val="0"/>
              </a:spcAft>
              <a:buClr>
                <a:schemeClr val="dk1"/>
              </a:buClr>
              <a:buSzPts val="2600"/>
              <a:buFont typeface="Arial" panose="020B0604020202020204" pitchFamily="34" charset="0"/>
              <a:buChar char="•"/>
            </a:pPr>
            <a:r>
              <a:rPr lang="en-US" dirty="0"/>
              <a:t>Up next: Falls with Major Injury (?)</a:t>
            </a:r>
          </a:p>
          <a:p>
            <a:pPr marL="0" lvl="0" indent="0" algn="l" rtl="0">
              <a:lnSpc>
                <a:spcPct val="100000"/>
              </a:lnSpc>
              <a:spcBef>
                <a:spcPts val="0"/>
              </a:spcBef>
              <a:spcAft>
                <a:spcPts val="0"/>
              </a:spcAft>
              <a:buClr>
                <a:schemeClr val="dk1"/>
              </a:buClr>
              <a:buSzPts val="2600"/>
            </a:pPr>
            <a:endParaRPr lang="en-US" dirty="0"/>
          </a:p>
          <a:p>
            <a:pPr lvl="0" indent="-457200" algn="l" rtl="0">
              <a:lnSpc>
                <a:spcPct val="100000"/>
              </a:lnSpc>
              <a:spcBef>
                <a:spcPts val="0"/>
              </a:spcBef>
              <a:spcAft>
                <a:spcPts val="0"/>
              </a:spcAft>
              <a:buClr>
                <a:schemeClr val="dk1"/>
              </a:buClr>
              <a:buSzPts val="2600"/>
              <a:buFont typeface="Arial" panose="020B0604020202020204" pitchFamily="34" charset="0"/>
              <a:buChar char="•"/>
            </a:pPr>
            <a:r>
              <a:rPr lang="en-US" dirty="0"/>
              <a:t>OIG reports 2023 (home health) and 2025 (nursing homes)</a:t>
            </a:r>
          </a:p>
          <a:p>
            <a:pPr marL="0" lvl="0" indent="0" algn="l" rtl="0">
              <a:lnSpc>
                <a:spcPct val="100000"/>
              </a:lnSpc>
              <a:spcBef>
                <a:spcPts val="0"/>
              </a:spcBef>
              <a:spcAft>
                <a:spcPts val="0"/>
              </a:spcAft>
              <a:buClr>
                <a:schemeClr val="dk1"/>
              </a:buClr>
              <a:buSzPts val="2600"/>
            </a:pPr>
            <a:endParaRPr lang="en-US" dirty="0"/>
          </a:p>
          <a:p>
            <a:pPr lvl="0" indent="-457200" algn="l" rtl="0">
              <a:lnSpc>
                <a:spcPct val="100000"/>
              </a:lnSpc>
              <a:spcBef>
                <a:spcPts val="0"/>
              </a:spcBef>
              <a:spcAft>
                <a:spcPts val="0"/>
              </a:spcAft>
              <a:buClr>
                <a:schemeClr val="dk1"/>
              </a:buClr>
              <a:buSzPts val="2600"/>
              <a:buFont typeface="Arial" panose="020B0604020202020204" pitchFamily="34" charset="0"/>
              <a:buChar char="•"/>
            </a:pPr>
            <a:r>
              <a:rPr lang="en-US" dirty="0"/>
              <a:t>Technical Expert Panels and report May 2025</a:t>
            </a:r>
          </a:p>
          <a:p>
            <a:pPr marL="0" lvl="0" indent="0" algn="l" rtl="0">
              <a:lnSpc>
                <a:spcPct val="100000"/>
              </a:lnSpc>
              <a:spcBef>
                <a:spcPts val="0"/>
              </a:spcBef>
              <a:spcAft>
                <a:spcPts val="0"/>
              </a:spcAft>
              <a:buClr>
                <a:schemeClr val="dk1"/>
              </a:buClr>
              <a:buSzPts val="2600"/>
            </a:pPr>
            <a:endParaRPr lang="en-US" dirty="0"/>
          </a:p>
          <a:p>
            <a:pPr lvl="0" indent="-457200" algn="l" rtl="0">
              <a:lnSpc>
                <a:spcPct val="100000"/>
              </a:lnSpc>
              <a:spcBef>
                <a:spcPts val="0"/>
              </a:spcBef>
              <a:spcAft>
                <a:spcPts val="0"/>
              </a:spcAft>
              <a:buClr>
                <a:schemeClr val="dk1"/>
              </a:buClr>
              <a:buSzPts val="2600"/>
              <a:buFont typeface="Arial" panose="020B0604020202020204" pitchFamily="34" charset="0"/>
              <a:buChar char="•"/>
            </a:pPr>
            <a:r>
              <a:rPr lang="en-US" dirty="0"/>
              <a:t>Re-specification report November 2025</a:t>
            </a:r>
          </a:p>
          <a:p>
            <a:pPr marL="0" lvl="0" indent="0" algn="l" rtl="0">
              <a:lnSpc>
                <a:spcPct val="100000"/>
              </a:lnSpc>
              <a:spcBef>
                <a:spcPts val="0"/>
              </a:spcBef>
              <a:spcAft>
                <a:spcPts val="0"/>
              </a:spcAft>
              <a:buClr>
                <a:schemeClr val="dk1"/>
              </a:buClr>
              <a:buSzPts val="2600"/>
            </a:pPr>
            <a:endParaRPr lang="en-US" dirty="0"/>
          </a:p>
          <a:p>
            <a:pPr lvl="0" indent="-457200" algn="l" rtl="0">
              <a:lnSpc>
                <a:spcPct val="100000"/>
              </a:lnSpc>
              <a:spcBef>
                <a:spcPts val="0"/>
              </a:spcBef>
              <a:spcAft>
                <a:spcPts val="0"/>
              </a:spcAft>
              <a:buClr>
                <a:schemeClr val="dk1"/>
              </a:buClr>
              <a:buSzPts val="2600"/>
              <a:buFont typeface="Arial" panose="020B0604020202020204" pitchFamily="34" charset="0"/>
              <a:buChar char="•"/>
            </a:pPr>
            <a:r>
              <a:rPr lang="en-US" dirty="0"/>
              <a:t>Concerns: validating the fall</a:t>
            </a:r>
            <a:endParaRPr dirty="0"/>
          </a:p>
          <a:p>
            <a:pPr marL="0" lvl="0" indent="0" algn="l" rtl="0">
              <a:lnSpc>
                <a:spcPct val="100000"/>
              </a:lnSpc>
              <a:spcBef>
                <a:spcPts val="1000"/>
              </a:spcBef>
              <a:spcAft>
                <a:spcPts val="0"/>
              </a:spcAft>
              <a:buClr>
                <a:schemeClr val="dk1"/>
              </a:buClr>
              <a:buSzPts val="2600"/>
              <a:buNone/>
            </a:pPr>
            <a:endParaRPr dirty="0"/>
          </a:p>
        </p:txBody>
      </p:sp>
    </p:spTree>
    <p:extLst>
      <p:ext uri="{BB962C8B-B14F-4D97-AF65-F5344CB8AC3E}">
        <p14:creationId xmlns:p14="http://schemas.microsoft.com/office/powerpoint/2010/main" val="30089342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18">
          <a:extLst>
            <a:ext uri="{FF2B5EF4-FFF2-40B4-BE49-F238E27FC236}">
              <a16:creationId xmlns:a16="http://schemas.microsoft.com/office/drawing/2014/main" id="{38CBF837-C4D7-71DF-2330-DEF731AAB249}"/>
            </a:ext>
          </a:extLst>
        </p:cNvPr>
        <p:cNvGrpSpPr/>
        <p:nvPr/>
      </p:nvGrpSpPr>
      <p:grpSpPr>
        <a:xfrm>
          <a:off x="0" y="0"/>
          <a:ext cx="0" cy="0"/>
          <a:chOff x="0" y="0"/>
          <a:chExt cx="0" cy="0"/>
        </a:xfrm>
      </p:grpSpPr>
      <p:sp>
        <p:nvSpPr>
          <p:cNvPr id="919" name="Google Shape;919;p42">
            <a:extLst>
              <a:ext uri="{FF2B5EF4-FFF2-40B4-BE49-F238E27FC236}">
                <a16:creationId xmlns:a16="http://schemas.microsoft.com/office/drawing/2014/main" id="{DA2B0158-20FF-27A4-E36B-F6512EEDC7D1}"/>
              </a:ext>
            </a:extLst>
          </p:cNvPr>
          <p:cNvSpPr txBox="1">
            <a:spLocks noGrp="1"/>
          </p:cNvSpPr>
          <p:nvPr>
            <p:ph type="title"/>
          </p:nvPr>
        </p:nvSpPr>
        <p:spPr>
          <a:xfrm>
            <a:off x="838200" y="457200"/>
            <a:ext cx="10515600" cy="79744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400"/>
              <a:buFont typeface="Calibri"/>
              <a:buNone/>
            </a:pPr>
            <a:r>
              <a:rPr lang="en-US" dirty="0"/>
              <a:t>Quality Measures – Ratings Thresholds</a:t>
            </a:r>
            <a:endParaRPr dirty="0"/>
          </a:p>
        </p:txBody>
      </p:sp>
      <p:sp>
        <p:nvSpPr>
          <p:cNvPr id="920" name="Google Shape;920;p42">
            <a:extLst>
              <a:ext uri="{FF2B5EF4-FFF2-40B4-BE49-F238E27FC236}">
                <a16:creationId xmlns:a16="http://schemas.microsoft.com/office/drawing/2014/main" id="{F2D69A76-51E1-5FF4-1F7D-EC15AFFCE837}"/>
              </a:ext>
            </a:extLst>
          </p:cNvPr>
          <p:cNvSpPr txBox="1">
            <a:spLocks noGrp="1"/>
          </p:cNvSpPr>
          <p:nvPr>
            <p:ph type="body" idx="1"/>
          </p:nvPr>
        </p:nvSpPr>
        <p:spPr>
          <a:xfrm>
            <a:off x="838200" y="1935126"/>
            <a:ext cx="10515600" cy="4351338"/>
          </a:xfrm>
          <a:prstGeom prst="rect">
            <a:avLst/>
          </a:prstGeom>
          <a:noFill/>
          <a:ln>
            <a:noFill/>
          </a:ln>
        </p:spPr>
        <p:txBody>
          <a:bodyPr spcFirstLastPara="1" wrap="square" lIns="91425" tIns="45700" rIns="91425" bIns="45700" anchor="t" anchorCtr="0">
            <a:normAutofit/>
          </a:bodyPr>
          <a:lstStyle/>
          <a:p>
            <a:pPr lvl="0" indent="-457200" algn="l" rtl="0">
              <a:lnSpc>
                <a:spcPct val="100000"/>
              </a:lnSpc>
              <a:spcBef>
                <a:spcPts val="0"/>
              </a:spcBef>
              <a:spcAft>
                <a:spcPts val="0"/>
              </a:spcAft>
              <a:buClr>
                <a:schemeClr val="dk1"/>
              </a:buClr>
              <a:buSzPts val="2600"/>
              <a:buFont typeface="Arial" panose="020B0604020202020204" pitchFamily="34" charset="0"/>
              <a:buChar char="•"/>
            </a:pPr>
            <a:r>
              <a:rPr lang="en-US" dirty="0"/>
              <a:t>Quality Measures ratings thresholds updated July 2026</a:t>
            </a:r>
          </a:p>
          <a:p>
            <a:pPr marL="0" lvl="0" indent="0" algn="l" rtl="0">
              <a:lnSpc>
                <a:spcPct val="100000"/>
              </a:lnSpc>
              <a:spcBef>
                <a:spcPts val="0"/>
              </a:spcBef>
              <a:spcAft>
                <a:spcPts val="0"/>
              </a:spcAft>
              <a:buClr>
                <a:schemeClr val="dk1"/>
              </a:buClr>
              <a:buSzPts val="2600"/>
            </a:pPr>
            <a:endParaRPr lang="en-US" dirty="0"/>
          </a:p>
          <a:p>
            <a:pPr lvl="0" indent="-457200" algn="l" rtl="0">
              <a:lnSpc>
                <a:spcPct val="100000"/>
              </a:lnSpc>
              <a:spcBef>
                <a:spcPts val="0"/>
              </a:spcBef>
              <a:spcAft>
                <a:spcPts val="0"/>
              </a:spcAft>
              <a:buClr>
                <a:schemeClr val="dk1"/>
              </a:buClr>
              <a:buSzPts val="2600"/>
              <a:buFont typeface="Arial" panose="020B0604020202020204" pitchFamily="34" charset="0"/>
              <a:buChar char="•"/>
            </a:pPr>
            <a:r>
              <a:rPr lang="en-US" dirty="0"/>
              <a:t>Based on 2019 policy – update every 6 months at half the rate of improvement; not consistently implemented</a:t>
            </a:r>
          </a:p>
          <a:p>
            <a:pPr marL="0" lvl="0" indent="0" algn="l" rtl="0">
              <a:lnSpc>
                <a:spcPct val="100000"/>
              </a:lnSpc>
              <a:spcBef>
                <a:spcPts val="0"/>
              </a:spcBef>
              <a:spcAft>
                <a:spcPts val="0"/>
              </a:spcAft>
              <a:buClr>
                <a:schemeClr val="dk1"/>
              </a:buClr>
              <a:buSzPts val="2600"/>
            </a:pPr>
            <a:endParaRPr lang="en-US" dirty="0"/>
          </a:p>
          <a:p>
            <a:pPr lvl="0" indent="-457200" algn="l" rtl="0">
              <a:lnSpc>
                <a:spcPct val="100000"/>
              </a:lnSpc>
              <a:spcBef>
                <a:spcPts val="0"/>
              </a:spcBef>
              <a:spcAft>
                <a:spcPts val="0"/>
              </a:spcAft>
              <a:buClr>
                <a:schemeClr val="dk1"/>
              </a:buClr>
              <a:buSzPts val="2600"/>
              <a:buFont typeface="Arial" panose="020B0604020202020204" pitchFamily="34" charset="0"/>
              <a:buChar char="•"/>
            </a:pPr>
            <a:r>
              <a:rPr lang="en-US" dirty="0"/>
              <a:t>Applies to ratings thresholds, not QM points</a:t>
            </a:r>
          </a:p>
          <a:p>
            <a:pPr marL="0" lvl="0" indent="0" algn="l" rtl="0">
              <a:lnSpc>
                <a:spcPct val="100000"/>
              </a:lnSpc>
              <a:spcBef>
                <a:spcPts val="0"/>
              </a:spcBef>
              <a:spcAft>
                <a:spcPts val="0"/>
              </a:spcAft>
              <a:buClr>
                <a:schemeClr val="dk1"/>
              </a:buClr>
              <a:buSzPts val="2600"/>
            </a:pPr>
            <a:endParaRPr lang="en-US" dirty="0"/>
          </a:p>
          <a:p>
            <a:pPr lvl="0" indent="-457200" algn="l" rtl="0">
              <a:lnSpc>
                <a:spcPct val="100000"/>
              </a:lnSpc>
              <a:spcBef>
                <a:spcPts val="0"/>
              </a:spcBef>
              <a:spcAft>
                <a:spcPts val="0"/>
              </a:spcAft>
              <a:buClr>
                <a:schemeClr val="dk1"/>
              </a:buClr>
              <a:buSzPts val="2600"/>
              <a:buFont typeface="Arial" panose="020B0604020202020204" pitchFamily="34" charset="0"/>
              <a:buChar char="•"/>
            </a:pPr>
            <a:r>
              <a:rPr lang="en-US" dirty="0"/>
              <a:t>CMS: “continuous quality improvement”</a:t>
            </a:r>
          </a:p>
          <a:p>
            <a:pPr marL="0" lvl="0" indent="0" algn="l" rtl="0">
              <a:lnSpc>
                <a:spcPct val="100000"/>
              </a:lnSpc>
              <a:spcBef>
                <a:spcPts val="0"/>
              </a:spcBef>
              <a:spcAft>
                <a:spcPts val="0"/>
              </a:spcAft>
              <a:buClr>
                <a:schemeClr val="dk1"/>
              </a:buClr>
              <a:buSzPts val="2600"/>
            </a:pPr>
            <a:endParaRPr lang="en-US" dirty="0"/>
          </a:p>
          <a:p>
            <a:pPr lvl="0" indent="-457200" algn="l" rtl="0">
              <a:lnSpc>
                <a:spcPct val="100000"/>
              </a:lnSpc>
              <a:spcBef>
                <a:spcPts val="0"/>
              </a:spcBef>
              <a:spcAft>
                <a:spcPts val="0"/>
              </a:spcAft>
              <a:buClr>
                <a:schemeClr val="dk1"/>
              </a:buClr>
              <a:buSzPts val="2600"/>
              <a:buFont typeface="Arial" panose="020B0604020202020204" pitchFamily="34" charset="0"/>
              <a:buChar char="•"/>
            </a:pPr>
            <a:r>
              <a:rPr lang="en-US" dirty="0"/>
              <a:t>Expect another update January 2027</a:t>
            </a:r>
            <a:endParaRPr dirty="0"/>
          </a:p>
          <a:p>
            <a:pPr marL="0" lvl="0" indent="0" algn="l" rtl="0">
              <a:lnSpc>
                <a:spcPct val="100000"/>
              </a:lnSpc>
              <a:spcBef>
                <a:spcPts val="1000"/>
              </a:spcBef>
              <a:spcAft>
                <a:spcPts val="0"/>
              </a:spcAft>
              <a:buClr>
                <a:schemeClr val="dk1"/>
              </a:buClr>
              <a:buSzPts val="2600"/>
              <a:buNone/>
            </a:pPr>
            <a:endParaRPr dirty="0"/>
          </a:p>
        </p:txBody>
      </p:sp>
    </p:spTree>
    <p:extLst>
      <p:ext uri="{BB962C8B-B14F-4D97-AF65-F5344CB8AC3E}">
        <p14:creationId xmlns:p14="http://schemas.microsoft.com/office/powerpoint/2010/main" val="6306482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18">
          <a:extLst>
            <a:ext uri="{FF2B5EF4-FFF2-40B4-BE49-F238E27FC236}">
              <a16:creationId xmlns:a16="http://schemas.microsoft.com/office/drawing/2014/main" id="{28A73DEA-4E26-4EC1-AC77-A5D021F552C3}"/>
            </a:ext>
          </a:extLst>
        </p:cNvPr>
        <p:cNvGrpSpPr/>
        <p:nvPr/>
      </p:nvGrpSpPr>
      <p:grpSpPr>
        <a:xfrm>
          <a:off x="0" y="0"/>
          <a:ext cx="0" cy="0"/>
          <a:chOff x="0" y="0"/>
          <a:chExt cx="0" cy="0"/>
        </a:xfrm>
      </p:grpSpPr>
      <p:sp>
        <p:nvSpPr>
          <p:cNvPr id="919" name="Google Shape;919;p42">
            <a:extLst>
              <a:ext uri="{FF2B5EF4-FFF2-40B4-BE49-F238E27FC236}">
                <a16:creationId xmlns:a16="http://schemas.microsoft.com/office/drawing/2014/main" id="{AEF243F4-5162-4AA0-6FFF-4C69BB685182}"/>
              </a:ext>
            </a:extLst>
          </p:cNvPr>
          <p:cNvSpPr txBox="1">
            <a:spLocks noGrp="1"/>
          </p:cNvSpPr>
          <p:nvPr>
            <p:ph type="title"/>
          </p:nvPr>
        </p:nvSpPr>
        <p:spPr>
          <a:xfrm>
            <a:off x="838200" y="457200"/>
            <a:ext cx="10515600" cy="79744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400"/>
              <a:buFont typeface="Calibri"/>
              <a:buNone/>
            </a:pPr>
            <a:r>
              <a:rPr lang="en-US" dirty="0"/>
              <a:t>Quality Measures – Cross-Settings Measures</a:t>
            </a:r>
            <a:endParaRPr dirty="0"/>
          </a:p>
        </p:txBody>
      </p:sp>
      <p:sp>
        <p:nvSpPr>
          <p:cNvPr id="920" name="Google Shape;920;p42">
            <a:extLst>
              <a:ext uri="{FF2B5EF4-FFF2-40B4-BE49-F238E27FC236}">
                <a16:creationId xmlns:a16="http://schemas.microsoft.com/office/drawing/2014/main" id="{DA92C5D3-1DE5-B0A3-7ADC-5785B8D346F3}"/>
              </a:ext>
            </a:extLst>
          </p:cNvPr>
          <p:cNvSpPr txBox="1">
            <a:spLocks noGrp="1"/>
          </p:cNvSpPr>
          <p:nvPr>
            <p:ph type="body" idx="1"/>
          </p:nvPr>
        </p:nvSpPr>
        <p:spPr>
          <a:xfrm>
            <a:off x="838200" y="1935126"/>
            <a:ext cx="10515600" cy="4351338"/>
          </a:xfrm>
          <a:prstGeom prst="rect">
            <a:avLst/>
          </a:prstGeom>
          <a:noFill/>
          <a:ln>
            <a:noFill/>
          </a:ln>
        </p:spPr>
        <p:txBody>
          <a:bodyPr spcFirstLastPara="1" wrap="square" lIns="91425" tIns="45700" rIns="91425" bIns="45700" anchor="t" anchorCtr="0">
            <a:normAutofit/>
          </a:bodyPr>
          <a:lstStyle/>
          <a:p>
            <a:pPr lvl="0" indent="-457200" algn="l" rtl="0">
              <a:lnSpc>
                <a:spcPct val="100000"/>
              </a:lnSpc>
              <a:spcBef>
                <a:spcPts val="0"/>
              </a:spcBef>
              <a:spcAft>
                <a:spcPts val="0"/>
              </a:spcAft>
              <a:buClr>
                <a:schemeClr val="dk1"/>
              </a:buClr>
              <a:buSzPts val="2600"/>
              <a:buFont typeface="Arial" panose="020B0604020202020204" pitchFamily="34" charset="0"/>
              <a:buChar char="•"/>
            </a:pPr>
            <a:r>
              <a:rPr lang="en-US" dirty="0"/>
              <a:t>Antipsychotics measure: under consideration in 2025 for expansion to other settings; withdrawn for re-specification</a:t>
            </a:r>
          </a:p>
          <a:p>
            <a:pPr marL="0" lvl="0" indent="0" algn="l" rtl="0">
              <a:lnSpc>
                <a:spcPct val="100000"/>
              </a:lnSpc>
              <a:spcBef>
                <a:spcPts val="0"/>
              </a:spcBef>
              <a:spcAft>
                <a:spcPts val="0"/>
              </a:spcAft>
              <a:buClr>
                <a:schemeClr val="dk1"/>
              </a:buClr>
              <a:buSzPts val="2600"/>
            </a:pPr>
            <a:endParaRPr lang="en-US" dirty="0"/>
          </a:p>
          <a:p>
            <a:pPr lvl="0" indent="-457200" algn="l" rtl="0">
              <a:lnSpc>
                <a:spcPct val="100000"/>
              </a:lnSpc>
              <a:spcBef>
                <a:spcPts val="0"/>
              </a:spcBef>
              <a:spcAft>
                <a:spcPts val="0"/>
              </a:spcAft>
              <a:buClr>
                <a:schemeClr val="dk1"/>
              </a:buClr>
              <a:buSzPts val="2600"/>
              <a:buFont typeface="Arial" panose="020B0604020202020204" pitchFamily="34" charset="0"/>
              <a:buChar char="•"/>
            </a:pPr>
            <a:r>
              <a:rPr lang="en-US" dirty="0"/>
              <a:t>Advance Care Planning measure: under consideration in 2025; withdrawn from post-acute / long-term care; RFI in spring PPS rules; check-the-box or quality of conversation?</a:t>
            </a:r>
            <a:endParaRPr dirty="0"/>
          </a:p>
          <a:p>
            <a:pPr marL="0" lvl="0" indent="0" algn="l" rtl="0">
              <a:lnSpc>
                <a:spcPct val="100000"/>
              </a:lnSpc>
              <a:spcBef>
                <a:spcPts val="1000"/>
              </a:spcBef>
              <a:spcAft>
                <a:spcPts val="0"/>
              </a:spcAft>
              <a:buClr>
                <a:schemeClr val="dk1"/>
              </a:buClr>
              <a:buSzPts val="2600"/>
              <a:buNone/>
            </a:pPr>
            <a:endParaRPr dirty="0"/>
          </a:p>
        </p:txBody>
      </p:sp>
    </p:spTree>
    <p:extLst>
      <p:ext uri="{BB962C8B-B14F-4D97-AF65-F5344CB8AC3E}">
        <p14:creationId xmlns:p14="http://schemas.microsoft.com/office/powerpoint/2010/main" val="1626611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262"/>
        <p:cNvGrpSpPr/>
        <p:nvPr/>
      </p:nvGrpSpPr>
      <p:grpSpPr>
        <a:xfrm>
          <a:off x="0" y="0"/>
          <a:ext cx="0" cy="0"/>
          <a:chOff x="0" y="0"/>
          <a:chExt cx="0" cy="0"/>
        </a:xfrm>
      </p:grpSpPr>
      <p:sp>
        <p:nvSpPr>
          <p:cNvPr id="1264" name="Google Shape;1264;p89"/>
          <p:cNvSpPr txBox="1">
            <a:spLocks noGrp="1"/>
          </p:cNvSpPr>
          <p:nvPr>
            <p:ph type="title"/>
          </p:nvPr>
        </p:nvSpPr>
        <p:spPr>
          <a:xfrm>
            <a:off x="1293694" y="1695892"/>
            <a:ext cx="5258116" cy="3466214"/>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6"/>
              </a:buClr>
              <a:buSzPts val="4800"/>
              <a:buFont typeface="Calibri"/>
              <a:buNone/>
            </a:pPr>
            <a:r>
              <a:rPr lang="en-US" dirty="0"/>
              <a:t>Fraud and Program Integrity</a:t>
            </a:r>
            <a:endParaRPr dirty="0"/>
          </a:p>
        </p:txBody>
      </p:sp>
      <p:pic>
        <p:nvPicPr>
          <p:cNvPr id="10" name="Google Shape;1177;p78" descr="A nurse helping a person in a hospital bed&#10;&#10;Description automatically generated">
            <a:extLst>
              <a:ext uri="{FF2B5EF4-FFF2-40B4-BE49-F238E27FC236}">
                <a16:creationId xmlns:a16="http://schemas.microsoft.com/office/drawing/2014/main" id="{FA0346A8-3893-050D-4A8B-FF7A7122A29D}"/>
              </a:ext>
            </a:extLst>
          </p:cNvPr>
          <p:cNvPicPr preferRelativeResize="0">
            <a:picLocks/>
          </p:cNvPicPr>
          <p:nvPr/>
        </p:nvPicPr>
        <p:blipFill rotWithShape="1">
          <a:blip r:embed="rId3">
            <a:alphaModFix/>
          </a:blip>
          <a:srcRect/>
          <a:stretch/>
        </p:blipFill>
        <p:spPr>
          <a:xfrm>
            <a:off x="7048818" y="736304"/>
            <a:ext cx="4132262" cy="5688418"/>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155"/>
        <p:cNvGrpSpPr/>
        <p:nvPr/>
      </p:nvGrpSpPr>
      <p:grpSpPr>
        <a:xfrm>
          <a:off x="0" y="0"/>
          <a:ext cx="0" cy="0"/>
          <a:chOff x="0" y="0"/>
          <a:chExt cx="0" cy="0"/>
        </a:xfrm>
      </p:grpSpPr>
      <p:sp>
        <p:nvSpPr>
          <p:cNvPr id="1156" name="Google Shape;1156;p75"/>
          <p:cNvSpPr txBox="1">
            <a:spLocks noGrp="1"/>
          </p:cNvSpPr>
          <p:nvPr>
            <p:ph type="title"/>
          </p:nvPr>
        </p:nvSpPr>
        <p:spPr>
          <a:xfrm>
            <a:off x="838200" y="457200"/>
            <a:ext cx="10515600" cy="79744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6"/>
              </a:buClr>
              <a:buSzPts val="4400"/>
              <a:buFont typeface="Calibri"/>
              <a:buNone/>
            </a:pPr>
            <a:r>
              <a:rPr lang="en-US" dirty="0"/>
              <a:t>Medicare Provider Enrollment</a:t>
            </a:r>
            <a:endParaRPr dirty="0"/>
          </a:p>
        </p:txBody>
      </p:sp>
      <p:sp>
        <p:nvSpPr>
          <p:cNvPr id="1157" name="Google Shape;1157;p75"/>
          <p:cNvSpPr txBox="1">
            <a:spLocks noGrp="1"/>
          </p:cNvSpPr>
          <p:nvPr>
            <p:ph type="body" idx="1"/>
          </p:nvPr>
        </p:nvSpPr>
        <p:spPr>
          <a:xfrm>
            <a:off x="838200" y="1639987"/>
            <a:ext cx="10515600" cy="3880883"/>
          </a:xfrm>
          <a:prstGeom prst="rect">
            <a:avLst/>
          </a:prstGeom>
          <a:noFill/>
          <a:ln>
            <a:noFill/>
          </a:ln>
        </p:spPr>
        <p:txBody>
          <a:bodyPr spcFirstLastPara="1" wrap="square" lIns="91425" tIns="45700" rIns="91425" bIns="45700" anchor="t" anchorCtr="0">
            <a:normAutofit/>
          </a:bodyPr>
          <a:lstStyle/>
          <a:p>
            <a:pPr lvl="0" indent="-457200" algn="l" rtl="0">
              <a:lnSpc>
                <a:spcPct val="100000"/>
              </a:lnSpc>
              <a:spcBef>
                <a:spcPts val="0"/>
              </a:spcBef>
              <a:spcAft>
                <a:spcPts val="0"/>
              </a:spcAft>
              <a:buClr>
                <a:schemeClr val="dk1"/>
              </a:buClr>
              <a:buSzPts val="2600"/>
              <a:buFont typeface="Arial" panose="020B0604020202020204" pitchFamily="34" charset="0"/>
              <a:buChar char="•"/>
            </a:pPr>
            <a:r>
              <a:rPr lang="en-US" dirty="0"/>
              <a:t>Included in CY 2027 Home Health proposed rule</a:t>
            </a:r>
          </a:p>
          <a:p>
            <a:pPr marL="0" lvl="0" indent="0" algn="l" rtl="0">
              <a:lnSpc>
                <a:spcPct val="100000"/>
              </a:lnSpc>
              <a:spcBef>
                <a:spcPts val="0"/>
              </a:spcBef>
              <a:spcAft>
                <a:spcPts val="0"/>
              </a:spcAft>
              <a:buClr>
                <a:schemeClr val="dk1"/>
              </a:buClr>
              <a:buSzPts val="2600"/>
            </a:pPr>
            <a:endParaRPr lang="en-US" dirty="0"/>
          </a:p>
          <a:p>
            <a:pPr lvl="0" indent="-457200" algn="l" rtl="0">
              <a:lnSpc>
                <a:spcPct val="100000"/>
              </a:lnSpc>
              <a:spcBef>
                <a:spcPts val="0"/>
              </a:spcBef>
              <a:spcAft>
                <a:spcPts val="0"/>
              </a:spcAft>
              <a:buClr>
                <a:schemeClr val="dk1"/>
              </a:buClr>
              <a:buSzPts val="2600"/>
              <a:buFont typeface="Arial" panose="020B0604020202020204" pitchFamily="34" charset="0"/>
              <a:buChar char="•"/>
            </a:pPr>
            <a:r>
              <a:rPr lang="en-US" dirty="0"/>
              <a:t>Would apply to all CMS-certified providers</a:t>
            </a:r>
          </a:p>
          <a:p>
            <a:pPr marL="0" lvl="0" indent="0" algn="l" rtl="0">
              <a:lnSpc>
                <a:spcPct val="100000"/>
              </a:lnSpc>
              <a:spcBef>
                <a:spcPts val="0"/>
              </a:spcBef>
              <a:spcAft>
                <a:spcPts val="0"/>
              </a:spcAft>
              <a:buClr>
                <a:schemeClr val="dk1"/>
              </a:buClr>
              <a:buSzPts val="2600"/>
            </a:pPr>
            <a:endParaRPr lang="en-US" dirty="0"/>
          </a:p>
          <a:p>
            <a:pPr lvl="0" indent="-457200" algn="l" rtl="0">
              <a:lnSpc>
                <a:spcPct val="100000"/>
              </a:lnSpc>
              <a:spcBef>
                <a:spcPts val="0"/>
              </a:spcBef>
              <a:spcAft>
                <a:spcPts val="0"/>
              </a:spcAft>
              <a:buClr>
                <a:schemeClr val="dk1"/>
              </a:buClr>
              <a:buSzPts val="2600"/>
              <a:buFont typeface="Arial" panose="020B0604020202020204" pitchFamily="34" charset="0"/>
              <a:buChar char="•"/>
            </a:pPr>
            <a:r>
              <a:rPr lang="en-US" dirty="0"/>
              <a:t>Main provisions: expanding revocations/denials, expanding barring of re-application, adjusting effective dates and associated claims filing, expanding disclosures</a:t>
            </a:r>
            <a:endParaRPr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155">
          <a:extLst>
            <a:ext uri="{FF2B5EF4-FFF2-40B4-BE49-F238E27FC236}">
              <a16:creationId xmlns:a16="http://schemas.microsoft.com/office/drawing/2014/main" id="{C181CD1B-9097-6E4B-C2EC-93FC533C3282}"/>
            </a:ext>
          </a:extLst>
        </p:cNvPr>
        <p:cNvGrpSpPr/>
        <p:nvPr/>
      </p:nvGrpSpPr>
      <p:grpSpPr>
        <a:xfrm>
          <a:off x="0" y="0"/>
          <a:ext cx="0" cy="0"/>
          <a:chOff x="0" y="0"/>
          <a:chExt cx="0" cy="0"/>
        </a:xfrm>
      </p:grpSpPr>
      <p:sp>
        <p:nvSpPr>
          <p:cNvPr id="1156" name="Google Shape;1156;p75">
            <a:extLst>
              <a:ext uri="{FF2B5EF4-FFF2-40B4-BE49-F238E27FC236}">
                <a16:creationId xmlns:a16="http://schemas.microsoft.com/office/drawing/2014/main" id="{D71F0FAA-F9BA-23FD-E4E4-D4E728A7D349}"/>
              </a:ext>
            </a:extLst>
          </p:cNvPr>
          <p:cNvSpPr txBox="1">
            <a:spLocks noGrp="1"/>
          </p:cNvSpPr>
          <p:nvPr>
            <p:ph type="title"/>
          </p:nvPr>
        </p:nvSpPr>
        <p:spPr>
          <a:xfrm>
            <a:off x="838200" y="457200"/>
            <a:ext cx="10515600" cy="79744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6"/>
              </a:buClr>
              <a:buSzPts val="4400"/>
              <a:buFont typeface="Calibri"/>
              <a:buNone/>
            </a:pPr>
            <a:r>
              <a:rPr lang="en-US" dirty="0"/>
              <a:t>Medicare Provider Enrollment</a:t>
            </a:r>
            <a:endParaRPr dirty="0"/>
          </a:p>
        </p:txBody>
      </p:sp>
      <p:sp>
        <p:nvSpPr>
          <p:cNvPr id="1157" name="Google Shape;1157;p75">
            <a:extLst>
              <a:ext uri="{FF2B5EF4-FFF2-40B4-BE49-F238E27FC236}">
                <a16:creationId xmlns:a16="http://schemas.microsoft.com/office/drawing/2014/main" id="{8267D798-A9D1-4AA1-1B59-32A9E66C7AE1}"/>
              </a:ext>
            </a:extLst>
          </p:cNvPr>
          <p:cNvSpPr txBox="1">
            <a:spLocks noGrp="1"/>
          </p:cNvSpPr>
          <p:nvPr>
            <p:ph type="body" idx="1"/>
          </p:nvPr>
        </p:nvSpPr>
        <p:spPr>
          <a:xfrm>
            <a:off x="838200" y="1639987"/>
            <a:ext cx="10515600" cy="3880883"/>
          </a:xfrm>
          <a:prstGeom prst="rect">
            <a:avLst/>
          </a:prstGeom>
          <a:noFill/>
          <a:ln>
            <a:noFill/>
          </a:ln>
        </p:spPr>
        <p:txBody>
          <a:bodyPr spcFirstLastPara="1" wrap="square" lIns="91425" tIns="45700" rIns="91425" bIns="45700" anchor="t" anchorCtr="0">
            <a:normAutofit/>
          </a:bodyPr>
          <a:lstStyle/>
          <a:p>
            <a:pPr lvl="0" indent="-457200" algn="l" rtl="0">
              <a:lnSpc>
                <a:spcPct val="100000"/>
              </a:lnSpc>
              <a:spcBef>
                <a:spcPts val="0"/>
              </a:spcBef>
              <a:spcAft>
                <a:spcPts val="0"/>
              </a:spcAft>
              <a:buClr>
                <a:schemeClr val="dk1"/>
              </a:buClr>
              <a:buSzPts val="2600"/>
              <a:buFont typeface="Arial" panose="020B0604020202020204" pitchFamily="34" charset="0"/>
              <a:buChar char="•"/>
            </a:pPr>
            <a:r>
              <a:rPr lang="en-US" dirty="0"/>
              <a:t>Advocacy: LeadingAge comments; joint coalition letter; Action Alert</a:t>
            </a:r>
          </a:p>
          <a:p>
            <a:pPr marL="0" lvl="0" indent="0" algn="l" rtl="0">
              <a:lnSpc>
                <a:spcPct val="100000"/>
              </a:lnSpc>
              <a:spcBef>
                <a:spcPts val="0"/>
              </a:spcBef>
              <a:spcAft>
                <a:spcPts val="0"/>
              </a:spcAft>
              <a:buClr>
                <a:schemeClr val="dk1"/>
              </a:buClr>
              <a:buSzPts val="2600"/>
            </a:pPr>
            <a:endParaRPr lang="en-US" dirty="0"/>
          </a:p>
          <a:p>
            <a:pPr lvl="0" indent="-457200" algn="l" rtl="0">
              <a:lnSpc>
                <a:spcPct val="100000"/>
              </a:lnSpc>
              <a:spcBef>
                <a:spcPts val="0"/>
              </a:spcBef>
              <a:spcAft>
                <a:spcPts val="0"/>
              </a:spcAft>
              <a:buClr>
                <a:schemeClr val="dk1"/>
              </a:buClr>
              <a:buSzPts val="2600"/>
              <a:buFont typeface="Arial" panose="020B0604020202020204" pitchFamily="34" charset="0"/>
              <a:buChar char="•"/>
            </a:pPr>
            <a:r>
              <a:rPr lang="en-US" dirty="0"/>
              <a:t>Of note, consumer groups letter: “CMS, exercise existing authority.”</a:t>
            </a:r>
          </a:p>
          <a:p>
            <a:pPr marL="0" lvl="0" indent="0" algn="l" rtl="0">
              <a:lnSpc>
                <a:spcPct val="100000"/>
              </a:lnSpc>
              <a:spcBef>
                <a:spcPts val="0"/>
              </a:spcBef>
              <a:spcAft>
                <a:spcPts val="0"/>
              </a:spcAft>
              <a:buClr>
                <a:schemeClr val="dk1"/>
              </a:buClr>
              <a:buSzPts val="2600"/>
            </a:pPr>
            <a:endParaRPr lang="en-US" dirty="0"/>
          </a:p>
          <a:p>
            <a:pPr lvl="0" indent="-457200" algn="l" rtl="0">
              <a:lnSpc>
                <a:spcPct val="100000"/>
              </a:lnSpc>
              <a:spcBef>
                <a:spcPts val="0"/>
              </a:spcBef>
              <a:spcAft>
                <a:spcPts val="0"/>
              </a:spcAft>
              <a:buClr>
                <a:schemeClr val="dk1"/>
              </a:buClr>
              <a:buSzPts val="2600"/>
              <a:buFont typeface="Arial" panose="020B0604020202020204" pitchFamily="34" charset="0"/>
              <a:buChar char="•"/>
            </a:pPr>
            <a:r>
              <a:rPr lang="en-US" dirty="0"/>
              <a:t>Threading the needle: target fraud without penalizing legitimate providers</a:t>
            </a:r>
            <a:endParaRPr dirty="0"/>
          </a:p>
        </p:txBody>
      </p:sp>
    </p:spTree>
    <p:extLst>
      <p:ext uri="{BB962C8B-B14F-4D97-AF65-F5344CB8AC3E}">
        <p14:creationId xmlns:p14="http://schemas.microsoft.com/office/powerpoint/2010/main" val="29549877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155">
          <a:extLst>
            <a:ext uri="{FF2B5EF4-FFF2-40B4-BE49-F238E27FC236}">
              <a16:creationId xmlns:a16="http://schemas.microsoft.com/office/drawing/2014/main" id="{6EDF8C54-A7D2-2988-0DB5-187E98F46067}"/>
            </a:ext>
          </a:extLst>
        </p:cNvPr>
        <p:cNvGrpSpPr/>
        <p:nvPr/>
      </p:nvGrpSpPr>
      <p:grpSpPr>
        <a:xfrm>
          <a:off x="0" y="0"/>
          <a:ext cx="0" cy="0"/>
          <a:chOff x="0" y="0"/>
          <a:chExt cx="0" cy="0"/>
        </a:xfrm>
      </p:grpSpPr>
      <p:sp>
        <p:nvSpPr>
          <p:cNvPr id="1156" name="Google Shape;1156;p75">
            <a:extLst>
              <a:ext uri="{FF2B5EF4-FFF2-40B4-BE49-F238E27FC236}">
                <a16:creationId xmlns:a16="http://schemas.microsoft.com/office/drawing/2014/main" id="{A0F97EA8-7727-55CC-8B2B-A3CAC08469F2}"/>
              </a:ext>
            </a:extLst>
          </p:cNvPr>
          <p:cNvSpPr txBox="1">
            <a:spLocks noGrp="1"/>
          </p:cNvSpPr>
          <p:nvPr>
            <p:ph type="title"/>
          </p:nvPr>
        </p:nvSpPr>
        <p:spPr>
          <a:xfrm>
            <a:off x="838200" y="457200"/>
            <a:ext cx="10515600" cy="79744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6"/>
              </a:buClr>
              <a:buSzPts val="4400"/>
              <a:buFont typeface="Calibri"/>
              <a:buNone/>
            </a:pPr>
            <a:r>
              <a:rPr lang="en-US" dirty="0"/>
              <a:t>Medicaid Provider Revalidation</a:t>
            </a:r>
            <a:endParaRPr dirty="0"/>
          </a:p>
        </p:txBody>
      </p:sp>
      <p:sp>
        <p:nvSpPr>
          <p:cNvPr id="1157" name="Google Shape;1157;p75">
            <a:extLst>
              <a:ext uri="{FF2B5EF4-FFF2-40B4-BE49-F238E27FC236}">
                <a16:creationId xmlns:a16="http://schemas.microsoft.com/office/drawing/2014/main" id="{6A67596A-F9BE-C401-2B31-C2D07F4D8E15}"/>
              </a:ext>
            </a:extLst>
          </p:cNvPr>
          <p:cNvSpPr txBox="1">
            <a:spLocks noGrp="1"/>
          </p:cNvSpPr>
          <p:nvPr>
            <p:ph type="body" idx="1"/>
          </p:nvPr>
        </p:nvSpPr>
        <p:spPr>
          <a:xfrm>
            <a:off x="838200" y="1639987"/>
            <a:ext cx="10515600" cy="3880883"/>
          </a:xfrm>
          <a:prstGeom prst="rect">
            <a:avLst/>
          </a:prstGeom>
          <a:noFill/>
          <a:ln>
            <a:noFill/>
          </a:ln>
        </p:spPr>
        <p:txBody>
          <a:bodyPr spcFirstLastPara="1" wrap="square" lIns="91425" tIns="45700" rIns="91425" bIns="45700" anchor="t" anchorCtr="0">
            <a:normAutofit/>
          </a:bodyPr>
          <a:lstStyle/>
          <a:p>
            <a:pPr lvl="0" indent="-457200" algn="l" rtl="0">
              <a:lnSpc>
                <a:spcPct val="100000"/>
              </a:lnSpc>
              <a:spcBef>
                <a:spcPts val="0"/>
              </a:spcBef>
              <a:spcAft>
                <a:spcPts val="0"/>
              </a:spcAft>
              <a:buClr>
                <a:schemeClr val="dk1"/>
              </a:buClr>
              <a:buSzPts val="2600"/>
              <a:buFont typeface="Arial" panose="020B0604020202020204" pitchFamily="34" charset="0"/>
              <a:buChar char="•"/>
            </a:pPr>
            <a:r>
              <a:rPr lang="en-US" dirty="0"/>
              <a:t>Nation-wide strategy implemented at state level</a:t>
            </a:r>
          </a:p>
          <a:p>
            <a:pPr marL="0" lvl="0" indent="0" algn="l" rtl="0">
              <a:lnSpc>
                <a:spcPct val="100000"/>
              </a:lnSpc>
              <a:spcBef>
                <a:spcPts val="0"/>
              </a:spcBef>
              <a:spcAft>
                <a:spcPts val="0"/>
              </a:spcAft>
              <a:buClr>
                <a:schemeClr val="dk1"/>
              </a:buClr>
              <a:buSzPts val="2600"/>
            </a:pPr>
            <a:endParaRPr lang="en-US" dirty="0"/>
          </a:p>
          <a:p>
            <a:pPr lvl="0" indent="-457200" algn="l" rtl="0">
              <a:lnSpc>
                <a:spcPct val="100000"/>
              </a:lnSpc>
              <a:spcBef>
                <a:spcPts val="0"/>
              </a:spcBef>
              <a:spcAft>
                <a:spcPts val="0"/>
              </a:spcAft>
              <a:buClr>
                <a:schemeClr val="dk1"/>
              </a:buClr>
              <a:buSzPts val="2600"/>
              <a:buFont typeface="Arial" panose="020B0604020202020204" pitchFamily="34" charset="0"/>
              <a:buChar char="•"/>
            </a:pPr>
            <a:r>
              <a:rPr lang="en-US" dirty="0"/>
              <a:t>All states must develop strategy; focus on “high risk” providers</a:t>
            </a:r>
          </a:p>
          <a:p>
            <a:pPr marL="0" lvl="0" indent="0" algn="l" rtl="0">
              <a:lnSpc>
                <a:spcPct val="100000"/>
              </a:lnSpc>
              <a:spcBef>
                <a:spcPts val="0"/>
              </a:spcBef>
              <a:spcAft>
                <a:spcPts val="0"/>
              </a:spcAft>
              <a:buClr>
                <a:schemeClr val="dk1"/>
              </a:buClr>
              <a:buSzPts val="2600"/>
            </a:pPr>
            <a:endParaRPr lang="en-US" dirty="0"/>
          </a:p>
          <a:p>
            <a:pPr lvl="0" indent="-457200" algn="l" rtl="0">
              <a:lnSpc>
                <a:spcPct val="100000"/>
              </a:lnSpc>
              <a:spcBef>
                <a:spcPts val="0"/>
              </a:spcBef>
              <a:spcAft>
                <a:spcPts val="0"/>
              </a:spcAft>
              <a:buClr>
                <a:schemeClr val="dk1"/>
              </a:buClr>
              <a:buSzPts val="2600"/>
              <a:buFont typeface="Arial" panose="020B0604020202020204" pitchFamily="34" charset="0"/>
              <a:buChar char="•"/>
            </a:pPr>
            <a:r>
              <a:rPr lang="en-US" dirty="0"/>
              <a:t>Trends: tight timelines, complex disclosures</a:t>
            </a:r>
          </a:p>
          <a:p>
            <a:pPr marL="0" lvl="0" indent="0" algn="l" rtl="0">
              <a:lnSpc>
                <a:spcPct val="100000"/>
              </a:lnSpc>
              <a:spcBef>
                <a:spcPts val="0"/>
              </a:spcBef>
              <a:spcAft>
                <a:spcPts val="0"/>
              </a:spcAft>
              <a:buClr>
                <a:schemeClr val="dk1"/>
              </a:buClr>
              <a:buSzPts val="2600"/>
            </a:pPr>
            <a:endParaRPr lang="en-US" dirty="0"/>
          </a:p>
          <a:p>
            <a:pPr lvl="0" indent="-457200" algn="l" rtl="0">
              <a:lnSpc>
                <a:spcPct val="100000"/>
              </a:lnSpc>
              <a:spcBef>
                <a:spcPts val="0"/>
              </a:spcBef>
              <a:spcAft>
                <a:spcPts val="0"/>
              </a:spcAft>
              <a:buClr>
                <a:schemeClr val="dk1"/>
              </a:buClr>
              <a:buSzPts val="2600"/>
              <a:buFont typeface="Arial" panose="020B0604020202020204" pitchFamily="34" charset="0"/>
              <a:buChar char="•"/>
            </a:pPr>
            <a:r>
              <a:rPr lang="en-US" dirty="0"/>
              <a:t>Tips: similar to Medicare off-cycle revalidations – start early, document efforts</a:t>
            </a:r>
            <a:endParaRPr dirty="0"/>
          </a:p>
        </p:txBody>
      </p:sp>
    </p:spTree>
    <p:extLst>
      <p:ext uri="{BB962C8B-B14F-4D97-AF65-F5344CB8AC3E}">
        <p14:creationId xmlns:p14="http://schemas.microsoft.com/office/powerpoint/2010/main" val="12163118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155">
          <a:extLst>
            <a:ext uri="{FF2B5EF4-FFF2-40B4-BE49-F238E27FC236}">
              <a16:creationId xmlns:a16="http://schemas.microsoft.com/office/drawing/2014/main" id="{617BB472-4538-1399-3AA1-306D45B4FAD3}"/>
            </a:ext>
          </a:extLst>
        </p:cNvPr>
        <p:cNvGrpSpPr/>
        <p:nvPr/>
      </p:nvGrpSpPr>
      <p:grpSpPr>
        <a:xfrm>
          <a:off x="0" y="0"/>
          <a:ext cx="0" cy="0"/>
          <a:chOff x="0" y="0"/>
          <a:chExt cx="0" cy="0"/>
        </a:xfrm>
      </p:grpSpPr>
      <p:sp>
        <p:nvSpPr>
          <p:cNvPr id="1156" name="Google Shape;1156;p75">
            <a:extLst>
              <a:ext uri="{FF2B5EF4-FFF2-40B4-BE49-F238E27FC236}">
                <a16:creationId xmlns:a16="http://schemas.microsoft.com/office/drawing/2014/main" id="{4EAFD60F-F7B1-89CD-9816-67AE4A6AE20F}"/>
              </a:ext>
            </a:extLst>
          </p:cNvPr>
          <p:cNvSpPr txBox="1">
            <a:spLocks noGrp="1"/>
          </p:cNvSpPr>
          <p:nvPr>
            <p:ph type="title"/>
          </p:nvPr>
        </p:nvSpPr>
        <p:spPr>
          <a:xfrm>
            <a:off x="838200" y="457200"/>
            <a:ext cx="10515600" cy="79744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6"/>
              </a:buClr>
              <a:buSzPts val="4400"/>
              <a:buFont typeface="Calibri"/>
              <a:buNone/>
            </a:pPr>
            <a:r>
              <a:rPr lang="en-US" dirty="0"/>
              <a:t>Payment Transparency</a:t>
            </a:r>
            <a:endParaRPr dirty="0"/>
          </a:p>
        </p:txBody>
      </p:sp>
      <p:sp>
        <p:nvSpPr>
          <p:cNvPr id="1157" name="Google Shape;1157;p75">
            <a:extLst>
              <a:ext uri="{FF2B5EF4-FFF2-40B4-BE49-F238E27FC236}">
                <a16:creationId xmlns:a16="http://schemas.microsoft.com/office/drawing/2014/main" id="{73521BF6-CDD9-683D-0FEB-D6E2B8A12CEB}"/>
              </a:ext>
            </a:extLst>
          </p:cNvPr>
          <p:cNvSpPr txBox="1">
            <a:spLocks noGrp="1"/>
          </p:cNvSpPr>
          <p:nvPr>
            <p:ph type="body" idx="1"/>
          </p:nvPr>
        </p:nvSpPr>
        <p:spPr>
          <a:xfrm>
            <a:off x="838200" y="1639987"/>
            <a:ext cx="10515600" cy="3880883"/>
          </a:xfrm>
          <a:prstGeom prst="rect">
            <a:avLst/>
          </a:prstGeom>
          <a:noFill/>
          <a:ln>
            <a:noFill/>
          </a:ln>
        </p:spPr>
        <p:txBody>
          <a:bodyPr spcFirstLastPara="1" wrap="square" lIns="91425" tIns="45700" rIns="91425" bIns="45700" anchor="t" anchorCtr="0">
            <a:normAutofit/>
          </a:bodyPr>
          <a:lstStyle/>
          <a:p>
            <a:pPr lvl="0" indent="-457200" algn="l" rtl="0">
              <a:lnSpc>
                <a:spcPct val="100000"/>
              </a:lnSpc>
              <a:spcBef>
                <a:spcPts val="0"/>
              </a:spcBef>
              <a:spcAft>
                <a:spcPts val="0"/>
              </a:spcAft>
              <a:buClr>
                <a:schemeClr val="dk1"/>
              </a:buClr>
              <a:buSzPts val="2600"/>
              <a:buFont typeface="Arial" panose="020B0604020202020204" pitchFamily="34" charset="0"/>
              <a:buChar char="•"/>
            </a:pPr>
            <a:r>
              <a:rPr lang="en-US" dirty="0"/>
              <a:t>855A SNF Attachment</a:t>
            </a:r>
          </a:p>
          <a:p>
            <a:pPr marL="0" lvl="0" indent="0" algn="l" rtl="0">
              <a:lnSpc>
                <a:spcPct val="100000"/>
              </a:lnSpc>
              <a:spcBef>
                <a:spcPts val="0"/>
              </a:spcBef>
              <a:spcAft>
                <a:spcPts val="0"/>
              </a:spcAft>
              <a:buClr>
                <a:schemeClr val="dk1"/>
              </a:buClr>
              <a:buSzPts val="2600"/>
            </a:pPr>
            <a:endParaRPr lang="en-US" dirty="0"/>
          </a:p>
          <a:p>
            <a:pPr lvl="0" indent="-457200" algn="l" rtl="0">
              <a:lnSpc>
                <a:spcPct val="100000"/>
              </a:lnSpc>
              <a:spcBef>
                <a:spcPts val="0"/>
              </a:spcBef>
              <a:spcAft>
                <a:spcPts val="0"/>
              </a:spcAft>
              <a:buClr>
                <a:schemeClr val="dk1"/>
              </a:buClr>
              <a:buSzPts val="2600"/>
              <a:buFont typeface="Arial" panose="020B0604020202020204" pitchFamily="34" charset="0"/>
              <a:buChar char="•"/>
            </a:pPr>
            <a:r>
              <a:rPr lang="en-US" dirty="0"/>
              <a:t>Medicare Cost Report revisions</a:t>
            </a:r>
          </a:p>
          <a:p>
            <a:pPr marL="0" lvl="0" indent="0" algn="l" rtl="0">
              <a:lnSpc>
                <a:spcPct val="100000"/>
              </a:lnSpc>
              <a:spcBef>
                <a:spcPts val="0"/>
              </a:spcBef>
              <a:spcAft>
                <a:spcPts val="0"/>
              </a:spcAft>
              <a:buClr>
                <a:schemeClr val="dk1"/>
              </a:buClr>
              <a:buSzPts val="2600"/>
            </a:pPr>
            <a:endParaRPr lang="en-US" dirty="0"/>
          </a:p>
          <a:p>
            <a:pPr lvl="0" indent="-457200" algn="l" rtl="0">
              <a:lnSpc>
                <a:spcPct val="100000"/>
              </a:lnSpc>
              <a:spcBef>
                <a:spcPts val="0"/>
              </a:spcBef>
              <a:spcAft>
                <a:spcPts val="0"/>
              </a:spcAft>
              <a:buClr>
                <a:schemeClr val="dk1"/>
              </a:buClr>
              <a:buSzPts val="2600"/>
              <a:buFont typeface="Arial" panose="020B0604020202020204" pitchFamily="34" charset="0"/>
              <a:buChar char="•"/>
            </a:pPr>
            <a:r>
              <a:rPr lang="en-US" dirty="0"/>
              <a:t>Medicaid payment reporting requirements</a:t>
            </a:r>
          </a:p>
          <a:p>
            <a:pPr marL="0" lvl="0" indent="0" algn="l" rtl="0">
              <a:lnSpc>
                <a:spcPct val="100000"/>
              </a:lnSpc>
              <a:spcBef>
                <a:spcPts val="0"/>
              </a:spcBef>
              <a:spcAft>
                <a:spcPts val="0"/>
              </a:spcAft>
              <a:buClr>
                <a:schemeClr val="dk1"/>
              </a:buClr>
              <a:buSzPts val="2600"/>
            </a:pPr>
            <a:endParaRPr lang="en-US" dirty="0"/>
          </a:p>
          <a:p>
            <a:pPr lvl="0" indent="-457200" algn="l" rtl="0">
              <a:lnSpc>
                <a:spcPct val="100000"/>
              </a:lnSpc>
              <a:spcBef>
                <a:spcPts val="0"/>
              </a:spcBef>
              <a:spcAft>
                <a:spcPts val="0"/>
              </a:spcAft>
              <a:buClr>
                <a:schemeClr val="dk1"/>
              </a:buClr>
              <a:buSzPts val="2600"/>
              <a:buFont typeface="Arial" panose="020B0604020202020204" pitchFamily="34" charset="0"/>
              <a:buChar char="•"/>
            </a:pPr>
            <a:r>
              <a:rPr lang="en-US" dirty="0"/>
              <a:t>80/20 concept</a:t>
            </a:r>
          </a:p>
          <a:p>
            <a:pPr marL="0" lvl="0" indent="0" algn="l" rtl="0">
              <a:lnSpc>
                <a:spcPct val="100000"/>
              </a:lnSpc>
              <a:spcBef>
                <a:spcPts val="0"/>
              </a:spcBef>
              <a:spcAft>
                <a:spcPts val="0"/>
              </a:spcAft>
              <a:buClr>
                <a:schemeClr val="dk1"/>
              </a:buClr>
              <a:buSzPts val="2600"/>
            </a:pPr>
            <a:endParaRPr lang="en-US" dirty="0"/>
          </a:p>
          <a:p>
            <a:pPr lvl="0" indent="-457200" algn="l" rtl="0">
              <a:lnSpc>
                <a:spcPct val="100000"/>
              </a:lnSpc>
              <a:spcBef>
                <a:spcPts val="0"/>
              </a:spcBef>
              <a:spcAft>
                <a:spcPts val="0"/>
              </a:spcAft>
              <a:buClr>
                <a:schemeClr val="dk1"/>
              </a:buClr>
              <a:buSzPts val="2600"/>
              <a:buFont typeface="Arial" panose="020B0604020202020204" pitchFamily="34" charset="0"/>
              <a:buChar char="•"/>
            </a:pPr>
            <a:r>
              <a:rPr lang="en-US" dirty="0"/>
              <a:t>Bill banning private equity in nursing homes, hospitals</a:t>
            </a:r>
            <a:endParaRPr dirty="0"/>
          </a:p>
        </p:txBody>
      </p:sp>
    </p:spTree>
    <p:extLst>
      <p:ext uri="{BB962C8B-B14F-4D97-AF65-F5344CB8AC3E}">
        <p14:creationId xmlns:p14="http://schemas.microsoft.com/office/powerpoint/2010/main" val="38681030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479"/>
        <p:cNvGrpSpPr/>
        <p:nvPr/>
      </p:nvGrpSpPr>
      <p:grpSpPr>
        <a:xfrm>
          <a:off x="0" y="0"/>
          <a:ext cx="0" cy="0"/>
          <a:chOff x="0" y="0"/>
          <a:chExt cx="0" cy="0"/>
        </a:xfrm>
      </p:grpSpPr>
      <p:pic>
        <p:nvPicPr>
          <p:cNvPr id="1480" name="Google Shape;1480;p119" descr="Healthcare professional talking to a patient in bed"/>
          <p:cNvPicPr preferRelativeResize="0">
            <a:picLocks noGrp="1"/>
          </p:cNvPicPr>
          <p:nvPr>
            <p:ph type="pic" idx="2"/>
          </p:nvPr>
        </p:nvPicPr>
        <p:blipFill>
          <a:blip r:embed="rId3"/>
          <a:srcRect l="15454" r="33328"/>
          <a:stretch>
            <a:fillRect/>
          </a:stretch>
        </p:blipFill>
        <p:spPr>
          <a:xfrm>
            <a:off x="7048818" y="736304"/>
            <a:ext cx="4132262" cy="5385391"/>
          </a:xfrm>
          <a:prstGeom prst="rect">
            <a:avLst/>
          </a:prstGeom>
          <a:noFill/>
          <a:ln>
            <a:noFill/>
          </a:ln>
        </p:spPr>
      </p:pic>
      <p:sp>
        <p:nvSpPr>
          <p:cNvPr id="1481" name="Google Shape;1481;p119"/>
          <p:cNvSpPr txBox="1">
            <a:spLocks noGrp="1"/>
          </p:cNvSpPr>
          <p:nvPr>
            <p:ph type="title"/>
          </p:nvPr>
        </p:nvSpPr>
        <p:spPr>
          <a:xfrm>
            <a:off x="1293694" y="1695892"/>
            <a:ext cx="5258116" cy="3466214"/>
          </a:xfrm>
        </p:spPr>
        <p:txBody>
          <a:bodyPr spcFirstLastPara="1" wrap="square" lIns="91425" tIns="45700" rIns="91425" bIns="45700" anchor="ctr" anchorCtr="0">
            <a:normAutofit/>
          </a:bodyPr>
          <a:lstStyle/>
          <a:p>
            <a:pPr marL="0" lvl="0" indent="0" rtl="0">
              <a:spcBef>
                <a:spcPts val="0"/>
              </a:spcBef>
              <a:spcAft>
                <a:spcPts val="0"/>
              </a:spcAft>
              <a:buClr>
                <a:srgbClr val="673065"/>
              </a:buClr>
              <a:buSzPts val="4800"/>
              <a:buFont typeface="Calibri"/>
              <a:buNone/>
            </a:pPr>
            <a:r>
              <a:rPr lang="en-US" dirty="0"/>
              <a:t>Nursing Home Staffing</a:t>
            </a:r>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339">
          <a:extLst>
            <a:ext uri="{FF2B5EF4-FFF2-40B4-BE49-F238E27FC236}">
              <a16:creationId xmlns:a16="http://schemas.microsoft.com/office/drawing/2014/main" id="{8788F025-4D22-A89E-BA03-DF49046FF6D5}"/>
            </a:ext>
          </a:extLst>
        </p:cNvPr>
        <p:cNvGrpSpPr/>
        <p:nvPr/>
      </p:nvGrpSpPr>
      <p:grpSpPr>
        <a:xfrm>
          <a:off x="0" y="0"/>
          <a:ext cx="0" cy="0"/>
          <a:chOff x="0" y="0"/>
          <a:chExt cx="0" cy="0"/>
        </a:xfrm>
      </p:grpSpPr>
      <p:sp>
        <p:nvSpPr>
          <p:cNvPr id="1340" name="Google Shape;1340;p100">
            <a:extLst>
              <a:ext uri="{FF2B5EF4-FFF2-40B4-BE49-F238E27FC236}">
                <a16:creationId xmlns:a16="http://schemas.microsoft.com/office/drawing/2014/main" id="{EA1185B2-60F8-FC55-138B-5C3F725F784A}"/>
              </a:ext>
            </a:extLst>
          </p:cNvPr>
          <p:cNvSpPr txBox="1">
            <a:spLocks noGrp="1"/>
          </p:cNvSpPr>
          <p:nvPr>
            <p:ph type="title"/>
          </p:nvPr>
        </p:nvSpPr>
        <p:spPr>
          <a:xfrm>
            <a:off x="838200" y="457200"/>
            <a:ext cx="10515600" cy="79744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2"/>
              </a:buClr>
              <a:buSzPts val="4400"/>
              <a:buFont typeface="Calibri"/>
              <a:buNone/>
            </a:pPr>
            <a:r>
              <a:rPr lang="en-US" dirty="0"/>
              <a:t>Staffing Standards - Administration</a:t>
            </a:r>
            <a:endParaRPr dirty="0"/>
          </a:p>
        </p:txBody>
      </p:sp>
      <p:sp>
        <p:nvSpPr>
          <p:cNvPr id="1341" name="Google Shape;1341;p100">
            <a:extLst>
              <a:ext uri="{FF2B5EF4-FFF2-40B4-BE49-F238E27FC236}">
                <a16:creationId xmlns:a16="http://schemas.microsoft.com/office/drawing/2014/main" id="{33BDACE0-A3E4-3683-C398-F3E013D079BA}"/>
              </a:ext>
            </a:extLst>
          </p:cNvPr>
          <p:cNvSpPr txBox="1">
            <a:spLocks noGrp="1"/>
          </p:cNvSpPr>
          <p:nvPr>
            <p:ph type="body" idx="1"/>
          </p:nvPr>
        </p:nvSpPr>
        <p:spPr>
          <a:xfrm>
            <a:off x="838200" y="1562987"/>
            <a:ext cx="10515600" cy="4183295"/>
          </a:xfrm>
          <a:prstGeom prst="rect">
            <a:avLst/>
          </a:prstGeom>
          <a:noFill/>
          <a:ln>
            <a:noFill/>
          </a:ln>
        </p:spPr>
        <p:txBody>
          <a:bodyPr spcFirstLastPara="1" wrap="square" lIns="91425" tIns="45700" rIns="91425" bIns="45700" anchor="t" anchorCtr="0">
            <a:normAutofit/>
          </a:bodyPr>
          <a:lstStyle/>
          <a:p>
            <a:pPr lvl="0" indent="-457200" algn="l" rtl="0">
              <a:lnSpc>
                <a:spcPct val="100000"/>
              </a:lnSpc>
              <a:spcBef>
                <a:spcPts val="0"/>
              </a:spcBef>
              <a:spcAft>
                <a:spcPts val="0"/>
              </a:spcAft>
              <a:buClr>
                <a:schemeClr val="dk1"/>
              </a:buClr>
              <a:buSzPts val="2600"/>
              <a:buFont typeface="Arial" panose="020B0604020202020204" pitchFamily="34" charset="0"/>
              <a:buChar char="•"/>
            </a:pPr>
            <a:r>
              <a:rPr lang="en-US" dirty="0"/>
              <a:t>Biden-era initiative: staffing study, regulations</a:t>
            </a:r>
          </a:p>
          <a:p>
            <a:pPr marL="0" lvl="0" indent="0" algn="l" rtl="0">
              <a:lnSpc>
                <a:spcPct val="100000"/>
              </a:lnSpc>
              <a:spcBef>
                <a:spcPts val="0"/>
              </a:spcBef>
              <a:spcAft>
                <a:spcPts val="0"/>
              </a:spcAft>
              <a:buClr>
                <a:schemeClr val="dk1"/>
              </a:buClr>
              <a:buSzPts val="2600"/>
            </a:pPr>
            <a:endParaRPr lang="en-US" dirty="0"/>
          </a:p>
          <a:p>
            <a:pPr lvl="0" indent="-457200" algn="l" rtl="0">
              <a:lnSpc>
                <a:spcPct val="100000"/>
              </a:lnSpc>
              <a:spcBef>
                <a:spcPts val="0"/>
              </a:spcBef>
              <a:spcAft>
                <a:spcPts val="0"/>
              </a:spcAft>
              <a:buClr>
                <a:schemeClr val="dk1"/>
              </a:buClr>
              <a:buSzPts val="2600"/>
              <a:buFont typeface="Arial" panose="020B0604020202020204" pitchFamily="34" charset="0"/>
              <a:buChar char="•"/>
            </a:pPr>
            <a:r>
              <a:rPr lang="en-US" dirty="0"/>
              <a:t>Regulations proposed in 2023; finalized in 2024</a:t>
            </a:r>
          </a:p>
          <a:p>
            <a:pPr lvl="1" indent="-457200">
              <a:buSzPts val="2600"/>
              <a:buFont typeface="Arial" panose="020B0604020202020204" pitchFamily="34" charset="0"/>
              <a:buChar char="•"/>
            </a:pPr>
            <a:r>
              <a:rPr lang="en-US" sz="2600" dirty="0"/>
              <a:t>Spring 2025: standards defeated in federal courts</a:t>
            </a:r>
          </a:p>
          <a:p>
            <a:pPr lvl="1" indent="-457200">
              <a:buSzPts val="2600"/>
              <a:buFont typeface="Arial" panose="020B0604020202020204" pitchFamily="34" charset="0"/>
              <a:buChar char="•"/>
            </a:pPr>
            <a:r>
              <a:rPr lang="en-US" sz="2600" dirty="0"/>
              <a:t>Summer 2025: decisions appealed, moratorium by Congress</a:t>
            </a:r>
          </a:p>
          <a:p>
            <a:pPr lvl="1" indent="-457200">
              <a:buSzPts val="2600"/>
              <a:buFont typeface="Arial" panose="020B0604020202020204" pitchFamily="34" charset="0"/>
              <a:buChar char="•"/>
            </a:pPr>
            <a:r>
              <a:rPr lang="en-US" sz="2600" dirty="0"/>
              <a:t>Fall 2025: appeals withdrawn</a:t>
            </a:r>
          </a:p>
          <a:p>
            <a:pPr lvl="1" indent="-457200">
              <a:buSzPts val="2600"/>
              <a:buFont typeface="Arial" panose="020B0604020202020204" pitchFamily="34" charset="0"/>
              <a:buChar char="•"/>
            </a:pPr>
            <a:r>
              <a:rPr lang="en-US" sz="2600" dirty="0"/>
              <a:t>Winter 2025: rule repealed</a:t>
            </a:r>
          </a:p>
          <a:p>
            <a:pPr marL="0" lvl="0" indent="0" algn="l" rtl="0">
              <a:lnSpc>
                <a:spcPct val="100000"/>
              </a:lnSpc>
              <a:spcBef>
                <a:spcPts val="0"/>
              </a:spcBef>
              <a:spcAft>
                <a:spcPts val="0"/>
              </a:spcAft>
              <a:buClr>
                <a:schemeClr val="dk1"/>
              </a:buClr>
              <a:buSzPts val="2600"/>
              <a:buNone/>
            </a:pPr>
            <a:endParaRPr dirty="0"/>
          </a:p>
        </p:txBody>
      </p:sp>
    </p:spTree>
    <p:extLst>
      <p:ext uri="{BB962C8B-B14F-4D97-AF65-F5344CB8AC3E}">
        <p14:creationId xmlns:p14="http://schemas.microsoft.com/office/powerpoint/2010/main" val="27273845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339"/>
        <p:cNvGrpSpPr/>
        <p:nvPr/>
      </p:nvGrpSpPr>
      <p:grpSpPr>
        <a:xfrm>
          <a:off x="0" y="0"/>
          <a:ext cx="0" cy="0"/>
          <a:chOff x="0" y="0"/>
          <a:chExt cx="0" cy="0"/>
        </a:xfrm>
      </p:grpSpPr>
      <p:sp>
        <p:nvSpPr>
          <p:cNvPr id="1340" name="Google Shape;1340;p100"/>
          <p:cNvSpPr txBox="1">
            <a:spLocks noGrp="1"/>
          </p:cNvSpPr>
          <p:nvPr>
            <p:ph type="title"/>
          </p:nvPr>
        </p:nvSpPr>
        <p:spPr>
          <a:xfrm>
            <a:off x="838200" y="457200"/>
            <a:ext cx="10515600" cy="79744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2"/>
              </a:buClr>
              <a:buSzPts val="4400"/>
              <a:buFont typeface="Calibri"/>
              <a:buNone/>
            </a:pPr>
            <a:r>
              <a:rPr lang="en-US" dirty="0"/>
              <a:t>Staffing Standards - Congress</a:t>
            </a:r>
            <a:endParaRPr dirty="0"/>
          </a:p>
        </p:txBody>
      </p:sp>
      <p:sp>
        <p:nvSpPr>
          <p:cNvPr id="1341" name="Google Shape;1341;p100"/>
          <p:cNvSpPr txBox="1">
            <a:spLocks noGrp="1"/>
          </p:cNvSpPr>
          <p:nvPr>
            <p:ph type="body" idx="1"/>
          </p:nvPr>
        </p:nvSpPr>
        <p:spPr>
          <a:xfrm>
            <a:off x="838200" y="1562987"/>
            <a:ext cx="10515600" cy="4183295"/>
          </a:xfrm>
          <a:prstGeom prst="rect">
            <a:avLst/>
          </a:prstGeom>
          <a:noFill/>
          <a:ln>
            <a:noFill/>
          </a:ln>
        </p:spPr>
        <p:txBody>
          <a:bodyPr spcFirstLastPara="1" wrap="square" lIns="91425" tIns="45700" rIns="91425" bIns="45700" anchor="t" anchorCtr="0">
            <a:normAutofit/>
          </a:bodyPr>
          <a:lstStyle/>
          <a:p>
            <a:pPr lvl="0" indent="-457200" algn="l" rtl="0">
              <a:lnSpc>
                <a:spcPct val="100000"/>
              </a:lnSpc>
              <a:spcBef>
                <a:spcPts val="0"/>
              </a:spcBef>
              <a:spcAft>
                <a:spcPts val="0"/>
              </a:spcAft>
              <a:buClr>
                <a:schemeClr val="dk1"/>
              </a:buClr>
              <a:buSzPts val="2600"/>
              <a:buFont typeface="Arial" panose="020B0604020202020204" pitchFamily="34" charset="0"/>
              <a:buChar char="•"/>
            </a:pPr>
            <a:r>
              <a:rPr lang="en-US" dirty="0"/>
              <a:t>Currently, bills in House and Senate</a:t>
            </a:r>
          </a:p>
          <a:p>
            <a:pPr marL="0" lvl="0" indent="0" algn="l" rtl="0">
              <a:lnSpc>
                <a:spcPct val="100000"/>
              </a:lnSpc>
              <a:spcBef>
                <a:spcPts val="0"/>
              </a:spcBef>
              <a:spcAft>
                <a:spcPts val="0"/>
              </a:spcAft>
              <a:buClr>
                <a:schemeClr val="dk1"/>
              </a:buClr>
              <a:buSzPts val="2600"/>
              <a:buNone/>
            </a:pPr>
            <a:endParaRPr lang="en-US" dirty="0"/>
          </a:p>
          <a:p>
            <a:pPr lvl="0" indent="-457200" algn="l" rtl="0">
              <a:lnSpc>
                <a:spcPct val="100000"/>
              </a:lnSpc>
              <a:spcBef>
                <a:spcPts val="0"/>
              </a:spcBef>
              <a:spcAft>
                <a:spcPts val="0"/>
              </a:spcAft>
              <a:buClr>
                <a:schemeClr val="dk1"/>
              </a:buClr>
              <a:buSzPts val="2600"/>
              <a:buFont typeface="Arial" panose="020B0604020202020204" pitchFamily="34" charset="0"/>
              <a:buChar char="•"/>
            </a:pPr>
            <a:r>
              <a:rPr lang="en-US" dirty="0"/>
              <a:t>Both include 24/7 RN</a:t>
            </a:r>
          </a:p>
          <a:p>
            <a:pPr marL="0" lvl="0" indent="0" algn="l" rtl="0">
              <a:lnSpc>
                <a:spcPct val="100000"/>
              </a:lnSpc>
              <a:spcBef>
                <a:spcPts val="0"/>
              </a:spcBef>
              <a:spcAft>
                <a:spcPts val="0"/>
              </a:spcAft>
              <a:buClr>
                <a:schemeClr val="dk1"/>
              </a:buClr>
              <a:buSzPts val="2600"/>
            </a:pPr>
            <a:endParaRPr lang="en-US" dirty="0"/>
          </a:p>
          <a:p>
            <a:pPr lvl="0" indent="-457200" algn="l" rtl="0">
              <a:lnSpc>
                <a:spcPct val="100000"/>
              </a:lnSpc>
              <a:spcBef>
                <a:spcPts val="0"/>
              </a:spcBef>
              <a:spcAft>
                <a:spcPts val="0"/>
              </a:spcAft>
              <a:buClr>
                <a:schemeClr val="dk1"/>
              </a:buClr>
              <a:buSzPts val="2600"/>
              <a:buFont typeface="Arial" panose="020B0604020202020204" pitchFamily="34" charset="0"/>
              <a:buChar char="•"/>
            </a:pPr>
            <a:r>
              <a:rPr lang="en-US" dirty="0"/>
              <a:t>Differing total nurse staffing HPRD</a:t>
            </a:r>
          </a:p>
          <a:p>
            <a:pPr marL="0" lvl="0" indent="0" algn="l" rtl="0">
              <a:lnSpc>
                <a:spcPct val="100000"/>
              </a:lnSpc>
              <a:spcBef>
                <a:spcPts val="0"/>
              </a:spcBef>
              <a:spcAft>
                <a:spcPts val="0"/>
              </a:spcAft>
              <a:buClr>
                <a:schemeClr val="dk1"/>
              </a:buClr>
              <a:buSzPts val="2600"/>
            </a:pPr>
            <a:endParaRPr lang="en-US" dirty="0"/>
          </a:p>
          <a:p>
            <a:pPr lvl="0" indent="-457200" algn="l" rtl="0">
              <a:lnSpc>
                <a:spcPct val="100000"/>
              </a:lnSpc>
              <a:spcBef>
                <a:spcPts val="0"/>
              </a:spcBef>
              <a:spcAft>
                <a:spcPts val="0"/>
              </a:spcAft>
              <a:buClr>
                <a:schemeClr val="dk1"/>
              </a:buClr>
              <a:buSzPts val="2600"/>
              <a:buFont typeface="Arial" panose="020B0604020202020204" pitchFamily="34" charset="0"/>
              <a:buChar char="•"/>
            </a:pPr>
            <a:r>
              <a:rPr lang="en-US" dirty="0"/>
              <a:t>House bill includes role-specific HPRD</a:t>
            </a:r>
            <a:endParaRPr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339">
          <a:extLst>
            <a:ext uri="{FF2B5EF4-FFF2-40B4-BE49-F238E27FC236}">
              <a16:creationId xmlns:a16="http://schemas.microsoft.com/office/drawing/2014/main" id="{C22F71DD-3843-3DD3-FD26-0F798DBE7A50}"/>
            </a:ext>
          </a:extLst>
        </p:cNvPr>
        <p:cNvGrpSpPr/>
        <p:nvPr/>
      </p:nvGrpSpPr>
      <p:grpSpPr>
        <a:xfrm>
          <a:off x="0" y="0"/>
          <a:ext cx="0" cy="0"/>
          <a:chOff x="0" y="0"/>
          <a:chExt cx="0" cy="0"/>
        </a:xfrm>
      </p:grpSpPr>
      <p:sp>
        <p:nvSpPr>
          <p:cNvPr id="1340" name="Google Shape;1340;p100">
            <a:extLst>
              <a:ext uri="{FF2B5EF4-FFF2-40B4-BE49-F238E27FC236}">
                <a16:creationId xmlns:a16="http://schemas.microsoft.com/office/drawing/2014/main" id="{159AE9E2-2ACE-744C-DFF1-537B5CC1A7CF}"/>
              </a:ext>
            </a:extLst>
          </p:cNvPr>
          <p:cNvSpPr txBox="1">
            <a:spLocks noGrp="1"/>
          </p:cNvSpPr>
          <p:nvPr>
            <p:ph type="title"/>
          </p:nvPr>
        </p:nvSpPr>
        <p:spPr>
          <a:xfrm>
            <a:off x="838200" y="457200"/>
            <a:ext cx="10515600" cy="79744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2"/>
              </a:buClr>
              <a:buSzPts val="4400"/>
              <a:buFont typeface="Calibri"/>
              <a:buNone/>
            </a:pPr>
            <a:r>
              <a:rPr lang="en-US" dirty="0"/>
              <a:t>Staffing Standards - Congress</a:t>
            </a:r>
            <a:endParaRPr dirty="0"/>
          </a:p>
        </p:txBody>
      </p:sp>
      <p:sp>
        <p:nvSpPr>
          <p:cNvPr id="1341" name="Google Shape;1341;p100">
            <a:extLst>
              <a:ext uri="{FF2B5EF4-FFF2-40B4-BE49-F238E27FC236}">
                <a16:creationId xmlns:a16="http://schemas.microsoft.com/office/drawing/2014/main" id="{3BA5549D-03B8-A9F6-9C98-EE72D2982F51}"/>
              </a:ext>
            </a:extLst>
          </p:cNvPr>
          <p:cNvSpPr txBox="1">
            <a:spLocks noGrp="1"/>
          </p:cNvSpPr>
          <p:nvPr>
            <p:ph type="body" idx="1"/>
          </p:nvPr>
        </p:nvSpPr>
        <p:spPr>
          <a:xfrm>
            <a:off x="838200" y="1562987"/>
            <a:ext cx="10515600" cy="4183295"/>
          </a:xfrm>
          <a:prstGeom prst="rect">
            <a:avLst/>
          </a:prstGeom>
          <a:noFill/>
          <a:ln>
            <a:noFill/>
          </a:ln>
        </p:spPr>
        <p:txBody>
          <a:bodyPr spcFirstLastPara="1" wrap="square" lIns="91425" tIns="45700" rIns="91425" bIns="45700" anchor="t" anchorCtr="0">
            <a:normAutofit/>
          </a:bodyPr>
          <a:lstStyle/>
          <a:p>
            <a:pPr lvl="0" indent="-457200" algn="l" rtl="0">
              <a:lnSpc>
                <a:spcPct val="100000"/>
              </a:lnSpc>
              <a:spcBef>
                <a:spcPts val="0"/>
              </a:spcBef>
              <a:spcAft>
                <a:spcPts val="0"/>
              </a:spcAft>
              <a:buClr>
                <a:schemeClr val="dk1"/>
              </a:buClr>
              <a:buSzPts val="2600"/>
              <a:buFont typeface="Arial" panose="020B0604020202020204" pitchFamily="34" charset="0"/>
              <a:buChar char="•"/>
            </a:pPr>
            <a:r>
              <a:rPr lang="en-US" dirty="0"/>
              <a:t>Focus of Senate Finance Committee Democrats initiative</a:t>
            </a:r>
          </a:p>
          <a:p>
            <a:pPr lvl="1" indent="-457200">
              <a:buSzPts val="2600"/>
              <a:buFont typeface="Arial" panose="020B0604020202020204" pitchFamily="34" charset="0"/>
              <a:buChar char="•"/>
            </a:pPr>
            <a:r>
              <a:rPr lang="en-US" sz="2600" dirty="0"/>
              <a:t>May 2026: 3-part Dear Colleague, 3 pillars in long-term care</a:t>
            </a:r>
          </a:p>
          <a:p>
            <a:pPr lvl="1" indent="-457200">
              <a:buSzPts val="2600"/>
              <a:buFont typeface="Arial" panose="020B0604020202020204" pitchFamily="34" charset="0"/>
              <a:buChar char="•"/>
            </a:pPr>
            <a:r>
              <a:rPr lang="en-US" sz="2600" dirty="0"/>
              <a:t>July 2026: Office Hours</a:t>
            </a:r>
          </a:p>
          <a:p>
            <a:pPr lvl="1" indent="-457200">
              <a:buSzPts val="2600"/>
              <a:buFont typeface="Arial" panose="020B0604020202020204" pitchFamily="34" charset="0"/>
              <a:buChar char="•"/>
            </a:pPr>
            <a:r>
              <a:rPr lang="en-US" sz="2600" dirty="0"/>
              <a:t>Fall 2026: Request for Information</a:t>
            </a:r>
          </a:p>
          <a:p>
            <a:pPr lvl="1" indent="-457200">
              <a:buSzPts val="2600"/>
              <a:buFont typeface="Arial" panose="020B0604020202020204" pitchFamily="34" charset="0"/>
              <a:buChar char="•"/>
            </a:pPr>
            <a:r>
              <a:rPr lang="en-US" sz="2600" dirty="0"/>
              <a:t>Future policies likely to include staffing standards</a:t>
            </a:r>
            <a:endParaRPr sz="2600" dirty="0"/>
          </a:p>
        </p:txBody>
      </p:sp>
    </p:spTree>
    <p:extLst>
      <p:ext uri="{BB962C8B-B14F-4D97-AF65-F5344CB8AC3E}">
        <p14:creationId xmlns:p14="http://schemas.microsoft.com/office/powerpoint/2010/main" val="7059566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398"/>
        <p:cNvGrpSpPr/>
        <p:nvPr/>
      </p:nvGrpSpPr>
      <p:grpSpPr>
        <a:xfrm>
          <a:off x="0" y="0"/>
          <a:ext cx="0" cy="0"/>
          <a:chOff x="0" y="0"/>
          <a:chExt cx="0" cy="0"/>
        </a:xfrm>
      </p:grpSpPr>
      <p:pic>
        <p:nvPicPr>
          <p:cNvPr id="1399" name="Google Shape;1399;p109" descr="A person using a syringe to check blood sugar level&#10;&#10;Description automatically generated"/>
          <p:cNvPicPr preferRelativeResize="0">
            <a:picLocks noGrp="1"/>
          </p:cNvPicPr>
          <p:nvPr>
            <p:ph type="pic" idx="2"/>
          </p:nvPr>
        </p:nvPicPr>
        <p:blipFill rotWithShape="1">
          <a:blip r:embed="rId3">
            <a:alphaModFix/>
          </a:blip>
          <a:srcRect/>
          <a:stretch/>
        </p:blipFill>
        <p:spPr>
          <a:xfrm>
            <a:off x="1108043" y="584791"/>
            <a:ext cx="4132262" cy="5688418"/>
          </a:xfrm>
          <a:prstGeom prst="rect">
            <a:avLst/>
          </a:prstGeom>
          <a:noFill/>
          <a:ln>
            <a:noFill/>
          </a:ln>
        </p:spPr>
      </p:pic>
      <p:sp>
        <p:nvSpPr>
          <p:cNvPr id="1400" name="Google Shape;1400;p109"/>
          <p:cNvSpPr txBox="1">
            <a:spLocks noGrp="1"/>
          </p:cNvSpPr>
          <p:nvPr>
            <p:ph type="title"/>
          </p:nvPr>
        </p:nvSpPr>
        <p:spPr>
          <a:xfrm>
            <a:off x="5859243" y="584791"/>
            <a:ext cx="5679558" cy="797443"/>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2"/>
              </a:buClr>
              <a:buSzPts val="4400"/>
              <a:buFont typeface="Calibri"/>
              <a:buNone/>
            </a:pPr>
            <a:r>
              <a:rPr lang="en-US" dirty="0"/>
              <a:t>Staffing Policy Solutions</a:t>
            </a:r>
            <a:endParaRPr dirty="0"/>
          </a:p>
        </p:txBody>
      </p:sp>
      <p:sp>
        <p:nvSpPr>
          <p:cNvPr id="1401" name="Google Shape;1401;p109"/>
          <p:cNvSpPr txBox="1">
            <a:spLocks noGrp="1"/>
          </p:cNvSpPr>
          <p:nvPr>
            <p:ph type="body" idx="1"/>
          </p:nvPr>
        </p:nvSpPr>
        <p:spPr>
          <a:xfrm>
            <a:off x="5859243" y="1690577"/>
            <a:ext cx="5679558" cy="4582631"/>
          </a:xfrm>
          <a:prstGeom prst="rect">
            <a:avLst/>
          </a:prstGeom>
          <a:noFill/>
          <a:ln>
            <a:noFill/>
          </a:ln>
        </p:spPr>
        <p:txBody>
          <a:bodyPr spcFirstLastPara="1" wrap="square" lIns="91425" tIns="45700" rIns="91425" bIns="45700" anchor="t" anchorCtr="0">
            <a:normAutofit/>
          </a:bodyPr>
          <a:lstStyle/>
          <a:p>
            <a:pPr lvl="0" indent="-457200">
              <a:spcBef>
                <a:spcPts val="0"/>
              </a:spcBef>
              <a:buSzPts val="2600"/>
              <a:buFont typeface="Arial" panose="020B0604020202020204" pitchFamily="34" charset="0"/>
              <a:buChar char="•"/>
            </a:pPr>
            <a:r>
              <a:rPr lang="en-US" dirty="0"/>
              <a:t>CNA lock-out: bills in House and Senate</a:t>
            </a:r>
          </a:p>
          <a:p>
            <a:pPr marL="0" lvl="0" indent="0">
              <a:spcBef>
                <a:spcPts val="0"/>
              </a:spcBef>
              <a:buSzPts val="2600"/>
            </a:pPr>
            <a:endParaRPr lang="en-US" dirty="0"/>
          </a:p>
          <a:p>
            <a:pPr lvl="0" indent="-457200">
              <a:spcBef>
                <a:spcPts val="0"/>
              </a:spcBef>
              <a:buSzPts val="2600"/>
              <a:buFont typeface="Arial" panose="020B0604020202020204" pitchFamily="34" charset="0"/>
              <a:buChar char="•"/>
            </a:pPr>
            <a:r>
              <a:rPr lang="en-US" dirty="0"/>
              <a:t>CNA training requirements: pare down to federal requirements, incorporate remote technologies</a:t>
            </a:r>
          </a:p>
          <a:p>
            <a:pPr marL="0" lvl="0" indent="0">
              <a:spcBef>
                <a:spcPts val="0"/>
              </a:spcBef>
              <a:buSzPts val="2600"/>
            </a:pPr>
            <a:endParaRPr lang="en-US" dirty="0"/>
          </a:p>
          <a:p>
            <a:pPr lvl="0" indent="-457200">
              <a:spcBef>
                <a:spcPts val="0"/>
              </a:spcBef>
              <a:buSzPts val="2600"/>
              <a:buFont typeface="Arial" panose="020B0604020202020204" pitchFamily="34" charset="0"/>
              <a:buChar char="•"/>
            </a:pPr>
            <a:r>
              <a:rPr lang="en-US" dirty="0"/>
              <a:t>Non-physician practitioners bill: allow NPs to practice at top of license and improve access to care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372">
          <a:extLst>
            <a:ext uri="{FF2B5EF4-FFF2-40B4-BE49-F238E27FC236}">
              <a16:creationId xmlns:a16="http://schemas.microsoft.com/office/drawing/2014/main" id="{498158E7-F64B-D344-48F9-EBDBF52B9176}"/>
            </a:ext>
          </a:extLst>
        </p:cNvPr>
        <p:cNvGrpSpPr/>
        <p:nvPr/>
      </p:nvGrpSpPr>
      <p:grpSpPr>
        <a:xfrm>
          <a:off x="0" y="0"/>
          <a:ext cx="0" cy="0"/>
          <a:chOff x="0" y="0"/>
          <a:chExt cx="0" cy="0"/>
        </a:xfrm>
      </p:grpSpPr>
      <p:sp>
        <p:nvSpPr>
          <p:cNvPr id="1373" name="Google Shape;1373;p105">
            <a:extLst>
              <a:ext uri="{FF2B5EF4-FFF2-40B4-BE49-F238E27FC236}">
                <a16:creationId xmlns:a16="http://schemas.microsoft.com/office/drawing/2014/main" id="{2F35CBCD-00B6-92FE-78A2-64A477D3BD46}"/>
              </a:ext>
            </a:extLst>
          </p:cNvPr>
          <p:cNvSpPr txBox="1">
            <a:spLocks noGrp="1"/>
          </p:cNvSpPr>
          <p:nvPr>
            <p:ph type="title"/>
          </p:nvPr>
        </p:nvSpPr>
        <p:spPr>
          <a:xfrm>
            <a:off x="838200" y="457200"/>
            <a:ext cx="10515600" cy="79744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2"/>
              </a:buClr>
              <a:buSzPts val="4400"/>
              <a:buFont typeface="Calibri"/>
              <a:buNone/>
            </a:pPr>
            <a:r>
              <a:rPr lang="en-US" dirty="0"/>
              <a:t>Nursing Home Staffing Campaign</a:t>
            </a:r>
            <a:endParaRPr dirty="0"/>
          </a:p>
        </p:txBody>
      </p:sp>
      <p:sp>
        <p:nvSpPr>
          <p:cNvPr id="1374" name="Google Shape;1374;p105">
            <a:extLst>
              <a:ext uri="{FF2B5EF4-FFF2-40B4-BE49-F238E27FC236}">
                <a16:creationId xmlns:a16="http://schemas.microsoft.com/office/drawing/2014/main" id="{2E22EB41-5B16-BE10-F495-7187957F87F6}"/>
              </a:ext>
            </a:extLst>
          </p:cNvPr>
          <p:cNvSpPr txBox="1">
            <a:spLocks noGrp="1"/>
          </p:cNvSpPr>
          <p:nvPr>
            <p:ph type="body" idx="1"/>
          </p:nvPr>
        </p:nvSpPr>
        <p:spPr>
          <a:xfrm>
            <a:off x="838200" y="1639987"/>
            <a:ext cx="10515600" cy="3880883"/>
          </a:xfrm>
          <a:prstGeom prst="rect">
            <a:avLst/>
          </a:prstGeom>
          <a:noFill/>
          <a:ln>
            <a:noFill/>
          </a:ln>
        </p:spPr>
        <p:txBody>
          <a:bodyPr spcFirstLastPara="1" wrap="square" lIns="91425" tIns="45700" rIns="91425" bIns="45700" anchor="t" anchorCtr="0">
            <a:normAutofit lnSpcReduction="10000"/>
          </a:bodyPr>
          <a:lstStyle/>
          <a:p>
            <a:pPr lvl="0" indent="-457200" algn="l" rtl="0">
              <a:lnSpc>
                <a:spcPct val="100000"/>
              </a:lnSpc>
              <a:spcBef>
                <a:spcPts val="0"/>
              </a:spcBef>
              <a:spcAft>
                <a:spcPts val="0"/>
              </a:spcAft>
              <a:buClr>
                <a:schemeClr val="dk1"/>
              </a:buClr>
              <a:buSzPts val="2600"/>
              <a:buFont typeface="Arial" panose="020B0604020202020204" pitchFamily="34" charset="0"/>
              <a:buChar char="•"/>
            </a:pPr>
            <a:r>
              <a:rPr lang="en-US" dirty="0"/>
              <a:t>Launched during Biden Administration; re-announced and revised in Trump Administration</a:t>
            </a:r>
          </a:p>
          <a:p>
            <a:pPr marL="0" lvl="0" indent="0" algn="l" rtl="0">
              <a:lnSpc>
                <a:spcPct val="100000"/>
              </a:lnSpc>
              <a:spcBef>
                <a:spcPts val="0"/>
              </a:spcBef>
              <a:spcAft>
                <a:spcPts val="0"/>
              </a:spcAft>
              <a:buClr>
                <a:schemeClr val="dk1"/>
              </a:buClr>
              <a:buSzPts val="2600"/>
            </a:pPr>
            <a:endParaRPr lang="en-US" dirty="0"/>
          </a:p>
          <a:p>
            <a:pPr lvl="0" indent="-457200" algn="l" rtl="0">
              <a:lnSpc>
                <a:spcPct val="100000"/>
              </a:lnSpc>
              <a:spcBef>
                <a:spcPts val="0"/>
              </a:spcBef>
              <a:spcAft>
                <a:spcPts val="0"/>
              </a:spcAft>
              <a:buClr>
                <a:schemeClr val="dk1"/>
              </a:buClr>
              <a:buSzPts val="2600"/>
              <a:buFont typeface="Arial" panose="020B0604020202020204" pitchFamily="34" charset="0"/>
              <a:buChar char="•"/>
            </a:pPr>
            <a:r>
              <a:rPr lang="en-US" dirty="0"/>
              <a:t>Nurse incentive program coming soon?</a:t>
            </a:r>
          </a:p>
          <a:p>
            <a:pPr marL="0" lvl="0" indent="0" algn="l" rtl="0">
              <a:lnSpc>
                <a:spcPct val="100000"/>
              </a:lnSpc>
              <a:spcBef>
                <a:spcPts val="0"/>
              </a:spcBef>
              <a:spcAft>
                <a:spcPts val="0"/>
              </a:spcAft>
              <a:buClr>
                <a:schemeClr val="dk1"/>
              </a:buClr>
              <a:buSzPts val="2600"/>
            </a:pPr>
            <a:endParaRPr lang="en-US" dirty="0"/>
          </a:p>
          <a:p>
            <a:pPr lvl="0" indent="-457200" algn="l" rtl="0">
              <a:lnSpc>
                <a:spcPct val="100000"/>
              </a:lnSpc>
              <a:spcBef>
                <a:spcPts val="0"/>
              </a:spcBef>
              <a:spcAft>
                <a:spcPts val="0"/>
              </a:spcAft>
              <a:buClr>
                <a:schemeClr val="dk1"/>
              </a:buClr>
              <a:buSzPts val="2600"/>
              <a:buFont typeface="Arial" panose="020B0604020202020204" pitchFamily="34" charset="0"/>
              <a:buChar char="•"/>
            </a:pPr>
            <a:r>
              <a:rPr lang="en-US" dirty="0"/>
              <a:t>Loan forgiveness, living stipend in exchange for 3 years in LTC</a:t>
            </a:r>
          </a:p>
          <a:p>
            <a:pPr marL="0" lvl="0" indent="0" algn="l" rtl="0">
              <a:lnSpc>
                <a:spcPct val="100000"/>
              </a:lnSpc>
              <a:spcBef>
                <a:spcPts val="0"/>
              </a:spcBef>
              <a:spcAft>
                <a:spcPts val="0"/>
              </a:spcAft>
              <a:buClr>
                <a:schemeClr val="dk1"/>
              </a:buClr>
              <a:buSzPts val="2600"/>
            </a:pPr>
            <a:endParaRPr lang="en-US" dirty="0"/>
          </a:p>
          <a:p>
            <a:pPr lvl="0" indent="-457200" algn="l" rtl="0">
              <a:lnSpc>
                <a:spcPct val="100000"/>
              </a:lnSpc>
              <a:spcBef>
                <a:spcPts val="0"/>
              </a:spcBef>
              <a:spcAft>
                <a:spcPts val="0"/>
              </a:spcAft>
              <a:buClr>
                <a:schemeClr val="dk1"/>
              </a:buClr>
              <a:buSzPts val="2600"/>
              <a:buFont typeface="Arial" panose="020B0604020202020204" pitchFamily="34" charset="0"/>
              <a:buChar char="•"/>
            </a:pPr>
            <a:r>
              <a:rPr lang="en-US" dirty="0"/>
              <a:t>Open to RNs and LPNs, new to field</a:t>
            </a:r>
          </a:p>
          <a:p>
            <a:pPr marL="0" lvl="0" indent="0" algn="l" rtl="0">
              <a:lnSpc>
                <a:spcPct val="100000"/>
              </a:lnSpc>
              <a:spcBef>
                <a:spcPts val="0"/>
              </a:spcBef>
              <a:spcAft>
                <a:spcPts val="0"/>
              </a:spcAft>
              <a:buClr>
                <a:schemeClr val="dk1"/>
              </a:buClr>
              <a:buSzPts val="2600"/>
            </a:pPr>
            <a:endParaRPr lang="en-US" dirty="0"/>
          </a:p>
          <a:p>
            <a:pPr lvl="0" indent="-457200" algn="l" rtl="0">
              <a:lnSpc>
                <a:spcPct val="100000"/>
              </a:lnSpc>
              <a:spcBef>
                <a:spcPts val="0"/>
              </a:spcBef>
              <a:spcAft>
                <a:spcPts val="0"/>
              </a:spcAft>
              <a:buClr>
                <a:schemeClr val="dk1"/>
              </a:buClr>
              <a:buSzPts val="2600"/>
              <a:buFont typeface="Arial" panose="020B0604020202020204" pitchFamily="34" charset="0"/>
              <a:buChar char="•"/>
            </a:pPr>
            <a:r>
              <a:rPr lang="en-US" dirty="0"/>
              <a:t>What is “qualifying nursing home”?</a:t>
            </a:r>
            <a:endParaRPr dirty="0"/>
          </a:p>
        </p:txBody>
      </p:sp>
    </p:spTree>
    <p:extLst>
      <p:ext uri="{BB962C8B-B14F-4D97-AF65-F5344CB8AC3E}">
        <p14:creationId xmlns:p14="http://schemas.microsoft.com/office/powerpoint/2010/main" val="17715793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372">
          <a:extLst>
            <a:ext uri="{FF2B5EF4-FFF2-40B4-BE49-F238E27FC236}">
              <a16:creationId xmlns:a16="http://schemas.microsoft.com/office/drawing/2014/main" id="{8E860AA6-5D70-7D56-6A00-38132716B7C6}"/>
            </a:ext>
          </a:extLst>
        </p:cNvPr>
        <p:cNvGrpSpPr/>
        <p:nvPr/>
      </p:nvGrpSpPr>
      <p:grpSpPr>
        <a:xfrm>
          <a:off x="0" y="0"/>
          <a:ext cx="0" cy="0"/>
          <a:chOff x="0" y="0"/>
          <a:chExt cx="0" cy="0"/>
        </a:xfrm>
      </p:grpSpPr>
      <p:sp>
        <p:nvSpPr>
          <p:cNvPr id="1373" name="Google Shape;1373;p105">
            <a:extLst>
              <a:ext uri="{FF2B5EF4-FFF2-40B4-BE49-F238E27FC236}">
                <a16:creationId xmlns:a16="http://schemas.microsoft.com/office/drawing/2014/main" id="{A9DEF791-0D57-32E4-B0B1-4F1609CC62BC}"/>
              </a:ext>
            </a:extLst>
          </p:cNvPr>
          <p:cNvSpPr txBox="1">
            <a:spLocks noGrp="1"/>
          </p:cNvSpPr>
          <p:nvPr>
            <p:ph type="title"/>
          </p:nvPr>
        </p:nvSpPr>
        <p:spPr>
          <a:xfrm>
            <a:off x="838200" y="457200"/>
            <a:ext cx="10515600" cy="79744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2"/>
              </a:buClr>
              <a:buSzPts val="4400"/>
              <a:buFont typeface="Calibri"/>
              <a:buNone/>
            </a:pPr>
            <a:r>
              <a:rPr lang="en-US" dirty="0"/>
              <a:t>Workforce Investment</a:t>
            </a:r>
            <a:endParaRPr dirty="0"/>
          </a:p>
        </p:txBody>
      </p:sp>
      <p:sp>
        <p:nvSpPr>
          <p:cNvPr id="1374" name="Google Shape;1374;p105">
            <a:extLst>
              <a:ext uri="{FF2B5EF4-FFF2-40B4-BE49-F238E27FC236}">
                <a16:creationId xmlns:a16="http://schemas.microsoft.com/office/drawing/2014/main" id="{8DD2005A-3010-B54D-FA03-29BDB81F1C7B}"/>
              </a:ext>
            </a:extLst>
          </p:cNvPr>
          <p:cNvSpPr txBox="1">
            <a:spLocks noGrp="1"/>
          </p:cNvSpPr>
          <p:nvPr>
            <p:ph type="body" idx="1"/>
          </p:nvPr>
        </p:nvSpPr>
        <p:spPr>
          <a:xfrm>
            <a:off x="838200" y="1639987"/>
            <a:ext cx="10515600" cy="3880883"/>
          </a:xfrm>
          <a:prstGeom prst="rect">
            <a:avLst/>
          </a:prstGeom>
          <a:noFill/>
          <a:ln>
            <a:noFill/>
          </a:ln>
        </p:spPr>
        <p:txBody>
          <a:bodyPr spcFirstLastPara="1" wrap="square" lIns="91425" tIns="45700" rIns="91425" bIns="45700" anchor="t" anchorCtr="0">
            <a:normAutofit/>
          </a:bodyPr>
          <a:lstStyle/>
          <a:p>
            <a:pPr lvl="0" indent="-457200" algn="l" rtl="0">
              <a:lnSpc>
                <a:spcPct val="100000"/>
              </a:lnSpc>
              <a:spcBef>
                <a:spcPts val="0"/>
              </a:spcBef>
              <a:spcAft>
                <a:spcPts val="0"/>
              </a:spcAft>
              <a:buClr>
                <a:schemeClr val="dk1"/>
              </a:buClr>
              <a:buSzPts val="2600"/>
              <a:buFont typeface="Arial" panose="020B0604020202020204" pitchFamily="34" charset="0"/>
              <a:buChar char="•"/>
            </a:pPr>
            <a:r>
              <a:rPr lang="en-US" dirty="0"/>
              <a:t>Career advancement – ladders and lattices</a:t>
            </a:r>
          </a:p>
          <a:p>
            <a:pPr marL="0" lvl="0" indent="0" algn="l" rtl="0">
              <a:lnSpc>
                <a:spcPct val="100000"/>
              </a:lnSpc>
              <a:spcBef>
                <a:spcPts val="0"/>
              </a:spcBef>
              <a:spcAft>
                <a:spcPts val="0"/>
              </a:spcAft>
              <a:buClr>
                <a:schemeClr val="dk1"/>
              </a:buClr>
              <a:buSzPts val="2600"/>
            </a:pPr>
            <a:endParaRPr lang="en-US" dirty="0"/>
          </a:p>
          <a:p>
            <a:pPr lvl="0" indent="-457200" algn="l" rtl="0">
              <a:lnSpc>
                <a:spcPct val="100000"/>
              </a:lnSpc>
              <a:spcBef>
                <a:spcPts val="0"/>
              </a:spcBef>
              <a:spcAft>
                <a:spcPts val="0"/>
              </a:spcAft>
              <a:buClr>
                <a:schemeClr val="dk1"/>
              </a:buClr>
              <a:buSzPts val="2600"/>
              <a:buFont typeface="Arial" panose="020B0604020202020204" pitchFamily="34" charset="0"/>
              <a:buChar char="•"/>
            </a:pPr>
            <a:r>
              <a:rPr lang="en-US" dirty="0"/>
              <a:t>GWEPs: specialization within the role</a:t>
            </a:r>
          </a:p>
          <a:p>
            <a:pPr lvl="1" indent="-457200">
              <a:buSzPts val="2600"/>
              <a:buFont typeface="Arial" panose="020B0604020202020204" pitchFamily="34" charset="0"/>
              <a:buChar char="•"/>
            </a:pPr>
            <a:r>
              <a:rPr lang="en-US" sz="2600" dirty="0"/>
              <a:t>Supervising/training role</a:t>
            </a:r>
          </a:p>
          <a:p>
            <a:pPr lvl="1" indent="-457200">
              <a:buSzPts val="2600"/>
              <a:buFont typeface="Arial" panose="020B0604020202020204" pitchFamily="34" charset="0"/>
              <a:buChar char="•"/>
            </a:pPr>
            <a:r>
              <a:rPr lang="en-US" sz="2600" dirty="0"/>
              <a:t>Restorative</a:t>
            </a:r>
          </a:p>
          <a:p>
            <a:pPr lvl="1" indent="-457200">
              <a:buSzPts val="2600"/>
              <a:buFont typeface="Arial" panose="020B0604020202020204" pitchFamily="34" charset="0"/>
              <a:buChar char="•"/>
            </a:pPr>
            <a:r>
              <a:rPr lang="en-US" sz="2600" dirty="0"/>
              <a:t>Infection Prevention</a:t>
            </a:r>
          </a:p>
          <a:p>
            <a:pPr lvl="1" indent="-457200">
              <a:buSzPts val="2600"/>
              <a:buFont typeface="Arial" panose="020B0604020202020204" pitchFamily="34" charset="0"/>
              <a:buChar char="•"/>
            </a:pPr>
            <a:r>
              <a:rPr lang="en-US" sz="2600" dirty="0"/>
              <a:t>Wounds</a:t>
            </a:r>
          </a:p>
          <a:p>
            <a:pPr lvl="1" indent="-457200">
              <a:buSzPts val="2600"/>
              <a:buFont typeface="Arial" panose="020B0604020202020204" pitchFamily="34" charset="0"/>
              <a:buChar char="•"/>
            </a:pPr>
            <a:r>
              <a:rPr lang="en-US" sz="2600" dirty="0"/>
              <a:t>Dementia</a:t>
            </a:r>
          </a:p>
          <a:p>
            <a:pPr lvl="1" indent="-457200">
              <a:buSzPts val="2600"/>
              <a:buFont typeface="Arial" panose="020B0604020202020204" pitchFamily="34" charset="0"/>
              <a:buChar char="•"/>
            </a:pPr>
            <a:r>
              <a:rPr lang="en-US" sz="2600" dirty="0"/>
              <a:t>Behavioral health (mental illness, substance use)</a:t>
            </a:r>
            <a:endParaRPr sz="2600" dirty="0"/>
          </a:p>
        </p:txBody>
      </p:sp>
    </p:spTree>
    <p:extLst>
      <p:ext uri="{BB962C8B-B14F-4D97-AF65-F5344CB8AC3E}">
        <p14:creationId xmlns:p14="http://schemas.microsoft.com/office/powerpoint/2010/main" val="40242739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707"/>
        <p:cNvGrpSpPr/>
        <p:nvPr/>
      </p:nvGrpSpPr>
      <p:grpSpPr>
        <a:xfrm>
          <a:off x="0" y="0"/>
          <a:ext cx="0" cy="0"/>
          <a:chOff x="0" y="0"/>
          <a:chExt cx="0" cy="0"/>
        </a:xfrm>
      </p:grpSpPr>
      <p:pic>
        <p:nvPicPr>
          <p:cNvPr id="708" name="Google Shape;708;p14" descr="A person sitting on a bed&#10;&#10;Description automatically generated"/>
          <p:cNvPicPr preferRelativeResize="0">
            <a:picLocks noGrp="1"/>
          </p:cNvPicPr>
          <p:nvPr>
            <p:ph type="pic" idx="2"/>
          </p:nvPr>
        </p:nvPicPr>
        <p:blipFill rotWithShape="1">
          <a:blip r:embed="rId3">
            <a:alphaModFix/>
          </a:blip>
          <a:srcRect/>
          <a:stretch/>
        </p:blipFill>
        <p:spPr>
          <a:xfrm>
            <a:off x="6955946" y="584791"/>
            <a:ext cx="4132262" cy="5688418"/>
          </a:xfrm>
          <a:prstGeom prst="rect">
            <a:avLst/>
          </a:prstGeom>
          <a:noFill/>
          <a:ln>
            <a:noFill/>
          </a:ln>
        </p:spPr>
      </p:pic>
      <p:sp>
        <p:nvSpPr>
          <p:cNvPr id="709" name="Google Shape;709;p14"/>
          <p:cNvSpPr txBox="1">
            <a:spLocks noGrp="1"/>
          </p:cNvSpPr>
          <p:nvPr>
            <p:ph type="title"/>
          </p:nvPr>
        </p:nvSpPr>
        <p:spPr>
          <a:xfrm>
            <a:off x="668079" y="584791"/>
            <a:ext cx="5679558" cy="79744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1"/>
              </a:buClr>
              <a:buSzPts val="4400"/>
              <a:buFont typeface="Calibri"/>
              <a:buNone/>
            </a:pPr>
            <a:r>
              <a:rPr lang="en-US" dirty="0"/>
              <a:t>Resources</a:t>
            </a:r>
            <a:endParaRPr dirty="0"/>
          </a:p>
        </p:txBody>
      </p:sp>
      <p:sp>
        <p:nvSpPr>
          <p:cNvPr id="710" name="Google Shape;710;p14"/>
          <p:cNvSpPr txBox="1">
            <a:spLocks noGrp="1"/>
          </p:cNvSpPr>
          <p:nvPr>
            <p:ph type="body" idx="1"/>
          </p:nvPr>
        </p:nvSpPr>
        <p:spPr>
          <a:xfrm>
            <a:off x="668079" y="1690577"/>
            <a:ext cx="5679558" cy="4582631"/>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dk1"/>
              </a:buClr>
              <a:buSzPts val="2600"/>
              <a:buNone/>
            </a:pPr>
            <a:r>
              <a:rPr lang="en-US" dirty="0"/>
              <a:t>Survey Data: </a:t>
            </a:r>
            <a:r>
              <a:rPr lang="en-US" dirty="0">
                <a:hlinkClick r:id="rId4"/>
              </a:rPr>
              <a:t>Quality, Certification, and Oversight Reports</a:t>
            </a:r>
            <a:endParaRPr lang="en-US" dirty="0"/>
          </a:p>
          <a:p>
            <a:pPr marL="0" lvl="0" indent="0" algn="l" rtl="0">
              <a:lnSpc>
                <a:spcPct val="100000"/>
              </a:lnSpc>
              <a:spcBef>
                <a:spcPts val="0"/>
              </a:spcBef>
              <a:spcAft>
                <a:spcPts val="0"/>
              </a:spcAft>
              <a:buClr>
                <a:schemeClr val="dk1"/>
              </a:buClr>
              <a:buSzPts val="2600"/>
              <a:buNone/>
            </a:pPr>
            <a:endParaRPr lang="en-US" dirty="0"/>
          </a:p>
          <a:p>
            <a:pPr marL="0" lvl="0" indent="0" algn="l" rtl="0">
              <a:lnSpc>
                <a:spcPct val="100000"/>
              </a:lnSpc>
              <a:spcBef>
                <a:spcPts val="0"/>
              </a:spcBef>
              <a:spcAft>
                <a:spcPts val="0"/>
              </a:spcAft>
              <a:buClr>
                <a:schemeClr val="dk1"/>
              </a:buClr>
              <a:buSzPts val="2600"/>
              <a:buNone/>
            </a:pPr>
            <a:r>
              <a:rPr lang="en-US" dirty="0"/>
              <a:t>Risk-Based Survey: </a:t>
            </a:r>
            <a:r>
              <a:rPr lang="en-US" dirty="0">
                <a:hlinkClick r:id="rId5"/>
              </a:rPr>
              <a:t>CMS Memo QSO-26-14-NH</a:t>
            </a:r>
            <a:endParaRPr lang="en-US" dirty="0"/>
          </a:p>
          <a:p>
            <a:pPr marL="0" lvl="0" indent="0" algn="l" rtl="0">
              <a:lnSpc>
                <a:spcPct val="100000"/>
              </a:lnSpc>
              <a:spcBef>
                <a:spcPts val="0"/>
              </a:spcBef>
              <a:spcAft>
                <a:spcPts val="0"/>
              </a:spcAft>
              <a:buClr>
                <a:schemeClr val="dk1"/>
              </a:buClr>
              <a:buSzPts val="2600"/>
              <a:buNone/>
            </a:pPr>
            <a:endParaRPr lang="en-US" dirty="0"/>
          </a:p>
          <a:p>
            <a:pPr marL="0" lvl="0" indent="0" algn="l" rtl="0">
              <a:lnSpc>
                <a:spcPct val="100000"/>
              </a:lnSpc>
              <a:spcBef>
                <a:spcPts val="0"/>
              </a:spcBef>
              <a:spcAft>
                <a:spcPts val="0"/>
              </a:spcAft>
              <a:buClr>
                <a:schemeClr val="dk1"/>
              </a:buClr>
              <a:buSzPts val="2600"/>
              <a:buNone/>
            </a:pPr>
            <a:r>
              <a:rPr lang="en-US" dirty="0">
                <a:hlinkClick r:id="rId6"/>
              </a:rPr>
              <a:t>CMS Nursing Home Staffing Campaign</a:t>
            </a:r>
            <a:endParaRPr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861"/>
        <p:cNvGrpSpPr/>
        <p:nvPr/>
      </p:nvGrpSpPr>
      <p:grpSpPr>
        <a:xfrm>
          <a:off x="0" y="0"/>
          <a:ext cx="0" cy="0"/>
          <a:chOff x="0" y="0"/>
          <a:chExt cx="0" cy="0"/>
        </a:xfrm>
      </p:grpSpPr>
      <p:sp>
        <p:nvSpPr>
          <p:cNvPr id="862" name="Google Shape;862;p34"/>
          <p:cNvSpPr txBox="1">
            <a:spLocks noGrp="1"/>
          </p:cNvSpPr>
          <p:nvPr>
            <p:ph type="ctrTitle"/>
          </p:nvPr>
        </p:nvSpPr>
        <p:spPr>
          <a:xfrm>
            <a:off x="402702" y="1"/>
            <a:ext cx="6629400" cy="947056"/>
          </a:xfrm>
          <a:prstGeom prst="rect">
            <a:avLst/>
          </a:prstGeom>
          <a:noFill/>
          <a:ln>
            <a:noFill/>
          </a:ln>
        </p:spPr>
        <p:txBody>
          <a:bodyPr spcFirstLastPara="1" wrap="square" lIns="0" tIns="0" rIns="0" bIns="0" anchor="b" anchorCtr="0">
            <a:noAutofit/>
          </a:bodyPr>
          <a:lstStyle/>
          <a:p>
            <a:pPr marL="0" lvl="0" indent="0" algn="l" rtl="0">
              <a:lnSpc>
                <a:spcPct val="80000"/>
              </a:lnSpc>
              <a:spcBef>
                <a:spcPts val="0"/>
              </a:spcBef>
              <a:spcAft>
                <a:spcPts val="0"/>
              </a:spcAft>
              <a:buClr>
                <a:schemeClr val="accent1"/>
              </a:buClr>
              <a:buSzPts val="6600"/>
              <a:buFont typeface="Calibri"/>
              <a:buNone/>
            </a:pPr>
            <a:r>
              <a:rPr lang="en-US" sz="5200" dirty="0"/>
              <a:t>Let’s Keep in Touch!</a:t>
            </a:r>
            <a:endParaRPr sz="5200" dirty="0"/>
          </a:p>
        </p:txBody>
      </p:sp>
      <p:sp>
        <p:nvSpPr>
          <p:cNvPr id="863" name="Google Shape;863;p34"/>
          <p:cNvSpPr txBox="1">
            <a:spLocks noGrp="1"/>
          </p:cNvSpPr>
          <p:nvPr>
            <p:ph type="subTitle" idx="1"/>
          </p:nvPr>
        </p:nvSpPr>
        <p:spPr>
          <a:xfrm>
            <a:off x="402702" y="1162222"/>
            <a:ext cx="9655698" cy="2021849"/>
          </a:xfrm>
          <a:prstGeom prst="rect">
            <a:avLst/>
          </a:prstGeom>
          <a:noFill/>
          <a:ln>
            <a:noFill/>
          </a:ln>
        </p:spPr>
        <p:txBody>
          <a:bodyPr spcFirstLastPara="1" wrap="square" lIns="0" tIns="0" rIns="0" bIns="0" anchor="t" anchorCtr="0">
            <a:noAutofit/>
          </a:bodyPr>
          <a:lstStyle/>
          <a:p>
            <a:pPr marL="342900" lvl="0" indent="-342900">
              <a:buClrTx/>
              <a:buSzTx/>
              <a:buFont typeface="Arial" panose="020B0604020202020204" pitchFamily="34" charset="0"/>
              <a:buChar char="•"/>
              <a:defRPr/>
            </a:pPr>
            <a:r>
              <a:rPr lang="en-US" sz="2200" kern="1200" dirty="0">
                <a:solidFill>
                  <a:prstClr val="black"/>
                </a:solidFill>
                <a:latin typeface="Montserrat" panose="00000500000000000000" pitchFamily="2" charset="0"/>
              </a:rPr>
              <a:t>Email me anytime: </a:t>
            </a:r>
            <a:r>
              <a:rPr lang="en-US" sz="2200" kern="1200" dirty="0">
                <a:solidFill>
                  <a:prstClr val="black"/>
                </a:solidFill>
                <a:latin typeface="Montserrat" panose="00000500000000000000" pitchFamily="2" charset="0"/>
                <a:hlinkClick r:id="rId3"/>
              </a:rPr>
              <a:t>jeyigor@leadingage.org</a:t>
            </a:r>
            <a:endParaRPr lang="en-US" sz="2200" kern="1200" dirty="0">
              <a:solidFill>
                <a:prstClr val="black"/>
              </a:solidFill>
              <a:latin typeface="Montserrat" panose="00000500000000000000" pitchFamily="2" charset="0"/>
            </a:endParaRPr>
          </a:p>
          <a:p>
            <a:pPr marL="0" lvl="0" indent="0">
              <a:buClrTx/>
              <a:buSzTx/>
              <a:defRPr/>
            </a:pPr>
            <a:endParaRPr lang="en-US" sz="2200" kern="1200" dirty="0">
              <a:solidFill>
                <a:prstClr val="black"/>
              </a:solidFill>
              <a:latin typeface="Montserrat" panose="00000500000000000000" pitchFamily="2" charset="0"/>
            </a:endParaRPr>
          </a:p>
          <a:p>
            <a:pPr marL="342900" lvl="0" indent="-342900">
              <a:buClrTx/>
              <a:buSzTx/>
              <a:buFont typeface="Arial" panose="020B0604020202020204" pitchFamily="34" charset="0"/>
              <a:buChar char="•"/>
              <a:defRPr/>
            </a:pPr>
            <a:r>
              <a:rPr lang="en-US" sz="2200" kern="1200" dirty="0">
                <a:solidFill>
                  <a:prstClr val="black"/>
                </a:solidFill>
                <a:latin typeface="Montserrat" panose="00000500000000000000" pitchFamily="2" charset="0"/>
              </a:rPr>
              <a:t>Join the Nursing Home Network: </a:t>
            </a:r>
            <a:br>
              <a:rPr lang="en-US" sz="2200" kern="1200" dirty="0">
                <a:solidFill>
                  <a:prstClr val="black"/>
                </a:solidFill>
                <a:latin typeface="Montserrat" panose="00000500000000000000" pitchFamily="2" charset="0"/>
              </a:rPr>
            </a:br>
            <a:r>
              <a:rPr lang="en-US" sz="2200" kern="1200" dirty="0">
                <a:solidFill>
                  <a:prstClr val="black"/>
                </a:solidFill>
                <a:latin typeface="Montserrat" panose="00000500000000000000" pitchFamily="2" charset="0"/>
              </a:rPr>
              <a:t>Meeting over Zoom on the last Tuesday of every month.</a:t>
            </a:r>
            <a:br>
              <a:rPr lang="en-US" sz="2200" kern="1200" dirty="0">
                <a:solidFill>
                  <a:prstClr val="black"/>
                </a:solidFill>
                <a:latin typeface="Montserrat" panose="00000500000000000000" pitchFamily="2" charset="0"/>
              </a:rPr>
            </a:br>
            <a:r>
              <a:rPr lang="en-US" sz="2200" kern="1200" dirty="0">
                <a:solidFill>
                  <a:prstClr val="black"/>
                </a:solidFill>
                <a:latin typeface="Montserrat" panose="00000500000000000000" pitchFamily="2" charset="0"/>
                <a:hlinkClick r:id="rId4"/>
              </a:rPr>
              <a:t>https://leadingage.org/join-the-nursing-home-member-network/</a:t>
            </a:r>
            <a:endParaRPr lang="en-US" sz="2200" kern="1200" dirty="0">
              <a:solidFill>
                <a:prstClr val="black"/>
              </a:solidFill>
              <a:latin typeface="Montserrat" panose="00000500000000000000" pitchFamily="2" charset="0"/>
            </a:endParaRPr>
          </a:p>
          <a:p>
            <a:pPr marL="0" lvl="0" indent="0">
              <a:buClrTx/>
              <a:buSzTx/>
              <a:defRPr/>
            </a:pPr>
            <a:endParaRPr lang="en-US" sz="2200" kern="1200" dirty="0">
              <a:solidFill>
                <a:prstClr val="black"/>
              </a:solidFill>
              <a:latin typeface="Montserrat" panose="00000500000000000000" pitchFamily="2" charset="0"/>
            </a:endParaRPr>
          </a:p>
          <a:p>
            <a:pPr marL="342900" lvl="0" indent="-342900">
              <a:buClrTx/>
              <a:buSzTx/>
              <a:buFont typeface="Arial" panose="020B0604020202020204" pitchFamily="34" charset="0"/>
              <a:buChar char="•"/>
              <a:defRPr/>
            </a:pPr>
            <a:r>
              <a:rPr lang="en-US" sz="2200" kern="1200" dirty="0">
                <a:solidFill>
                  <a:prstClr val="black"/>
                </a:solidFill>
                <a:latin typeface="Montserrat" panose="00000500000000000000" pitchFamily="2" charset="0"/>
              </a:rPr>
              <a:t>Dial in for the National Policy Pulse:</a:t>
            </a:r>
            <a:br>
              <a:rPr lang="en-US" sz="2200" kern="1200" dirty="0">
                <a:solidFill>
                  <a:prstClr val="black"/>
                </a:solidFill>
                <a:latin typeface="Montserrat" panose="00000500000000000000" pitchFamily="2" charset="0"/>
              </a:rPr>
            </a:br>
            <a:r>
              <a:rPr lang="en-US" sz="2200" kern="1200" dirty="0">
                <a:solidFill>
                  <a:prstClr val="black"/>
                </a:solidFill>
                <a:latin typeface="Montserrat" panose="00000500000000000000" pitchFamily="2" charset="0"/>
              </a:rPr>
              <a:t>Every Monday at 3:30pm ET. </a:t>
            </a:r>
            <a:br>
              <a:rPr lang="en-US" sz="2200" kern="1200" dirty="0">
                <a:solidFill>
                  <a:prstClr val="black"/>
                </a:solidFill>
                <a:latin typeface="Montserrat" panose="00000500000000000000" pitchFamily="2" charset="0"/>
              </a:rPr>
            </a:br>
            <a:r>
              <a:rPr lang="en-US" sz="2200" kern="1200" dirty="0">
                <a:solidFill>
                  <a:prstClr val="black"/>
                </a:solidFill>
                <a:latin typeface="Montserrat" panose="00000500000000000000" pitchFamily="2" charset="0"/>
                <a:hlinkClick r:id="rId5"/>
              </a:rPr>
              <a:t>https://leadingage.org/leadingage-national-policy-pulse/</a:t>
            </a:r>
            <a:r>
              <a:rPr lang="en-US" sz="2200" kern="1200" dirty="0">
                <a:solidFill>
                  <a:prstClr val="black"/>
                </a:solidFill>
                <a:latin typeface="Montserrat" panose="00000500000000000000" pitchFamily="2" charset="0"/>
              </a:rPr>
              <a:t> </a:t>
            </a:r>
          </a:p>
          <a:p>
            <a:pPr marL="0" lvl="0" indent="0" algn="l" rtl="0">
              <a:lnSpc>
                <a:spcPct val="100000"/>
              </a:lnSpc>
              <a:spcBef>
                <a:spcPts val="0"/>
              </a:spcBef>
              <a:spcAft>
                <a:spcPts val="0"/>
              </a:spcAft>
              <a:buClr>
                <a:srgbClr val="7F7F7F"/>
              </a:buClr>
              <a:buSzPts val="2600"/>
              <a:buNone/>
            </a:pPr>
            <a:endParaRPr dirty="0"/>
          </a:p>
        </p:txBody>
      </p:sp>
      <p:pic>
        <p:nvPicPr>
          <p:cNvPr id="864" name="Google Shape;864;p34" descr="A green and grey logo&#10;&#10;Description automatically generated"/>
          <p:cNvPicPr preferRelativeResize="0">
            <a:picLocks noGrp="1"/>
          </p:cNvPicPr>
          <p:nvPr>
            <p:ph type="pic" idx="2"/>
          </p:nvPr>
        </p:nvPicPr>
        <p:blipFill rotWithShape="1">
          <a:blip r:embed="rId6">
            <a:alphaModFix/>
          </a:blip>
          <a:srcRect l="178" r="178"/>
          <a:stretch/>
        </p:blipFill>
        <p:spPr>
          <a:xfrm>
            <a:off x="868508" y="5898200"/>
            <a:ext cx="2301678" cy="678995"/>
          </a:xfrm>
          <a:prstGeom prst="rect">
            <a:avLst/>
          </a:prstGeom>
          <a:noFill/>
          <a:ln>
            <a:noFill/>
          </a:ln>
        </p:spPr>
      </p:pic>
    </p:spTree>
  </p:cSld>
  <p:clrMapOvr>
    <a:masterClrMapping/>
  </p:clrMapOvr>
</p:sld>
</file>

<file path=ppt/theme/theme1.xml><?xml version="1.0" encoding="utf-8"?>
<a:theme xmlns:a="http://schemas.openxmlformats.org/drawingml/2006/main" name="LeadingAge Master_Green">
  <a:themeElements>
    <a:clrScheme name="LeadingAge">
      <a:dk1>
        <a:srgbClr val="000000"/>
      </a:dk1>
      <a:lt1>
        <a:srgbClr val="FFFFFF"/>
      </a:lt1>
      <a:dk2>
        <a:srgbClr val="56575B"/>
      </a:dk2>
      <a:lt2>
        <a:srgbClr val="693065"/>
      </a:lt2>
      <a:accent1>
        <a:srgbClr val="799A3C"/>
      </a:accent1>
      <a:accent2>
        <a:srgbClr val="EBAA22"/>
      </a:accent2>
      <a:accent3>
        <a:srgbClr val="007399"/>
      </a:accent3>
      <a:accent4>
        <a:srgbClr val="ACC37E"/>
      </a:accent4>
      <a:accent5>
        <a:srgbClr val="8C2233"/>
      </a:accent5>
      <a:accent6>
        <a:srgbClr val="D34827"/>
      </a:accent6>
      <a:hlink>
        <a:srgbClr val="007399"/>
      </a:hlink>
      <a:folHlink>
        <a:srgbClr val="69306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eadingAge Master_Blue">
  <a:themeElements>
    <a:clrScheme name="LeadingAge">
      <a:dk1>
        <a:srgbClr val="000000"/>
      </a:dk1>
      <a:lt1>
        <a:srgbClr val="FFFFFF"/>
      </a:lt1>
      <a:dk2>
        <a:srgbClr val="56575B"/>
      </a:dk2>
      <a:lt2>
        <a:srgbClr val="693065"/>
      </a:lt2>
      <a:accent1>
        <a:srgbClr val="799A3C"/>
      </a:accent1>
      <a:accent2>
        <a:srgbClr val="EBAA22"/>
      </a:accent2>
      <a:accent3>
        <a:srgbClr val="007399"/>
      </a:accent3>
      <a:accent4>
        <a:srgbClr val="ACC37E"/>
      </a:accent4>
      <a:accent5>
        <a:srgbClr val="8C2233"/>
      </a:accent5>
      <a:accent6>
        <a:srgbClr val="D34827"/>
      </a:accent6>
      <a:hlink>
        <a:srgbClr val="007399"/>
      </a:hlink>
      <a:folHlink>
        <a:srgbClr val="69306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eadingAge Master_Yellow">
  <a:themeElements>
    <a:clrScheme name="LeadingAge">
      <a:dk1>
        <a:srgbClr val="000000"/>
      </a:dk1>
      <a:lt1>
        <a:srgbClr val="FFFFFF"/>
      </a:lt1>
      <a:dk2>
        <a:srgbClr val="56575B"/>
      </a:dk2>
      <a:lt2>
        <a:srgbClr val="693065"/>
      </a:lt2>
      <a:accent1>
        <a:srgbClr val="799A3C"/>
      </a:accent1>
      <a:accent2>
        <a:srgbClr val="EBAA22"/>
      </a:accent2>
      <a:accent3>
        <a:srgbClr val="007399"/>
      </a:accent3>
      <a:accent4>
        <a:srgbClr val="ACC37E"/>
      </a:accent4>
      <a:accent5>
        <a:srgbClr val="8C2233"/>
      </a:accent5>
      <a:accent6>
        <a:srgbClr val="D34827"/>
      </a:accent6>
      <a:hlink>
        <a:srgbClr val="007399"/>
      </a:hlink>
      <a:folHlink>
        <a:srgbClr val="69306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eadingAge Master_Purple">
  <a:themeElements>
    <a:clrScheme name="LeadingAge">
      <a:dk1>
        <a:srgbClr val="000000"/>
      </a:dk1>
      <a:lt1>
        <a:srgbClr val="FFFFFF"/>
      </a:lt1>
      <a:dk2>
        <a:srgbClr val="56575B"/>
      </a:dk2>
      <a:lt2>
        <a:srgbClr val="693065"/>
      </a:lt2>
      <a:accent1>
        <a:srgbClr val="799A3C"/>
      </a:accent1>
      <a:accent2>
        <a:srgbClr val="EBAA22"/>
      </a:accent2>
      <a:accent3>
        <a:srgbClr val="007399"/>
      </a:accent3>
      <a:accent4>
        <a:srgbClr val="ACC37E"/>
      </a:accent4>
      <a:accent5>
        <a:srgbClr val="8C2233"/>
      </a:accent5>
      <a:accent6>
        <a:srgbClr val="D34827"/>
      </a:accent6>
      <a:hlink>
        <a:srgbClr val="007399"/>
      </a:hlink>
      <a:folHlink>
        <a:srgbClr val="69306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5279</TotalTime>
  <Words>4608</Words>
  <Application>Microsoft Office PowerPoint</Application>
  <PresentationFormat>Widescreen</PresentationFormat>
  <Paragraphs>282</Paragraphs>
  <Slides>33</Slides>
  <Notes>33</Notes>
  <HiddenSlides>0</HiddenSlides>
  <MMClips>0</MMClips>
  <ScaleCrop>false</ScaleCrop>
  <HeadingPairs>
    <vt:vector size="6" baseType="variant">
      <vt:variant>
        <vt:lpstr>Fonts Used</vt:lpstr>
      </vt:variant>
      <vt:variant>
        <vt:i4>3</vt:i4>
      </vt:variant>
      <vt:variant>
        <vt:lpstr>Theme</vt:lpstr>
      </vt:variant>
      <vt:variant>
        <vt:i4>4</vt:i4>
      </vt:variant>
      <vt:variant>
        <vt:lpstr>Slide Titles</vt:lpstr>
      </vt:variant>
      <vt:variant>
        <vt:i4>33</vt:i4>
      </vt:variant>
    </vt:vector>
  </HeadingPairs>
  <TitlesOfParts>
    <vt:vector size="40" baseType="lpstr">
      <vt:lpstr>Arial</vt:lpstr>
      <vt:lpstr>Calibri</vt:lpstr>
      <vt:lpstr>Montserrat</vt:lpstr>
      <vt:lpstr>LeadingAge Master_Green</vt:lpstr>
      <vt:lpstr>LeadingAge Master_Blue</vt:lpstr>
      <vt:lpstr>LeadingAge Master_Yellow</vt:lpstr>
      <vt:lpstr>LeadingAge Master_Purple</vt:lpstr>
      <vt:lpstr>Federal Policy Update</vt:lpstr>
      <vt:lpstr>Top Issues</vt:lpstr>
      <vt:lpstr>Nursing Home Quality</vt:lpstr>
      <vt:lpstr>Survey Trends</vt:lpstr>
      <vt:lpstr>Survey Trends</vt:lpstr>
      <vt:lpstr>Survey Trends</vt:lpstr>
      <vt:lpstr>Survey Trends</vt:lpstr>
      <vt:lpstr>Top Tags FY 2026</vt:lpstr>
      <vt:lpstr>Greatest Increase in % of Surveys Cited FY 24 –26 </vt:lpstr>
      <vt:lpstr>Also watch . . .</vt:lpstr>
      <vt:lpstr>Risk-Based Survey</vt:lpstr>
      <vt:lpstr>Risk-Based Survey: Qualifying Criteria</vt:lpstr>
      <vt:lpstr>Risk-Based Survey: Disqualifying Criteria</vt:lpstr>
      <vt:lpstr>Risk-Based Survey</vt:lpstr>
      <vt:lpstr>Quality Measures – Validating Measures</vt:lpstr>
      <vt:lpstr>Quality Measures – Validating Measures</vt:lpstr>
      <vt:lpstr>Quality Measures – Validating Measures</vt:lpstr>
      <vt:lpstr>Quality Measures – Ratings Thresholds</vt:lpstr>
      <vt:lpstr>Quality Measures – Cross-Settings Measures</vt:lpstr>
      <vt:lpstr>Fraud and Program Integrity</vt:lpstr>
      <vt:lpstr>Medicare Provider Enrollment</vt:lpstr>
      <vt:lpstr>Medicare Provider Enrollment</vt:lpstr>
      <vt:lpstr>Medicaid Provider Revalidation</vt:lpstr>
      <vt:lpstr>Payment Transparency</vt:lpstr>
      <vt:lpstr>Nursing Home Staffing</vt:lpstr>
      <vt:lpstr>Staffing Standards - Administration</vt:lpstr>
      <vt:lpstr>Staffing Standards - Congress</vt:lpstr>
      <vt:lpstr>Staffing Standards - Congress</vt:lpstr>
      <vt:lpstr>Staffing Policy Solutions</vt:lpstr>
      <vt:lpstr>Nursing Home Staffing Campaign</vt:lpstr>
      <vt:lpstr>Workforce Investment</vt:lpstr>
      <vt:lpstr>Resources</vt:lpstr>
      <vt:lpstr>Let’s Keep in Touch!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Victoria Adams-Kotsch</dc:creator>
  <cp:lastModifiedBy>Jodi Eyigor</cp:lastModifiedBy>
  <cp:revision>1</cp:revision>
  <dcterms:created xsi:type="dcterms:W3CDTF">2020-11-19T23:06:51Z</dcterms:created>
  <dcterms:modified xsi:type="dcterms:W3CDTF">2026-09-14T00:51:01Z</dcterms:modified>
</cp:coreProperties>
</file>