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5"/>
  </p:notesMasterIdLst>
  <p:handoutMasterIdLst>
    <p:handoutMasterId r:id="rId56"/>
  </p:handoutMasterIdLst>
  <p:sldIdLst>
    <p:sldId id="275" r:id="rId3"/>
    <p:sldId id="347" r:id="rId4"/>
    <p:sldId id="388" r:id="rId5"/>
    <p:sldId id="257" r:id="rId6"/>
    <p:sldId id="258" r:id="rId7"/>
    <p:sldId id="273" r:id="rId8"/>
    <p:sldId id="276" r:id="rId9"/>
    <p:sldId id="363" r:id="rId10"/>
    <p:sldId id="274" r:id="rId11"/>
    <p:sldId id="364" r:id="rId12"/>
    <p:sldId id="365" r:id="rId13"/>
    <p:sldId id="366" r:id="rId14"/>
    <p:sldId id="369" r:id="rId15"/>
    <p:sldId id="367" r:id="rId16"/>
    <p:sldId id="368" r:id="rId17"/>
    <p:sldId id="373" r:id="rId18"/>
    <p:sldId id="370" r:id="rId19"/>
    <p:sldId id="371" r:id="rId20"/>
    <p:sldId id="372" r:id="rId21"/>
    <p:sldId id="374" r:id="rId22"/>
    <p:sldId id="375" r:id="rId23"/>
    <p:sldId id="376" r:id="rId24"/>
    <p:sldId id="377" r:id="rId25"/>
    <p:sldId id="378" r:id="rId26"/>
    <p:sldId id="379" r:id="rId27"/>
    <p:sldId id="380" r:id="rId28"/>
    <p:sldId id="381" r:id="rId29"/>
    <p:sldId id="382" r:id="rId30"/>
    <p:sldId id="394" r:id="rId31"/>
    <p:sldId id="383" r:id="rId32"/>
    <p:sldId id="384" r:id="rId33"/>
    <p:sldId id="385" r:id="rId34"/>
    <p:sldId id="277" r:id="rId35"/>
    <p:sldId id="389" r:id="rId36"/>
    <p:sldId id="351" r:id="rId37"/>
    <p:sldId id="352" r:id="rId38"/>
    <p:sldId id="354" r:id="rId39"/>
    <p:sldId id="353" r:id="rId40"/>
    <p:sldId id="355" r:id="rId41"/>
    <p:sldId id="356" r:id="rId42"/>
    <p:sldId id="261" r:id="rId43"/>
    <p:sldId id="357" r:id="rId44"/>
    <p:sldId id="390" r:id="rId45"/>
    <p:sldId id="391" r:id="rId46"/>
    <p:sldId id="350" r:id="rId47"/>
    <p:sldId id="359" r:id="rId48"/>
    <p:sldId id="360" r:id="rId49"/>
    <p:sldId id="392" r:id="rId50"/>
    <p:sldId id="361" r:id="rId51"/>
    <p:sldId id="393" r:id="rId52"/>
    <p:sldId id="387" r:id="rId53"/>
    <p:sldId id="289" r:id="rId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37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40" autoAdjust="0"/>
    <p:restoredTop sz="94660"/>
  </p:normalViewPr>
  <p:slideViewPr>
    <p:cSldViewPr snapToGrid="0">
      <p:cViewPr varScale="1">
        <p:scale>
          <a:sx n="76" d="100"/>
          <a:sy n="76" d="100"/>
        </p:scale>
        <p:origin x="82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18" tIns="45709" rIns="91418" bIns="45709" rtlCol="0"/>
          <a:lstStyle>
            <a:lvl1pPr algn="l">
              <a:defRPr sz="1200"/>
            </a:lvl1pPr>
          </a:lstStyle>
          <a:p>
            <a:endParaRPr lang="en-US" dirty="0"/>
          </a:p>
        </p:txBody>
      </p:sp>
      <p:sp>
        <p:nvSpPr>
          <p:cNvPr id="3" name="Date Placeholder 2"/>
          <p:cNvSpPr>
            <a:spLocks noGrp="1"/>
          </p:cNvSpPr>
          <p:nvPr>
            <p:ph type="dt" sz="quarter" idx="1"/>
          </p:nvPr>
        </p:nvSpPr>
        <p:spPr>
          <a:xfrm>
            <a:off x="3970340" y="1"/>
            <a:ext cx="3038475" cy="466725"/>
          </a:xfrm>
          <a:prstGeom prst="rect">
            <a:avLst/>
          </a:prstGeom>
        </p:spPr>
        <p:txBody>
          <a:bodyPr vert="horz" lIns="91418" tIns="45709" rIns="91418" bIns="45709" rtlCol="0"/>
          <a:lstStyle>
            <a:lvl1pPr algn="r">
              <a:defRPr sz="1200"/>
            </a:lvl1pPr>
          </a:lstStyle>
          <a:p>
            <a:fld id="{B735E84B-64AA-4939-8BEC-0A5DB4866A61}" type="datetimeFigureOut">
              <a:rPr lang="en-US" smtClean="0"/>
              <a:t>09/10/2026</a:t>
            </a:fld>
            <a:endParaRPr lang="en-US" dirty="0"/>
          </a:p>
        </p:txBody>
      </p:sp>
      <p:sp>
        <p:nvSpPr>
          <p:cNvPr id="4" name="Footer Placeholder 3"/>
          <p:cNvSpPr>
            <a:spLocks noGrp="1"/>
          </p:cNvSpPr>
          <p:nvPr>
            <p:ph type="ftr" sz="quarter" idx="2"/>
          </p:nvPr>
        </p:nvSpPr>
        <p:spPr>
          <a:xfrm>
            <a:off x="1" y="8829676"/>
            <a:ext cx="3038475" cy="466725"/>
          </a:xfrm>
          <a:prstGeom prst="rect">
            <a:avLst/>
          </a:prstGeom>
        </p:spPr>
        <p:txBody>
          <a:bodyPr vert="horz" lIns="91418" tIns="45709" rIns="91418" bIns="4570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0" y="8829676"/>
            <a:ext cx="3038475" cy="466725"/>
          </a:xfrm>
          <a:prstGeom prst="rect">
            <a:avLst/>
          </a:prstGeom>
        </p:spPr>
        <p:txBody>
          <a:bodyPr vert="horz" lIns="91418" tIns="45709" rIns="91418" bIns="45709" rtlCol="0" anchor="b"/>
          <a:lstStyle>
            <a:lvl1pPr algn="r">
              <a:defRPr sz="1200"/>
            </a:lvl1pPr>
          </a:lstStyle>
          <a:p>
            <a:fld id="{8C650906-41AA-41F5-9D36-50B3B590FD59}" type="slidenum">
              <a:rPr lang="en-US" smtClean="0"/>
              <a:t>‹#›</a:t>
            </a:fld>
            <a:endParaRPr lang="en-US" dirty="0"/>
          </a:p>
        </p:txBody>
      </p:sp>
    </p:spTree>
    <p:extLst>
      <p:ext uri="{BB962C8B-B14F-4D97-AF65-F5344CB8AC3E}">
        <p14:creationId xmlns:p14="http://schemas.microsoft.com/office/powerpoint/2010/main" val="1467144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409EFDF-FA4B-4804-89D0-C762E09F7905}" type="datetimeFigureOut">
              <a:rPr lang="en-US" smtClean="0"/>
              <a:t>09/10/2026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E800AE4-ABFF-47EE-8AB7-ECEC9A0B380C}" type="slidenum">
              <a:rPr lang="en-US" smtClean="0"/>
              <a:t>‹#›</a:t>
            </a:fld>
            <a:endParaRPr lang="en-US"/>
          </a:p>
        </p:txBody>
      </p:sp>
    </p:spTree>
    <p:extLst>
      <p:ext uri="{BB962C8B-B14F-4D97-AF65-F5344CB8AC3E}">
        <p14:creationId xmlns:p14="http://schemas.microsoft.com/office/powerpoint/2010/main" val="11498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a:t>
            </a:fld>
            <a:endParaRPr lang="en-US" dirty="0"/>
          </a:p>
        </p:txBody>
      </p:sp>
    </p:spTree>
    <p:extLst>
      <p:ext uri="{BB962C8B-B14F-4D97-AF65-F5344CB8AC3E}">
        <p14:creationId xmlns:p14="http://schemas.microsoft.com/office/powerpoint/2010/main" val="1105590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a:t>
            </a:fld>
            <a:endParaRPr lang="en-US" dirty="0"/>
          </a:p>
        </p:txBody>
      </p:sp>
    </p:spTree>
    <p:extLst>
      <p:ext uri="{BB962C8B-B14F-4D97-AF65-F5344CB8AC3E}">
        <p14:creationId xmlns:p14="http://schemas.microsoft.com/office/powerpoint/2010/main" val="2095539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10</a:t>
            </a:fld>
            <a:endParaRPr lang="en-US" dirty="0"/>
          </a:p>
        </p:txBody>
      </p:sp>
    </p:spTree>
    <p:extLst>
      <p:ext uri="{BB962C8B-B14F-4D97-AF65-F5344CB8AC3E}">
        <p14:creationId xmlns:p14="http://schemas.microsoft.com/office/powerpoint/2010/main" val="3526597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11</a:t>
            </a:fld>
            <a:endParaRPr lang="en-US" dirty="0"/>
          </a:p>
        </p:txBody>
      </p:sp>
    </p:spTree>
    <p:extLst>
      <p:ext uri="{BB962C8B-B14F-4D97-AF65-F5344CB8AC3E}">
        <p14:creationId xmlns:p14="http://schemas.microsoft.com/office/powerpoint/2010/main" val="1129869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12</a:t>
            </a:fld>
            <a:endParaRPr lang="en-US" dirty="0"/>
          </a:p>
        </p:txBody>
      </p:sp>
    </p:spTree>
    <p:extLst>
      <p:ext uri="{BB962C8B-B14F-4D97-AF65-F5344CB8AC3E}">
        <p14:creationId xmlns:p14="http://schemas.microsoft.com/office/powerpoint/2010/main" val="1010206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13</a:t>
            </a:fld>
            <a:endParaRPr lang="en-US" dirty="0"/>
          </a:p>
        </p:txBody>
      </p:sp>
    </p:spTree>
    <p:extLst>
      <p:ext uri="{BB962C8B-B14F-4D97-AF65-F5344CB8AC3E}">
        <p14:creationId xmlns:p14="http://schemas.microsoft.com/office/powerpoint/2010/main" val="47450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14</a:t>
            </a:fld>
            <a:endParaRPr lang="en-US" dirty="0"/>
          </a:p>
        </p:txBody>
      </p:sp>
    </p:spTree>
    <p:extLst>
      <p:ext uri="{BB962C8B-B14F-4D97-AF65-F5344CB8AC3E}">
        <p14:creationId xmlns:p14="http://schemas.microsoft.com/office/powerpoint/2010/main" val="1107641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15</a:t>
            </a:fld>
            <a:endParaRPr lang="en-US" dirty="0"/>
          </a:p>
        </p:txBody>
      </p:sp>
    </p:spTree>
    <p:extLst>
      <p:ext uri="{BB962C8B-B14F-4D97-AF65-F5344CB8AC3E}">
        <p14:creationId xmlns:p14="http://schemas.microsoft.com/office/powerpoint/2010/main" val="2886961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16</a:t>
            </a:fld>
            <a:endParaRPr lang="en-US" dirty="0"/>
          </a:p>
        </p:txBody>
      </p:sp>
    </p:spTree>
    <p:extLst>
      <p:ext uri="{BB962C8B-B14F-4D97-AF65-F5344CB8AC3E}">
        <p14:creationId xmlns:p14="http://schemas.microsoft.com/office/powerpoint/2010/main" val="3942193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17</a:t>
            </a:fld>
            <a:endParaRPr lang="en-US" dirty="0"/>
          </a:p>
        </p:txBody>
      </p:sp>
    </p:spTree>
    <p:extLst>
      <p:ext uri="{BB962C8B-B14F-4D97-AF65-F5344CB8AC3E}">
        <p14:creationId xmlns:p14="http://schemas.microsoft.com/office/powerpoint/2010/main" val="1101499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18</a:t>
            </a:fld>
            <a:endParaRPr lang="en-US" dirty="0"/>
          </a:p>
        </p:txBody>
      </p:sp>
    </p:spTree>
    <p:extLst>
      <p:ext uri="{BB962C8B-B14F-4D97-AF65-F5344CB8AC3E}">
        <p14:creationId xmlns:p14="http://schemas.microsoft.com/office/powerpoint/2010/main" val="2799000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19</a:t>
            </a:fld>
            <a:endParaRPr lang="en-US" dirty="0"/>
          </a:p>
        </p:txBody>
      </p:sp>
    </p:spTree>
    <p:extLst>
      <p:ext uri="{BB962C8B-B14F-4D97-AF65-F5344CB8AC3E}">
        <p14:creationId xmlns:p14="http://schemas.microsoft.com/office/powerpoint/2010/main" val="452523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20</a:t>
            </a:fld>
            <a:endParaRPr lang="en-US" dirty="0"/>
          </a:p>
        </p:txBody>
      </p:sp>
    </p:spTree>
    <p:extLst>
      <p:ext uri="{BB962C8B-B14F-4D97-AF65-F5344CB8AC3E}">
        <p14:creationId xmlns:p14="http://schemas.microsoft.com/office/powerpoint/2010/main" val="2170474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21</a:t>
            </a:fld>
            <a:endParaRPr lang="en-US" dirty="0"/>
          </a:p>
        </p:txBody>
      </p:sp>
    </p:spTree>
    <p:extLst>
      <p:ext uri="{BB962C8B-B14F-4D97-AF65-F5344CB8AC3E}">
        <p14:creationId xmlns:p14="http://schemas.microsoft.com/office/powerpoint/2010/main" val="399078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22</a:t>
            </a:fld>
            <a:endParaRPr lang="en-US" dirty="0"/>
          </a:p>
        </p:txBody>
      </p:sp>
    </p:spTree>
    <p:extLst>
      <p:ext uri="{BB962C8B-B14F-4D97-AF65-F5344CB8AC3E}">
        <p14:creationId xmlns:p14="http://schemas.microsoft.com/office/powerpoint/2010/main" val="3168800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23</a:t>
            </a:fld>
            <a:endParaRPr lang="en-US" dirty="0"/>
          </a:p>
        </p:txBody>
      </p:sp>
    </p:spTree>
    <p:extLst>
      <p:ext uri="{BB962C8B-B14F-4D97-AF65-F5344CB8AC3E}">
        <p14:creationId xmlns:p14="http://schemas.microsoft.com/office/powerpoint/2010/main" val="1455564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24</a:t>
            </a:fld>
            <a:endParaRPr lang="en-US" dirty="0"/>
          </a:p>
        </p:txBody>
      </p:sp>
    </p:spTree>
    <p:extLst>
      <p:ext uri="{BB962C8B-B14F-4D97-AF65-F5344CB8AC3E}">
        <p14:creationId xmlns:p14="http://schemas.microsoft.com/office/powerpoint/2010/main" val="1533910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25</a:t>
            </a:fld>
            <a:endParaRPr lang="en-US" dirty="0"/>
          </a:p>
        </p:txBody>
      </p:sp>
    </p:spTree>
    <p:extLst>
      <p:ext uri="{BB962C8B-B14F-4D97-AF65-F5344CB8AC3E}">
        <p14:creationId xmlns:p14="http://schemas.microsoft.com/office/powerpoint/2010/main" val="1474719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26</a:t>
            </a:fld>
            <a:endParaRPr lang="en-US" dirty="0"/>
          </a:p>
        </p:txBody>
      </p:sp>
    </p:spTree>
    <p:extLst>
      <p:ext uri="{BB962C8B-B14F-4D97-AF65-F5344CB8AC3E}">
        <p14:creationId xmlns:p14="http://schemas.microsoft.com/office/powerpoint/2010/main" val="4050049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27</a:t>
            </a:fld>
            <a:endParaRPr lang="en-US" dirty="0"/>
          </a:p>
        </p:txBody>
      </p:sp>
    </p:spTree>
    <p:extLst>
      <p:ext uri="{BB962C8B-B14F-4D97-AF65-F5344CB8AC3E}">
        <p14:creationId xmlns:p14="http://schemas.microsoft.com/office/powerpoint/2010/main" val="3520448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28</a:t>
            </a:fld>
            <a:endParaRPr lang="en-US" dirty="0"/>
          </a:p>
        </p:txBody>
      </p:sp>
    </p:spTree>
    <p:extLst>
      <p:ext uri="{BB962C8B-B14F-4D97-AF65-F5344CB8AC3E}">
        <p14:creationId xmlns:p14="http://schemas.microsoft.com/office/powerpoint/2010/main" val="3942683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30</a:t>
            </a:fld>
            <a:endParaRPr lang="en-US" dirty="0"/>
          </a:p>
        </p:txBody>
      </p:sp>
    </p:spTree>
    <p:extLst>
      <p:ext uri="{BB962C8B-B14F-4D97-AF65-F5344CB8AC3E}">
        <p14:creationId xmlns:p14="http://schemas.microsoft.com/office/powerpoint/2010/main" val="2919892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31</a:t>
            </a:fld>
            <a:endParaRPr lang="en-US" dirty="0"/>
          </a:p>
        </p:txBody>
      </p:sp>
    </p:spTree>
    <p:extLst>
      <p:ext uri="{BB962C8B-B14F-4D97-AF65-F5344CB8AC3E}">
        <p14:creationId xmlns:p14="http://schemas.microsoft.com/office/powerpoint/2010/main" val="573299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32</a:t>
            </a:fld>
            <a:endParaRPr lang="en-US" dirty="0"/>
          </a:p>
        </p:txBody>
      </p:sp>
    </p:spTree>
    <p:extLst>
      <p:ext uri="{BB962C8B-B14F-4D97-AF65-F5344CB8AC3E}">
        <p14:creationId xmlns:p14="http://schemas.microsoft.com/office/powerpoint/2010/main" val="2195055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800AE4-ABFF-47EE-8AB7-ECEC9A0B380C}" type="slidenum">
              <a:rPr lang="en-US" smtClean="0"/>
              <a:t>51</a:t>
            </a:fld>
            <a:endParaRPr lang="en-US" dirty="0"/>
          </a:p>
        </p:txBody>
      </p:sp>
    </p:spTree>
    <p:extLst>
      <p:ext uri="{BB962C8B-B14F-4D97-AF65-F5344CB8AC3E}">
        <p14:creationId xmlns:p14="http://schemas.microsoft.com/office/powerpoint/2010/main" val="3416280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800AE4-ABFF-47EE-8AB7-ECEC9A0B380C}" type="slidenum">
              <a:rPr lang="en-US" smtClean="0"/>
              <a:t>52</a:t>
            </a:fld>
            <a:endParaRPr lang="en-US"/>
          </a:p>
        </p:txBody>
      </p:sp>
    </p:spTree>
    <p:extLst>
      <p:ext uri="{BB962C8B-B14F-4D97-AF65-F5344CB8AC3E}">
        <p14:creationId xmlns:p14="http://schemas.microsoft.com/office/powerpoint/2010/main" val="1427737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233494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1640098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2293501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204298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171602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3104920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821106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3229126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3079588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755653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34184E-BBB0-4CDF-B37A-AC0483E26D1E}" type="datetimeFigureOut">
              <a:rPr lang="en-US" smtClean="0"/>
              <a:t>09/10/2026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2AF4CBE-FEAD-4C46-AD76-96E49AC1EC67}" type="slidenum">
              <a:rPr lang="en-US" smtClean="0"/>
              <a:t>‹#›</a:t>
            </a:fld>
            <a:endParaRPr lang="en-US" dirty="0"/>
          </a:p>
        </p:txBody>
      </p:sp>
    </p:spTree>
    <p:extLst>
      <p:ext uri="{BB962C8B-B14F-4D97-AF65-F5344CB8AC3E}">
        <p14:creationId xmlns:p14="http://schemas.microsoft.com/office/powerpoint/2010/main" val="2692573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2C91B5C-A0D8-4410-B751-007262082A63}" type="datetimeFigureOut">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22CCA80-CD98-45C0-B68F-1B28BF0ADC08}" type="slidenum">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34345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033076E-259B-479A-B65A-EA4DCADBB747}" type="datetimeFigureOut">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7CFB04B-3138-4C9A-AAD6-4B410E17A404}" type="slidenum">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56405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772D023-2779-423A-B4F8-1A81920EB374}" type="datetimeFigureOut">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EDA17BE-8F68-4F36-BF68-ADD84CD64F7F}" type="slidenum">
              <a:rPr kumimoji="0" lang="en-US" sz="1000" b="0" i="0" u="none" strike="noStrike" kern="1200" cap="none" spc="0" normalizeH="0" baseline="0" noProof="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371548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34184E-BBB0-4CDF-B37A-AC0483E26D1E}" type="datetimeFigureOut">
              <a:rPr lang="en-US" smtClean="0"/>
              <a:t>09/10/2026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F4CBE-FEAD-4C46-AD76-96E49AC1EC67}" type="slidenum">
              <a:rPr lang="en-US" smtClean="0"/>
              <a:t>‹#›</a:t>
            </a:fld>
            <a:endParaRPr lang="en-US" dirty="0"/>
          </a:p>
        </p:txBody>
      </p:sp>
    </p:spTree>
    <p:extLst>
      <p:ext uri="{BB962C8B-B14F-4D97-AF65-F5344CB8AC3E}">
        <p14:creationId xmlns:p14="http://schemas.microsoft.com/office/powerpoint/2010/main" val="936791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1600200" y="838200"/>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2057400"/>
            <a:ext cx="82296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473827"/>
            <a:ext cx="21336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fontAlgn="base">
              <a:spcBef>
                <a:spcPct val="0"/>
              </a:spcBef>
              <a:spcAft>
                <a:spcPct val="0"/>
              </a:spcAft>
              <a:defRPr/>
            </a:pPr>
            <a:fld id="{41630CAF-59CD-4278-A025-B9EFD4D143A6}" type="datetimeFigureOut">
              <a:rPr lang="en-US">
                <a:solidFill>
                  <a:prstClr val="white"/>
                </a:solidFill>
              </a:rPr>
              <a:pPr fontAlgn="base">
                <a:spcBef>
                  <a:spcPct val="0"/>
                </a:spcBef>
                <a:spcAft>
                  <a:spcPct val="0"/>
                </a:spcAft>
                <a:defRPr/>
              </a:pPr>
              <a:t>09/10/2026</a:t>
            </a:fld>
            <a:endParaRPr lang="en-US" dirty="0">
              <a:solidFill>
                <a:prstClr val="white"/>
              </a:solidFill>
            </a:endParaRPr>
          </a:p>
        </p:txBody>
      </p:sp>
      <p:sp>
        <p:nvSpPr>
          <p:cNvPr id="1029" name="Rectangle 5"/>
          <p:cNvSpPr>
            <a:spLocks noGrp="1" noChangeArrowheads="1"/>
          </p:cNvSpPr>
          <p:nvPr>
            <p:ph type="ftr" sz="quarter" idx="3"/>
          </p:nvPr>
        </p:nvSpPr>
        <p:spPr bwMode="auto">
          <a:xfrm>
            <a:off x="3124200" y="6473827"/>
            <a:ext cx="28956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fontAlgn="base">
              <a:spcBef>
                <a:spcPct val="0"/>
              </a:spcBef>
              <a:spcAft>
                <a:spcPct val="0"/>
              </a:spcAft>
              <a:defRPr/>
            </a:pPr>
            <a:endParaRPr lang="en-US" dirty="0">
              <a:solidFill>
                <a:prstClr val="white"/>
              </a:solidFill>
            </a:endParaRPr>
          </a:p>
        </p:txBody>
      </p:sp>
      <p:sp>
        <p:nvSpPr>
          <p:cNvPr id="1030" name="Rectangle 6"/>
          <p:cNvSpPr>
            <a:spLocks noGrp="1" noChangeArrowheads="1"/>
          </p:cNvSpPr>
          <p:nvPr>
            <p:ph type="sldNum" sz="quarter" idx="4"/>
          </p:nvPr>
        </p:nvSpPr>
        <p:spPr bwMode="auto">
          <a:xfrm>
            <a:off x="6553200" y="6473827"/>
            <a:ext cx="21336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fontAlgn="base">
              <a:spcBef>
                <a:spcPct val="0"/>
              </a:spcBef>
              <a:spcAft>
                <a:spcPct val="0"/>
              </a:spcAft>
              <a:defRPr/>
            </a:pPr>
            <a:fld id="{D8410398-39E7-4456-BED9-BE15DFC00A22}" type="slidenum">
              <a:rPr lang="en-US">
                <a:solidFill>
                  <a:prstClr val="white"/>
                </a:solidFill>
              </a:rPr>
              <a:pPr fontAlgn="base">
                <a:spcBef>
                  <a:spcPct val="0"/>
                </a:spcBef>
                <a:spcAft>
                  <a:spcPct val="0"/>
                </a:spcAft>
                <a:defRPr/>
              </a:pPr>
              <a:t>‹#›</a:t>
            </a:fld>
            <a:endParaRPr lang="en-US" dirty="0">
              <a:solidFill>
                <a:prstClr val="white"/>
              </a:solidFill>
            </a:endParaRPr>
          </a:p>
        </p:txBody>
      </p:sp>
    </p:spTree>
    <p:extLst>
      <p:ext uri="{BB962C8B-B14F-4D97-AF65-F5344CB8AC3E}">
        <p14:creationId xmlns:p14="http://schemas.microsoft.com/office/powerpoint/2010/main" val="886315536"/>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500">
          <a:solidFill>
            <a:schemeClr val="tx1"/>
          </a:solidFill>
          <a:latin typeface="+mn-lt"/>
        </a:defRPr>
      </a:lvl2pPr>
      <a:lvl3pPr marL="1143000" indent="-228600" algn="l" rtl="0" eaLnBrk="0" fontAlgn="base" hangingPunct="0">
        <a:spcBef>
          <a:spcPct val="20000"/>
        </a:spcBef>
        <a:spcAft>
          <a:spcPct val="0"/>
        </a:spcAft>
        <a:buChar char="•"/>
        <a:defRPr sz="2200">
          <a:solidFill>
            <a:schemeClr val="tx1"/>
          </a:solidFill>
          <a:latin typeface="+mn-lt"/>
        </a:defRPr>
      </a:lvl3pPr>
      <a:lvl4pPr marL="1600200" indent="-228600" algn="l" rtl="0" eaLnBrk="0" fontAlgn="base" hangingPunct="0">
        <a:spcBef>
          <a:spcPct val="20000"/>
        </a:spcBef>
        <a:spcAft>
          <a:spcPct val="0"/>
        </a:spcAft>
        <a:buChar char="–"/>
        <a:defRPr sz="17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cms.gov/priorities/nursing-home-careers/overvie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sp>
        <p:nvSpPr>
          <p:cNvPr id="3" name="Subtitle 2"/>
          <p:cNvSpPr>
            <a:spLocks noGrp="1"/>
          </p:cNvSpPr>
          <p:nvPr>
            <p:ph type="subTitle" idx="1"/>
          </p:nvPr>
        </p:nvSpPr>
        <p:spPr>
          <a:xfrm>
            <a:off x="156117" y="2051824"/>
            <a:ext cx="8987883" cy="4460487"/>
          </a:xfrm>
        </p:spPr>
        <p:txBody>
          <a:bodyPr>
            <a:normAutofit lnSpcReduction="10000"/>
          </a:bodyPr>
          <a:lstStyle/>
          <a:p>
            <a:r>
              <a:rPr lang="en-US" sz="4000" b="1" dirty="0" err="1"/>
              <a:t>WyLTC</a:t>
            </a:r>
            <a:r>
              <a:rPr lang="en-US" sz="4000" b="1" dirty="0"/>
              <a:t> Association</a:t>
            </a:r>
          </a:p>
          <a:p>
            <a:r>
              <a:rPr lang="en-US" sz="4000" b="1" dirty="0"/>
              <a:t>September 10, 2026</a:t>
            </a:r>
          </a:p>
          <a:p>
            <a:endParaRPr lang="en-US" sz="4000" b="1" dirty="0"/>
          </a:p>
          <a:p>
            <a:r>
              <a:rPr lang="en-US" sz="3600" dirty="0"/>
              <a:t>Janelle Conlin, Acting SA Director</a:t>
            </a:r>
          </a:p>
          <a:p>
            <a:r>
              <a:rPr lang="en-US" sz="3600" dirty="0"/>
              <a:t>Tim Cozad, Chief LTC, Healthcare Surveillance Branch </a:t>
            </a:r>
          </a:p>
          <a:p>
            <a:r>
              <a:rPr lang="en-US" sz="3600" dirty="0"/>
              <a:t>Pat Davis, Chief Life Safety &amp; Construction Branch </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Tree>
    <p:extLst>
      <p:ext uri="{BB962C8B-B14F-4D97-AF65-F5344CB8AC3E}">
        <p14:creationId xmlns:p14="http://schemas.microsoft.com/office/powerpoint/2010/main" val="1844960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586966"/>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b="1" i="0" dirty="0">
                <a:solidFill>
                  <a:srgbClr val="323A45"/>
                </a:solidFill>
                <a:effectLst/>
                <a:latin typeface="Muli"/>
              </a:rPr>
              <a:t>Agenda: </a:t>
            </a:r>
          </a:p>
          <a:p>
            <a:pPr algn="ctr"/>
            <a:endParaRPr lang="en-US" sz="3600" b="1" i="0" dirty="0">
              <a:solidFill>
                <a:srgbClr val="323A45"/>
              </a:solidFill>
              <a:effectLst/>
              <a:latin typeface="Muli"/>
            </a:endParaRPr>
          </a:p>
          <a:p>
            <a:pPr marL="571500" indent="-571500">
              <a:buFont typeface="Arial" panose="020B0604020202020204" pitchFamily="34" charset="0"/>
              <a:buChar char="•"/>
            </a:pPr>
            <a:r>
              <a:rPr lang="en-US" sz="3600" dirty="0"/>
              <a:t>Staffing update</a:t>
            </a:r>
          </a:p>
          <a:p>
            <a:pPr marL="571500" indent="-571500">
              <a:buFont typeface="Arial" panose="020B0604020202020204" pitchFamily="34" charset="0"/>
              <a:buChar char="•"/>
            </a:pPr>
            <a:r>
              <a:rPr lang="en-US" sz="3600" dirty="0"/>
              <a:t>Health survey updates</a:t>
            </a:r>
          </a:p>
          <a:p>
            <a:pPr marL="571500" indent="-571500">
              <a:buFont typeface="Arial" panose="020B0604020202020204" pitchFamily="34" charset="0"/>
              <a:buChar char="•"/>
            </a:pPr>
            <a:r>
              <a:rPr lang="en-US" sz="3600" dirty="0"/>
              <a:t>CMS Nurse Staffing campaign update</a:t>
            </a:r>
          </a:p>
          <a:p>
            <a:pPr marL="571500" indent="-571500">
              <a:buFont typeface="Arial" panose="020B0604020202020204" pitchFamily="34" charset="0"/>
              <a:buChar char="•"/>
            </a:pPr>
            <a:r>
              <a:rPr lang="en-US" sz="3600" dirty="0"/>
              <a:t>Risk based survey (RBS) update</a:t>
            </a:r>
          </a:p>
          <a:p>
            <a:pPr marL="571500" indent="-571500">
              <a:buFont typeface="Arial" panose="020B0604020202020204" pitchFamily="34" charset="0"/>
              <a:buChar char="•"/>
            </a:pPr>
            <a:r>
              <a:rPr lang="en-US" sz="3600" dirty="0"/>
              <a:t>Construction/LSC/EP updates</a:t>
            </a:r>
          </a:p>
          <a:p>
            <a:pPr marL="571500" indent="-571500">
              <a:buFont typeface="Arial" panose="020B0604020202020204" pitchFamily="34" charset="0"/>
              <a:buChar char="•"/>
            </a:pPr>
            <a:endParaRPr lang="en-US" sz="3600" dirty="0"/>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724599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799" y="82493"/>
            <a:ext cx="9144000" cy="1441507"/>
          </a:xfrm>
        </p:spPr>
        <p:txBody>
          <a:bodyPr anchor="ctr" anchorCtr="0">
            <a:normAutofit/>
          </a:bodyPr>
          <a:lstStyle/>
          <a:p>
            <a:r>
              <a:rPr lang="en-US" altLang="en-US" sz="3600" b="1" dirty="0">
                <a:solidFill>
                  <a:srgbClr val="77370B"/>
                </a:solidFill>
              </a:rPr>
              <a:t>  </a:t>
            </a:r>
            <a:br>
              <a:rPr lang="en-US" altLang="en-US" sz="3600" b="1" dirty="0">
                <a:solidFill>
                  <a:srgbClr val="77370B"/>
                </a:solidFill>
              </a:rPr>
            </a:br>
            <a:r>
              <a:rPr lang="en-US" altLang="en-US" sz="3600" b="1" dirty="0">
                <a:solidFill>
                  <a:srgbClr val="77370B"/>
                </a:solidFill>
              </a:rPr>
              <a:t> </a:t>
            </a:r>
            <a:br>
              <a:rPr lang="en-US" sz="2400" b="1" dirty="0">
                <a:solidFill>
                  <a:srgbClr val="000000"/>
                </a:solidFill>
                <a:latin typeface="+mn-lt"/>
              </a:rPr>
            </a:br>
            <a:endParaRPr lang="en-US" sz="2400" b="1" dirty="0">
              <a:solidFill>
                <a:srgbClr val="77370B"/>
              </a:solidFill>
              <a:latin typeface="+mn-lt"/>
            </a:endParaRPr>
          </a:p>
        </p:txBody>
      </p:sp>
      <p:pic>
        <p:nvPicPr>
          <p:cNvPr id="8" name="Picture 7">
            <a:extLst>
              <a:ext uri="{FF2B5EF4-FFF2-40B4-BE49-F238E27FC236}">
                <a16:creationId xmlns:a16="http://schemas.microsoft.com/office/drawing/2014/main" id="{8D36F4E3-220A-41C4-B512-D655B5B87A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3083945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799" y="82493"/>
            <a:ext cx="9144000" cy="1441507"/>
          </a:xfrm>
        </p:spPr>
        <p:txBody>
          <a:bodyPr anchor="ctr" anchorCtr="0">
            <a:normAutofit fontScale="90000"/>
          </a:bodyPr>
          <a:lstStyle/>
          <a:p>
            <a:r>
              <a:rPr lang="en-US" altLang="en-US" sz="3600" b="1" dirty="0">
                <a:solidFill>
                  <a:srgbClr val="77370B"/>
                </a:solidFill>
              </a:rPr>
              <a:t>  </a:t>
            </a:r>
            <a:br>
              <a:rPr lang="en-US" altLang="en-US" sz="3600" b="1" dirty="0">
                <a:solidFill>
                  <a:srgbClr val="77370B"/>
                </a:solidFill>
              </a:rPr>
            </a:br>
            <a:r>
              <a:rPr lang="en-US" altLang="en-US" sz="3600" b="1" dirty="0">
                <a:solidFill>
                  <a:srgbClr val="77370B"/>
                </a:solidFill>
              </a:rPr>
              <a:t> </a:t>
            </a:r>
            <a:r>
              <a:rPr lang="en-US" sz="2400" b="1" dirty="0">
                <a:solidFill>
                  <a:srgbClr val="77370B"/>
                </a:solidFill>
                <a:latin typeface="+mn-lt"/>
              </a:rPr>
              <a:t>NURSING HOMES</a:t>
            </a:r>
            <a:br>
              <a:rPr lang="en-US" sz="2400" b="1" dirty="0">
                <a:solidFill>
                  <a:srgbClr val="77370B"/>
                </a:solidFill>
                <a:latin typeface="+mn-lt"/>
              </a:rPr>
            </a:br>
            <a:r>
              <a:rPr lang="en-US" sz="2400" b="1" dirty="0">
                <a:solidFill>
                  <a:srgbClr val="77370B"/>
                </a:solidFill>
                <a:latin typeface="+mn-lt"/>
              </a:rPr>
              <a:t>         TOP 10 CITED HEALTH DEFICIENCIES </a:t>
            </a:r>
            <a:br>
              <a:rPr lang="en-US" sz="2400" b="1" dirty="0">
                <a:solidFill>
                  <a:srgbClr val="77370B"/>
                </a:solidFill>
                <a:latin typeface="+mn-lt"/>
              </a:rPr>
            </a:br>
            <a:r>
              <a:rPr lang="en-US" sz="2400" b="1" dirty="0">
                <a:solidFill>
                  <a:srgbClr val="77370B"/>
                </a:solidFill>
                <a:latin typeface="+mn-lt"/>
              </a:rPr>
              <a:t>                Standard and Complaint Surveys</a:t>
            </a:r>
            <a:br>
              <a:rPr lang="en-US" sz="2400" b="1" dirty="0">
                <a:solidFill>
                  <a:srgbClr val="77370B"/>
                </a:solidFill>
                <a:latin typeface="+mn-lt"/>
              </a:rPr>
            </a:br>
            <a:r>
              <a:rPr lang="en-US" sz="2400" b="1" dirty="0">
                <a:solidFill>
                  <a:srgbClr val="77370B"/>
                </a:solidFill>
                <a:latin typeface="+mn-lt"/>
              </a:rPr>
              <a:t>    FFY2025</a:t>
            </a:r>
            <a:br>
              <a:rPr lang="en-US" sz="2400" b="1" dirty="0">
                <a:solidFill>
                  <a:srgbClr val="000000"/>
                </a:solidFill>
                <a:latin typeface="+mn-lt"/>
              </a:rPr>
            </a:br>
            <a:endParaRPr lang="en-US" sz="2400" b="1" dirty="0">
              <a:solidFill>
                <a:srgbClr val="77370B"/>
              </a:solidFill>
              <a:latin typeface="+mn-lt"/>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4850" y="126645"/>
            <a:ext cx="1076325" cy="1353202"/>
          </a:xfrm>
          <a:prstGeom prst="rect">
            <a:avLst/>
          </a:prstGeom>
          <a:noFill/>
          <a:ln>
            <a:noFill/>
          </a:ln>
        </p:spPr>
      </p:pic>
      <p:graphicFrame>
        <p:nvGraphicFramePr>
          <p:cNvPr id="5" name="Table 4"/>
          <p:cNvGraphicFramePr>
            <a:graphicFrameLocks noGrp="1"/>
          </p:cNvGraphicFramePr>
          <p:nvPr/>
        </p:nvGraphicFramePr>
        <p:xfrm>
          <a:off x="211667" y="1794294"/>
          <a:ext cx="8449255" cy="4747594"/>
        </p:xfrm>
        <a:graphic>
          <a:graphicData uri="http://schemas.openxmlformats.org/drawingml/2006/table">
            <a:tbl>
              <a:tblPr>
                <a:tableStyleId>{5C22544A-7EE6-4342-B048-85BDC9FD1C3A}</a:tableStyleId>
              </a:tblPr>
              <a:tblGrid>
                <a:gridCol w="473849">
                  <a:extLst>
                    <a:ext uri="{9D8B030D-6E8A-4147-A177-3AD203B41FA5}">
                      <a16:colId xmlns:a16="http://schemas.microsoft.com/office/drawing/2014/main" val="20000"/>
                    </a:ext>
                  </a:extLst>
                </a:gridCol>
                <a:gridCol w="1820075">
                  <a:extLst>
                    <a:ext uri="{9D8B030D-6E8A-4147-A177-3AD203B41FA5}">
                      <a16:colId xmlns:a16="http://schemas.microsoft.com/office/drawing/2014/main" val="20001"/>
                    </a:ext>
                  </a:extLst>
                </a:gridCol>
                <a:gridCol w="453269">
                  <a:extLst>
                    <a:ext uri="{9D8B030D-6E8A-4147-A177-3AD203B41FA5}">
                      <a16:colId xmlns:a16="http://schemas.microsoft.com/office/drawing/2014/main" val="20002"/>
                    </a:ext>
                  </a:extLst>
                </a:gridCol>
                <a:gridCol w="43132">
                  <a:extLst>
                    <a:ext uri="{9D8B030D-6E8A-4147-A177-3AD203B41FA5}">
                      <a16:colId xmlns:a16="http://schemas.microsoft.com/office/drawing/2014/main" val="20003"/>
                    </a:ext>
                  </a:extLst>
                </a:gridCol>
                <a:gridCol w="518817">
                  <a:extLst>
                    <a:ext uri="{9D8B030D-6E8A-4147-A177-3AD203B41FA5}">
                      <a16:colId xmlns:a16="http://schemas.microsoft.com/office/drawing/2014/main" val="20004"/>
                    </a:ext>
                  </a:extLst>
                </a:gridCol>
                <a:gridCol w="1965591">
                  <a:extLst>
                    <a:ext uri="{9D8B030D-6E8A-4147-A177-3AD203B41FA5}">
                      <a16:colId xmlns:a16="http://schemas.microsoft.com/office/drawing/2014/main" val="20005"/>
                    </a:ext>
                  </a:extLst>
                </a:gridCol>
                <a:gridCol w="372419">
                  <a:extLst>
                    <a:ext uri="{9D8B030D-6E8A-4147-A177-3AD203B41FA5}">
                      <a16:colId xmlns:a16="http://schemas.microsoft.com/office/drawing/2014/main" val="20006"/>
                    </a:ext>
                  </a:extLst>
                </a:gridCol>
                <a:gridCol w="39978">
                  <a:extLst>
                    <a:ext uri="{9D8B030D-6E8A-4147-A177-3AD203B41FA5}">
                      <a16:colId xmlns:a16="http://schemas.microsoft.com/office/drawing/2014/main" val="20007"/>
                    </a:ext>
                  </a:extLst>
                </a:gridCol>
                <a:gridCol w="439013">
                  <a:extLst>
                    <a:ext uri="{9D8B030D-6E8A-4147-A177-3AD203B41FA5}">
                      <a16:colId xmlns:a16="http://schemas.microsoft.com/office/drawing/2014/main" val="20008"/>
                    </a:ext>
                  </a:extLst>
                </a:gridCol>
                <a:gridCol w="1847513">
                  <a:extLst>
                    <a:ext uri="{9D8B030D-6E8A-4147-A177-3AD203B41FA5}">
                      <a16:colId xmlns:a16="http://schemas.microsoft.com/office/drawing/2014/main" val="20009"/>
                    </a:ext>
                  </a:extLst>
                </a:gridCol>
                <a:gridCol w="475599">
                  <a:extLst>
                    <a:ext uri="{9D8B030D-6E8A-4147-A177-3AD203B41FA5}">
                      <a16:colId xmlns:a16="http://schemas.microsoft.com/office/drawing/2014/main" val="20010"/>
                    </a:ext>
                  </a:extLst>
                </a:gridCol>
              </a:tblGrid>
              <a:tr h="347632">
                <a:tc gridSpan="3">
                  <a:txBody>
                    <a:bodyPr/>
                    <a:lstStyle/>
                    <a:p>
                      <a:pPr algn="ctr" fontAlgn="b"/>
                      <a:r>
                        <a:rPr lang="en-US" sz="1200" b="1" u="none" strike="noStrike" dirty="0">
                          <a:effectLst/>
                        </a:rPr>
                        <a:t>WYOMING</a:t>
                      </a:r>
                      <a:endParaRPr lang="en-US" sz="12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REGION</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NATION</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47632">
                <a:tc gridSpan="3">
                  <a:txBody>
                    <a:bodyPr/>
                    <a:lstStyle/>
                    <a:p>
                      <a:pPr algn="ctr" fontAlgn="b"/>
                      <a:r>
                        <a:rPr lang="en-US" sz="1200" b="1" u="none" strike="noStrike" dirty="0">
                          <a:effectLst/>
                        </a:rPr>
                        <a:t>74 Surveys</a:t>
                      </a:r>
                      <a:endParaRPr lang="en-US" sz="12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1,252 Surveys</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63,975 Surveys</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21840">
                <a:tc>
                  <a:txBody>
                    <a:bodyPr/>
                    <a:lstStyle/>
                    <a:p>
                      <a:pPr algn="ctr" fontAlgn="ctr"/>
                      <a:r>
                        <a:rPr lang="en-US" sz="1200" b="1" u="none" strike="noStrike" dirty="0">
                          <a:effectLst/>
                        </a:rPr>
                        <a:t>Tag</a:t>
                      </a:r>
                      <a:endParaRPr lang="en-US" sz="12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ctr"/>
                      <a:r>
                        <a:rPr lang="en-US" sz="1100" b="1" u="none" strike="noStrike" dirty="0">
                          <a:effectLst/>
                        </a:rPr>
                        <a:t>Tag</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ctr"/>
                      <a:r>
                        <a:rPr lang="en-US" sz="1100" b="1" u="none" strike="noStrike" dirty="0">
                          <a:effectLst/>
                        </a:rPr>
                        <a:t>Tag</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1840">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r>
                        <a:rPr lang="en-US" sz="1200" b="0" i="0" u="none" strike="noStrike" dirty="0">
                          <a:solidFill>
                            <a:srgbClr val="000000"/>
                          </a:solidFill>
                          <a:effectLst/>
                          <a:latin typeface="+mn-lt"/>
                        </a:rPr>
                        <a:t>Infection Prevention &amp; Control</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30%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r>
                        <a:rPr lang="en-US" sz="1200" b="0" i="0" u="none" strike="noStrike" dirty="0">
                          <a:solidFill>
                            <a:srgbClr val="000000"/>
                          </a:solidFill>
                          <a:effectLst/>
                          <a:latin typeface="+mn-lt"/>
                        </a:rPr>
                        <a:t>Free of Accident Hazards/Supervision/Devices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24%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Infection Prevention &amp; Control</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11%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321840">
                <a:tc>
                  <a:txBody>
                    <a:bodyPr/>
                    <a:lstStyle/>
                    <a:p>
                      <a:pPr algn="ctr" fontAlgn="t"/>
                      <a:r>
                        <a:rPr lang="en-US" sz="1200" b="0" i="0" u="none" strike="noStrike" dirty="0">
                          <a:solidFill>
                            <a:srgbClr val="000000"/>
                          </a:solidFill>
                          <a:effectLst/>
                          <a:latin typeface="+mn-lt"/>
                        </a:rPr>
                        <a:t>F600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US" sz="1200" b="0" i="0" u="none" strike="noStrike" dirty="0">
                          <a:solidFill>
                            <a:srgbClr val="000000"/>
                          </a:solidFill>
                          <a:effectLst/>
                          <a:latin typeface="+mn-lt"/>
                        </a:rPr>
                        <a:t>Free from Abuse and Neglect</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US" sz="1200" b="0" i="0" u="none" strike="noStrike" dirty="0">
                          <a:solidFill>
                            <a:srgbClr val="000000"/>
                          </a:solidFill>
                          <a:effectLst/>
                          <a:latin typeface="+mn-lt"/>
                        </a:rPr>
                        <a:t>28%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Infection Prevention &amp; Control</a:t>
                      </a:r>
                    </a:p>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22%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Free of Accident Hazards/Supervision/Devices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321840">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r>
                        <a:rPr lang="en-US" sz="1200" b="0" i="0" u="none" strike="noStrike" dirty="0">
                          <a:solidFill>
                            <a:srgbClr val="000000"/>
                          </a:solidFill>
                          <a:effectLst/>
                          <a:latin typeface="+mn-lt"/>
                        </a:rPr>
                        <a:t>Free of Accident Hazards/Supervision/Devices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16%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Free from Abuse and Neglect</a:t>
                      </a:r>
                    </a:p>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US" sz="1200" b="0" i="0" u="none" strike="noStrike" dirty="0">
                          <a:solidFill>
                            <a:srgbClr val="000000"/>
                          </a:solidFill>
                          <a:effectLst/>
                          <a:latin typeface="+mn-lt"/>
                        </a:rPr>
                        <a:t>16%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F812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Food Procurement, Store/Prepare/Serve-Sanitary</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000000"/>
                          </a:solidFill>
                          <a:effectLst/>
                          <a:latin typeface="+mn-lt"/>
                        </a:rPr>
                        <a:t>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5"/>
                  </a:ext>
                </a:extLst>
              </a:tr>
              <a:tr h="69559">
                <a:tc>
                  <a:txBody>
                    <a:bodyPr/>
                    <a:lstStyle/>
                    <a:p>
                      <a:pPr algn="ctr" fontAlgn="t"/>
                      <a:r>
                        <a:rPr lang="en-US" sz="1200" b="0" i="0" u="none" strike="noStrike" dirty="0">
                          <a:solidFill>
                            <a:srgbClr val="000000"/>
                          </a:solidFill>
                          <a:effectLst/>
                          <a:latin typeface="+mn-lt"/>
                        </a:rPr>
                        <a:t>F609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l" fontAlgn="t"/>
                      <a:r>
                        <a:rPr lang="en-US" sz="1200" b="0" i="0" u="none" strike="noStrike" dirty="0">
                          <a:solidFill>
                            <a:srgbClr val="000000"/>
                          </a:solidFill>
                          <a:effectLst/>
                          <a:latin typeface="+mn-lt"/>
                        </a:rPr>
                        <a:t>Reporting of Alleged Violations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ctr" fontAlgn="t"/>
                      <a:r>
                        <a:rPr lang="en-US" sz="1200" b="0" i="0" u="none" strike="noStrike" dirty="0">
                          <a:solidFill>
                            <a:srgbClr val="000000"/>
                          </a:solidFill>
                          <a:effectLst/>
                          <a:latin typeface="+mn-lt"/>
                        </a:rPr>
                        <a:t>11%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F812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Food Procurement, Store/Prepare/Serve-Sanitary</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000000"/>
                          </a:solidFill>
                          <a:effectLst/>
                          <a:latin typeface="+mn-lt"/>
                        </a:rPr>
                        <a:t>13%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t"/>
                      <a:r>
                        <a:rPr lang="en-US" sz="1200" b="0" i="0" u="none" strike="noStrike" dirty="0">
                          <a:solidFill>
                            <a:srgbClr val="000000"/>
                          </a:solidFill>
                          <a:effectLst/>
                          <a:latin typeface="+mn-lt"/>
                        </a:rPr>
                        <a:t>Quality of Care</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0" i="0" u="none" strike="noStrike" dirty="0">
                          <a:solidFill>
                            <a:srgbClr val="000000"/>
                          </a:solidFill>
                          <a:effectLst/>
                          <a:latin typeface="+mn-lt"/>
                        </a:rPr>
                        <a:t>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6"/>
                  </a:ext>
                </a:extLst>
              </a:tr>
              <a:tr h="321840">
                <a:tc>
                  <a:txBody>
                    <a:bodyPr/>
                    <a:lstStyle/>
                    <a:p>
                      <a:pPr algn="ctr" fontAlgn="t"/>
                      <a:r>
                        <a:rPr lang="en-US" sz="1200" b="0" i="0" u="none" strike="noStrike" dirty="0">
                          <a:solidFill>
                            <a:srgbClr val="000000"/>
                          </a:solidFill>
                          <a:effectLst/>
                          <a:latin typeface="+mn-lt"/>
                        </a:rPr>
                        <a:t>F883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Influenza and Pneumococcal Immunizations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F658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Servicers Provided Meet Profession al Standards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F656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Develop/Implement Comprehensive Care Plan</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21840">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t"/>
                      <a:r>
                        <a:rPr lang="en-US" sz="1200" b="0" i="0" u="none" strike="noStrike" dirty="0">
                          <a:solidFill>
                            <a:srgbClr val="000000"/>
                          </a:solidFill>
                          <a:effectLst/>
                          <a:latin typeface="+mn-lt"/>
                        </a:rPr>
                        <a:t>Quality of Care</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Reporting of Alleged Violations</a:t>
                      </a:r>
                    </a:p>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ctr" fontAlgn="t"/>
                      <a:r>
                        <a:rPr lang="en-US" sz="1200" b="0" i="0" u="none" strike="noStrike" dirty="0">
                          <a:solidFill>
                            <a:srgbClr val="000000"/>
                          </a:solidFill>
                          <a:effectLst/>
                          <a:latin typeface="+mn-lt"/>
                        </a:rPr>
                        <a:t>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F761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Label/Store Drugs and Biologicals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8"/>
                  </a:ext>
                </a:extLst>
              </a:tr>
              <a:tr h="321840">
                <a:tc>
                  <a:txBody>
                    <a:bodyPr/>
                    <a:lstStyle/>
                    <a:p>
                      <a:pPr algn="ctr" fontAlgn="t"/>
                      <a:r>
                        <a:rPr lang="en-US" sz="1200" b="0" i="0" u="none" strike="noStrike" dirty="0">
                          <a:solidFill>
                            <a:srgbClr val="000000"/>
                          </a:solidFill>
                          <a:effectLst/>
                          <a:latin typeface="+mn-lt"/>
                        </a:rPr>
                        <a:t>F605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Right to be Free from Chemical Restraints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t"/>
                      <a:r>
                        <a:rPr lang="en-US" sz="1200" b="0" i="0" u="none" strike="noStrike" dirty="0">
                          <a:solidFill>
                            <a:srgbClr val="000000"/>
                          </a:solidFill>
                          <a:effectLst/>
                          <a:latin typeface="+mn-lt"/>
                        </a:rPr>
                        <a:t>Quality of Care</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0" i="0" u="none" strike="noStrike" dirty="0">
                          <a:solidFill>
                            <a:srgbClr val="000000"/>
                          </a:solidFill>
                          <a:effectLst/>
                          <a:latin typeface="+mn-lt"/>
                        </a:rPr>
                        <a:t>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US" sz="1200" b="0" i="0" u="none" strike="noStrike" dirty="0">
                          <a:solidFill>
                            <a:srgbClr val="000000"/>
                          </a:solidFill>
                          <a:effectLst/>
                          <a:latin typeface="+mn-lt"/>
                        </a:rPr>
                        <a:t>Free from Abuse and Neglect</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US" sz="1200" b="0" i="0" u="none" strike="noStrike" dirty="0">
                          <a:solidFill>
                            <a:srgbClr val="000000"/>
                          </a:solidFill>
                          <a:effectLst/>
                          <a:latin typeface="+mn-lt"/>
                        </a:rPr>
                        <a:t>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9"/>
                  </a:ext>
                </a:extLst>
              </a:tr>
              <a:tr h="321840">
                <a:tc>
                  <a:txBody>
                    <a:bodyPr/>
                    <a:lstStyle/>
                    <a:p>
                      <a:pPr algn="ctr" fontAlgn="t"/>
                      <a:r>
                        <a:rPr lang="en-US" sz="1200" b="0" i="0" u="none" strike="noStrike" dirty="0">
                          <a:solidFill>
                            <a:srgbClr val="000000"/>
                          </a:solidFill>
                          <a:effectLst/>
                          <a:latin typeface="+mn-lt"/>
                        </a:rPr>
                        <a:t>F725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Sufficient Nursing Staff</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F657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Care Plan Timing and Revision</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l" fontAlgn="t"/>
                      <a:r>
                        <a:rPr lang="en-US" sz="1200" b="0" i="0" u="none" strike="noStrike" dirty="0">
                          <a:solidFill>
                            <a:srgbClr val="000000"/>
                          </a:solidFill>
                          <a:effectLst/>
                          <a:latin typeface="+mn-lt"/>
                        </a:rPr>
                        <a:t>Reporting of Alleged Violations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66FF"/>
                    </a:solidFill>
                  </a:tcPr>
                </a:tc>
                <a:extLst>
                  <a:ext uri="{0D108BD9-81ED-4DB2-BD59-A6C34878D82A}">
                    <a16:rowId xmlns:a16="http://schemas.microsoft.com/office/drawing/2014/main" val="10010"/>
                  </a:ext>
                </a:extLst>
              </a:tr>
              <a:tr h="321840">
                <a:tc>
                  <a:txBody>
                    <a:bodyPr/>
                    <a:lstStyle/>
                    <a:p>
                      <a:pPr algn="ctr" fontAlgn="t"/>
                      <a:r>
                        <a:rPr lang="en-US" sz="1200" b="0" i="0" u="none" strike="noStrike" dirty="0">
                          <a:solidFill>
                            <a:srgbClr val="000000"/>
                          </a:solidFill>
                          <a:effectLst/>
                          <a:latin typeface="+mn-lt"/>
                        </a:rPr>
                        <a:t>F580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Notify of Changes (Injury/Decline/Room, etc.)</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Investigate/Prevent/ Correct Alleged Violations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F755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Pharmacy </a:t>
                      </a:r>
                      <a:r>
                        <a:rPr lang="en-US" sz="1200" b="0" i="0" u="none" strike="noStrike" dirty="0" err="1">
                          <a:solidFill>
                            <a:srgbClr val="000000"/>
                          </a:solidFill>
                          <a:effectLst/>
                          <a:latin typeface="+mn-lt"/>
                        </a:rPr>
                        <a:t>Srvcs</a:t>
                      </a:r>
                      <a:r>
                        <a:rPr lang="en-US" sz="1200" b="0" i="0" u="none" strike="noStrike" dirty="0">
                          <a:solidFill>
                            <a:srgbClr val="000000"/>
                          </a:solidFill>
                          <a:effectLst/>
                          <a:latin typeface="+mn-lt"/>
                        </a:rPr>
                        <a:t>/Procedures/ Pharmacist/Records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321840">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F761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Label/Store Drugs and Biologicals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379632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8799" y="82493"/>
            <a:ext cx="9144000" cy="1441507"/>
          </a:xfrm>
        </p:spPr>
        <p:txBody>
          <a:bodyPr anchor="ctr" anchorCtr="0">
            <a:normAutofit fontScale="90000"/>
          </a:bodyPr>
          <a:lstStyle/>
          <a:p>
            <a:r>
              <a:rPr lang="en-US" altLang="en-US" sz="3600" b="1" dirty="0">
                <a:solidFill>
                  <a:srgbClr val="77370B"/>
                </a:solidFill>
              </a:rPr>
              <a:t>  </a:t>
            </a:r>
            <a:br>
              <a:rPr lang="en-US" altLang="en-US" sz="3600" b="1" dirty="0">
                <a:solidFill>
                  <a:srgbClr val="77370B"/>
                </a:solidFill>
              </a:rPr>
            </a:br>
            <a:r>
              <a:rPr lang="en-US" altLang="en-US" sz="3600" b="1" dirty="0">
                <a:solidFill>
                  <a:srgbClr val="77370B"/>
                </a:solidFill>
              </a:rPr>
              <a:t> </a:t>
            </a:r>
            <a:r>
              <a:rPr lang="en-US" sz="2400" b="1" dirty="0">
                <a:solidFill>
                  <a:srgbClr val="77370B"/>
                </a:solidFill>
                <a:latin typeface="+mn-lt"/>
              </a:rPr>
              <a:t>NURSING HOMES</a:t>
            </a:r>
            <a:br>
              <a:rPr lang="en-US" sz="2400" b="1" dirty="0">
                <a:solidFill>
                  <a:srgbClr val="77370B"/>
                </a:solidFill>
                <a:latin typeface="+mn-lt"/>
              </a:rPr>
            </a:br>
            <a:r>
              <a:rPr lang="en-US" sz="2400" b="1" dirty="0">
                <a:solidFill>
                  <a:srgbClr val="77370B"/>
                </a:solidFill>
                <a:latin typeface="+mn-lt"/>
              </a:rPr>
              <a:t>         TOP 10 CITED HEALTH DEFICIENCIES </a:t>
            </a:r>
            <a:br>
              <a:rPr lang="en-US" sz="2400" b="1" dirty="0">
                <a:solidFill>
                  <a:srgbClr val="77370B"/>
                </a:solidFill>
                <a:latin typeface="+mn-lt"/>
              </a:rPr>
            </a:br>
            <a:r>
              <a:rPr lang="en-US" sz="2400" b="1" dirty="0">
                <a:solidFill>
                  <a:srgbClr val="77370B"/>
                </a:solidFill>
                <a:latin typeface="+mn-lt"/>
              </a:rPr>
              <a:t>                Standard and Complaint Surveys</a:t>
            </a:r>
            <a:br>
              <a:rPr lang="en-US" sz="2400" b="1" dirty="0">
                <a:solidFill>
                  <a:srgbClr val="77370B"/>
                </a:solidFill>
                <a:latin typeface="+mn-lt"/>
              </a:rPr>
            </a:br>
            <a:r>
              <a:rPr lang="en-US" sz="2400" b="1" dirty="0">
                <a:solidFill>
                  <a:srgbClr val="77370B"/>
                </a:solidFill>
                <a:latin typeface="+mn-lt"/>
              </a:rPr>
              <a:t>    FFY2026 YTD</a:t>
            </a:r>
            <a:br>
              <a:rPr lang="en-US" sz="2400" b="1" dirty="0">
                <a:solidFill>
                  <a:srgbClr val="000000"/>
                </a:solidFill>
                <a:latin typeface="+mn-lt"/>
              </a:rPr>
            </a:br>
            <a:endParaRPr lang="en-US" sz="2400" b="1" dirty="0">
              <a:solidFill>
                <a:srgbClr val="77370B"/>
              </a:solidFill>
              <a:latin typeface="+mn-lt"/>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4850" y="126645"/>
            <a:ext cx="1076325" cy="1353202"/>
          </a:xfrm>
          <a:prstGeom prst="rect">
            <a:avLst/>
          </a:prstGeom>
          <a:noFill/>
          <a:ln>
            <a:noFill/>
          </a:ln>
        </p:spPr>
      </p:pic>
      <p:graphicFrame>
        <p:nvGraphicFramePr>
          <p:cNvPr id="5" name="Table 4"/>
          <p:cNvGraphicFramePr>
            <a:graphicFrameLocks noGrp="1"/>
          </p:cNvGraphicFramePr>
          <p:nvPr/>
        </p:nvGraphicFramePr>
        <p:xfrm>
          <a:off x="218799" y="1794294"/>
          <a:ext cx="8442123" cy="4771605"/>
        </p:xfrm>
        <a:graphic>
          <a:graphicData uri="http://schemas.openxmlformats.org/drawingml/2006/table">
            <a:tbl>
              <a:tblPr>
                <a:tableStyleId>{5C22544A-7EE6-4342-B048-85BDC9FD1C3A}</a:tableStyleId>
              </a:tblPr>
              <a:tblGrid>
                <a:gridCol w="466717">
                  <a:extLst>
                    <a:ext uri="{9D8B030D-6E8A-4147-A177-3AD203B41FA5}">
                      <a16:colId xmlns:a16="http://schemas.microsoft.com/office/drawing/2014/main" val="20000"/>
                    </a:ext>
                  </a:extLst>
                </a:gridCol>
                <a:gridCol w="1820075">
                  <a:extLst>
                    <a:ext uri="{9D8B030D-6E8A-4147-A177-3AD203B41FA5}">
                      <a16:colId xmlns:a16="http://schemas.microsoft.com/office/drawing/2014/main" val="20001"/>
                    </a:ext>
                  </a:extLst>
                </a:gridCol>
                <a:gridCol w="420721">
                  <a:extLst>
                    <a:ext uri="{9D8B030D-6E8A-4147-A177-3AD203B41FA5}">
                      <a16:colId xmlns:a16="http://schemas.microsoft.com/office/drawing/2014/main" val="20002"/>
                    </a:ext>
                  </a:extLst>
                </a:gridCol>
                <a:gridCol w="100607">
                  <a:extLst>
                    <a:ext uri="{9D8B030D-6E8A-4147-A177-3AD203B41FA5}">
                      <a16:colId xmlns:a16="http://schemas.microsoft.com/office/drawing/2014/main" val="20003"/>
                    </a:ext>
                  </a:extLst>
                </a:gridCol>
                <a:gridCol w="493890">
                  <a:extLst>
                    <a:ext uri="{9D8B030D-6E8A-4147-A177-3AD203B41FA5}">
                      <a16:colId xmlns:a16="http://schemas.microsoft.com/office/drawing/2014/main" val="20004"/>
                    </a:ext>
                  </a:extLst>
                </a:gridCol>
                <a:gridCol w="1820075">
                  <a:extLst>
                    <a:ext uri="{9D8B030D-6E8A-4147-A177-3AD203B41FA5}">
                      <a16:colId xmlns:a16="http://schemas.microsoft.com/office/drawing/2014/main" val="20005"/>
                    </a:ext>
                  </a:extLst>
                </a:gridCol>
                <a:gridCol w="475598">
                  <a:extLst>
                    <a:ext uri="{9D8B030D-6E8A-4147-A177-3AD203B41FA5}">
                      <a16:colId xmlns:a16="http://schemas.microsoft.com/office/drawing/2014/main" val="20006"/>
                    </a:ext>
                  </a:extLst>
                </a:gridCol>
                <a:gridCol w="82315">
                  <a:extLst>
                    <a:ext uri="{9D8B030D-6E8A-4147-A177-3AD203B41FA5}">
                      <a16:colId xmlns:a16="http://schemas.microsoft.com/office/drawing/2014/main" val="20007"/>
                    </a:ext>
                  </a:extLst>
                </a:gridCol>
                <a:gridCol w="439013">
                  <a:extLst>
                    <a:ext uri="{9D8B030D-6E8A-4147-A177-3AD203B41FA5}">
                      <a16:colId xmlns:a16="http://schemas.microsoft.com/office/drawing/2014/main" val="20008"/>
                    </a:ext>
                  </a:extLst>
                </a:gridCol>
                <a:gridCol w="1847513">
                  <a:extLst>
                    <a:ext uri="{9D8B030D-6E8A-4147-A177-3AD203B41FA5}">
                      <a16:colId xmlns:a16="http://schemas.microsoft.com/office/drawing/2014/main" val="20009"/>
                    </a:ext>
                  </a:extLst>
                </a:gridCol>
                <a:gridCol w="475599">
                  <a:extLst>
                    <a:ext uri="{9D8B030D-6E8A-4147-A177-3AD203B41FA5}">
                      <a16:colId xmlns:a16="http://schemas.microsoft.com/office/drawing/2014/main" val="20010"/>
                    </a:ext>
                  </a:extLst>
                </a:gridCol>
              </a:tblGrid>
              <a:tr h="347632">
                <a:tc gridSpan="3">
                  <a:txBody>
                    <a:bodyPr/>
                    <a:lstStyle/>
                    <a:p>
                      <a:pPr algn="ctr" fontAlgn="b"/>
                      <a:r>
                        <a:rPr lang="en-US" sz="1200" b="1" u="none" strike="noStrike" dirty="0">
                          <a:effectLst/>
                        </a:rPr>
                        <a:t>WYOMING</a:t>
                      </a:r>
                      <a:endParaRPr lang="en-US" sz="12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REGION</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NATION</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47632">
                <a:tc gridSpan="3">
                  <a:txBody>
                    <a:bodyPr/>
                    <a:lstStyle/>
                    <a:p>
                      <a:pPr algn="ctr" fontAlgn="b"/>
                      <a:r>
                        <a:rPr lang="en-US" sz="1200" b="1" u="none" strike="noStrike" dirty="0">
                          <a:effectLst/>
                        </a:rPr>
                        <a:t>47 Surveys</a:t>
                      </a:r>
                      <a:endParaRPr lang="en-US" sz="12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689 Surveys</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300" b="1" i="0" u="none" strike="noStrike">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fontAlgn="b"/>
                      <a:r>
                        <a:rPr lang="en-US" sz="1300" b="1" u="none" strike="noStrike" dirty="0">
                          <a:effectLst/>
                        </a:rPr>
                        <a:t>37,259 Surveys</a:t>
                      </a:r>
                      <a:endParaRPr lang="en-US" sz="1300" b="1" i="0" u="none" strike="noStrike" dirty="0">
                        <a:solidFill>
                          <a:srgbClr val="000000"/>
                        </a:solidFill>
                        <a:effectLst/>
                        <a:latin typeface="Calibri" panose="020F0502020204030204" pitchFamily="34" charset="0"/>
                      </a:endParaRPr>
                    </a:p>
                  </a:txBody>
                  <a:tcPr marL="7289" marR="7289" marT="728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21840">
                <a:tc>
                  <a:txBody>
                    <a:bodyPr/>
                    <a:lstStyle/>
                    <a:p>
                      <a:pPr algn="ctr" fontAlgn="ctr"/>
                      <a:r>
                        <a:rPr lang="en-US" sz="1200" b="1" u="none" strike="noStrike" dirty="0">
                          <a:effectLst/>
                        </a:rPr>
                        <a:t>Tag</a:t>
                      </a:r>
                      <a:endParaRPr lang="en-US" sz="12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ctr"/>
                      <a:r>
                        <a:rPr lang="en-US" sz="1100" b="1" u="none" strike="noStrike" dirty="0">
                          <a:effectLst/>
                        </a:rPr>
                        <a:t>Tag</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ctr"/>
                      <a:r>
                        <a:rPr lang="en-US" sz="1100" b="1" u="none" strike="noStrike" dirty="0">
                          <a:effectLst/>
                        </a:rPr>
                        <a:t>Tag</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100" b="1"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ctr"/>
                      <a:r>
                        <a:rPr lang="en-US" sz="1100" b="1" u="none" strike="noStrike" dirty="0">
                          <a:effectLst/>
                        </a:rPr>
                        <a:t>%</a:t>
                      </a:r>
                      <a:endParaRPr lang="en-US" sz="1100" b="1" i="0" u="none" strike="noStrike" dirty="0">
                        <a:solidFill>
                          <a:srgbClr val="000000"/>
                        </a:solidFill>
                        <a:effectLst/>
                        <a:latin typeface="Calibri" panose="020F050202020403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397060">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r>
                        <a:rPr lang="en-US" sz="1200" b="0" i="0" u="none" strike="noStrike" dirty="0">
                          <a:solidFill>
                            <a:srgbClr val="000000"/>
                          </a:solidFill>
                          <a:effectLst/>
                          <a:latin typeface="+mn-lt"/>
                        </a:rPr>
                        <a:t>Free of Accident Hazards/ 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30%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Free of Accident Hazards/ 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30%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Infection Prevention &amp; Control</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11%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321840">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r>
                        <a:rPr lang="en-US" sz="1200" b="0" i="0" u="none" strike="noStrike" dirty="0">
                          <a:solidFill>
                            <a:srgbClr val="000000"/>
                          </a:solidFill>
                          <a:effectLst/>
                          <a:latin typeface="+mn-lt"/>
                        </a:rPr>
                        <a:t>Infection Prevention &amp; Control</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26%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F880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Infection Prevention &amp; Control</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t"/>
                      <a:r>
                        <a:rPr lang="en-US" sz="1200" b="0" i="0" u="none" strike="noStrike" dirty="0">
                          <a:solidFill>
                            <a:srgbClr val="000000"/>
                          </a:solidFill>
                          <a:effectLst/>
                          <a:latin typeface="+mn-lt"/>
                        </a:rPr>
                        <a:t>30%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Free of Accident Hazards/ Supervision/Devices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t"/>
                      <a:r>
                        <a:rPr lang="en-US" sz="1200" b="0" i="0" u="none" strike="noStrike" dirty="0">
                          <a:solidFill>
                            <a:srgbClr val="000000"/>
                          </a:solidFill>
                          <a:effectLst/>
                          <a:latin typeface="+mn-lt"/>
                        </a:rPr>
                        <a:t>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321840">
                <a:tc>
                  <a:txBody>
                    <a:bodyPr/>
                    <a:lstStyle/>
                    <a:p>
                      <a:pPr algn="ctr" fontAlgn="t"/>
                      <a:r>
                        <a:rPr lang="en-US" sz="1200" b="0" i="0" u="none" strike="noStrike" dirty="0">
                          <a:solidFill>
                            <a:srgbClr val="000000"/>
                          </a:solidFill>
                          <a:effectLst/>
                          <a:latin typeface="+mn-lt"/>
                        </a:rPr>
                        <a:t>F600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US" sz="1200" b="0" i="0" u="none" strike="noStrike" dirty="0">
                          <a:solidFill>
                            <a:srgbClr val="000000"/>
                          </a:solidFill>
                          <a:effectLst/>
                          <a:latin typeface="+mn-lt"/>
                        </a:rPr>
                        <a:t>Free from Abuse and Neglect</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US" sz="1200" b="0" i="0" u="none" strike="noStrike" dirty="0">
                          <a:solidFill>
                            <a:srgbClr val="000000"/>
                          </a:solidFill>
                          <a:effectLst/>
                          <a:latin typeface="+mn-lt"/>
                        </a:rPr>
                        <a:t>23%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r>
                        <a:rPr lang="en-US" sz="1200" b="0" i="0" u="none" strike="noStrike" dirty="0">
                          <a:solidFill>
                            <a:srgbClr val="000000"/>
                          </a:solidFill>
                          <a:effectLst/>
                          <a:latin typeface="+mn-lt"/>
                        </a:rPr>
                        <a:t>Free from Abuse and Neglect</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t"/>
                      <a:r>
                        <a:rPr lang="en-US" sz="1200" b="0" i="0" u="none" strike="noStrike" dirty="0">
                          <a:solidFill>
                            <a:srgbClr val="000000"/>
                          </a:solidFill>
                          <a:effectLst/>
                          <a:latin typeface="+mn-lt"/>
                        </a:rPr>
                        <a:t>20%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F812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Food Procurement, Store/ Prepare/Serve Sanitary</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000000"/>
                          </a:solidFill>
                          <a:effectLst/>
                          <a:latin typeface="+mn-lt"/>
                        </a:rPr>
                        <a:t>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5"/>
                  </a:ext>
                </a:extLst>
              </a:tr>
              <a:tr h="321102">
                <a:tc>
                  <a:txBody>
                    <a:bodyPr/>
                    <a:lstStyle/>
                    <a:p>
                      <a:pPr algn="ctr" fontAlgn="t"/>
                      <a:r>
                        <a:rPr lang="en-US" sz="1200" b="0" i="0" u="none" strike="noStrike" dirty="0">
                          <a:solidFill>
                            <a:srgbClr val="000000"/>
                          </a:solidFill>
                          <a:effectLst/>
                          <a:latin typeface="+mn-lt"/>
                        </a:rPr>
                        <a:t>F761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fontAlgn="t"/>
                      <a:r>
                        <a:rPr lang="en-US" sz="1200" b="0" i="0" u="none" strike="noStrike" dirty="0">
                          <a:solidFill>
                            <a:srgbClr val="000000"/>
                          </a:solidFill>
                          <a:effectLst/>
                          <a:latin typeface="+mn-lt"/>
                        </a:rPr>
                        <a:t>Label/Store Drugs and Biologicals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en-US" sz="1200" b="0" i="0" u="none" strike="noStrike" dirty="0">
                          <a:solidFill>
                            <a:srgbClr val="000000"/>
                          </a:solidFill>
                          <a:effectLst/>
                          <a:latin typeface="+mn-lt"/>
                        </a:rPr>
                        <a:t>21%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F812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Food Procurement, Store/ Prepare/Serve Sanitary</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000000"/>
                          </a:solidFill>
                          <a:effectLst/>
                          <a:latin typeface="+mn-lt"/>
                        </a:rPr>
                        <a:t>20%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Quality of Care</a:t>
                      </a:r>
                    </a:p>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t"/>
                      <a:r>
                        <a:rPr lang="en-US" sz="1200" b="0" i="0" u="none" strike="noStrike" dirty="0">
                          <a:solidFill>
                            <a:srgbClr val="000000"/>
                          </a:solidFill>
                          <a:effectLst/>
                          <a:latin typeface="+mn-lt"/>
                        </a:rPr>
                        <a:t>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6"/>
                  </a:ext>
                </a:extLst>
              </a:tr>
              <a:tr h="321840">
                <a:tc>
                  <a:txBody>
                    <a:bodyPr/>
                    <a:lstStyle/>
                    <a:p>
                      <a:pPr algn="ctr" fontAlgn="t"/>
                      <a:r>
                        <a:rPr lang="en-US" sz="1200" b="0" i="0" u="none" strike="noStrike" dirty="0">
                          <a:solidFill>
                            <a:srgbClr val="000000"/>
                          </a:solidFill>
                          <a:effectLst/>
                          <a:latin typeface="+mn-lt"/>
                        </a:rPr>
                        <a:t>F628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t"/>
                      <a:r>
                        <a:rPr lang="en-US" sz="1200" b="0" i="0" u="none" strike="noStrike" dirty="0">
                          <a:solidFill>
                            <a:srgbClr val="000000"/>
                          </a:solidFill>
                          <a:effectLst/>
                          <a:latin typeface="+mn-lt"/>
                        </a:rPr>
                        <a:t>Discharge Planning</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t"/>
                      <a:r>
                        <a:rPr lang="en-US" sz="1200" b="0" i="0" u="none" strike="noStrike" dirty="0">
                          <a:solidFill>
                            <a:srgbClr val="000000"/>
                          </a:solidFill>
                          <a:effectLst/>
                          <a:latin typeface="+mn-lt"/>
                        </a:rPr>
                        <a:t>19%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F761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Label/Store Drugs and Biologicals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en-US" sz="1200" b="0" i="0" u="none" strike="noStrike" dirty="0">
                          <a:solidFill>
                            <a:srgbClr val="000000"/>
                          </a:solidFill>
                          <a:effectLst/>
                          <a:latin typeface="+mn-lt"/>
                        </a:rPr>
                        <a:t>16%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F761</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Label/Store Drugs and Biologicals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7"/>
                  </a:ext>
                </a:extLst>
              </a:tr>
              <a:tr h="321840">
                <a:tc>
                  <a:txBody>
                    <a:bodyPr/>
                    <a:lstStyle/>
                    <a:p>
                      <a:pPr algn="ctr" fontAlgn="t"/>
                      <a:r>
                        <a:rPr lang="en-US" sz="1200" b="0" i="0" u="none" strike="noStrike" dirty="0">
                          <a:solidFill>
                            <a:srgbClr val="000000"/>
                          </a:solidFill>
                          <a:effectLst/>
                          <a:latin typeface="+mn-lt"/>
                        </a:rPr>
                        <a:t>F812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t"/>
                      <a:r>
                        <a:rPr lang="en-US" sz="1200" b="0" i="0" u="none" strike="noStrike" dirty="0">
                          <a:solidFill>
                            <a:srgbClr val="000000"/>
                          </a:solidFill>
                          <a:effectLst/>
                          <a:latin typeface="+mn-lt"/>
                        </a:rPr>
                        <a:t>Food Procurement, Store/ Prepare/Serve Sanitary</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000000"/>
                          </a:solidFill>
                          <a:effectLst/>
                          <a:latin typeface="+mn-lt"/>
                        </a:rPr>
                        <a:t>19%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n-lt"/>
                        </a:rPr>
                        <a:t>Quality of Care</a:t>
                      </a:r>
                    </a:p>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t"/>
                      <a:r>
                        <a:rPr lang="en-US" sz="1200" b="0" i="0" u="none" strike="noStrike" dirty="0">
                          <a:solidFill>
                            <a:srgbClr val="000000"/>
                          </a:solidFill>
                          <a:effectLst/>
                          <a:latin typeface="+mn-lt"/>
                        </a:rPr>
                        <a:t>15%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F656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Develop/Implement Comprehensive Care Plan</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6%</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21840">
                <a:tc>
                  <a:txBody>
                    <a:bodyPr/>
                    <a:lstStyle/>
                    <a:p>
                      <a:pPr algn="ctr" fontAlgn="t"/>
                      <a:r>
                        <a:rPr lang="en-US" sz="1200" b="0" i="0" u="none" strike="noStrike" dirty="0">
                          <a:solidFill>
                            <a:srgbClr val="000000"/>
                          </a:solidFill>
                          <a:effectLst/>
                          <a:latin typeface="+mn-lt"/>
                        </a:rPr>
                        <a:t>F677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mn-lt"/>
                        </a:rPr>
                        <a:t>ADL Care Provided for Dependent Residents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t"/>
                      <a:r>
                        <a:rPr lang="en-US" sz="1200" b="0" i="0" u="none" strike="noStrike" dirty="0">
                          <a:solidFill>
                            <a:srgbClr val="000000"/>
                          </a:solidFill>
                          <a:effectLst/>
                          <a:latin typeface="+mn-lt"/>
                        </a:rPr>
                        <a:t>13%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F609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Reporting of Alleged Violations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F755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Pharmacy </a:t>
                      </a:r>
                      <a:r>
                        <a:rPr lang="en-US" sz="1200" b="0" i="0" u="none" strike="noStrike" dirty="0" err="1">
                          <a:solidFill>
                            <a:srgbClr val="000000"/>
                          </a:solidFill>
                          <a:effectLst/>
                          <a:latin typeface="+mn-lt"/>
                        </a:rPr>
                        <a:t>Srvcs</a:t>
                      </a:r>
                      <a:r>
                        <a:rPr lang="en-US" sz="1200" b="0" i="0" u="none" strike="noStrike" dirty="0">
                          <a:solidFill>
                            <a:srgbClr val="000000"/>
                          </a:solidFill>
                          <a:effectLst/>
                          <a:latin typeface="+mn-lt"/>
                        </a:rPr>
                        <a:t>/Procedures/ Pharmacist/Records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21840">
                <a:tc>
                  <a:txBody>
                    <a:bodyPr/>
                    <a:lstStyle/>
                    <a:p>
                      <a:pPr algn="ctr" fontAlgn="t"/>
                      <a:r>
                        <a:rPr lang="en-US" sz="1200" b="0" i="0" u="none" strike="noStrike" dirty="0">
                          <a:solidFill>
                            <a:srgbClr val="000000"/>
                          </a:solidFill>
                          <a:effectLst/>
                          <a:latin typeface="+mn-lt"/>
                        </a:rPr>
                        <a:t>F627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Inappropriate Discharge</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Investigate/Prevent/Correct Alleged Violation</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10%</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F842</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Resident Records – Identifiable Information</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321840">
                <a:tc>
                  <a:txBody>
                    <a:bodyPr/>
                    <a:lstStyle/>
                    <a:p>
                      <a:pPr algn="ctr" fontAlgn="t"/>
                      <a:r>
                        <a:rPr lang="en-US" sz="1200" b="0" i="0" u="none" strike="noStrike" dirty="0">
                          <a:solidFill>
                            <a:srgbClr val="000000"/>
                          </a:solidFill>
                          <a:effectLst/>
                          <a:latin typeface="+mn-lt"/>
                        </a:rPr>
                        <a:t>F684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t"/>
                      <a:r>
                        <a:rPr lang="en-US" sz="1200" b="0" i="0" u="none" strike="noStrike" dirty="0">
                          <a:solidFill>
                            <a:srgbClr val="000000"/>
                          </a:solidFill>
                          <a:effectLst/>
                          <a:latin typeface="+mn-lt"/>
                        </a:rPr>
                        <a:t>Quality of Care</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t"/>
                      <a:r>
                        <a:rPr lang="en-US" sz="1200" b="0" i="0" u="none" strike="noStrike" dirty="0">
                          <a:solidFill>
                            <a:srgbClr val="000000"/>
                          </a:solidFill>
                          <a:effectLst/>
                          <a:latin typeface="+mn-lt"/>
                        </a:rPr>
                        <a:t>13%</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F695</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Respiratory/ Tracheostomy Care and Suctioning</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9%</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F677</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t"/>
                      <a:r>
                        <a:rPr lang="en-US" sz="1200" b="0" i="0" u="none" strike="noStrike" dirty="0">
                          <a:solidFill>
                            <a:srgbClr val="000000"/>
                          </a:solidFill>
                          <a:effectLst/>
                          <a:latin typeface="+mn-lt"/>
                        </a:rPr>
                        <a:t>ADL Car Provided for Dependent Residents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21840">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F628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t"/>
                      <a:r>
                        <a:rPr lang="en-US" sz="1200" b="0" i="0" u="none" strike="noStrike" dirty="0">
                          <a:solidFill>
                            <a:srgbClr val="000000"/>
                          </a:solidFill>
                          <a:effectLst/>
                          <a:latin typeface="+mn-lt"/>
                        </a:rPr>
                        <a:t>Discharge Process</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t"/>
                      <a:r>
                        <a:rPr lang="en-US" sz="1200" b="0" i="0" u="none" strike="noStrike" dirty="0">
                          <a:solidFill>
                            <a:srgbClr val="000000"/>
                          </a:solidFill>
                          <a:effectLst/>
                          <a:latin typeface="+mn-lt"/>
                        </a:rPr>
                        <a:t>8%</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l" fontAlgn="t"/>
                      <a:endParaRPr lang="en-US" sz="1200" b="0" i="0" u="none" strike="noStrike" dirty="0">
                        <a:solidFill>
                          <a:srgbClr val="000000"/>
                        </a:solidFill>
                        <a:effectLst/>
                        <a:latin typeface="+mn-lt"/>
                      </a:endParaRP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t"/>
                      <a:r>
                        <a:rPr lang="en-US" sz="1200" b="0" i="0" u="none" strike="noStrike" dirty="0">
                          <a:solidFill>
                            <a:srgbClr val="000000"/>
                          </a:solidFill>
                          <a:effectLst/>
                          <a:latin typeface="+mn-lt"/>
                        </a:rPr>
                        <a:t>F584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r>
                        <a:rPr lang="en-US" sz="1200" b="0" i="0" u="none" strike="noStrike" dirty="0">
                          <a:solidFill>
                            <a:srgbClr val="000000"/>
                          </a:solidFill>
                          <a:effectLst/>
                          <a:latin typeface="+mn-lt"/>
                        </a:rPr>
                        <a:t>Safe/Clean/Comfortable/ Homelike Environment</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1200" b="0" i="0" u="none" strike="noStrike" dirty="0">
                          <a:solidFill>
                            <a:srgbClr val="000000"/>
                          </a:solidFill>
                          <a:effectLst/>
                          <a:latin typeface="+mn-lt"/>
                        </a:rPr>
                        <a:t>4%</a:t>
                      </a:r>
                    </a:p>
                  </a:txBody>
                  <a:tcPr marL="7289" marR="7289" marT="728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97709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a:t>
            </a:r>
            <a:r>
              <a:rPr lang="en-US" altLang="en-US" sz="3600" b="1" dirty="0">
                <a:solidFill>
                  <a:srgbClr val="77370B"/>
                </a:solidFill>
                <a:latin typeface="+mn-lt"/>
              </a:rPr>
              <a:t>Complaint Data</a:t>
            </a:r>
            <a:br>
              <a:rPr lang="en-US" altLang="en-US" sz="3600" b="1" dirty="0">
                <a:solidFill>
                  <a:srgbClr val="77370B"/>
                </a:solidFill>
                <a:latin typeface="+mn-lt"/>
              </a:rPr>
            </a:br>
            <a:r>
              <a:rPr lang="en-US" altLang="en-US" sz="3600" b="1" dirty="0">
                <a:solidFill>
                  <a:srgbClr val="77370B"/>
                </a:solidFill>
                <a:latin typeface="+mn-lt"/>
              </a:rPr>
              <a:t>            </a:t>
            </a:r>
            <a:endParaRPr lang="en-US" sz="3600" b="1" dirty="0">
              <a:solidFill>
                <a:srgbClr val="77370B"/>
              </a:solidFill>
              <a:latin typeface="+mn-lt"/>
            </a:endParaRPr>
          </a:p>
        </p:txBody>
      </p:sp>
      <p:sp>
        <p:nvSpPr>
          <p:cNvPr id="3" name="Subtitle 2"/>
          <p:cNvSpPr>
            <a:spLocks noGrp="1"/>
          </p:cNvSpPr>
          <p:nvPr>
            <p:ph type="subTitle" idx="1"/>
          </p:nvPr>
        </p:nvSpPr>
        <p:spPr>
          <a:xfrm>
            <a:off x="1828799" y="3544245"/>
            <a:ext cx="1325881" cy="494355"/>
          </a:xfrm>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graphicFrame>
        <p:nvGraphicFramePr>
          <p:cNvPr id="6" name="Table 5"/>
          <p:cNvGraphicFramePr>
            <a:graphicFrameLocks noGrp="1"/>
          </p:cNvGraphicFramePr>
          <p:nvPr/>
        </p:nvGraphicFramePr>
        <p:xfrm>
          <a:off x="547914" y="2165038"/>
          <a:ext cx="7816597" cy="4188426"/>
        </p:xfrm>
        <a:graphic>
          <a:graphicData uri="http://schemas.openxmlformats.org/drawingml/2006/table">
            <a:tbl>
              <a:tblPr>
                <a:tableStyleId>{5C22544A-7EE6-4342-B048-85BDC9FD1C3A}</a:tableStyleId>
              </a:tblPr>
              <a:tblGrid>
                <a:gridCol w="2161923">
                  <a:extLst>
                    <a:ext uri="{9D8B030D-6E8A-4147-A177-3AD203B41FA5}">
                      <a16:colId xmlns:a16="http://schemas.microsoft.com/office/drawing/2014/main" val="20000"/>
                    </a:ext>
                  </a:extLst>
                </a:gridCol>
                <a:gridCol w="733093">
                  <a:extLst>
                    <a:ext uri="{9D8B030D-6E8A-4147-A177-3AD203B41FA5}">
                      <a16:colId xmlns:a16="http://schemas.microsoft.com/office/drawing/2014/main" val="20001"/>
                    </a:ext>
                  </a:extLst>
                </a:gridCol>
                <a:gridCol w="691202">
                  <a:extLst>
                    <a:ext uri="{9D8B030D-6E8A-4147-A177-3AD203B41FA5}">
                      <a16:colId xmlns:a16="http://schemas.microsoft.com/office/drawing/2014/main" val="20002"/>
                    </a:ext>
                  </a:extLst>
                </a:gridCol>
                <a:gridCol w="712147">
                  <a:extLst>
                    <a:ext uri="{9D8B030D-6E8A-4147-A177-3AD203B41FA5}">
                      <a16:colId xmlns:a16="http://schemas.microsoft.com/office/drawing/2014/main" val="20003"/>
                    </a:ext>
                  </a:extLst>
                </a:gridCol>
                <a:gridCol w="879558">
                  <a:extLst>
                    <a:ext uri="{9D8B030D-6E8A-4147-A177-3AD203B41FA5}">
                      <a16:colId xmlns:a16="http://schemas.microsoft.com/office/drawing/2014/main" val="20004"/>
                    </a:ext>
                  </a:extLst>
                </a:gridCol>
                <a:gridCol w="879558">
                  <a:extLst>
                    <a:ext uri="{9D8B030D-6E8A-4147-A177-3AD203B41FA5}">
                      <a16:colId xmlns:a16="http://schemas.microsoft.com/office/drawing/2014/main" val="20005"/>
                    </a:ext>
                  </a:extLst>
                </a:gridCol>
                <a:gridCol w="879558">
                  <a:extLst>
                    <a:ext uri="{9D8B030D-6E8A-4147-A177-3AD203B41FA5}">
                      <a16:colId xmlns:a16="http://schemas.microsoft.com/office/drawing/2014/main" val="241955512"/>
                    </a:ext>
                  </a:extLst>
                </a:gridCol>
                <a:gridCol w="879558">
                  <a:extLst>
                    <a:ext uri="{9D8B030D-6E8A-4147-A177-3AD203B41FA5}">
                      <a16:colId xmlns:a16="http://schemas.microsoft.com/office/drawing/2014/main" val="3713931643"/>
                    </a:ext>
                  </a:extLst>
                </a:gridCol>
              </a:tblGrid>
              <a:tr h="360560">
                <a:tc gridSpan="5">
                  <a:txBody>
                    <a:bodyPr/>
                    <a:lstStyle/>
                    <a:p>
                      <a:pPr algn="ctr" rtl="0" fontAlgn="b"/>
                      <a:r>
                        <a:rPr lang="en-US" sz="2800" b="1" i="0" u="none" strike="noStrike" dirty="0">
                          <a:solidFill>
                            <a:schemeClr val="bg1"/>
                          </a:solidFill>
                          <a:effectLst/>
                          <a:latin typeface="Calibri" panose="020F0502020204030204" pitchFamily="34" charset="0"/>
                        </a:rPr>
                        <a:t>                          NURSING</a:t>
                      </a:r>
                      <a:r>
                        <a:rPr lang="en-US" sz="2800" b="1" i="0" u="none" strike="noStrike" baseline="0" dirty="0">
                          <a:solidFill>
                            <a:schemeClr val="bg1"/>
                          </a:solidFill>
                          <a:effectLst/>
                          <a:latin typeface="Calibri" panose="020F0502020204030204" pitchFamily="34" charset="0"/>
                        </a:rPr>
                        <a:t> HOMES</a:t>
                      </a:r>
                      <a:endParaRPr lang="en-US" sz="2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hMerge="1">
                  <a:txBody>
                    <a:bodyPr/>
                    <a:lstStyle/>
                    <a:p>
                      <a:pPr algn="ctr" rtl="0" fontAlgn="b"/>
                      <a:endParaRPr lang="en-US" sz="1200" b="1" i="0" u="none" strike="noStrike" dirty="0">
                        <a:solidFill>
                          <a:srgbClr val="FFFFFF"/>
                        </a:solidFill>
                        <a:effectLst/>
                        <a:latin typeface="Calibri" panose="020F0502020204030204" pitchFamily="34" charset="0"/>
                      </a:endParaRPr>
                    </a:p>
                  </a:txBody>
                  <a:tcPr marL="5570" marR="5570" marT="557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rtl="0" fontAlgn="b"/>
                      <a:endParaRPr lang="en-US" sz="1200" b="1" i="0" u="none" strike="noStrike" dirty="0">
                        <a:solidFill>
                          <a:srgbClr val="FFFFFF"/>
                        </a:solidFill>
                        <a:effectLst/>
                        <a:latin typeface="Calibri" panose="020F0502020204030204" pitchFamily="34" charset="0"/>
                      </a:endParaRPr>
                    </a:p>
                  </a:txBody>
                  <a:tcPr marL="5570" marR="5570" marT="557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rtl="0" fontAlgn="b"/>
                      <a:endParaRPr lang="en-US" sz="1200" b="1" i="0" u="none" strike="noStrike" dirty="0">
                        <a:solidFill>
                          <a:srgbClr val="FFFFFF"/>
                        </a:solidFill>
                        <a:effectLst/>
                        <a:latin typeface="Calibri" panose="020F0502020204030204" pitchFamily="34" charset="0"/>
                      </a:endParaRPr>
                    </a:p>
                  </a:txBody>
                  <a:tcPr marL="5570" marR="5570" marT="557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rtl="0" fontAlgn="b"/>
                      <a:endParaRPr lang="en-US" sz="1200" b="1" i="0" u="none" strike="noStrike" dirty="0">
                        <a:solidFill>
                          <a:srgbClr val="FFFFFF"/>
                        </a:solidFill>
                        <a:effectLst/>
                        <a:latin typeface="Calibri" panose="020F0502020204030204" pitchFamily="34" charset="0"/>
                      </a:endParaRPr>
                    </a:p>
                  </a:txBody>
                  <a:tcPr marL="5570" marR="5570" marT="557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rtl="0" fontAlgn="b"/>
                      <a:endParaRPr lang="en-US" sz="2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rtl="0" fontAlgn="b"/>
                      <a:endParaRPr lang="en-US" sz="2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rtl="0" fontAlgn="b"/>
                      <a:endParaRPr lang="en-US" sz="2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10000"/>
                  </a:ext>
                </a:extLst>
              </a:tr>
              <a:tr h="891912">
                <a:tc>
                  <a:txBody>
                    <a:bodyPr/>
                    <a:lstStyle/>
                    <a:p>
                      <a:pPr algn="ctr" rtl="0" fontAlgn="b"/>
                      <a:endParaRPr lang="en-US" sz="14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rtl="0" fontAlgn="b"/>
                      <a:r>
                        <a:rPr lang="en-US" sz="1800" b="1" u="none" strike="noStrike" dirty="0">
                          <a:effectLst/>
                        </a:rPr>
                        <a:t>FFY20</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FFY21</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FFY22</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FFY23</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FFY24</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FFY25</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u="none" strike="noStrike" dirty="0">
                          <a:effectLst/>
                        </a:rPr>
                        <a:t>FFY26 YTD</a:t>
                      </a:r>
                    </a:p>
                  </a:txBody>
                  <a:tcPr marL="5570" marR="5570" marT="557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1"/>
                  </a:ext>
                </a:extLst>
              </a:tr>
              <a:tr h="556549">
                <a:tc>
                  <a:txBody>
                    <a:bodyPr/>
                    <a:lstStyle/>
                    <a:p>
                      <a:pPr algn="ctr" rtl="0" fontAlgn="b"/>
                      <a:r>
                        <a:rPr lang="en-US" sz="1800" u="none" strike="noStrike" dirty="0">
                          <a:solidFill>
                            <a:schemeClr val="bg1"/>
                          </a:solidFill>
                          <a:effectLst/>
                        </a:rPr>
                        <a:t>TOTAL #</a:t>
                      </a:r>
                      <a:endParaRPr lang="en-US" sz="1800" b="1" i="0" u="none" strike="noStrike" dirty="0">
                        <a:solidFill>
                          <a:schemeClr val="bg1"/>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132</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111</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121</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151</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227</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256</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310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2"/>
                  </a:ext>
                </a:extLst>
              </a:tr>
              <a:tr h="399948">
                <a:tc rowSpan="2">
                  <a:txBody>
                    <a:bodyPr/>
                    <a:lstStyle/>
                    <a:p>
                      <a:pPr algn="ctr" rtl="0" fontAlgn="b"/>
                      <a:r>
                        <a:rPr lang="en-US" sz="1800" u="none" strike="noStrike" dirty="0">
                          <a:solidFill>
                            <a:schemeClr val="bg1"/>
                          </a:solidFill>
                          <a:effectLst/>
                        </a:rPr>
                        <a:t>SUBSTANTIATED</a:t>
                      </a:r>
                    </a:p>
                    <a:p>
                      <a:pPr algn="ctr" rtl="0" fontAlgn="b"/>
                      <a:endParaRPr lang="en-US" sz="1800" u="none" strike="noStrike" dirty="0">
                        <a:solidFill>
                          <a:schemeClr val="bg1"/>
                        </a:solidFill>
                        <a:effectLst/>
                      </a:endParaRPr>
                    </a:p>
                    <a:p>
                      <a:pPr algn="ctr" rtl="0" fontAlgn="b"/>
                      <a:endParaRPr lang="en-US" sz="1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37</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32</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39</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55</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84</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107</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81</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3"/>
                  </a:ext>
                </a:extLst>
              </a:tr>
              <a:tr h="370294">
                <a:tc vMerge="1">
                  <a:txBody>
                    <a:bodyPr/>
                    <a:lstStyle/>
                    <a:p>
                      <a:endParaRPr lang="en-US"/>
                    </a:p>
                  </a:txBody>
                  <a:tcPr/>
                </a:tc>
                <a:tc>
                  <a:txBody>
                    <a:bodyPr/>
                    <a:lstStyle/>
                    <a:p>
                      <a:pPr algn="ctr" rtl="0" fontAlgn="b"/>
                      <a:r>
                        <a:rPr lang="en-US" sz="1800" b="1" i="0" u="none" strike="noStrike" dirty="0">
                          <a:solidFill>
                            <a:srgbClr val="000000"/>
                          </a:solidFill>
                          <a:effectLst/>
                          <a:latin typeface="Calibri" panose="020F0502020204030204" pitchFamily="34" charset="0"/>
                        </a:rPr>
                        <a:t>28.0%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28.8%</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rgbClr val="000000"/>
                          </a:solidFill>
                          <a:effectLst/>
                          <a:latin typeface="Calibri" panose="020F0502020204030204" pitchFamily="34" charset="0"/>
                        </a:rPr>
                        <a:t>32.2%</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36.4%</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37.0%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42.5%</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rtl="0" fontAlgn="b"/>
                      <a:r>
                        <a:rPr lang="en-US" sz="1800" b="1" i="0" u="none" strike="noStrike" dirty="0">
                          <a:solidFill>
                            <a:schemeClr val="tx1"/>
                          </a:solidFill>
                          <a:effectLst/>
                          <a:latin typeface="Calibri" panose="020F0502020204030204" pitchFamily="34" charset="0"/>
                        </a:rPr>
                        <a:t>41.8%</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4"/>
                  </a:ext>
                </a:extLst>
              </a:tr>
              <a:tr h="430750">
                <a:tc rowSpan="2">
                  <a:txBody>
                    <a:bodyPr/>
                    <a:lstStyle/>
                    <a:p>
                      <a:pPr algn="ctr" rtl="0" fontAlgn="b"/>
                      <a:r>
                        <a:rPr lang="en-US" sz="1800" u="none" strike="noStrike" dirty="0">
                          <a:solidFill>
                            <a:schemeClr val="bg1"/>
                          </a:solidFill>
                          <a:effectLst/>
                        </a:rPr>
                        <a:t>UNSUBSTANTIATED</a:t>
                      </a:r>
                    </a:p>
                    <a:p>
                      <a:pPr algn="ctr" rtl="0" fontAlgn="b"/>
                      <a:endParaRPr lang="en-US" sz="1800" b="0" i="0" u="none" strike="noStrike" dirty="0">
                        <a:solidFill>
                          <a:schemeClr val="bg1"/>
                        </a:solidFill>
                        <a:effectLst/>
                        <a:latin typeface="Calibri" panose="020F0502020204030204" pitchFamily="34" charset="0"/>
                      </a:endParaRPr>
                    </a:p>
                    <a:p>
                      <a:pPr algn="ctr" rtl="0" fontAlgn="b"/>
                      <a:endParaRPr lang="en-US" sz="1800" b="0"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fontAlgn="b"/>
                      <a:r>
                        <a:rPr lang="en-US" sz="1800" b="1" u="none" strike="noStrike" dirty="0">
                          <a:effectLst/>
                        </a:rPr>
                        <a:t> 95</a:t>
                      </a:r>
                      <a:endParaRPr lang="en-US" sz="1800" b="1" i="0" u="none" strike="noStrike" dirty="0">
                        <a:solidFill>
                          <a:srgbClr val="000000"/>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u="none" strike="noStrike" dirty="0">
                          <a:effectLst/>
                        </a:rPr>
                        <a:t> 79</a:t>
                      </a:r>
                      <a:endParaRPr lang="en-US" sz="1800" b="1" i="0" u="none" strike="noStrike" dirty="0">
                        <a:solidFill>
                          <a:srgbClr val="000000"/>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u="none" strike="noStrike" dirty="0">
                          <a:effectLst/>
                        </a:rPr>
                        <a:t> 82</a:t>
                      </a:r>
                      <a:endParaRPr lang="en-US" sz="1800" b="1" i="0" u="none" strike="noStrike" dirty="0">
                        <a:solidFill>
                          <a:srgbClr val="000000"/>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u="none" strike="noStrike" dirty="0">
                          <a:solidFill>
                            <a:schemeClr val="tx1"/>
                          </a:solidFill>
                          <a:effectLst/>
                        </a:rPr>
                        <a:t> 96</a:t>
                      </a:r>
                      <a:endParaRPr lang="en-US" sz="1800" b="1" i="0" u="none" strike="noStrike" dirty="0">
                        <a:solidFill>
                          <a:schemeClr val="tx1"/>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143</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145</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113</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5"/>
                  </a:ext>
                </a:extLst>
              </a:tr>
              <a:tr h="441501">
                <a:tc vMerge="1">
                  <a:txBody>
                    <a:bodyPr/>
                    <a:lstStyle/>
                    <a:p>
                      <a:endParaRPr lang="en-US"/>
                    </a:p>
                  </a:txBody>
                  <a:tcPr/>
                </a:tc>
                <a:tc>
                  <a:txBody>
                    <a:bodyPr/>
                    <a:lstStyle/>
                    <a:p>
                      <a:pPr algn="ctr" fontAlgn="b"/>
                      <a:r>
                        <a:rPr lang="en-US" sz="1800" b="1" i="0" u="none" strike="noStrike" dirty="0">
                          <a:solidFill>
                            <a:srgbClr val="000000"/>
                          </a:solidFill>
                          <a:effectLst/>
                          <a:latin typeface="Calibri" panose="020F0502020204030204" pitchFamily="34" charset="0"/>
                        </a:rPr>
                        <a:t>72.0%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71.2%</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rgbClr val="000000"/>
                          </a:solidFill>
                          <a:effectLst/>
                          <a:latin typeface="Calibri" panose="020F0502020204030204" pitchFamily="34" charset="0"/>
                        </a:rPr>
                        <a:t>67.8%</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63.6%</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63.0%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57.5%</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58.2%</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6"/>
                  </a:ext>
                </a:extLst>
              </a:tr>
              <a:tr h="606894">
                <a:tc>
                  <a:txBody>
                    <a:bodyPr/>
                    <a:lstStyle/>
                    <a:p>
                      <a:pPr algn="ctr" rtl="0" fontAlgn="b"/>
                      <a:r>
                        <a:rPr lang="en-US" sz="1800" u="none" strike="noStrike" dirty="0">
                          <a:solidFill>
                            <a:schemeClr val="bg1"/>
                          </a:solidFill>
                          <a:effectLst/>
                        </a:rPr>
                        <a:t># PENDING</a:t>
                      </a:r>
                    </a:p>
                    <a:p>
                      <a:pPr algn="ctr" rtl="0" fontAlgn="b"/>
                      <a:endParaRPr lang="en-US" sz="1800" b="1" i="0" u="none" strike="noStrike" dirty="0">
                        <a:solidFill>
                          <a:schemeClr val="bg1"/>
                        </a:solidFill>
                        <a:effectLst/>
                        <a:latin typeface="Calibri" panose="020F0502020204030204" pitchFamily="34" charset="0"/>
                      </a:endParaRPr>
                    </a:p>
                  </a:txBody>
                  <a:tcPr marL="5570" marR="5570" marT="557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75000"/>
                      </a:schemeClr>
                    </a:solidFill>
                  </a:tcPr>
                </a:tc>
                <a:tc>
                  <a:txBody>
                    <a:bodyPr/>
                    <a:lstStyle/>
                    <a:p>
                      <a:pPr algn="ctr" fontAlgn="b"/>
                      <a:r>
                        <a:rPr lang="en-US" sz="1800" b="1" u="none" strike="noStrike" dirty="0">
                          <a:effectLst/>
                        </a:rPr>
                        <a:t> 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u="none" strike="noStrike" dirty="0">
                          <a:effectLst/>
                        </a:rPr>
                        <a:t> 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u="none" strike="noStrike" dirty="0">
                          <a:effectLst/>
                        </a:rPr>
                        <a:t> 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0</a:t>
                      </a: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4</a:t>
                      </a:r>
                    </a:p>
                    <a:p>
                      <a:pPr algn="ctr" fontAlgn="b"/>
                      <a:endParaRPr lang="en-US" sz="1800" b="1" i="0" u="none" strike="noStrike" dirty="0">
                        <a:solidFill>
                          <a:schemeClr val="tx1"/>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800" b="1" i="0" u="none" strike="noStrike" dirty="0">
                          <a:solidFill>
                            <a:schemeClr val="tx1"/>
                          </a:solidFill>
                          <a:effectLst/>
                          <a:latin typeface="Calibri" panose="020F0502020204030204" pitchFamily="34" charset="0"/>
                        </a:rPr>
                        <a:t>116</a:t>
                      </a:r>
                    </a:p>
                    <a:p>
                      <a:pPr algn="ctr" fontAlgn="b"/>
                      <a:endParaRPr lang="en-US" sz="1800" b="1" i="0" u="none" strike="noStrike" dirty="0">
                        <a:solidFill>
                          <a:schemeClr val="tx1"/>
                        </a:solidFill>
                        <a:effectLst/>
                        <a:latin typeface="Calibri" panose="020F0502020204030204" pitchFamily="34" charset="0"/>
                      </a:endParaRPr>
                    </a:p>
                  </a:txBody>
                  <a:tcPr marL="5570" marR="5570" marT="557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62592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9568" y="335854"/>
            <a:ext cx="6858000" cy="1520174"/>
          </a:xfrm>
        </p:spPr>
        <p:txBody>
          <a:bodyPr anchor="ctr" anchorCtr="0">
            <a:normAutofit/>
          </a:bodyPr>
          <a:lstStyle/>
          <a:p>
            <a:r>
              <a:rPr lang="en-US" altLang="en-US" sz="2700" b="1" dirty="0">
                <a:solidFill>
                  <a:srgbClr val="77370B"/>
                </a:solidFill>
              </a:rPr>
              <a:t>              </a:t>
            </a:r>
            <a:r>
              <a:rPr lang="en-US" altLang="en-US" sz="2700" b="1" dirty="0">
                <a:solidFill>
                  <a:srgbClr val="77370B"/>
                </a:solidFill>
                <a:latin typeface="+mn-lt"/>
              </a:rPr>
              <a:t>NURSING HOME STANDARD SURVEYS</a:t>
            </a:r>
            <a:br>
              <a:rPr lang="en-US" altLang="en-US" sz="2700" b="1" dirty="0">
                <a:solidFill>
                  <a:srgbClr val="77370B"/>
                </a:solidFill>
                <a:latin typeface="+mn-lt"/>
              </a:rPr>
            </a:br>
            <a:r>
              <a:rPr lang="en-US" altLang="en-US" sz="2700" b="1" dirty="0">
                <a:solidFill>
                  <a:srgbClr val="77370B"/>
                </a:solidFill>
                <a:latin typeface="+mn-lt"/>
              </a:rPr>
              <a:t>           AVERAGE # OF HEALTH DEFICIENCIES</a:t>
            </a:r>
            <a:endParaRPr lang="en-US" sz="2700" b="1" dirty="0">
              <a:solidFill>
                <a:srgbClr val="77370B"/>
              </a:solidFill>
              <a:latin typeface="+mn-lt"/>
            </a:endParaRPr>
          </a:p>
        </p:txBody>
      </p:sp>
      <p:graphicFrame>
        <p:nvGraphicFramePr>
          <p:cNvPr id="5" name="Table 4"/>
          <p:cNvGraphicFramePr>
            <a:graphicFrameLocks noGrp="1"/>
          </p:cNvGraphicFramePr>
          <p:nvPr/>
        </p:nvGraphicFramePr>
        <p:xfrm>
          <a:off x="914400" y="2237874"/>
          <a:ext cx="7074568" cy="4457813"/>
        </p:xfrm>
        <a:graphic>
          <a:graphicData uri="http://schemas.openxmlformats.org/drawingml/2006/table">
            <a:tbl>
              <a:tblPr firstRow="1" bandRow="1">
                <a:tableStyleId>{5C22544A-7EE6-4342-B048-85BDC9FD1C3A}</a:tableStyleId>
              </a:tblPr>
              <a:tblGrid>
                <a:gridCol w="1768642">
                  <a:extLst>
                    <a:ext uri="{9D8B030D-6E8A-4147-A177-3AD203B41FA5}">
                      <a16:colId xmlns:a16="http://schemas.microsoft.com/office/drawing/2014/main" val="20000"/>
                    </a:ext>
                  </a:extLst>
                </a:gridCol>
                <a:gridCol w="1768642">
                  <a:extLst>
                    <a:ext uri="{9D8B030D-6E8A-4147-A177-3AD203B41FA5}">
                      <a16:colId xmlns:a16="http://schemas.microsoft.com/office/drawing/2014/main" val="20001"/>
                    </a:ext>
                  </a:extLst>
                </a:gridCol>
                <a:gridCol w="1768642">
                  <a:extLst>
                    <a:ext uri="{9D8B030D-6E8A-4147-A177-3AD203B41FA5}">
                      <a16:colId xmlns:a16="http://schemas.microsoft.com/office/drawing/2014/main" val="20002"/>
                    </a:ext>
                  </a:extLst>
                </a:gridCol>
                <a:gridCol w="1768642">
                  <a:extLst>
                    <a:ext uri="{9D8B030D-6E8A-4147-A177-3AD203B41FA5}">
                      <a16:colId xmlns:a16="http://schemas.microsoft.com/office/drawing/2014/main" val="20003"/>
                    </a:ext>
                  </a:extLst>
                </a:gridCol>
              </a:tblGrid>
              <a:tr h="493295">
                <a:tc>
                  <a:txBody>
                    <a:bodyPr/>
                    <a:lstStyle/>
                    <a:p>
                      <a:pPr algn="ctr"/>
                      <a:r>
                        <a:rPr lang="en-US" sz="2000" b="1" dirty="0"/>
                        <a:t>FFY</a:t>
                      </a:r>
                    </a:p>
                  </a:txBody>
                  <a:tcPr marL="68580" marR="68580" marT="34290" marB="34290"/>
                </a:tc>
                <a:tc>
                  <a:txBody>
                    <a:bodyPr/>
                    <a:lstStyle/>
                    <a:p>
                      <a:pPr algn="ctr"/>
                      <a:r>
                        <a:rPr lang="en-US" sz="2000" b="1" dirty="0"/>
                        <a:t>WYOMING</a:t>
                      </a:r>
                    </a:p>
                  </a:txBody>
                  <a:tcPr marL="68580" marR="68580" marT="34290" marB="34290"/>
                </a:tc>
                <a:tc>
                  <a:txBody>
                    <a:bodyPr/>
                    <a:lstStyle/>
                    <a:p>
                      <a:pPr algn="ctr"/>
                      <a:r>
                        <a:rPr lang="en-US" sz="2000" b="1" dirty="0"/>
                        <a:t>REGION</a:t>
                      </a:r>
                    </a:p>
                  </a:txBody>
                  <a:tcPr marL="68580" marR="68580" marT="34290" marB="34290"/>
                </a:tc>
                <a:tc>
                  <a:txBody>
                    <a:bodyPr/>
                    <a:lstStyle/>
                    <a:p>
                      <a:pPr algn="ctr"/>
                      <a:r>
                        <a:rPr lang="en-US" sz="2000" b="1" dirty="0"/>
                        <a:t>NATION</a:t>
                      </a:r>
                    </a:p>
                  </a:txBody>
                  <a:tcPr marL="68580" marR="68580" marT="34290" marB="34290"/>
                </a:tc>
                <a:extLst>
                  <a:ext uri="{0D108BD9-81ED-4DB2-BD59-A6C34878D82A}">
                    <a16:rowId xmlns:a16="http://schemas.microsoft.com/office/drawing/2014/main" val="10000"/>
                  </a:ext>
                </a:extLst>
              </a:tr>
              <a:tr h="493295">
                <a:tc>
                  <a:txBody>
                    <a:bodyPr/>
                    <a:lstStyle/>
                    <a:p>
                      <a:pPr algn="ctr"/>
                      <a:r>
                        <a:rPr lang="en-US" sz="2000" b="1" dirty="0"/>
                        <a:t>2019</a:t>
                      </a:r>
                    </a:p>
                  </a:txBody>
                  <a:tcPr marL="68580" marR="68580" marT="34290" marB="34290"/>
                </a:tc>
                <a:tc>
                  <a:txBody>
                    <a:bodyPr/>
                    <a:lstStyle/>
                    <a:p>
                      <a:pPr algn="ctr"/>
                      <a:r>
                        <a:rPr lang="en-US" sz="2000" b="1" dirty="0"/>
                        <a:t>7.3</a:t>
                      </a:r>
                    </a:p>
                  </a:txBody>
                  <a:tcPr marL="68580" marR="68580" marT="34290" marB="34290"/>
                </a:tc>
                <a:tc>
                  <a:txBody>
                    <a:bodyPr/>
                    <a:lstStyle/>
                    <a:p>
                      <a:pPr algn="ctr"/>
                      <a:r>
                        <a:rPr lang="en-US" sz="2000" b="1" dirty="0"/>
                        <a:t>6.7</a:t>
                      </a:r>
                    </a:p>
                  </a:txBody>
                  <a:tcPr marL="68580" marR="68580" marT="34290" marB="34290"/>
                </a:tc>
                <a:tc>
                  <a:txBody>
                    <a:bodyPr/>
                    <a:lstStyle/>
                    <a:p>
                      <a:pPr algn="ctr"/>
                      <a:r>
                        <a:rPr lang="en-US" sz="2000" b="1" dirty="0"/>
                        <a:t>6.9</a:t>
                      </a:r>
                    </a:p>
                  </a:txBody>
                  <a:tcPr marL="68580" marR="68580" marT="34290" marB="34290"/>
                </a:tc>
                <a:extLst>
                  <a:ext uri="{0D108BD9-81ED-4DB2-BD59-A6C34878D82A}">
                    <a16:rowId xmlns:a16="http://schemas.microsoft.com/office/drawing/2014/main" val="10002"/>
                  </a:ext>
                </a:extLst>
              </a:tr>
              <a:tr h="493295">
                <a:tc>
                  <a:txBody>
                    <a:bodyPr/>
                    <a:lstStyle/>
                    <a:p>
                      <a:pPr algn="ctr"/>
                      <a:r>
                        <a:rPr lang="en-US" sz="2000" b="1" dirty="0"/>
                        <a:t>2020</a:t>
                      </a:r>
                    </a:p>
                  </a:txBody>
                  <a:tcPr marL="68580" marR="68580" marT="34290" marB="34290"/>
                </a:tc>
                <a:tc>
                  <a:txBody>
                    <a:bodyPr/>
                    <a:lstStyle/>
                    <a:p>
                      <a:pPr algn="ctr"/>
                      <a:r>
                        <a:rPr lang="en-US" sz="2000" b="1" dirty="0"/>
                        <a:t>6.3</a:t>
                      </a:r>
                    </a:p>
                  </a:txBody>
                  <a:tcPr marL="68580" marR="68580" marT="34290" marB="34290"/>
                </a:tc>
                <a:tc>
                  <a:txBody>
                    <a:bodyPr/>
                    <a:lstStyle/>
                    <a:p>
                      <a:pPr algn="ctr"/>
                      <a:r>
                        <a:rPr lang="en-US" sz="2000" b="1" dirty="0"/>
                        <a:t>6.2</a:t>
                      </a:r>
                    </a:p>
                  </a:txBody>
                  <a:tcPr marL="68580" marR="68580" marT="34290" marB="34290"/>
                </a:tc>
                <a:tc>
                  <a:txBody>
                    <a:bodyPr/>
                    <a:lstStyle/>
                    <a:p>
                      <a:pPr algn="ctr"/>
                      <a:r>
                        <a:rPr lang="en-US" sz="2000" b="1" dirty="0"/>
                        <a:t>6.4</a:t>
                      </a:r>
                    </a:p>
                  </a:txBody>
                  <a:tcPr marL="68580" marR="68580" marT="34290" marB="34290"/>
                </a:tc>
                <a:extLst>
                  <a:ext uri="{0D108BD9-81ED-4DB2-BD59-A6C34878D82A}">
                    <a16:rowId xmlns:a16="http://schemas.microsoft.com/office/drawing/2014/main" val="10003"/>
                  </a:ext>
                </a:extLst>
              </a:tr>
              <a:tr h="493295">
                <a:tc>
                  <a:txBody>
                    <a:bodyPr/>
                    <a:lstStyle/>
                    <a:p>
                      <a:pPr algn="ctr"/>
                      <a:r>
                        <a:rPr lang="en-US" sz="2000" b="1" dirty="0"/>
                        <a:t>2021</a:t>
                      </a:r>
                    </a:p>
                  </a:txBody>
                  <a:tcPr marL="68580" marR="68580" marT="34290" marB="34290"/>
                </a:tc>
                <a:tc>
                  <a:txBody>
                    <a:bodyPr/>
                    <a:lstStyle/>
                    <a:p>
                      <a:pPr algn="ctr"/>
                      <a:r>
                        <a:rPr lang="en-US" sz="2000" b="1" dirty="0"/>
                        <a:t>4.7</a:t>
                      </a:r>
                    </a:p>
                  </a:txBody>
                  <a:tcPr marL="68580" marR="68580" marT="34290" marB="34290"/>
                </a:tc>
                <a:tc>
                  <a:txBody>
                    <a:bodyPr/>
                    <a:lstStyle/>
                    <a:p>
                      <a:pPr algn="ctr"/>
                      <a:r>
                        <a:rPr lang="en-US" sz="2000" b="1" dirty="0"/>
                        <a:t>6.3</a:t>
                      </a:r>
                    </a:p>
                  </a:txBody>
                  <a:tcPr marL="68580" marR="68580" marT="34290" marB="34290"/>
                </a:tc>
                <a:tc>
                  <a:txBody>
                    <a:bodyPr/>
                    <a:lstStyle/>
                    <a:p>
                      <a:pPr algn="ctr"/>
                      <a:r>
                        <a:rPr lang="en-US" sz="2000" b="1" dirty="0"/>
                        <a:t>6.2</a:t>
                      </a:r>
                    </a:p>
                  </a:txBody>
                  <a:tcPr marL="68580" marR="68580" marT="34290" marB="34290"/>
                </a:tc>
                <a:extLst>
                  <a:ext uri="{0D108BD9-81ED-4DB2-BD59-A6C34878D82A}">
                    <a16:rowId xmlns:a16="http://schemas.microsoft.com/office/drawing/2014/main" val="10004"/>
                  </a:ext>
                </a:extLst>
              </a:tr>
              <a:tr h="493295">
                <a:tc>
                  <a:txBody>
                    <a:bodyPr/>
                    <a:lstStyle/>
                    <a:p>
                      <a:pPr algn="ctr"/>
                      <a:r>
                        <a:rPr lang="en-US" sz="2000" b="1" dirty="0"/>
                        <a:t>2022</a:t>
                      </a:r>
                    </a:p>
                  </a:txBody>
                  <a:tcPr marL="68580" marR="68580" marT="34290" marB="34290"/>
                </a:tc>
                <a:tc>
                  <a:txBody>
                    <a:bodyPr/>
                    <a:lstStyle/>
                    <a:p>
                      <a:pPr algn="ctr"/>
                      <a:r>
                        <a:rPr lang="en-US" sz="2000" b="1" dirty="0"/>
                        <a:t>5.5</a:t>
                      </a:r>
                    </a:p>
                  </a:txBody>
                  <a:tcPr marL="68580" marR="68580" marT="34290" marB="34290"/>
                </a:tc>
                <a:tc>
                  <a:txBody>
                    <a:bodyPr/>
                    <a:lstStyle/>
                    <a:p>
                      <a:pPr algn="ctr"/>
                      <a:r>
                        <a:rPr lang="en-US" sz="2000" b="1" dirty="0"/>
                        <a:t>6.3</a:t>
                      </a:r>
                    </a:p>
                  </a:txBody>
                  <a:tcPr marL="68580" marR="68580" marT="34290" marB="34290"/>
                </a:tc>
                <a:tc>
                  <a:txBody>
                    <a:bodyPr/>
                    <a:lstStyle/>
                    <a:p>
                      <a:pPr algn="ctr"/>
                      <a:r>
                        <a:rPr lang="en-US" sz="2000" b="1" dirty="0"/>
                        <a:t>6.9</a:t>
                      </a:r>
                    </a:p>
                  </a:txBody>
                  <a:tcPr marL="68580" marR="68580" marT="34290" marB="34290"/>
                </a:tc>
                <a:extLst>
                  <a:ext uri="{0D108BD9-81ED-4DB2-BD59-A6C34878D82A}">
                    <a16:rowId xmlns:a16="http://schemas.microsoft.com/office/drawing/2014/main" val="10005"/>
                  </a:ext>
                </a:extLst>
              </a:tr>
              <a:tr h="493295">
                <a:tc>
                  <a:txBody>
                    <a:bodyPr/>
                    <a:lstStyle/>
                    <a:p>
                      <a:pPr algn="ctr"/>
                      <a:r>
                        <a:rPr lang="en-US" sz="2000" b="1" dirty="0"/>
                        <a:t>2023 </a:t>
                      </a:r>
                    </a:p>
                  </a:txBody>
                  <a:tcPr marL="68580" marR="68580" marT="34290" marB="34290"/>
                </a:tc>
                <a:tc>
                  <a:txBody>
                    <a:bodyPr/>
                    <a:lstStyle/>
                    <a:p>
                      <a:pPr algn="ctr"/>
                      <a:r>
                        <a:rPr lang="en-US" sz="2000" b="1" dirty="0"/>
                        <a:t>5.4</a:t>
                      </a:r>
                    </a:p>
                  </a:txBody>
                  <a:tcPr marL="68580" marR="68580" marT="34290" marB="34290"/>
                </a:tc>
                <a:tc>
                  <a:txBody>
                    <a:bodyPr/>
                    <a:lstStyle/>
                    <a:p>
                      <a:pPr algn="ctr"/>
                      <a:r>
                        <a:rPr lang="en-US" sz="2000" b="1" dirty="0"/>
                        <a:t>6.0</a:t>
                      </a:r>
                    </a:p>
                  </a:txBody>
                  <a:tcPr marL="68580" marR="68580" marT="34290" marB="34290"/>
                </a:tc>
                <a:tc>
                  <a:txBody>
                    <a:bodyPr/>
                    <a:lstStyle/>
                    <a:p>
                      <a:pPr algn="ctr"/>
                      <a:r>
                        <a:rPr lang="en-US" sz="2000" b="1" dirty="0"/>
                        <a:t>7.2</a:t>
                      </a:r>
                    </a:p>
                  </a:txBody>
                  <a:tcPr marL="68580" marR="68580" marT="34290" marB="34290"/>
                </a:tc>
                <a:extLst>
                  <a:ext uri="{0D108BD9-81ED-4DB2-BD59-A6C34878D82A}">
                    <a16:rowId xmlns:a16="http://schemas.microsoft.com/office/drawing/2014/main" val="10006"/>
                  </a:ext>
                </a:extLst>
              </a:tr>
              <a:tr h="511453">
                <a:tc>
                  <a:txBody>
                    <a:bodyPr/>
                    <a:lstStyle/>
                    <a:p>
                      <a:pPr algn="ctr"/>
                      <a:r>
                        <a:rPr lang="en-US" sz="2000" b="1" dirty="0"/>
                        <a:t>2024</a:t>
                      </a:r>
                    </a:p>
                  </a:txBody>
                  <a:tcPr marL="68580" marR="68580" marT="34290" marB="34290"/>
                </a:tc>
                <a:tc>
                  <a:txBody>
                    <a:bodyPr/>
                    <a:lstStyle/>
                    <a:p>
                      <a:pPr algn="ctr"/>
                      <a:r>
                        <a:rPr lang="en-US" sz="2000" b="1" dirty="0"/>
                        <a:t>4.5</a:t>
                      </a:r>
                    </a:p>
                  </a:txBody>
                  <a:tcPr marL="68580" marR="68580" marT="34290" marB="34290"/>
                </a:tc>
                <a:tc>
                  <a:txBody>
                    <a:bodyPr/>
                    <a:lstStyle/>
                    <a:p>
                      <a:pPr algn="ctr"/>
                      <a:r>
                        <a:rPr lang="en-US" sz="2000" b="1" dirty="0"/>
                        <a:t>6.6</a:t>
                      </a:r>
                    </a:p>
                  </a:txBody>
                  <a:tcPr marL="68580" marR="68580" marT="34290" marB="34290"/>
                </a:tc>
                <a:tc>
                  <a:txBody>
                    <a:bodyPr/>
                    <a:lstStyle/>
                    <a:p>
                      <a:pPr algn="ctr"/>
                      <a:r>
                        <a:rPr lang="en-US" sz="2000" b="1" dirty="0"/>
                        <a:t>7.7</a:t>
                      </a:r>
                    </a:p>
                  </a:txBody>
                  <a:tcPr marL="68580" marR="68580" marT="34290" marB="34290"/>
                </a:tc>
                <a:extLst>
                  <a:ext uri="{0D108BD9-81ED-4DB2-BD59-A6C34878D82A}">
                    <a16:rowId xmlns:a16="http://schemas.microsoft.com/office/drawing/2014/main" val="2235194676"/>
                  </a:ext>
                </a:extLst>
              </a:tr>
              <a:tr h="493295">
                <a:tc>
                  <a:txBody>
                    <a:bodyPr/>
                    <a:lstStyle/>
                    <a:p>
                      <a:pPr algn="ctr"/>
                      <a:r>
                        <a:rPr lang="en-US" sz="2000" b="1" dirty="0"/>
                        <a:t>2025</a:t>
                      </a:r>
                    </a:p>
                  </a:txBody>
                  <a:tcPr marL="68580" marR="68580" marT="34290" marB="34290"/>
                </a:tc>
                <a:tc>
                  <a:txBody>
                    <a:bodyPr/>
                    <a:lstStyle/>
                    <a:p>
                      <a:pPr algn="ctr"/>
                      <a:r>
                        <a:rPr lang="en-US" sz="2000" b="1" dirty="0"/>
                        <a:t>5.0</a:t>
                      </a:r>
                    </a:p>
                  </a:txBody>
                  <a:tcPr marL="68580" marR="68580" marT="34290" marB="34290"/>
                </a:tc>
                <a:tc>
                  <a:txBody>
                    <a:bodyPr/>
                    <a:lstStyle/>
                    <a:p>
                      <a:pPr algn="ctr"/>
                      <a:r>
                        <a:rPr lang="en-US" sz="2000" b="1" dirty="0"/>
                        <a:t>7.3</a:t>
                      </a:r>
                    </a:p>
                  </a:txBody>
                  <a:tcPr marL="68580" marR="68580" marT="34290" marB="34290"/>
                </a:tc>
                <a:tc>
                  <a:txBody>
                    <a:bodyPr/>
                    <a:lstStyle/>
                    <a:p>
                      <a:pPr algn="ctr"/>
                      <a:r>
                        <a:rPr lang="en-US" sz="2000" b="1" dirty="0"/>
                        <a:t>8.0</a:t>
                      </a:r>
                    </a:p>
                  </a:txBody>
                  <a:tcPr marL="68580" marR="68580" marT="34290" marB="34290"/>
                </a:tc>
                <a:extLst>
                  <a:ext uri="{0D108BD9-81ED-4DB2-BD59-A6C34878D82A}">
                    <a16:rowId xmlns:a16="http://schemas.microsoft.com/office/drawing/2014/main" val="1704502344"/>
                  </a:ext>
                </a:extLst>
              </a:tr>
              <a:tr h="493295">
                <a:tc>
                  <a:txBody>
                    <a:bodyPr/>
                    <a:lstStyle/>
                    <a:p>
                      <a:pPr algn="ctr"/>
                      <a:r>
                        <a:rPr lang="en-US" sz="2000" b="1" dirty="0"/>
                        <a:t>2026 YTD</a:t>
                      </a:r>
                    </a:p>
                  </a:txBody>
                  <a:tcPr marL="68580" marR="68580" marT="34290" marB="34290"/>
                </a:tc>
                <a:tc>
                  <a:txBody>
                    <a:bodyPr/>
                    <a:lstStyle/>
                    <a:p>
                      <a:pPr algn="ctr"/>
                      <a:r>
                        <a:rPr lang="en-US" sz="2000" b="1" dirty="0"/>
                        <a:t>6.6</a:t>
                      </a:r>
                    </a:p>
                  </a:txBody>
                  <a:tcPr marL="68580" marR="68580" marT="34290" marB="34290"/>
                </a:tc>
                <a:tc>
                  <a:txBody>
                    <a:bodyPr/>
                    <a:lstStyle/>
                    <a:p>
                      <a:pPr algn="ctr"/>
                      <a:r>
                        <a:rPr lang="en-US" sz="2000" b="1" dirty="0"/>
                        <a:t>6.8</a:t>
                      </a:r>
                    </a:p>
                  </a:txBody>
                  <a:tcPr marL="68580" marR="68580" marT="34290" marB="34290"/>
                </a:tc>
                <a:tc>
                  <a:txBody>
                    <a:bodyPr/>
                    <a:lstStyle/>
                    <a:p>
                      <a:pPr algn="ctr"/>
                      <a:r>
                        <a:rPr lang="en-US" sz="2000" b="1" dirty="0"/>
                        <a:t>7.6</a:t>
                      </a:r>
                    </a:p>
                  </a:txBody>
                  <a:tcPr marL="68580" marR="68580" marT="34290" marB="34290"/>
                </a:tc>
                <a:extLst>
                  <a:ext uri="{0D108BD9-81ED-4DB2-BD59-A6C34878D82A}">
                    <a16:rowId xmlns:a16="http://schemas.microsoft.com/office/drawing/2014/main" val="3890936863"/>
                  </a:ext>
                </a:extLst>
              </a:tr>
            </a:tbl>
          </a:graphicData>
        </a:graphic>
      </p:graphicFrame>
      <p:pic>
        <p:nvPicPr>
          <p:cNvPr id="6" name="Picture 5">
            <a:extLst>
              <a:ext uri="{FF2B5EF4-FFF2-40B4-BE49-F238E27FC236}">
                <a16:creationId xmlns:a16="http://schemas.microsoft.com/office/drawing/2014/main" id="{F9C01A4C-A0CB-4A96-A69C-54F064E1CD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Tree>
    <p:extLst>
      <p:ext uri="{BB962C8B-B14F-4D97-AF65-F5344CB8AC3E}">
        <p14:creationId xmlns:p14="http://schemas.microsoft.com/office/powerpoint/2010/main" val="279509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9568" y="335854"/>
            <a:ext cx="6858000" cy="1520174"/>
          </a:xfrm>
        </p:spPr>
        <p:txBody>
          <a:bodyPr anchor="ctr" anchorCtr="0">
            <a:normAutofit/>
          </a:bodyPr>
          <a:lstStyle/>
          <a:p>
            <a:r>
              <a:rPr lang="en-US" altLang="en-US" sz="2700" b="1" dirty="0">
                <a:solidFill>
                  <a:srgbClr val="77370B"/>
                </a:solidFill>
                <a:latin typeface="+mn-lt"/>
              </a:rPr>
              <a:t>           AVERAGE FULL SURVEY FREQUENCY</a:t>
            </a:r>
            <a:endParaRPr lang="en-US" sz="2700" b="1" dirty="0">
              <a:solidFill>
                <a:srgbClr val="77370B"/>
              </a:solidFill>
              <a:latin typeface="+mn-lt"/>
            </a:endParaRPr>
          </a:p>
        </p:txBody>
      </p:sp>
      <p:graphicFrame>
        <p:nvGraphicFramePr>
          <p:cNvPr id="5" name="Table 4"/>
          <p:cNvGraphicFramePr>
            <a:graphicFrameLocks noGrp="1"/>
          </p:cNvGraphicFramePr>
          <p:nvPr/>
        </p:nvGraphicFramePr>
        <p:xfrm>
          <a:off x="974785" y="2203369"/>
          <a:ext cx="7194430" cy="4149403"/>
        </p:xfrm>
        <a:graphic>
          <a:graphicData uri="http://schemas.openxmlformats.org/drawingml/2006/table">
            <a:tbl>
              <a:tblPr firstRow="1" bandRow="1">
                <a:tableStyleId>{5C22544A-7EE6-4342-B048-85BDC9FD1C3A}</a:tableStyleId>
              </a:tblPr>
              <a:tblGrid>
                <a:gridCol w="3597215">
                  <a:extLst>
                    <a:ext uri="{9D8B030D-6E8A-4147-A177-3AD203B41FA5}">
                      <a16:colId xmlns:a16="http://schemas.microsoft.com/office/drawing/2014/main" val="20000"/>
                    </a:ext>
                  </a:extLst>
                </a:gridCol>
                <a:gridCol w="3597215">
                  <a:extLst>
                    <a:ext uri="{9D8B030D-6E8A-4147-A177-3AD203B41FA5}">
                      <a16:colId xmlns:a16="http://schemas.microsoft.com/office/drawing/2014/main" val="20001"/>
                    </a:ext>
                  </a:extLst>
                </a:gridCol>
              </a:tblGrid>
              <a:tr h="493295">
                <a:tc>
                  <a:txBody>
                    <a:bodyPr/>
                    <a:lstStyle/>
                    <a:p>
                      <a:pPr algn="ctr"/>
                      <a:r>
                        <a:rPr lang="en-US" sz="2000" b="1" dirty="0"/>
                        <a:t>YEAR</a:t>
                      </a:r>
                    </a:p>
                  </a:txBody>
                  <a:tcPr marL="68580" marR="68580" marT="34290" marB="34290">
                    <a:solidFill>
                      <a:schemeClr val="accent2">
                        <a:lumMod val="75000"/>
                      </a:schemeClr>
                    </a:solidFill>
                  </a:tcPr>
                </a:tc>
                <a:tc>
                  <a:txBody>
                    <a:bodyPr/>
                    <a:lstStyle/>
                    <a:p>
                      <a:pPr algn="ctr"/>
                      <a:r>
                        <a:rPr lang="en-US" sz="2000" b="1" dirty="0"/>
                        <a:t>NURSING HOMES</a:t>
                      </a:r>
                    </a:p>
                    <a:p>
                      <a:pPr algn="ctr"/>
                      <a:r>
                        <a:rPr lang="en-US" sz="2000" b="1" dirty="0"/>
                        <a:t>(Months)</a:t>
                      </a:r>
                    </a:p>
                  </a:txBody>
                  <a:tcPr marL="68580" marR="68580" marT="34290" marB="34290">
                    <a:solidFill>
                      <a:schemeClr val="accent2">
                        <a:lumMod val="75000"/>
                      </a:schemeClr>
                    </a:solidFill>
                  </a:tcPr>
                </a:tc>
                <a:extLst>
                  <a:ext uri="{0D108BD9-81ED-4DB2-BD59-A6C34878D82A}">
                    <a16:rowId xmlns:a16="http://schemas.microsoft.com/office/drawing/2014/main" val="10000"/>
                  </a:ext>
                </a:extLst>
              </a:tr>
              <a:tr h="493295">
                <a:tc>
                  <a:txBody>
                    <a:bodyPr/>
                    <a:lstStyle/>
                    <a:p>
                      <a:pPr algn="ctr"/>
                      <a:r>
                        <a:rPr lang="en-US" sz="2000" b="1" dirty="0"/>
                        <a:t>FFY20</a:t>
                      </a:r>
                    </a:p>
                  </a:txBody>
                  <a:tcPr marL="68580" marR="68580" marT="34290" marB="34290">
                    <a:solidFill>
                      <a:schemeClr val="accent2">
                        <a:lumMod val="40000"/>
                        <a:lumOff val="60000"/>
                      </a:schemeClr>
                    </a:solidFill>
                  </a:tcPr>
                </a:tc>
                <a:tc>
                  <a:txBody>
                    <a:bodyPr/>
                    <a:lstStyle/>
                    <a:p>
                      <a:pPr algn="ctr"/>
                      <a:r>
                        <a:rPr lang="en-US" sz="2000" b="1" dirty="0"/>
                        <a:t>11.91</a:t>
                      </a:r>
                    </a:p>
                  </a:txBody>
                  <a:tcPr marL="68580" marR="68580" marT="34290" marB="34290">
                    <a:solidFill>
                      <a:schemeClr val="accent2">
                        <a:lumMod val="40000"/>
                        <a:lumOff val="60000"/>
                      </a:schemeClr>
                    </a:solidFill>
                  </a:tcPr>
                </a:tc>
                <a:extLst>
                  <a:ext uri="{0D108BD9-81ED-4DB2-BD59-A6C34878D82A}">
                    <a16:rowId xmlns:a16="http://schemas.microsoft.com/office/drawing/2014/main" val="10003"/>
                  </a:ext>
                </a:extLst>
              </a:tr>
              <a:tr h="493295">
                <a:tc>
                  <a:txBody>
                    <a:bodyPr/>
                    <a:lstStyle/>
                    <a:p>
                      <a:pPr algn="ctr"/>
                      <a:r>
                        <a:rPr lang="en-US" sz="2000" b="1" dirty="0"/>
                        <a:t>FFY21</a:t>
                      </a:r>
                    </a:p>
                  </a:txBody>
                  <a:tcPr marL="68580" marR="68580" marT="34290" marB="34290">
                    <a:solidFill>
                      <a:schemeClr val="accent2">
                        <a:lumMod val="40000"/>
                        <a:lumOff val="60000"/>
                      </a:schemeClr>
                    </a:solidFill>
                  </a:tcPr>
                </a:tc>
                <a:tc>
                  <a:txBody>
                    <a:bodyPr/>
                    <a:lstStyle/>
                    <a:p>
                      <a:pPr algn="ctr"/>
                      <a:r>
                        <a:rPr lang="en-US" sz="2000" b="1" dirty="0"/>
                        <a:t>21.52</a:t>
                      </a:r>
                    </a:p>
                  </a:txBody>
                  <a:tcPr marL="68580" marR="68580" marT="34290" marB="34290">
                    <a:solidFill>
                      <a:schemeClr val="accent2">
                        <a:lumMod val="40000"/>
                        <a:lumOff val="60000"/>
                      </a:schemeClr>
                    </a:solidFill>
                  </a:tcPr>
                </a:tc>
                <a:extLst>
                  <a:ext uri="{0D108BD9-81ED-4DB2-BD59-A6C34878D82A}">
                    <a16:rowId xmlns:a16="http://schemas.microsoft.com/office/drawing/2014/main" val="10004"/>
                  </a:ext>
                </a:extLst>
              </a:tr>
              <a:tr h="493295">
                <a:tc>
                  <a:txBody>
                    <a:bodyPr/>
                    <a:lstStyle/>
                    <a:p>
                      <a:pPr algn="ctr"/>
                      <a:r>
                        <a:rPr lang="en-US" sz="2000" b="1" dirty="0"/>
                        <a:t>FFY22</a:t>
                      </a:r>
                    </a:p>
                  </a:txBody>
                  <a:tcPr marL="68580" marR="68580" marT="34290" marB="34290">
                    <a:solidFill>
                      <a:schemeClr val="accent2">
                        <a:lumMod val="40000"/>
                        <a:lumOff val="60000"/>
                      </a:schemeClr>
                    </a:solidFill>
                  </a:tcPr>
                </a:tc>
                <a:tc>
                  <a:txBody>
                    <a:bodyPr/>
                    <a:lstStyle/>
                    <a:p>
                      <a:pPr algn="ctr"/>
                      <a:r>
                        <a:rPr lang="en-US" sz="2000" b="1" dirty="0"/>
                        <a:t>15.49</a:t>
                      </a:r>
                    </a:p>
                  </a:txBody>
                  <a:tcPr marL="68580" marR="68580" marT="34290" marB="34290">
                    <a:solidFill>
                      <a:schemeClr val="accent2">
                        <a:lumMod val="40000"/>
                        <a:lumOff val="60000"/>
                      </a:schemeClr>
                    </a:solidFill>
                  </a:tcPr>
                </a:tc>
                <a:extLst>
                  <a:ext uri="{0D108BD9-81ED-4DB2-BD59-A6C34878D82A}">
                    <a16:rowId xmlns:a16="http://schemas.microsoft.com/office/drawing/2014/main" val="10005"/>
                  </a:ext>
                </a:extLst>
              </a:tr>
              <a:tr h="493295">
                <a:tc>
                  <a:txBody>
                    <a:bodyPr/>
                    <a:lstStyle/>
                    <a:p>
                      <a:pPr algn="ctr"/>
                      <a:r>
                        <a:rPr lang="en-US" sz="2000" b="1" dirty="0"/>
                        <a:t>FFY23 </a:t>
                      </a:r>
                    </a:p>
                  </a:txBody>
                  <a:tcPr marL="68580" marR="68580" marT="34290" marB="34290">
                    <a:solidFill>
                      <a:schemeClr val="accent2">
                        <a:lumMod val="40000"/>
                        <a:lumOff val="60000"/>
                      </a:schemeClr>
                    </a:solidFill>
                  </a:tcPr>
                </a:tc>
                <a:tc>
                  <a:txBody>
                    <a:bodyPr/>
                    <a:lstStyle/>
                    <a:p>
                      <a:pPr algn="ctr"/>
                      <a:r>
                        <a:rPr lang="en-US" sz="2000" b="1" dirty="0"/>
                        <a:t>12.13</a:t>
                      </a:r>
                    </a:p>
                  </a:txBody>
                  <a:tcPr marL="68580" marR="68580" marT="34290" marB="34290">
                    <a:solidFill>
                      <a:schemeClr val="accent2">
                        <a:lumMod val="40000"/>
                        <a:lumOff val="60000"/>
                      </a:schemeClr>
                    </a:solidFill>
                  </a:tcPr>
                </a:tc>
                <a:extLst>
                  <a:ext uri="{0D108BD9-81ED-4DB2-BD59-A6C34878D82A}">
                    <a16:rowId xmlns:a16="http://schemas.microsoft.com/office/drawing/2014/main" val="10006"/>
                  </a:ext>
                </a:extLst>
              </a:tr>
              <a:tr h="511453">
                <a:tc>
                  <a:txBody>
                    <a:bodyPr/>
                    <a:lstStyle/>
                    <a:p>
                      <a:pPr algn="ctr"/>
                      <a:r>
                        <a:rPr lang="en-US" sz="2000" b="1" dirty="0"/>
                        <a:t>FFY24</a:t>
                      </a:r>
                    </a:p>
                  </a:txBody>
                  <a:tcPr marL="68580" marR="68580" marT="34290" marB="34290">
                    <a:solidFill>
                      <a:schemeClr val="accent2">
                        <a:lumMod val="40000"/>
                        <a:lumOff val="60000"/>
                      </a:schemeClr>
                    </a:solidFill>
                  </a:tcPr>
                </a:tc>
                <a:tc>
                  <a:txBody>
                    <a:bodyPr/>
                    <a:lstStyle/>
                    <a:p>
                      <a:pPr algn="ctr"/>
                      <a:r>
                        <a:rPr lang="en-US" sz="2000" b="1" dirty="0"/>
                        <a:t>13.19</a:t>
                      </a:r>
                    </a:p>
                  </a:txBody>
                  <a:tcPr marL="68580" marR="68580" marT="34290" marB="34290">
                    <a:solidFill>
                      <a:schemeClr val="accent2">
                        <a:lumMod val="40000"/>
                        <a:lumOff val="60000"/>
                      </a:schemeClr>
                    </a:solidFill>
                  </a:tcPr>
                </a:tc>
                <a:extLst>
                  <a:ext uri="{0D108BD9-81ED-4DB2-BD59-A6C34878D82A}">
                    <a16:rowId xmlns:a16="http://schemas.microsoft.com/office/drawing/2014/main" val="2235194676"/>
                  </a:ext>
                </a:extLst>
              </a:tr>
              <a:tr h="493295">
                <a:tc>
                  <a:txBody>
                    <a:bodyPr/>
                    <a:lstStyle/>
                    <a:p>
                      <a:pPr algn="ctr"/>
                      <a:r>
                        <a:rPr lang="en-US" sz="2000" b="1" dirty="0"/>
                        <a:t>FFY25</a:t>
                      </a:r>
                    </a:p>
                  </a:txBody>
                  <a:tcPr marL="68580" marR="68580" marT="34290" marB="34290">
                    <a:solidFill>
                      <a:schemeClr val="accent2">
                        <a:lumMod val="40000"/>
                        <a:lumOff val="60000"/>
                      </a:schemeClr>
                    </a:solidFill>
                  </a:tcPr>
                </a:tc>
                <a:tc>
                  <a:txBody>
                    <a:bodyPr/>
                    <a:lstStyle/>
                    <a:p>
                      <a:pPr algn="ctr"/>
                      <a:r>
                        <a:rPr lang="en-US" sz="2000" b="1"/>
                        <a:t>14.28</a:t>
                      </a:r>
                      <a:endParaRPr lang="en-US" sz="2000" b="1" dirty="0"/>
                    </a:p>
                  </a:txBody>
                  <a:tcPr marL="68580" marR="68580" marT="34290" marB="34290">
                    <a:solidFill>
                      <a:schemeClr val="accent2">
                        <a:lumMod val="40000"/>
                        <a:lumOff val="60000"/>
                      </a:schemeClr>
                    </a:solidFill>
                  </a:tcPr>
                </a:tc>
                <a:extLst>
                  <a:ext uri="{0D108BD9-81ED-4DB2-BD59-A6C34878D82A}">
                    <a16:rowId xmlns:a16="http://schemas.microsoft.com/office/drawing/2014/main" val="1704502344"/>
                  </a:ext>
                </a:extLst>
              </a:tr>
              <a:tr h="493295">
                <a:tc>
                  <a:txBody>
                    <a:bodyPr/>
                    <a:lstStyle/>
                    <a:p>
                      <a:pPr algn="ctr"/>
                      <a:r>
                        <a:rPr lang="en-US" sz="2000" b="1" dirty="0"/>
                        <a:t>FFY26 YTD</a:t>
                      </a:r>
                    </a:p>
                  </a:txBody>
                  <a:tcPr marL="68580" marR="68580" marT="34290" marB="34290">
                    <a:solidFill>
                      <a:schemeClr val="accent2">
                        <a:lumMod val="40000"/>
                        <a:lumOff val="60000"/>
                      </a:schemeClr>
                    </a:solidFill>
                  </a:tcPr>
                </a:tc>
                <a:tc>
                  <a:txBody>
                    <a:bodyPr/>
                    <a:lstStyle/>
                    <a:p>
                      <a:pPr algn="ctr"/>
                      <a:r>
                        <a:rPr lang="en-US" sz="2000" b="1" dirty="0"/>
                        <a:t>15.0</a:t>
                      </a:r>
                    </a:p>
                  </a:txBody>
                  <a:tcPr marL="68580" marR="68580" marT="34290" marB="34290">
                    <a:solidFill>
                      <a:schemeClr val="accent2">
                        <a:lumMod val="40000"/>
                        <a:lumOff val="60000"/>
                      </a:schemeClr>
                    </a:solidFill>
                  </a:tcPr>
                </a:tc>
                <a:extLst>
                  <a:ext uri="{0D108BD9-81ED-4DB2-BD59-A6C34878D82A}">
                    <a16:rowId xmlns:a16="http://schemas.microsoft.com/office/drawing/2014/main" val="4155391282"/>
                  </a:ext>
                </a:extLst>
              </a:tr>
            </a:tbl>
          </a:graphicData>
        </a:graphic>
      </p:graphicFrame>
      <p:pic>
        <p:nvPicPr>
          <p:cNvPr id="6" name="Picture 5">
            <a:extLst>
              <a:ext uri="{FF2B5EF4-FFF2-40B4-BE49-F238E27FC236}">
                <a16:creationId xmlns:a16="http://schemas.microsoft.com/office/drawing/2014/main" id="{F9C01A4C-A0CB-4A96-A69C-54F064E1CD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Tree>
    <p:extLst>
      <p:ext uri="{BB962C8B-B14F-4D97-AF65-F5344CB8AC3E}">
        <p14:creationId xmlns:p14="http://schemas.microsoft.com/office/powerpoint/2010/main" val="4005676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a:t>
            </a:r>
            <a:r>
              <a:rPr lang="en-US" altLang="en-US" sz="3600" b="1" dirty="0">
                <a:solidFill>
                  <a:srgbClr val="77370B"/>
                </a:solidFill>
                <a:latin typeface="+mn-lt"/>
              </a:rPr>
              <a:t>NURSING HOME INFORMAL </a:t>
            </a:r>
            <a:br>
              <a:rPr lang="en-US" altLang="en-US" sz="3600" b="1" dirty="0">
                <a:solidFill>
                  <a:srgbClr val="77370B"/>
                </a:solidFill>
                <a:latin typeface="+mn-lt"/>
              </a:rPr>
            </a:br>
            <a:r>
              <a:rPr lang="en-US" altLang="en-US" sz="3600" b="1" dirty="0">
                <a:solidFill>
                  <a:srgbClr val="77370B"/>
                </a:solidFill>
                <a:latin typeface="+mn-lt"/>
              </a:rPr>
              <a:t>           DISPUTE RESOLUTION</a:t>
            </a:r>
            <a:endParaRPr lang="en-US" sz="3600" b="1" dirty="0">
              <a:solidFill>
                <a:srgbClr val="77370B"/>
              </a:solidFill>
              <a:latin typeface="+mn-lt"/>
            </a:endParaRPr>
          </a:p>
        </p:txBody>
      </p:sp>
      <p:sp>
        <p:nvSpPr>
          <p:cNvPr id="3" name="Subtitle 2"/>
          <p:cNvSpPr>
            <a:spLocks noGrp="1"/>
          </p:cNvSpPr>
          <p:nvPr>
            <p:ph type="subTitle" idx="1"/>
          </p:nvPr>
        </p:nvSpPr>
        <p:spPr>
          <a:xfrm>
            <a:off x="3095624" y="2962275"/>
            <a:ext cx="2847975" cy="438150"/>
          </a:xfrm>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graphicFrame>
        <p:nvGraphicFramePr>
          <p:cNvPr id="5" name="Table 4"/>
          <p:cNvGraphicFramePr>
            <a:graphicFrameLocks noGrp="1"/>
          </p:cNvGraphicFramePr>
          <p:nvPr/>
        </p:nvGraphicFramePr>
        <p:xfrm>
          <a:off x="356462" y="2379066"/>
          <a:ext cx="8435113" cy="4306741"/>
        </p:xfrm>
        <a:graphic>
          <a:graphicData uri="http://schemas.openxmlformats.org/drawingml/2006/table">
            <a:tbl>
              <a:tblPr>
                <a:tableStyleId>{5C22544A-7EE6-4342-B048-85BDC9FD1C3A}</a:tableStyleId>
              </a:tblPr>
              <a:tblGrid>
                <a:gridCol w="1179040">
                  <a:extLst>
                    <a:ext uri="{9D8B030D-6E8A-4147-A177-3AD203B41FA5}">
                      <a16:colId xmlns:a16="http://schemas.microsoft.com/office/drawing/2014/main" val="20000"/>
                    </a:ext>
                  </a:extLst>
                </a:gridCol>
                <a:gridCol w="1388673">
                  <a:extLst>
                    <a:ext uri="{9D8B030D-6E8A-4147-A177-3AD203B41FA5}">
                      <a16:colId xmlns:a16="http://schemas.microsoft.com/office/drawing/2014/main" val="20001"/>
                    </a:ext>
                  </a:extLst>
                </a:gridCol>
                <a:gridCol w="1171575">
                  <a:extLst>
                    <a:ext uri="{9D8B030D-6E8A-4147-A177-3AD203B41FA5}">
                      <a16:colId xmlns:a16="http://schemas.microsoft.com/office/drawing/2014/main" val="20002"/>
                    </a:ext>
                  </a:extLst>
                </a:gridCol>
                <a:gridCol w="1381125">
                  <a:extLst>
                    <a:ext uri="{9D8B030D-6E8A-4147-A177-3AD203B41FA5}">
                      <a16:colId xmlns:a16="http://schemas.microsoft.com/office/drawing/2014/main" val="20003"/>
                    </a:ext>
                  </a:extLst>
                </a:gridCol>
                <a:gridCol w="1809750">
                  <a:extLst>
                    <a:ext uri="{9D8B030D-6E8A-4147-A177-3AD203B41FA5}">
                      <a16:colId xmlns:a16="http://schemas.microsoft.com/office/drawing/2014/main" val="20004"/>
                    </a:ext>
                  </a:extLst>
                </a:gridCol>
                <a:gridCol w="1504950">
                  <a:extLst>
                    <a:ext uri="{9D8B030D-6E8A-4147-A177-3AD203B41FA5}">
                      <a16:colId xmlns:a16="http://schemas.microsoft.com/office/drawing/2014/main" val="20005"/>
                    </a:ext>
                  </a:extLst>
                </a:gridCol>
              </a:tblGrid>
              <a:tr h="751862">
                <a:tc>
                  <a:txBody>
                    <a:bodyPr/>
                    <a:lstStyle/>
                    <a:p>
                      <a:pPr algn="ctr" fontAlgn="b"/>
                      <a:r>
                        <a:rPr lang="en-US" sz="2000" b="1" u="none" strike="noStrike" dirty="0">
                          <a:solidFill>
                            <a:schemeClr val="bg1"/>
                          </a:solidFill>
                          <a:effectLst/>
                        </a:rPr>
                        <a:t>FEDERAL FISCAL YEAR</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1" u="none" strike="noStrike" dirty="0">
                          <a:solidFill>
                            <a:schemeClr val="bg1"/>
                          </a:solidFill>
                          <a:effectLst/>
                        </a:rPr>
                        <a:t># SURVEYS</a:t>
                      </a:r>
                    </a:p>
                    <a:p>
                      <a:pPr algn="ctr" fontAlgn="b"/>
                      <a:r>
                        <a:rPr lang="en-US" sz="2000" b="1" u="none" strike="noStrike" dirty="0">
                          <a:solidFill>
                            <a:schemeClr val="bg1"/>
                          </a:solidFill>
                          <a:effectLst/>
                        </a:rPr>
                        <a:t>REQUESTED</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1" u="none" strike="noStrike" dirty="0">
                          <a:solidFill>
                            <a:schemeClr val="bg1"/>
                          </a:solidFill>
                          <a:effectLst/>
                        </a:rPr>
                        <a:t># </a:t>
                      </a:r>
                    </a:p>
                    <a:p>
                      <a:pPr algn="ctr" fontAlgn="b"/>
                      <a:r>
                        <a:rPr lang="en-US" sz="2000" b="1" u="none" strike="noStrike" dirty="0">
                          <a:solidFill>
                            <a:schemeClr val="bg1"/>
                          </a:solidFill>
                          <a:effectLst/>
                        </a:rPr>
                        <a:t>OF TAGS</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1" u="none" strike="noStrike" dirty="0">
                          <a:solidFill>
                            <a:schemeClr val="bg1"/>
                          </a:solidFill>
                          <a:effectLst/>
                        </a:rPr>
                        <a:t>NO</a:t>
                      </a:r>
                    </a:p>
                    <a:p>
                      <a:pPr algn="ctr" fontAlgn="b"/>
                      <a:r>
                        <a:rPr lang="en-US" sz="2000" b="1" u="none" strike="noStrike" dirty="0">
                          <a:solidFill>
                            <a:schemeClr val="bg1"/>
                          </a:solidFill>
                          <a:effectLst/>
                        </a:rPr>
                        <a:t>CHANGES</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1" u="none" strike="noStrike" dirty="0">
                          <a:solidFill>
                            <a:schemeClr val="bg1"/>
                          </a:solidFill>
                          <a:effectLst/>
                        </a:rPr>
                        <a:t>MODIFICATIONS</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fontAlgn="b"/>
                      <a:r>
                        <a:rPr lang="en-US" sz="2000" b="1" u="none" strike="noStrike" dirty="0">
                          <a:solidFill>
                            <a:schemeClr val="bg1"/>
                          </a:solidFill>
                          <a:effectLst/>
                        </a:rPr>
                        <a:t>DELETED</a:t>
                      </a:r>
                      <a:endParaRPr lang="en-US" sz="2000" b="1" i="0" u="none" strike="noStrike" dirty="0">
                        <a:solidFill>
                          <a:schemeClr val="bg1"/>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0000"/>
                  </a:ext>
                </a:extLst>
              </a:tr>
              <a:tr h="375931">
                <a:tc>
                  <a:txBody>
                    <a:bodyPr/>
                    <a:lstStyle/>
                    <a:p>
                      <a:pPr algn="ctr" fontAlgn="b"/>
                      <a:r>
                        <a:rPr lang="en-US" sz="2000" b="0" u="none" strike="noStrike" dirty="0">
                          <a:effectLst/>
                        </a:rPr>
                        <a:t>2019</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15</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23</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7</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7</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9 (39%)</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375931">
                <a:tc>
                  <a:txBody>
                    <a:bodyPr/>
                    <a:lstStyle/>
                    <a:p>
                      <a:pPr algn="ctr" fontAlgn="b"/>
                      <a:r>
                        <a:rPr lang="en-US" sz="2000" b="0" u="none" strike="noStrike" dirty="0">
                          <a:effectLst/>
                        </a:rPr>
                        <a:t>2020</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2</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3</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1</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2</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0 (0%)</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375931">
                <a:tc>
                  <a:txBody>
                    <a:bodyPr/>
                    <a:lstStyle/>
                    <a:p>
                      <a:pPr algn="ctr" fontAlgn="b"/>
                      <a:r>
                        <a:rPr lang="en-US" sz="2000" b="0" u="none" strike="noStrike" dirty="0">
                          <a:effectLst/>
                        </a:rPr>
                        <a:t>2021</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6</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12</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3</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5</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000" b="0" u="none" strike="noStrike" dirty="0">
                          <a:effectLst/>
                        </a:rPr>
                        <a:t>4 (33%)</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375931">
                <a:tc>
                  <a:txBody>
                    <a:bodyPr/>
                    <a:lstStyle/>
                    <a:p>
                      <a:pPr algn="ctr" fontAlgn="b"/>
                      <a:r>
                        <a:rPr lang="en-US" sz="2000" b="0" u="none" strike="noStrike" dirty="0">
                          <a:effectLst/>
                        </a:rPr>
                        <a:t>2022 </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chemeClr val="dk1"/>
                          </a:solidFill>
                          <a:effectLst/>
                          <a:latin typeface="+mn-lt"/>
                        </a:rPr>
                        <a:t>11</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22</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7</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4</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u="none" strike="noStrike" dirty="0">
                          <a:effectLst/>
                        </a:rPr>
                        <a:t>11 (50%)</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5"/>
                  </a:ext>
                </a:extLst>
              </a:tr>
              <a:tr h="375931">
                <a:tc>
                  <a:txBody>
                    <a:bodyPr/>
                    <a:lstStyle/>
                    <a:p>
                      <a:pPr algn="ctr" fontAlgn="b"/>
                      <a:r>
                        <a:rPr lang="en-US" sz="2000" b="0" i="0" u="none" strike="noStrike" dirty="0">
                          <a:solidFill>
                            <a:srgbClr val="000000"/>
                          </a:solidFill>
                          <a:effectLst/>
                          <a:latin typeface="Calibri" panose="020F0502020204030204" pitchFamily="34" charset="0"/>
                        </a:rPr>
                        <a:t>2023</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10</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17</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7</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8 (47%)</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6"/>
                  </a:ext>
                </a:extLst>
              </a:tr>
              <a:tr h="375931">
                <a:tc>
                  <a:txBody>
                    <a:bodyPr/>
                    <a:lstStyle/>
                    <a:p>
                      <a:pPr algn="ctr" fontAlgn="b"/>
                      <a:r>
                        <a:rPr lang="en-US" sz="2000" b="0" i="0" u="none" strike="noStrike" dirty="0">
                          <a:solidFill>
                            <a:srgbClr val="000000"/>
                          </a:solidFill>
                          <a:effectLst/>
                          <a:latin typeface="Calibri" panose="020F0502020204030204" pitchFamily="34" charset="0"/>
                        </a:rPr>
                        <a:t>2024</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6</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12</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6</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4 (33%)</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7"/>
                  </a:ext>
                </a:extLst>
              </a:tr>
              <a:tr h="375931">
                <a:tc>
                  <a:txBody>
                    <a:bodyPr/>
                    <a:lstStyle/>
                    <a:p>
                      <a:pPr algn="ctr" fontAlgn="b"/>
                      <a:r>
                        <a:rPr lang="en-US" sz="2000" b="0" i="0" u="none" strike="noStrike" dirty="0">
                          <a:solidFill>
                            <a:srgbClr val="000000"/>
                          </a:solidFill>
                          <a:effectLst/>
                          <a:latin typeface="Calibri" panose="020F0502020204030204" pitchFamily="34" charset="0"/>
                        </a:rPr>
                        <a:t>2025</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7</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10</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6 (60%)</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84037004"/>
                  </a:ext>
                </a:extLst>
              </a:tr>
              <a:tr h="375931">
                <a:tc>
                  <a:txBody>
                    <a:bodyPr/>
                    <a:lstStyle/>
                    <a:p>
                      <a:pPr algn="ctr" fontAlgn="b"/>
                      <a:r>
                        <a:rPr lang="en-US" sz="2000" b="0" i="0" u="none" strike="noStrike" dirty="0">
                          <a:solidFill>
                            <a:srgbClr val="000000"/>
                          </a:solidFill>
                          <a:effectLst/>
                          <a:latin typeface="Calibri" panose="020F0502020204030204" pitchFamily="34" charset="0"/>
                        </a:rPr>
                        <a:t>2026 YTD</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6</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7</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5</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0</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 (29%)</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619096976"/>
                  </a:ext>
                </a:extLst>
              </a:tr>
              <a:tr h="375931">
                <a:tc>
                  <a:txBody>
                    <a:bodyPr/>
                    <a:lstStyle/>
                    <a:p>
                      <a:pPr algn="ctr" fontAlgn="b"/>
                      <a:r>
                        <a:rPr lang="en-US" sz="2000" b="0" i="0" u="none" strike="noStrike" dirty="0">
                          <a:solidFill>
                            <a:srgbClr val="000000"/>
                          </a:solidFill>
                          <a:effectLst/>
                          <a:latin typeface="Calibri" panose="020F0502020204030204" pitchFamily="34" charset="0"/>
                        </a:rPr>
                        <a:t>TOTAL</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63</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106</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38</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dirty="0">
                          <a:solidFill>
                            <a:srgbClr val="000000"/>
                          </a:solidFill>
                          <a:effectLst/>
                          <a:latin typeface="Calibri" panose="020F0502020204030204" pitchFamily="34" charset="0"/>
                        </a:rPr>
                        <a:t>24</a:t>
                      </a: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b"/>
                      <a:r>
                        <a:rPr lang="en-US" sz="2000" b="0" i="0" u="none" strike="noStrike">
                          <a:solidFill>
                            <a:srgbClr val="000000"/>
                          </a:solidFill>
                          <a:effectLst/>
                          <a:latin typeface="Calibri" panose="020F0502020204030204" pitchFamily="34" charset="0"/>
                        </a:rPr>
                        <a:t>44 (42%)</a:t>
                      </a:r>
                      <a:endParaRPr lang="en-US" sz="2000" b="0" i="0" u="none" strike="noStrike" dirty="0">
                        <a:solidFill>
                          <a:srgbClr val="000000"/>
                        </a:solidFill>
                        <a:effectLst/>
                        <a:latin typeface="Calibri" panose="020F0502020204030204" pitchFamily="34" charset="0"/>
                      </a:endParaRPr>
                    </a:p>
                  </a:txBody>
                  <a:tcPr marL="8962" marR="8962" marT="896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246150426"/>
                  </a:ext>
                </a:extLst>
              </a:tr>
            </a:tbl>
          </a:graphicData>
        </a:graphic>
      </p:graphicFrame>
    </p:spTree>
    <p:extLst>
      <p:ext uri="{BB962C8B-B14F-4D97-AF65-F5344CB8AC3E}">
        <p14:creationId xmlns:p14="http://schemas.microsoft.com/office/powerpoint/2010/main" val="198313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755844"/>
            <a:ext cx="8572112" cy="7725192"/>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dirty="0"/>
              <a:t>CMS Nursing Home Staffing Campaign update</a:t>
            </a:r>
          </a:p>
          <a:p>
            <a:pPr algn="ctr"/>
            <a:endParaRPr lang="en-US" sz="3200" dirty="0"/>
          </a:p>
          <a:p>
            <a:r>
              <a:rPr lang="en-US" sz="3200" dirty="0"/>
              <a:t>Wyoming is contributing $</a:t>
            </a:r>
            <a:r>
              <a:rPr lang="en-US" sz="3200" b="0" i="0" dirty="0">
                <a:solidFill>
                  <a:srgbClr val="222222"/>
                </a:solidFill>
                <a:effectLst/>
                <a:latin typeface="arial" panose="020B0604020202020204" pitchFamily="34" charset="0"/>
              </a:rPr>
              <a:t>376,240 from CMP funds and CMS is contributing $249,411. </a:t>
            </a:r>
            <a:endParaRPr lang="en-US" sz="3200" dirty="0"/>
          </a:p>
          <a:p>
            <a:endParaRPr lang="en-US" sz="3600" i="0" dirty="0">
              <a:solidFill>
                <a:srgbClr val="323A45"/>
              </a:solidFill>
              <a:effectLst/>
              <a:latin typeface="Muli"/>
            </a:endParaRPr>
          </a:p>
          <a:p>
            <a:pPr marL="457200" indent="-457200">
              <a:buFont typeface="Arial" panose="020B0604020202020204" pitchFamily="34" charset="0"/>
              <a:buChar char="•"/>
            </a:pPr>
            <a:r>
              <a:rPr lang="en-US" sz="3200" dirty="0"/>
              <a:t>QSO-26-08 Memo</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725664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7109639"/>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200" b="0" i="0" dirty="0">
                <a:solidFill>
                  <a:srgbClr val="262626"/>
                </a:solidFill>
                <a:effectLst/>
                <a:latin typeface="public_sans"/>
              </a:rPr>
              <a:t>CMS will be offering financial incentives to help recruit RNs/LPNs to work in nursing homes.  Specifically, qualified RNs and LPNs will be able to receive up to $40,000 for loan repayment and/or a $10,000 stipend in return for working three years in a qualifying nursing home.</a:t>
            </a:r>
            <a:endParaRPr lang="en-US" sz="3200" dirty="0"/>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692766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032968"/>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r>
              <a:rPr lang="en-US" sz="3600" dirty="0"/>
              <a:t>Target number of nurses to recruit in WY is 18</a:t>
            </a:r>
          </a:p>
          <a:p>
            <a:pPr marL="571500" indent="-571500">
              <a:buFont typeface="Arial" panose="020B0604020202020204" pitchFamily="34" charset="0"/>
              <a:buChar char="•"/>
            </a:pPr>
            <a:r>
              <a:rPr lang="en-US" sz="3600" dirty="0"/>
              <a:t>CMS determined eligible nursing homes and sent a list to each state</a:t>
            </a:r>
          </a:p>
          <a:p>
            <a:pPr marL="571500" indent="-571500">
              <a:buFont typeface="Arial" panose="020B0604020202020204" pitchFamily="34" charset="0"/>
              <a:buChar char="•"/>
            </a:pPr>
            <a:r>
              <a:rPr lang="en-US" sz="3600" dirty="0"/>
              <a:t>27 facilities are eligible in WY (target # of facilities is 1.5 times the target # of nurses)</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594100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7417415"/>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CMS selected eligible nursing homes using the algorithm:</a:t>
            </a:r>
          </a:p>
          <a:p>
            <a:pPr marL="742950" indent="-742950">
              <a:buAutoNum type="arabicPeriod"/>
            </a:pPr>
            <a:r>
              <a:rPr lang="en-US" sz="3600" dirty="0"/>
              <a:t>All NHs in rural-designated areas</a:t>
            </a:r>
          </a:p>
          <a:p>
            <a:pPr marL="742950" indent="-742950">
              <a:buAutoNum type="arabicPeriod"/>
            </a:pPr>
            <a:r>
              <a:rPr lang="en-US" sz="3600" dirty="0"/>
              <a:t>All urban NHs that states submitted using a CMS-approved methodology</a:t>
            </a:r>
          </a:p>
          <a:p>
            <a:endParaRPr lang="en-US" sz="3600" i="0" dirty="0">
              <a:solidFill>
                <a:srgbClr val="323A45"/>
              </a:solidFill>
              <a:effectLst/>
              <a:latin typeface="Muli"/>
            </a:endParaRPr>
          </a:p>
          <a:p>
            <a:r>
              <a:rPr lang="en-US" sz="3200" dirty="0">
                <a:solidFill>
                  <a:srgbClr val="323A45"/>
                </a:solidFill>
                <a:latin typeface="Muli"/>
              </a:rPr>
              <a:t>*All Wyoming NHs on the CMS list are in rural counties</a:t>
            </a: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08774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032968"/>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r>
              <a:rPr lang="en-US" sz="3600" dirty="0"/>
              <a:t>CMS has selected the financial incentive administrators (FIAs). </a:t>
            </a:r>
          </a:p>
          <a:p>
            <a:pPr marL="571500" indent="-571500">
              <a:buFont typeface="Arial" panose="020B0604020202020204" pitchFamily="34" charset="0"/>
              <a:buChar char="•"/>
            </a:pPr>
            <a:r>
              <a:rPr lang="en-US" sz="3600" dirty="0"/>
              <a:t>WY will be served by Colorado Center for Nursing Excellence</a:t>
            </a:r>
          </a:p>
          <a:p>
            <a:pPr marL="571500" indent="-571500">
              <a:buFont typeface="Arial" panose="020B0604020202020204" pitchFamily="34" charset="0"/>
              <a:buChar char="•"/>
            </a:pPr>
            <a:r>
              <a:rPr lang="en-US" sz="3600" dirty="0"/>
              <a:t>FIAs will recruit nurses and maintain the list of open positions at qualifying nursing homes </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382064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5816977"/>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r>
              <a:rPr lang="en-US" sz="3600" dirty="0">
                <a:hlinkClick r:id="rId4"/>
              </a:rPr>
              <a:t>https://www.cms.gov/priorities/nursing-home-careers/overview</a:t>
            </a:r>
            <a:endParaRPr lang="en-US" sz="3600" dirty="0"/>
          </a:p>
          <a:p>
            <a:pPr marL="571500" indent="-571500">
              <a:buFont typeface="Arial" panose="020B0604020202020204" pitchFamily="34" charset="0"/>
              <a:buChar char="•"/>
            </a:pPr>
            <a:endParaRPr lang="en-US" sz="3600" i="0" dirty="0">
              <a:solidFill>
                <a:srgbClr val="323A45"/>
              </a:solidFill>
              <a:effectLst/>
              <a:latin typeface="Muli"/>
            </a:endParaRPr>
          </a:p>
          <a:p>
            <a:r>
              <a:rPr lang="en-US" sz="3600" dirty="0">
                <a:solidFill>
                  <a:srgbClr val="323A45"/>
                </a:solidFill>
                <a:latin typeface="Muli"/>
              </a:rPr>
              <a:t>(CMS nurse recruitment webpage)</a:t>
            </a:r>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974950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032968"/>
          </a:xfrm>
          <a:prstGeom prst="rect">
            <a:avLst/>
          </a:prstGeom>
          <a:noFill/>
        </p:spPr>
        <p:txBody>
          <a:bodyPr wrap="square" rtlCol="0">
            <a:spAutoFit/>
          </a:bodyPr>
          <a:lstStyle/>
          <a:p>
            <a:pPr algn="ctr"/>
            <a:endParaRPr lang="en-US" sz="3600" b="1" dirty="0">
              <a:solidFill>
                <a:srgbClr val="323A45"/>
              </a:solidFill>
              <a:latin typeface="Muli"/>
            </a:endParaRPr>
          </a:p>
          <a:p>
            <a:pPr algn="ctr"/>
            <a:r>
              <a:rPr lang="en-US" sz="3600" b="1" dirty="0">
                <a:solidFill>
                  <a:srgbClr val="323A45"/>
                </a:solidFill>
                <a:latin typeface="Muli"/>
              </a:rPr>
              <a:t>Risk Based Survey (RBS)</a:t>
            </a:r>
          </a:p>
          <a:p>
            <a:r>
              <a:rPr lang="en-US" sz="3600" dirty="0">
                <a:solidFill>
                  <a:srgbClr val="323A45"/>
                </a:solidFill>
                <a:latin typeface="Muli"/>
              </a:rPr>
              <a:t>Implemented September 8, 2026</a:t>
            </a:r>
          </a:p>
          <a:p>
            <a:endParaRPr lang="en-US" sz="3600" dirty="0">
              <a:solidFill>
                <a:srgbClr val="323A45"/>
              </a:solidFill>
              <a:latin typeface="Muli"/>
            </a:endParaRPr>
          </a:p>
          <a:p>
            <a:r>
              <a:rPr lang="en-US" sz="3600" dirty="0">
                <a:solidFill>
                  <a:srgbClr val="323A45"/>
                </a:solidFill>
                <a:latin typeface="Muli"/>
              </a:rPr>
              <a:t>This is a modified form of the long term care survey process (LTCSP) for higher performing facilities. Approximately 12% of NHs nationwide will qualify</a:t>
            </a:r>
            <a:endParaRPr lang="en-US" sz="3600" dirty="0"/>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042206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370975"/>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endParaRPr lang="en-US" sz="3600" dirty="0"/>
          </a:p>
          <a:p>
            <a:r>
              <a:rPr lang="en-US" sz="3600" i="0" dirty="0">
                <a:solidFill>
                  <a:srgbClr val="323A45"/>
                </a:solidFill>
                <a:effectLst/>
                <a:latin typeface="Muli"/>
              </a:rPr>
              <a:t>The RBS process includes a streamlined review of all of the required areas and fewer activities. They are conducted in roughly half the time with fewer total surveyors. </a:t>
            </a: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245766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7478970"/>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CMS will provide each SA with a list of RBS qualified NHs at the end of each quarter. Facilities are eligible for the RBS for 6 months after the SA receives the list, unless the facility meets any of the disqualifying criteria after the list is sent. </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620427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586966"/>
          </a:xfrm>
          <a:prstGeom prst="rect">
            <a:avLst/>
          </a:prstGeom>
          <a:noFill/>
        </p:spPr>
        <p:txBody>
          <a:bodyPr wrap="square" rtlCol="0">
            <a:spAutoFit/>
          </a:bodyPr>
          <a:lstStyle/>
          <a:p>
            <a:pPr algn="ctr"/>
            <a:endParaRPr lang="en-US" sz="3600" b="1" dirty="0">
              <a:solidFill>
                <a:srgbClr val="323A45"/>
              </a:solidFill>
              <a:latin typeface="Muli"/>
            </a:endParaRPr>
          </a:p>
          <a:p>
            <a:pPr algn="ctr"/>
            <a:r>
              <a:rPr lang="en-US" sz="3600" b="1" dirty="0">
                <a:solidFill>
                  <a:srgbClr val="323A45"/>
                </a:solidFill>
                <a:latin typeface="Muli"/>
              </a:rPr>
              <a:t>To qualify, must </a:t>
            </a:r>
            <a:r>
              <a:rPr lang="en-US" sz="3600" b="1" u="sng" dirty="0">
                <a:solidFill>
                  <a:srgbClr val="323A45"/>
                </a:solidFill>
                <a:latin typeface="Muli"/>
              </a:rPr>
              <a:t>NOT</a:t>
            </a:r>
            <a:r>
              <a:rPr lang="en-US" sz="3600" b="1" dirty="0">
                <a:solidFill>
                  <a:srgbClr val="323A45"/>
                </a:solidFill>
                <a:latin typeface="Muli"/>
              </a:rPr>
              <a:t> have:</a:t>
            </a:r>
          </a:p>
          <a:p>
            <a:pPr marL="742950" indent="-742950">
              <a:buAutoNum type="arabicPeriod"/>
            </a:pPr>
            <a:r>
              <a:rPr lang="en-US" sz="3600" dirty="0"/>
              <a:t>Less than 5-star overall rating</a:t>
            </a:r>
          </a:p>
          <a:p>
            <a:pPr marL="742950" indent="-742950">
              <a:buAutoNum type="arabicPeriod"/>
            </a:pPr>
            <a:r>
              <a:rPr lang="en-US" sz="3600" dirty="0"/>
              <a:t>Less than 3-star staffing ratio</a:t>
            </a:r>
          </a:p>
          <a:p>
            <a:pPr marL="742950" indent="-742950">
              <a:buAutoNum type="arabicPeriod"/>
            </a:pPr>
            <a:r>
              <a:rPr lang="en-US" sz="3600" dirty="0"/>
              <a:t>Any citation for actual harm, IJ, or SQC in the last survey cycle</a:t>
            </a:r>
          </a:p>
          <a:p>
            <a:pPr marL="742950" indent="-742950">
              <a:buAutoNum type="arabicPeriod"/>
            </a:pPr>
            <a:r>
              <a:rPr lang="en-US" sz="3600" dirty="0"/>
              <a:t>More than 18 months without standard survey</a:t>
            </a:r>
          </a:p>
          <a:p>
            <a:pPr marL="742950" indent="-742950">
              <a:buAutoNum type="arabicPeriod"/>
            </a:pPr>
            <a:r>
              <a:rPr lang="en-US" sz="3600" dirty="0"/>
              <a:t>Any staffing waivers in effect</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3109390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586966"/>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6. Failed PBJ staffing data audit</a:t>
            </a:r>
          </a:p>
          <a:p>
            <a:r>
              <a:rPr lang="en-US" sz="3600" dirty="0"/>
              <a:t>7. Failed MDS audit</a:t>
            </a:r>
          </a:p>
          <a:p>
            <a:r>
              <a:rPr lang="en-US" sz="3600" dirty="0"/>
              <a:t>8. Health inspection score higher than the 50</a:t>
            </a:r>
            <a:r>
              <a:rPr lang="en-US" sz="3600" baseline="30000" dirty="0"/>
              <a:t>th</a:t>
            </a:r>
            <a:r>
              <a:rPr lang="en-US" sz="3600" dirty="0"/>
              <a:t> percentile in the State (lower score indicates better performance)</a:t>
            </a:r>
          </a:p>
          <a:p>
            <a:r>
              <a:rPr lang="en-US" sz="3600" dirty="0"/>
              <a:t>9. Two or more residents aged 65 or older that are coded with dx of Schizophrenia after being admitted without this dx. </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825013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7294305"/>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10. A change in ownership since last standard survey</a:t>
            </a:r>
          </a:p>
          <a:p>
            <a:r>
              <a:rPr lang="en-US" sz="3600" dirty="0"/>
              <a:t>11. Special Focus Facility candidate</a:t>
            </a:r>
          </a:p>
          <a:p>
            <a:endParaRPr lang="en-US" sz="3600" i="0" dirty="0">
              <a:solidFill>
                <a:srgbClr val="323A45"/>
              </a:solidFill>
              <a:effectLst/>
              <a:latin typeface="Muli"/>
            </a:endParaRPr>
          </a:p>
          <a:p>
            <a:r>
              <a:rPr lang="en-US" sz="3200" b="0" i="0" dirty="0">
                <a:solidFill>
                  <a:srgbClr val="323A45"/>
                </a:solidFill>
                <a:effectLst/>
                <a:latin typeface="Muli"/>
              </a:rPr>
              <a:t>*SAs should conduct RBS surveys based on lists sent to them and the triggering of disqualification criteria, rather than what is displayed on the Nursing Home Care Compare website. </a:t>
            </a: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450720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586966"/>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dirty="0"/>
              <a:t>Disqualifying Criteria:</a:t>
            </a:r>
          </a:p>
          <a:p>
            <a:pPr marL="742950" indent="-742950">
              <a:buAutoNum type="arabicPeriod"/>
            </a:pPr>
            <a:r>
              <a:rPr lang="en-US" sz="3600" dirty="0"/>
              <a:t>Citation at actual harm, IJ, or SQC that occurred on an investigation while the facility was listed as qualified</a:t>
            </a:r>
          </a:p>
          <a:p>
            <a:pPr marL="742950" indent="-742950">
              <a:buAutoNum type="arabicPeriod"/>
            </a:pPr>
            <a:r>
              <a:rPr lang="en-US" sz="3600" dirty="0"/>
              <a:t>Pending intakes triaged at IJ</a:t>
            </a:r>
          </a:p>
          <a:p>
            <a:pPr marL="742950" indent="-742950">
              <a:buAutoNum type="arabicPeriod"/>
            </a:pPr>
            <a:r>
              <a:rPr lang="en-US" sz="3600" dirty="0"/>
              <a:t>More than 3 pending intakes (complaints/facility reported incidents) triaged as medium or higher</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949661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309420"/>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4. CMS-approved nursing waivers</a:t>
            </a:r>
          </a:p>
          <a:p>
            <a:r>
              <a:rPr lang="en-US" sz="3600" dirty="0"/>
              <a:t>5. Change in ownership since last standard survey</a:t>
            </a:r>
          </a:p>
          <a:p>
            <a:endParaRPr lang="en-US" sz="3600" i="0" dirty="0">
              <a:solidFill>
                <a:srgbClr val="323A45"/>
              </a:solidFill>
              <a:effectLst/>
              <a:latin typeface="Muli"/>
            </a:endParaRPr>
          </a:p>
          <a:p>
            <a:r>
              <a:rPr lang="en-US" sz="3200" b="0" i="0" dirty="0">
                <a:solidFill>
                  <a:srgbClr val="323A45"/>
                </a:solidFill>
                <a:effectLst/>
                <a:latin typeface="Muli"/>
              </a:rPr>
              <a:t>* If a facility meets any of the exclusions, the SA must convert the RBS to a standard survey</a:t>
            </a: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742177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370975"/>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endParaRPr lang="en-US" sz="3600" dirty="0"/>
          </a:p>
          <a:p>
            <a:r>
              <a:rPr lang="en-US" sz="3600" i="0" dirty="0">
                <a:solidFill>
                  <a:srgbClr val="323A45"/>
                </a:solidFill>
                <a:effectLst/>
                <a:latin typeface="Muli"/>
              </a:rPr>
              <a:t>Wyoming received our list from CMS and there are 7 NHs that are qualified. </a:t>
            </a:r>
          </a:p>
          <a:p>
            <a:endParaRPr lang="en-US" sz="3600" i="0" dirty="0">
              <a:solidFill>
                <a:srgbClr val="323A45"/>
              </a:solidFill>
              <a:effectLst/>
              <a:latin typeface="Muli"/>
            </a:endParaRPr>
          </a:p>
          <a:p>
            <a:r>
              <a:rPr lang="en-US" sz="3600" dirty="0">
                <a:solidFill>
                  <a:srgbClr val="323A45"/>
                </a:solidFill>
                <a:latin typeface="Muli"/>
              </a:rPr>
              <a:t>7 out of 36 facilities=19%</a:t>
            </a:r>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461100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924973"/>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dirty="0"/>
              <a:t>RBS highlights: </a:t>
            </a:r>
          </a:p>
          <a:p>
            <a:endParaRPr lang="en-US" sz="3600" dirty="0"/>
          </a:p>
          <a:p>
            <a:r>
              <a:rPr lang="en-US" sz="3600" i="0" dirty="0">
                <a:solidFill>
                  <a:srgbClr val="323A45"/>
                </a:solidFill>
                <a:effectLst/>
                <a:latin typeface="Muli"/>
              </a:rPr>
              <a:t>Off-site prep:</a:t>
            </a:r>
          </a:p>
          <a:p>
            <a:pPr marL="571500" indent="-571500">
              <a:buFont typeface="Arial" panose="020B0604020202020204" pitchFamily="34" charset="0"/>
              <a:buChar char="•"/>
            </a:pPr>
            <a:r>
              <a:rPr lang="en-US" sz="3600" dirty="0">
                <a:solidFill>
                  <a:srgbClr val="323A45"/>
                </a:solidFill>
                <a:latin typeface="Muli"/>
              </a:rPr>
              <a:t>Max of 3 active non-IJ intakes included</a:t>
            </a:r>
          </a:p>
          <a:p>
            <a:pPr marL="571500" indent="-571500">
              <a:buFont typeface="Arial" panose="020B0604020202020204" pitchFamily="34" charset="0"/>
              <a:buChar char="•"/>
            </a:pPr>
            <a:r>
              <a:rPr lang="en-US" sz="3600" i="0" dirty="0">
                <a:solidFill>
                  <a:srgbClr val="323A45"/>
                </a:solidFill>
                <a:effectLst/>
                <a:latin typeface="Muli"/>
              </a:rPr>
              <a:t>Contact the Ombudsman- if concerns, link residents and areas of concern</a:t>
            </a: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549218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370975"/>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dirty="0"/>
              <a:t>Offsite selected residents (system-generated)</a:t>
            </a:r>
          </a:p>
          <a:p>
            <a:r>
              <a:rPr lang="en-US" sz="3600" dirty="0"/>
              <a:t>Stage 3-4 PU not present on admission, fall with major injury, tube feeding with weight loss/dehydration, hospice, vent, dialysis</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3993441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370975"/>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The only mandatory facility task is infection control. The others are triggered based on complaint intakes, Ombudsman concerns, or onsite concerns</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4150863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5816977"/>
          </a:xfrm>
          <a:prstGeom prst="rect">
            <a:avLst/>
          </a:prstGeom>
          <a:noFill/>
        </p:spPr>
        <p:txBody>
          <a:bodyPr wrap="square" rtlCol="0">
            <a:spAutoFit/>
          </a:bodyPr>
          <a:lstStyle/>
          <a:p>
            <a:pPr algn="ctr"/>
            <a:endParaRPr lang="en-US" sz="3600" b="1" i="0" dirty="0">
              <a:solidFill>
                <a:srgbClr val="323A45"/>
              </a:solidFill>
              <a:effectLst/>
              <a:latin typeface="Muli"/>
            </a:endParaRPr>
          </a:p>
          <a:p>
            <a:r>
              <a:rPr lang="en-US" sz="3600" dirty="0"/>
              <a:t>Facility entrance: </a:t>
            </a:r>
          </a:p>
          <a:p>
            <a:r>
              <a:rPr lang="en-US" sz="3600" dirty="0"/>
              <a:t>*Special Entrance Conference Worksheet for RBS</a:t>
            </a:r>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28660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34DEF6-EF03-4DCF-8E58-1588974E5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244" y="374493"/>
            <a:ext cx="6045511" cy="6109014"/>
          </a:xfrm>
          <a:prstGeom prst="rect">
            <a:avLst/>
          </a:prstGeom>
        </p:spPr>
      </p:pic>
    </p:spTree>
    <p:extLst>
      <p:ext uri="{BB962C8B-B14F-4D97-AF65-F5344CB8AC3E}">
        <p14:creationId xmlns:p14="http://schemas.microsoft.com/office/powerpoint/2010/main" val="3592424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9140964"/>
          </a:xfrm>
          <a:prstGeom prst="rect">
            <a:avLst/>
          </a:prstGeom>
          <a:noFill/>
        </p:spPr>
        <p:txBody>
          <a:bodyPr wrap="square" rtlCol="0">
            <a:spAutoFit/>
          </a:bodyPr>
          <a:lstStyle/>
          <a:p>
            <a:pPr algn="ctr"/>
            <a:r>
              <a:rPr lang="en-US" sz="3600" dirty="0">
                <a:solidFill>
                  <a:srgbClr val="323A45"/>
                </a:solidFill>
                <a:latin typeface="Muli"/>
              </a:rPr>
              <a:t>Screening categories (residents):</a:t>
            </a:r>
          </a:p>
          <a:p>
            <a:pPr marL="571500" indent="-571500">
              <a:buFont typeface="Arial" panose="020B0604020202020204" pitchFamily="34" charset="0"/>
              <a:buChar char="•"/>
            </a:pPr>
            <a:r>
              <a:rPr lang="en-US" sz="3600" i="0" dirty="0">
                <a:solidFill>
                  <a:srgbClr val="323A45"/>
                </a:solidFill>
                <a:effectLst/>
                <a:latin typeface="Muli"/>
              </a:rPr>
              <a:t>Offsite selected residents</a:t>
            </a:r>
          </a:p>
          <a:p>
            <a:pPr marL="571500" indent="-571500">
              <a:buFont typeface="Arial" panose="020B0604020202020204" pitchFamily="34" charset="0"/>
              <a:buChar char="•"/>
            </a:pPr>
            <a:r>
              <a:rPr lang="en-US" sz="3600" dirty="0">
                <a:solidFill>
                  <a:srgbClr val="323A45"/>
                </a:solidFill>
                <a:latin typeface="Muli"/>
              </a:rPr>
              <a:t>High-risk matrix concerns (Stage 3-4 PU not present on admit, FMI, TF w/ </a:t>
            </a:r>
            <a:r>
              <a:rPr lang="en-US" sz="3600" dirty="0" err="1">
                <a:solidFill>
                  <a:srgbClr val="323A45"/>
                </a:solidFill>
                <a:latin typeface="Muli"/>
              </a:rPr>
              <a:t>wt</a:t>
            </a:r>
            <a:r>
              <a:rPr lang="en-US" sz="3600" dirty="0">
                <a:solidFill>
                  <a:srgbClr val="323A45"/>
                </a:solidFill>
                <a:latin typeface="Muli"/>
              </a:rPr>
              <a:t> loss or dehydration</a:t>
            </a:r>
          </a:p>
          <a:p>
            <a:pPr marL="571500" indent="-571500">
              <a:buFont typeface="Arial" panose="020B0604020202020204" pitchFamily="34" charset="0"/>
              <a:buChar char="•"/>
            </a:pPr>
            <a:r>
              <a:rPr lang="en-US" sz="3600" i="0" dirty="0">
                <a:solidFill>
                  <a:srgbClr val="323A45"/>
                </a:solidFill>
                <a:effectLst/>
                <a:latin typeface="Muli"/>
              </a:rPr>
              <a:t>Hospi</a:t>
            </a:r>
            <a:r>
              <a:rPr lang="en-US" sz="3600" dirty="0">
                <a:solidFill>
                  <a:srgbClr val="323A45"/>
                </a:solidFill>
                <a:latin typeface="Muli"/>
              </a:rPr>
              <a:t>ce, dialysis or ventilator</a:t>
            </a:r>
          </a:p>
          <a:p>
            <a:pPr marL="571500" indent="-571500">
              <a:buFont typeface="Arial" panose="020B0604020202020204" pitchFamily="34" charset="0"/>
              <a:buChar char="•"/>
            </a:pPr>
            <a:r>
              <a:rPr lang="en-US" sz="3600" dirty="0">
                <a:solidFill>
                  <a:srgbClr val="323A45"/>
                </a:solidFill>
                <a:latin typeface="Muli"/>
              </a:rPr>
              <a:t>Transmission-based precautions (does not include enhanced barrier precautions)</a:t>
            </a:r>
          </a:p>
          <a:p>
            <a:pPr marL="571500" indent="-571500">
              <a:buFont typeface="Arial" panose="020B0604020202020204" pitchFamily="34" charset="0"/>
              <a:buChar char="•"/>
            </a:pPr>
            <a:r>
              <a:rPr lang="en-US" sz="3600" i="0" dirty="0">
                <a:solidFill>
                  <a:srgbClr val="323A45"/>
                </a:solidFill>
                <a:effectLst/>
                <a:latin typeface="Muli"/>
              </a:rPr>
              <a:t>Serious observation concerns</a:t>
            </a:r>
          </a:p>
          <a:p>
            <a:pPr marL="571500" indent="-571500">
              <a:buFont typeface="Arial" panose="020B0604020202020204" pitchFamily="34" charset="0"/>
              <a:buChar char="•"/>
            </a:pPr>
            <a:endParaRPr lang="en-US" sz="3600" dirty="0"/>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2049678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6924973"/>
          </a:xfrm>
          <a:prstGeom prst="rect">
            <a:avLst/>
          </a:prstGeom>
          <a:noFill/>
        </p:spPr>
        <p:txBody>
          <a:bodyPr wrap="square" rtlCol="0">
            <a:spAutoFit/>
          </a:bodyPr>
          <a:lstStyle/>
          <a:p>
            <a:pPr algn="ctr"/>
            <a:endParaRPr lang="en-US" sz="3600" dirty="0">
              <a:solidFill>
                <a:srgbClr val="323A45"/>
              </a:solidFill>
              <a:latin typeface="Muli"/>
            </a:endParaRPr>
          </a:p>
          <a:p>
            <a:pPr algn="ctr"/>
            <a:r>
              <a:rPr lang="en-US" sz="3600" dirty="0">
                <a:solidFill>
                  <a:srgbClr val="323A45"/>
                </a:solidFill>
                <a:latin typeface="Muli"/>
              </a:rPr>
              <a:t>Recommended team size &amp; initial pool size</a:t>
            </a:r>
          </a:p>
          <a:p>
            <a:endParaRPr lang="en-US" sz="3600" dirty="0">
              <a:solidFill>
                <a:srgbClr val="323A45"/>
              </a:solidFill>
              <a:latin typeface="Muli"/>
            </a:endParaRPr>
          </a:p>
          <a:p>
            <a:r>
              <a:rPr lang="en-US" sz="3600" dirty="0">
                <a:solidFill>
                  <a:srgbClr val="323A45"/>
                </a:solidFill>
                <a:latin typeface="Muli"/>
              </a:rPr>
              <a:t>Census 1-30: 1 surveyor; 3 pool size</a:t>
            </a:r>
          </a:p>
          <a:p>
            <a:r>
              <a:rPr lang="en-US" sz="3600" dirty="0">
                <a:solidFill>
                  <a:srgbClr val="323A45"/>
                </a:solidFill>
                <a:latin typeface="Muli"/>
              </a:rPr>
              <a:t>Census 31-174: 2 surveyors; 6 pool size</a:t>
            </a:r>
          </a:p>
          <a:p>
            <a:r>
              <a:rPr lang="en-US" sz="3600" dirty="0">
                <a:solidFill>
                  <a:srgbClr val="323A45"/>
                </a:solidFill>
                <a:latin typeface="Muli"/>
              </a:rPr>
              <a:t>Census 175 or more: 3 surveyors; 9 pool size</a:t>
            </a:r>
            <a:endParaRPr lang="en-US" sz="3600" dirty="0"/>
          </a:p>
          <a:p>
            <a:endParaRPr lang="en-US" sz="3600" i="0" dirty="0">
              <a:solidFill>
                <a:srgbClr val="323A45"/>
              </a:solidFill>
              <a:effectLst/>
              <a:latin typeface="Muli"/>
            </a:endParaRPr>
          </a:p>
          <a:p>
            <a:r>
              <a:rPr lang="en-US" sz="3200" b="0" i="0" dirty="0">
                <a:solidFill>
                  <a:srgbClr val="323A45"/>
                </a:solidFill>
                <a:effectLst/>
                <a:latin typeface="Muli"/>
              </a:rPr>
              <a:t>*if have more surveyors, pool size is same</a:t>
            </a: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1131700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8586966"/>
          </a:xfrm>
          <a:prstGeom prst="rect">
            <a:avLst/>
          </a:prstGeom>
          <a:noFill/>
        </p:spPr>
        <p:txBody>
          <a:bodyPr wrap="square" rtlCol="0">
            <a:spAutoFit/>
          </a:bodyPr>
          <a:lstStyle/>
          <a:p>
            <a:pPr algn="ctr"/>
            <a:endParaRPr lang="en-US" sz="3600" b="1" i="0" dirty="0">
              <a:solidFill>
                <a:srgbClr val="323A45"/>
              </a:solidFill>
              <a:effectLst/>
              <a:latin typeface="Muli"/>
            </a:endParaRPr>
          </a:p>
          <a:p>
            <a:pPr algn="ctr"/>
            <a:r>
              <a:rPr lang="en-US" sz="3600" i="0" dirty="0">
                <a:solidFill>
                  <a:srgbClr val="323A45"/>
                </a:solidFill>
                <a:effectLst/>
                <a:latin typeface="Muli"/>
              </a:rPr>
              <a:t>Sample Selection</a:t>
            </a:r>
            <a:r>
              <a:rPr lang="en-US" sz="3600" dirty="0">
                <a:solidFill>
                  <a:srgbClr val="323A45"/>
                </a:solidFill>
                <a:latin typeface="Muli"/>
              </a:rPr>
              <a:t>:</a:t>
            </a:r>
          </a:p>
          <a:p>
            <a:pPr marL="571500" indent="-571500">
              <a:buFont typeface="Arial" panose="020B0604020202020204" pitchFamily="34" charset="0"/>
              <a:buChar char="•"/>
            </a:pPr>
            <a:r>
              <a:rPr lang="en-US" sz="3600" dirty="0">
                <a:solidFill>
                  <a:srgbClr val="323A45"/>
                </a:solidFill>
                <a:latin typeface="Muli"/>
              </a:rPr>
              <a:t>No specific sample size required</a:t>
            </a:r>
          </a:p>
          <a:p>
            <a:pPr marL="571500" indent="-571500">
              <a:buFont typeface="Arial" panose="020B0604020202020204" pitchFamily="34" charset="0"/>
              <a:buChar char="•"/>
            </a:pPr>
            <a:r>
              <a:rPr lang="en-US" sz="3600" i="0" dirty="0">
                <a:solidFill>
                  <a:srgbClr val="323A45"/>
                </a:solidFill>
                <a:effectLst/>
                <a:latin typeface="Muli"/>
              </a:rPr>
              <a:t>Not required to review closed records</a:t>
            </a:r>
            <a:endParaRPr lang="en-US" sz="3600" dirty="0">
              <a:solidFill>
                <a:srgbClr val="323A45"/>
              </a:solidFill>
              <a:latin typeface="Muli"/>
            </a:endParaRPr>
          </a:p>
          <a:p>
            <a:endParaRPr lang="en-US" sz="3600" i="0" dirty="0">
              <a:solidFill>
                <a:srgbClr val="323A45"/>
              </a:solidFill>
              <a:effectLst/>
              <a:latin typeface="Muli"/>
            </a:endParaRPr>
          </a:p>
          <a:p>
            <a:r>
              <a:rPr lang="en-US" sz="3600" dirty="0">
                <a:solidFill>
                  <a:srgbClr val="323A45"/>
                </a:solidFill>
                <a:latin typeface="Muli"/>
              </a:rPr>
              <a:t>*At any point in the survey, the surveyors can expand the sample or areas to investigate based on concerns</a:t>
            </a:r>
            <a:endParaRPr lang="en-US" sz="3600" i="0" dirty="0">
              <a:solidFill>
                <a:srgbClr val="323A45"/>
              </a:solidFill>
              <a:effectLst/>
              <a:latin typeface="Muli"/>
            </a:endParaRPr>
          </a:p>
          <a:p>
            <a:pPr marL="571500" indent="-571500">
              <a:buFont typeface="Arial" panose="020B0604020202020204" pitchFamily="34" charset="0"/>
              <a:buChar char="•"/>
            </a:pPr>
            <a:endParaRPr lang="en-US" sz="3600" dirty="0"/>
          </a:p>
          <a:p>
            <a:endParaRPr lang="en-US" sz="3600" i="0" dirty="0">
              <a:solidFill>
                <a:srgbClr val="323A45"/>
              </a:solidFill>
              <a:effectLst/>
              <a:latin typeface="Muli"/>
            </a:endParaRPr>
          </a:p>
          <a:p>
            <a:pPr marL="457200" indent="-457200">
              <a:buFont typeface="Arial" panose="020B0604020202020204" pitchFamily="34" charset="0"/>
              <a:buChar char="•"/>
            </a:pPr>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3565001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533400"/>
            <a:ext cx="59436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5816">
                    <a:lumMod val="75000"/>
                  </a:srgbClr>
                </a:solidFill>
                <a:effectLst/>
                <a:uLnTx/>
                <a:uFillTx/>
                <a:latin typeface="Arial"/>
                <a:ea typeface="+mn-ea"/>
                <a:cs typeface="+mn-cs"/>
              </a:rPr>
              <a:t>Construction Queue Updates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5816">
                    <a:lumMod val="75000"/>
                  </a:srgbClr>
                </a:solidFill>
                <a:effectLst/>
                <a:uLnTx/>
                <a:uFillTx/>
                <a:latin typeface="Arial"/>
                <a:ea typeface="+mn-ea"/>
                <a:cs typeface="+mn-cs"/>
              </a:rPr>
              <a:t>Current Vs. Pending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p:blipFill>
        <p:spPr>
          <a:xfrm>
            <a:off x="1848338" y="1808694"/>
            <a:ext cx="5924062" cy="4397476"/>
          </a:xfrm>
          <a:prstGeom prst="rect">
            <a:avLst/>
          </a:prstGeom>
        </p:spPr>
      </p:pic>
    </p:spTree>
    <p:extLst>
      <p:ext uri="{BB962C8B-B14F-4D97-AF65-F5344CB8AC3E}">
        <p14:creationId xmlns:p14="http://schemas.microsoft.com/office/powerpoint/2010/main" val="24327268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190611"/>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158110"/>
            <a:ext cx="8471605" cy="7771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Chapter 3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No updates at this time</a:t>
            </a:r>
          </a:p>
        </p:txBody>
      </p:sp>
    </p:spTree>
    <p:extLst>
      <p:ext uri="{BB962C8B-B14F-4D97-AF65-F5344CB8AC3E}">
        <p14:creationId xmlns:p14="http://schemas.microsoft.com/office/powerpoint/2010/main" val="2492966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190611"/>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1896852"/>
            <a:ext cx="8471605" cy="47705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Preliminary Plan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Should be submitted at Design Development, or approx. 30 % completion.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Preferred Minimum Documentation Requirements</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Plans</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Code analysis indicating allowable square footage, building height etc. for new construction, or renovation projects.</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Overall plan indicating the area of work.</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Life Safety Plan is preferred if available.</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a:t>
            </a:r>
            <a:r>
              <a:rPr kumimoji="0" lang="en-US" sz="1650" b="1" i="0" u="none" strike="noStrike" kern="1200" cap="none" spc="0" normalizeH="0" baseline="0" noProof="0" dirty="0">
                <a:ln>
                  <a:noFill/>
                </a:ln>
                <a:solidFill>
                  <a:srgbClr val="323232"/>
                </a:solidFill>
                <a:effectLst/>
                <a:uLnTx/>
                <a:uFillTx/>
                <a:latin typeface="Arial"/>
                <a:ea typeface="+mn-ea"/>
                <a:cs typeface="+mn-cs"/>
              </a:rPr>
              <a:t>For major projects, final plan submission will not be waived. Preliminary plans should not be taken beyond 30%. Any information beyond the minimum requirements will typically be excluded from the preliminary review.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323232"/>
              </a:solidFill>
              <a:effectLst/>
              <a:uLnTx/>
              <a:uFillTx/>
              <a:latin typeface="Arial"/>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Infection Control Risk Assessment (ICRA)</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ICRA should be approved by the owner.</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dirty="0">
                <a:ln>
                  <a:noFill/>
                </a:ln>
                <a:solidFill>
                  <a:srgbClr val="323232"/>
                </a:solidFill>
                <a:effectLst/>
                <a:uLnTx/>
                <a:uFillTx/>
                <a:latin typeface="Arial"/>
                <a:ea typeface="+mn-ea"/>
                <a:cs typeface="+mn-cs"/>
              </a:rPr>
              <a:t>  Templates are available from ASHE.org, or at the HLS Facility construction website, </a:t>
            </a:r>
            <a:r>
              <a:rPr kumimoji="0" lang="en-US" sz="1650" b="0" i="0" u="sng" strike="noStrike" kern="1200" cap="none" spc="0" normalizeH="0" baseline="0" noProof="0" dirty="0">
                <a:ln>
                  <a:noFill/>
                </a:ln>
                <a:solidFill>
                  <a:srgbClr val="0070C0"/>
                </a:solidFill>
                <a:effectLst/>
                <a:uLnTx/>
                <a:uFillTx/>
                <a:latin typeface="Arial"/>
                <a:ea typeface="+mn-ea"/>
                <a:cs typeface="+mn-cs"/>
              </a:rPr>
              <a:t>health.wyo.gov/aging/</a:t>
            </a:r>
            <a:r>
              <a:rPr kumimoji="0" lang="en-US" sz="1650" b="0" i="0" u="sng" strike="noStrike" kern="1200" cap="none" spc="0" normalizeH="0" baseline="0" noProof="0" dirty="0" err="1">
                <a:ln>
                  <a:noFill/>
                </a:ln>
                <a:solidFill>
                  <a:srgbClr val="0070C0"/>
                </a:solidFill>
                <a:effectLst/>
                <a:uLnTx/>
                <a:uFillTx/>
                <a:latin typeface="Arial"/>
                <a:ea typeface="+mn-ea"/>
                <a:cs typeface="+mn-cs"/>
              </a:rPr>
              <a:t>hls</a:t>
            </a:r>
            <a:r>
              <a:rPr kumimoji="0" lang="en-US" sz="1650" b="0" i="0" u="sng" strike="noStrike" kern="1200" cap="none" spc="0" normalizeH="0" baseline="0" noProof="0" dirty="0">
                <a:ln>
                  <a:noFill/>
                </a:ln>
                <a:solidFill>
                  <a:srgbClr val="0070C0"/>
                </a:solidFill>
                <a:effectLst/>
                <a:uLnTx/>
                <a:uFillTx/>
                <a:latin typeface="Arial"/>
                <a:ea typeface="+mn-ea"/>
                <a:cs typeface="+mn-cs"/>
              </a:rPr>
              <a:t>/healthcare-facility-construction</a:t>
            </a:r>
            <a:r>
              <a:rPr kumimoji="0" lang="en-US" sz="1650" b="0" i="0" u="none" strike="noStrike" kern="1200" cap="none" spc="0" normalizeH="0" baseline="0" noProof="0" dirty="0">
                <a:ln>
                  <a:noFill/>
                </a:ln>
                <a:solidFill>
                  <a:srgbClr val="323232"/>
                </a:solidFill>
                <a:effectLst/>
                <a:uLnTx/>
                <a:uFillTx/>
                <a:latin typeface="Arial"/>
                <a:ea typeface="+mn-ea"/>
                <a:cs typeface="+mn-cs"/>
              </a:rPr>
              <a:t>.</a:t>
            </a:r>
          </a:p>
        </p:txBody>
      </p:sp>
    </p:spTree>
    <p:extLst>
      <p:ext uri="{BB962C8B-B14F-4D97-AF65-F5344CB8AC3E}">
        <p14:creationId xmlns:p14="http://schemas.microsoft.com/office/powerpoint/2010/main" val="927109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270076"/>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081518"/>
            <a:ext cx="8471605" cy="40318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Preliminary Plan Submission (Cont’d)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Functional Program</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A Functional Program in accordance with the 2006 Guidelines for the Design and Construction of Health Care Facilities (FGI Guidelines) must be included.</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Note – Per the Chapter 3 Construction Rules and Regulations for Health Care Facilities, Adult Day Care Facilities, Assisted Living Facilities, Boarding Homes, and Hospice Facilities that do not provide inpatient care are exempted from the FGI Guidelines. Therefore, the ICRA and Functional Program are not required, but are useful in assisting HLS plan reviewers to better understand the scope of work.</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p:txBody>
      </p:sp>
    </p:spTree>
    <p:extLst>
      <p:ext uri="{BB962C8B-B14F-4D97-AF65-F5344CB8AC3E}">
        <p14:creationId xmlns:p14="http://schemas.microsoft.com/office/powerpoint/2010/main" val="3389559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270076"/>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081518"/>
            <a:ext cx="8471605"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Preliminary Plan Submission (Cont’d)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The requirements for preliminary plan submission may be waived at the sole discretion of HLS engineers, based on the scope of the project.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Preliminary plan acceptance will expire after 12 months if final plans have not been submitted and approved.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Plans acceptance that has expired must be resubmitted for renewed acceptance.</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After preliminary plans are accepted, the final plans must be submitted for review. The owner may choose to retain an outside (3</a:t>
            </a:r>
            <a:r>
              <a:rPr kumimoji="0" lang="en-US" sz="1800" b="0" i="0" u="none" strike="noStrike" kern="1200" cap="none" spc="0" normalizeH="0" baseline="30000" noProof="0" dirty="0">
                <a:ln>
                  <a:noFill/>
                </a:ln>
                <a:solidFill>
                  <a:srgbClr val="323232"/>
                </a:solidFill>
                <a:effectLst/>
                <a:uLnTx/>
                <a:uFillTx/>
                <a:latin typeface="Arial"/>
                <a:ea typeface="+mn-ea"/>
                <a:cs typeface="+mn-cs"/>
              </a:rPr>
              <a:t>rd</a:t>
            </a:r>
            <a:r>
              <a:rPr kumimoji="0" lang="en-US" sz="1800" b="0" i="0" u="none" strike="noStrike" kern="1200" cap="none" spc="0" normalizeH="0" baseline="0" noProof="0" dirty="0">
                <a:ln>
                  <a:noFill/>
                </a:ln>
                <a:solidFill>
                  <a:srgbClr val="323232"/>
                </a:solidFill>
                <a:effectLst/>
                <a:uLnTx/>
                <a:uFillTx/>
                <a:latin typeface="Arial"/>
                <a:ea typeface="+mn-ea"/>
                <a:cs typeface="+mn-cs"/>
              </a:rPr>
              <a:t> party) plan reviewer, at the owner’s expense, who has been qualified by HLS.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3</a:t>
            </a:r>
            <a:r>
              <a:rPr kumimoji="0" lang="en-US" sz="1800" b="0" i="0" u="none" strike="noStrike" kern="1200" cap="none" spc="0" normalizeH="0" baseline="30000" noProof="0" dirty="0">
                <a:ln>
                  <a:noFill/>
                </a:ln>
                <a:solidFill>
                  <a:srgbClr val="323232"/>
                </a:solidFill>
                <a:effectLst/>
                <a:uLnTx/>
                <a:uFillTx/>
                <a:latin typeface="Arial"/>
                <a:ea typeface="+mn-ea"/>
                <a:cs typeface="+mn-cs"/>
              </a:rPr>
              <a:t>rd</a:t>
            </a:r>
            <a:r>
              <a:rPr kumimoji="0" lang="en-US" sz="1800" b="0" i="0" u="none" strike="noStrike" kern="1200" cap="none" spc="0" normalizeH="0" baseline="0" noProof="0" dirty="0">
                <a:ln>
                  <a:noFill/>
                </a:ln>
                <a:solidFill>
                  <a:srgbClr val="323232"/>
                </a:solidFill>
                <a:effectLst/>
                <a:uLnTx/>
                <a:uFillTx/>
                <a:latin typeface="Arial"/>
                <a:ea typeface="+mn-ea"/>
                <a:cs typeface="+mn-cs"/>
              </a:rPr>
              <a:t> party plan review will not be applicable to codes or standards for which HLS has delegated review authority to the local AHJ.</a:t>
            </a:r>
          </a:p>
        </p:txBody>
      </p:sp>
    </p:spTree>
    <p:extLst>
      <p:ext uri="{BB962C8B-B14F-4D97-AF65-F5344CB8AC3E}">
        <p14:creationId xmlns:p14="http://schemas.microsoft.com/office/powerpoint/2010/main" val="2597709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270076"/>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081518"/>
            <a:ext cx="8471605" cy="41857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Final Plan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Prior to beginning work, the owner must submit final plans to HLS for final plan acceptance, or provide documentation and a copy of the final plans that have been approved by a 3</a:t>
            </a:r>
            <a:r>
              <a:rPr kumimoji="0" lang="en-US" sz="1800" b="0" i="0" u="none" strike="noStrike" kern="1200" cap="none" spc="0" normalizeH="0" baseline="30000" noProof="0" dirty="0">
                <a:ln>
                  <a:noFill/>
                </a:ln>
                <a:solidFill>
                  <a:srgbClr val="323232"/>
                </a:solidFill>
                <a:effectLst/>
                <a:uLnTx/>
                <a:uFillTx/>
                <a:latin typeface="Arial"/>
                <a:ea typeface="+mn-ea"/>
                <a:cs typeface="+mn-cs"/>
              </a:rPr>
              <a:t>rd</a:t>
            </a:r>
            <a:r>
              <a:rPr kumimoji="0" lang="en-US" sz="1800" b="0" i="0" u="none" strike="noStrike" kern="1200" cap="none" spc="0" normalizeH="0" baseline="0" noProof="0" dirty="0">
                <a:ln>
                  <a:noFill/>
                </a:ln>
                <a:solidFill>
                  <a:srgbClr val="323232"/>
                </a:solidFill>
                <a:effectLst/>
                <a:uLnTx/>
                <a:uFillTx/>
                <a:latin typeface="Arial"/>
                <a:ea typeface="+mn-ea"/>
                <a:cs typeface="+mn-cs"/>
              </a:rPr>
              <a:t> party and/or </a:t>
            </a:r>
            <a:r>
              <a:rPr kumimoji="0" lang="en-US" sz="1800" b="0" i="0" u="none" strike="noStrike" kern="1200" cap="none" spc="0" normalizeH="0" baseline="0" noProof="0" dirty="0" err="1">
                <a:ln>
                  <a:noFill/>
                </a:ln>
                <a:solidFill>
                  <a:srgbClr val="323232"/>
                </a:solidFill>
                <a:effectLst/>
                <a:uLnTx/>
                <a:uFillTx/>
                <a:latin typeface="Arial"/>
                <a:ea typeface="+mn-ea"/>
                <a:cs typeface="+mn-cs"/>
              </a:rPr>
              <a:t>deligated</a:t>
            </a:r>
            <a:r>
              <a:rPr kumimoji="0" lang="en-US" sz="1800" b="0" i="0" u="none" strike="noStrike" kern="1200" cap="none" spc="0" normalizeH="0" baseline="0" noProof="0" dirty="0">
                <a:ln>
                  <a:noFill/>
                </a:ln>
                <a:solidFill>
                  <a:srgbClr val="323232"/>
                </a:solidFill>
                <a:effectLst/>
                <a:uLnTx/>
                <a:uFillTx/>
                <a:latin typeface="Arial"/>
                <a:ea typeface="+mn-ea"/>
                <a:cs typeface="+mn-cs"/>
              </a:rPr>
              <a:t> AHJ. Work may not begin until HLS has authorized the project to proceed with construction.</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Documentation demonstrating plan acceptance by the WY. Department of Fire Prevention and Electrical Safety (DFPES), or their designee, must be provided to HLS before authorization to proceed with construction will be granted.</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HLS requests that the final plans have been coordinated with the local fire department regarding the location of fire department connections, access drives, etc. prior to being submitted for review.</a:t>
            </a:r>
          </a:p>
        </p:txBody>
      </p:sp>
    </p:spTree>
    <p:extLst>
      <p:ext uri="{BB962C8B-B14F-4D97-AF65-F5344CB8AC3E}">
        <p14:creationId xmlns:p14="http://schemas.microsoft.com/office/powerpoint/2010/main" val="3549308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270076"/>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081518"/>
            <a:ext cx="8471605" cy="45550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Final Plan Submission (Cont’d)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Documentation Requirements</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Plans should include all disciplines including Site Plans, Civil, Architectural, Structural, Mechanical, Plumbing, Electrical, IT/Data, etc.</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Plans must define the requirements for special inspections as required by the 2006 </a:t>
            </a:r>
            <a:r>
              <a:rPr kumimoji="0" lang="en-US" sz="1800" b="0" i="1" u="none" strike="noStrike" kern="1200" cap="none" spc="0" normalizeH="0" baseline="0" noProof="0" dirty="0">
                <a:ln>
                  <a:noFill/>
                </a:ln>
                <a:solidFill>
                  <a:srgbClr val="323232"/>
                </a:solidFill>
                <a:effectLst/>
                <a:uLnTx/>
                <a:uFillTx/>
                <a:latin typeface="Arial"/>
                <a:ea typeface="+mn-ea"/>
                <a:cs typeface="+mn-cs"/>
              </a:rPr>
              <a:t>International Building Code</a:t>
            </a:r>
            <a:r>
              <a:rPr kumimoji="0" lang="en-US" sz="1800" b="0" i="0" u="none" strike="noStrike" kern="1200" cap="none" spc="0" normalizeH="0" baseline="0" noProof="0" dirty="0">
                <a:ln>
                  <a:noFill/>
                </a:ln>
                <a:solidFill>
                  <a:srgbClr val="323232"/>
                </a:solidFill>
                <a:effectLst/>
                <a:uLnTx/>
                <a:uFillTx/>
                <a:latin typeface="Arial"/>
                <a:ea typeface="+mn-ea"/>
                <a:cs typeface="+mn-cs"/>
              </a:rPr>
              <a:t>. The requirements for deferred submittals such as fire alarm, sprinkler, or shielding (radiation or magnetic) must also be identified.</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323232"/>
              </a:solidFill>
              <a:effectLst/>
              <a:uLnTx/>
              <a:uFillTx/>
              <a:latin typeface="Arial"/>
              <a:ea typeface="+mn-ea"/>
              <a:cs typeface="+mn-cs"/>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Electrical plans will be reviewed by HLS only for compliance with NFPA 99, </a:t>
            </a:r>
            <a:r>
              <a:rPr kumimoji="0" lang="en-US" sz="1800" b="0" i="1" u="none" strike="noStrike" kern="1200" cap="none" spc="0" normalizeH="0" baseline="0" noProof="0" dirty="0">
                <a:ln>
                  <a:noFill/>
                </a:ln>
                <a:solidFill>
                  <a:srgbClr val="323232"/>
                </a:solidFill>
                <a:effectLst/>
                <a:uLnTx/>
                <a:uFillTx/>
                <a:latin typeface="Arial"/>
                <a:ea typeface="+mn-ea"/>
                <a:cs typeface="+mn-cs"/>
              </a:rPr>
              <a:t>Health Care Facilities Code</a:t>
            </a:r>
            <a:r>
              <a:rPr kumimoji="0" lang="en-US" sz="1800" b="0" i="0" u="none" strike="noStrike" kern="1200" cap="none" spc="0" normalizeH="0" baseline="0" noProof="0" dirty="0">
                <a:ln>
                  <a:noFill/>
                </a:ln>
                <a:solidFill>
                  <a:srgbClr val="323232"/>
                </a:solidFill>
                <a:effectLst/>
                <a:uLnTx/>
                <a:uFillTx/>
                <a:latin typeface="Arial"/>
                <a:ea typeface="+mn-ea"/>
                <a:cs typeface="+mn-cs"/>
              </a:rPr>
              <a:t>, NFPA 110, </a:t>
            </a:r>
            <a:r>
              <a:rPr kumimoji="0" lang="en-US" sz="1800" b="0" i="1" u="none" strike="noStrike" kern="1200" cap="none" spc="0" normalizeH="0" baseline="0" noProof="0" dirty="0">
                <a:ln>
                  <a:noFill/>
                </a:ln>
                <a:solidFill>
                  <a:srgbClr val="323232"/>
                </a:solidFill>
                <a:effectLst/>
                <a:uLnTx/>
                <a:uFillTx/>
                <a:latin typeface="Arial"/>
                <a:ea typeface="+mn-ea"/>
                <a:cs typeface="+mn-cs"/>
              </a:rPr>
              <a:t>Standard for Emergency and Standby Power Systems</a:t>
            </a:r>
            <a:r>
              <a:rPr kumimoji="0" lang="en-US" sz="1800" b="0" i="0" u="none" strike="noStrike" kern="1200" cap="none" spc="0" normalizeH="0" baseline="0" noProof="0" dirty="0">
                <a:ln>
                  <a:noFill/>
                </a:ln>
                <a:solidFill>
                  <a:srgbClr val="323232"/>
                </a:solidFill>
                <a:effectLst/>
                <a:uLnTx/>
                <a:uFillTx/>
                <a:latin typeface="Arial"/>
                <a:ea typeface="+mn-ea"/>
                <a:cs typeface="+mn-cs"/>
              </a:rPr>
              <a:t>, and the FGI Guidelines as applicable. Compliance with NFPA 70, </a:t>
            </a:r>
            <a:r>
              <a:rPr kumimoji="0" lang="en-US" sz="1800" b="0" i="1" u="none" strike="noStrike" kern="1200" cap="none" spc="0" normalizeH="0" baseline="0" noProof="0" dirty="0">
                <a:ln>
                  <a:noFill/>
                </a:ln>
                <a:solidFill>
                  <a:srgbClr val="323232"/>
                </a:solidFill>
                <a:effectLst/>
                <a:uLnTx/>
                <a:uFillTx/>
                <a:latin typeface="Arial"/>
                <a:ea typeface="+mn-ea"/>
                <a:cs typeface="+mn-cs"/>
              </a:rPr>
              <a:t>National Electrical Code</a:t>
            </a:r>
            <a:r>
              <a:rPr kumimoji="0" lang="en-US" sz="1800" b="0" i="0" u="none" strike="noStrike" kern="1200" cap="none" spc="0" normalizeH="0" baseline="0" noProof="0" dirty="0">
                <a:ln>
                  <a:noFill/>
                </a:ln>
                <a:solidFill>
                  <a:srgbClr val="323232"/>
                </a:solidFill>
                <a:effectLst/>
                <a:uLnTx/>
                <a:uFillTx/>
                <a:latin typeface="Arial"/>
                <a:ea typeface="+mn-ea"/>
                <a:cs typeface="+mn-cs"/>
              </a:rPr>
              <a:t>, must be determined by DFPES or their designee, and this acceptance must be provided to HLS.  </a:t>
            </a:r>
          </a:p>
        </p:txBody>
      </p:sp>
    </p:spTree>
    <p:extLst>
      <p:ext uri="{BB962C8B-B14F-4D97-AF65-F5344CB8AC3E}">
        <p14:creationId xmlns:p14="http://schemas.microsoft.com/office/powerpoint/2010/main" val="4031771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1675151" y="270076"/>
            <a:ext cx="7086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993300"/>
                </a:solidFill>
                <a:effectLst/>
                <a:uLnTx/>
                <a:uFillTx/>
                <a:latin typeface="Arial"/>
                <a:ea typeface="+mj-ea"/>
                <a:cs typeface="+mj-cs"/>
              </a:rPr>
              <a:t>HLS Construction Project Submission</a:t>
            </a:r>
          </a:p>
        </p:txBody>
      </p:sp>
      <p:sp>
        <p:nvSpPr>
          <p:cNvPr id="6" name="TextBox 5">
            <a:extLst>
              <a:ext uri="{FF2B5EF4-FFF2-40B4-BE49-F238E27FC236}">
                <a16:creationId xmlns:a16="http://schemas.microsoft.com/office/drawing/2014/main" id="{1802E0BD-E30F-4CD8-8EF9-CCD037813523}"/>
              </a:ext>
            </a:extLst>
          </p:cNvPr>
          <p:cNvSpPr txBox="1"/>
          <p:nvPr/>
        </p:nvSpPr>
        <p:spPr>
          <a:xfrm>
            <a:off x="290146" y="2081518"/>
            <a:ext cx="8471605" cy="19697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Final Plan Submission (Cont’d)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sng"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Note – All projects (especially demolition) must be coordinated with the WY. Asbestos Program. HLS will notify them of the project upon preliminary submittal, but it is the facility’s responsibility to ensure that all requirements have been satisfied. Notice of their acceptance is not required by HLS prior to final plan acceptance and notice to proceed with construction.</a:t>
            </a:r>
          </a:p>
        </p:txBody>
      </p:sp>
    </p:spTree>
    <p:extLst>
      <p:ext uri="{BB962C8B-B14F-4D97-AF65-F5344CB8AC3E}">
        <p14:creationId xmlns:p14="http://schemas.microsoft.com/office/powerpoint/2010/main" val="2741364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22422"/>
            <a:ext cx="60198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p:txBody>
      </p:sp>
      <p:sp>
        <p:nvSpPr>
          <p:cNvPr id="4" name="Title 3"/>
          <p:cNvSpPr>
            <a:spLocks noGrp="1"/>
          </p:cNvSpPr>
          <p:nvPr>
            <p:ph type="title"/>
          </p:nvPr>
        </p:nvSpPr>
        <p:spPr>
          <a:xfrm>
            <a:off x="1675151" y="743885"/>
            <a:ext cx="7086600" cy="646331"/>
          </a:xfrm>
        </p:spPr>
        <p:txBody>
          <a:bodyPr/>
          <a:lstStyle/>
          <a:p>
            <a:r>
              <a:rPr lang="en-US" sz="2400" kern="0" dirty="0"/>
              <a:t>HLS Construction Project Submission</a:t>
            </a:r>
            <a:br>
              <a:rPr lang="en-US" sz="2400" dirty="0"/>
            </a:br>
            <a:endParaRPr lang="en-US" sz="2400" dirty="0"/>
          </a:p>
        </p:txBody>
      </p:sp>
      <p:sp>
        <p:nvSpPr>
          <p:cNvPr id="6" name="TextBox 5"/>
          <p:cNvSpPr txBox="1"/>
          <p:nvPr/>
        </p:nvSpPr>
        <p:spPr>
          <a:xfrm>
            <a:off x="310342" y="2011680"/>
            <a:ext cx="8451409" cy="4508927"/>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a:t>
            </a:r>
            <a:r>
              <a:rPr kumimoji="0" lang="en-US" sz="2000" b="0" i="0" u="sng" strike="noStrike" kern="1200" cap="none" spc="0" normalizeH="0" baseline="0" noProof="0" dirty="0">
                <a:ln>
                  <a:noFill/>
                </a:ln>
                <a:solidFill>
                  <a:srgbClr val="323232"/>
                </a:solidFill>
                <a:effectLst/>
                <a:uLnTx/>
                <a:uFillTx/>
                <a:latin typeface="Arial"/>
                <a:ea typeface="+mn-ea"/>
                <a:cs typeface="+mn-cs"/>
              </a:rPr>
              <a:t>Final Plan Submission (Cont’d)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Deferred FS and FA submittal packages must be one of the following: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Stamped/signed by a WY licensed design professional (WLDP)</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Provided with a review letter prepared and signed by a WLDP</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Stamped and signed by a NICET IV or above.</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1" i="0" u="none" strike="noStrike" kern="1200" cap="none" spc="0" normalizeH="0" baseline="0" noProof="0" dirty="0">
                <a:ln>
                  <a:noFill/>
                </a:ln>
                <a:solidFill>
                  <a:srgbClr val="323232"/>
                </a:solidFill>
                <a:effectLst/>
                <a:uLnTx/>
                <a:uFillTx/>
                <a:latin typeface="Arial"/>
                <a:ea typeface="+mn-ea"/>
                <a:cs typeface="+mn-cs"/>
              </a:rPr>
              <a:t>Deferred submittals should be reviewed and accepted by the architect or engineer of record prior to submission to HLS.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Submittal packages should include the HLS project number and project description, and be delivered to HLS via the facility, the design team, or the GC. </a:t>
            </a:r>
            <a:r>
              <a:rPr kumimoji="0" lang="en-US" sz="1700" b="0" i="0" u="sng" strike="noStrike" kern="1200" cap="none" spc="0" normalizeH="0" baseline="0" noProof="0" dirty="0">
                <a:ln>
                  <a:noFill/>
                </a:ln>
                <a:solidFill>
                  <a:srgbClr val="323232"/>
                </a:solidFill>
                <a:effectLst/>
                <a:uLnTx/>
                <a:uFillTx/>
                <a:latin typeface="Arial"/>
                <a:ea typeface="+mn-ea"/>
                <a:cs typeface="+mn-cs"/>
              </a:rPr>
              <a:t>Submissions directly from the FS or FA contractor will not be accepted.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sng"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The facility must ensure that HLS plan review comments are communicated to the construction team prior to installation. HLS has observed multiple instances of deficiencies cited during the licensure construction survey that were identified during plan review, but not addressed during installation.</a:t>
            </a:r>
            <a:r>
              <a:rPr kumimoji="0" lang="en-US" sz="1700" b="0" i="0" u="sng" strike="noStrike" kern="1200" cap="none" spc="0" normalizeH="0" baseline="0" noProof="0" dirty="0">
                <a:ln>
                  <a:noFill/>
                </a:ln>
                <a:solidFill>
                  <a:srgbClr val="323232"/>
                </a:solidFill>
                <a:effectLst/>
                <a:uLnTx/>
                <a:uFillTx/>
                <a:latin typeface="Arial"/>
                <a:ea typeface="+mn-ea"/>
                <a:cs typeface="+mn-cs"/>
              </a:rPr>
              <a:t>  </a:t>
            </a:r>
            <a:endParaRPr kumimoji="0" lang="en-US" sz="1700" b="0" i="0" u="none" strike="noStrike" kern="1200" cap="none" spc="0" normalizeH="0" baseline="0" noProof="0" dirty="0">
              <a:ln>
                <a:noFill/>
              </a:ln>
              <a:solidFill>
                <a:srgbClr val="323232"/>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C00000"/>
              </a:solidFill>
              <a:effectLst/>
              <a:uLnTx/>
              <a:uFillTx/>
              <a:latin typeface="Arial"/>
              <a:ea typeface="+mn-ea"/>
              <a:cs typeface="+mn-cs"/>
            </a:endParaRPr>
          </a:p>
        </p:txBody>
      </p:sp>
    </p:spTree>
    <p:extLst>
      <p:ext uri="{BB962C8B-B14F-4D97-AF65-F5344CB8AC3E}">
        <p14:creationId xmlns:p14="http://schemas.microsoft.com/office/powerpoint/2010/main" val="2831824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122422"/>
            <a:ext cx="60198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Arial"/>
              <a:ea typeface="+mn-ea"/>
              <a:cs typeface="+mn-cs"/>
            </a:endParaRPr>
          </a:p>
        </p:txBody>
      </p:sp>
      <p:sp>
        <p:nvSpPr>
          <p:cNvPr id="4" name="Title 3"/>
          <p:cNvSpPr>
            <a:spLocks noGrp="1"/>
          </p:cNvSpPr>
          <p:nvPr>
            <p:ph type="title"/>
          </p:nvPr>
        </p:nvSpPr>
        <p:spPr>
          <a:xfrm>
            <a:off x="1675151" y="743885"/>
            <a:ext cx="7086600" cy="646331"/>
          </a:xfrm>
        </p:spPr>
        <p:txBody>
          <a:bodyPr/>
          <a:lstStyle/>
          <a:p>
            <a:r>
              <a:rPr lang="en-US" sz="2400" kern="0" dirty="0"/>
              <a:t>HLS </a:t>
            </a:r>
            <a:r>
              <a:rPr lang="en-US" sz="2400" dirty="0"/>
              <a:t>Interim Construction Inspections</a:t>
            </a:r>
            <a:br>
              <a:rPr lang="en-US" sz="2400" dirty="0"/>
            </a:br>
            <a:endParaRPr lang="en-US" sz="2400" dirty="0"/>
          </a:p>
        </p:txBody>
      </p:sp>
      <p:sp>
        <p:nvSpPr>
          <p:cNvPr id="6" name="TextBox 5"/>
          <p:cNvSpPr txBox="1"/>
          <p:nvPr/>
        </p:nvSpPr>
        <p:spPr>
          <a:xfrm>
            <a:off x="310342" y="1959640"/>
            <a:ext cx="8451409" cy="4647426"/>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23232"/>
                </a:solidFill>
                <a:effectLst/>
                <a:uLnTx/>
                <a:uFillTx/>
                <a:latin typeface="Arial"/>
                <a:ea typeface="+mn-ea"/>
                <a:cs typeface="+mn-cs"/>
              </a:rPr>
              <a:t> </a:t>
            </a:r>
            <a:r>
              <a:rPr kumimoji="0" lang="en-US" sz="1900" b="0" i="0" u="sng" strike="noStrike" kern="1200" cap="none" spc="0" normalizeH="0" baseline="0" noProof="0" dirty="0">
                <a:ln>
                  <a:noFill/>
                </a:ln>
                <a:solidFill>
                  <a:srgbClr val="323232"/>
                </a:solidFill>
                <a:effectLst/>
                <a:uLnTx/>
                <a:uFillTx/>
                <a:latin typeface="Arial"/>
                <a:ea typeface="+mn-ea"/>
                <a:cs typeface="+mn-cs"/>
              </a:rPr>
              <a:t>Interim Construction Inspections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It is the owners/facilities responsibility to request all necessary inspections by HLS.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srgbClr val="C00000"/>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Minimum Inspection Requirements</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Under-slab plumbing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Framing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Mechanical/Plumbing (including med gases) rough-in</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Above-ceiling rough-in and fire-stop penetrations</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HLS can perform some interim inspections off-site via an affidavit form and necessary documentation. This should be coordinated with HLS on a case-by-case basis. Inspections are not approved until written notice has been provided by HLS.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HLS may visit the site frequently to review progress.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srgbClr val="323232"/>
              </a:solidFill>
              <a:effectLst/>
              <a:uLnTx/>
              <a:uFillTx/>
              <a:latin typeface="Arial"/>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323232"/>
                </a:solidFill>
                <a:effectLst/>
                <a:uLnTx/>
                <a:uFillTx/>
                <a:latin typeface="Arial"/>
                <a:ea typeface="+mn-ea"/>
                <a:cs typeface="+mn-cs"/>
              </a:rPr>
              <a:t>Inspections can be phased to accommodate the construction schedule, and should be coordinated with the HLS Engineer. </a:t>
            </a:r>
            <a:endParaRPr kumimoji="0" lang="en-US" sz="1700" b="0" i="0" u="none" strike="noStrike" kern="1200" cap="none" spc="0" normalizeH="0" baseline="0" noProof="0" dirty="0">
              <a:ln>
                <a:noFill/>
              </a:ln>
              <a:solidFill>
                <a:srgbClr val="C00000"/>
              </a:solidFill>
              <a:effectLst/>
              <a:uLnTx/>
              <a:uFillTx/>
              <a:latin typeface="Arial"/>
              <a:ea typeface="+mn-ea"/>
              <a:cs typeface="+mn-cs"/>
            </a:endParaRPr>
          </a:p>
        </p:txBody>
      </p:sp>
    </p:spTree>
    <p:extLst>
      <p:ext uri="{BB962C8B-B14F-4D97-AF65-F5344CB8AC3E}">
        <p14:creationId xmlns:p14="http://schemas.microsoft.com/office/powerpoint/2010/main" val="1146812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308" y="0"/>
            <a:ext cx="5435383" cy="1661595"/>
          </a:xfrm>
        </p:spPr>
        <p:txBody>
          <a:bodyPr anchor="ctr" anchorCtr="0">
            <a:normAutofit/>
          </a:bodyPr>
          <a:lstStyle/>
          <a:p>
            <a:r>
              <a:rPr lang="en-US" altLang="en-US" sz="2700" dirty="0">
                <a:solidFill>
                  <a:srgbClr val="77370B"/>
                </a:solidFill>
              </a:rPr>
              <a:t>Nursing Homes</a:t>
            </a:r>
            <a:br>
              <a:rPr lang="en-US" altLang="en-US" sz="2700" dirty="0">
                <a:solidFill>
                  <a:srgbClr val="77370B"/>
                </a:solidFill>
              </a:rPr>
            </a:br>
            <a:r>
              <a:rPr lang="en-US" altLang="en-US" sz="2700" dirty="0">
                <a:solidFill>
                  <a:srgbClr val="77370B"/>
                </a:solidFill>
              </a:rPr>
              <a:t>Wyoming Top 10 Deficiencies</a:t>
            </a:r>
            <a:br>
              <a:rPr lang="en-US" altLang="en-US" sz="2700" dirty="0">
                <a:solidFill>
                  <a:srgbClr val="77370B"/>
                </a:solidFill>
              </a:rPr>
            </a:br>
            <a:r>
              <a:rPr lang="en-US" altLang="en-US" sz="2700" dirty="0">
                <a:solidFill>
                  <a:srgbClr val="77370B"/>
                </a:solidFill>
              </a:rPr>
              <a:t>Life Safety Code</a:t>
            </a:r>
            <a:endParaRPr lang="en-US" sz="2700" dirty="0">
              <a:solidFill>
                <a:srgbClr val="77370B"/>
              </a:solidFill>
            </a:endParaRPr>
          </a:p>
        </p:txBody>
      </p:sp>
      <p:pic>
        <p:nvPicPr>
          <p:cNvPr id="4" name="table">
            <a:extLst>
              <a:ext uri="{FF2B5EF4-FFF2-40B4-BE49-F238E27FC236}">
                <a16:creationId xmlns:a16="http://schemas.microsoft.com/office/drawing/2014/main" id="{8270C906-0B5B-4817-863B-20C23A7AEA9C}"/>
              </a:ext>
            </a:extLst>
          </p:cNvPr>
          <p:cNvPicPr>
            <a:picLocks noChangeAspect="1"/>
          </p:cNvPicPr>
          <p:nvPr/>
        </p:nvPicPr>
        <p:blipFill>
          <a:blip r:embed="rId2"/>
          <a:stretch>
            <a:fillRect/>
          </a:stretch>
        </p:blipFill>
        <p:spPr>
          <a:xfrm>
            <a:off x="379562" y="1920457"/>
            <a:ext cx="8384873" cy="4678680"/>
          </a:xfrm>
          <a:prstGeom prst="rect">
            <a:avLst/>
          </a:prstGeom>
        </p:spPr>
      </p:pic>
    </p:spTree>
    <p:extLst>
      <p:ext uri="{BB962C8B-B14F-4D97-AF65-F5344CB8AC3E}">
        <p14:creationId xmlns:p14="http://schemas.microsoft.com/office/powerpoint/2010/main" val="4112063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D1B9A95-7640-4460-869E-8F9154119924}"/>
              </a:ext>
            </a:extLst>
          </p:cNvPr>
          <p:cNvSpPr txBox="1">
            <a:spLocks/>
          </p:cNvSpPr>
          <p:nvPr/>
        </p:nvSpPr>
        <p:spPr bwMode="auto">
          <a:xfrm>
            <a:off x="1854308" y="0"/>
            <a:ext cx="5435383" cy="16615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600" b="1">
                <a:solidFill>
                  <a:srgbClr val="993300"/>
                </a:solidFill>
                <a:latin typeface="+mj-lt"/>
                <a:ea typeface="+mj-ea"/>
                <a:cs typeface="+mj-cs"/>
              </a:defRPr>
            </a:lvl1pPr>
            <a:lvl2pPr algn="ctr" rtl="0" eaLnBrk="0" fontAlgn="base" hangingPunct="0">
              <a:spcBef>
                <a:spcPct val="0"/>
              </a:spcBef>
              <a:spcAft>
                <a:spcPct val="0"/>
              </a:spcAft>
              <a:defRPr sz="3600" b="1">
                <a:solidFill>
                  <a:srgbClr val="993300"/>
                </a:solidFill>
                <a:latin typeface="Arial" charset="0"/>
              </a:defRPr>
            </a:lvl2pPr>
            <a:lvl3pPr algn="ctr" rtl="0" eaLnBrk="0" fontAlgn="base" hangingPunct="0">
              <a:spcBef>
                <a:spcPct val="0"/>
              </a:spcBef>
              <a:spcAft>
                <a:spcPct val="0"/>
              </a:spcAft>
              <a:defRPr sz="3600" b="1">
                <a:solidFill>
                  <a:srgbClr val="993300"/>
                </a:solidFill>
                <a:latin typeface="Arial" charset="0"/>
              </a:defRPr>
            </a:lvl3pPr>
            <a:lvl4pPr algn="ctr" rtl="0" eaLnBrk="0" fontAlgn="base" hangingPunct="0">
              <a:spcBef>
                <a:spcPct val="0"/>
              </a:spcBef>
              <a:spcAft>
                <a:spcPct val="0"/>
              </a:spcAft>
              <a:defRPr sz="3600" b="1">
                <a:solidFill>
                  <a:srgbClr val="993300"/>
                </a:solidFill>
                <a:latin typeface="Arial" charset="0"/>
              </a:defRPr>
            </a:lvl4pPr>
            <a:lvl5pPr algn="ctr" rtl="0" eaLnBrk="0" fontAlgn="base" hangingPunct="0">
              <a:spcBef>
                <a:spcPct val="0"/>
              </a:spcBef>
              <a:spcAft>
                <a:spcPct val="0"/>
              </a:spcAft>
              <a:defRPr sz="3600" b="1">
                <a:solidFill>
                  <a:srgbClr val="993300"/>
                </a:solidFill>
                <a:latin typeface="Arial" charset="0"/>
              </a:defRPr>
            </a:lvl5pPr>
            <a:lvl6pPr marL="457200" algn="ctr" rtl="0" eaLnBrk="1" fontAlgn="base" hangingPunct="1">
              <a:spcBef>
                <a:spcPct val="0"/>
              </a:spcBef>
              <a:spcAft>
                <a:spcPct val="0"/>
              </a:spcAft>
              <a:defRPr sz="3600" b="1">
                <a:solidFill>
                  <a:srgbClr val="993300"/>
                </a:solidFill>
                <a:latin typeface="Arial" charset="0"/>
              </a:defRPr>
            </a:lvl6pPr>
            <a:lvl7pPr marL="914400" algn="ctr" rtl="0" eaLnBrk="1" fontAlgn="base" hangingPunct="1">
              <a:spcBef>
                <a:spcPct val="0"/>
              </a:spcBef>
              <a:spcAft>
                <a:spcPct val="0"/>
              </a:spcAft>
              <a:defRPr sz="3600" b="1">
                <a:solidFill>
                  <a:srgbClr val="993300"/>
                </a:solidFill>
                <a:latin typeface="Arial" charset="0"/>
              </a:defRPr>
            </a:lvl7pPr>
            <a:lvl8pPr marL="1371600" algn="ctr" rtl="0" eaLnBrk="1" fontAlgn="base" hangingPunct="1">
              <a:spcBef>
                <a:spcPct val="0"/>
              </a:spcBef>
              <a:spcAft>
                <a:spcPct val="0"/>
              </a:spcAft>
              <a:defRPr sz="3600" b="1">
                <a:solidFill>
                  <a:srgbClr val="993300"/>
                </a:solidFill>
                <a:latin typeface="Arial" charset="0"/>
              </a:defRPr>
            </a:lvl8pPr>
            <a:lvl9pPr marL="1828800" algn="ctr" rtl="0" eaLnBrk="1" fontAlgn="base" hangingPunct="1">
              <a:spcBef>
                <a:spcPct val="0"/>
              </a:spcBef>
              <a:spcAft>
                <a:spcPct val="0"/>
              </a:spcAft>
              <a:defRPr sz="3600" b="1">
                <a:solidFill>
                  <a:srgbClr val="993300"/>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700" b="1" i="0" u="none" strike="noStrike" kern="0" cap="none" spc="0" normalizeH="0" baseline="0" noProof="0" dirty="0">
                <a:ln>
                  <a:noFill/>
                </a:ln>
                <a:solidFill>
                  <a:srgbClr val="77370B"/>
                </a:solidFill>
                <a:effectLst/>
                <a:uLnTx/>
                <a:uFillTx/>
                <a:latin typeface="Arial"/>
                <a:ea typeface="+mj-ea"/>
                <a:cs typeface="+mj-cs"/>
              </a:rPr>
              <a:t>Nursing Homes</a:t>
            </a:r>
            <a:br>
              <a:rPr kumimoji="0" lang="en-US" altLang="en-US" sz="2700" b="1" i="0" u="none" strike="noStrike" kern="0" cap="none" spc="0" normalizeH="0" baseline="0" noProof="0" dirty="0">
                <a:ln>
                  <a:noFill/>
                </a:ln>
                <a:solidFill>
                  <a:srgbClr val="77370B"/>
                </a:solidFill>
                <a:effectLst/>
                <a:uLnTx/>
                <a:uFillTx/>
                <a:latin typeface="Arial"/>
                <a:ea typeface="+mj-ea"/>
                <a:cs typeface="+mj-cs"/>
              </a:rPr>
            </a:br>
            <a:r>
              <a:rPr kumimoji="0" lang="en-US" altLang="en-US" sz="2700" b="1" i="0" u="none" strike="noStrike" kern="0" cap="none" spc="0" normalizeH="0" baseline="0" noProof="0" dirty="0">
                <a:ln>
                  <a:noFill/>
                </a:ln>
                <a:solidFill>
                  <a:srgbClr val="77370B"/>
                </a:solidFill>
                <a:effectLst/>
                <a:uLnTx/>
                <a:uFillTx/>
                <a:latin typeface="Arial"/>
                <a:ea typeface="+mj-ea"/>
                <a:cs typeface="+mj-cs"/>
              </a:rPr>
              <a:t>Wyoming Top 10 Deficiencies</a:t>
            </a:r>
            <a:br>
              <a:rPr kumimoji="0" lang="en-US" altLang="en-US" sz="2700" b="1" i="0" u="none" strike="noStrike" kern="0" cap="none" spc="0" normalizeH="0" baseline="0" noProof="0" dirty="0">
                <a:ln>
                  <a:noFill/>
                </a:ln>
                <a:solidFill>
                  <a:srgbClr val="77370B"/>
                </a:solidFill>
                <a:effectLst/>
                <a:uLnTx/>
                <a:uFillTx/>
                <a:latin typeface="Arial"/>
                <a:ea typeface="+mj-ea"/>
                <a:cs typeface="+mj-cs"/>
              </a:rPr>
            </a:br>
            <a:r>
              <a:rPr kumimoji="0" lang="en-US" altLang="en-US" sz="2700" b="1" i="0" u="none" strike="noStrike" kern="0" cap="none" spc="0" normalizeH="0" baseline="0" noProof="0" dirty="0">
                <a:ln>
                  <a:noFill/>
                </a:ln>
                <a:solidFill>
                  <a:srgbClr val="77370B"/>
                </a:solidFill>
                <a:effectLst/>
                <a:uLnTx/>
                <a:uFillTx/>
                <a:latin typeface="Arial"/>
                <a:ea typeface="+mj-ea"/>
                <a:cs typeface="+mj-cs"/>
              </a:rPr>
              <a:t>Emergency Preparedness</a:t>
            </a:r>
            <a:endParaRPr kumimoji="0" lang="en-US" sz="2700" b="1" i="0" u="none" strike="noStrike" kern="0" cap="none" spc="0" normalizeH="0" baseline="0" noProof="0" dirty="0">
              <a:ln>
                <a:noFill/>
              </a:ln>
              <a:solidFill>
                <a:srgbClr val="77370B"/>
              </a:solidFill>
              <a:effectLst/>
              <a:uLnTx/>
              <a:uFillTx/>
              <a:latin typeface="Arial"/>
              <a:ea typeface="+mj-ea"/>
              <a:cs typeface="+mj-cs"/>
            </a:endParaRPr>
          </a:p>
        </p:txBody>
      </p:sp>
      <p:pic>
        <p:nvPicPr>
          <p:cNvPr id="8" name="table">
            <a:extLst>
              <a:ext uri="{FF2B5EF4-FFF2-40B4-BE49-F238E27FC236}">
                <a16:creationId xmlns:a16="http://schemas.microsoft.com/office/drawing/2014/main" id="{5916DF11-0DF1-46B9-A21A-38BA3E2F9E0D}"/>
              </a:ext>
            </a:extLst>
          </p:cNvPr>
          <p:cNvPicPr>
            <a:picLocks noChangeAspect="1"/>
          </p:cNvPicPr>
          <p:nvPr/>
        </p:nvPicPr>
        <p:blipFill rotWithShape="1">
          <a:blip r:embed="rId2"/>
          <a:srcRect b="41448"/>
          <a:stretch/>
        </p:blipFill>
        <p:spPr>
          <a:xfrm>
            <a:off x="379562" y="2005947"/>
            <a:ext cx="8384873" cy="2602629"/>
          </a:xfrm>
          <a:prstGeom prst="rect">
            <a:avLst/>
          </a:prstGeom>
        </p:spPr>
      </p:pic>
      <p:sp>
        <p:nvSpPr>
          <p:cNvPr id="9" name="TextBox 8">
            <a:extLst>
              <a:ext uri="{FF2B5EF4-FFF2-40B4-BE49-F238E27FC236}">
                <a16:creationId xmlns:a16="http://schemas.microsoft.com/office/drawing/2014/main" id="{CFA8290B-9E36-4286-9B7B-B9695C758546}"/>
              </a:ext>
            </a:extLst>
          </p:cNvPr>
          <p:cNvSpPr txBox="1"/>
          <p:nvPr/>
        </p:nvSpPr>
        <p:spPr>
          <a:xfrm>
            <a:off x="258091" y="4828244"/>
            <a:ext cx="8451409" cy="1677382"/>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sng" strike="noStrike" kern="1200" cap="none" spc="0" normalizeH="0" baseline="0" noProof="0" dirty="0">
                <a:ln>
                  <a:noFill/>
                </a:ln>
                <a:solidFill>
                  <a:srgbClr val="323232"/>
                </a:solidFill>
                <a:effectLst/>
                <a:uLnTx/>
                <a:uFillTx/>
                <a:latin typeface="Arial"/>
                <a:ea typeface="+mn-ea"/>
                <a:cs typeface="+mn-cs"/>
              </a:rPr>
              <a:t>E0041 has been cited along with K0918 regarding emergency power circuit breaker testing. CMS has issued revised guidance regarding this process. E0041 will now only be cited if the emergency generator is provided only as a part of the Emergency Preparedness Plan. As most facilities are required to have a generator, this will no longer apply to most surveys.  </a:t>
            </a:r>
            <a:endParaRPr kumimoji="0" lang="en-US" sz="1000" b="0" i="0" u="sng" strike="noStrike" kern="1200" cap="none" spc="0" normalizeH="0" baseline="0" noProof="0" dirty="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C00000"/>
              </a:solidFill>
              <a:effectLst/>
              <a:uLnTx/>
              <a:uFillTx/>
              <a:latin typeface="Arial"/>
              <a:ea typeface="+mn-ea"/>
              <a:cs typeface="+mn-cs"/>
            </a:endParaRPr>
          </a:p>
        </p:txBody>
      </p:sp>
    </p:spTree>
    <p:extLst>
      <p:ext uri="{BB962C8B-B14F-4D97-AF65-F5344CB8AC3E}">
        <p14:creationId xmlns:p14="http://schemas.microsoft.com/office/powerpoint/2010/main" val="3368243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LSC Survey Items</a:t>
            </a:r>
            <a:br>
              <a:rPr lang="en-US" dirty="0"/>
            </a:br>
            <a:r>
              <a:rPr lang="en-US" dirty="0"/>
              <a:t>K911 – Electrical Systems</a:t>
            </a:r>
          </a:p>
        </p:txBody>
      </p:sp>
      <p:sp>
        <p:nvSpPr>
          <p:cNvPr id="3" name="Content Placeholder 2"/>
          <p:cNvSpPr>
            <a:spLocks noGrp="1"/>
          </p:cNvSpPr>
          <p:nvPr>
            <p:ph idx="1"/>
          </p:nvPr>
        </p:nvSpPr>
        <p:spPr>
          <a:xfrm>
            <a:off x="312234" y="2057400"/>
            <a:ext cx="8374566" cy="4267200"/>
          </a:xfrm>
        </p:spPr>
        <p:txBody>
          <a:bodyPr/>
          <a:lstStyle/>
          <a:p>
            <a:pPr lvl="1">
              <a:buFont typeface="Arial" panose="020B0604020202020204" pitchFamily="34" charset="0"/>
              <a:buChar char="•"/>
            </a:pPr>
            <a:r>
              <a:rPr lang="en-US" sz="1800" b="0" dirty="0">
                <a:solidFill>
                  <a:schemeClr val="bg1"/>
                </a:solidFill>
              </a:rPr>
              <a:t>The following requirements are provided in </a:t>
            </a:r>
            <a:r>
              <a:rPr lang="en-US" sz="1800" dirty="0">
                <a:solidFill>
                  <a:schemeClr val="bg1"/>
                </a:solidFill>
              </a:rPr>
              <a:t>NFPA 99, </a:t>
            </a:r>
            <a:r>
              <a:rPr lang="en-US" sz="1800" i="1" dirty="0">
                <a:solidFill>
                  <a:schemeClr val="bg1"/>
                </a:solidFill>
              </a:rPr>
              <a:t>Health Care facilities Code</a:t>
            </a:r>
            <a:r>
              <a:rPr lang="en-US" sz="1800" dirty="0">
                <a:solidFill>
                  <a:schemeClr val="bg1"/>
                </a:solidFill>
              </a:rPr>
              <a:t>: </a:t>
            </a:r>
            <a:endParaRPr lang="en-US" sz="1800" b="0" dirty="0">
              <a:solidFill>
                <a:schemeClr val="bg1"/>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lvl="1">
              <a:buFont typeface="Arial" panose="020B0604020202020204" pitchFamily="34" charset="0"/>
              <a:buChar char="•"/>
            </a:pPr>
            <a:r>
              <a:rPr lang="en-US" sz="1500" b="0" dirty="0">
                <a:solidFill>
                  <a:schemeClr val="bg1"/>
                </a:solidFill>
              </a:rPr>
              <a:t>HLS has received documentation from most manufacturers indicating that testing via simulated overload trip conditions is not recommended. </a:t>
            </a:r>
          </a:p>
          <a:p>
            <a:pPr lvl="1">
              <a:buFont typeface="Arial" panose="020B0604020202020204" pitchFamily="34" charset="0"/>
              <a:buChar char="•"/>
            </a:pPr>
            <a:r>
              <a:rPr lang="en-US" sz="1500" dirty="0">
                <a:solidFill>
                  <a:schemeClr val="bg1"/>
                </a:solidFill>
              </a:rPr>
              <a:t>During a LSC survey, the facility will be require to provide a copy of their testing program, and documentation indicating that breakers have been inspected annually, and that all breakers have been periodically exercised per the testing program.</a:t>
            </a:r>
            <a:endParaRPr lang="en-US" sz="1500" b="0" dirty="0">
              <a:solidFill>
                <a:schemeClr val="bg1"/>
              </a:solidFill>
            </a:endParaRPr>
          </a:p>
          <a:p>
            <a:pPr marL="0" indent="0">
              <a:buNone/>
            </a:pPr>
            <a:endParaRPr lang="en-US" dirty="0"/>
          </a:p>
        </p:txBody>
      </p:sp>
      <p:pic>
        <p:nvPicPr>
          <p:cNvPr id="6" name="Picture 5">
            <a:extLst>
              <a:ext uri="{FF2B5EF4-FFF2-40B4-BE49-F238E27FC236}">
                <a16:creationId xmlns:a16="http://schemas.microsoft.com/office/drawing/2014/main" id="{AACFFB60-CB7D-4302-B7B4-E7747B05AF6B}"/>
              </a:ext>
            </a:extLst>
          </p:cNvPr>
          <p:cNvPicPr>
            <a:picLocks noChangeAspect="1"/>
          </p:cNvPicPr>
          <p:nvPr/>
        </p:nvPicPr>
        <p:blipFill>
          <a:blip r:embed="rId2"/>
          <a:stretch>
            <a:fillRect/>
          </a:stretch>
        </p:blipFill>
        <p:spPr>
          <a:xfrm>
            <a:off x="1133116" y="2773865"/>
            <a:ext cx="5056390" cy="1164502"/>
          </a:xfrm>
          <a:prstGeom prst="rect">
            <a:avLst/>
          </a:prstGeom>
        </p:spPr>
      </p:pic>
      <p:pic>
        <p:nvPicPr>
          <p:cNvPr id="9" name="Picture 8">
            <a:extLst>
              <a:ext uri="{FF2B5EF4-FFF2-40B4-BE49-F238E27FC236}">
                <a16:creationId xmlns:a16="http://schemas.microsoft.com/office/drawing/2014/main" id="{332371AD-57DA-417F-8AE4-E151E6DA1F26}"/>
              </a:ext>
            </a:extLst>
          </p:cNvPr>
          <p:cNvPicPr>
            <a:picLocks noChangeAspect="1"/>
          </p:cNvPicPr>
          <p:nvPr/>
        </p:nvPicPr>
        <p:blipFill>
          <a:blip r:embed="rId3"/>
          <a:stretch>
            <a:fillRect/>
          </a:stretch>
        </p:blipFill>
        <p:spPr>
          <a:xfrm>
            <a:off x="1133116" y="3975225"/>
            <a:ext cx="5066159" cy="679607"/>
          </a:xfrm>
          <a:prstGeom prst="rect">
            <a:avLst/>
          </a:prstGeom>
        </p:spPr>
      </p:pic>
    </p:spTree>
    <p:extLst>
      <p:ext uri="{BB962C8B-B14F-4D97-AF65-F5344CB8AC3E}">
        <p14:creationId xmlns:p14="http://schemas.microsoft.com/office/powerpoint/2010/main" val="1054337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LSC Survey Items (Cont’d)</a:t>
            </a:r>
            <a:br>
              <a:rPr lang="en-US" dirty="0"/>
            </a:br>
            <a:r>
              <a:rPr lang="en-US" sz="2800" dirty="0"/>
              <a:t>Patient Care-Related Electrical Appliances and Equipment (PCREE)</a:t>
            </a:r>
          </a:p>
        </p:txBody>
      </p:sp>
      <p:sp>
        <p:nvSpPr>
          <p:cNvPr id="3" name="Content Placeholder 2"/>
          <p:cNvSpPr>
            <a:spLocks noGrp="1"/>
          </p:cNvSpPr>
          <p:nvPr>
            <p:ph idx="1"/>
          </p:nvPr>
        </p:nvSpPr>
        <p:spPr>
          <a:xfrm>
            <a:off x="312234" y="2057400"/>
            <a:ext cx="8374566" cy="4267200"/>
          </a:xfrm>
        </p:spPr>
        <p:txBody>
          <a:bodyPr/>
          <a:lstStyle/>
          <a:p>
            <a:pPr>
              <a:buFont typeface="Arial" panose="020B0604020202020204" pitchFamily="34" charset="0"/>
              <a:buChar char="•"/>
            </a:pPr>
            <a:r>
              <a:rPr lang="en-US" sz="1700" b="0" dirty="0">
                <a:solidFill>
                  <a:schemeClr val="bg1"/>
                </a:solidFill>
              </a:rPr>
              <a:t>(K-921) Testing in accordance with 2012 NFPA 99, Sections 10.3.5.4 and 10.3.6.</a:t>
            </a:r>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marL="0" indent="0">
              <a:buNone/>
            </a:pPr>
            <a:endParaRPr lang="en-US" dirty="0"/>
          </a:p>
        </p:txBody>
      </p:sp>
      <p:pic>
        <p:nvPicPr>
          <p:cNvPr id="5" name="Picture 4">
            <a:extLst>
              <a:ext uri="{FF2B5EF4-FFF2-40B4-BE49-F238E27FC236}">
                <a16:creationId xmlns:a16="http://schemas.microsoft.com/office/drawing/2014/main" id="{953A1322-BA71-4681-865D-A3B78104DDFE}"/>
              </a:ext>
            </a:extLst>
          </p:cNvPr>
          <p:cNvPicPr>
            <a:picLocks noChangeAspect="1"/>
          </p:cNvPicPr>
          <p:nvPr/>
        </p:nvPicPr>
        <p:blipFill>
          <a:blip r:embed="rId2"/>
          <a:stretch>
            <a:fillRect/>
          </a:stretch>
        </p:blipFill>
        <p:spPr>
          <a:xfrm>
            <a:off x="674033" y="2524036"/>
            <a:ext cx="3636134" cy="4076878"/>
          </a:xfrm>
          <a:prstGeom prst="rect">
            <a:avLst/>
          </a:prstGeom>
        </p:spPr>
      </p:pic>
      <p:pic>
        <p:nvPicPr>
          <p:cNvPr id="7" name="Picture 6">
            <a:extLst>
              <a:ext uri="{FF2B5EF4-FFF2-40B4-BE49-F238E27FC236}">
                <a16:creationId xmlns:a16="http://schemas.microsoft.com/office/drawing/2014/main" id="{976644A8-22B7-494C-95CC-22F993800976}"/>
              </a:ext>
            </a:extLst>
          </p:cNvPr>
          <p:cNvPicPr>
            <a:picLocks noChangeAspect="1"/>
          </p:cNvPicPr>
          <p:nvPr/>
        </p:nvPicPr>
        <p:blipFill>
          <a:blip r:embed="rId3"/>
          <a:stretch>
            <a:fillRect/>
          </a:stretch>
        </p:blipFill>
        <p:spPr>
          <a:xfrm>
            <a:off x="4681180" y="2524035"/>
            <a:ext cx="3654487" cy="1577317"/>
          </a:xfrm>
          <a:prstGeom prst="rect">
            <a:avLst/>
          </a:prstGeom>
        </p:spPr>
      </p:pic>
    </p:spTree>
    <p:extLst>
      <p:ext uri="{BB962C8B-B14F-4D97-AF65-F5344CB8AC3E}">
        <p14:creationId xmlns:p14="http://schemas.microsoft.com/office/powerpoint/2010/main" val="4268572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LSC Survey Items (Cont’d)</a:t>
            </a:r>
            <a:br>
              <a:rPr lang="en-US" dirty="0"/>
            </a:br>
            <a:r>
              <a:rPr lang="en-US" sz="2800" dirty="0"/>
              <a:t>Patient Care-Related Electrical Appliances and Equipment (PCREE)</a:t>
            </a:r>
          </a:p>
        </p:txBody>
      </p:sp>
      <p:sp>
        <p:nvSpPr>
          <p:cNvPr id="3" name="Content Placeholder 2"/>
          <p:cNvSpPr>
            <a:spLocks noGrp="1"/>
          </p:cNvSpPr>
          <p:nvPr>
            <p:ph idx="1"/>
          </p:nvPr>
        </p:nvSpPr>
        <p:spPr>
          <a:xfrm>
            <a:off x="312234" y="2057400"/>
            <a:ext cx="8374566" cy="4267200"/>
          </a:xfrm>
        </p:spPr>
        <p:txBody>
          <a:bodyPr/>
          <a:lstStyle/>
          <a:p>
            <a:pPr>
              <a:buFont typeface="Arial" panose="020B0604020202020204" pitchFamily="34" charset="0"/>
              <a:buChar char="•"/>
            </a:pPr>
            <a:r>
              <a:rPr lang="en-US" sz="1800" b="0" dirty="0">
                <a:solidFill>
                  <a:schemeClr val="bg1"/>
                </a:solidFill>
              </a:rPr>
              <a:t>Documentation must be provided in accordance with 2012 NFPA, Section 10.5.6.2.</a:t>
            </a:r>
          </a:p>
          <a:p>
            <a:pPr marL="457200" lvl="1" indent="0">
              <a:buNone/>
            </a:pPr>
            <a:endParaRPr lang="en-US" sz="1800" b="0" dirty="0">
              <a:solidFill>
                <a:schemeClr val="bg1"/>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marL="0" indent="0">
              <a:buNone/>
            </a:pPr>
            <a:endParaRPr lang="en-US" dirty="0"/>
          </a:p>
        </p:txBody>
      </p:sp>
      <p:pic>
        <p:nvPicPr>
          <p:cNvPr id="6" name="Picture 5">
            <a:extLst>
              <a:ext uri="{FF2B5EF4-FFF2-40B4-BE49-F238E27FC236}">
                <a16:creationId xmlns:a16="http://schemas.microsoft.com/office/drawing/2014/main" id="{A1A5BAEC-6DBC-4C46-8827-4BF9857E12C3}"/>
              </a:ext>
            </a:extLst>
          </p:cNvPr>
          <p:cNvPicPr>
            <a:picLocks noChangeAspect="1"/>
          </p:cNvPicPr>
          <p:nvPr/>
        </p:nvPicPr>
        <p:blipFill>
          <a:blip r:embed="rId2"/>
          <a:stretch>
            <a:fillRect/>
          </a:stretch>
        </p:blipFill>
        <p:spPr>
          <a:xfrm>
            <a:off x="2668961" y="2809875"/>
            <a:ext cx="4577908" cy="2017619"/>
          </a:xfrm>
          <a:prstGeom prst="rect">
            <a:avLst/>
          </a:prstGeom>
        </p:spPr>
      </p:pic>
      <p:pic>
        <p:nvPicPr>
          <p:cNvPr id="9" name="Picture 8">
            <a:extLst>
              <a:ext uri="{FF2B5EF4-FFF2-40B4-BE49-F238E27FC236}">
                <a16:creationId xmlns:a16="http://schemas.microsoft.com/office/drawing/2014/main" id="{F01D1BFA-EC12-402C-9D21-5DD46C7A840F}"/>
              </a:ext>
            </a:extLst>
          </p:cNvPr>
          <p:cNvPicPr>
            <a:picLocks noChangeAspect="1"/>
          </p:cNvPicPr>
          <p:nvPr/>
        </p:nvPicPr>
        <p:blipFill>
          <a:blip r:embed="rId3"/>
          <a:stretch>
            <a:fillRect/>
          </a:stretch>
        </p:blipFill>
        <p:spPr>
          <a:xfrm>
            <a:off x="2668961" y="4879130"/>
            <a:ext cx="4583487" cy="700839"/>
          </a:xfrm>
          <a:prstGeom prst="rect">
            <a:avLst/>
          </a:prstGeom>
        </p:spPr>
      </p:pic>
    </p:spTree>
    <p:extLst>
      <p:ext uri="{BB962C8B-B14F-4D97-AF65-F5344CB8AC3E}">
        <p14:creationId xmlns:p14="http://schemas.microsoft.com/office/powerpoint/2010/main" val="341244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LSC Survey Items (Cont’d)</a:t>
            </a:r>
            <a:br>
              <a:rPr lang="en-US" dirty="0"/>
            </a:br>
            <a:r>
              <a:rPr lang="en-US" sz="2800" dirty="0"/>
              <a:t>Direct-Vent Gas Fireplaces</a:t>
            </a:r>
          </a:p>
        </p:txBody>
      </p:sp>
      <p:sp>
        <p:nvSpPr>
          <p:cNvPr id="3" name="Content Placeholder 2"/>
          <p:cNvSpPr>
            <a:spLocks noGrp="1"/>
          </p:cNvSpPr>
          <p:nvPr>
            <p:ph idx="1"/>
          </p:nvPr>
        </p:nvSpPr>
        <p:spPr>
          <a:xfrm>
            <a:off x="312234" y="2057400"/>
            <a:ext cx="8374566" cy="4267200"/>
          </a:xfrm>
        </p:spPr>
        <p:txBody>
          <a:bodyPr/>
          <a:lstStyle/>
          <a:p>
            <a:pPr>
              <a:buFont typeface="Arial" panose="020B0604020202020204" pitchFamily="34" charset="0"/>
              <a:buChar char="•"/>
            </a:pPr>
            <a:r>
              <a:rPr lang="en-US" sz="1800" b="0" dirty="0">
                <a:solidFill>
                  <a:schemeClr val="bg1"/>
                </a:solidFill>
              </a:rPr>
              <a:t>The following must be provided in accordance with 2012 NFPA, Section 18.5.2.3(2).</a:t>
            </a:r>
          </a:p>
          <a:p>
            <a:pPr marL="457200" lvl="1" indent="0">
              <a:buNone/>
            </a:pPr>
            <a:endParaRPr lang="en-US" sz="1800" b="0" dirty="0">
              <a:solidFill>
                <a:schemeClr val="bg1"/>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marL="0" indent="0">
              <a:buNone/>
            </a:pPr>
            <a:endParaRPr lang="en-US" dirty="0"/>
          </a:p>
        </p:txBody>
      </p:sp>
      <p:pic>
        <p:nvPicPr>
          <p:cNvPr id="5" name="Picture 4">
            <a:extLst>
              <a:ext uri="{FF2B5EF4-FFF2-40B4-BE49-F238E27FC236}">
                <a16:creationId xmlns:a16="http://schemas.microsoft.com/office/drawing/2014/main" id="{3BD10F63-7FEB-4BBB-940F-2B61F624343D}"/>
              </a:ext>
            </a:extLst>
          </p:cNvPr>
          <p:cNvPicPr>
            <a:picLocks noChangeAspect="1"/>
          </p:cNvPicPr>
          <p:nvPr/>
        </p:nvPicPr>
        <p:blipFill>
          <a:blip r:embed="rId2"/>
          <a:stretch>
            <a:fillRect/>
          </a:stretch>
        </p:blipFill>
        <p:spPr>
          <a:xfrm>
            <a:off x="2492148" y="2599563"/>
            <a:ext cx="4006466" cy="3357100"/>
          </a:xfrm>
          <a:prstGeom prst="rect">
            <a:avLst/>
          </a:prstGeom>
        </p:spPr>
      </p:pic>
    </p:spTree>
    <p:extLst>
      <p:ext uri="{BB962C8B-B14F-4D97-AF65-F5344CB8AC3E}">
        <p14:creationId xmlns:p14="http://schemas.microsoft.com/office/powerpoint/2010/main" val="35602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Emergency Power</a:t>
            </a:r>
            <a:br>
              <a:rPr lang="en-US" dirty="0"/>
            </a:br>
            <a:r>
              <a:rPr lang="en-US" dirty="0"/>
              <a:t>(Discussion)</a:t>
            </a:r>
          </a:p>
        </p:txBody>
      </p:sp>
      <p:sp>
        <p:nvSpPr>
          <p:cNvPr id="3" name="Content Placeholder 2"/>
          <p:cNvSpPr>
            <a:spLocks noGrp="1"/>
          </p:cNvSpPr>
          <p:nvPr>
            <p:ph idx="1"/>
          </p:nvPr>
        </p:nvSpPr>
        <p:spPr>
          <a:xfrm>
            <a:off x="141079" y="2057400"/>
            <a:ext cx="8887968" cy="4479254"/>
          </a:xfrm>
        </p:spPr>
        <p:txBody>
          <a:bodyPr/>
          <a:lstStyle/>
          <a:p>
            <a:pPr>
              <a:buFont typeface="Arial" panose="020B0604020202020204" pitchFamily="34" charset="0"/>
              <a:buChar char="•"/>
            </a:pPr>
            <a:r>
              <a:rPr lang="en-US" sz="2000" b="0" dirty="0">
                <a:solidFill>
                  <a:schemeClr val="bg1"/>
                </a:solidFill>
              </a:rPr>
              <a:t>The U.S. Department of Health and Human Services, Office of Inspector General (OIG), has shared a study performed to assess the reliability and adequacy of emergency power systems for nursing homes.</a:t>
            </a:r>
          </a:p>
          <a:p>
            <a:pPr lvl="1">
              <a:buFont typeface="Arial" panose="020B0604020202020204" pitchFamily="34" charset="0"/>
              <a:buChar char="•"/>
            </a:pPr>
            <a:r>
              <a:rPr lang="en-US" sz="1700" dirty="0">
                <a:solidFill>
                  <a:schemeClr val="bg1"/>
                </a:solidFill>
              </a:rPr>
              <a:t>Findings</a:t>
            </a:r>
          </a:p>
          <a:p>
            <a:pPr lvl="2">
              <a:buFont typeface="Arial" panose="020B0604020202020204" pitchFamily="34" charset="0"/>
              <a:buChar char="•"/>
            </a:pPr>
            <a:r>
              <a:rPr lang="en-US" sz="1600" b="0" dirty="0">
                <a:solidFill>
                  <a:schemeClr val="bg1"/>
                </a:solidFill>
              </a:rPr>
              <a:t>It is estimated that:</a:t>
            </a:r>
          </a:p>
          <a:p>
            <a:pPr lvl="3">
              <a:buFont typeface="Arial" panose="020B0604020202020204" pitchFamily="34" charset="0"/>
              <a:buChar char="•"/>
            </a:pPr>
            <a:r>
              <a:rPr lang="en-US" sz="1500" b="0" dirty="0">
                <a:solidFill>
                  <a:schemeClr val="bg1"/>
                </a:solidFill>
              </a:rPr>
              <a:t>73% of nursing homes have inadequate or unreliable emergency power systems</a:t>
            </a:r>
          </a:p>
          <a:p>
            <a:pPr lvl="3">
              <a:buFont typeface="Arial" panose="020B0604020202020204" pitchFamily="34" charset="0"/>
              <a:buChar char="•"/>
            </a:pPr>
            <a:r>
              <a:rPr lang="en-US" sz="1500" dirty="0">
                <a:solidFill>
                  <a:schemeClr val="bg1"/>
                </a:solidFill>
              </a:rPr>
              <a:t>53% of nursing homes have inadequate generator maintenance</a:t>
            </a:r>
          </a:p>
          <a:p>
            <a:pPr lvl="3">
              <a:buFont typeface="Arial" panose="020B0604020202020204" pitchFamily="34" charset="0"/>
              <a:buChar char="•"/>
            </a:pPr>
            <a:r>
              <a:rPr lang="en-US" sz="1500" b="0" dirty="0">
                <a:solidFill>
                  <a:schemeClr val="bg1"/>
                </a:solidFill>
              </a:rPr>
              <a:t>39% of nursing homes have generators with inadequate circuiting</a:t>
            </a:r>
          </a:p>
          <a:p>
            <a:pPr lvl="3">
              <a:buFont typeface="Arial" panose="020B0604020202020204" pitchFamily="34" charset="0"/>
              <a:buChar char="•"/>
            </a:pPr>
            <a:r>
              <a:rPr lang="en-US" sz="1500" dirty="0">
                <a:solidFill>
                  <a:schemeClr val="bg1"/>
                </a:solidFill>
              </a:rPr>
              <a:t>10% of nursing homes have generators that are 40 years of age or older</a:t>
            </a:r>
          </a:p>
          <a:p>
            <a:pPr lvl="2">
              <a:buFont typeface="Arial" panose="020B0604020202020204" pitchFamily="34" charset="0"/>
              <a:buChar char="•"/>
            </a:pPr>
            <a:r>
              <a:rPr lang="en-US" sz="1600" b="0" dirty="0">
                <a:solidFill>
                  <a:schemeClr val="bg1"/>
                </a:solidFill>
              </a:rPr>
              <a:t>It’s unclear what, if any, actions will be taken by CMS to address the findings of this st</a:t>
            </a:r>
            <a:r>
              <a:rPr lang="en-US" sz="1600" dirty="0">
                <a:solidFill>
                  <a:schemeClr val="bg1"/>
                </a:solidFill>
              </a:rPr>
              <a:t>udy.</a:t>
            </a:r>
          </a:p>
          <a:p>
            <a:pPr lvl="1">
              <a:buFont typeface="Arial" panose="020B0604020202020204" pitchFamily="34" charset="0"/>
              <a:buChar char="•"/>
            </a:pPr>
            <a:r>
              <a:rPr lang="en-US" sz="1900" b="0" dirty="0">
                <a:solidFill>
                  <a:schemeClr val="bg1"/>
                </a:solidFill>
              </a:rPr>
              <a:t>CMS will be sharing this study with all n</a:t>
            </a:r>
            <a:r>
              <a:rPr lang="en-US" sz="1900" dirty="0">
                <a:solidFill>
                  <a:schemeClr val="bg1"/>
                </a:solidFill>
              </a:rPr>
              <a:t>ursing homes. Also available at:</a:t>
            </a:r>
          </a:p>
          <a:p>
            <a:pPr marL="457200" lvl="1" indent="0">
              <a:buNone/>
            </a:pPr>
            <a:endParaRPr lang="en-US" sz="800" b="0" dirty="0">
              <a:solidFill>
                <a:schemeClr val="bg1"/>
              </a:solidFill>
            </a:endParaRPr>
          </a:p>
          <a:p>
            <a:pPr marL="0" indent="0" algn="ctr">
              <a:buNone/>
            </a:pPr>
            <a:r>
              <a:rPr lang="en-US" sz="1000" b="0" u="sng" dirty="0">
                <a:solidFill>
                  <a:srgbClr val="0070C0"/>
                </a:solidFill>
              </a:rPr>
              <a:t>https://oig.hhs.gov/reports/all/2026/most-nursing-homes-throughout-the-united-states-do-not-have-adequate-or-reliable-emergency-power-systems</a:t>
            </a:r>
            <a:r>
              <a:rPr lang="en-US" sz="1000" u="sng" dirty="0">
                <a:solidFill>
                  <a:srgbClr val="0070C0"/>
                </a:solidFill>
              </a:rPr>
              <a:t>/</a:t>
            </a:r>
            <a:endParaRPr lang="en-US" sz="1000" b="0" dirty="0">
              <a:solidFill>
                <a:schemeClr val="bg1"/>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marL="0" indent="0">
              <a:buNone/>
            </a:pPr>
            <a:endParaRPr lang="en-US" dirty="0"/>
          </a:p>
        </p:txBody>
      </p:sp>
    </p:spTree>
    <p:extLst>
      <p:ext uri="{BB962C8B-B14F-4D97-AF65-F5344CB8AC3E}">
        <p14:creationId xmlns:p14="http://schemas.microsoft.com/office/powerpoint/2010/main" val="4067110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57086"/>
            <a:ext cx="7086600" cy="1143000"/>
          </a:xfrm>
        </p:spPr>
        <p:txBody>
          <a:bodyPr/>
          <a:lstStyle/>
          <a:p>
            <a:r>
              <a:rPr lang="en-US" dirty="0"/>
              <a:t>Emergency Preparedness</a:t>
            </a:r>
            <a:br>
              <a:rPr lang="en-US" dirty="0"/>
            </a:br>
            <a:r>
              <a:rPr lang="en-US" dirty="0"/>
              <a:t>(Discussion)</a:t>
            </a:r>
          </a:p>
        </p:txBody>
      </p:sp>
      <p:sp>
        <p:nvSpPr>
          <p:cNvPr id="3" name="Content Placeholder 2"/>
          <p:cNvSpPr>
            <a:spLocks noGrp="1"/>
          </p:cNvSpPr>
          <p:nvPr>
            <p:ph idx="1"/>
          </p:nvPr>
        </p:nvSpPr>
        <p:spPr>
          <a:xfrm>
            <a:off x="312234" y="2057400"/>
            <a:ext cx="8612310" cy="4267200"/>
          </a:xfrm>
        </p:spPr>
        <p:txBody>
          <a:bodyPr/>
          <a:lstStyle/>
          <a:p>
            <a:pPr>
              <a:buFont typeface="Arial" panose="020B0604020202020204" pitchFamily="34" charset="0"/>
              <a:buChar char="•"/>
            </a:pPr>
            <a:r>
              <a:rPr lang="en-US" sz="2000" b="0" dirty="0">
                <a:solidFill>
                  <a:schemeClr val="bg1"/>
                </a:solidFill>
              </a:rPr>
              <a:t>Activation and Deployment of the Emergency Preparedness Plan (EPP)</a:t>
            </a:r>
          </a:p>
          <a:p>
            <a:pPr lvl="1">
              <a:buFont typeface="Arial" panose="020B0604020202020204" pitchFamily="34" charset="0"/>
              <a:buChar char="•"/>
            </a:pPr>
            <a:r>
              <a:rPr lang="en-US" sz="1800" dirty="0">
                <a:solidFill>
                  <a:schemeClr val="bg1"/>
                </a:solidFill>
              </a:rPr>
              <a:t>How is information shared?</a:t>
            </a:r>
          </a:p>
          <a:p>
            <a:pPr lvl="1">
              <a:buFont typeface="Arial" panose="020B0604020202020204" pitchFamily="34" charset="0"/>
              <a:buChar char="•"/>
            </a:pPr>
            <a:r>
              <a:rPr lang="en-US" sz="1800" b="0" dirty="0">
                <a:solidFill>
                  <a:schemeClr val="bg1"/>
                </a:solidFill>
              </a:rPr>
              <a:t>Do you have an easy way for staff to </a:t>
            </a:r>
            <a:r>
              <a:rPr lang="en-US" sz="1800" dirty="0">
                <a:solidFill>
                  <a:schemeClr val="bg1"/>
                </a:solidFill>
              </a:rPr>
              <a:t>act quickly?</a:t>
            </a:r>
          </a:p>
          <a:p>
            <a:pPr lvl="2">
              <a:buFont typeface="Arial" panose="020B0604020202020204" pitchFamily="34" charset="0"/>
              <a:buChar char="•"/>
            </a:pPr>
            <a:r>
              <a:rPr lang="en-US" sz="1600" b="0" dirty="0">
                <a:solidFill>
                  <a:schemeClr val="bg1"/>
                </a:solidFill>
              </a:rPr>
              <a:t>Large EP</a:t>
            </a:r>
            <a:r>
              <a:rPr lang="en-US" sz="1600" dirty="0">
                <a:solidFill>
                  <a:schemeClr val="bg1"/>
                </a:solidFill>
              </a:rPr>
              <a:t>Ps</a:t>
            </a:r>
            <a:r>
              <a:rPr lang="en-US" sz="1600" b="0" dirty="0">
                <a:solidFill>
                  <a:schemeClr val="bg1"/>
                </a:solidFill>
              </a:rPr>
              <a:t> can be all-inclusive, but are hard to navigate.</a:t>
            </a:r>
          </a:p>
          <a:p>
            <a:pPr lvl="2">
              <a:buFont typeface="Arial" panose="020B0604020202020204" pitchFamily="34" charset="0"/>
              <a:buChar char="•"/>
            </a:pPr>
            <a:r>
              <a:rPr lang="en-US" sz="1600" b="0" dirty="0">
                <a:solidFill>
                  <a:schemeClr val="bg1"/>
                </a:solidFill>
              </a:rPr>
              <a:t>Do your plans include abbreviated versions for staff that include only immediate action items?</a:t>
            </a:r>
          </a:p>
          <a:p>
            <a:pPr lvl="1">
              <a:buFont typeface="Arial" panose="020B0604020202020204" pitchFamily="34" charset="0"/>
              <a:buChar char="•"/>
            </a:pPr>
            <a:r>
              <a:rPr lang="en-US" sz="1900" dirty="0">
                <a:solidFill>
                  <a:schemeClr val="bg1"/>
                </a:solidFill>
              </a:rPr>
              <a:t>Who has access to the full EPP, and how is it stored?</a:t>
            </a:r>
          </a:p>
          <a:p>
            <a:pPr lvl="2">
              <a:buFont typeface="Arial" panose="020B0604020202020204" pitchFamily="34" charset="0"/>
              <a:buChar char="•"/>
            </a:pPr>
            <a:r>
              <a:rPr lang="en-US" sz="1600" b="0" dirty="0">
                <a:solidFill>
                  <a:schemeClr val="bg1"/>
                </a:solidFill>
              </a:rPr>
              <a:t>Large binders are cumberso</a:t>
            </a:r>
            <a:r>
              <a:rPr lang="en-US" sz="1600" dirty="0">
                <a:solidFill>
                  <a:schemeClr val="bg1"/>
                </a:solidFill>
              </a:rPr>
              <a:t>me, and are easily locked in an office and inaccessible.</a:t>
            </a:r>
          </a:p>
          <a:p>
            <a:pPr lvl="2">
              <a:buFont typeface="Arial" panose="020B0604020202020204" pitchFamily="34" charset="0"/>
              <a:buChar char="•"/>
            </a:pPr>
            <a:r>
              <a:rPr lang="en-US" sz="1600" b="0" dirty="0">
                <a:solidFill>
                  <a:schemeClr val="bg1"/>
                </a:solidFill>
              </a:rPr>
              <a:t>Electronic versions often require passwords, and staff must know where to find them. How </a:t>
            </a:r>
            <a:r>
              <a:rPr lang="en-US" sz="1600" dirty="0">
                <a:solidFill>
                  <a:schemeClr val="bg1"/>
                </a:solidFill>
              </a:rPr>
              <a:t>is this coordinated?</a:t>
            </a:r>
          </a:p>
          <a:p>
            <a:pPr lvl="1">
              <a:buFont typeface="Arial" panose="020B0604020202020204" pitchFamily="34" charset="0"/>
              <a:buChar char="•"/>
            </a:pPr>
            <a:r>
              <a:rPr lang="en-US" sz="1900" b="0" dirty="0">
                <a:solidFill>
                  <a:schemeClr val="bg1"/>
                </a:solidFill>
              </a:rPr>
              <a:t>Communication</a:t>
            </a:r>
          </a:p>
          <a:p>
            <a:pPr lvl="2">
              <a:buFont typeface="Arial" panose="020B0604020202020204" pitchFamily="34" charset="0"/>
              <a:buChar char="•"/>
            </a:pPr>
            <a:r>
              <a:rPr lang="en-US" sz="1600" dirty="0">
                <a:solidFill>
                  <a:schemeClr val="bg1"/>
                </a:solidFill>
              </a:rPr>
              <a:t>What methods are used for backup communication? Discussion.</a:t>
            </a:r>
            <a:r>
              <a:rPr lang="en-US" sz="1600" b="0" dirty="0">
                <a:solidFill>
                  <a:schemeClr val="bg1"/>
                </a:solidFill>
              </a:rPr>
              <a:t> </a:t>
            </a:r>
          </a:p>
          <a:p>
            <a:pPr>
              <a:buFont typeface="Arial" panose="020B0604020202020204" pitchFamily="34" charset="0"/>
              <a:buChar char="•"/>
            </a:pPr>
            <a:endParaRPr lang="en-US" sz="1800" b="0" dirty="0">
              <a:solidFill>
                <a:schemeClr val="bg1"/>
              </a:solidFill>
            </a:endParaRPr>
          </a:p>
          <a:p>
            <a:pPr marL="457200" lvl="1" indent="0">
              <a:buNone/>
            </a:pPr>
            <a:endParaRPr lang="en-US" sz="1800" b="0" dirty="0">
              <a:solidFill>
                <a:schemeClr val="bg1"/>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sz="800" dirty="0"/>
          </a:p>
          <a:p>
            <a:pPr marL="0" indent="0">
              <a:buNone/>
            </a:pPr>
            <a:endParaRPr lang="en-US" dirty="0"/>
          </a:p>
        </p:txBody>
      </p:sp>
    </p:spTree>
    <p:extLst>
      <p:ext uri="{BB962C8B-B14F-4D97-AF65-F5344CB8AC3E}">
        <p14:creationId xmlns:p14="http://schemas.microsoft.com/office/powerpoint/2010/main" val="1404920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sp>
        <p:nvSpPr>
          <p:cNvPr id="5" name="AutoShape 2" descr="Hello Speech Bubble in Retro Style Stock Vector - Illustration of card,  copyspace: 10208031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4" descr="Hello Speech Bubble in Retro Style Stock Vector - Illustration of card,  copyspace: 102080316"/>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p:cNvSpPr txBox="1"/>
          <p:nvPr/>
        </p:nvSpPr>
        <p:spPr>
          <a:xfrm>
            <a:off x="612775" y="2183946"/>
            <a:ext cx="8241293" cy="2862322"/>
          </a:xfrm>
          <a:prstGeom prst="rect">
            <a:avLst/>
          </a:prstGeom>
          <a:noFill/>
        </p:spPr>
        <p:txBody>
          <a:bodyPr wrap="square" rtlCol="0">
            <a:spAutoFit/>
          </a:bodyPr>
          <a:lstStyle/>
          <a:p>
            <a:pPr algn="ctr"/>
            <a:endParaRPr lang="en-US" sz="6000" b="1" dirty="0"/>
          </a:p>
          <a:p>
            <a:pPr algn="ctr"/>
            <a:endParaRPr lang="en-US" sz="6000" b="1" dirty="0"/>
          </a:p>
          <a:p>
            <a:pPr algn="ctr"/>
            <a:endParaRPr lang="en-US" sz="6000" dirty="0"/>
          </a:p>
        </p:txBody>
      </p:sp>
      <p:sp>
        <p:nvSpPr>
          <p:cNvPr id="8" name="TextBox 7">
            <a:extLst>
              <a:ext uri="{FF2B5EF4-FFF2-40B4-BE49-F238E27FC236}">
                <a16:creationId xmlns:a16="http://schemas.microsoft.com/office/drawing/2014/main" id="{623B90F5-ED85-46B5-9BB3-08968AEC8DAE}"/>
              </a:ext>
            </a:extLst>
          </p:cNvPr>
          <p:cNvSpPr txBox="1"/>
          <p:nvPr/>
        </p:nvSpPr>
        <p:spPr>
          <a:xfrm>
            <a:off x="460375" y="1685925"/>
            <a:ext cx="8572112" cy="4708981"/>
          </a:xfrm>
          <a:prstGeom prst="rect">
            <a:avLst/>
          </a:prstGeom>
          <a:noFill/>
        </p:spPr>
        <p:txBody>
          <a:bodyPr wrap="square" rtlCol="0">
            <a:spAutoFit/>
          </a:bodyPr>
          <a:lstStyle/>
          <a:p>
            <a:pPr algn="ctr"/>
            <a:endParaRPr lang="en-US" sz="3600" b="1" i="0" dirty="0">
              <a:solidFill>
                <a:srgbClr val="323A45"/>
              </a:solidFill>
              <a:effectLst/>
              <a:latin typeface="Muli"/>
            </a:endParaRPr>
          </a:p>
          <a:p>
            <a:pPr marL="571500" indent="-571500">
              <a:buFont typeface="Arial" panose="020B0604020202020204" pitchFamily="34" charset="0"/>
              <a:buChar char="•"/>
            </a:pPr>
            <a:endParaRPr lang="en-US" sz="3600" dirty="0"/>
          </a:p>
          <a:p>
            <a:endParaRPr lang="en-US" sz="3600" i="0" dirty="0">
              <a:solidFill>
                <a:srgbClr val="323A45"/>
              </a:solidFill>
              <a:effectLst/>
              <a:latin typeface="Muli"/>
            </a:endParaRPr>
          </a:p>
          <a:p>
            <a:pPr algn="ctr"/>
            <a:r>
              <a:rPr lang="en-US" sz="3200" b="0" i="0" dirty="0">
                <a:solidFill>
                  <a:srgbClr val="323A45"/>
                </a:solidFill>
                <a:effectLst/>
                <a:latin typeface="Muli"/>
              </a:rPr>
              <a:t>Questions? </a:t>
            </a: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dirty="0">
              <a:solidFill>
                <a:srgbClr val="323A45"/>
              </a:solidFill>
              <a:latin typeface="Muli"/>
            </a:endParaRPr>
          </a:p>
          <a:p>
            <a:endParaRPr lang="en-US" sz="3200" b="0" i="0" dirty="0">
              <a:solidFill>
                <a:srgbClr val="323A45"/>
              </a:solidFill>
              <a:effectLst/>
              <a:latin typeface="Muli"/>
            </a:endParaRPr>
          </a:p>
          <a:p>
            <a:endParaRPr lang="en-US" sz="3200" b="0" i="0" dirty="0">
              <a:solidFill>
                <a:srgbClr val="323A45"/>
              </a:solidFill>
              <a:effectLst/>
              <a:latin typeface="Muli"/>
            </a:endParaRPr>
          </a:p>
        </p:txBody>
      </p:sp>
    </p:spTree>
    <p:extLst>
      <p:ext uri="{BB962C8B-B14F-4D97-AF65-F5344CB8AC3E}">
        <p14:creationId xmlns:p14="http://schemas.microsoft.com/office/powerpoint/2010/main" val="3805755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59102"/>
            <a:ext cx="9144000" cy="2026899"/>
          </a:xfrm>
        </p:spPr>
        <p:txBody>
          <a:bodyPr anchor="ctr" anchorCtr="0">
            <a:normAutofit/>
          </a:bodyPr>
          <a:lstStyle/>
          <a:p>
            <a:r>
              <a:rPr lang="en-US" altLang="en-US" sz="3600" b="1" dirty="0">
                <a:solidFill>
                  <a:srgbClr val="77370B"/>
                </a:solidFill>
              </a:rPr>
              <a:t>        Wyoming Department of Health</a:t>
            </a:r>
            <a:br>
              <a:rPr lang="en-US" altLang="en-US" sz="3600" b="1" dirty="0">
                <a:solidFill>
                  <a:srgbClr val="77370B"/>
                </a:solidFill>
              </a:rPr>
            </a:br>
            <a:r>
              <a:rPr lang="en-US" altLang="en-US" sz="3600" b="1" dirty="0">
                <a:solidFill>
                  <a:srgbClr val="77370B"/>
                </a:solidFill>
              </a:rPr>
              <a:t>          Healthcare Licensing and Surveys</a:t>
            </a:r>
            <a:endParaRPr lang="en-US" sz="3600" b="1" dirty="0">
              <a:solidFill>
                <a:srgbClr val="77370B"/>
              </a:solidFill>
            </a:endParaRPr>
          </a:p>
        </p:txBody>
      </p:sp>
      <p:sp>
        <p:nvSpPr>
          <p:cNvPr id="3" name="Subtitle 2"/>
          <p:cNvSpPr>
            <a:spLocks noGrp="1"/>
          </p:cNvSpPr>
          <p:nvPr>
            <p:ph type="subTitle" idx="1"/>
          </p:nvPr>
        </p:nvSpPr>
        <p:spPr>
          <a:xfrm>
            <a:off x="1382751" y="1932782"/>
            <a:ext cx="7040994" cy="4084296"/>
          </a:xfrm>
        </p:spPr>
        <p:txBody>
          <a:bodyPr>
            <a:normAutofit/>
          </a:bodyPr>
          <a:lstStyle/>
          <a:p>
            <a:endParaRPr lang="en-US" sz="7200" dirty="0"/>
          </a:p>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56462" y="259102"/>
            <a:ext cx="1183823" cy="1673679"/>
          </a:xfrm>
          <a:prstGeom prst="rect">
            <a:avLst/>
          </a:prstGeom>
          <a:noFill/>
          <a:ln>
            <a:noFill/>
          </a:ln>
        </p:spPr>
      </p:pic>
      <p:pic>
        <p:nvPicPr>
          <p:cNvPr id="7" name="Picture 6" descr="The image features a vibrant, colorful brushstroke design with a 3D effect. The brushstrokes create a dynamic, flowing ribbon of colors that resemble the spectrum of a rainbow">
            <a:extLst>
              <a:ext uri="{FF2B5EF4-FFF2-40B4-BE49-F238E27FC236}">
                <a16:creationId xmlns:a16="http://schemas.microsoft.com/office/drawing/2014/main" id="{D888000D-32ED-45E4-8BE2-B8939639B71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685251" y="2567569"/>
            <a:ext cx="6266576" cy="3625075"/>
          </a:xfrm>
          <a:prstGeom prst="rect">
            <a:avLst/>
          </a:prstGeom>
          <a:noFill/>
          <a:ln>
            <a:noFill/>
          </a:ln>
        </p:spPr>
      </p:pic>
    </p:spTree>
    <p:extLst>
      <p:ext uri="{BB962C8B-B14F-4D97-AF65-F5344CB8AC3E}">
        <p14:creationId xmlns:p14="http://schemas.microsoft.com/office/powerpoint/2010/main" val="38913693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wdh">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79241</TotalTime>
  <Words>3591</Words>
  <Application>Microsoft Office PowerPoint</Application>
  <PresentationFormat>On-screen Show (4:3)</PresentationFormat>
  <Paragraphs>833</Paragraphs>
  <Slides>52</Slides>
  <Notes>26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52</vt:i4>
      </vt:variant>
    </vt:vector>
  </HeadingPairs>
  <TitlesOfParts>
    <vt:vector size="60" baseType="lpstr">
      <vt:lpstr>arial</vt:lpstr>
      <vt:lpstr>arial</vt:lpstr>
      <vt:lpstr>Calibri</vt:lpstr>
      <vt:lpstr>Calibri Light</vt:lpstr>
      <vt:lpstr>Muli</vt:lpstr>
      <vt:lpstr>public_sans</vt:lpstr>
      <vt:lpstr>Office Theme</vt:lpstr>
      <vt:lpstr>Theme1wdh</vt:lpstr>
      <vt:lpstr>        Wyoming Department of Health        Healthcare Licensing and Surveys</vt:lpstr>
      <vt:lpstr>        Wyoming Department of Health         Healthcare Licensing and Surveys</vt:lpstr>
      <vt:lpstr>     </vt:lpstr>
      <vt:lpstr>    NURSING HOMES          TOP 10 CITED HEALTH DEFICIENCIES                  Standard and Complaint Surveys     FFY2025 </vt:lpstr>
      <vt:lpstr>    NURSING HOMES          TOP 10 CITED HEALTH DEFICIENCIES                  Standard and Complaint Surveys     FFY2026 YTD </vt:lpstr>
      <vt:lpstr>        Complaint Data             </vt:lpstr>
      <vt:lpstr>              NURSING HOME STANDARD SURVEYS            AVERAGE # OF HEALTH DEFICIENCIES</vt:lpstr>
      <vt:lpstr>           AVERAGE FULL SURVEY FREQUENCY</vt:lpstr>
      <vt:lpstr>                NURSING HOME INFORMAL             DISPUTE RESOLUTION</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        Wyoming Department of Health         Healthcare Licensing and Surveys</vt:lpstr>
      <vt:lpstr>PowerPoint Presentation</vt:lpstr>
      <vt:lpstr>        Wyoming Department of Health         Healthcare Licensing and Surveys</vt:lpstr>
      <vt:lpstr>        Wyoming Department of Health         Healthcare Licensing and Surveys</vt:lpstr>
      <vt:lpstr>        Wyoming Department of Health         Healthcare Licensing and Surveys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HLS Construction Project Submission </vt:lpstr>
      <vt:lpstr>HLS Interim Construction Inspections </vt:lpstr>
      <vt:lpstr>Nursing Homes Wyoming Top 10 Deficiencies Life Safety Code</vt:lpstr>
      <vt:lpstr>PowerPoint Presentation</vt:lpstr>
      <vt:lpstr>LSC Survey Items K911 – Electrical Systems</vt:lpstr>
      <vt:lpstr>LSC Survey Items (Cont’d) Patient Care-Related Electrical Appliances and Equipment (PCREE)</vt:lpstr>
      <vt:lpstr>LSC Survey Items (Cont’d) Patient Care-Related Electrical Appliances and Equipment (PCREE)</vt:lpstr>
      <vt:lpstr>LSC Survey Items (Cont’d) Direct-Vent Gas Fireplaces</vt:lpstr>
      <vt:lpstr>Emergency Power (Discussion)</vt:lpstr>
      <vt:lpstr>Emergency Preparedness (Discussion)</vt:lpstr>
      <vt:lpstr>        Wyoming Department of Health         Healthcare Licensing and Surveys</vt:lpstr>
      <vt:lpstr>        Wyoming Department of Health           Healthcare Licensing and Surveys</vt:lpstr>
    </vt:vector>
  </TitlesOfParts>
  <Company>State Of Wyoming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Wyoming Department of Health</dc:title>
  <dc:creator>Jo Grady</dc:creator>
  <cp:lastModifiedBy>Conlin, Janelle</cp:lastModifiedBy>
  <cp:revision>221</cp:revision>
  <cp:lastPrinted>2025-09-03T22:17:51Z</cp:lastPrinted>
  <dcterms:created xsi:type="dcterms:W3CDTF">2018-04-25T21:09:56Z</dcterms:created>
  <dcterms:modified xsi:type="dcterms:W3CDTF">2026-09-10T19:55:33Z</dcterms:modified>
</cp:coreProperties>
</file>