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7" r:id="rId2"/>
  </p:sldMasterIdLst>
  <p:sldIdLst>
    <p:sldId id="256" r:id="rId3"/>
    <p:sldId id="306" r:id="rId4"/>
    <p:sldId id="387" r:id="rId5"/>
    <p:sldId id="266" r:id="rId6"/>
    <p:sldId id="308" r:id="rId7"/>
    <p:sldId id="309" r:id="rId8"/>
    <p:sldId id="317" r:id="rId9"/>
    <p:sldId id="314" r:id="rId10"/>
    <p:sldId id="315" r:id="rId11"/>
    <p:sldId id="333" r:id="rId12"/>
    <p:sldId id="311" r:id="rId13"/>
    <p:sldId id="312" r:id="rId14"/>
    <p:sldId id="313" r:id="rId15"/>
    <p:sldId id="316" r:id="rId16"/>
    <p:sldId id="332" r:id="rId17"/>
    <p:sldId id="261" r:id="rId18"/>
    <p:sldId id="334" r:id="rId19"/>
    <p:sldId id="335" r:id="rId20"/>
    <p:sldId id="336" r:id="rId21"/>
    <p:sldId id="392" r:id="rId22"/>
    <p:sldId id="337" r:id="rId23"/>
    <p:sldId id="338" r:id="rId24"/>
    <p:sldId id="339" r:id="rId25"/>
    <p:sldId id="340" r:id="rId26"/>
    <p:sldId id="354" r:id="rId27"/>
    <p:sldId id="355" r:id="rId28"/>
    <p:sldId id="264" r:id="rId29"/>
    <p:sldId id="320" r:id="rId30"/>
    <p:sldId id="343" r:id="rId31"/>
    <p:sldId id="344" r:id="rId32"/>
    <p:sldId id="345" r:id="rId33"/>
    <p:sldId id="346" r:id="rId34"/>
    <p:sldId id="347" r:id="rId35"/>
    <p:sldId id="318" r:id="rId36"/>
    <p:sldId id="319" r:id="rId37"/>
    <p:sldId id="349" r:id="rId38"/>
    <p:sldId id="389" r:id="rId39"/>
    <p:sldId id="394" r:id="rId40"/>
    <p:sldId id="280" r:id="rId41"/>
    <p:sldId id="302" r:id="rId42"/>
    <p:sldId id="321" r:id="rId43"/>
    <p:sldId id="281" r:id="rId44"/>
    <p:sldId id="322" r:id="rId45"/>
    <p:sldId id="323" r:id="rId46"/>
    <p:sldId id="286" r:id="rId47"/>
    <p:sldId id="287" r:id="rId48"/>
    <p:sldId id="324" r:id="rId49"/>
    <p:sldId id="285" r:id="rId50"/>
    <p:sldId id="288" r:id="rId51"/>
    <p:sldId id="290" r:id="rId52"/>
    <p:sldId id="289" r:id="rId53"/>
    <p:sldId id="397" r:id="rId54"/>
    <p:sldId id="325" r:id="rId55"/>
    <p:sldId id="284" r:id="rId56"/>
    <p:sldId id="299" r:id="rId57"/>
    <p:sldId id="300" r:id="rId58"/>
    <p:sldId id="301" r:id="rId59"/>
    <p:sldId id="303" r:id="rId60"/>
    <p:sldId id="326" r:id="rId61"/>
    <p:sldId id="295" r:id="rId62"/>
    <p:sldId id="294" r:id="rId63"/>
    <p:sldId id="296" r:id="rId64"/>
    <p:sldId id="297" r:id="rId65"/>
    <p:sldId id="298" r:id="rId66"/>
    <p:sldId id="304" r:id="rId67"/>
    <p:sldId id="327" r:id="rId68"/>
    <p:sldId id="328" r:id="rId69"/>
    <p:sldId id="329" r:id="rId70"/>
    <p:sldId id="390" r:id="rId71"/>
    <p:sldId id="393" r:id="rId72"/>
    <p:sldId id="395" r:id="rId73"/>
    <p:sldId id="363" r:id="rId74"/>
    <p:sldId id="356" r:id="rId75"/>
    <p:sldId id="357" r:id="rId76"/>
    <p:sldId id="358" r:id="rId77"/>
    <p:sldId id="364" r:id="rId78"/>
    <p:sldId id="359" r:id="rId79"/>
    <p:sldId id="360" r:id="rId80"/>
    <p:sldId id="361" r:id="rId81"/>
    <p:sldId id="365" r:id="rId82"/>
    <p:sldId id="367" r:id="rId83"/>
    <p:sldId id="369" r:id="rId84"/>
    <p:sldId id="370" r:id="rId85"/>
    <p:sldId id="368" r:id="rId86"/>
    <p:sldId id="372" r:id="rId87"/>
    <p:sldId id="375" r:id="rId88"/>
    <p:sldId id="373" r:id="rId89"/>
    <p:sldId id="379" r:id="rId90"/>
    <p:sldId id="381" r:id="rId91"/>
    <p:sldId id="374" r:id="rId92"/>
    <p:sldId id="388" r:id="rId93"/>
    <p:sldId id="376" r:id="rId94"/>
    <p:sldId id="377" r:id="rId95"/>
    <p:sldId id="382" r:id="rId96"/>
    <p:sldId id="391" r:id="rId97"/>
    <p:sldId id="383" r:id="rId98"/>
    <p:sldId id="331" r:id="rId99"/>
    <p:sldId id="396"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11" autoAdjust="0"/>
    <p:restoredTop sz="93447" autoAdjust="0"/>
  </p:normalViewPr>
  <p:slideViewPr>
    <p:cSldViewPr snapToGrid="0">
      <p:cViewPr varScale="1">
        <p:scale>
          <a:sx n="59" d="100"/>
          <a:sy n="59" d="100"/>
        </p:scale>
        <p:origin x="1004" y="44"/>
      </p:cViewPr>
      <p:guideLst/>
    </p:cSldViewPr>
  </p:slideViewPr>
  <p:notesTextViewPr>
    <p:cViewPr>
      <p:scale>
        <a:sx n="1" d="1"/>
        <a:sy n="1" d="1"/>
      </p:scale>
      <p:origin x="0" y="0"/>
    </p:cViewPr>
  </p:notesTextViewPr>
  <p:sorterViewPr>
    <p:cViewPr>
      <p:scale>
        <a:sx n="75" d="100"/>
        <a:sy n="75" d="100"/>
      </p:scale>
      <p:origin x="0" y="-255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s>
</file>

<file path=ppt/diagrams/_rels/data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diagrams/_rels/data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_rels/data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ata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4" Type="http://schemas.openxmlformats.org/officeDocument/2006/relationships/image" Target="../media/image29.svg"/></Relationships>
</file>

<file path=ppt/diagrams/_rels/data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2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_rels/drawing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4" Type="http://schemas.openxmlformats.org/officeDocument/2006/relationships/image" Target="../media/image29.svg"/></Relationships>
</file>

<file path=ppt/diagrams/_rels/drawing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29DAF9-EFD5-4F32-8EF1-CDFAA15988C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CCEEE9B-89CB-438A-BA09-D683086DAB7F}">
      <dgm:prSet/>
      <dgm:spPr/>
      <dgm:t>
        <a:bodyPr/>
        <a:lstStyle/>
        <a:p>
          <a:pPr>
            <a:lnSpc>
              <a:spcPct val="100000"/>
            </a:lnSpc>
          </a:pPr>
          <a:r>
            <a:rPr lang="en-US"/>
            <a:t>Survey Primer</a:t>
          </a:r>
        </a:p>
      </dgm:t>
    </dgm:pt>
    <dgm:pt modelId="{3BB4526D-8151-4B06-9D13-8755E110466C}" type="parTrans" cxnId="{2F1A656E-0800-407E-AA00-DF090199690B}">
      <dgm:prSet/>
      <dgm:spPr/>
      <dgm:t>
        <a:bodyPr/>
        <a:lstStyle/>
        <a:p>
          <a:endParaRPr lang="en-US"/>
        </a:p>
      </dgm:t>
    </dgm:pt>
    <dgm:pt modelId="{057674D7-B790-4320-AF6B-4990A40EFD7D}" type="sibTrans" cxnId="{2F1A656E-0800-407E-AA00-DF090199690B}">
      <dgm:prSet/>
      <dgm:spPr/>
      <dgm:t>
        <a:bodyPr/>
        <a:lstStyle/>
        <a:p>
          <a:endParaRPr lang="en-US"/>
        </a:p>
      </dgm:t>
    </dgm:pt>
    <dgm:pt modelId="{41E0C058-DD9F-4037-BE2E-3AEC51C18997}">
      <dgm:prSet/>
      <dgm:spPr/>
      <dgm:t>
        <a:bodyPr/>
        <a:lstStyle/>
        <a:p>
          <a:pPr>
            <a:lnSpc>
              <a:spcPct val="100000"/>
            </a:lnSpc>
          </a:pPr>
          <a:r>
            <a:rPr lang="en-US"/>
            <a:t>LeadingAge Work on Surveys</a:t>
          </a:r>
        </a:p>
      </dgm:t>
    </dgm:pt>
    <dgm:pt modelId="{BF8D56B9-EFCE-4CC8-85F1-50594BCF47EC}" type="parTrans" cxnId="{EC5B25BD-5625-4268-81F1-D369B9CB365D}">
      <dgm:prSet/>
      <dgm:spPr/>
      <dgm:t>
        <a:bodyPr/>
        <a:lstStyle/>
        <a:p>
          <a:endParaRPr lang="en-US"/>
        </a:p>
      </dgm:t>
    </dgm:pt>
    <dgm:pt modelId="{1436756D-163B-48A5-B97D-E5D42CB7AA90}" type="sibTrans" cxnId="{EC5B25BD-5625-4268-81F1-D369B9CB365D}">
      <dgm:prSet/>
      <dgm:spPr/>
      <dgm:t>
        <a:bodyPr/>
        <a:lstStyle/>
        <a:p>
          <a:endParaRPr lang="en-US"/>
        </a:p>
      </dgm:t>
    </dgm:pt>
    <dgm:pt modelId="{C689FD27-F2D6-4C4C-A709-5FB968D05145}">
      <dgm:prSet/>
      <dgm:spPr/>
      <dgm:t>
        <a:bodyPr/>
        <a:lstStyle/>
        <a:p>
          <a:pPr>
            <a:lnSpc>
              <a:spcPct val="100000"/>
            </a:lnSpc>
          </a:pPr>
          <a:r>
            <a:rPr lang="en-US"/>
            <a:t>Being Prepared</a:t>
          </a:r>
        </a:p>
      </dgm:t>
    </dgm:pt>
    <dgm:pt modelId="{019F69DD-4CB5-4748-A098-0D77A87C83FD}" type="parTrans" cxnId="{E23DC79E-7E9C-4EC8-84C7-F33B94421589}">
      <dgm:prSet/>
      <dgm:spPr/>
      <dgm:t>
        <a:bodyPr/>
        <a:lstStyle/>
        <a:p>
          <a:endParaRPr lang="en-US"/>
        </a:p>
      </dgm:t>
    </dgm:pt>
    <dgm:pt modelId="{5029023A-05F5-4269-9399-C04C4BF1A841}" type="sibTrans" cxnId="{E23DC79E-7E9C-4EC8-84C7-F33B94421589}">
      <dgm:prSet/>
      <dgm:spPr/>
      <dgm:t>
        <a:bodyPr/>
        <a:lstStyle/>
        <a:p>
          <a:endParaRPr lang="en-US"/>
        </a:p>
      </dgm:t>
    </dgm:pt>
    <dgm:pt modelId="{0520599C-077B-4E29-BDFF-DA410300E22E}">
      <dgm:prSet/>
      <dgm:spPr/>
      <dgm:t>
        <a:bodyPr/>
        <a:lstStyle/>
        <a:p>
          <a:pPr>
            <a:lnSpc>
              <a:spcPct val="100000"/>
            </a:lnSpc>
          </a:pPr>
          <a:r>
            <a:rPr lang="en-US"/>
            <a:t>Feeling Empowered</a:t>
          </a:r>
        </a:p>
      </dgm:t>
    </dgm:pt>
    <dgm:pt modelId="{3E9046C7-73FF-492A-9D75-C49B8DEE2070}" type="parTrans" cxnId="{40095604-4691-4FAB-AAC0-51CB233E8F9E}">
      <dgm:prSet/>
      <dgm:spPr/>
      <dgm:t>
        <a:bodyPr/>
        <a:lstStyle/>
        <a:p>
          <a:endParaRPr lang="en-US"/>
        </a:p>
      </dgm:t>
    </dgm:pt>
    <dgm:pt modelId="{1EDC15DF-FEF7-40CC-AC34-86CA3C390DFB}" type="sibTrans" cxnId="{40095604-4691-4FAB-AAC0-51CB233E8F9E}">
      <dgm:prSet/>
      <dgm:spPr/>
      <dgm:t>
        <a:bodyPr/>
        <a:lstStyle/>
        <a:p>
          <a:endParaRPr lang="en-US"/>
        </a:p>
      </dgm:t>
    </dgm:pt>
    <dgm:pt modelId="{042720AC-EEEB-41A4-B9C6-E7D5BFCD094B}" type="pres">
      <dgm:prSet presAssocID="{8029DAF9-EFD5-4F32-8EF1-CDFAA15988C9}" presName="root" presStyleCnt="0">
        <dgm:presLayoutVars>
          <dgm:dir/>
          <dgm:resizeHandles val="exact"/>
        </dgm:presLayoutVars>
      </dgm:prSet>
      <dgm:spPr/>
    </dgm:pt>
    <dgm:pt modelId="{3503D463-1EA2-4789-BCA6-5E8221A3724A}" type="pres">
      <dgm:prSet presAssocID="{5CCEEE9B-89CB-438A-BA09-D683086DAB7F}" presName="compNode" presStyleCnt="0"/>
      <dgm:spPr/>
    </dgm:pt>
    <dgm:pt modelId="{BDF1CC74-2EE3-48E3-B088-1A3DB9611D76}" type="pres">
      <dgm:prSet presAssocID="{5CCEEE9B-89CB-438A-BA09-D683086DAB7F}" presName="bgRect" presStyleLbl="bgShp" presStyleIdx="0" presStyleCnt="4"/>
      <dgm:spPr/>
    </dgm:pt>
    <dgm:pt modelId="{C69BBCA4-36C5-4D96-A305-1059DB9DEB16}" type="pres">
      <dgm:prSet presAssocID="{5CCEEE9B-89CB-438A-BA09-D683086DAB7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 List"/>
        </a:ext>
      </dgm:extLst>
    </dgm:pt>
    <dgm:pt modelId="{442609B9-034C-4059-B7E3-5D8450D9A0D1}" type="pres">
      <dgm:prSet presAssocID="{5CCEEE9B-89CB-438A-BA09-D683086DAB7F}" presName="spaceRect" presStyleCnt="0"/>
      <dgm:spPr/>
    </dgm:pt>
    <dgm:pt modelId="{9C90EF31-CC8E-4099-AE5C-C3DFF6C3CF3D}" type="pres">
      <dgm:prSet presAssocID="{5CCEEE9B-89CB-438A-BA09-D683086DAB7F}" presName="parTx" presStyleLbl="revTx" presStyleIdx="0" presStyleCnt="4">
        <dgm:presLayoutVars>
          <dgm:chMax val="0"/>
          <dgm:chPref val="0"/>
        </dgm:presLayoutVars>
      </dgm:prSet>
      <dgm:spPr/>
    </dgm:pt>
    <dgm:pt modelId="{DEA38538-641B-4676-B35B-49A43F858B76}" type="pres">
      <dgm:prSet presAssocID="{057674D7-B790-4320-AF6B-4990A40EFD7D}" presName="sibTrans" presStyleCnt="0"/>
      <dgm:spPr/>
    </dgm:pt>
    <dgm:pt modelId="{09DCEDCF-6FDD-4463-8C33-26DBD01479C4}" type="pres">
      <dgm:prSet presAssocID="{41E0C058-DD9F-4037-BE2E-3AEC51C18997}" presName="compNode" presStyleCnt="0"/>
      <dgm:spPr/>
    </dgm:pt>
    <dgm:pt modelId="{BA1557CD-1619-4847-914D-7E806E003165}" type="pres">
      <dgm:prSet presAssocID="{41E0C058-DD9F-4037-BE2E-3AEC51C18997}" presName="bgRect" presStyleLbl="bgShp" presStyleIdx="1" presStyleCnt="4"/>
      <dgm:spPr/>
    </dgm:pt>
    <dgm:pt modelId="{4667E4D8-5BA1-4AF2-A42F-2E6974C106A5}" type="pres">
      <dgm:prSet presAssocID="{41E0C058-DD9F-4037-BE2E-3AEC51C1899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sers"/>
        </a:ext>
      </dgm:extLst>
    </dgm:pt>
    <dgm:pt modelId="{6441530A-B691-4E47-9CE0-4123574A27AF}" type="pres">
      <dgm:prSet presAssocID="{41E0C058-DD9F-4037-BE2E-3AEC51C18997}" presName="spaceRect" presStyleCnt="0"/>
      <dgm:spPr/>
    </dgm:pt>
    <dgm:pt modelId="{AFDDA21C-AA21-46BC-BB88-3AF12092EEB6}" type="pres">
      <dgm:prSet presAssocID="{41E0C058-DD9F-4037-BE2E-3AEC51C18997}" presName="parTx" presStyleLbl="revTx" presStyleIdx="1" presStyleCnt="4">
        <dgm:presLayoutVars>
          <dgm:chMax val="0"/>
          <dgm:chPref val="0"/>
        </dgm:presLayoutVars>
      </dgm:prSet>
      <dgm:spPr/>
    </dgm:pt>
    <dgm:pt modelId="{39B3A02F-452D-4BD9-929E-FD2E33B36C9B}" type="pres">
      <dgm:prSet presAssocID="{1436756D-163B-48A5-B97D-E5D42CB7AA90}" presName="sibTrans" presStyleCnt="0"/>
      <dgm:spPr/>
    </dgm:pt>
    <dgm:pt modelId="{0A40A8EF-E264-4676-A3E0-4EDADF101E04}" type="pres">
      <dgm:prSet presAssocID="{C689FD27-F2D6-4C4C-A709-5FB968D05145}" presName="compNode" presStyleCnt="0"/>
      <dgm:spPr/>
    </dgm:pt>
    <dgm:pt modelId="{3BBDDB4E-7B95-4EAD-8A14-2F5767D9D815}" type="pres">
      <dgm:prSet presAssocID="{C689FD27-F2D6-4C4C-A709-5FB968D05145}" presName="bgRect" presStyleLbl="bgShp" presStyleIdx="2" presStyleCnt="4"/>
      <dgm:spPr/>
    </dgm:pt>
    <dgm:pt modelId="{C881422E-C26A-4EF1-ACAD-97C3911078F1}" type="pres">
      <dgm:prSet presAssocID="{C689FD27-F2D6-4C4C-A709-5FB968D0514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0605AF27-B71E-46AF-BD77-38A7F01A1370}" type="pres">
      <dgm:prSet presAssocID="{C689FD27-F2D6-4C4C-A709-5FB968D05145}" presName="spaceRect" presStyleCnt="0"/>
      <dgm:spPr/>
    </dgm:pt>
    <dgm:pt modelId="{DB6CA521-1297-4A4E-8DD7-558CB3CA6D03}" type="pres">
      <dgm:prSet presAssocID="{C689FD27-F2D6-4C4C-A709-5FB968D05145}" presName="parTx" presStyleLbl="revTx" presStyleIdx="2" presStyleCnt="4">
        <dgm:presLayoutVars>
          <dgm:chMax val="0"/>
          <dgm:chPref val="0"/>
        </dgm:presLayoutVars>
      </dgm:prSet>
      <dgm:spPr/>
    </dgm:pt>
    <dgm:pt modelId="{94D5F3D5-15F3-4EB9-8B7E-4471BD9C376D}" type="pres">
      <dgm:prSet presAssocID="{5029023A-05F5-4269-9399-C04C4BF1A841}" presName="sibTrans" presStyleCnt="0"/>
      <dgm:spPr/>
    </dgm:pt>
    <dgm:pt modelId="{E46EE696-42EE-4135-BBA1-FA88AD566D4E}" type="pres">
      <dgm:prSet presAssocID="{0520599C-077B-4E29-BDFF-DA410300E22E}" presName="compNode" presStyleCnt="0"/>
      <dgm:spPr/>
    </dgm:pt>
    <dgm:pt modelId="{A5F038D9-48EF-4054-B34F-DCD7B797AC07}" type="pres">
      <dgm:prSet presAssocID="{0520599C-077B-4E29-BDFF-DA410300E22E}" presName="bgRect" presStyleLbl="bgShp" presStyleIdx="3" presStyleCnt="4"/>
      <dgm:spPr/>
    </dgm:pt>
    <dgm:pt modelId="{81AB9C84-DA25-4BD9-AB18-1970F45B18B1}" type="pres">
      <dgm:prSet presAssocID="{0520599C-077B-4E29-BDFF-DA410300E22E}"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uscular arm with solid fill"/>
        </a:ext>
      </dgm:extLst>
    </dgm:pt>
    <dgm:pt modelId="{ED7B9574-76B4-4C39-95B5-2EE48DDBB50F}" type="pres">
      <dgm:prSet presAssocID="{0520599C-077B-4E29-BDFF-DA410300E22E}" presName="spaceRect" presStyleCnt="0"/>
      <dgm:spPr/>
    </dgm:pt>
    <dgm:pt modelId="{FCD3D9CF-ACA3-478D-936F-521F86F4995E}" type="pres">
      <dgm:prSet presAssocID="{0520599C-077B-4E29-BDFF-DA410300E22E}" presName="parTx" presStyleLbl="revTx" presStyleIdx="3" presStyleCnt="4">
        <dgm:presLayoutVars>
          <dgm:chMax val="0"/>
          <dgm:chPref val="0"/>
        </dgm:presLayoutVars>
      </dgm:prSet>
      <dgm:spPr/>
    </dgm:pt>
  </dgm:ptLst>
  <dgm:cxnLst>
    <dgm:cxn modelId="{40095604-4691-4FAB-AAC0-51CB233E8F9E}" srcId="{8029DAF9-EFD5-4F32-8EF1-CDFAA15988C9}" destId="{0520599C-077B-4E29-BDFF-DA410300E22E}" srcOrd="3" destOrd="0" parTransId="{3E9046C7-73FF-492A-9D75-C49B8DEE2070}" sibTransId="{1EDC15DF-FEF7-40CC-AC34-86CA3C390DFB}"/>
    <dgm:cxn modelId="{9E3F671C-618C-493D-85C7-0F06C69BAB9B}" type="presOf" srcId="{41E0C058-DD9F-4037-BE2E-3AEC51C18997}" destId="{AFDDA21C-AA21-46BC-BB88-3AF12092EEB6}" srcOrd="0" destOrd="0" presId="urn:microsoft.com/office/officeart/2018/2/layout/IconVerticalSolidList"/>
    <dgm:cxn modelId="{CC47A643-1147-455F-8A73-A25670175C8A}" type="presOf" srcId="{C689FD27-F2D6-4C4C-A709-5FB968D05145}" destId="{DB6CA521-1297-4A4E-8DD7-558CB3CA6D03}" srcOrd="0" destOrd="0" presId="urn:microsoft.com/office/officeart/2018/2/layout/IconVerticalSolidList"/>
    <dgm:cxn modelId="{96AC5865-3CD3-4FD2-876B-9F2A3F488935}" type="presOf" srcId="{5CCEEE9B-89CB-438A-BA09-D683086DAB7F}" destId="{9C90EF31-CC8E-4099-AE5C-C3DFF6C3CF3D}" srcOrd="0" destOrd="0" presId="urn:microsoft.com/office/officeart/2018/2/layout/IconVerticalSolidList"/>
    <dgm:cxn modelId="{2F1A656E-0800-407E-AA00-DF090199690B}" srcId="{8029DAF9-EFD5-4F32-8EF1-CDFAA15988C9}" destId="{5CCEEE9B-89CB-438A-BA09-D683086DAB7F}" srcOrd="0" destOrd="0" parTransId="{3BB4526D-8151-4B06-9D13-8755E110466C}" sibTransId="{057674D7-B790-4320-AF6B-4990A40EFD7D}"/>
    <dgm:cxn modelId="{D89A9D58-B605-4434-BA9B-784C2439DDAD}" type="presOf" srcId="{8029DAF9-EFD5-4F32-8EF1-CDFAA15988C9}" destId="{042720AC-EEEB-41A4-B9C6-E7D5BFCD094B}" srcOrd="0" destOrd="0" presId="urn:microsoft.com/office/officeart/2018/2/layout/IconVerticalSolidList"/>
    <dgm:cxn modelId="{E23DC79E-7E9C-4EC8-84C7-F33B94421589}" srcId="{8029DAF9-EFD5-4F32-8EF1-CDFAA15988C9}" destId="{C689FD27-F2D6-4C4C-A709-5FB968D05145}" srcOrd="2" destOrd="0" parTransId="{019F69DD-4CB5-4748-A098-0D77A87C83FD}" sibTransId="{5029023A-05F5-4269-9399-C04C4BF1A841}"/>
    <dgm:cxn modelId="{EC5B25BD-5625-4268-81F1-D369B9CB365D}" srcId="{8029DAF9-EFD5-4F32-8EF1-CDFAA15988C9}" destId="{41E0C058-DD9F-4037-BE2E-3AEC51C18997}" srcOrd="1" destOrd="0" parTransId="{BF8D56B9-EFCE-4CC8-85F1-50594BCF47EC}" sibTransId="{1436756D-163B-48A5-B97D-E5D42CB7AA90}"/>
    <dgm:cxn modelId="{322F70D9-E3A5-48FA-B97E-1E69A3D94103}" type="presOf" srcId="{0520599C-077B-4E29-BDFF-DA410300E22E}" destId="{FCD3D9CF-ACA3-478D-936F-521F86F4995E}" srcOrd="0" destOrd="0" presId="urn:microsoft.com/office/officeart/2018/2/layout/IconVerticalSolidList"/>
    <dgm:cxn modelId="{970A36C1-DFDB-40AD-BF58-90700CB00B1D}" type="presParOf" srcId="{042720AC-EEEB-41A4-B9C6-E7D5BFCD094B}" destId="{3503D463-1EA2-4789-BCA6-5E8221A3724A}" srcOrd="0" destOrd="0" presId="urn:microsoft.com/office/officeart/2018/2/layout/IconVerticalSolidList"/>
    <dgm:cxn modelId="{8B708554-F803-4EA9-B5FA-A44388AB9A98}" type="presParOf" srcId="{3503D463-1EA2-4789-BCA6-5E8221A3724A}" destId="{BDF1CC74-2EE3-48E3-B088-1A3DB9611D76}" srcOrd="0" destOrd="0" presId="urn:microsoft.com/office/officeart/2018/2/layout/IconVerticalSolidList"/>
    <dgm:cxn modelId="{F09086F5-E3B0-4C75-8AE7-B7B6DFC2DEF2}" type="presParOf" srcId="{3503D463-1EA2-4789-BCA6-5E8221A3724A}" destId="{C69BBCA4-36C5-4D96-A305-1059DB9DEB16}" srcOrd="1" destOrd="0" presId="urn:microsoft.com/office/officeart/2018/2/layout/IconVerticalSolidList"/>
    <dgm:cxn modelId="{F225F283-AA94-4EB8-BA72-B43647E71275}" type="presParOf" srcId="{3503D463-1EA2-4789-BCA6-5E8221A3724A}" destId="{442609B9-034C-4059-B7E3-5D8450D9A0D1}" srcOrd="2" destOrd="0" presId="urn:microsoft.com/office/officeart/2018/2/layout/IconVerticalSolidList"/>
    <dgm:cxn modelId="{07540CD4-A308-42BF-9364-D40D2ED1813A}" type="presParOf" srcId="{3503D463-1EA2-4789-BCA6-5E8221A3724A}" destId="{9C90EF31-CC8E-4099-AE5C-C3DFF6C3CF3D}" srcOrd="3" destOrd="0" presId="urn:microsoft.com/office/officeart/2018/2/layout/IconVerticalSolidList"/>
    <dgm:cxn modelId="{E951D1F4-BBE5-4053-A519-EECA695C3CEC}" type="presParOf" srcId="{042720AC-EEEB-41A4-B9C6-E7D5BFCD094B}" destId="{DEA38538-641B-4676-B35B-49A43F858B76}" srcOrd="1" destOrd="0" presId="urn:microsoft.com/office/officeart/2018/2/layout/IconVerticalSolidList"/>
    <dgm:cxn modelId="{F69278E7-A87F-40AE-B11E-5FFD046DFC0F}" type="presParOf" srcId="{042720AC-EEEB-41A4-B9C6-E7D5BFCD094B}" destId="{09DCEDCF-6FDD-4463-8C33-26DBD01479C4}" srcOrd="2" destOrd="0" presId="urn:microsoft.com/office/officeart/2018/2/layout/IconVerticalSolidList"/>
    <dgm:cxn modelId="{BBCAC50C-6897-49EA-8310-52B65B11D0F5}" type="presParOf" srcId="{09DCEDCF-6FDD-4463-8C33-26DBD01479C4}" destId="{BA1557CD-1619-4847-914D-7E806E003165}" srcOrd="0" destOrd="0" presId="urn:microsoft.com/office/officeart/2018/2/layout/IconVerticalSolidList"/>
    <dgm:cxn modelId="{5BEFEC65-1049-4206-89F5-B2DCB5F511FE}" type="presParOf" srcId="{09DCEDCF-6FDD-4463-8C33-26DBD01479C4}" destId="{4667E4D8-5BA1-4AF2-A42F-2E6974C106A5}" srcOrd="1" destOrd="0" presId="urn:microsoft.com/office/officeart/2018/2/layout/IconVerticalSolidList"/>
    <dgm:cxn modelId="{98BC73B8-6CB2-42CC-A83A-5B4AC501DB97}" type="presParOf" srcId="{09DCEDCF-6FDD-4463-8C33-26DBD01479C4}" destId="{6441530A-B691-4E47-9CE0-4123574A27AF}" srcOrd="2" destOrd="0" presId="urn:microsoft.com/office/officeart/2018/2/layout/IconVerticalSolidList"/>
    <dgm:cxn modelId="{1DCA2068-7065-45DA-8F87-2A7BD761D18B}" type="presParOf" srcId="{09DCEDCF-6FDD-4463-8C33-26DBD01479C4}" destId="{AFDDA21C-AA21-46BC-BB88-3AF12092EEB6}" srcOrd="3" destOrd="0" presId="urn:microsoft.com/office/officeart/2018/2/layout/IconVerticalSolidList"/>
    <dgm:cxn modelId="{E3089F0D-CE27-4499-B04B-E7416E2664B0}" type="presParOf" srcId="{042720AC-EEEB-41A4-B9C6-E7D5BFCD094B}" destId="{39B3A02F-452D-4BD9-929E-FD2E33B36C9B}" srcOrd="3" destOrd="0" presId="urn:microsoft.com/office/officeart/2018/2/layout/IconVerticalSolidList"/>
    <dgm:cxn modelId="{7629D2F4-DC24-4929-9380-04A32076E491}" type="presParOf" srcId="{042720AC-EEEB-41A4-B9C6-E7D5BFCD094B}" destId="{0A40A8EF-E264-4676-A3E0-4EDADF101E04}" srcOrd="4" destOrd="0" presId="urn:microsoft.com/office/officeart/2018/2/layout/IconVerticalSolidList"/>
    <dgm:cxn modelId="{00B21F99-394A-4BED-A3EF-47FFB8DB6C05}" type="presParOf" srcId="{0A40A8EF-E264-4676-A3E0-4EDADF101E04}" destId="{3BBDDB4E-7B95-4EAD-8A14-2F5767D9D815}" srcOrd="0" destOrd="0" presId="urn:microsoft.com/office/officeart/2018/2/layout/IconVerticalSolidList"/>
    <dgm:cxn modelId="{85D826B9-A708-4A56-BC04-3F2049A3C07D}" type="presParOf" srcId="{0A40A8EF-E264-4676-A3E0-4EDADF101E04}" destId="{C881422E-C26A-4EF1-ACAD-97C3911078F1}" srcOrd="1" destOrd="0" presId="urn:microsoft.com/office/officeart/2018/2/layout/IconVerticalSolidList"/>
    <dgm:cxn modelId="{D5FB5CCF-DE03-46DD-96A4-4C610FD90837}" type="presParOf" srcId="{0A40A8EF-E264-4676-A3E0-4EDADF101E04}" destId="{0605AF27-B71E-46AF-BD77-38A7F01A1370}" srcOrd="2" destOrd="0" presId="urn:microsoft.com/office/officeart/2018/2/layout/IconVerticalSolidList"/>
    <dgm:cxn modelId="{FA5E42F2-4E56-45A9-8E7C-9442CDF167B0}" type="presParOf" srcId="{0A40A8EF-E264-4676-A3E0-4EDADF101E04}" destId="{DB6CA521-1297-4A4E-8DD7-558CB3CA6D03}" srcOrd="3" destOrd="0" presId="urn:microsoft.com/office/officeart/2018/2/layout/IconVerticalSolidList"/>
    <dgm:cxn modelId="{554CB621-E8E0-48A0-932F-73AB56DF432C}" type="presParOf" srcId="{042720AC-EEEB-41A4-B9C6-E7D5BFCD094B}" destId="{94D5F3D5-15F3-4EB9-8B7E-4471BD9C376D}" srcOrd="5" destOrd="0" presId="urn:microsoft.com/office/officeart/2018/2/layout/IconVerticalSolidList"/>
    <dgm:cxn modelId="{C4551A3A-45F4-4BDB-8E9F-13EE5CB58AC4}" type="presParOf" srcId="{042720AC-EEEB-41A4-B9C6-E7D5BFCD094B}" destId="{E46EE696-42EE-4135-BBA1-FA88AD566D4E}" srcOrd="6" destOrd="0" presId="urn:microsoft.com/office/officeart/2018/2/layout/IconVerticalSolidList"/>
    <dgm:cxn modelId="{CED91C6F-9649-4B0A-BA3F-B72F918708D8}" type="presParOf" srcId="{E46EE696-42EE-4135-BBA1-FA88AD566D4E}" destId="{A5F038D9-48EF-4054-B34F-DCD7B797AC07}" srcOrd="0" destOrd="0" presId="urn:microsoft.com/office/officeart/2018/2/layout/IconVerticalSolidList"/>
    <dgm:cxn modelId="{9666FC6E-4594-4874-90BD-A00E6A05E554}" type="presParOf" srcId="{E46EE696-42EE-4135-BBA1-FA88AD566D4E}" destId="{81AB9C84-DA25-4BD9-AB18-1970F45B18B1}" srcOrd="1" destOrd="0" presId="urn:microsoft.com/office/officeart/2018/2/layout/IconVerticalSolidList"/>
    <dgm:cxn modelId="{0E6E6F7A-2267-455B-8AFF-AEF4527F46A2}" type="presParOf" srcId="{E46EE696-42EE-4135-BBA1-FA88AD566D4E}" destId="{ED7B9574-76B4-4C39-95B5-2EE48DDBB50F}" srcOrd="2" destOrd="0" presId="urn:microsoft.com/office/officeart/2018/2/layout/IconVerticalSolidList"/>
    <dgm:cxn modelId="{1BE6DC08-42AA-482C-8109-E44219C04642}" type="presParOf" srcId="{E46EE696-42EE-4135-BBA1-FA88AD566D4E}" destId="{FCD3D9CF-ACA3-478D-936F-521F86F4995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1CB0F9A-9E45-438E-A562-3705259A2237}" type="doc">
      <dgm:prSet loTypeId="urn:microsoft.com/office/officeart/2005/8/layout/list1" loCatId="list" qsTypeId="urn:microsoft.com/office/officeart/2005/8/quickstyle/simple4" qsCatId="simple" csTypeId="urn:microsoft.com/office/officeart/2005/8/colors/colorful2" csCatId="colorful"/>
      <dgm:spPr/>
      <dgm:t>
        <a:bodyPr/>
        <a:lstStyle/>
        <a:p>
          <a:endParaRPr lang="en-US"/>
        </a:p>
      </dgm:t>
    </dgm:pt>
    <dgm:pt modelId="{33D3F747-7710-4530-9F9D-C80AF9C72488}">
      <dgm:prSet/>
      <dgm:spPr/>
      <dgm:t>
        <a:bodyPr/>
        <a:lstStyle/>
        <a:p>
          <a:r>
            <a:rPr lang="en-US"/>
            <a:t>Use the surveyor resources</a:t>
          </a:r>
        </a:p>
      </dgm:t>
    </dgm:pt>
    <dgm:pt modelId="{F58C4B16-4AB4-4097-9CF4-F123653E9170}" type="parTrans" cxnId="{2E0F5D1A-C2BB-4E3E-8A19-19AE161EE5A2}">
      <dgm:prSet/>
      <dgm:spPr/>
      <dgm:t>
        <a:bodyPr/>
        <a:lstStyle/>
        <a:p>
          <a:endParaRPr lang="en-US"/>
        </a:p>
      </dgm:t>
    </dgm:pt>
    <dgm:pt modelId="{40FC20EE-20F3-4D27-932D-C64D8ACB2231}" type="sibTrans" cxnId="{2E0F5D1A-C2BB-4E3E-8A19-19AE161EE5A2}">
      <dgm:prSet/>
      <dgm:spPr/>
      <dgm:t>
        <a:bodyPr/>
        <a:lstStyle/>
        <a:p>
          <a:endParaRPr lang="en-US"/>
        </a:p>
      </dgm:t>
    </dgm:pt>
    <dgm:pt modelId="{6C7A2AA9-07FB-4DCC-9A4F-50380275F81F}">
      <dgm:prSet/>
      <dgm:spPr/>
      <dgm:t>
        <a:bodyPr/>
        <a:lstStyle/>
        <a:p>
          <a:r>
            <a:rPr lang="en-US"/>
            <a:t>QSEP trainings (Quality in Focus)</a:t>
          </a:r>
        </a:p>
      </dgm:t>
    </dgm:pt>
    <dgm:pt modelId="{E1839424-C28E-4F92-807A-32889EC9991F}" type="parTrans" cxnId="{31C05236-14D7-42FD-B456-02E6B5D0AD6B}">
      <dgm:prSet/>
      <dgm:spPr/>
      <dgm:t>
        <a:bodyPr/>
        <a:lstStyle/>
        <a:p>
          <a:endParaRPr lang="en-US"/>
        </a:p>
      </dgm:t>
    </dgm:pt>
    <dgm:pt modelId="{E1BDDC50-09DC-46B1-A578-77F1D2F1B908}" type="sibTrans" cxnId="{31C05236-14D7-42FD-B456-02E6B5D0AD6B}">
      <dgm:prSet/>
      <dgm:spPr/>
      <dgm:t>
        <a:bodyPr/>
        <a:lstStyle/>
        <a:p>
          <a:endParaRPr lang="en-US"/>
        </a:p>
      </dgm:t>
    </dgm:pt>
    <dgm:pt modelId="{D4D674F4-EC0B-4DB2-8828-01FA84748517}">
      <dgm:prSet/>
      <dgm:spPr/>
      <dgm:t>
        <a:bodyPr/>
        <a:lstStyle/>
        <a:p>
          <a:r>
            <a:rPr lang="en-US"/>
            <a:t>Critical Element Pathways</a:t>
          </a:r>
        </a:p>
      </dgm:t>
    </dgm:pt>
    <dgm:pt modelId="{803C4D59-69FD-4FA9-89CD-3043920A3D16}" type="parTrans" cxnId="{AA4DF6C9-1DBB-4042-AAC8-6AAC47163F92}">
      <dgm:prSet/>
      <dgm:spPr/>
      <dgm:t>
        <a:bodyPr/>
        <a:lstStyle/>
        <a:p>
          <a:endParaRPr lang="en-US"/>
        </a:p>
      </dgm:t>
    </dgm:pt>
    <dgm:pt modelId="{4EC84974-62E5-4AC2-96FA-6696329C30E6}" type="sibTrans" cxnId="{AA4DF6C9-1DBB-4042-AAC8-6AAC47163F92}">
      <dgm:prSet/>
      <dgm:spPr/>
      <dgm:t>
        <a:bodyPr/>
        <a:lstStyle/>
        <a:p>
          <a:endParaRPr lang="en-US"/>
        </a:p>
      </dgm:t>
    </dgm:pt>
    <dgm:pt modelId="{EB55E017-50D6-457B-A690-4E9A189A071B}">
      <dgm:prSet/>
      <dgm:spPr/>
      <dgm:t>
        <a:bodyPr/>
        <a:lstStyle/>
        <a:p>
          <a:r>
            <a:rPr lang="en-US"/>
            <a:t>Appendix PP</a:t>
          </a:r>
        </a:p>
      </dgm:t>
    </dgm:pt>
    <dgm:pt modelId="{AE7F4E37-1BEC-4778-829C-9CD2B42D1AAF}" type="parTrans" cxnId="{E5008A9B-C29C-4029-AC2F-FF1625000AA8}">
      <dgm:prSet/>
      <dgm:spPr/>
      <dgm:t>
        <a:bodyPr/>
        <a:lstStyle/>
        <a:p>
          <a:endParaRPr lang="en-US"/>
        </a:p>
      </dgm:t>
    </dgm:pt>
    <dgm:pt modelId="{02AE6578-C8EE-43B5-BDD9-5472D64EAD3B}" type="sibTrans" cxnId="{E5008A9B-C29C-4029-AC2F-FF1625000AA8}">
      <dgm:prSet/>
      <dgm:spPr/>
      <dgm:t>
        <a:bodyPr/>
        <a:lstStyle/>
        <a:p>
          <a:endParaRPr lang="en-US"/>
        </a:p>
      </dgm:t>
    </dgm:pt>
    <dgm:pt modelId="{DB01B07C-FCE7-4EB9-AD0A-E029CDBD5C4E}">
      <dgm:prSet/>
      <dgm:spPr/>
      <dgm:t>
        <a:bodyPr/>
        <a:lstStyle/>
        <a:p>
          <a:r>
            <a:rPr lang="en-US"/>
            <a:t>Know the top citations</a:t>
          </a:r>
        </a:p>
      </dgm:t>
    </dgm:pt>
    <dgm:pt modelId="{049A4DCF-1B3E-46CD-A562-CA9828C368FA}" type="parTrans" cxnId="{AF76DACA-F6E1-4A8C-8677-E3868632AC55}">
      <dgm:prSet/>
      <dgm:spPr/>
      <dgm:t>
        <a:bodyPr/>
        <a:lstStyle/>
        <a:p>
          <a:endParaRPr lang="en-US"/>
        </a:p>
      </dgm:t>
    </dgm:pt>
    <dgm:pt modelId="{D62265FF-BC0D-4837-A23B-4EE0B8D3C3EA}" type="sibTrans" cxnId="{AF76DACA-F6E1-4A8C-8677-E3868632AC55}">
      <dgm:prSet/>
      <dgm:spPr/>
      <dgm:t>
        <a:bodyPr/>
        <a:lstStyle/>
        <a:p>
          <a:endParaRPr lang="en-US"/>
        </a:p>
      </dgm:t>
    </dgm:pt>
    <dgm:pt modelId="{298D637F-F72F-456B-BBBF-8DABB734915D}" type="pres">
      <dgm:prSet presAssocID="{B1CB0F9A-9E45-438E-A562-3705259A2237}" presName="linear" presStyleCnt="0">
        <dgm:presLayoutVars>
          <dgm:dir/>
          <dgm:animLvl val="lvl"/>
          <dgm:resizeHandles val="exact"/>
        </dgm:presLayoutVars>
      </dgm:prSet>
      <dgm:spPr/>
    </dgm:pt>
    <dgm:pt modelId="{6895AE2C-8E6D-464D-9836-FB2F5A5943F2}" type="pres">
      <dgm:prSet presAssocID="{33D3F747-7710-4530-9F9D-C80AF9C72488}" presName="parentLin" presStyleCnt="0"/>
      <dgm:spPr/>
    </dgm:pt>
    <dgm:pt modelId="{862D8036-9B95-43C7-8A5D-5FA488C8E250}" type="pres">
      <dgm:prSet presAssocID="{33D3F747-7710-4530-9F9D-C80AF9C72488}" presName="parentLeftMargin" presStyleLbl="node1" presStyleIdx="0" presStyleCnt="2"/>
      <dgm:spPr/>
    </dgm:pt>
    <dgm:pt modelId="{AFCF44ED-097A-435B-85F9-1FB5C47BE6FE}" type="pres">
      <dgm:prSet presAssocID="{33D3F747-7710-4530-9F9D-C80AF9C72488}" presName="parentText" presStyleLbl="node1" presStyleIdx="0" presStyleCnt="2">
        <dgm:presLayoutVars>
          <dgm:chMax val="0"/>
          <dgm:bulletEnabled val="1"/>
        </dgm:presLayoutVars>
      </dgm:prSet>
      <dgm:spPr/>
    </dgm:pt>
    <dgm:pt modelId="{092B52D1-112F-4A6D-8429-387D325C8569}" type="pres">
      <dgm:prSet presAssocID="{33D3F747-7710-4530-9F9D-C80AF9C72488}" presName="negativeSpace" presStyleCnt="0"/>
      <dgm:spPr/>
    </dgm:pt>
    <dgm:pt modelId="{89B76EA2-5234-4AF7-A346-690FCD878346}" type="pres">
      <dgm:prSet presAssocID="{33D3F747-7710-4530-9F9D-C80AF9C72488}" presName="childText" presStyleLbl="conFgAcc1" presStyleIdx="0" presStyleCnt="2">
        <dgm:presLayoutVars>
          <dgm:bulletEnabled val="1"/>
        </dgm:presLayoutVars>
      </dgm:prSet>
      <dgm:spPr/>
    </dgm:pt>
    <dgm:pt modelId="{49C5AC9E-995F-4B9D-A687-11886EAA78DB}" type="pres">
      <dgm:prSet presAssocID="{40FC20EE-20F3-4D27-932D-C64D8ACB2231}" presName="spaceBetweenRectangles" presStyleCnt="0"/>
      <dgm:spPr/>
    </dgm:pt>
    <dgm:pt modelId="{96DEDB04-5654-44B9-8576-0679D5018291}" type="pres">
      <dgm:prSet presAssocID="{DB01B07C-FCE7-4EB9-AD0A-E029CDBD5C4E}" presName="parentLin" presStyleCnt="0"/>
      <dgm:spPr/>
    </dgm:pt>
    <dgm:pt modelId="{7663A603-5FB2-4344-AABD-5FA52ABAE800}" type="pres">
      <dgm:prSet presAssocID="{DB01B07C-FCE7-4EB9-AD0A-E029CDBD5C4E}" presName="parentLeftMargin" presStyleLbl="node1" presStyleIdx="0" presStyleCnt="2"/>
      <dgm:spPr/>
    </dgm:pt>
    <dgm:pt modelId="{18A2EFC7-3455-4B60-AB48-589BFAC42A92}" type="pres">
      <dgm:prSet presAssocID="{DB01B07C-FCE7-4EB9-AD0A-E029CDBD5C4E}" presName="parentText" presStyleLbl="node1" presStyleIdx="1" presStyleCnt="2">
        <dgm:presLayoutVars>
          <dgm:chMax val="0"/>
          <dgm:bulletEnabled val="1"/>
        </dgm:presLayoutVars>
      </dgm:prSet>
      <dgm:spPr/>
    </dgm:pt>
    <dgm:pt modelId="{89C3300D-AF2A-427B-8526-16FB719CF5C0}" type="pres">
      <dgm:prSet presAssocID="{DB01B07C-FCE7-4EB9-AD0A-E029CDBD5C4E}" presName="negativeSpace" presStyleCnt="0"/>
      <dgm:spPr/>
    </dgm:pt>
    <dgm:pt modelId="{A717FD86-7FD9-4C91-9C74-CE8DA3B818CB}" type="pres">
      <dgm:prSet presAssocID="{DB01B07C-FCE7-4EB9-AD0A-E029CDBD5C4E}" presName="childText" presStyleLbl="conFgAcc1" presStyleIdx="1" presStyleCnt="2">
        <dgm:presLayoutVars>
          <dgm:bulletEnabled val="1"/>
        </dgm:presLayoutVars>
      </dgm:prSet>
      <dgm:spPr/>
    </dgm:pt>
  </dgm:ptLst>
  <dgm:cxnLst>
    <dgm:cxn modelId="{2E0F5D1A-C2BB-4E3E-8A19-19AE161EE5A2}" srcId="{B1CB0F9A-9E45-438E-A562-3705259A2237}" destId="{33D3F747-7710-4530-9F9D-C80AF9C72488}" srcOrd="0" destOrd="0" parTransId="{F58C4B16-4AB4-4097-9CF4-F123653E9170}" sibTransId="{40FC20EE-20F3-4D27-932D-C64D8ACB2231}"/>
    <dgm:cxn modelId="{31B8852C-E04C-4B81-A85F-C92DCC7AE124}" type="presOf" srcId="{B1CB0F9A-9E45-438E-A562-3705259A2237}" destId="{298D637F-F72F-456B-BBBF-8DABB734915D}" srcOrd="0" destOrd="0" presId="urn:microsoft.com/office/officeart/2005/8/layout/list1"/>
    <dgm:cxn modelId="{31C05236-14D7-42FD-B456-02E6B5D0AD6B}" srcId="{33D3F747-7710-4530-9F9D-C80AF9C72488}" destId="{6C7A2AA9-07FB-4DCC-9A4F-50380275F81F}" srcOrd="0" destOrd="0" parTransId="{E1839424-C28E-4F92-807A-32889EC9991F}" sibTransId="{E1BDDC50-09DC-46B1-A578-77F1D2F1B908}"/>
    <dgm:cxn modelId="{DB534A44-A5A9-4DBA-9E29-692F687B3BAA}" type="presOf" srcId="{DB01B07C-FCE7-4EB9-AD0A-E029CDBD5C4E}" destId="{18A2EFC7-3455-4B60-AB48-589BFAC42A92}" srcOrd="1" destOrd="0" presId="urn:microsoft.com/office/officeart/2005/8/layout/list1"/>
    <dgm:cxn modelId="{1317C868-737F-4088-9533-2913055EECDE}" type="presOf" srcId="{6C7A2AA9-07FB-4DCC-9A4F-50380275F81F}" destId="{89B76EA2-5234-4AF7-A346-690FCD878346}" srcOrd="0" destOrd="0" presId="urn:microsoft.com/office/officeart/2005/8/layout/list1"/>
    <dgm:cxn modelId="{D122584C-8505-463C-AFDC-873FE014F8C7}" type="presOf" srcId="{EB55E017-50D6-457B-A690-4E9A189A071B}" destId="{89B76EA2-5234-4AF7-A346-690FCD878346}" srcOrd="0" destOrd="2" presId="urn:microsoft.com/office/officeart/2005/8/layout/list1"/>
    <dgm:cxn modelId="{77C20757-3272-4525-8B35-63D75B59B4B1}" type="presOf" srcId="{D4D674F4-EC0B-4DB2-8828-01FA84748517}" destId="{89B76EA2-5234-4AF7-A346-690FCD878346}" srcOrd="0" destOrd="1" presId="urn:microsoft.com/office/officeart/2005/8/layout/list1"/>
    <dgm:cxn modelId="{CFC6038B-A855-4676-AD28-7CA2555E10C6}" type="presOf" srcId="{33D3F747-7710-4530-9F9D-C80AF9C72488}" destId="{AFCF44ED-097A-435B-85F9-1FB5C47BE6FE}" srcOrd="1" destOrd="0" presId="urn:microsoft.com/office/officeart/2005/8/layout/list1"/>
    <dgm:cxn modelId="{99702C98-9CEE-4103-A5EF-F02EE6A0159C}" type="presOf" srcId="{DB01B07C-FCE7-4EB9-AD0A-E029CDBD5C4E}" destId="{7663A603-5FB2-4344-AABD-5FA52ABAE800}" srcOrd="0" destOrd="0" presId="urn:microsoft.com/office/officeart/2005/8/layout/list1"/>
    <dgm:cxn modelId="{E5008A9B-C29C-4029-AC2F-FF1625000AA8}" srcId="{33D3F747-7710-4530-9F9D-C80AF9C72488}" destId="{EB55E017-50D6-457B-A690-4E9A189A071B}" srcOrd="2" destOrd="0" parTransId="{AE7F4E37-1BEC-4778-829C-9CD2B42D1AAF}" sibTransId="{02AE6578-C8EE-43B5-BDD9-5472D64EAD3B}"/>
    <dgm:cxn modelId="{AA4DF6C9-1DBB-4042-AAC8-6AAC47163F92}" srcId="{33D3F747-7710-4530-9F9D-C80AF9C72488}" destId="{D4D674F4-EC0B-4DB2-8828-01FA84748517}" srcOrd="1" destOrd="0" parTransId="{803C4D59-69FD-4FA9-89CD-3043920A3D16}" sibTransId="{4EC84974-62E5-4AC2-96FA-6696329C30E6}"/>
    <dgm:cxn modelId="{AF76DACA-F6E1-4A8C-8677-E3868632AC55}" srcId="{B1CB0F9A-9E45-438E-A562-3705259A2237}" destId="{DB01B07C-FCE7-4EB9-AD0A-E029CDBD5C4E}" srcOrd="1" destOrd="0" parTransId="{049A4DCF-1B3E-46CD-A562-CA9828C368FA}" sibTransId="{D62265FF-BC0D-4837-A23B-4EE0B8D3C3EA}"/>
    <dgm:cxn modelId="{000742E6-E24B-4269-BBDC-CDEC452EEB28}" type="presOf" srcId="{33D3F747-7710-4530-9F9D-C80AF9C72488}" destId="{862D8036-9B95-43C7-8A5D-5FA488C8E250}" srcOrd="0" destOrd="0" presId="urn:microsoft.com/office/officeart/2005/8/layout/list1"/>
    <dgm:cxn modelId="{298EB944-C4AC-4936-95C1-2100CE1BEE7B}" type="presParOf" srcId="{298D637F-F72F-456B-BBBF-8DABB734915D}" destId="{6895AE2C-8E6D-464D-9836-FB2F5A5943F2}" srcOrd="0" destOrd="0" presId="urn:microsoft.com/office/officeart/2005/8/layout/list1"/>
    <dgm:cxn modelId="{874E1D56-0646-498F-B7DB-4BEB6150313A}" type="presParOf" srcId="{6895AE2C-8E6D-464D-9836-FB2F5A5943F2}" destId="{862D8036-9B95-43C7-8A5D-5FA488C8E250}" srcOrd="0" destOrd="0" presId="urn:microsoft.com/office/officeart/2005/8/layout/list1"/>
    <dgm:cxn modelId="{D24FB711-9A63-4211-9DCE-5F9B8DD94E32}" type="presParOf" srcId="{6895AE2C-8E6D-464D-9836-FB2F5A5943F2}" destId="{AFCF44ED-097A-435B-85F9-1FB5C47BE6FE}" srcOrd="1" destOrd="0" presId="urn:microsoft.com/office/officeart/2005/8/layout/list1"/>
    <dgm:cxn modelId="{38EC7E67-541B-4C8A-89BF-44A96B45A514}" type="presParOf" srcId="{298D637F-F72F-456B-BBBF-8DABB734915D}" destId="{092B52D1-112F-4A6D-8429-387D325C8569}" srcOrd="1" destOrd="0" presId="urn:microsoft.com/office/officeart/2005/8/layout/list1"/>
    <dgm:cxn modelId="{0E3FF6FF-5B99-4B96-9AC6-3225688E7ED6}" type="presParOf" srcId="{298D637F-F72F-456B-BBBF-8DABB734915D}" destId="{89B76EA2-5234-4AF7-A346-690FCD878346}" srcOrd="2" destOrd="0" presId="urn:microsoft.com/office/officeart/2005/8/layout/list1"/>
    <dgm:cxn modelId="{51134D74-C4A9-498C-BD55-2BB5A5682297}" type="presParOf" srcId="{298D637F-F72F-456B-BBBF-8DABB734915D}" destId="{49C5AC9E-995F-4B9D-A687-11886EAA78DB}" srcOrd="3" destOrd="0" presId="urn:microsoft.com/office/officeart/2005/8/layout/list1"/>
    <dgm:cxn modelId="{C52384E1-FA46-428B-97F6-48EDF9378CD8}" type="presParOf" srcId="{298D637F-F72F-456B-BBBF-8DABB734915D}" destId="{96DEDB04-5654-44B9-8576-0679D5018291}" srcOrd="4" destOrd="0" presId="urn:microsoft.com/office/officeart/2005/8/layout/list1"/>
    <dgm:cxn modelId="{4C618888-2135-4917-A32F-6F25D815BC30}" type="presParOf" srcId="{96DEDB04-5654-44B9-8576-0679D5018291}" destId="{7663A603-5FB2-4344-AABD-5FA52ABAE800}" srcOrd="0" destOrd="0" presId="urn:microsoft.com/office/officeart/2005/8/layout/list1"/>
    <dgm:cxn modelId="{3B37BD75-747F-4185-A4AF-1031DF08CB45}" type="presParOf" srcId="{96DEDB04-5654-44B9-8576-0679D5018291}" destId="{18A2EFC7-3455-4B60-AB48-589BFAC42A92}" srcOrd="1" destOrd="0" presId="urn:microsoft.com/office/officeart/2005/8/layout/list1"/>
    <dgm:cxn modelId="{BCABA75C-4AD7-4723-A8FA-515D5FB72071}" type="presParOf" srcId="{298D637F-F72F-456B-BBBF-8DABB734915D}" destId="{89C3300D-AF2A-427B-8526-16FB719CF5C0}" srcOrd="5" destOrd="0" presId="urn:microsoft.com/office/officeart/2005/8/layout/list1"/>
    <dgm:cxn modelId="{2D51C9D1-4512-4F59-A19C-EDFFCBCCB60C}" type="presParOf" srcId="{298D637F-F72F-456B-BBBF-8DABB734915D}" destId="{A717FD86-7FD9-4C91-9C74-CE8DA3B818CB}"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1CB0F9A-9E45-438E-A562-3705259A2237}" type="doc">
      <dgm:prSet loTypeId="urn:microsoft.com/office/officeart/2005/8/layout/list1" loCatId="list" qsTypeId="urn:microsoft.com/office/officeart/2005/8/quickstyle/simple4" qsCatId="simple" csTypeId="urn:microsoft.com/office/officeart/2005/8/colors/colorful2" csCatId="colorful" phldr="1"/>
      <dgm:spPr/>
      <dgm:t>
        <a:bodyPr/>
        <a:lstStyle/>
        <a:p>
          <a:endParaRPr lang="en-US"/>
        </a:p>
      </dgm:t>
    </dgm:pt>
    <dgm:pt modelId="{33D3F747-7710-4530-9F9D-C80AF9C72488}">
      <dgm:prSet/>
      <dgm:spPr/>
      <dgm:t>
        <a:bodyPr/>
        <a:lstStyle/>
        <a:p>
          <a:r>
            <a:rPr lang="en-US"/>
            <a:t>Use the surveyor resources</a:t>
          </a:r>
        </a:p>
      </dgm:t>
    </dgm:pt>
    <dgm:pt modelId="{F58C4B16-4AB4-4097-9CF4-F123653E9170}" type="parTrans" cxnId="{2E0F5D1A-C2BB-4E3E-8A19-19AE161EE5A2}">
      <dgm:prSet/>
      <dgm:spPr/>
      <dgm:t>
        <a:bodyPr/>
        <a:lstStyle/>
        <a:p>
          <a:endParaRPr lang="en-US"/>
        </a:p>
      </dgm:t>
    </dgm:pt>
    <dgm:pt modelId="{40FC20EE-20F3-4D27-932D-C64D8ACB2231}" type="sibTrans" cxnId="{2E0F5D1A-C2BB-4E3E-8A19-19AE161EE5A2}">
      <dgm:prSet/>
      <dgm:spPr/>
      <dgm:t>
        <a:bodyPr/>
        <a:lstStyle/>
        <a:p>
          <a:endParaRPr lang="en-US"/>
        </a:p>
      </dgm:t>
    </dgm:pt>
    <dgm:pt modelId="{6C7A2AA9-07FB-4DCC-9A4F-50380275F81F}">
      <dgm:prSet/>
      <dgm:spPr/>
      <dgm:t>
        <a:bodyPr/>
        <a:lstStyle/>
        <a:p>
          <a:r>
            <a:rPr lang="en-US"/>
            <a:t>Offsite Preparation Worksheet</a:t>
          </a:r>
          <a:endParaRPr lang="en-US" dirty="0"/>
        </a:p>
      </dgm:t>
    </dgm:pt>
    <dgm:pt modelId="{E1839424-C28E-4F92-807A-32889EC9991F}" type="parTrans" cxnId="{31C05236-14D7-42FD-B456-02E6B5D0AD6B}">
      <dgm:prSet/>
      <dgm:spPr/>
      <dgm:t>
        <a:bodyPr/>
        <a:lstStyle/>
        <a:p>
          <a:endParaRPr lang="en-US"/>
        </a:p>
      </dgm:t>
    </dgm:pt>
    <dgm:pt modelId="{E1BDDC50-09DC-46B1-A578-77F1D2F1B908}" type="sibTrans" cxnId="{31C05236-14D7-42FD-B456-02E6B5D0AD6B}">
      <dgm:prSet/>
      <dgm:spPr/>
      <dgm:t>
        <a:bodyPr/>
        <a:lstStyle/>
        <a:p>
          <a:endParaRPr lang="en-US"/>
        </a:p>
      </dgm:t>
    </dgm:pt>
    <dgm:pt modelId="{7CDA0557-E422-40AC-9219-6E3AF23C2A1E}">
      <dgm:prSet/>
      <dgm:spPr/>
      <dgm:t>
        <a:bodyPr/>
        <a:lstStyle/>
        <a:p>
          <a:r>
            <a:rPr lang="en-US"/>
            <a:t>Entrance Conference Form</a:t>
          </a:r>
          <a:endParaRPr lang="en-US" dirty="0"/>
        </a:p>
      </dgm:t>
    </dgm:pt>
    <dgm:pt modelId="{D779DE0D-4D71-4303-B495-698852F3C46E}" type="parTrans" cxnId="{BA0305B0-BE3E-4661-93D1-17927473CD58}">
      <dgm:prSet/>
      <dgm:spPr/>
      <dgm:t>
        <a:bodyPr/>
        <a:lstStyle/>
        <a:p>
          <a:endParaRPr lang="en-US"/>
        </a:p>
      </dgm:t>
    </dgm:pt>
    <dgm:pt modelId="{DE2D0694-0A97-47A0-9E2C-6D0E7E80899E}" type="sibTrans" cxnId="{BA0305B0-BE3E-4661-93D1-17927473CD58}">
      <dgm:prSet/>
      <dgm:spPr/>
      <dgm:t>
        <a:bodyPr/>
        <a:lstStyle/>
        <a:p>
          <a:endParaRPr lang="en-US"/>
        </a:p>
      </dgm:t>
    </dgm:pt>
    <dgm:pt modelId="{5E1A4EE0-07A8-47E8-AD26-F9A48B1F4DBC}">
      <dgm:prSet/>
      <dgm:spPr/>
      <dgm:t>
        <a:bodyPr/>
        <a:lstStyle/>
        <a:p>
          <a:r>
            <a:rPr lang="en-US"/>
            <a:t>Initial Pool Care Areas</a:t>
          </a:r>
          <a:endParaRPr lang="en-US" dirty="0"/>
        </a:p>
      </dgm:t>
    </dgm:pt>
    <dgm:pt modelId="{F82092D1-4302-41FC-BE99-0488E020045C}" type="parTrans" cxnId="{910D708B-0639-4BCF-9F9C-CCE9B0201CA7}">
      <dgm:prSet/>
      <dgm:spPr/>
      <dgm:t>
        <a:bodyPr/>
        <a:lstStyle/>
        <a:p>
          <a:endParaRPr lang="en-US"/>
        </a:p>
      </dgm:t>
    </dgm:pt>
    <dgm:pt modelId="{BA5261FC-1E30-464B-BFEB-3A4D45B6CDF4}" type="sibTrans" cxnId="{910D708B-0639-4BCF-9F9C-CCE9B0201CA7}">
      <dgm:prSet/>
      <dgm:spPr/>
      <dgm:t>
        <a:bodyPr/>
        <a:lstStyle/>
        <a:p>
          <a:endParaRPr lang="en-US"/>
        </a:p>
      </dgm:t>
    </dgm:pt>
    <dgm:pt modelId="{05E28375-A017-4B0E-B496-1781BA37267A}">
      <dgm:prSet/>
      <dgm:spPr/>
      <dgm:t>
        <a:bodyPr/>
        <a:lstStyle/>
        <a:p>
          <a:r>
            <a:rPr lang="en-US" dirty="0"/>
            <a:t>LTC Survey Procedure Mapping Document</a:t>
          </a:r>
        </a:p>
      </dgm:t>
    </dgm:pt>
    <dgm:pt modelId="{91AC9B75-3886-486C-90FB-C89D43AEE9AE}" type="parTrans" cxnId="{2FF867AE-A587-4F69-BFF6-D3D18906B061}">
      <dgm:prSet/>
      <dgm:spPr/>
      <dgm:t>
        <a:bodyPr/>
        <a:lstStyle/>
        <a:p>
          <a:endParaRPr lang="en-US"/>
        </a:p>
      </dgm:t>
    </dgm:pt>
    <dgm:pt modelId="{64DD560B-8302-447F-9B06-1C91B08878AC}" type="sibTrans" cxnId="{2FF867AE-A587-4F69-BFF6-D3D18906B061}">
      <dgm:prSet/>
      <dgm:spPr/>
      <dgm:t>
        <a:bodyPr/>
        <a:lstStyle/>
        <a:p>
          <a:endParaRPr lang="en-US"/>
        </a:p>
      </dgm:t>
    </dgm:pt>
    <dgm:pt modelId="{298D637F-F72F-456B-BBBF-8DABB734915D}" type="pres">
      <dgm:prSet presAssocID="{B1CB0F9A-9E45-438E-A562-3705259A2237}" presName="linear" presStyleCnt="0">
        <dgm:presLayoutVars>
          <dgm:dir/>
          <dgm:animLvl val="lvl"/>
          <dgm:resizeHandles val="exact"/>
        </dgm:presLayoutVars>
      </dgm:prSet>
      <dgm:spPr/>
    </dgm:pt>
    <dgm:pt modelId="{6895AE2C-8E6D-464D-9836-FB2F5A5943F2}" type="pres">
      <dgm:prSet presAssocID="{33D3F747-7710-4530-9F9D-C80AF9C72488}" presName="parentLin" presStyleCnt="0"/>
      <dgm:spPr/>
    </dgm:pt>
    <dgm:pt modelId="{862D8036-9B95-43C7-8A5D-5FA488C8E250}" type="pres">
      <dgm:prSet presAssocID="{33D3F747-7710-4530-9F9D-C80AF9C72488}" presName="parentLeftMargin" presStyleLbl="node1" presStyleIdx="0" presStyleCnt="1"/>
      <dgm:spPr/>
    </dgm:pt>
    <dgm:pt modelId="{AFCF44ED-097A-435B-85F9-1FB5C47BE6FE}" type="pres">
      <dgm:prSet presAssocID="{33D3F747-7710-4530-9F9D-C80AF9C72488}" presName="parentText" presStyleLbl="node1" presStyleIdx="0" presStyleCnt="1">
        <dgm:presLayoutVars>
          <dgm:chMax val="0"/>
          <dgm:bulletEnabled val="1"/>
        </dgm:presLayoutVars>
      </dgm:prSet>
      <dgm:spPr/>
    </dgm:pt>
    <dgm:pt modelId="{092B52D1-112F-4A6D-8429-387D325C8569}" type="pres">
      <dgm:prSet presAssocID="{33D3F747-7710-4530-9F9D-C80AF9C72488}" presName="negativeSpace" presStyleCnt="0"/>
      <dgm:spPr/>
    </dgm:pt>
    <dgm:pt modelId="{89B76EA2-5234-4AF7-A346-690FCD878346}" type="pres">
      <dgm:prSet presAssocID="{33D3F747-7710-4530-9F9D-C80AF9C72488}" presName="childText" presStyleLbl="conFgAcc1" presStyleIdx="0" presStyleCnt="1">
        <dgm:presLayoutVars>
          <dgm:bulletEnabled val="1"/>
        </dgm:presLayoutVars>
      </dgm:prSet>
      <dgm:spPr/>
    </dgm:pt>
  </dgm:ptLst>
  <dgm:cxnLst>
    <dgm:cxn modelId="{F02E1403-877F-4896-A567-0DFFDE6AF4A0}" type="presOf" srcId="{05E28375-A017-4B0E-B496-1781BA37267A}" destId="{89B76EA2-5234-4AF7-A346-690FCD878346}" srcOrd="0" destOrd="3" presId="urn:microsoft.com/office/officeart/2005/8/layout/list1"/>
    <dgm:cxn modelId="{2E0F5D1A-C2BB-4E3E-8A19-19AE161EE5A2}" srcId="{B1CB0F9A-9E45-438E-A562-3705259A2237}" destId="{33D3F747-7710-4530-9F9D-C80AF9C72488}" srcOrd="0" destOrd="0" parTransId="{F58C4B16-4AB4-4097-9CF4-F123653E9170}" sibTransId="{40FC20EE-20F3-4D27-932D-C64D8ACB2231}"/>
    <dgm:cxn modelId="{31B8852C-E04C-4B81-A85F-C92DCC7AE124}" type="presOf" srcId="{B1CB0F9A-9E45-438E-A562-3705259A2237}" destId="{298D637F-F72F-456B-BBBF-8DABB734915D}" srcOrd="0" destOrd="0" presId="urn:microsoft.com/office/officeart/2005/8/layout/list1"/>
    <dgm:cxn modelId="{31C05236-14D7-42FD-B456-02E6B5D0AD6B}" srcId="{33D3F747-7710-4530-9F9D-C80AF9C72488}" destId="{6C7A2AA9-07FB-4DCC-9A4F-50380275F81F}" srcOrd="0" destOrd="0" parTransId="{E1839424-C28E-4F92-807A-32889EC9991F}" sibTransId="{E1BDDC50-09DC-46B1-A578-77F1D2F1B908}"/>
    <dgm:cxn modelId="{1317C868-737F-4088-9533-2913055EECDE}" type="presOf" srcId="{6C7A2AA9-07FB-4DCC-9A4F-50380275F81F}" destId="{89B76EA2-5234-4AF7-A346-690FCD878346}" srcOrd="0" destOrd="0" presId="urn:microsoft.com/office/officeart/2005/8/layout/list1"/>
    <dgm:cxn modelId="{4103984C-CF06-4A4F-AFBF-A7452689E83E}" type="presOf" srcId="{7CDA0557-E422-40AC-9219-6E3AF23C2A1E}" destId="{89B76EA2-5234-4AF7-A346-690FCD878346}" srcOrd="0" destOrd="1" presId="urn:microsoft.com/office/officeart/2005/8/layout/list1"/>
    <dgm:cxn modelId="{CFC6038B-A855-4676-AD28-7CA2555E10C6}" type="presOf" srcId="{33D3F747-7710-4530-9F9D-C80AF9C72488}" destId="{AFCF44ED-097A-435B-85F9-1FB5C47BE6FE}" srcOrd="1" destOrd="0" presId="urn:microsoft.com/office/officeart/2005/8/layout/list1"/>
    <dgm:cxn modelId="{910D708B-0639-4BCF-9F9C-CCE9B0201CA7}" srcId="{33D3F747-7710-4530-9F9D-C80AF9C72488}" destId="{5E1A4EE0-07A8-47E8-AD26-F9A48B1F4DBC}" srcOrd="2" destOrd="0" parTransId="{F82092D1-4302-41FC-BE99-0488E020045C}" sibTransId="{BA5261FC-1E30-464B-BFEB-3A4D45B6CDF4}"/>
    <dgm:cxn modelId="{2FF867AE-A587-4F69-BFF6-D3D18906B061}" srcId="{33D3F747-7710-4530-9F9D-C80AF9C72488}" destId="{05E28375-A017-4B0E-B496-1781BA37267A}" srcOrd="3" destOrd="0" parTransId="{91AC9B75-3886-486C-90FB-C89D43AEE9AE}" sibTransId="{64DD560B-8302-447F-9B06-1C91B08878AC}"/>
    <dgm:cxn modelId="{BA0305B0-BE3E-4661-93D1-17927473CD58}" srcId="{33D3F747-7710-4530-9F9D-C80AF9C72488}" destId="{7CDA0557-E422-40AC-9219-6E3AF23C2A1E}" srcOrd="1" destOrd="0" parTransId="{D779DE0D-4D71-4303-B495-698852F3C46E}" sibTransId="{DE2D0694-0A97-47A0-9E2C-6D0E7E80899E}"/>
    <dgm:cxn modelId="{000742E6-E24B-4269-BBDC-CDEC452EEB28}" type="presOf" srcId="{33D3F747-7710-4530-9F9D-C80AF9C72488}" destId="{862D8036-9B95-43C7-8A5D-5FA488C8E250}" srcOrd="0" destOrd="0" presId="urn:microsoft.com/office/officeart/2005/8/layout/list1"/>
    <dgm:cxn modelId="{19C44AF2-3CB2-4276-9CCC-874EBFFCF418}" type="presOf" srcId="{5E1A4EE0-07A8-47E8-AD26-F9A48B1F4DBC}" destId="{89B76EA2-5234-4AF7-A346-690FCD878346}" srcOrd="0" destOrd="2" presId="urn:microsoft.com/office/officeart/2005/8/layout/list1"/>
    <dgm:cxn modelId="{298EB944-C4AC-4936-95C1-2100CE1BEE7B}" type="presParOf" srcId="{298D637F-F72F-456B-BBBF-8DABB734915D}" destId="{6895AE2C-8E6D-464D-9836-FB2F5A5943F2}" srcOrd="0" destOrd="0" presId="urn:microsoft.com/office/officeart/2005/8/layout/list1"/>
    <dgm:cxn modelId="{874E1D56-0646-498F-B7DB-4BEB6150313A}" type="presParOf" srcId="{6895AE2C-8E6D-464D-9836-FB2F5A5943F2}" destId="{862D8036-9B95-43C7-8A5D-5FA488C8E250}" srcOrd="0" destOrd="0" presId="urn:microsoft.com/office/officeart/2005/8/layout/list1"/>
    <dgm:cxn modelId="{D24FB711-9A63-4211-9DCE-5F9B8DD94E32}" type="presParOf" srcId="{6895AE2C-8E6D-464D-9836-FB2F5A5943F2}" destId="{AFCF44ED-097A-435B-85F9-1FB5C47BE6FE}" srcOrd="1" destOrd="0" presId="urn:microsoft.com/office/officeart/2005/8/layout/list1"/>
    <dgm:cxn modelId="{38EC7E67-541B-4C8A-89BF-44A96B45A514}" type="presParOf" srcId="{298D637F-F72F-456B-BBBF-8DABB734915D}" destId="{092B52D1-112F-4A6D-8429-387D325C8569}" srcOrd="1" destOrd="0" presId="urn:microsoft.com/office/officeart/2005/8/layout/list1"/>
    <dgm:cxn modelId="{0E3FF6FF-5B99-4B96-9AC6-3225688E7ED6}" type="presParOf" srcId="{298D637F-F72F-456B-BBBF-8DABB734915D}" destId="{89B76EA2-5234-4AF7-A346-690FCD878346}"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3CFB88-0CEA-45F6-A112-B55DA9E42F4F}" type="doc">
      <dgm:prSet loTypeId="urn:microsoft.com/office/officeart/2005/8/layout/list1" loCatId="list" qsTypeId="urn:microsoft.com/office/officeart/2005/8/quickstyle/simple4" qsCatId="simple" csTypeId="urn:microsoft.com/office/officeart/2005/8/colors/colorful2" csCatId="colorful" phldr="1"/>
      <dgm:spPr/>
      <dgm:t>
        <a:bodyPr/>
        <a:lstStyle/>
        <a:p>
          <a:endParaRPr lang="en-US"/>
        </a:p>
      </dgm:t>
    </dgm:pt>
    <dgm:pt modelId="{0A27ACF0-8768-4B13-952B-177B63D86675}">
      <dgm:prSet/>
      <dgm:spPr/>
      <dgm:t>
        <a:bodyPr/>
        <a:lstStyle/>
        <a:p>
          <a:r>
            <a:rPr lang="en-US"/>
            <a:t>Standard recertification survey</a:t>
          </a:r>
        </a:p>
      </dgm:t>
    </dgm:pt>
    <dgm:pt modelId="{B42A6575-2350-4087-955E-F40E986714F0}" type="parTrans" cxnId="{3B5F9EEC-841F-4395-AD60-C8DC0C4495DA}">
      <dgm:prSet/>
      <dgm:spPr/>
      <dgm:t>
        <a:bodyPr/>
        <a:lstStyle/>
        <a:p>
          <a:endParaRPr lang="en-US"/>
        </a:p>
      </dgm:t>
    </dgm:pt>
    <dgm:pt modelId="{6018AC11-D9C0-4EAF-A9EF-F9049ADC72D2}" type="sibTrans" cxnId="{3B5F9EEC-841F-4395-AD60-C8DC0C4495DA}">
      <dgm:prSet/>
      <dgm:spPr/>
      <dgm:t>
        <a:bodyPr/>
        <a:lstStyle/>
        <a:p>
          <a:endParaRPr lang="en-US"/>
        </a:p>
      </dgm:t>
    </dgm:pt>
    <dgm:pt modelId="{0B2FD89E-1CF6-4DEA-9AB1-405AC94B43B1}">
      <dgm:prSet/>
      <dgm:spPr/>
      <dgm:t>
        <a:bodyPr/>
        <a:lstStyle/>
        <a:p>
          <a:r>
            <a:rPr lang="en-US"/>
            <a:t>Frequency: not to exceed 15 months</a:t>
          </a:r>
        </a:p>
      </dgm:t>
    </dgm:pt>
    <dgm:pt modelId="{4B826AB6-60D8-4E69-838A-9060AC34EFCE}" type="parTrans" cxnId="{31FCDFF1-F1F3-4272-BE8E-69EC81DAC1A8}">
      <dgm:prSet/>
      <dgm:spPr/>
      <dgm:t>
        <a:bodyPr/>
        <a:lstStyle/>
        <a:p>
          <a:endParaRPr lang="en-US"/>
        </a:p>
      </dgm:t>
    </dgm:pt>
    <dgm:pt modelId="{0792D528-9F05-48ED-9C5B-DD9FDF740F0C}" type="sibTrans" cxnId="{31FCDFF1-F1F3-4272-BE8E-69EC81DAC1A8}">
      <dgm:prSet/>
      <dgm:spPr/>
      <dgm:t>
        <a:bodyPr/>
        <a:lstStyle/>
        <a:p>
          <a:endParaRPr lang="en-US"/>
        </a:p>
      </dgm:t>
    </dgm:pt>
    <dgm:pt modelId="{4095FA59-DBFC-4C7B-AFDC-AE204000C429}">
      <dgm:prSet/>
      <dgm:spPr/>
      <dgm:t>
        <a:bodyPr/>
        <a:lstStyle/>
        <a:p>
          <a:r>
            <a:rPr lang="en-US"/>
            <a:t>Could warrant revisit</a:t>
          </a:r>
        </a:p>
      </dgm:t>
    </dgm:pt>
    <dgm:pt modelId="{18BAF865-8BBB-489D-AEEF-E26F75268F2E}" type="parTrans" cxnId="{D144A3E5-0E50-4CE8-B753-CCD8A89377B8}">
      <dgm:prSet/>
      <dgm:spPr/>
      <dgm:t>
        <a:bodyPr/>
        <a:lstStyle/>
        <a:p>
          <a:endParaRPr lang="en-US"/>
        </a:p>
      </dgm:t>
    </dgm:pt>
    <dgm:pt modelId="{C82E1359-5038-44F6-8193-CA1F7B79E1DA}" type="sibTrans" cxnId="{D144A3E5-0E50-4CE8-B753-CCD8A89377B8}">
      <dgm:prSet/>
      <dgm:spPr/>
      <dgm:t>
        <a:bodyPr/>
        <a:lstStyle/>
        <a:p>
          <a:endParaRPr lang="en-US"/>
        </a:p>
      </dgm:t>
    </dgm:pt>
    <dgm:pt modelId="{409DC436-8938-4994-9F8E-7ABA69F6A7FE}">
      <dgm:prSet/>
      <dgm:spPr/>
      <dgm:t>
        <a:bodyPr/>
        <a:lstStyle/>
        <a:p>
          <a:r>
            <a:rPr lang="en-US"/>
            <a:t>Complaint survey</a:t>
          </a:r>
        </a:p>
      </dgm:t>
    </dgm:pt>
    <dgm:pt modelId="{8E18F645-E9BD-4354-8282-9FAB6978A4EC}" type="parTrans" cxnId="{77B8E4D7-6BA3-4D42-AB15-10649DACBA4D}">
      <dgm:prSet/>
      <dgm:spPr/>
      <dgm:t>
        <a:bodyPr/>
        <a:lstStyle/>
        <a:p>
          <a:endParaRPr lang="en-US"/>
        </a:p>
      </dgm:t>
    </dgm:pt>
    <dgm:pt modelId="{4B975B37-FE43-48DB-B4CE-70E02EA16E1D}" type="sibTrans" cxnId="{77B8E4D7-6BA3-4D42-AB15-10649DACBA4D}">
      <dgm:prSet/>
      <dgm:spPr/>
      <dgm:t>
        <a:bodyPr/>
        <a:lstStyle/>
        <a:p>
          <a:endParaRPr lang="en-US"/>
        </a:p>
      </dgm:t>
    </dgm:pt>
    <dgm:pt modelId="{BA5251F7-B7F2-4B12-B118-1A176E92A31C}">
      <dgm:prSet/>
      <dgm:spPr/>
      <dgm:t>
        <a:bodyPr/>
        <a:lstStyle/>
        <a:p>
          <a:r>
            <a:rPr lang="en-US"/>
            <a:t>Immediate jeopardy: onsite within 3 business days</a:t>
          </a:r>
        </a:p>
      </dgm:t>
    </dgm:pt>
    <dgm:pt modelId="{67FE3508-2694-4DBF-BFF7-37DB3B6C1AB5}" type="parTrans" cxnId="{166B5DDE-3C8C-4A5D-8886-F2E4EA85487C}">
      <dgm:prSet/>
      <dgm:spPr/>
      <dgm:t>
        <a:bodyPr/>
        <a:lstStyle/>
        <a:p>
          <a:endParaRPr lang="en-US"/>
        </a:p>
      </dgm:t>
    </dgm:pt>
    <dgm:pt modelId="{8FEF28A2-86F5-4ECB-8A27-7E3F72D58F26}" type="sibTrans" cxnId="{166B5DDE-3C8C-4A5D-8886-F2E4EA85487C}">
      <dgm:prSet/>
      <dgm:spPr/>
      <dgm:t>
        <a:bodyPr/>
        <a:lstStyle/>
        <a:p>
          <a:endParaRPr lang="en-US"/>
        </a:p>
      </dgm:t>
    </dgm:pt>
    <dgm:pt modelId="{237181CE-AA3D-4D4A-867A-33FC2A6A2411}">
      <dgm:prSet/>
      <dgm:spPr/>
      <dgm:t>
        <a:bodyPr/>
        <a:lstStyle/>
        <a:p>
          <a:r>
            <a:rPr lang="en-US" dirty="0"/>
            <a:t>Actual harm (no IJ): onsite within 15 business days </a:t>
          </a:r>
        </a:p>
      </dgm:t>
    </dgm:pt>
    <dgm:pt modelId="{5F31B25E-1071-4382-858C-FDA3B84ECD4A}" type="parTrans" cxnId="{94E4EA02-8027-4B9F-B7EF-E745BCA945C4}">
      <dgm:prSet/>
      <dgm:spPr/>
      <dgm:t>
        <a:bodyPr/>
        <a:lstStyle/>
        <a:p>
          <a:endParaRPr lang="en-US"/>
        </a:p>
      </dgm:t>
    </dgm:pt>
    <dgm:pt modelId="{2F4B6C91-9494-4E7E-9B6D-56C98CD1FBA4}" type="sibTrans" cxnId="{94E4EA02-8027-4B9F-B7EF-E745BCA945C4}">
      <dgm:prSet/>
      <dgm:spPr/>
      <dgm:t>
        <a:bodyPr/>
        <a:lstStyle/>
        <a:p>
          <a:endParaRPr lang="en-US"/>
        </a:p>
      </dgm:t>
    </dgm:pt>
    <dgm:pt modelId="{F5C2EC3E-74CF-4B0E-813C-E441AB806D0D}">
      <dgm:prSet/>
      <dgm:spPr/>
      <dgm:t>
        <a:bodyPr/>
        <a:lstStyle/>
        <a:p>
          <a:r>
            <a:rPr lang="en-US"/>
            <a:t>Focused Infection Control survey</a:t>
          </a:r>
        </a:p>
      </dgm:t>
    </dgm:pt>
    <dgm:pt modelId="{C3C8B6EE-498F-4669-8D82-D2E1DC08CF2C}" type="parTrans" cxnId="{53A1FA0D-7E69-4AB1-B2A0-7359A1DC06D1}">
      <dgm:prSet/>
      <dgm:spPr/>
      <dgm:t>
        <a:bodyPr/>
        <a:lstStyle/>
        <a:p>
          <a:endParaRPr lang="en-US"/>
        </a:p>
      </dgm:t>
    </dgm:pt>
    <dgm:pt modelId="{00AB127C-6827-4F1D-A054-772288F55292}" type="sibTrans" cxnId="{53A1FA0D-7E69-4AB1-B2A0-7359A1DC06D1}">
      <dgm:prSet/>
      <dgm:spPr/>
      <dgm:t>
        <a:bodyPr/>
        <a:lstStyle/>
        <a:p>
          <a:endParaRPr lang="en-US"/>
        </a:p>
      </dgm:t>
    </dgm:pt>
    <dgm:pt modelId="{FC6EC98F-F72C-49EF-8DCD-6E39254E0045}">
      <dgm:prSet/>
      <dgm:spPr/>
      <dgm:t>
        <a:bodyPr/>
        <a:lstStyle/>
        <a:p>
          <a:r>
            <a:rPr lang="en-US"/>
            <a:t>20% of providers each fiscal year</a:t>
          </a:r>
        </a:p>
      </dgm:t>
    </dgm:pt>
    <dgm:pt modelId="{3F35F9B6-4F07-4172-A5FD-858B186702CD}" type="parTrans" cxnId="{A0AFCDBF-3B63-4290-B0B5-28E9DC7BED25}">
      <dgm:prSet/>
      <dgm:spPr/>
      <dgm:t>
        <a:bodyPr/>
        <a:lstStyle/>
        <a:p>
          <a:endParaRPr lang="en-US"/>
        </a:p>
      </dgm:t>
    </dgm:pt>
    <dgm:pt modelId="{FDAA3C10-73D0-4D5F-A493-3AB112C2ACA6}" type="sibTrans" cxnId="{A0AFCDBF-3B63-4290-B0B5-28E9DC7BED25}">
      <dgm:prSet/>
      <dgm:spPr/>
      <dgm:t>
        <a:bodyPr/>
        <a:lstStyle/>
        <a:p>
          <a:endParaRPr lang="en-US"/>
        </a:p>
      </dgm:t>
    </dgm:pt>
    <dgm:pt modelId="{961C9206-3647-4417-ABAC-96B149C3664A}" type="pres">
      <dgm:prSet presAssocID="{2B3CFB88-0CEA-45F6-A112-B55DA9E42F4F}" presName="linear" presStyleCnt="0">
        <dgm:presLayoutVars>
          <dgm:dir/>
          <dgm:animLvl val="lvl"/>
          <dgm:resizeHandles val="exact"/>
        </dgm:presLayoutVars>
      </dgm:prSet>
      <dgm:spPr/>
    </dgm:pt>
    <dgm:pt modelId="{CA6440C9-6F7D-41ED-98C8-20352CBB1C2D}" type="pres">
      <dgm:prSet presAssocID="{0A27ACF0-8768-4B13-952B-177B63D86675}" presName="parentLin" presStyleCnt="0"/>
      <dgm:spPr/>
    </dgm:pt>
    <dgm:pt modelId="{D895BBC2-166A-4913-A254-561ABC465D25}" type="pres">
      <dgm:prSet presAssocID="{0A27ACF0-8768-4B13-952B-177B63D86675}" presName="parentLeftMargin" presStyleLbl="node1" presStyleIdx="0" presStyleCnt="3"/>
      <dgm:spPr/>
    </dgm:pt>
    <dgm:pt modelId="{F5700B23-A84A-4CD0-BB57-618775D3CCB5}" type="pres">
      <dgm:prSet presAssocID="{0A27ACF0-8768-4B13-952B-177B63D86675}" presName="parentText" presStyleLbl="node1" presStyleIdx="0" presStyleCnt="3">
        <dgm:presLayoutVars>
          <dgm:chMax val="0"/>
          <dgm:bulletEnabled val="1"/>
        </dgm:presLayoutVars>
      </dgm:prSet>
      <dgm:spPr/>
    </dgm:pt>
    <dgm:pt modelId="{C14E4415-955D-4DF8-9D0B-5F2A7366CE93}" type="pres">
      <dgm:prSet presAssocID="{0A27ACF0-8768-4B13-952B-177B63D86675}" presName="negativeSpace" presStyleCnt="0"/>
      <dgm:spPr/>
    </dgm:pt>
    <dgm:pt modelId="{5BC77636-788B-4FF2-B703-1DF8973AECDB}" type="pres">
      <dgm:prSet presAssocID="{0A27ACF0-8768-4B13-952B-177B63D86675}" presName="childText" presStyleLbl="conFgAcc1" presStyleIdx="0" presStyleCnt="3">
        <dgm:presLayoutVars>
          <dgm:bulletEnabled val="1"/>
        </dgm:presLayoutVars>
      </dgm:prSet>
      <dgm:spPr/>
    </dgm:pt>
    <dgm:pt modelId="{661C7078-F0A7-4FF5-B1D0-4C0B15CE10D6}" type="pres">
      <dgm:prSet presAssocID="{6018AC11-D9C0-4EAF-A9EF-F9049ADC72D2}" presName="spaceBetweenRectangles" presStyleCnt="0"/>
      <dgm:spPr/>
    </dgm:pt>
    <dgm:pt modelId="{36489D6B-33A2-4B17-80A9-9A99266BAD6F}" type="pres">
      <dgm:prSet presAssocID="{409DC436-8938-4994-9F8E-7ABA69F6A7FE}" presName="parentLin" presStyleCnt="0"/>
      <dgm:spPr/>
    </dgm:pt>
    <dgm:pt modelId="{128C1061-B4FB-49CA-9C58-DFD3712B8F66}" type="pres">
      <dgm:prSet presAssocID="{409DC436-8938-4994-9F8E-7ABA69F6A7FE}" presName="parentLeftMargin" presStyleLbl="node1" presStyleIdx="0" presStyleCnt="3"/>
      <dgm:spPr/>
    </dgm:pt>
    <dgm:pt modelId="{43082AD0-7844-46C7-9D63-89DF64DE31AB}" type="pres">
      <dgm:prSet presAssocID="{409DC436-8938-4994-9F8E-7ABA69F6A7FE}" presName="parentText" presStyleLbl="node1" presStyleIdx="1" presStyleCnt="3">
        <dgm:presLayoutVars>
          <dgm:chMax val="0"/>
          <dgm:bulletEnabled val="1"/>
        </dgm:presLayoutVars>
      </dgm:prSet>
      <dgm:spPr/>
    </dgm:pt>
    <dgm:pt modelId="{063D9598-636D-498F-B03C-56924960B4AA}" type="pres">
      <dgm:prSet presAssocID="{409DC436-8938-4994-9F8E-7ABA69F6A7FE}" presName="negativeSpace" presStyleCnt="0"/>
      <dgm:spPr/>
    </dgm:pt>
    <dgm:pt modelId="{1DFD739A-8AB9-4E7C-AED9-A051F1F02244}" type="pres">
      <dgm:prSet presAssocID="{409DC436-8938-4994-9F8E-7ABA69F6A7FE}" presName="childText" presStyleLbl="conFgAcc1" presStyleIdx="1" presStyleCnt="3">
        <dgm:presLayoutVars>
          <dgm:bulletEnabled val="1"/>
        </dgm:presLayoutVars>
      </dgm:prSet>
      <dgm:spPr/>
    </dgm:pt>
    <dgm:pt modelId="{B5DB0FF1-89C3-4434-A434-413B8A1CE3E4}" type="pres">
      <dgm:prSet presAssocID="{4B975B37-FE43-48DB-B4CE-70E02EA16E1D}" presName="spaceBetweenRectangles" presStyleCnt="0"/>
      <dgm:spPr/>
    </dgm:pt>
    <dgm:pt modelId="{BD1EEA55-4590-4B85-9B84-C5B1E4380C54}" type="pres">
      <dgm:prSet presAssocID="{F5C2EC3E-74CF-4B0E-813C-E441AB806D0D}" presName="parentLin" presStyleCnt="0"/>
      <dgm:spPr/>
    </dgm:pt>
    <dgm:pt modelId="{FE494F2A-3F1B-40BE-98A9-2030C7B44359}" type="pres">
      <dgm:prSet presAssocID="{F5C2EC3E-74CF-4B0E-813C-E441AB806D0D}" presName="parentLeftMargin" presStyleLbl="node1" presStyleIdx="1" presStyleCnt="3"/>
      <dgm:spPr/>
    </dgm:pt>
    <dgm:pt modelId="{1B81762B-5E56-4FE1-B9D7-59E3D2CDEA7D}" type="pres">
      <dgm:prSet presAssocID="{F5C2EC3E-74CF-4B0E-813C-E441AB806D0D}" presName="parentText" presStyleLbl="node1" presStyleIdx="2" presStyleCnt="3">
        <dgm:presLayoutVars>
          <dgm:chMax val="0"/>
          <dgm:bulletEnabled val="1"/>
        </dgm:presLayoutVars>
      </dgm:prSet>
      <dgm:spPr/>
    </dgm:pt>
    <dgm:pt modelId="{7BA77ABE-0121-4203-B294-3079A0736B35}" type="pres">
      <dgm:prSet presAssocID="{F5C2EC3E-74CF-4B0E-813C-E441AB806D0D}" presName="negativeSpace" presStyleCnt="0"/>
      <dgm:spPr/>
    </dgm:pt>
    <dgm:pt modelId="{C98EBF09-FDA1-4C23-861C-C6B7ED3BFE6A}" type="pres">
      <dgm:prSet presAssocID="{F5C2EC3E-74CF-4B0E-813C-E441AB806D0D}" presName="childText" presStyleLbl="conFgAcc1" presStyleIdx="2" presStyleCnt="3">
        <dgm:presLayoutVars>
          <dgm:bulletEnabled val="1"/>
        </dgm:presLayoutVars>
      </dgm:prSet>
      <dgm:spPr/>
    </dgm:pt>
  </dgm:ptLst>
  <dgm:cxnLst>
    <dgm:cxn modelId="{674DB802-93FD-4DBF-A948-40519E9F6070}" type="presOf" srcId="{F5C2EC3E-74CF-4B0E-813C-E441AB806D0D}" destId="{FE494F2A-3F1B-40BE-98A9-2030C7B44359}" srcOrd="0" destOrd="0" presId="urn:microsoft.com/office/officeart/2005/8/layout/list1"/>
    <dgm:cxn modelId="{94E4EA02-8027-4B9F-B7EF-E745BCA945C4}" srcId="{409DC436-8938-4994-9F8E-7ABA69F6A7FE}" destId="{237181CE-AA3D-4D4A-867A-33FC2A6A2411}" srcOrd="1" destOrd="0" parTransId="{5F31B25E-1071-4382-858C-FDA3B84ECD4A}" sibTransId="{2F4B6C91-9494-4E7E-9B6D-56C98CD1FBA4}"/>
    <dgm:cxn modelId="{53A1FA0D-7E69-4AB1-B2A0-7359A1DC06D1}" srcId="{2B3CFB88-0CEA-45F6-A112-B55DA9E42F4F}" destId="{F5C2EC3E-74CF-4B0E-813C-E441AB806D0D}" srcOrd="2" destOrd="0" parTransId="{C3C8B6EE-498F-4669-8D82-D2E1DC08CF2C}" sibTransId="{00AB127C-6827-4F1D-A054-772288F55292}"/>
    <dgm:cxn modelId="{4EA4B669-AB77-44D4-9E6D-9415D49961DD}" type="presOf" srcId="{FC6EC98F-F72C-49EF-8DCD-6E39254E0045}" destId="{C98EBF09-FDA1-4C23-861C-C6B7ED3BFE6A}" srcOrd="0" destOrd="0" presId="urn:microsoft.com/office/officeart/2005/8/layout/list1"/>
    <dgm:cxn modelId="{16921551-65B6-4CD9-9B88-CBDFBB608F82}" type="presOf" srcId="{F5C2EC3E-74CF-4B0E-813C-E441AB806D0D}" destId="{1B81762B-5E56-4FE1-B9D7-59E3D2CDEA7D}" srcOrd="1" destOrd="0" presId="urn:microsoft.com/office/officeart/2005/8/layout/list1"/>
    <dgm:cxn modelId="{B2330052-BDF4-4099-8653-0C3FC86D8684}" type="presOf" srcId="{409DC436-8938-4994-9F8E-7ABA69F6A7FE}" destId="{128C1061-B4FB-49CA-9C58-DFD3712B8F66}" srcOrd="0" destOrd="0" presId="urn:microsoft.com/office/officeart/2005/8/layout/list1"/>
    <dgm:cxn modelId="{15145295-16BC-4B4F-94E3-C514DD5CE526}" type="presOf" srcId="{2B3CFB88-0CEA-45F6-A112-B55DA9E42F4F}" destId="{961C9206-3647-4417-ABAC-96B149C3664A}" srcOrd="0" destOrd="0" presId="urn:microsoft.com/office/officeart/2005/8/layout/list1"/>
    <dgm:cxn modelId="{D7B33A9C-D1EB-4B2F-8D9F-DE045FF71950}" type="presOf" srcId="{4095FA59-DBFC-4C7B-AFDC-AE204000C429}" destId="{5BC77636-788B-4FF2-B703-1DF8973AECDB}" srcOrd="0" destOrd="1" presId="urn:microsoft.com/office/officeart/2005/8/layout/list1"/>
    <dgm:cxn modelId="{431B28BA-9FF6-4E8C-B341-5461795EB861}" type="presOf" srcId="{409DC436-8938-4994-9F8E-7ABA69F6A7FE}" destId="{43082AD0-7844-46C7-9D63-89DF64DE31AB}" srcOrd="1" destOrd="0" presId="urn:microsoft.com/office/officeart/2005/8/layout/list1"/>
    <dgm:cxn modelId="{A0AFCDBF-3B63-4290-B0B5-28E9DC7BED25}" srcId="{F5C2EC3E-74CF-4B0E-813C-E441AB806D0D}" destId="{FC6EC98F-F72C-49EF-8DCD-6E39254E0045}" srcOrd="0" destOrd="0" parTransId="{3F35F9B6-4F07-4172-A5FD-858B186702CD}" sibTransId="{FDAA3C10-73D0-4D5F-A493-3AB112C2ACA6}"/>
    <dgm:cxn modelId="{CD3121D1-9444-42B2-9A5E-21829FE3455B}" type="presOf" srcId="{0A27ACF0-8768-4B13-952B-177B63D86675}" destId="{F5700B23-A84A-4CD0-BB57-618775D3CCB5}" srcOrd="1" destOrd="0" presId="urn:microsoft.com/office/officeart/2005/8/layout/list1"/>
    <dgm:cxn modelId="{77B8E4D7-6BA3-4D42-AB15-10649DACBA4D}" srcId="{2B3CFB88-0CEA-45F6-A112-B55DA9E42F4F}" destId="{409DC436-8938-4994-9F8E-7ABA69F6A7FE}" srcOrd="1" destOrd="0" parTransId="{8E18F645-E9BD-4354-8282-9FAB6978A4EC}" sibTransId="{4B975B37-FE43-48DB-B4CE-70E02EA16E1D}"/>
    <dgm:cxn modelId="{8AC35BDA-79D3-4F89-BCCF-9E64557727B6}" type="presOf" srcId="{0B2FD89E-1CF6-4DEA-9AB1-405AC94B43B1}" destId="{5BC77636-788B-4FF2-B703-1DF8973AECDB}" srcOrd="0" destOrd="0" presId="urn:microsoft.com/office/officeart/2005/8/layout/list1"/>
    <dgm:cxn modelId="{166B5DDE-3C8C-4A5D-8886-F2E4EA85487C}" srcId="{409DC436-8938-4994-9F8E-7ABA69F6A7FE}" destId="{BA5251F7-B7F2-4B12-B118-1A176E92A31C}" srcOrd="0" destOrd="0" parTransId="{67FE3508-2694-4DBF-BFF7-37DB3B6C1AB5}" sibTransId="{8FEF28A2-86F5-4ECB-8A27-7E3F72D58F26}"/>
    <dgm:cxn modelId="{BD6B1AE3-CF04-4112-ADDA-3E2A11FA3A78}" type="presOf" srcId="{BA5251F7-B7F2-4B12-B118-1A176E92A31C}" destId="{1DFD739A-8AB9-4E7C-AED9-A051F1F02244}" srcOrd="0" destOrd="0" presId="urn:microsoft.com/office/officeart/2005/8/layout/list1"/>
    <dgm:cxn modelId="{D144A3E5-0E50-4CE8-B753-CCD8A89377B8}" srcId="{0A27ACF0-8768-4B13-952B-177B63D86675}" destId="{4095FA59-DBFC-4C7B-AFDC-AE204000C429}" srcOrd="1" destOrd="0" parTransId="{18BAF865-8BBB-489D-AEEF-E26F75268F2E}" sibTransId="{C82E1359-5038-44F6-8193-CA1F7B79E1DA}"/>
    <dgm:cxn modelId="{3B5F9EEC-841F-4395-AD60-C8DC0C4495DA}" srcId="{2B3CFB88-0CEA-45F6-A112-B55DA9E42F4F}" destId="{0A27ACF0-8768-4B13-952B-177B63D86675}" srcOrd="0" destOrd="0" parTransId="{B42A6575-2350-4087-955E-F40E986714F0}" sibTransId="{6018AC11-D9C0-4EAF-A9EF-F9049ADC72D2}"/>
    <dgm:cxn modelId="{89AED8EC-2C4E-46F7-8DFD-4BBB6D4C248B}" type="presOf" srcId="{0A27ACF0-8768-4B13-952B-177B63D86675}" destId="{D895BBC2-166A-4913-A254-561ABC465D25}" srcOrd="0" destOrd="0" presId="urn:microsoft.com/office/officeart/2005/8/layout/list1"/>
    <dgm:cxn modelId="{31FCDFF1-F1F3-4272-BE8E-69EC81DAC1A8}" srcId="{0A27ACF0-8768-4B13-952B-177B63D86675}" destId="{0B2FD89E-1CF6-4DEA-9AB1-405AC94B43B1}" srcOrd="0" destOrd="0" parTransId="{4B826AB6-60D8-4E69-838A-9060AC34EFCE}" sibTransId="{0792D528-9F05-48ED-9C5B-DD9FDF740F0C}"/>
    <dgm:cxn modelId="{E921D5FF-4F88-43E7-A83F-13B1EAE27850}" type="presOf" srcId="{237181CE-AA3D-4D4A-867A-33FC2A6A2411}" destId="{1DFD739A-8AB9-4E7C-AED9-A051F1F02244}" srcOrd="0" destOrd="1" presId="urn:microsoft.com/office/officeart/2005/8/layout/list1"/>
    <dgm:cxn modelId="{48314B15-8D57-4B66-B7DE-D94FDFDE0AE5}" type="presParOf" srcId="{961C9206-3647-4417-ABAC-96B149C3664A}" destId="{CA6440C9-6F7D-41ED-98C8-20352CBB1C2D}" srcOrd="0" destOrd="0" presId="urn:microsoft.com/office/officeart/2005/8/layout/list1"/>
    <dgm:cxn modelId="{27086299-38C7-4C38-978F-51ADB536A78C}" type="presParOf" srcId="{CA6440C9-6F7D-41ED-98C8-20352CBB1C2D}" destId="{D895BBC2-166A-4913-A254-561ABC465D25}" srcOrd="0" destOrd="0" presId="urn:microsoft.com/office/officeart/2005/8/layout/list1"/>
    <dgm:cxn modelId="{5DA7F1DC-E1C6-4155-BD8B-C32683A65D33}" type="presParOf" srcId="{CA6440C9-6F7D-41ED-98C8-20352CBB1C2D}" destId="{F5700B23-A84A-4CD0-BB57-618775D3CCB5}" srcOrd="1" destOrd="0" presId="urn:microsoft.com/office/officeart/2005/8/layout/list1"/>
    <dgm:cxn modelId="{5434C7D5-63FE-4F11-BDD1-0B18A91458B3}" type="presParOf" srcId="{961C9206-3647-4417-ABAC-96B149C3664A}" destId="{C14E4415-955D-4DF8-9D0B-5F2A7366CE93}" srcOrd="1" destOrd="0" presId="urn:microsoft.com/office/officeart/2005/8/layout/list1"/>
    <dgm:cxn modelId="{47536604-E627-41CF-84A8-1750B426904F}" type="presParOf" srcId="{961C9206-3647-4417-ABAC-96B149C3664A}" destId="{5BC77636-788B-4FF2-B703-1DF8973AECDB}" srcOrd="2" destOrd="0" presId="urn:microsoft.com/office/officeart/2005/8/layout/list1"/>
    <dgm:cxn modelId="{B0205841-DAC0-4DE1-8CAF-1DD570F06921}" type="presParOf" srcId="{961C9206-3647-4417-ABAC-96B149C3664A}" destId="{661C7078-F0A7-4FF5-B1D0-4C0B15CE10D6}" srcOrd="3" destOrd="0" presId="urn:microsoft.com/office/officeart/2005/8/layout/list1"/>
    <dgm:cxn modelId="{821B554F-16A0-4CAB-9D20-72D00CAD01BA}" type="presParOf" srcId="{961C9206-3647-4417-ABAC-96B149C3664A}" destId="{36489D6B-33A2-4B17-80A9-9A99266BAD6F}" srcOrd="4" destOrd="0" presId="urn:microsoft.com/office/officeart/2005/8/layout/list1"/>
    <dgm:cxn modelId="{906ED84C-F9E1-42AA-A739-A625B357CA57}" type="presParOf" srcId="{36489D6B-33A2-4B17-80A9-9A99266BAD6F}" destId="{128C1061-B4FB-49CA-9C58-DFD3712B8F66}" srcOrd="0" destOrd="0" presId="urn:microsoft.com/office/officeart/2005/8/layout/list1"/>
    <dgm:cxn modelId="{7F46D75D-84F5-4715-ABD3-B7FB44A1DA38}" type="presParOf" srcId="{36489D6B-33A2-4B17-80A9-9A99266BAD6F}" destId="{43082AD0-7844-46C7-9D63-89DF64DE31AB}" srcOrd="1" destOrd="0" presId="urn:microsoft.com/office/officeart/2005/8/layout/list1"/>
    <dgm:cxn modelId="{93CD11DF-58AA-475A-A149-F28C2CCBDCD7}" type="presParOf" srcId="{961C9206-3647-4417-ABAC-96B149C3664A}" destId="{063D9598-636D-498F-B03C-56924960B4AA}" srcOrd="5" destOrd="0" presId="urn:microsoft.com/office/officeart/2005/8/layout/list1"/>
    <dgm:cxn modelId="{95CA6100-5E5F-40FD-A1D9-FEE09FB12967}" type="presParOf" srcId="{961C9206-3647-4417-ABAC-96B149C3664A}" destId="{1DFD739A-8AB9-4E7C-AED9-A051F1F02244}" srcOrd="6" destOrd="0" presId="urn:microsoft.com/office/officeart/2005/8/layout/list1"/>
    <dgm:cxn modelId="{29DB79B2-5F28-422E-8E81-8CDBED2FF1B0}" type="presParOf" srcId="{961C9206-3647-4417-ABAC-96B149C3664A}" destId="{B5DB0FF1-89C3-4434-A434-413B8A1CE3E4}" srcOrd="7" destOrd="0" presId="urn:microsoft.com/office/officeart/2005/8/layout/list1"/>
    <dgm:cxn modelId="{A11B1B8D-ABA7-44E6-8D02-25BFF06119DF}" type="presParOf" srcId="{961C9206-3647-4417-ABAC-96B149C3664A}" destId="{BD1EEA55-4590-4B85-9B84-C5B1E4380C54}" srcOrd="8" destOrd="0" presId="urn:microsoft.com/office/officeart/2005/8/layout/list1"/>
    <dgm:cxn modelId="{C9D4FB21-8D75-4068-91F8-7D900F9A6606}" type="presParOf" srcId="{BD1EEA55-4590-4B85-9B84-C5B1E4380C54}" destId="{FE494F2A-3F1B-40BE-98A9-2030C7B44359}" srcOrd="0" destOrd="0" presId="urn:microsoft.com/office/officeart/2005/8/layout/list1"/>
    <dgm:cxn modelId="{64C49897-F28B-4BAD-A2AE-71E725576703}" type="presParOf" srcId="{BD1EEA55-4590-4B85-9B84-C5B1E4380C54}" destId="{1B81762B-5E56-4FE1-B9D7-59E3D2CDEA7D}" srcOrd="1" destOrd="0" presId="urn:microsoft.com/office/officeart/2005/8/layout/list1"/>
    <dgm:cxn modelId="{BD95025A-F080-4315-9200-4DCFA52D78C1}" type="presParOf" srcId="{961C9206-3647-4417-ABAC-96B149C3664A}" destId="{7BA77ABE-0121-4203-B294-3079A0736B35}" srcOrd="9" destOrd="0" presId="urn:microsoft.com/office/officeart/2005/8/layout/list1"/>
    <dgm:cxn modelId="{919349C6-62E4-4EAC-A71C-D734ECFC8672}" type="presParOf" srcId="{961C9206-3647-4417-ABAC-96B149C3664A}" destId="{C98EBF09-FDA1-4C23-861C-C6B7ED3BFE6A}"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1D5F5B-2330-4977-8F7A-9A7C5826EC83}" type="doc">
      <dgm:prSet loTypeId="urn:microsoft.com/office/officeart/2005/8/layout/list1" loCatId="list" qsTypeId="urn:microsoft.com/office/officeart/2005/8/quickstyle/simple4" qsCatId="simple" csTypeId="urn:microsoft.com/office/officeart/2005/8/colors/colorful2" csCatId="colorful"/>
      <dgm:spPr/>
      <dgm:t>
        <a:bodyPr/>
        <a:lstStyle/>
        <a:p>
          <a:endParaRPr lang="en-US"/>
        </a:p>
      </dgm:t>
    </dgm:pt>
    <dgm:pt modelId="{3C82D834-BECE-4269-92C9-97B9FA61DAA1}">
      <dgm:prSet/>
      <dgm:spPr/>
      <dgm:t>
        <a:bodyPr/>
        <a:lstStyle/>
        <a:p>
          <a:r>
            <a:rPr lang="en-US"/>
            <a:t>Regulatory Groupings</a:t>
          </a:r>
        </a:p>
      </dgm:t>
    </dgm:pt>
    <dgm:pt modelId="{E7FAA728-EC20-443A-AAA7-B67508F4E0EB}" type="parTrans" cxnId="{E75961A1-BA55-434F-AFB9-F01D20FCC0D9}">
      <dgm:prSet/>
      <dgm:spPr/>
      <dgm:t>
        <a:bodyPr/>
        <a:lstStyle/>
        <a:p>
          <a:endParaRPr lang="en-US"/>
        </a:p>
      </dgm:t>
    </dgm:pt>
    <dgm:pt modelId="{118E3E49-158F-4947-AF01-C29DF895652B}" type="sibTrans" cxnId="{E75961A1-BA55-434F-AFB9-F01D20FCC0D9}">
      <dgm:prSet/>
      <dgm:spPr/>
      <dgm:t>
        <a:bodyPr/>
        <a:lstStyle/>
        <a:p>
          <a:endParaRPr lang="en-US"/>
        </a:p>
      </dgm:t>
    </dgm:pt>
    <dgm:pt modelId="{43BC669E-C75C-4D55-B361-07C589DE32AB}">
      <dgm:prSet/>
      <dgm:spPr/>
      <dgm:t>
        <a:bodyPr/>
        <a:lstStyle/>
        <a:p>
          <a:r>
            <a:rPr lang="en-US"/>
            <a:t>§483.70 Administration</a:t>
          </a:r>
        </a:p>
      </dgm:t>
    </dgm:pt>
    <dgm:pt modelId="{F6D638D9-EB63-4980-BA8C-F9DD087703A3}" type="parTrans" cxnId="{F1BF24F5-420A-470E-AF1D-41DB21242738}">
      <dgm:prSet/>
      <dgm:spPr/>
      <dgm:t>
        <a:bodyPr/>
        <a:lstStyle/>
        <a:p>
          <a:endParaRPr lang="en-US"/>
        </a:p>
      </dgm:t>
    </dgm:pt>
    <dgm:pt modelId="{D227EA79-8900-4498-B162-EA5B3DC8528E}" type="sibTrans" cxnId="{F1BF24F5-420A-470E-AF1D-41DB21242738}">
      <dgm:prSet/>
      <dgm:spPr/>
      <dgm:t>
        <a:bodyPr/>
        <a:lstStyle/>
        <a:p>
          <a:endParaRPr lang="en-US"/>
        </a:p>
      </dgm:t>
    </dgm:pt>
    <dgm:pt modelId="{81732950-8230-4EBB-86A3-1744FD044AAC}">
      <dgm:prSet/>
      <dgm:spPr/>
      <dgm:t>
        <a:bodyPr/>
        <a:lstStyle/>
        <a:p>
          <a:r>
            <a:rPr lang="en-US"/>
            <a:t>§483.35 Nursing Services</a:t>
          </a:r>
        </a:p>
      </dgm:t>
    </dgm:pt>
    <dgm:pt modelId="{5A115A8F-BD44-439C-95EB-97609B8BB6DD}" type="parTrans" cxnId="{9618AB62-B0AF-4A42-9D54-6B59C76A845B}">
      <dgm:prSet/>
      <dgm:spPr/>
      <dgm:t>
        <a:bodyPr/>
        <a:lstStyle/>
        <a:p>
          <a:endParaRPr lang="en-US"/>
        </a:p>
      </dgm:t>
    </dgm:pt>
    <dgm:pt modelId="{126BB53E-3B70-4E7F-8ADC-7190F7440387}" type="sibTrans" cxnId="{9618AB62-B0AF-4A42-9D54-6B59C76A845B}">
      <dgm:prSet/>
      <dgm:spPr/>
      <dgm:t>
        <a:bodyPr/>
        <a:lstStyle/>
        <a:p>
          <a:endParaRPr lang="en-US"/>
        </a:p>
      </dgm:t>
    </dgm:pt>
    <dgm:pt modelId="{684D61A6-ED42-40A7-819E-E6A664EE2A82}">
      <dgm:prSet/>
      <dgm:spPr/>
      <dgm:t>
        <a:bodyPr/>
        <a:lstStyle/>
        <a:p>
          <a:r>
            <a:rPr lang="en-US"/>
            <a:t>F-Tags</a:t>
          </a:r>
        </a:p>
      </dgm:t>
    </dgm:pt>
    <dgm:pt modelId="{3A17A14A-8083-452A-B713-87158443DDF2}" type="parTrans" cxnId="{F04DC7C7-E62B-4C8C-A517-A49B77A7AFFC}">
      <dgm:prSet/>
      <dgm:spPr/>
      <dgm:t>
        <a:bodyPr/>
        <a:lstStyle/>
        <a:p>
          <a:endParaRPr lang="en-US"/>
        </a:p>
      </dgm:t>
    </dgm:pt>
    <dgm:pt modelId="{FF84D6A5-0241-4CDE-900B-148A8E7E3156}" type="sibTrans" cxnId="{F04DC7C7-E62B-4C8C-A517-A49B77A7AFFC}">
      <dgm:prSet/>
      <dgm:spPr/>
      <dgm:t>
        <a:bodyPr/>
        <a:lstStyle/>
        <a:p>
          <a:endParaRPr lang="en-US"/>
        </a:p>
      </dgm:t>
    </dgm:pt>
    <dgm:pt modelId="{EEF553BB-0183-433B-BD72-D127ADA10533}">
      <dgm:prSet/>
      <dgm:spPr/>
      <dgm:t>
        <a:bodyPr/>
        <a:lstStyle/>
        <a:p>
          <a:r>
            <a:rPr lang="en-US"/>
            <a:t>F851 Payroll Based Journal</a:t>
          </a:r>
        </a:p>
      </dgm:t>
    </dgm:pt>
    <dgm:pt modelId="{3F617B53-D5D0-482D-899C-FD3AAEA554AC}" type="parTrans" cxnId="{679D0BE5-757B-4309-BB16-A740FBD94D94}">
      <dgm:prSet/>
      <dgm:spPr/>
      <dgm:t>
        <a:bodyPr/>
        <a:lstStyle/>
        <a:p>
          <a:endParaRPr lang="en-US"/>
        </a:p>
      </dgm:t>
    </dgm:pt>
    <dgm:pt modelId="{A94A80A0-C91E-4225-8DBB-692BE546967F}" type="sibTrans" cxnId="{679D0BE5-757B-4309-BB16-A740FBD94D94}">
      <dgm:prSet/>
      <dgm:spPr/>
      <dgm:t>
        <a:bodyPr/>
        <a:lstStyle/>
        <a:p>
          <a:endParaRPr lang="en-US"/>
        </a:p>
      </dgm:t>
    </dgm:pt>
    <dgm:pt modelId="{C04D93C1-BD20-4E51-9083-9DB49789A20D}">
      <dgm:prSet/>
      <dgm:spPr/>
      <dgm:t>
        <a:bodyPr/>
        <a:lstStyle/>
        <a:p>
          <a:r>
            <a:rPr lang="en-US"/>
            <a:t>F725 Sufficient Nurse Staffing</a:t>
          </a:r>
        </a:p>
      </dgm:t>
    </dgm:pt>
    <dgm:pt modelId="{57E49FD8-46ED-45F3-943C-FAAA414A5DC6}" type="parTrans" cxnId="{92D58733-7594-4647-A198-37788A941B09}">
      <dgm:prSet/>
      <dgm:spPr/>
      <dgm:t>
        <a:bodyPr/>
        <a:lstStyle/>
        <a:p>
          <a:endParaRPr lang="en-US"/>
        </a:p>
      </dgm:t>
    </dgm:pt>
    <dgm:pt modelId="{A0DD02BD-E0CA-4A4B-89B0-FE6B06A89506}" type="sibTrans" cxnId="{92D58733-7594-4647-A198-37788A941B09}">
      <dgm:prSet/>
      <dgm:spPr/>
      <dgm:t>
        <a:bodyPr/>
        <a:lstStyle/>
        <a:p>
          <a:endParaRPr lang="en-US"/>
        </a:p>
      </dgm:t>
    </dgm:pt>
    <dgm:pt modelId="{C1CD753C-EFD4-42FC-AE4C-7800461670C5}">
      <dgm:prSet/>
      <dgm:spPr/>
      <dgm:t>
        <a:bodyPr/>
        <a:lstStyle/>
        <a:p>
          <a:r>
            <a:rPr lang="en-US"/>
            <a:t>F727 RN 8 Hrs/7 days/Week, Full Time DON</a:t>
          </a:r>
        </a:p>
      </dgm:t>
    </dgm:pt>
    <dgm:pt modelId="{F3EB183A-3382-41E8-B8FA-0607702B6579}" type="parTrans" cxnId="{020A8DA6-C768-4661-8219-A96D1F696184}">
      <dgm:prSet/>
      <dgm:spPr/>
      <dgm:t>
        <a:bodyPr/>
        <a:lstStyle/>
        <a:p>
          <a:endParaRPr lang="en-US"/>
        </a:p>
      </dgm:t>
    </dgm:pt>
    <dgm:pt modelId="{2607AE13-2A83-49E5-A090-AF10E8930E71}" type="sibTrans" cxnId="{020A8DA6-C768-4661-8219-A96D1F696184}">
      <dgm:prSet/>
      <dgm:spPr/>
      <dgm:t>
        <a:bodyPr/>
        <a:lstStyle/>
        <a:p>
          <a:endParaRPr lang="en-US"/>
        </a:p>
      </dgm:t>
    </dgm:pt>
    <dgm:pt modelId="{E1BE0BF9-EC13-4E4C-BAD1-8E544ACD4088}">
      <dgm:prSet/>
      <dgm:spPr/>
      <dgm:t>
        <a:bodyPr/>
        <a:lstStyle/>
        <a:p>
          <a:r>
            <a:rPr lang="en-US"/>
            <a:t>Critical Element Pathway</a:t>
          </a:r>
        </a:p>
      </dgm:t>
    </dgm:pt>
    <dgm:pt modelId="{CBEA2D4C-78A8-418E-B184-F568A2E7C38F}" type="parTrans" cxnId="{2F5E922B-659A-4211-A94E-5C488CAC5482}">
      <dgm:prSet/>
      <dgm:spPr/>
      <dgm:t>
        <a:bodyPr/>
        <a:lstStyle/>
        <a:p>
          <a:endParaRPr lang="en-US"/>
        </a:p>
      </dgm:t>
    </dgm:pt>
    <dgm:pt modelId="{4FA78AB6-01A8-4772-9F40-663C7D6B1B8E}" type="sibTrans" cxnId="{2F5E922B-659A-4211-A94E-5C488CAC5482}">
      <dgm:prSet/>
      <dgm:spPr/>
      <dgm:t>
        <a:bodyPr/>
        <a:lstStyle/>
        <a:p>
          <a:endParaRPr lang="en-US"/>
        </a:p>
      </dgm:t>
    </dgm:pt>
    <dgm:pt modelId="{4997B9FC-7B93-49FE-8E7F-C001565A09E9}">
      <dgm:prSet/>
      <dgm:spPr/>
      <dgm:t>
        <a:bodyPr/>
        <a:lstStyle/>
        <a:p>
          <a:r>
            <a:rPr lang="en-US"/>
            <a:t>Sufficient and Competent Nurse Staffing</a:t>
          </a:r>
        </a:p>
      </dgm:t>
    </dgm:pt>
    <dgm:pt modelId="{15D0D335-406E-4E5E-BA91-1491A7EACA08}" type="parTrans" cxnId="{6D815340-E291-4B63-99EA-9D1AC726A4D8}">
      <dgm:prSet/>
      <dgm:spPr/>
      <dgm:t>
        <a:bodyPr/>
        <a:lstStyle/>
        <a:p>
          <a:endParaRPr lang="en-US"/>
        </a:p>
      </dgm:t>
    </dgm:pt>
    <dgm:pt modelId="{C421CDE1-5D79-45BE-95D5-E807689C615E}" type="sibTrans" cxnId="{6D815340-E291-4B63-99EA-9D1AC726A4D8}">
      <dgm:prSet/>
      <dgm:spPr/>
      <dgm:t>
        <a:bodyPr/>
        <a:lstStyle/>
        <a:p>
          <a:endParaRPr lang="en-US"/>
        </a:p>
      </dgm:t>
    </dgm:pt>
    <dgm:pt modelId="{0A56A199-98B3-421B-806A-89722EE23B25}" type="pres">
      <dgm:prSet presAssocID="{DC1D5F5B-2330-4977-8F7A-9A7C5826EC83}" presName="linear" presStyleCnt="0">
        <dgm:presLayoutVars>
          <dgm:dir/>
          <dgm:animLvl val="lvl"/>
          <dgm:resizeHandles val="exact"/>
        </dgm:presLayoutVars>
      </dgm:prSet>
      <dgm:spPr/>
    </dgm:pt>
    <dgm:pt modelId="{C7CEF6B4-BCD4-4C41-BABC-F4E795E8B632}" type="pres">
      <dgm:prSet presAssocID="{3C82D834-BECE-4269-92C9-97B9FA61DAA1}" presName="parentLin" presStyleCnt="0"/>
      <dgm:spPr/>
    </dgm:pt>
    <dgm:pt modelId="{9DBDA5E9-2380-4AEC-B471-9A124B0E781C}" type="pres">
      <dgm:prSet presAssocID="{3C82D834-BECE-4269-92C9-97B9FA61DAA1}" presName="parentLeftMargin" presStyleLbl="node1" presStyleIdx="0" presStyleCnt="3"/>
      <dgm:spPr/>
    </dgm:pt>
    <dgm:pt modelId="{5EA40656-C205-4256-AFB4-7B2EC933EBCB}" type="pres">
      <dgm:prSet presAssocID="{3C82D834-BECE-4269-92C9-97B9FA61DAA1}" presName="parentText" presStyleLbl="node1" presStyleIdx="0" presStyleCnt="3">
        <dgm:presLayoutVars>
          <dgm:chMax val="0"/>
          <dgm:bulletEnabled val="1"/>
        </dgm:presLayoutVars>
      </dgm:prSet>
      <dgm:spPr/>
    </dgm:pt>
    <dgm:pt modelId="{076E4C1E-D07C-4C84-A505-DC608AD7D3F7}" type="pres">
      <dgm:prSet presAssocID="{3C82D834-BECE-4269-92C9-97B9FA61DAA1}" presName="negativeSpace" presStyleCnt="0"/>
      <dgm:spPr/>
    </dgm:pt>
    <dgm:pt modelId="{7FD7C993-4C65-45F9-AAA5-AF08E338119F}" type="pres">
      <dgm:prSet presAssocID="{3C82D834-BECE-4269-92C9-97B9FA61DAA1}" presName="childText" presStyleLbl="conFgAcc1" presStyleIdx="0" presStyleCnt="3">
        <dgm:presLayoutVars>
          <dgm:bulletEnabled val="1"/>
        </dgm:presLayoutVars>
      </dgm:prSet>
      <dgm:spPr/>
    </dgm:pt>
    <dgm:pt modelId="{9442E8BF-577D-4A02-8802-73D59C8898CD}" type="pres">
      <dgm:prSet presAssocID="{118E3E49-158F-4947-AF01-C29DF895652B}" presName="spaceBetweenRectangles" presStyleCnt="0"/>
      <dgm:spPr/>
    </dgm:pt>
    <dgm:pt modelId="{9B54DA4C-C4FE-46C3-8C3A-D9C4FC239214}" type="pres">
      <dgm:prSet presAssocID="{684D61A6-ED42-40A7-819E-E6A664EE2A82}" presName="parentLin" presStyleCnt="0"/>
      <dgm:spPr/>
    </dgm:pt>
    <dgm:pt modelId="{820460FB-22F2-4939-8857-71B059813DCD}" type="pres">
      <dgm:prSet presAssocID="{684D61A6-ED42-40A7-819E-E6A664EE2A82}" presName="parentLeftMargin" presStyleLbl="node1" presStyleIdx="0" presStyleCnt="3"/>
      <dgm:spPr/>
    </dgm:pt>
    <dgm:pt modelId="{D3CBB0C6-752A-4121-A612-568DDA3502CC}" type="pres">
      <dgm:prSet presAssocID="{684D61A6-ED42-40A7-819E-E6A664EE2A82}" presName="parentText" presStyleLbl="node1" presStyleIdx="1" presStyleCnt="3">
        <dgm:presLayoutVars>
          <dgm:chMax val="0"/>
          <dgm:bulletEnabled val="1"/>
        </dgm:presLayoutVars>
      </dgm:prSet>
      <dgm:spPr/>
    </dgm:pt>
    <dgm:pt modelId="{9B506800-C588-4201-8FEC-CBE1DC4FD2F8}" type="pres">
      <dgm:prSet presAssocID="{684D61A6-ED42-40A7-819E-E6A664EE2A82}" presName="negativeSpace" presStyleCnt="0"/>
      <dgm:spPr/>
    </dgm:pt>
    <dgm:pt modelId="{A41DDB00-E261-4E9D-ABCD-8155A52407A3}" type="pres">
      <dgm:prSet presAssocID="{684D61A6-ED42-40A7-819E-E6A664EE2A82}" presName="childText" presStyleLbl="conFgAcc1" presStyleIdx="1" presStyleCnt="3">
        <dgm:presLayoutVars>
          <dgm:bulletEnabled val="1"/>
        </dgm:presLayoutVars>
      </dgm:prSet>
      <dgm:spPr/>
    </dgm:pt>
    <dgm:pt modelId="{60B1555C-8F0B-4D5F-92F9-E14D5AA8D86D}" type="pres">
      <dgm:prSet presAssocID="{FF84D6A5-0241-4CDE-900B-148A8E7E3156}" presName="spaceBetweenRectangles" presStyleCnt="0"/>
      <dgm:spPr/>
    </dgm:pt>
    <dgm:pt modelId="{1F4BAEED-6D29-400A-A28E-62817A959A9B}" type="pres">
      <dgm:prSet presAssocID="{E1BE0BF9-EC13-4E4C-BAD1-8E544ACD4088}" presName="parentLin" presStyleCnt="0"/>
      <dgm:spPr/>
    </dgm:pt>
    <dgm:pt modelId="{4C0C5851-3195-4589-BFA1-0FD8543D4AA9}" type="pres">
      <dgm:prSet presAssocID="{E1BE0BF9-EC13-4E4C-BAD1-8E544ACD4088}" presName="parentLeftMargin" presStyleLbl="node1" presStyleIdx="1" presStyleCnt="3"/>
      <dgm:spPr/>
    </dgm:pt>
    <dgm:pt modelId="{20B8CFDC-B2CF-446E-AE75-4C5B4DFBF9FB}" type="pres">
      <dgm:prSet presAssocID="{E1BE0BF9-EC13-4E4C-BAD1-8E544ACD4088}" presName="parentText" presStyleLbl="node1" presStyleIdx="2" presStyleCnt="3">
        <dgm:presLayoutVars>
          <dgm:chMax val="0"/>
          <dgm:bulletEnabled val="1"/>
        </dgm:presLayoutVars>
      </dgm:prSet>
      <dgm:spPr/>
    </dgm:pt>
    <dgm:pt modelId="{D943AF3F-516A-41D0-8912-B714E992EBB1}" type="pres">
      <dgm:prSet presAssocID="{E1BE0BF9-EC13-4E4C-BAD1-8E544ACD4088}" presName="negativeSpace" presStyleCnt="0"/>
      <dgm:spPr/>
    </dgm:pt>
    <dgm:pt modelId="{56246C53-2AC9-49C1-8BDF-6D4F063B22F9}" type="pres">
      <dgm:prSet presAssocID="{E1BE0BF9-EC13-4E4C-BAD1-8E544ACD4088}" presName="childText" presStyleLbl="conFgAcc1" presStyleIdx="2" presStyleCnt="3">
        <dgm:presLayoutVars>
          <dgm:bulletEnabled val="1"/>
        </dgm:presLayoutVars>
      </dgm:prSet>
      <dgm:spPr/>
    </dgm:pt>
  </dgm:ptLst>
  <dgm:cxnLst>
    <dgm:cxn modelId="{22CCD905-BAC3-4EC3-A2B7-427636C50EB4}" type="presOf" srcId="{684D61A6-ED42-40A7-819E-E6A664EE2A82}" destId="{D3CBB0C6-752A-4121-A612-568DDA3502CC}" srcOrd="1" destOrd="0" presId="urn:microsoft.com/office/officeart/2005/8/layout/list1"/>
    <dgm:cxn modelId="{53746009-4234-400A-9C93-D67C92996545}" type="presOf" srcId="{E1BE0BF9-EC13-4E4C-BAD1-8E544ACD4088}" destId="{20B8CFDC-B2CF-446E-AE75-4C5B4DFBF9FB}" srcOrd="1" destOrd="0" presId="urn:microsoft.com/office/officeart/2005/8/layout/list1"/>
    <dgm:cxn modelId="{2F5E922B-659A-4211-A94E-5C488CAC5482}" srcId="{DC1D5F5B-2330-4977-8F7A-9A7C5826EC83}" destId="{E1BE0BF9-EC13-4E4C-BAD1-8E544ACD4088}" srcOrd="2" destOrd="0" parTransId="{CBEA2D4C-78A8-418E-B184-F568A2E7C38F}" sibTransId="{4FA78AB6-01A8-4772-9F40-663C7D6B1B8E}"/>
    <dgm:cxn modelId="{C8428530-E752-42FF-B9EE-9DD0932E71E8}" type="presOf" srcId="{3C82D834-BECE-4269-92C9-97B9FA61DAA1}" destId="{5EA40656-C205-4256-AFB4-7B2EC933EBCB}" srcOrd="1" destOrd="0" presId="urn:microsoft.com/office/officeart/2005/8/layout/list1"/>
    <dgm:cxn modelId="{92D58733-7594-4647-A198-37788A941B09}" srcId="{684D61A6-ED42-40A7-819E-E6A664EE2A82}" destId="{C04D93C1-BD20-4E51-9083-9DB49789A20D}" srcOrd="1" destOrd="0" parTransId="{57E49FD8-46ED-45F3-943C-FAAA414A5DC6}" sibTransId="{A0DD02BD-E0CA-4A4B-89B0-FE6B06A89506}"/>
    <dgm:cxn modelId="{6D815340-E291-4B63-99EA-9D1AC726A4D8}" srcId="{E1BE0BF9-EC13-4E4C-BAD1-8E544ACD4088}" destId="{4997B9FC-7B93-49FE-8E7F-C001565A09E9}" srcOrd="0" destOrd="0" parTransId="{15D0D335-406E-4E5E-BA91-1491A7EACA08}" sibTransId="{C421CDE1-5D79-45BE-95D5-E807689C615E}"/>
    <dgm:cxn modelId="{9618AB62-B0AF-4A42-9D54-6B59C76A845B}" srcId="{3C82D834-BECE-4269-92C9-97B9FA61DAA1}" destId="{81732950-8230-4EBB-86A3-1744FD044AAC}" srcOrd="1" destOrd="0" parTransId="{5A115A8F-BD44-439C-95EB-97609B8BB6DD}" sibTransId="{126BB53E-3B70-4E7F-8ADC-7190F7440387}"/>
    <dgm:cxn modelId="{1BC5524A-3CEE-4F25-BA0B-8E1C30A46316}" type="presOf" srcId="{684D61A6-ED42-40A7-819E-E6A664EE2A82}" destId="{820460FB-22F2-4939-8857-71B059813DCD}" srcOrd="0" destOrd="0" presId="urn:microsoft.com/office/officeart/2005/8/layout/list1"/>
    <dgm:cxn modelId="{25E9FD4A-B5B6-4C6C-86C1-B5EFA00E58C6}" type="presOf" srcId="{DC1D5F5B-2330-4977-8F7A-9A7C5826EC83}" destId="{0A56A199-98B3-421B-806A-89722EE23B25}" srcOrd="0" destOrd="0" presId="urn:microsoft.com/office/officeart/2005/8/layout/list1"/>
    <dgm:cxn modelId="{D227F951-2DA6-45C4-A559-62DA40D3DB4D}" type="presOf" srcId="{EEF553BB-0183-433B-BD72-D127ADA10533}" destId="{A41DDB00-E261-4E9D-ABCD-8155A52407A3}" srcOrd="0" destOrd="0" presId="urn:microsoft.com/office/officeart/2005/8/layout/list1"/>
    <dgm:cxn modelId="{B8A9D775-CAEC-4DFB-9829-C65BCD3FBCB3}" type="presOf" srcId="{4997B9FC-7B93-49FE-8E7F-C001565A09E9}" destId="{56246C53-2AC9-49C1-8BDF-6D4F063B22F9}" srcOrd="0" destOrd="0" presId="urn:microsoft.com/office/officeart/2005/8/layout/list1"/>
    <dgm:cxn modelId="{24343580-B92C-41A3-A197-C897AD29E362}" type="presOf" srcId="{C1CD753C-EFD4-42FC-AE4C-7800461670C5}" destId="{A41DDB00-E261-4E9D-ABCD-8155A52407A3}" srcOrd="0" destOrd="2" presId="urn:microsoft.com/office/officeart/2005/8/layout/list1"/>
    <dgm:cxn modelId="{E75961A1-BA55-434F-AFB9-F01D20FCC0D9}" srcId="{DC1D5F5B-2330-4977-8F7A-9A7C5826EC83}" destId="{3C82D834-BECE-4269-92C9-97B9FA61DAA1}" srcOrd="0" destOrd="0" parTransId="{E7FAA728-EC20-443A-AAA7-B67508F4E0EB}" sibTransId="{118E3E49-158F-4947-AF01-C29DF895652B}"/>
    <dgm:cxn modelId="{020A8DA6-C768-4661-8219-A96D1F696184}" srcId="{684D61A6-ED42-40A7-819E-E6A664EE2A82}" destId="{C1CD753C-EFD4-42FC-AE4C-7800461670C5}" srcOrd="2" destOrd="0" parTransId="{F3EB183A-3382-41E8-B8FA-0607702B6579}" sibTransId="{2607AE13-2A83-49E5-A090-AF10E8930E71}"/>
    <dgm:cxn modelId="{F04DC7C7-E62B-4C8C-A517-A49B77A7AFFC}" srcId="{DC1D5F5B-2330-4977-8F7A-9A7C5826EC83}" destId="{684D61A6-ED42-40A7-819E-E6A664EE2A82}" srcOrd="1" destOrd="0" parTransId="{3A17A14A-8083-452A-B713-87158443DDF2}" sibTransId="{FF84D6A5-0241-4CDE-900B-148A8E7E3156}"/>
    <dgm:cxn modelId="{A062D8C8-63D7-48FF-A4E9-564972275957}" type="presOf" srcId="{E1BE0BF9-EC13-4E4C-BAD1-8E544ACD4088}" destId="{4C0C5851-3195-4589-BFA1-0FD8543D4AA9}" srcOrd="0" destOrd="0" presId="urn:microsoft.com/office/officeart/2005/8/layout/list1"/>
    <dgm:cxn modelId="{679D0BE5-757B-4309-BB16-A740FBD94D94}" srcId="{684D61A6-ED42-40A7-819E-E6A664EE2A82}" destId="{EEF553BB-0183-433B-BD72-D127ADA10533}" srcOrd="0" destOrd="0" parTransId="{3F617B53-D5D0-482D-899C-FD3AAEA554AC}" sibTransId="{A94A80A0-C91E-4225-8DBB-692BE546967F}"/>
    <dgm:cxn modelId="{F1BF24F5-420A-470E-AF1D-41DB21242738}" srcId="{3C82D834-BECE-4269-92C9-97B9FA61DAA1}" destId="{43BC669E-C75C-4D55-B361-07C589DE32AB}" srcOrd="0" destOrd="0" parTransId="{F6D638D9-EB63-4980-BA8C-F9DD087703A3}" sibTransId="{D227EA79-8900-4498-B162-EA5B3DC8528E}"/>
    <dgm:cxn modelId="{35BD7FF5-1E3D-4EE7-B5D1-4A8897F97E1B}" type="presOf" srcId="{3C82D834-BECE-4269-92C9-97B9FA61DAA1}" destId="{9DBDA5E9-2380-4AEC-B471-9A124B0E781C}" srcOrd="0" destOrd="0" presId="urn:microsoft.com/office/officeart/2005/8/layout/list1"/>
    <dgm:cxn modelId="{A01413F9-78CB-4B62-81EC-BE2AD54CCFD4}" type="presOf" srcId="{81732950-8230-4EBB-86A3-1744FD044AAC}" destId="{7FD7C993-4C65-45F9-AAA5-AF08E338119F}" srcOrd="0" destOrd="1" presId="urn:microsoft.com/office/officeart/2005/8/layout/list1"/>
    <dgm:cxn modelId="{DBC99BF9-02CA-424F-AB21-6802108EF355}" type="presOf" srcId="{43BC669E-C75C-4D55-B361-07C589DE32AB}" destId="{7FD7C993-4C65-45F9-AAA5-AF08E338119F}" srcOrd="0" destOrd="0" presId="urn:microsoft.com/office/officeart/2005/8/layout/list1"/>
    <dgm:cxn modelId="{AC0CF5FE-22E4-4AB4-BAB6-9639CB5D7098}" type="presOf" srcId="{C04D93C1-BD20-4E51-9083-9DB49789A20D}" destId="{A41DDB00-E261-4E9D-ABCD-8155A52407A3}" srcOrd="0" destOrd="1" presId="urn:microsoft.com/office/officeart/2005/8/layout/list1"/>
    <dgm:cxn modelId="{D33C0454-DA19-42E1-8C51-BC7BFB286B57}" type="presParOf" srcId="{0A56A199-98B3-421B-806A-89722EE23B25}" destId="{C7CEF6B4-BCD4-4C41-BABC-F4E795E8B632}" srcOrd="0" destOrd="0" presId="urn:microsoft.com/office/officeart/2005/8/layout/list1"/>
    <dgm:cxn modelId="{3E45C75F-855A-4D21-B655-EFB36D8C5588}" type="presParOf" srcId="{C7CEF6B4-BCD4-4C41-BABC-F4E795E8B632}" destId="{9DBDA5E9-2380-4AEC-B471-9A124B0E781C}" srcOrd="0" destOrd="0" presId="urn:microsoft.com/office/officeart/2005/8/layout/list1"/>
    <dgm:cxn modelId="{A1A5D79E-432F-4E11-9772-CCCB83A671EA}" type="presParOf" srcId="{C7CEF6B4-BCD4-4C41-BABC-F4E795E8B632}" destId="{5EA40656-C205-4256-AFB4-7B2EC933EBCB}" srcOrd="1" destOrd="0" presId="urn:microsoft.com/office/officeart/2005/8/layout/list1"/>
    <dgm:cxn modelId="{8C6E773A-DC00-4E1D-9D16-1A3241647C55}" type="presParOf" srcId="{0A56A199-98B3-421B-806A-89722EE23B25}" destId="{076E4C1E-D07C-4C84-A505-DC608AD7D3F7}" srcOrd="1" destOrd="0" presId="urn:microsoft.com/office/officeart/2005/8/layout/list1"/>
    <dgm:cxn modelId="{81B24685-AA36-44E3-B786-94C1E715FA45}" type="presParOf" srcId="{0A56A199-98B3-421B-806A-89722EE23B25}" destId="{7FD7C993-4C65-45F9-AAA5-AF08E338119F}" srcOrd="2" destOrd="0" presId="urn:microsoft.com/office/officeart/2005/8/layout/list1"/>
    <dgm:cxn modelId="{EBE0B571-DE6F-4B4E-A215-6C42DDA1B3DB}" type="presParOf" srcId="{0A56A199-98B3-421B-806A-89722EE23B25}" destId="{9442E8BF-577D-4A02-8802-73D59C8898CD}" srcOrd="3" destOrd="0" presId="urn:microsoft.com/office/officeart/2005/8/layout/list1"/>
    <dgm:cxn modelId="{857CB11E-32DD-4259-8012-C42482EE7564}" type="presParOf" srcId="{0A56A199-98B3-421B-806A-89722EE23B25}" destId="{9B54DA4C-C4FE-46C3-8C3A-D9C4FC239214}" srcOrd="4" destOrd="0" presId="urn:microsoft.com/office/officeart/2005/8/layout/list1"/>
    <dgm:cxn modelId="{F1C86256-59B1-4996-9852-C1D4115C14EA}" type="presParOf" srcId="{9B54DA4C-C4FE-46C3-8C3A-D9C4FC239214}" destId="{820460FB-22F2-4939-8857-71B059813DCD}" srcOrd="0" destOrd="0" presId="urn:microsoft.com/office/officeart/2005/8/layout/list1"/>
    <dgm:cxn modelId="{1B727278-79AD-465B-A06A-DF8AB695FA6B}" type="presParOf" srcId="{9B54DA4C-C4FE-46C3-8C3A-D9C4FC239214}" destId="{D3CBB0C6-752A-4121-A612-568DDA3502CC}" srcOrd="1" destOrd="0" presId="urn:microsoft.com/office/officeart/2005/8/layout/list1"/>
    <dgm:cxn modelId="{780BCD03-E9A4-496F-AB41-64AC66DC0F5C}" type="presParOf" srcId="{0A56A199-98B3-421B-806A-89722EE23B25}" destId="{9B506800-C588-4201-8FEC-CBE1DC4FD2F8}" srcOrd="5" destOrd="0" presId="urn:microsoft.com/office/officeart/2005/8/layout/list1"/>
    <dgm:cxn modelId="{0496D132-AA59-407A-AD9F-27A53E40558B}" type="presParOf" srcId="{0A56A199-98B3-421B-806A-89722EE23B25}" destId="{A41DDB00-E261-4E9D-ABCD-8155A52407A3}" srcOrd="6" destOrd="0" presId="urn:microsoft.com/office/officeart/2005/8/layout/list1"/>
    <dgm:cxn modelId="{4471262A-ED13-4A08-BD6C-8B826EC4D90A}" type="presParOf" srcId="{0A56A199-98B3-421B-806A-89722EE23B25}" destId="{60B1555C-8F0B-4D5F-92F9-E14D5AA8D86D}" srcOrd="7" destOrd="0" presId="urn:microsoft.com/office/officeart/2005/8/layout/list1"/>
    <dgm:cxn modelId="{B755B091-2A3F-41BC-A2F4-BFF7C553306D}" type="presParOf" srcId="{0A56A199-98B3-421B-806A-89722EE23B25}" destId="{1F4BAEED-6D29-400A-A28E-62817A959A9B}" srcOrd="8" destOrd="0" presId="urn:microsoft.com/office/officeart/2005/8/layout/list1"/>
    <dgm:cxn modelId="{1EE306C3-74DA-4866-9D6F-8071A5C3B884}" type="presParOf" srcId="{1F4BAEED-6D29-400A-A28E-62817A959A9B}" destId="{4C0C5851-3195-4589-BFA1-0FD8543D4AA9}" srcOrd="0" destOrd="0" presId="urn:microsoft.com/office/officeart/2005/8/layout/list1"/>
    <dgm:cxn modelId="{DBF10A71-0EE1-4075-AFA4-A1D59AF1BA5A}" type="presParOf" srcId="{1F4BAEED-6D29-400A-A28E-62817A959A9B}" destId="{20B8CFDC-B2CF-446E-AE75-4C5B4DFBF9FB}" srcOrd="1" destOrd="0" presId="urn:microsoft.com/office/officeart/2005/8/layout/list1"/>
    <dgm:cxn modelId="{E9963800-A073-413A-B2CD-8588C76BE514}" type="presParOf" srcId="{0A56A199-98B3-421B-806A-89722EE23B25}" destId="{D943AF3F-516A-41D0-8912-B714E992EBB1}" srcOrd="9" destOrd="0" presId="urn:microsoft.com/office/officeart/2005/8/layout/list1"/>
    <dgm:cxn modelId="{3538182C-D0A2-4132-AC5B-5463B6FE2413}" type="presParOf" srcId="{0A56A199-98B3-421B-806A-89722EE23B25}" destId="{56246C53-2AC9-49C1-8BDF-6D4F063B22F9}"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9A1382-007F-43A5-97C8-67F0CAF0C373}" type="doc">
      <dgm:prSet loTypeId="urn:microsoft.com/office/officeart/2005/8/layout/list1" loCatId="list" qsTypeId="urn:microsoft.com/office/officeart/2005/8/quickstyle/simple4" qsCatId="simple" csTypeId="urn:microsoft.com/office/officeart/2005/8/colors/colorful2" csCatId="colorful"/>
      <dgm:spPr/>
      <dgm:t>
        <a:bodyPr/>
        <a:lstStyle/>
        <a:p>
          <a:endParaRPr lang="en-US"/>
        </a:p>
      </dgm:t>
    </dgm:pt>
    <dgm:pt modelId="{0062F5CF-016D-4984-90F6-FF6621898677}">
      <dgm:prSet/>
      <dgm:spPr/>
      <dgm:t>
        <a:bodyPr/>
        <a:lstStyle/>
        <a:p>
          <a:r>
            <a:rPr lang="en-US"/>
            <a:t>Regulatory Groupings: </a:t>
          </a:r>
        </a:p>
      </dgm:t>
    </dgm:pt>
    <dgm:pt modelId="{063E6365-3121-4129-8F4B-3A0528BDE51A}" type="parTrans" cxnId="{43D60DA4-CFC9-42F4-944A-5A1C06CBA52B}">
      <dgm:prSet/>
      <dgm:spPr/>
      <dgm:t>
        <a:bodyPr/>
        <a:lstStyle/>
        <a:p>
          <a:endParaRPr lang="en-US"/>
        </a:p>
      </dgm:t>
    </dgm:pt>
    <dgm:pt modelId="{C960C93F-76FE-4C69-8DCF-2FAB8B2B4445}" type="sibTrans" cxnId="{43D60DA4-CFC9-42F4-944A-5A1C06CBA52B}">
      <dgm:prSet/>
      <dgm:spPr/>
      <dgm:t>
        <a:bodyPr/>
        <a:lstStyle/>
        <a:p>
          <a:endParaRPr lang="en-US"/>
        </a:p>
      </dgm:t>
    </dgm:pt>
    <dgm:pt modelId="{B1F9989D-385B-4B79-B699-F88AD6790C43}">
      <dgm:prSet/>
      <dgm:spPr/>
      <dgm:t>
        <a:bodyPr/>
        <a:lstStyle/>
        <a:p>
          <a:r>
            <a:rPr lang="en-US"/>
            <a:t>§483.20 Resident Assessments</a:t>
          </a:r>
        </a:p>
      </dgm:t>
    </dgm:pt>
    <dgm:pt modelId="{3274B627-76AC-4E2A-AB73-683AA344E67E}" type="parTrans" cxnId="{78D88D69-7D58-48AB-9843-03D13220FCEA}">
      <dgm:prSet/>
      <dgm:spPr/>
      <dgm:t>
        <a:bodyPr/>
        <a:lstStyle/>
        <a:p>
          <a:endParaRPr lang="en-US"/>
        </a:p>
      </dgm:t>
    </dgm:pt>
    <dgm:pt modelId="{02B8D8BF-B0D8-48C8-997B-22DB1CED1057}" type="sibTrans" cxnId="{78D88D69-7D58-48AB-9843-03D13220FCEA}">
      <dgm:prSet/>
      <dgm:spPr/>
      <dgm:t>
        <a:bodyPr/>
        <a:lstStyle/>
        <a:p>
          <a:endParaRPr lang="en-US"/>
        </a:p>
      </dgm:t>
    </dgm:pt>
    <dgm:pt modelId="{F6D537D7-6DE9-42E4-AE10-E96874474D15}">
      <dgm:prSet/>
      <dgm:spPr/>
      <dgm:t>
        <a:bodyPr/>
        <a:lstStyle/>
        <a:p>
          <a:r>
            <a:rPr lang="en-US"/>
            <a:t>§483.21 Comprehensive Resident Centered Care Plan</a:t>
          </a:r>
        </a:p>
      </dgm:t>
    </dgm:pt>
    <dgm:pt modelId="{F3B7E82E-F182-4D1D-8C92-BEB670C8CB86}" type="parTrans" cxnId="{B3657F95-7E83-4505-AB0C-12A073628F49}">
      <dgm:prSet/>
      <dgm:spPr/>
      <dgm:t>
        <a:bodyPr/>
        <a:lstStyle/>
        <a:p>
          <a:endParaRPr lang="en-US"/>
        </a:p>
      </dgm:t>
    </dgm:pt>
    <dgm:pt modelId="{DFF22168-B676-4A40-90CA-2A4762583408}" type="sibTrans" cxnId="{B3657F95-7E83-4505-AB0C-12A073628F49}">
      <dgm:prSet/>
      <dgm:spPr/>
      <dgm:t>
        <a:bodyPr/>
        <a:lstStyle/>
        <a:p>
          <a:endParaRPr lang="en-US"/>
        </a:p>
      </dgm:t>
    </dgm:pt>
    <dgm:pt modelId="{DD32E3E6-2287-4723-9B57-908AA5942FC1}">
      <dgm:prSet/>
      <dgm:spPr/>
      <dgm:t>
        <a:bodyPr/>
        <a:lstStyle/>
        <a:p>
          <a:r>
            <a:rPr lang="en-US"/>
            <a:t>§483.45 Pharmacy Services</a:t>
          </a:r>
        </a:p>
      </dgm:t>
    </dgm:pt>
    <dgm:pt modelId="{7521067D-0304-433C-9338-0A9D57C3D751}" type="parTrans" cxnId="{7B9938E8-7D74-4F23-B6C0-0929120D43CA}">
      <dgm:prSet/>
      <dgm:spPr/>
      <dgm:t>
        <a:bodyPr/>
        <a:lstStyle/>
        <a:p>
          <a:endParaRPr lang="en-US"/>
        </a:p>
      </dgm:t>
    </dgm:pt>
    <dgm:pt modelId="{EFA8E497-B32E-4880-A267-4D6D80451CA7}" type="sibTrans" cxnId="{7B9938E8-7D74-4F23-B6C0-0929120D43CA}">
      <dgm:prSet/>
      <dgm:spPr/>
      <dgm:t>
        <a:bodyPr/>
        <a:lstStyle/>
        <a:p>
          <a:endParaRPr lang="en-US"/>
        </a:p>
      </dgm:t>
    </dgm:pt>
    <dgm:pt modelId="{6FEB3CED-8FF9-4797-849C-7D1155058650}">
      <dgm:prSet/>
      <dgm:spPr/>
      <dgm:t>
        <a:bodyPr/>
        <a:lstStyle/>
        <a:p>
          <a:r>
            <a:rPr lang="en-US"/>
            <a:t>F-Tags</a:t>
          </a:r>
        </a:p>
      </dgm:t>
    </dgm:pt>
    <dgm:pt modelId="{16434077-317A-4A59-8573-0E043EA32070}" type="parTrans" cxnId="{44249BAC-0E3D-43A6-874B-FFFDC3BC65EE}">
      <dgm:prSet/>
      <dgm:spPr/>
      <dgm:t>
        <a:bodyPr/>
        <a:lstStyle/>
        <a:p>
          <a:endParaRPr lang="en-US"/>
        </a:p>
      </dgm:t>
    </dgm:pt>
    <dgm:pt modelId="{DB7A47C6-4193-4C4A-A238-94966D86291C}" type="sibTrans" cxnId="{44249BAC-0E3D-43A6-874B-FFFDC3BC65EE}">
      <dgm:prSet/>
      <dgm:spPr/>
      <dgm:t>
        <a:bodyPr/>
        <a:lstStyle/>
        <a:p>
          <a:endParaRPr lang="en-US"/>
        </a:p>
      </dgm:t>
    </dgm:pt>
    <dgm:pt modelId="{5A430684-1F15-490B-BCB0-A2B186BAA83A}">
      <dgm:prSet/>
      <dgm:spPr/>
      <dgm:t>
        <a:bodyPr/>
        <a:lstStyle/>
        <a:p>
          <a:r>
            <a:rPr lang="en-US"/>
            <a:t>F641 Accuracy of Assessments</a:t>
          </a:r>
        </a:p>
      </dgm:t>
    </dgm:pt>
    <dgm:pt modelId="{EFA4155D-25AF-433E-8A84-86AF7A82AA72}" type="parTrans" cxnId="{2F09FBB5-51F3-47C9-8F22-5BD4328B3DA7}">
      <dgm:prSet/>
      <dgm:spPr/>
      <dgm:t>
        <a:bodyPr/>
        <a:lstStyle/>
        <a:p>
          <a:endParaRPr lang="en-US"/>
        </a:p>
      </dgm:t>
    </dgm:pt>
    <dgm:pt modelId="{EE556AEF-9907-422F-8AF9-0D7EBDF84AB3}" type="sibTrans" cxnId="{2F09FBB5-51F3-47C9-8F22-5BD4328B3DA7}">
      <dgm:prSet/>
      <dgm:spPr/>
      <dgm:t>
        <a:bodyPr/>
        <a:lstStyle/>
        <a:p>
          <a:endParaRPr lang="en-US"/>
        </a:p>
      </dgm:t>
    </dgm:pt>
    <dgm:pt modelId="{FA460CC4-DD0A-4F22-B19A-6C93716AEDE2}">
      <dgm:prSet/>
      <dgm:spPr/>
      <dgm:t>
        <a:bodyPr/>
        <a:lstStyle/>
        <a:p>
          <a:r>
            <a:rPr lang="en-US"/>
            <a:t>F658 Services Provided Meet Professional Standards</a:t>
          </a:r>
        </a:p>
      </dgm:t>
    </dgm:pt>
    <dgm:pt modelId="{C8E52521-C9D0-4F78-ACAC-AA1743D62C8F}" type="parTrans" cxnId="{F467402F-C6FE-410C-915F-B2093B59B15F}">
      <dgm:prSet/>
      <dgm:spPr/>
      <dgm:t>
        <a:bodyPr/>
        <a:lstStyle/>
        <a:p>
          <a:endParaRPr lang="en-US"/>
        </a:p>
      </dgm:t>
    </dgm:pt>
    <dgm:pt modelId="{AE9418BE-C224-4A12-97DA-CAC6ABDF1363}" type="sibTrans" cxnId="{F467402F-C6FE-410C-915F-B2093B59B15F}">
      <dgm:prSet/>
      <dgm:spPr/>
      <dgm:t>
        <a:bodyPr/>
        <a:lstStyle/>
        <a:p>
          <a:endParaRPr lang="en-US"/>
        </a:p>
      </dgm:t>
    </dgm:pt>
    <dgm:pt modelId="{C3ECF8EA-5AC1-454C-9F99-D61A9844ACB7}">
      <dgm:prSet/>
      <dgm:spPr/>
      <dgm:t>
        <a:bodyPr/>
        <a:lstStyle/>
        <a:p>
          <a:r>
            <a:rPr lang="en-US"/>
            <a:t>F758 Free from Unnecessary Psychotropic Meds / PRN Use</a:t>
          </a:r>
        </a:p>
      </dgm:t>
    </dgm:pt>
    <dgm:pt modelId="{91C34596-8568-45A4-BF5C-FFB74399428E}" type="parTrans" cxnId="{1195F455-DD61-4485-84FC-51D59E5318AA}">
      <dgm:prSet/>
      <dgm:spPr/>
      <dgm:t>
        <a:bodyPr/>
        <a:lstStyle/>
        <a:p>
          <a:endParaRPr lang="en-US"/>
        </a:p>
      </dgm:t>
    </dgm:pt>
    <dgm:pt modelId="{A8A0F59A-F669-4A27-A777-A2522362D23B}" type="sibTrans" cxnId="{1195F455-DD61-4485-84FC-51D59E5318AA}">
      <dgm:prSet/>
      <dgm:spPr/>
      <dgm:t>
        <a:bodyPr/>
        <a:lstStyle/>
        <a:p>
          <a:endParaRPr lang="en-US"/>
        </a:p>
      </dgm:t>
    </dgm:pt>
    <dgm:pt modelId="{99F5CA13-E9AE-4625-AD59-058BE1678C98}">
      <dgm:prSet/>
      <dgm:spPr/>
      <dgm:t>
        <a:bodyPr/>
        <a:lstStyle/>
        <a:p>
          <a:r>
            <a:rPr lang="en-US"/>
            <a:t>Critical Element Pathways</a:t>
          </a:r>
        </a:p>
      </dgm:t>
    </dgm:pt>
    <dgm:pt modelId="{3AED333C-4BAD-4C2F-9E66-EC111EAD65AB}" type="parTrans" cxnId="{F0EFACF6-E9EF-466F-AE8B-78485046DDA0}">
      <dgm:prSet/>
      <dgm:spPr/>
      <dgm:t>
        <a:bodyPr/>
        <a:lstStyle/>
        <a:p>
          <a:endParaRPr lang="en-US"/>
        </a:p>
      </dgm:t>
    </dgm:pt>
    <dgm:pt modelId="{F43DEB36-0996-4727-9CE3-9F2674BFC015}" type="sibTrans" cxnId="{F0EFACF6-E9EF-466F-AE8B-78485046DDA0}">
      <dgm:prSet/>
      <dgm:spPr/>
      <dgm:t>
        <a:bodyPr/>
        <a:lstStyle/>
        <a:p>
          <a:endParaRPr lang="en-US"/>
        </a:p>
      </dgm:t>
    </dgm:pt>
    <dgm:pt modelId="{BA7EB61F-2876-45E7-A720-AC918EF96A2C}">
      <dgm:prSet/>
      <dgm:spPr/>
      <dgm:t>
        <a:bodyPr/>
        <a:lstStyle/>
        <a:p>
          <a:r>
            <a:rPr lang="en-US"/>
            <a:t>Unnecessary Medications</a:t>
          </a:r>
        </a:p>
      </dgm:t>
    </dgm:pt>
    <dgm:pt modelId="{D28325BF-46A2-47F6-9EBA-4F0488350CF6}" type="parTrans" cxnId="{0FCF2963-F961-4E9A-92AE-8CFC24174A93}">
      <dgm:prSet/>
      <dgm:spPr/>
      <dgm:t>
        <a:bodyPr/>
        <a:lstStyle/>
        <a:p>
          <a:endParaRPr lang="en-US"/>
        </a:p>
      </dgm:t>
    </dgm:pt>
    <dgm:pt modelId="{B791A61E-D352-4DC7-9DAD-8A849C6CCB47}" type="sibTrans" cxnId="{0FCF2963-F961-4E9A-92AE-8CFC24174A93}">
      <dgm:prSet/>
      <dgm:spPr/>
      <dgm:t>
        <a:bodyPr/>
        <a:lstStyle/>
        <a:p>
          <a:endParaRPr lang="en-US"/>
        </a:p>
      </dgm:t>
    </dgm:pt>
    <dgm:pt modelId="{5E9FEF01-803A-435C-9646-7C4FABCB9DC2}">
      <dgm:prSet/>
      <dgm:spPr/>
      <dgm:t>
        <a:bodyPr/>
        <a:lstStyle/>
        <a:p>
          <a:r>
            <a:rPr lang="en-US"/>
            <a:t>Psychotropic Medications</a:t>
          </a:r>
        </a:p>
      </dgm:t>
    </dgm:pt>
    <dgm:pt modelId="{02B301F6-67C8-4F29-A765-9601F00F1B11}" type="parTrans" cxnId="{1F72C6E1-43F0-4FDC-BA8C-D2055EE61EA2}">
      <dgm:prSet/>
      <dgm:spPr/>
      <dgm:t>
        <a:bodyPr/>
        <a:lstStyle/>
        <a:p>
          <a:endParaRPr lang="en-US"/>
        </a:p>
      </dgm:t>
    </dgm:pt>
    <dgm:pt modelId="{75F67A9E-94D8-40ED-85F3-DEE3EF29E67C}" type="sibTrans" cxnId="{1F72C6E1-43F0-4FDC-BA8C-D2055EE61EA2}">
      <dgm:prSet/>
      <dgm:spPr/>
      <dgm:t>
        <a:bodyPr/>
        <a:lstStyle/>
        <a:p>
          <a:endParaRPr lang="en-US"/>
        </a:p>
      </dgm:t>
    </dgm:pt>
    <dgm:pt modelId="{E05D4059-F60E-449C-A47C-52AD42F7871E}">
      <dgm:prSet/>
      <dgm:spPr/>
      <dgm:t>
        <a:bodyPr/>
        <a:lstStyle/>
        <a:p>
          <a:r>
            <a:rPr lang="en-US"/>
            <a:t>Medication Regimen Review</a:t>
          </a:r>
        </a:p>
      </dgm:t>
    </dgm:pt>
    <dgm:pt modelId="{EFB7D3A9-AE2F-4CFF-945F-E8A5B74F673E}" type="parTrans" cxnId="{B540DD17-9F79-4E8D-B050-5A3549E902EF}">
      <dgm:prSet/>
      <dgm:spPr/>
      <dgm:t>
        <a:bodyPr/>
        <a:lstStyle/>
        <a:p>
          <a:endParaRPr lang="en-US"/>
        </a:p>
      </dgm:t>
    </dgm:pt>
    <dgm:pt modelId="{490A7132-C26D-4BF9-859F-B5301F17D031}" type="sibTrans" cxnId="{B540DD17-9F79-4E8D-B050-5A3549E902EF}">
      <dgm:prSet/>
      <dgm:spPr/>
      <dgm:t>
        <a:bodyPr/>
        <a:lstStyle/>
        <a:p>
          <a:endParaRPr lang="en-US"/>
        </a:p>
      </dgm:t>
    </dgm:pt>
    <dgm:pt modelId="{A7ACADA0-F7B3-4405-91E9-A9A746C74B33}" type="pres">
      <dgm:prSet presAssocID="{9F9A1382-007F-43A5-97C8-67F0CAF0C373}" presName="linear" presStyleCnt="0">
        <dgm:presLayoutVars>
          <dgm:dir/>
          <dgm:animLvl val="lvl"/>
          <dgm:resizeHandles val="exact"/>
        </dgm:presLayoutVars>
      </dgm:prSet>
      <dgm:spPr/>
    </dgm:pt>
    <dgm:pt modelId="{03076A0C-E0F5-48A4-A2AE-0360795DBFD7}" type="pres">
      <dgm:prSet presAssocID="{0062F5CF-016D-4984-90F6-FF6621898677}" presName="parentLin" presStyleCnt="0"/>
      <dgm:spPr/>
    </dgm:pt>
    <dgm:pt modelId="{300BD0D0-251D-4902-AE6A-1723EE374AD8}" type="pres">
      <dgm:prSet presAssocID="{0062F5CF-016D-4984-90F6-FF6621898677}" presName="parentLeftMargin" presStyleLbl="node1" presStyleIdx="0" presStyleCnt="3"/>
      <dgm:spPr/>
    </dgm:pt>
    <dgm:pt modelId="{5789CBE9-EBED-4BF2-BD8E-CF5BD47A080D}" type="pres">
      <dgm:prSet presAssocID="{0062F5CF-016D-4984-90F6-FF6621898677}" presName="parentText" presStyleLbl="node1" presStyleIdx="0" presStyleCnt="3">
        <dgm:presLayoutVars>
          <dgm:chMax val="0"/>
          <dgm:bulletEnabled val="1"/>
        </dgm:presLayoutVars>
      </dgm:prSet>
      <dgm:spPr/>
    </dgm:pt>
    <dgm:pt modelId="{2A8947AA-BB1C-432E-9776-EE67E8A822CF}" type="pres">
      <dgm:prSet presAssocID="{0062F5CF-016D-4984-90F6-FF6621898677}" presName="negativeSpace" presStyleCnt="0"/>
      <dgm:spPr/>
    </dgm:pt>
    <dgm:pt modelId="{3E8B5F96-777D-4CC2-8FFA-43AF7D23314F}" type="pres">
      <dgm:prSet presAssocID="{0062F5CF-016D-4984-90F6-FF6621898677}" presName="childText" presStyleLbl="conFgAcc1" presStyleIdx="0" presStyleCnt="3">
        <dgm:presLayoutVars>
          <dgm:bulletEnabled val="1"/>
        </dgm:presLayoutVars>
      </dgm:prSet>
      <dgm:spPr/>
    </dgm:pt>
    <dgm:pt modelId="{5A3E8F90-42C1-47F5-8F84-9351CBEC6D22}" type="pres">
      <dgm:prSet presAssocID="{C960C93F-76FE-4C69-8DCF-2FAB8B2B4445}" presName="spaceBetweenRectangles" presStyleCnt="0"/>
      <dgm:spPr/>
    </dgm:pt>
    <dgm:pt modelId="{E42B8D6C-1072-4ABE-A4D7-BC4CBA7432B3}" type="pres">
      <dgm:prSet presAssocID="{6FEB3CED-8FF9-4797-849C-7D1155058650}" presName="parentLin" presStyleCnt="0"/>
      <dgm:spPr/>
    </dgm:pt>
    <dgm:pt modelId="{E63BB45A-D7DE-4B5B-A34B-D8F513E2E874}" type="pres">
      <dgm:prSet presAssocID="{6FEB3CED-8FF9-4797-849C-7D1155058650}" presName="parentLeftMargin" presStyleLbl="node1" presStyleIdx="0" presStyleCnt="3"/>
      <dgm:spPr/>
    </dgm:pt>
    <dgm:pt modelId="{9B319551-4373-4D7A-8C38-57D319097409}" type="pres">
      <dgm:prSet presAssocID="{6FEB3CED-8FF9-4797-849C-7D1155058650}" presName="parentText" presStyleLbl="node1" presStyleIdx="1" presStyleCnt="3">
        <dgm:presLayoutVars>
          <dgm:chMax val="0"/>
          <dgm:bulletEnabled val="1"/>
        </dgm:presLayoutVars>
      </dgm:prSet>
      <dgm:spPr/>
    </dgm:pt>
    <dgm:pt modelId="{49D1F5B1-07CA-45DC-BF7B-9036F31A6576}" type="pres">
      <dgm:prSet presAssocID="{6FEB3CED-8FF9-4797-849C-7D1155058650}" presName="negativeSpace" presStyleCnt="0"/>
      <dgm:spPr/>
    </dgm:pt>
    <dgm:pt modelId="{45ED025B-A8ED-461D-949C-8CCFF23627A5}" type="pres">
      <dgm:prSet presAssocID="{6FEB3CED-8FF9-4797-849C-7D1155058650}" presName="childText" presStyleLbl="conFgAcc1" presStyleIdx="1" presStyleCnt="3">
        <dgm:presLayoutVars>
          <dgm:bulletEnabled val="1"/>
        </dgm:presLayoutVars>
      </dgm:prSet>
      <dgm:spPr/>
    </dgm:pt>
    <dgm:pt modelId="{D5C5A377-1C8B-4FE4-918E-2B3721EDDD31}" type="pres">
      <dgm:prSet presAssocID="{DB7A47C6-4193-4C4A-A238-94966D86291C}" presName="spaceBetweenRectangles" presStyleCnt="0"/>
      <dgm:spPr/>
    </dgm:pt>
    <dgm:pt modelId="{1BCD6BEA-4BEE-4C1E-BA93-EFB8CB6B028C}" type="pres">
      <dgm:prSet presAssocID="{99F5CA13-E9AE-4625-AD59-058BE1678C98}" presName="parentLin" presStyleCnt="0"/>
      <dgm:spPr/>
    </dgm:pt>
    <dgm:pt modelId="{175030AB-7F73-4AD9-9A47-E633C9A2A364}" type="pres">
      <dgm:prSet presAssocID="{99F5CA13-E9AE-4625-AD59-058BE1678C98}" presName="parentLeftMargin" presStyleLbl="node1" presStyleIdx="1" presStyleCnt="3"/>
      <dgm:spPr/>
    </dgm:pt>
    <dgm:pt modelId="{E2D8F5C9-1A25-4E40-A794-9695FC4DBDD5}" type="pres">
      <dgm:prSet presAssocID="{99F5CA13-E9AE-4625-AD59-058BE1678C98}" presName="parentText" presStyleLbl="node1" presStyleIdx="2" presStyleCnt="3">
        <dgm:presLayoutVars>
          <dgm:chMax val="0"/>
          <dgm:bulletEnabled val="1"/>
        </dgm:presLayoutVars>
      </dgm:prSet>
      <dgm:spPr/>
    </dgm:pt>
    <dgm:pt modelId="{2E284105-32C1-49E5-9B5E-0AA5CFD6DDB7}" type="pres">
      <dgm:prSet presAssocID="{99F5CA13-E9AE-4625-AD59-058BE1678C98}" presName="negativeSpace" presStyleCnt="0"/>
      <dgm:spPr/>
    </dgm:pt>
    <dgm:pt modelId="{30DF93B0-76AE-42CF-AB4F-EBD64AC8B6C7}" type="pres">
      <dgm:prSet presAssocID="{99F5CA13-E9AE-4625-AD59-058BE1678C98}" presName="childText" presStyleLbl="conFgAcc1" presStyleIdx="2" presStyleCnt="3">
        <dgm:presLayoutVars>
          <dgm:bulletEnabled val="1"/>
        </dgm:presLayoutVars>
      </dgm:prSet>
      <dgm:spPr/>
    </dgm:pt>
  </dgm:ptLst>
  <dgm:cxnLst>
    <dgm:cxn modelId="{B540DD17-9F79-4E8D-B050-5A3549E902EF}" srcId="{99F5CA13-E9AE-4625-AD59-058BE1678C98}" destId="{E05D4059-F60E-449C-A47C-52AD42F7871E}" srcOrd="2" destOrd="0" parTransId="{EFB7D3A9-AE2F-4CFF-945F-E8A5B74F673E}" sibTransId="{490A7132-C26D-4BF9-859F-B5301F17D031}"/>
    <dgm:cxn modelId="{60E3F618-3699-44CB-BC98-C7080C3967A2}" type="presOf" srcId="{6FEB3CED-8FF9-4797-849C-7D1155058650}" destId="{E63BB45A-D7DE-4B5B-A34B-D8F513E2E874}" srcOrd="0" destOrd="0" presId="urn:microsoft.com/office/officeart/2005/8/layout/list1"/>
    <dgm:cxn modelId="{F467402F-C6FE-410C-915F-B2093B59B15F}" srcId="{6FEB3CED-8FF9-4797-849C-7D1155058650}" destId="{FA460CC4-DD0A-4F22-B19A-6C93716AEDE2}" srcOrd="1" destOrd="0" parTransId="{C8E52521-C9D0-4F78-ACAC-AA1743D62C8F}" sibTransId="{AE9418BE-C224-4A12-97DA-CAC6ABDF1363}"/>
    <dgm:cxn modelId="{0FCF2963-F961-4E9A-92AE-8CFC24174A93}" srcId="{99F5CA13-E9AE-4625-AD59-058BE1678C98}" destId="{BA7EB61F-2876-45E7-A720-AC918EF96A2C}" srcOrd="0" destOrd="0" parTransId="{D28325BF-46A2-47F6-9EBA-4F0488350CF6}" sibTransId="{B791A61E-D352-4DC7-9DAD-8A849C6CCB47}"/>
    <dgm:cxn modelId="{25380166-AFEA-4B10-9094-172A07325FB1}" type="presOf" srcId="{5A430684-1F15-490B-BCB0-A2B186BAA83A}" destId="{45ED025B-A8ED-461D-949C-8CCFF23627A5}" srcOrd="0" destOrd="0" presId="urn:microsoft.com/office/officeart/2005/8/layout/list1"/>
    <dgm:cxn modelId="{78D88D69-7D58-48AB-9843-03D13220FCEA}" srcId="{0062F5CF-016D-4984-90F6-FF6621898677}" destId="{B1F9989D-385B-4B79-B699-F88AD6790C43}" srcOrd="0" destOrd="0" parTransId="{3274B627-76AC-4E2A-AB73-683AA344E67E}" sibTransId="{02B8D8BF-B0D8-48C8-997B-22DB1CED1057}"/>
    <dgm:cxn modelId="{4C6A1170-E517-4B48-9103-18A91963730D}" type="presOf" srcId="{99F5CA13-E9AE-4625-AD59-058BE1678C98}" destId="{E2D8F5C9-1A25-4E40-A794-9695FC4DBDD5}" srcOrd="1" destOrd="0" presId="urn:microsoft.com/office/officeart/2005/8/layout/list1"/>
    <dgm:cxn modelId="{39A83170-C7F8-4F85-B12F-771093AE888A}" type="presOf" srcId="{0062F5CF-016D-4984-90F6-FF6621898677}" destId="{5789CBE9-EBED-4BF2-BD8E-CF5BD47A080D}" srcOrd="1" destOrd="0" presId="urn:microsoft.com/office/officeart/2005/8/layout/list1"/>
    <dgm:cxn modelId="{3B265C50-0F15-4178-A3B5-EA715B0347D9}" type="presOf" srcId="{BA7EB61F-2876-45E7-A720-AC918EF96A2C}" destId="{30DF93B0-76AE-42CF-AB4F-EBD64AC8B6C7}" srcOrd="0" destOrd="0" presId="urn:microsoft.com/office/officeart/2005/8/layout/list1"/>
    <dgm:cxn modelId="{1195F455-DD61-4485-84FC-51D59E5318AA}" srcId="{6FEB3CED-8FF9-4797-849C-7D1155058650}" destId="{C3ECF8EA-5AC1-454C-9F99-D61A9844ACB7}" srcOrd="2" destOrd="0" parTransId="{91C34596-8568-45A4-BF5C-FFB74399428E}" sibTransId="{A8A0F59A-F669-4A27-A777-A2522362D23B}"/>
    <dgm:cxn modelId="{1A1A0678-FF18-4307-8626-5D8769A3655E}" type="presOf" srcId="{FA460CC4-DD0A-4F22-B19A-6C93716AEDE2}" destId="{45ED025B-A8ED-461D-949C-8CCFF23627A5}" srcOrd="0" destOrd="1" presId="urn:microsoft.com/office/officeart/2005/8/layout/list1"/>
    <dgm:cxn modelId="{A4409793-CBCA-406E-B300-8108B00898CE}" type="presOf" srcId="{DD32E3E6-2287-4723-9B57-908AA5942FC1}" destId="{3E8B5F96-777D-4CC2-8FFA-43AF7D23314F}" srcOrd="0" destOrd="2" presId="urn:microsoft.com/office/officeart/2005/8/layout/list1"/>
    <dgm:cxn modelId="{B3657F95-7E83-4505-AB0C-12A073628F49}" srcId="{0062F5CF-016D-4984-90F6-FF6621898677}" destId="{F6D537D7-6DE9-42E4-AE10-E96874474D15}" srcOrd="1" destOrd="0" parTransId="{F3B7E82E-F182-4D1D-8C92-BEB670C8CB86}" sibTransId="{DFF22168-B676-4A40-90CA-2A4762583408}"/>
    <dgm:cxn modelId="{3A619C9B-06A2-4AE2-BDD3-0C852EF46824}" type="presOf" srcId="{9F9A1382-007F-43A5-97C8-67F0CAF0C373}" destId="{A7ACADA0-F7B3-4405-91E9-A9A746C74B33}" srcOrd="0" destOrd="0" presId="urn:microsoft.com/office/officeart/2005/8/layout/list1"/>
    <dgm:cxn modelId="{7169C89E-8DB9-4CD2-9ABD-CB2B122897CB}" type="presOf" srcId="{5E9FEF01-803A-435C-9646-7C4FABCB9DC2}" destId="{30DF93B0-76AE-42CF-AB4F-EBD64AC8B6C7}" srcOrd="0" destOrd="1" presId="urn:microsoft.com/office/officeart/2005/8/layout/list1"/>
    <dgm:cxn modelId="{9B4989A0-AC67-4BE8-BDB0-80E251464345}" type="presOf" srcId="{C3ECF8EA-5AC1-454C-9F99-D61A9844ACB7}" destId="{45ED025B-A8ED-461D-949C-8CCFF23627A5}" srcOrd="0" destOrd="2" presId="urn:microsoft.com/office/officeart/2005/8/layout/list1"/>
    <dgm:cxn modelId="{131416A1-C922-4033-97F3-50E22E0F95E6}" type="presOf" srcId="{B1F9989D-385B-4B79-B699-F88AD6790C43}" destId="{3E8B5F96-777D-4CC2-8FFA-43AF7D23314F}" srcOrd="0" destOrd="0" presId="urn:microsoft.com/office/officeart/2005/8/layout/list1"/>
    <dgm:cxn modelId="{43D60DA4-CFC9-42F4-944A-5A1C06CBA52B}" srcId="{9F9A1382-007F-43A5-97C8-67F0CAF0C373}" destId="{0062F5CF-016D-4984-90F6-FF6621898677}" srcOrd="0" destOrd="0" parTransId="{063E6365-3121-4129-8F4B-3A0528BDE51A}" sibTransId="{C960C93F-76FE-4C69-8DCF-2FAB8B2B4445}"/>
    <dgm:cxn modelId="{44249BAC-0E3D-43A6-874B-FFFDC3BC65EE}" srcId="{9F9A1382-007F-43A5-97C8-67F0CAF0C373}" destId="{6FEB3CED-8FF9-4797-849C-7D1155058650}" srcOrd="1" destOrd="0" parTransId="{16434077-317A-4A59-8573-0E043EA32070}" sibTransId="{DB7A47C6-4193-4C4A-A238-94966D86291C}"/>
    <dgm:cxn modelId="{73A4B6AF-42C7-4C37-A88C-C0B28FA39309}" type="presOf" srcId="{99F5CA13-E9AE-4625-AD59-058BE1678C98}" destId="{175030AB-7F73-4AD9-9A47-E633C9A2A364}" srcOrd="0" destOrd="0" presId="urn:microsoft.com/office/officeart/2005/8/layout/list1"/>
    <dgm:cxn modelId="{2F09FBB5-51F3-47C9-8F22-5BD4328B3DA7}" srcId="{6FEB3CED-8FF9-4797-849C-7D1155058650}" destId="{5A430684-1F15-490B-BCB0-A2B186BAA83A}" srcOrd="0" destOrd="0" parTransId="{EFA4155D-25AF-433E-8A84-86AF7A82AA72}" sibTransId="{EE556AEF-9907-422F-8AF9-0D7EBDF84AB3}"/>
    <dgm:cxn modelId="{0B9F0BC4-8134-4097-96C5-D2B09B531AAC}" type="presOf" srcId="{E05D4059-F60E-449C-A47C-52AD42F7871E}" destId="{30DF93B0-76AE-42CF-AB4F-EBD64AC8B6C7}" srcOrd="0" destOrd="2" presId="urn:microsoft.com/office/officeart/2005/8/layout/list1"/>
    <dgm:cxn modelId="{78FE2BD5-352A-4B40-92D2-095A24308544}" type="presOf" srcId="{F6D537D7-6DE9-42E4-AE10-E96874474D15}" destId="{3E8B5F96-777D-4CC2-8FFA-43AF7D23314F}" srcOrd="0" destOrd="1" presId="urn:microsoft.com/office/officeart/2005/8/layout/list1"/>
    <dgm:cxn modelId="{F5D41ED8-690E-4871-8995-C81259D61908}" type="presOf" srcId="{6FEB3CED-8FF9-4797-849C-7D1155058650}" destId="{9B319551-4373-4D7A-8C38-57D319097409}" srcOrd="1" destOrd="0" presId="urn:microsoft.com/office/officeart/2005/8/layout/list1"/>
    <dgm:cxn modelId="{1F72C6E1-43F0-4FDC-BA8C-D2055EE61EA2}" srcId="{99F5CA13-E9AE-4625-AD59-058BE1678C98}" destId="{5E9FEF01-803A-435C-9646-7C4FABCB9DC2}" srcOrd="1" destOrd="0" parTransId="{02B301F6-67C8-4F29-A765-9601F00F1B11}" sibTransId="{75F67A9E-94D8-40ED-85F3-DEE3EF29E67C}"/>
    <dgm:cxn modelId="{7B9938E8-7D74-4F23-B6C0-0929120D43CA}" srcId="{0062F5CF-016D-4984-90F6-FF6621898677}" destId="{DD32E3E6-2287-4723-9B57-908AA5942FC1}" srcOrd="2" destOrd="0" parTransId="{7521067D-0304-433C-9338-0A9D57C3D751}" sibTransId="{EFA8E497-B32E-4880-A267-4D6D80451CA7}"/>
    <dgm:cxn modelId="{987A66E9-126D-48E0-8931-1DDEADF13C48}" type="presOf" srcId="{0062F5CF-016D-4984-90F6-FF6621898677}" destId="{300BD0D0-251D-4902-AE6A-1723EE374AD8}" srcOrd="0" destOrd="0" presId="urn:microsoft.com/office/officeart/2005/8/layout/list1"/>
    <dgm:cxn modelId="{F0EFACF6-E9EF-466F-AE8B-78485046DDA0}" srcId="{9F9A1382-007F-43A5-97C8-67F0CAF0C373}" destId="{99F5CA13-E9AE-4625-AD59-058BE1678C98}" srcOrd="2" destOrd="0" parTransId="{3AED333C-4BAD-4C2F-9E66-EC111EAD65AB}" sibTransId="{F43DEB36-0996-4727-9CE3-9F2674BFC015}"/>
    <dgm:cxn modelId="{E8D335B0-078A-4B1C-A954-540BF4A300F8}" type="presParOf" srcId="{A7ACADA0-F7B3-4405-91E9-A9A746C74B33}" destId="{03076A0C-E0F5-48A4-A2AE-0360795DBFD7}" srcOrd="0" destOrd="0" presId="urn:microsoft.com/office/officeart/2005/8/layout/list1"/>
    <dgm:cxn modelId="{6A030662-F540-4EC1-BC04-41E1826B4456}" type="presParOf" srcId="{03076A0C-E0F5-48A4-A2AE-0360795DBFD7}" destId="{300BD0D0-251D-4902-AE6A-1723EE374AD8}" srcOrd="0" destOrd="0" presId="urn:microsoft.com/office/officeart/2005/8/layout/list1"/>
    <dgm:cxn modelId="{1FD36CB8-895D-4CD6-AE0C-19A85895AFC1}" type="presParOf" srcId="{03076A0C-E0F5-48A4-A2AE-0360795DBFD7}" destId="{5789CBE9-EBED-4BF2-BD8E-CF5BD47A080D}" srcOrd="1" destOrd="0" presId="urn:microsoft.com/office/officeart/2005/8/layout/list1"/>
    <dgm:cxn modelId="{BD7D8894-5550-45A6-BF72-C7DA83CD4877}" type="presParOf" srcId="{A7ACADA0-F7B3-4405-91E9-A9A746C74B33}" destId="{2A8947AA-BB1C-432E-9776-EE67E8A822CF}" srcOrd="1" destOrd="0" presId="urn:microsoft.com/office/officeart/2005/8/layout/list1"/>
    <dgm:cxn modelId="{4BDC51E6-8318-49A3-BE97-B7BD5F22FD58}" type="presParOf" srcId="{A7ACADA0-F7B3-4405-91E9-A9A746C74B33}" destId="{3E8B5F96-777D-4CC2-8FFA-43AF7D23314F}" srcOrd="2" destOrd="0" presId="urn:microsoft.com/office/officeart/2005/8/layout/list1"/>
    <dgm:cxn modelId="{7EDD21F1-465C-4160-B739-78669D07B23D}" type="presParOf" srcId="{A7ACADA0-F7B3-4405-91E9-A9A746C74B33}" destId="{5A3E8F90-42C1-47F5-8F84-9351CBEC6D22}" srcOrd="3" destOrd="0" presId="urn:microsoft.com/office/officeart/2005/8/layout/list1"/>
    <dgm:cxn modelId="{8341E036-4E20-4F74-BD17-8601CDA66BC3}" type="presParOf" srcId="{A7ACADA0-F7B3-4405-91E9-A9A746C74B33}" destId="{E42B8D6C-1072-4ABE-A4D7-BC4CBA7432B3}" srcOrd="4" destOrd="0" presId="urn:microsoft.com/office/officeart/2005/8/layout/list1"/>
    <dgm:cxn modelId="{C740D264-1DF8-4208-8374-99465E39CD38}" type="presParOf" srcId="{E42B8D6C-1072-4ABE-A4D7-BC4CBA7432B3}" destId="{E63BB45A-D7DE-4B5B-A34B-D8F513E2E874}" srcOrd="0" destOrd="0" presId="urn:microsoft.com/office/officeart/2005/8/layout/list1"/>
    <dgm:cxn modelId="{C6A5AD2D-685E-407E-9757-883A26141DE4}" type="presParOf" srcId="{E42B8D6C-1072-4ABE-A4D7-BC4CBA7432B3}" destId="{9B319551-4373-4D7A-8C38-57D319097409}" srcOrd="1" destOrd="0" presId="urn:microsoft.com/office/officeart/2005/8/layout/list1"/>
    <dgm:cxn modelId="{626E52A6-F495-4A97-98FC-26A0A5AEDDE2}" type="presParOf" srcId="{A7ACADA0-F7B3-4405-91E9-A9A746C74B33}" destId="{49D1F5B1-07CA-45DC-BF7B-9036F31A6576}" srcOrd="5" destOrd="0" presId="urn:microsoft.com/office/officeart/2005/8/layout/list1"/>
    <dgm:cxn modelId="{B55A2399-4D20-4ECA-8A36-11EB16AD8CF9}" type="presParOf" srcId="{A7ACADA0-F7B3-4405-91E9-A9A746C74B33}" destId="{45ED025B-A8ED-461D-949C-8CCFF23627A5}" srcOrd="6" destOrd="0" presId="urn:microsoft.com/office/officeart/2005/8/layout/list1"/>
    <dgm:cxn modelId="{37A363DA-F12D-4F58-A377-42433F572E78}" type="presParOf" srcId="{A7ACADA0-F7B3-4405-91E9-A9A746C74B33}" destId="{D5C5A377-1C8B-4FE4-918E-2B3721EDDD31}" srcOrd="7" destOrd="0" presId="urn:microsoft.com/office/officeart/2005/8/layout/list1"/>
    <dgm:cxn modelId="{F399B818-4E11-4F08-9BEE-835BEEDE3007}" type="presParOf" srcId="{A7ACADA0-F7B3-4405-91E9-A9A746C74B33}" destId="{1BCD6BEA-4BEE-4C1E-BA93-EFB8CB6B028C}" srcOrd="8" destOrd="0" presId="urn:microsoft.com/office/officeart/2005/8/layout/list1"/>
    <dgm:cxn modelId="{9A3D1FB0-EFCD-4A0D-8BDF-9FB6438603CA}" type="presParOf" srcId="{1BCD6BEA-4BEE-4C1E-BA93-EFB8CB6B028C}" destId="{175030AB-7F73-4AD9-9A47-E633C9A2A364}" srcOrd="0" destOrd="0" presId="urn:microsoft.com/office/officeart/2005/8/layout/list1"/>
    <dgm:cxn modelId="{D63CF20C-E695-4DB2-80CF-B7AB0E11C317}" type="presParOf" srcId="{1BCD6BEA-4BEE-4C1E-BA93-EFB8CB6B028C}" destId="{E2D8F5C9-1A25-4E40-A794-9695FC4DBDD5}" srcOrd="1" destOrd="0" presId="urn:microsoft.com/office/officeart/2005/8/layout/list1"/>
    <dgm:cxn modelId="{FFFD859A-3777-4988-A403-F7BC68FC8306}" type="presParOf" srcId="{A7ACADA0-F7B3-4405-91E9-A9A746C74B33}" destId="{2E284105-32C1-49E5-9B5E-0AA5CFD6DDB7}" srcOrd="9" destOrd="0" presId="urn:microsoft.com/office/officeart/2005/8/layout/list1"/>
    <dgm:cxn modelId="{F50B97BA-7BE0-4249-9391-D2027D62AF31}" type="presParOf" srcId="{A7ACADA0-F7B3-4405-91E9-A9A746C74B33}" destId="{30DF93B0-76AE-42CF-AB4F-EBD64AC8B6C7}"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5FC44B8-9A21-4B38-A34E-29677ED4DEE6}" type="doc">
      <dgm:prSet loTypeId="urn:microsoft.com/office/officeart/2005/8/layout/list1" loCatId="list" qsTypeId="urn:microsoft.com/office/officeart/2005/8/quickstyle/simple4" qsCatId="simple" csTypeId="urn:microsoft.com/office/officeart/2005/8/colors/colorful2" csCatId="colorful"/>
      <dgm:spPr/>
      <dgm:t>
        <a:bodyPr/>
        <a:lstStyle/>
        <a:p>
          <a:endParaRPr lang="en-US"/>
        </a:p>
      </dgm:t>
    </dgm:pt>
    <dgm:pt modelId="{3E0332CB-2D5D-48D4-9114-141562F3B6A0}">
      <dgm:prSet/>
      <dgm:spPr/>
      <dgm:t>
        <a:bodyPr/>
        <a:lstStyle/>
        <a:p>
          <a:r>
            <a:rPr lang="en-US"/>
            <a:t>Regulatory Groupings: </a:t>
          </a:r>
        </a:p>
      </dgm:t>
    </dgm:pt>
    <dgm:pt modelId="{BB2FF319-7D06-49C9-8B2F-AD24F48F3C18}" type="parTrans" cxnId="{4FE49B31-75C1-41AE-A632-39D510CE9387}">
      <dgm:prSet/>
      <dgm:spPr/>
      <dgm:t>
        <a:bodyPr/>
        <a:lstStyle/>
        <a:p>
          <a:endParaRPr lang="en-US"/>
        </a:p>
      </dgm:t>
    </dgm:pt>
    <dgm:pt modelId="{CB68D529-7AEA-4E14-9184-DA8D578DCB73}" type="sibTrans" cxnId="{4FE49B31-75C1-41AE-A632-39D510CE9387}">
      <dgm:prSet/>
      <dgm:spPr/>
      <dgm:t>
        <a:bodyPr/>
        <a:lstStyle/>
        <a:p>
          <a:endParaRPr lang="en-US"/>
        </a:p>
      </dgm:t>
    </dgm:pt>
    <dgm:pt modelId="{3E36FFDE-5895-4D9E-93BB-6684273B88EC}">
      <dgm:prSet/>
      <dgm:spPr/>
      <dgm:t>
        <a:bodyPr/>
        <a:lstStyle/>
        <a:p>
          <a:r>
            <a:rPr lang="en-US"/>
            <a:t>§483.15 Admission, Transfer, and Discharge</a:t>
          </a:r>
        </a:p>
      </dgm:t>
    </dgm:pt>
    <dgm:pt modelId="{EFEDED81-31B2-435E-97BA-57677F17033E}" type="parTrans" cxnId="{74ACBB7A-EA30-498E-96F5-8BF3C20385E8}">
      <dgm:prSet/>
      <dgm:spPr/>
      <dgm:t>
        <a:bodyPr/>
        <a:lstStyle/>
        <a:p>
          <a:endParaRPr lang="en-US"/>
        </a:p>
      </dgm:t>
    </dgm:pt>
    <dgm:pt modelId="{1283A458-7903-46D8-A0BD-806E46F5CF4D}" type="sibTrans" cxnId="{74ACBB7A-EA30-498E-96F5-8BF3C20385E8}">
      <dgm:prSet/>
      <dgm:spPr/>
      <dgm:t>
        <a:bodyPr/>
        <a:lstStyle/>
        <a:p>
          <a:endParaRPr lang="en-US"/>
        </a:p>
      </dgm:t>
    </dgm:pt>
    <dgm:pt modelId="{A9AC0DFE-F948-47B6-BCD7-50DA2F3289A1}">
      <dgm:prSet/>
      <dgm:spPr/>
      <dgm:t>
        <a:bodyPr/>
        <a:lstStyle/>
        <a:p>
          <a:r>
            <a:rPr lang="en-US"/>
            <a:t>F-Tags</a:t>
          </a:r>
        </a:p>
      </dgm:t>
    </dgm:pt>
    <dgm:pt modelId="{FC998481-CB1F-4258-BCC8-BC2DCB931945}" type="parTrans" cxnId="{618C7F35-1D5C-4F79-9299-1B635C5657E0}">
      <dgm:prSet/>
      <dgm:spPr/>
      <dgm:t>
        <a:bodyPr/>
        <a:lstStyle/>
        <a:p>
          <a:endParaRPr lang="en-US"/>
        </a:p>
      </dgm:t>
    </dgm:pt>
    <dgm:pt modelId="{6BD8930F-DE3B-409F-9902-097FEECDE9E9}" type="sibTrans" cxnId="{618C7F35-1D5C-4F79-9299-1B635C5657E0}">
      <dgm:prSet/>
      <dgm:spPr/>
      <dgm:t>
        <a:bodyPr/>
        <a:lstStyle/>
        <a:p>
          <a:endParaRPr lang="en-US"/>
        </a:p>
      </dgm:t>
    </dgm:pt>
    <dgm:pt modelId="{B958E351-5F22-4100-AA8C-D68CED6F3F36}">
      <dgm:prSet/>
      <dgm:spPr/>
      <dgm:t>
        <a:bodyPr/>
        <a:lstStyle/>
        <a:p>
          <a:r>
            <a:rPr lang="en-US"/>
            <a:t>F622 Transfer and Discharge Requirements</a:t>
          </a:r>
        </a:p>
      </dgm:t>
    </dgm:pt>
    <dgm:pt modelId="{B4F22C21-38E9-465D-840F-60114A966E01}" type="parTrans" cxnId="{98FA58A0-F7FE-421F-89AF-B5BA96A45167}">
      <dgm:prSet/>
      <dgm:spPr/>
      <dgm:t>
        <a:bodyPr/>
        <a:lstStyle/>
        <a:p>
          <a:endParaRPr lang="en-US"/>
        </a:p>
      </dgm:t>
    </dgm:pt>
    <dgm:pt modelId="{37058420-4982-442E-87BA-0A14B7C70D0D}" type="sibTrans" cxnId="{98FA58A0-F7FE-421F-89AF-B5BA96A45167}">
      <dgm:prSet/>
      <dgm:spPr/>
      <dgm:t>
        <a:bodyPr/>
        <a:lstStyle/>
        <a:p>
          <a:endParaRPr lang="en-US"/>
        </a:p>
      </dgm:t>
    </dgm:pt>
    <dgm:pt modelId="{D26B59E2-A3E1-4C9C-AE46-DB16430D42CA}">
      <dgm:prSet/>
      <dgm:spPr/>
      <dgm:t>
        <a:bodyPr/>
        <a:lstStyle/>
        <a:p>
          <a:r>
            <a:rPr lang="en-US"/>
            <a:t>F624 Preparation for Safe/Orderly Transfer/Discharge</a:t>
          </a:r>
        </a:p>
      </dgm:t>
    </dgm:pt>
    <dgm:pt modelId="{288CCA68-6D79-4D34-B97E-1B87B94737F0}" type="parTrans" cxnId="{ECCC0A77-7AEA-4774-8141-5FA6DDFA8B08}">
      <dgm:prSet/>
      <dgm:spPr/>
      <dgm:t>
        <a:bodyPr/>
        <a:lstStyle/>
        <a:p>
          <a:endParaRPr lang="en-US"/>
        </a:p>
      </dgm:t>
    </dgm:pt>
    <dgm:pt modelId="{5A8FB026-38E2-4C3E-AE64-5DD918D87B75}" type="sibTrans" cxnId="{ECCC0A77-7AEA-4774-8141-5FA6DDFA8B08}">
      <dgm:prSet/>
      <dgm:spPr/>
      <dgm:t>
        <a:bodyPr/>
        <a:lstStyle/>
        <a:p>
          <a:endParaRPr lang="en-US"/>
        </a:p>
      </dgm:t>
    </dgm:pt>
    <dgm:pt modelId="{84F3B9CF-DCDF-49A1-9471-735ACC879288}">
      <dgm:prSet/>
      <dgm:spPr/>
      <dgm:t>
        <a:bodyPr/>
        <a:lstStyle/>
        <a:p>
          <a:r>
            <a:rPr lang="en-US"/>
            <a:t>F626 Permitting Residents to Return to Facility</a:t>
          </a:r>
        </a:p>
      </dgm:t>
    </dgm:pt>
    <dgm:pt modelId="{6FA0AB93-1826-4EF8-AEA8-E3AE993EB235}" type="parTrans" cxnId="{B66D334C-1D3C-4762-B480-21A7006331A8}">
      <dgm:prSet/>
      <dgm:spPr/>
      <dgm:t>
        <a:bodyPr/>
        <a:lstStyle/>
        <a:p>
          <a:endParaRPr lang="en-US"/>
        </a:p>
      </dgm:t>
    </dgm:pt>
    <dgm:pt modelId="{FAC409C5-F859-4E73-934E-966CDD9C4E35}" type="sibTrans" cxnId="{B66D334C-1D3C-4762-B480-21A7006331A8}">
      <dgm:prSet/>
      <dgm:spPr/>
      <dgm:t>
        <a:bodyPr/>
        <a:lstStyle/>
        <a:p>
          <a:endParaRPr lang="en-US"/>
        </a:p>
      </dgm:t>
    </dgm:pt>
    <dgm:pt modelId="{B237C685-A9F3-4AB2-8E19-5C23654D6DED}">
      <dgm:prSet/>
      <dgm:spPr/>
      <dgm:t>
        <a:bodyPr/>
        <a:lstStyle/>
        <a:p>
          <a:r>
            <a:rPr lang="en-US"/>
            <a:t>Critical Element Pathways</a:t>
          </a:r>
        </a:p>
      </dgm:t>
    </dgm:pt>
    <dgm:pt modelId="{9BD28D65-EA78-4AE1-8FA8-FF7532A521BF}" type="parTrans" cxnId="{5A8E4315-F27E-48F1-BD69-876EA9B5B2E1}">
      <dgm:prSet/>
      <dgm:spPr/>
      <dgm:t>
        <a:bodyPr/>
        <a:lstStyle/>
        <a:p>
          <a:endParaRPr lang="en-US"/>
        </a:p>
      </dgm:t>
    </dgm:pt>
    <dgm:pt modelId="{29EF3375-1F3D-463D-9CAD-C83A0D20E1B6}" type="sibTrans" cxnId="{5A8E4315-F27E-48F1-BD69-876EA9B5B2E1}">
      <dgm:prSet/>
      <dgm:spPr/>
      <dgm:t>
        <a:bodyPr/>
        <a:lstStyle/>
        <a:p>
          <a:endParaRPr lang="en-US"/>
        </a:p>
      </dgm:t>
    </dgm:pt>
    <dgm:pt modelId="{FC8185B3-11D4-430C-91DC-376FE1355D5D}">
      <dgm:prSet/>
      <dgm:spPr/>
      <dgm:t>
        <a:bodyPr/>
        <a:lstStyle/>
        <a:p>
          <a:r>
            <a:rPr lang="en-US"/>
            <a:t>Discharge</a:t>
          </a:r>
        </a:p>
      </dgm:t>
    </dgm:pt>
    <dgm:pt modelId="{3EAAE6E6-CC92-4CB3-A4E2-99B1532C90DB}" type="parTrans" cxnId="{8F57D25B-D44E-4EC8-BB45-E85EE7AF347F}">
      <dgm:prSet/>
      <dgm:spPr/>
      <dgm:t>
        <a:bodyPr/>
        <a:lstStyle/>
        <a:p>
          <a:endParaRPr lang="en-US"/>
        </a:p>
      </dgm:t>
    </dgm:pt>
    <dgm:pt modelId="{334DF65B-AC88-4F56-B07F-7A9F710228D9}" type="sibTrans" cxnId="{8F57D25B-D44E-4EC8-BB45-E85EE7AF347F}">
      <dgm:prSet/>
      <dgm:spPr/>
      <dgm:t>
        <a:bodyPr/>
        <a:lstStyle/>
        <a:p>
          <a:endParaRPr lang="en-US"/>
        </a:p>
      </dgm:t>
    </dgm:pt>
    <dgm:pt modelId="{22D21355-2DB6-43C6-8FEF-54AE75AFBA71}" type="pres">
      <dgm:prSet presAssocID="{B5FC44B8-9A21-4B38-A34E-29677ED4DEE6}" presName="linear" presStyleCnt="0">
        <dgm:presLayoutVars>
          <dgm:dir/>
          <dgm:animLvl val="lvl"/>
          <dgm:resizeHandles val="exact"/>
        </dgm:presLayoutVars>
      </dgm:prSet>
      <dgm:spPr/>
    </dgm:pt>
    <dgm:pt modelId="{233EE5E1-ABB8-4847-9C7E-D0F1AD9C01ED}" type="pres">
      <dgm:prSet presAssocID="{3E0332CB-2D5D-48D4-9114-141562F3B6A0}" presName="parentLin" presStyleCnt="0"/>
      <dgm:spPr/>
    </dgm:pt>
    <dgm:pt modelId="{AF13AFF0-CDD8-45F5-902D-F6015CD29379}" type="pres">
      <dgm:prSet presAssocID="{3E0332CB-2D5D-48D4-9114-141562F3B6A0}" presName="parentLeftMargin" presStyleLbl="node1" presStyleIdx="0" presStyleCnt="3"/>
      <dgm:spPr/>
    </dgm:pt>
    <dgm:pt modelId="{B7189A5C-C1D2-4895-9908-F26CBACD2120}" type="pres">
      <dgm:prSet presAssocID="{3E0332CB-2D5D-48D4-9114-141562F3B6A0}" presName="parentText" presStyleLbl="node1" presStyleIdx="0" presStyleCnt="3">
        <dgm:presLayoutVars>
          <dgm:chMax val="0"/>
          <dgm:bulletEnabled val="1"/>
        </dgm:presLayoutVars>
      </dgm:prSet>
      <dgm:spPr/>
    </dgm:pt>
    <dgm:pt modelId="{ACF284D1-A18B-4D95-A035-1E71ED9169FB}" type="pres">
      <dgm:prSet presAssocID="{3E0332CB-2D5D-48D4-9114-141562F3B6A0}" presName="negativeSpace" presStyleCnt="0"/>
      <dgm:spPr/>
    </dgm:pt>
    <dgm:pt modelId="{81D66B42-C349-4579-93A7-666CC0902BDE}" type="pres">
      <dgm:prSet presAssocID="{3E0332CB-2D5D-48D4-9114-141562F3B6A0}" presName="childText" presStyleLbl="conFgAcc1" presStyleIdx="0" presStyleCnt="3">
        <dgm:presLayoutVars>
          <dgm:bulletEnabled val="1"/>
        </dgm:presLayoutVars>
      </dgm:prSet>
      <dgm:spPr/>
    </dgm:pt>
    <dgm:pt modelId="{A92201CE-48BD-43EA-93D6-DED88376A92A}" type="pres">
      <dgm:prSet presAssocID="{CB68D529-7AEA-4E14-9184-DA8D578DCB73}" presName="spaceBetweenRectangles" presStyleCnt="0"/>
      <dgm:spPr/>
    </dgm:pt>
    <dgm:pt modelId="{5CCDA9AD-3C56-4C2C-9E00-8779FB68333B}" type="pres">
      <dgm:prSet presAssocID="{A9AC0DFE-F948-47B6-BCD7-50DA2F3289A1}" presName="parentLin" presStyleCnt="0"/>
      <dgm:spPr/>
    </dgm:pt>
    <dgm:pt modelId="{C7F7F9E6-DC3E-4E23-8418-669656AEF2B9}" type="pres">
      <dgm:prSet presAssocID="{A9AC0DFE-F948-47B6-BCD7-50DA2F3289A1}" presName="parentLeftMargin" presStyleLbl="node1" presStyleIdx="0" presStyleCnt="3"/>
      <dgm:spPr/>
    </dgm:pt>
    <dgm:pt modelId="{9AAE1776-A612-4A81-B3B6-7D4291132DBC}" type="pres">
      <dgm:prSet presAssocID="{A9AC0DFE-F948-47B6-BCD7-50DA2F3289A1}" presName="parentText" presStyleLbl="node1" presStyleIdx="1" presStyleCnt="3">
        <dgm:presLayoutVars>
          <dgm:chMax val="0"/>
          <dgm:bulletEnabled val="1"/>
        </dgm:presLayoutVars>
      </dgm:prSet>
      <dgm:spPr/>
    </dgm:pt>
    <dgm:pt modelId="{957599C0-E427-4A6C-B42B-AC03D09134BC}" type="pres">
      <dgm:prSet presAssocID="{A9AC0DFE-F948-47B6-BCD7-50DA2F3289A1}" presName="negativeSpace" presStyleCnt="0"/>
      <dgm:spPr/>
    </dgm:pt>
    <dgm:pt modelId="{6FA6422C-6B0F-428E-A93F-ED840C64787D}" type="pres">
      <dgm:prSet presAssocID="{A9AC0DFE-F948-47B6-BCD7-50DA2F3289A1}" presName="childText" presStyleLbl="conFgAcc1" presStyleIdx="1" presStyleCnt="3">
        <dgm:presLayoutVars>
          <dgm:bulletEnabled val="1"/>
        </dgm:presLayoutVars>
      </dgm:prSet>
      <dgm:spPr/>
    </dgm:pt>
    <dgm:pt modelId="{87C1E0C5-EE41-4C63-83AE-3BC606BAD1A0}" type="pres">
      <dgm:prSet presAssocID="{6BD8930F-DE3B-409F-9902-097FEECDE9E9}" presName="spaceBetweenRectangles" presStyleCnt="0"/>
      <dgm:spPr/>
    </dgm:pt>
    <dgm:pt modelId="{D10C7A6E-AF2F-4AFA-9051-33E4177907CA}" type="pres">
      <dgm:prSet presAssocID="{B237C685-A9F3-4AB2-8E19-5C23654D6DED}" presName="parentLin" presStyleCnt="0"/>
      <dgm:spPr/>
    </dgm:pt>
    <dgm:pt modelId="{2C584D27-3A1D-4346-B573-142DA5412C2B}" type="pres">
      <dgm:prSet presAssocID="{B237C685-A9F3-4AB2-8E19-5C23654D6DED}" presName="parentLeftMargin" presStyleLbl="node1" presStyleIdx="1" presStyleCnt="3"/>
      <dgm:spPr/>
    </dgm:pt>
    <dgm:pt modelId="{05606F28-DC33-4B46-BD67-9BDC88B6FBCB}" type="pres">
      <dgm:prSet presAssocID="{B237C685-A9F3-4AB2-8E19-5C23654D6DED}" presName="parentText" presStyleLbl="node1" presStyleIdx="2" presStyleCnt="3">
        <dgm:presLayoutVars>
          <dgm:chMax val="0"/>
          <dgm:bulletEnabled val="1"/>
        </dgm:presLayoutVars>
      </dgm:prSet>
      <dgm:spPr/>
    </dgm:pt>
    <dgm:pt modelId="{B7EAC1E3-65A8-4060-A38E-FC76D6F190A8}" type="pres">
      <dgm:prSet presAssocID="{B237C685-A9F3-4AB2-8E19-5C23654D6DED}" presName="negativeSpace" presStyleCnt="0"/>
      <dgm:spPr/>
    </dgm:pt>
    <dgm:pt modelId="{C91C47EA-A733-4D39-B577-6BCD5A958F63}" type="pres">
      <dgm:prSet presAssocID="{B237C685-A9F3-4AB2-8E19-5C23654D6DED}" presName="childText" presStyleLbl="conFgAcc1" presStyleIdx="2" presStyleCnt="3">
        <dgm:presLayoutVars>
          <dgm:bulletEnabled val="1"/>
        </dgm:presLayoutVars>
      </dgm:prSet>
      <dgm:spPr/>
    </dgm:pt>
  </dgm:ptLst>
  <dgm:cxnLst>
    <dgm:cxn modelId="{4CBEAA0E-FA63-4320-980B-4174228FD64D}" type="presOf" srcId="{B237C685-A9F3-4AB2-8E19-5C23654D6DED}" destId="{2C584D27-3A1D-4346-B573-142DA5412C2B}" srcOrd="0" destOrd="0" presId="urn:microsoft.com/office/officeart/2005/8/layout/list1"/>
    <dgm:cxn modelId="{5A8E4315-F27E-48F1-BD69-876EA9B5B2E1}" srcId="{B5FC44B8-9A21-4B38-A34E-29677ED4DEE6}" destId="{B237C685-A9F3-4AB2-8E19-5C23654D6DED}" srcOrd="2" destOrd="0" parTransId="{9BD28D65-EA78-4AE1-8FA8-FF7532A521BF}" sibTransId="{29EF3375-1F3D-463D-9CAD-C83A0D20E1B6}"/>
    <dgm:cxn modelId="{7380EE1C-0FEA-4E7F-811F-B8E19803BCAC}" type="presOf" srcId="{B237C685-A9F3-4AB2-8E19-5C23654D6DED}" destId="{05606F28-DC33-4B46-BD67-9BDC88B6FBCB}" srcOrd="1" destOrd="0" presId="urn:microsoft.com/office/officeart/2005/8/layout/list1"/>
    <dgm:cxn modelId="{C6A8941D-B281-4875-B38E-E1DCFA55F504}" type="presOf" srcId="{A9AC0DFE-F948-47B6-BCD7-50DA2F3289A1}" destId="{9AAE1776-A612-4A81-B3B6-7D4291132DBC}" srcOrd="1" destOrd="0" presId="urn:microsoft.com/office/officeart/2005/8/layout/list1"/>
    <dgm:cxn modelId="{49511531-C47C-44FA-859E-DCB4BDAEBD23}" type="presOf" srcId="{A9AC0DFE-F948-47B6-BCD7-50DA2F3289A1}" destId="{C7F7F9E6-DC3E-4E23-8418-669656AEF2B9}" srcOrd="0" destOrd="0" presId="urn:microsoft.com/office/officeart/2005/8/layout/list1"/>
    <dgm:cxn modelId="{4FE49B31-75C1-41AE-A632-39D510CE9387}" srcId="{B5FC44B8-9A21-4B38-A34E-29677ED4DEE6}" destId="{3E0332CB-2D5D-48D4-9114-141562F3B6A0}" srcOrd="0" destOrd="0" parTransId="{BB2FF319-7D06-49C9-8B2F-AD24F48F3C18}" sibTransId="{CB68D529-7AEA-4E14-9184-DA8D578DCB73}"/>
    <dgm:cxn modelId="{618C7F35-1D5C-4F79-9299-1B635C5657E0}" srcId="{B5FC44B8-9A21-4B38-A34E-29677ED4DEE6}" destId="{A9AC0DFE-F948-47B6-BCD7-50DA2F3289A1}" srcOrd="1" destOrd="0" parTransId="{FC998481-CB1F-4258-BCC8-BC2DCB931945}" sibTransId="{6BD8930F-DE3B-409F-9902-097FEECDE9E9}"/>
    <dgm:cxn modelId="{8F57D25B-D44E-4EC8-BB45-E85EE7AF347F}" srcId="{B237C685-A9F3-4AB2-8E19-5C23654D6DED}" destId="{FC8185B3-11D4-430C-91DC-376FE1355D5D}" srcOrd="0" destOrd="0" parTransId="{3EAAE6E6-CC92-4CB3-A4E2-99B1532C90DB}" sibTransId="{334DF65B-AC88-4F56-B07F-7A9F710228D9}"/>
    <dgm:cxn modelId="{58F8E54B-2626-43B9-A623-1F138256D54A}" type="presOf" srcId="{3E36FFDE-5895-4D9E-93BB-6684273B88EC}" destId="{81D66B42-C349-4579-93A7-666CC0902BDE}" srcOrd="0" destOrd="0" presId="urn:microsoft.com/office/officeart/2005/8/layout/list1"/>
    <dgm:cxn modelId="{B66D334C-1D3C-4762-B480-21A7006331A8}" srcId="{A9AC0DFE-F948-47B6-BCD7-50DA2F3289A1}" destId="{84F3B9CF-DCDF-49A1-9471-735ACC879288}" srcOrd="2" destOrd="0" parTransId="{6FA0AB93-1826-4EF8-AEA8-E3AE993EB235}" sibTransId="{FAC409C5-F859-4E73-934E-966CDD9C4E35}"/>
    <dgm:cxn modelId="{ECCC0A77-7AEA-4774-8141-5FA6DDFA8B08}" srcId="{A9AC0DFE-F948-47B6-BCD7-50DA2F3289A1}" destId="{D26B59E2-A3E1-4C9C-AE46-DB16430D42CA}" srcOrd="1" destOrd="0" parTransId="{288CCA68-6D79-4D34-B97E-1B87B94737F0}" sibTransId="{5A8FB026-38E2-4C3E-AE64-5DD918D87B75}"/>
    <dgm:cxn modelId="{74ACBB7A-EA30-498E-96F5-8BF3C20385E8}" srcId="{3E0332CB-2D5D-48D4-9114-141562F3B6A0}" destId="{3E36FFDE-5895-4D9E-93BB-6684273B88EC}" srcOrd="0" destOrd="0" parTransId="{EFEDED81-31B2-435E-97BA-57677F17033E}" sibTransId="{1283A458-7903-46D8-A0BD-806E46F5CF4D}"/>
    <dgm:cxn modelId="{CDDA5886-61D7-42FB-8524-746B075E7448}" type="presOf" srcId="{B958E351-5F22-4100-AA8C-D68CED6F3F36}" destId="{6FA6422C-6B0F-428E-A93F-ED840C64787D}" srcOrd="0" destOrd="0" presId="urn:microsoft.com/office/officeart/2005/8/layout/list1"/>
    <dgm:cxn modelId="{7E0ED491-98B4-4496-A3CC-55325C59BAE8}" type="presOf" srcId="{B5FC44B8-9A21-4B38-A34E-29677ED4DEE6}" destId="{22D21355-2DB6-43C6-8FEF-54AE75AFBA71}" srcOrd="0" destOrd="0" presId="urn:microsoft.com/office/officeart/2005/8/layout/list1"/>
    <dgm:cxn modelId="{98FA58A0-F7FE-421F-89AF-B5BA96A45167}" srcId="{A9AC0DFE-F948-47B6-BCD7-50DA2F3289A1}" destId="{B958E351-5F22-4100-AA8C-D68CED6F3F36}" srcOrd="0" destOrd="0" parTransId="{B4F22C21-38E9-465D-840F-60114A966E01}" sibTransId="{37058420-4982-442E-87BA-0A14B7C70D0D}"/>
    <dgm:cxn modelId="{DBAC1FC5-9556-41EE-A80D-5CA414376015}" type="presOf" srcId="{3E0332CB-2D5D-48D4-9114-141562F3B6A0}" destId="{B7189A5C-C1D2-4895-9908-F26CBACD2120}" srcOrd="1" destOrd="0" presId="urn:microsoft.com/office/officeart/2005/8/layout/list1"/>
    <dgm:cxn modelId="{81864FCD-CAB0-46A9-9AC7-7D6EAC9CAF51}" type="presOf" srcId="{FC8185B3-11D4-430C-91DC-376FE1355D5D}" destId="{C91C47EA-A733-4D39-B577-6BCD5A958F63}" srcOrd="0" destOrd="0" presId="urn:microsoft.com/office/officeart/2005/8/layout/list1"/>
    <dgm:cxn modelId="{6E5681D5-285F-48D6-99A4-CFD5B292952C}" type="presOf" srcId="{84F3B9CF-DCDF-49A1-9471-735ACC879288}" destId="{6FA6422C-6B0F-428E-A93F-ED840C64787D}" srcOrd="0" destOrd="2" presId="urn:microsoft.com/office/officeart/2005/8/layout/list1"/>
    <dgm:cxn modelId="{326908D7-05BC-459C-8124-2E69893D18ED}" type="presOf" srcId="{3E0332CB-2D5D-48D4-9114-141562F3B6A0}" destId="{AF13AFF0-CDD8-45F5-902D-F6015CD29379}" srcOrd="0" destOrd="0" presId="urn:microsoft.com/office/officeart/2005/8/layout/list1"/>
    <dgm:cxn modelId="{7F71BEE3-7070-4783-8238-1610FC73D218}" type="presOf" srcId="{D26B59E2-A3E1-4C9C-AE46-DB16430D42CA}" destId="{6FA6422C-6B0F-428E-A93F-ED840C64787D}" srcOrd="0" destOrd="1" presId="urn:microsoft.com/office/officeart/2005/8/layout/list1"/>
    <dgm:cxn modelId="{DB789B18-CC0D-4869-85B2-BA663712F206}" type="presParOf" srcId="{22D21355-2DB6-43C6-8FEF-54AE75AFBA71}" destId="{233EE5E1-ABB8-4847-9C7E-D0F1AD9C01ED}" srcOrd="0" destOrd="0" presId="urn:microsoft.com/office/officeart/2005/8/layout/list1"/>
    <dgm:cxn modelId="{9626C767-8F32-4783-A71A-BFB4AB2BFEE9}" type="presParOf" srcId="{233EE5E1-ABB8-4847-9C7E-D0F1AD9C01ED}" destId="{AF13AFF0-CDD8-45F5-902D-F6015CD29379}" srcOrd="0" destOrd="0" presId="urn:microsoft.com/office/officeart/2005/8/layout/list1"/>
    <dgm:cxn modelId="{8F3373F6-267C-4468-85CC-50B94A874F75}" type="presParOf" srcId="{233EE5E1-ABB8-4847-9C7E-D0F1AD9C01ED}" destId="{B7189A5C-C1D2-4895-9908-F26CBACD2120}" srcOrd="1" destOrd="0" presId="urn:microsoft.com/office/officeart/2005/8/layout/list1"/>
    <dgm:cxn modelId="{45BFF3D3-FC00-45C7-8085-0A65245CC776}" type="presParOf" srcId="{22D21355-2DB6-43C6-8FEF-54AE75AFBA71}" destId="{ACF284D1-A18B-4D95-A035-1E71ED9169FB}" srcOrd="1" destOrd="0" presId="urn:microsoft.com/office/officeart/2005/8/layout/list1"/>
    <dgm:cxn modelId="{1C8F498D-E59E-4AEC-9B2B-50988858F57F}" type="presParOf" srcId="{22D21355-2DB6-43C6-8FEF-54AE75AFBA71}" destId="{81D66B42-C349-4579-93A7-666CC0902BDE}" srcOrd="2" destOrd="0" presId="urn:microsoft.com/office/officeart/2005/8/layout/list1"/>
    <dgm:cxn modelId="{095BE63E-EDC5-4356-992E-1E05CCE418CC}" type="presParOf" srcId="{22D21355-2DB6-43C6-8FEF-54AE75AFBA71}" destId="{A92201CE-48BD-43EA-93D6-DED88376A92A}" srcOrd="3" destOrd="0" presId="urn:microsoft.com/office/officeart/2005/8/layout/list1"/>
    <dgm:cxn modelId="{BC1CB181-6589-48F1-81E1-D1F340EFC73F}" type="presParOf" srcId="{22D21355-2DB6-43C6-8FEF-54AE75AFBA71}" destId="{5CCDA9AD-3C56-4C2C-9E00-8779FB68333B}" srcOrd="4" destOrd="0" presId="urn:microsoft.com/office/officeart/2005/8/layout/list1"/>
    <dgm:cxn modelId="{17D64E65-1122-4DCD-8A10-B5A8620D4B1B}" type="presParOf" srcId="{5CCDA9AD-3C56-4C2C-9E00-8779FB68333B}" destId="{C7F7F9E6-DC3E-4E23-8418-669656AEF2B9}" srcOrd="0" destOrd="0" presId="urn:microsoft.com/office/officeart/2005/8/layout/list1"/>
    <dgm:cxn modelId="{B98C9E2D-7FC2-4772-A6A9-2610BA640571}" type="presParOf" srcId="{5CCDA9AD-3C56-4C2C-9E00-8779FB68333B}" destId="{9AAE1776-A612-4A81-B3B6-7D4291132DBC}" srcOrd="1" destOrd="0" presId="urn:microsoft.com/office/officeart/2005/8/layout/list1"/>
    <dgm:cxn modelId="{1A3F1E84-C07E-4AE7-B939-E19A518AD806}" type="presParOf" srcId="{22D21355-2DB6-43C6-8FEF-54AE75AFBA71}" destId="{957599C0-E427-4A6C-B42B-AC03D09134BC}" srcOrd="5" destOrd="0" presId="urn:microsoft.com/office/officeart/2005/8/layout/list1"/>
    <dgm:cxn modelId="{21F742CC-3246-4420-A919-F833517A71C9}" type="presParOf" srcId="{22D21355-2DB6-43C6-8FEF-54AE75AFBA71}" destId="{6FA6422C-6B0F-428E-A93F-ED840C64787D}" srcOrd="6" destOrd="0" presId="urn:microsoft.com/office/officeart/2005/8/layout/list1"/>
    <dgm:cxn modelId="{9E9B4C87-3444-48A4-B8D5-E0340DF81AA4}" type="presParOf" srcId="{22D21355-2DB6-43C6-8FEF-54AE75AFBA71}" destId="{87C1E0C5-EE41-4C63-83AE-3BC606BAD1A0}" srcOrd="7" destOrd="0" presId="urn:microsoft.com/office/officeart/2005/8/layout/list1"/>
    <dgm:cxn modelId="{2984FCC8-EB1B-43C5-BDEF-554C66098B1D}" type="presParOf" srcId="{22D21355-2DB6-43C6-8FEF-54AE75AFBA71}" destId="{D10C7A6E-AF2F-4AFA-9051-33E4177907CA}" srcOrd="8" destOrd="0" presId="urn:microsoft.com/office/officeart/2005/8/layout/list1"/>
    <dgm:cxn modelId="{8ED499B2-A837-48CD-ABB0-6B76A80A5066}" type="presParOf" srcId="{D10C7A6E-AF2F-4AFA-9051-33E4177907CA}" destId="{2C584D27-3A1D-4346-B573-142DA5412C2B}" srcOrd="0" destOrd="0" presId="urn:microsoft.com/office/officeart/2005/8/layout/list1"/>
    <dgm:cxn modelId="{2405FF18-8CF9-4490-AEF0-6257F3110490}" type="presParOf" srcId="{D10C7A6E-AF2F-4AFA-9051-33E4177907CA}" destId="{05606F28-DC33-4B46-BD67-9BDC88B6FBCB}" srcOrd="1" destOrd="0" presId="urn:microsoft.com/office/officeart/2005/8/layout/list1"/>
    <dgm:cxn modelId="{1225D83C-1C0D-429D-8134-CD56B183923D}" type="presParOf" srcId="{22D21355-2DB6-43C6-8FEF-54AE75AFBA71}" destId="{B7EAC1E3-65A8-4060-A38E-FC76D6F190A8}" srcOrd="9" destOrd="0" presId="urn:microsoft.com/office/officeart/2005/8/layout/list1"/>
    <dgm:cxn modelId="{A072886A-EADF-4B26-897A-96579CCE490C}" type="presParOf" srcId="{22D21355-2DB6-43C6-8FEF-54AE75AFBA71}" destId="{C91C47EA-A733-4D39-B577-6BCD5A958F63}"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651EF5A-2D7C-42DD-AE88-6A437BE9840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45EFE58-114A-4414-9751-196ABA105BB8}">
      <dgm:prSet/>
      <dgm:spPr/>
      <dgm:t>
        <a:bodyPr/>
        <a:lstStyle/>
        <a:p>
          <a:pPr>
            <a:lnSpc>
              <a:spcPct val="100000"/>
            </a:lnSpc>
          </a:pPr>
          <a:r>
            <a:rPr lang="en-US"/>
            <a:t>Increased federal oversight of state agencies</a:t>
          </a:r>
        </a:p>
      </dgm:t>
    </dgm:pt>
    <dgm:pt modelId="{37CA54A4-DC11-4649-96B5-10DA991E80E6}" type="parTrans" cxnId="{352F1944-FD9C-4B74-9F4A-18517443CA77}">
      <dgm:prSet/>
      <dgm:spPr/>
      <dgm:t>
        <a:bodyPr/>
        <a:lstStyle/>
        <a:p>
          <a:endParaRPr lang="en-US"/>
        </a:p>
      </dgm:t>
    </dgm:pt>
    <dgm:pt modelId="{BB757EE8-F7E9-493A-B370-C0E376064F41}" type="sibTrans" cxnId="{352F1944-FD9C-4B74-9F4A-18517443CA77}">
      <dgm:prSet/>
      <dgm:spPr/>
      <dgm:t>
        <a:bodyPr/>
        <a:lstStyle/>
        <a:p>
          <a:endParaRPr lang="en-US"/>
        </a:p>
      </dgm:t>
    </dgm:pt>
    <dgm:pt modelId="{AF0C3F2C-9477-41C8-A951-F5DC809BED58}">
      <dgm:prSet/>
      <dgm:spPr/>
      <dgm:t>
        <a:bodyPr/>
        <a:lstStyle/>
        <a:p>
          <a:pPr>
            <a:lnSpc>
              <a:spcPct val="100000"/>
            </a:lnSpc>
          </a:pPr>
          <a:r>
            <a:rPr lang="en-US"/>
            <a:t>Federal standards for surveyor education, training, experience</a:t>
          </a:r>
        </a:p>
      </dgm:t>
    </dgm:pt>
    <dgm:pt modelId="{FE381415-99C3-4340-B5CA-6CE0F206B011}" type="parTrans" cxnId="{758D2B23-0B76-4907-8D8F-1D14C76507AD}">
      <dgm:prSet/>
      <dgm:spPr/>
      <dgm:t>
        <a:bodyPr/>
        <a:lstStyle/>
        <a:p>
          <a:endParaRPr lang="en-US"/>
        </a:p>
      </dgm:t>
    </dgm:pt>
    <dgm:pt modelId="{AA912CBB-9967-4BBA-966D-68AA38176B21}" type="sibTrans" cxnId="{758D2B23-0B76-4907-8D8F-1D14C76507AD}">
      <dgm:prSet/>
      <dgm:spPr/>
      <dgm:t>
        <a:bodyPr/>
        <a:lstStyle/>
        <a:p>
          <a:endParaRPr lang="en-US"/>
        </a:p>
      </dgm:t>
    </dgm:pt>
    <dgm:pt modelId="{0849DB7D-B18A-46E1-8458-2B4133768891}" type="pres">
      <dgm:prSet presAssocID="{8651EF5A-2D7C-42DD-AE88-6A437BE9840A}" presName="root" presStyleCnt="0">
        <dgm:presLayoutVars>
          <dgm:dir/>
          <dgm:resizeHandles val="exact"/>
        </dgm:presLayoutVars>
      </dgm:prSet>
      <dgm:spPr/>
    </dgm:pt>
    <dgm:pt modelId="{A2A4B532-FDE4-4959-8BDC-ED9C6DB3EC01}" type="pres">
      <dgm:prSet presAssocID="{A45EFE58-114A-4414-9751-196ABA105BB8}" presName="compNode" presStyleCnt="0"/>
      <dgm:spPr/>
    </dgm:pt>
    <dgm:pt modelId="{99CF4316-4FE9-4C1D-8133-990780195895}" type="pres">
      <dgm:prSet presAssocID="{A45EFE58-114A-4414-9751-196ABA105BB8}" presName="bgRect" presStyleLbl="bgShp" presStyleIdx="0" presStyleCnt="2"/>
      <dgm:spPr/>
    </dgm:pt>
    <dgm:pt modelId="{4210091D-54D5-45CC-A6A5-FC281E870064}" type="pres">
      <dgm:prSet presAssocID="{A45EFE58-114A-4414-9751-196ABA105BB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nk"/>
        </a:ext>
      </dgm:extLst>
    </dgm:pt>
    <dgm:pt modelId="{4D436A6A-D197-47D1-8BD0-B4EF97B306FE}" type="pres">
      <dgm:prSet presAssocID="{A45EFE58-114A-4414-9751-196ABA105BB8}" presName="spaceRect" presStyleCnt="0"/>
      <dgm:spPr/>
    </dgm:pt>
    <dgm:pt modelId="{57D1C836-CAD2-4EA4-9030-091840B03817}" type="pres">
      <dgm:prSet presAssocID="{A45EFE58-114A-4414-9751-196ABA105BB8}" presName="parTx" presStyleLbl="revTx" presStyleIdx="0" presStyleCnt="2">
        <dgm:presLayoutVars>
          <dgm:chMax val="0"/>
          <dgm:chPref val="0"/>
        </dgm:presLayoutVars>
      </dgm:prSet>
      <dgm:spPr/>
    </dgm:pt>
    <dgm:pt modelId="{CE05C495-EB60-4085-B582-F875213A9D05}" type="pres">
      <dgm:prSet presAssocID="{BB757EE8-F7E9-493A-B370-C0E376064F41}" presName="sibTrans" presStyleCnt="0"/>
      <dgm:spPr/>
    </dgm:pt>
    <dgm:pt modelId="{5421764E-E15D-4B13-B4AF-C3668D7013F2}" type="pres">
      <dgm:prSet presAssocID="{AF0C3F2C-9477-41C8-A951-F5DC809BED58}" presName="compNode" presStyleCnt="0"/>
      <dgm:spPr/>
    </dgm:pt>
    <dgm:pt modelId="{BD0C02BF-52EB-4DBD-8B0C-C44683918C7D}" type="pres">
      <dgm:prSet presAssocID="{AF0C3F2C-9477-41C8-A951-F5DC809BED58}" presName="bgRect" presStyleLbl="bgShp" presStyleIdx="1" presStyleCnt="2"/>
      <dgm:spPr/>
    </dgm:pt>
    <dgm:pt modelId="{FB4A8548-7BFA-4922-83F2-08E46D64B915}" type="pres">
      <dgm:prSet presAssocID="{AF0C3F2C-9477-41C8-A951-F5DC809BED5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iploma Roll"/>
        </a:ext>
      </dgm:extLst>
    </dgm:pt>
    <dgm:pt modelId="{09E9929D-D3F0-4175-9BBD-B7940B6ABF08}" type="pres">
      <dgm:prSet presAssocID="{AF0C3F2C-9477-41C8-A951-F5DC809BED58}" presName="spaceRect" presStyleCnt="0"/>
      <dgm:spPr/>
    </dgm:pt>
    <dgm:pt modelId="{F210A549-1016-4454-B80D-F0BF6ABD127D}" type="pres">
      <dgm:prSet presAssocID="{AF0C3F2C-9477-41C8-A951-F5DC809BED58}" presName="parTx" presStyleLbl="revTx" presStyleIdx="1" presStyleCnt="2">
        <dgm:presLayoutVars>
          <dgm:chMax val="0"/>
          <dgm:chPref val="0"/>
        </dgm:presLayoutVars>
      </dgm:prSet>
      <dgm:spPr/>
    </dgm:pt>
  </dgm:ptLst>
  <dgm:cxnLst>
    <dgm:cxn modelId="{64A31B14-17DF-4A90-B0E9-C7349B3DEBFA}" type="presOf" srcId="{A45EFE58-114A-4414-9751-196ABA105BB8}" destId="{57D1C836-CAD2-4EA4-9030-091840B03817}" srcOrd="0" destOrd="0" presId="urn:microsoft.com/office/officeart/2018/2/layout/IconVerticalSolidList"/>
    <dgm:cxn modelId="{758D2B23-0B76-4907-8D8F-1D14C76507AD}" srcId="{8651EF5A-2D7C-42DD-AE88-6A437BE9840A}" destId="{AF0C3F2C-9477-41C8-A951-F5DC809BED58}" srcOrd="1" destOrd="0" parTransId="{FE381415-99C3-4340-B5CA-6CE0F206B011}" sibTransId="{AA912CBB-9967-4BBA-966D-68AA38176B21}"/>
    <dgm:cxn modelId="{352F1944-FD9C-4B74-9F4A-18517443CA77}" srcId="{8651EF5A-2D7C-42DD-AE88-6A437BE9840A}" destId="{A45EFE58-114A-4414-9751-196ABA105BB8}" srcOrd="0" destOrd="0" parTransId="{37CA54A4-DC11-4649-96B5-10DA991E80E6}" sibTransId="{BB757EE8-F7E9-493A-B370-C0E376064F41}"/>
    <dgm:cxn modelId="{9E1213A5-B4C5-460D-95BF-D2E8239652EB}" type="presOf" srcId="{AF0C3F2C-9477-41C8-A951-F5DC809BED58}" destId="{F210A549-1016-4454-B80D-F0BF6ABD127D}" srcOrd="0" destOrd="0" presId="urn:microsoft.com/office/officeart/2018/2/layout/IconVerticalSolidList"/>
    <dgm:cxn modelId="{3249ECAE-BD1F-46B1-A1B4-E636D2FD1183}" type="presOf" srcId="{8651EF5A-2D7C-42DD-AE88-6A437BE9840A}" destId="{0849DB7D-B18A-46E1-8458-2B4133768891}" srcOrd="0" destOrd="0" presId="urn:microsoft.com/office/officeart/2018/2/layout/IconVerticalSolidList"/>
    <dgm:cxn modelId="{2169E8D2-4B7D-4E41-A083-C8473CF9F806}" type="presParOf" srcId="{0849DB7D-B18A-46E1-8458-2B4133768891}" destId="{A2A4B532-FDE4-4959-8BDC-ED9C6DB3EC01}" srcOrd="0" destOrd="0" presId="urn:microsoft.com/office/officeart/2018/2/layout/IconVerticalSolidList"/>
    <dgm:cxn modelId="{32A6859A-3E8C-4C10-B429-6C91A77CCC8B}" type="presParOf" srcId="{A2A4B532-FDE4-4959-8BDC-ED9C6DB3EC01}" destId="{99CF4316-4FE9-4C1D-8133-990780195895}" srcOrd="0" destOrd="0" presId="urn:microsoft.com/office/officeart/2018/2/layout/IconVerticalSolidList"/>
    <dgm:cxn modelId="{7455F66E-3610-436E-AAEE-EFFECFD4403A}" type="presParOf" srcId="{A2A4B532-FDE4-4959-8BDC-ED9C6DB3EC01}" destId="{4210091D-54D5-45CC-A6A5-FC281E870064}" srcOrd="1" destOrd="0" presId="urn:microsoft.com/office/officeart/2018/2/layout/IconVerticalSolidList"/>
    <dgm:cxn modelId="{7479EE47-DD0E-4AA3-BF46-A57554FE74D0}" type="presParOf" srcId="{A2A4B532-FDE4-4959-8BDC-ED9C6DB3EC01}" destId="{4D436A6A-D197-47D1-8BD0-B4EF97B306FE}" srcOrd="2" destOrd="0" presId="urn:microsoft.com/office/officeart/2018/2/layout/IconVerticalSolidList"/>
    <dgm:cxn modelId="{2125D52D-7E43-4285-A18B-2A22635C3EC5}" type="presParOf" srcId="{A2A4B532-FDE4-4959-8BDC-ED9C6DB3EC01}" destId="{57D1C836-CAD2-4EA4-9030-091840B03817}" srcOrd="3" destOrd="0" presId="urn:microsoft.com/office/officeart/2018/2/layout/IconVerticalSolidList"/>
    <dgm:cxn modelId="{7217879B-C482-419A-BD83-18E6A5159ADE}" type="presParOf" srcId="{0849DB7D-B18A-46E1-8458-2B4133768891}" destId="{CE05C495-EB60-4085-B582-F875213A9D05}" srcOrd="1" destOrd="0" presId="urn:microsoft.com/office/officeart/2018/2/layout/IconVerticalSolidList"/>
    <dgm:cxn modelId="{89CDA3C1-DF57-48D1-9D1F-85B7F692D43E}" type="presParOf" srcId="{0849DB7D-B18A-46E1-8458-2B4133768891}" destId="{5421764E-E15D-4B13-B4AF-C3668D7013F2}" srcOrd="2" destOrd="0" presId="urn:microsoft.com/office/officeart/2018/2/layout/IconVerticalSolidList"/>
    <dgm:cxn modelId="{98B33004-8FDF-40D8-9F84-5CB444035B5F}" type="presParOf" srcId="{5421764E-E15D-4B13-B4AF-C3668D7013F2}" destId="{BD0C02BF-52EB-4DBD-8B0C-C44683918C7D}" srcOrd="0" destOrd="0" presId="urn:microsoft.com/office/officeart/2018/2/layout/IconVerticalSolidList"/>
    <dgm:cxn modelId="{825B00A6-F514-4B40-BB27-E10E2AB9E29F}" type="presParOf" srcId="{5421764E-E15D-4B13-B4AF-C3668D7013F2}" destId="{FB4A8548-7BFA-4922-83F2-08E46D64B915}" srcOrd="1" destOrd="0" presId="urn:microsoft.com/office/officeart/2018/2/layout/IconVerticalSolidList"/>
    <dgm:cxn modelId="{2B1D7663-F56F-4304-A020-DE00B6C197B2}" type="presParOf" srcId="{5421764E-E15D-4B13-B4AF-C3668D7013F2}" destId="{09E9929D-D3F0-4175-9BBD-B7940B6ABF08}" srcOrd="2" destOrd="0" presId="urn:microsoft.com/office/officeart/2018/2/layout/IconVerticalSolidList"/>
    <dgm:cxn modelId="{7FFE4EB3-CBD4-4454-AC64-C24E7511DEBF}" type="presParOf" srcId="{5421764E-E15D-4B13-B4AF-C3668D7013F2}" destId="{F210A549-1016-4454-B80D-F0BF6ABD127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D6274D9-36EC-4DF9-9B4A-5E1FADEBD33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E54A0B1-9335-4809-AED0-91EF5F81062E}">
      <dgm:prSet/>
      <dgm:spPr/>
      <dgm:t>
        <a:bodyPr/>
        <a:lstStyle/>
        <a:p>
          <a:pPr>
            <a:lnSpc>
              <a:spcPct val="100000"/>
            </a:lnSpc>
          </a:pPr>
          <a:r>
            <a:rPr lang="en-US"/>
            <a:t>Surveyor evaluation and feedback opportunities</a:t>
          </a:r>
        </a:p>
      </dgm:t>
    </dgm:pt>
    <dgm:pt modelId="{D12D9DC8-1B0F-414D-B78C-830882CF4E71}" type="parTrans" cxnId="{206CED6C-7A44-456A-AAE4-BF08CC16B8CF}">
      <dgm:prSet/>
      <dgm:spPr/>
      <dgm:t>
        <a:bodyPr/>
        <a:lstStyle/>
        <a:p>
          <a:endParaRPr lang="en-US"/>
        </a:p>
      </dgm:t>
    </dgm:pt>
    <dgm:pt modelId="{475A48D2-3116-4F61-9204-DC5D4683368A}" type="sibTrans" cxnId="{206CED6C-7A44-456A-AAE4-BF08CC16B8CF}">
      <dgm:prSet/>
      <dgm:spPr/>
      <dgm:t>
        <a:bodyPr/>
        <a:lstStyle/>
        <a:p>
          <a:endParaRPr lang="en-US"/>
        </a:p>
      </dgm:t>
    </dgm:pt>
    <dgm:pt modelId="{48935132-ED13-4222-BC65-0F405FB8119C}">
      <dgm:prSet/>
      <dgm:spPr/>
      <dgm:t>
        <a:bodyPr/>
        <a:lstStyle/>
        <a:p>
          <a:pPr>
            <a:lnSpc>
              <a:spcPct val="100000"/>
            </a:lnSpc>
          </a:pPr>
          <a:r>
            <a:rPr lang="en-US"/>
            <a:t>Communication / collaboration between state agencies and providers</a:t>
          </a:r>
        </a:p>
      </dgm:t>
    </dgm:pt>
    <dgm:pt modelId="{F20D6BAF-E0BF-4831-BC79-39517CEAB333}" type="parTrans" cxnId="{583FD866-8D10-4C0F-BA10-92004E96FA6D}">
      <dgm:prSet/>
      <dgm:spPr/>
      <dgm:t>
        <a:bodyPr/>
        <a:lstStyle/>
        <a:p>
          <a:endParaRPr lang="en-US"/>
        </a:p>
      </dgm:t>
    </dgm:pt>
    <dgm:pt modelId="{651F812E-203A-4EC1-963D-558540305BC1}" type="sibTrans" cxnId="{583FD866-8D10-4C0F-BA10-92004E96FA6D}">
      <dgm:prSet/>
      <dgm:spPr/>
      <dgm:t>
        <a:bodyPr/>
        <a:lstStyle/>
        <a:p>
          <a:endParaRPr lang="en-US"/>
        </a:p>
      </dgm:t>
    </dgm:pt>
    <dgm:pt modelId="{372E67E8-4A0C-4089-9B84-6BD3B75C634A}">
      <dgm:prSet/>
      <dgm:spPr/>
      <dgm:t>
        <a:bodyPr/>
        <a:lstStyle/>
        <a:p>
          <a:pPr>
            <a:lnSpc>
              <a:spcPct val="100000"/>
            </a:lnSpc>
          </a:pPr>
          <a:r>
            <a:rPr lang="en-US"/>
            <a:t>Revised citation structure to focus on actual harm, immediate jeopardy</a:t>
          </a:r>
        </a:p>
      </dgm:t>
    </dgm:pt>
    <dgm:pt modelId="{1312052E-7E2D-425F-A5A7-C67203CFB1B4}" type="parTrans" cxnId="{C769361C-CA6F-43C0-8B5A-18C700563B33}">
      <dgm:prSet/>
      <dgm:spPr/>
      <dgm:t>
        <a:bodyPr/>
        <a:lstStyle/>
        <a:p>
          <a:endParaRPr lang="en-US"/>
        </a:p>
      </dgm:t>
    </dgm:pt>
    <dgm:pt modelId="{96EB9FFB-33A7-4BA4-B163-59C442A7B88F}" type="sibTrans" cxnId="{C769361C-CA6F-43C0-8B5A-18C700563B33}">
      <dgm:prSet/>
      <dgm:spPr/>
      <dgm:t>
        <a:bodyPr/>
        <a:lstStyle/>
        <a:p>
          <a:endParaRPr lang="en-US"/>
        </a:p>
      </dgm:t>
    </dgm:pt>
    <dgm:pt modelId="{9CA3F2B8-7F69-4CAF-BE7E-3CE204C2E07B}" type="pres">
      <dgm:prSet presAssocID="{7D6274D9-36EC-4DF9-9B4A-5E1FADEBD330}" presName="root" presStyleCnt="0">
        <dgm:presLayoutVars>
          <dgm:dir/>
          <dgm:resizeHandles val="exact"/>
        </dgm:presLayoutVars>
      </dgm:prSet>
      <dgm:spPr/>
    </dgm:pt>
    <dgm:pt modelId="{91F850A1-3BCD-476B-A9E0-153759441694}" type="pres">
      <dgm:prSet presAssocID="{CE54A0B1-9335-4809-AED0-91EF5F81062E}" presName="compNode" presStyleCnt="0"/>
      <dgm:spPr/>
    </dgm:pt>
    <dgm:pt modelId="{9A889262-7FAA-42A9-8AA5-8688B69E207D}" type="pres">
      <dgm:prSet presAssocID="{CE54A0B1-9335-4809-AED0-91EF5F81062E}" presName="bgRect" presStyleLbl="bgShp" presStyleIdx="0" presStyleCnt="3"/>
      <dgm:spPr/>
    </dgm:pt>
    <dgm:pt modelId="{88521456-D006-4D65-8057-7E1DA85CB2EE}" type="pres">
      <dgm:prSet presAssocID="{CE54A0B1-9335-4809-AED0-91EF5F81062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humbs Up Sign"/>
        </a:ext>
      </dgm:extLst>
    </dgm:pt>
    <dgm:pt modelId="{7CBC09FE-81A1-4140-8AD7-5A6FFEEC7AB0}" type="pres">
      <dgm:prSet presAssocID="{CE54A0B1-9335-4809-AED0-91EF5F81062E}" presName="spaceRect" presStyleCnt="0"/>
      <dgm:spPr/>
    </dgm:pt>
    <dgm:pt modelId="{BC5F999D-1A49-4B52-B797-7712C2717319}" type="pres">
      <dgm:prSet presAssocID="{CE54A0B1-9335-4809-AED0-91EF5F81062E}" presName="parTx" presStyleLbl="revTx" presStyleIdx="0" presStyleCnt="3">
        <dgm:presLayoutVars>
          <dgm:chMax val="0"/>
          <dgm:chPref val="0"/>
        </dgm:presLayoutVars>
      </dgm:prSet>
      <dgm:spPr/>
    </dgm:pt>
    <dgm:pt modelId="{9F65DD59-D4F7-4D05-9E9D-97D7038F42B0}" type="pres">
      <dgm:prSet presAssocID="{475A48D2-3116-4F61-9204-DC5D4683368A}" presName="sibTrans" presStyleCnt="0"/>
      <dgm:spPr/>
    </dgm:pt>
    <dgm:pt modelId="{B62C1FFD-EE56-484E-AFB7-7306567DA42A}" type="pres">
      <dgm:prSet presAssocID="{48935132-ED13-4222-BC65-0F405FB8119C}" presName="compNode" presStyleCnt="0"/>
      <dgm:spPr/>
    </dgm:pt>
    <dgm:pt modelId="{EC60BFE9-00BE-48F4-8DC0-EC337450123F}" type="pres">
      <dgm:prSet presAssocID="{48935132-ED13-4222-BC65-0F405FB8119C}" presName="bgRect" presStyleLbl="bgShp" presStyleIdx="1" presStyleCnt="3"/>
      <dgm:spPr/>
    </dgm:pt>
    <dgm:pt modelId="{C4F87DFB-4A5A-4C99-9E28-B0D76216471A}" type="pres">
      <dgm:prSet presAssocID="{48935132-ED13-4222-BC65-0F405FB8119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at"/>
        </a:ext>
      </dgm:extLst>
    </dgm:pt>
    <dgm:pt modelId="{82B806DA-67FA-4860-833A-FF31B748050F}" type="pres">
      <dgm:prSet presAssocID="{48935132-ED13-4222-BC65-0F405FB8119C}" presName="spaceRect" presStyleCnt="0"/>
      <dgm:spPr/>
    </dgm:pt>
    <dgm:pt modelId="{AB28B8A4-F109-4AB1-966C-7B17B9620485}" type="pres">
      <dgm:prSet presAssocID="{48935132-ED13-4222-BC65-0F405FB8119C}" presName="parTx" presStyleLbl="revTx" presStyleIdx="1" presStyleCnt="3">
        <dgm:presLayoutVars>
          <dgm:chMax val="0"/>
          <dgm:chPref val="0"/>
        </dgm:presLayoutVars>
      </dgm:prSet>
      <dgm:spPr/>
    </dgm:pt>
    <dgm:pt modelId="{C09801F5-43EA-4A1B-B2CD-87CAAB83C859}" type="pres">
      <dgm:prSet presAssocID="{651F812E-203A-4EC1-963D-558540305BC1}" presName="sibTrans" presStyleCnt="0"/>
      <dgm:spPr/>
    </dgm:pt>
    <dgm:pt modelId="{4058C94D-1A39-4F61-8059-6C9814ECB20F}" type="pres">
      <dgm:prSet presAssocID="{372E67E8-4A0C-4089-9B84-6BD3B75C634A}" presName="compNode" presStyleCnt="0"/>
      <dgm:spPr/>
    </dgm:pt>
    <dgm:pt modelId="{3597B544-9B59-4694-9A6F-370EBD27034E}" type="pres">
      <dgm:prSet presAssocID="{372E67E8-4A0C-4089-9B84-6BD3B75C634A}" presName="bgRect" presStyleLbl="bgShp" presStyleIdx="2" presStyleCnt="3"/>
      <dgm:spPr/>
    </dgm:pt>
    <dgm:pt modelId="{3E83D238-0EB9-41FB-B244-55D9A33308AF}" type="pres">
      <dgm:prSet presAssocID="{372E67E8-4A0C-4089-9B84-6BD3B75C634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gnifying glass"/>
        </a:ext>
      </dgm:extLst>
    </dgm:pt>
    <dgm:pt modelId="{CC8CBCDF-84C1-4B17-9E50-0A87042C22A5}" type="pres">
      <dgm:prSet presAssocID="{372E67E8-4A0C-4089-9B84-6BD3B75C634A}" presName="spaceRect" presStyleCnt="0"/>
      <dgm:spPr/>
    </dgm:pt>
    <dgm:pt modelId="{93CE3C7A-D3C2-46FC-AA65-60AB7AEE7C30}" type="pres">
      <dgm:prSet presAssocID="{372E67E8-4A0C-4089-9B84-6BD3B75C634A}" presName="parTx" presStyleLbl="revTx" presStyleIdx="2" presStyleCnt="3">
        <dgm:presLayoutVars>
          <dgm:chMax val="0"/>
          <dgm:chPref val="0"/>
        </dgm:presLayoutVars>
      </dgm:prSet>
      <dgm:spPr/>
    </dgm:pt>
  </dgm:ptLst>
  <dgm:cxnLst>
    <dgm:cxn modelId="{C769361C-CA6F-43C0-8B5A-18C700563B33}" srcId="{7D6274D9-36EC-4DF9-9B4A-5E1FADEBD330}" destId="{372E67E8-4A0C-4089-9B84-6BD3B75C634A}" srcOrd="2" destOrd="0" parTransId="{1312052E-7E2D-425F-A5A7-C67203CFB1B4}" sibTransId="{96EB9FFB-33A7-4BA4-B163-59C442A7B88F}"/>
    <dgm:cxn modelId="{098E861D-D7CB-49D3-86C7-3686A41D0186}" type="presOf" srcId="{48935132-ED13-4222-BC65-0F405FB8119C}" destId="{AB28B8A4-F109-4AB1-966C-7B17B9620485}" srcOrd="0" destOrd="0" presId="urn:microsoft.com/office/officeart/2018/2/layout/IconVerticalSolidList"/>
    <dgm:cxn modelId="{583FD866-8D10-4C0F-BA10-92004E96FA6D}" srcId="{7D6274D9-36EC-4DF9-9B4A-5E1FADEBD330}" destId="{48935132-ED13-4222-BC65-0F405FB8119C}" srcOrd="1" destOrd="0" parTransId="{F20D6BAF-E0BF-4831-BC79-39517CEAB333}" sibTransId="{651F812E-203A-4EC1-963D-558540305BC1}"/>
    <dgm:cxn modelId="{206CED6C-7A44-456A-AAE4-BF08CC16B8CF}" srcId="{7D6274D9-36EC-4DF9-9B4A-5E1FADEBD330}" destId="{CE54A0B1-9335-4809-AED0-91EF5F81062E}" srcOrd="0" destOrd="0" parTransId="{D12D9DC8-1B0F-414D-B78C-830882CF4E71}" sibTransId="{475A48D2-3116-4F61-9204-DC5D4683368A}"/>
    <dgm:cxn modelId="{3EF64773-0522-4D9E-8EC8-A327CBCD41A8}" type="presOf" srcId="{372E67E8-4A0C-4089-9B84-6BD3B75C634A}" destId="{93CE3C7A-D3C2-46FC-AA65-60AB7AEE7C30}" srcOrd="0" destOrd="0" presId="urn:microsoft.com/office/officeart/2018/2/layout/IconVerticalSolidList"/>
    <dgm:cxn modelId="{D40D8155-00CA-4DB5-8DAB-CC3A0909048D}" type="presOf" srcId="{CE54A0B1-9335-4809-AED0-91EF5F81062E}" destId="{BC5F999D-1A49-4B52-B797-7712C2717319}" srcOrd="0" destOrd="0" presId="urn:microsoft.com/office/officeart/2018/2/layout/IconVerticalSolidList"/>
    <dgm:cxn modelId="{78FBF77A-1E69-4E4F-B26A-8703E3DFDA96}" type="presOf" srcId="{7D6274D9-36EC-4DF9-9B4A-5E1FADEBD330}" destId="{9CA3F2B8-7F69-4CAF-BE7E-3CE204C2E07B}" srcOrd="0" destOrd="0" presId="urn:microsoft.com/office/officeart/2018/2/layout/IconVerticalSolidList"/>
    <dgm:cxn modelId="{570A99C8-962C-4206-990A-8D5EF619C5E6}" type="presParOf" srcId="{9CA3F2B8-7F69-4CAF-BE7E-3CE204C2E07B}" destId="{91F850A1-3BCD-476B-A9E0-153759441694}" srcOrd="0" destOrd="0" presId="urn:microsoft.com/office/officeart/2018/2/layout/IconVerticalSolidList"/>
    <dgm:cxn modelId="{7095AC84-9E9C-4FBB-AC8F-C50A70A41AA8}" type="presParOf" srcId="{91F850A1-3BCD-476B-A9E0-153759441694}" destId="{9A889262-7FAA-42A9-8AA5-8688B69E207D}" srcOrd="0" destOrd="0" presId="urn:microsoft.com/office/officeart/2018/2/layout/IconVerticalSolidList"/>
    <dgm:cxn modelId="{B2A17909-40EC-4EDA-B032-68E5900DE005}" type="presParOf" srcId="{91F850A1-3BCD-476B-A9E0-153759441694}" destId="{88521456-D006-4D65-8057-7E1DA85CB2EE}" srcOrd="1" destOrd="0" presId="urn:microsoft.com/office/officeart/2018/2/layout/IconVerticalSolidList"/>
    <dgm:cxn modelId="{D06E77AA-6999-42D4-AAEB-63385FF85389}" type="presParOf" srcId="{91F850A1-3BCD-476B-A9E0-153759441694}" destId="{7CBC09FE-81A1-4140-8AD7-5A6FFEEC7AB0}" srcOrd="2" destOrd="0" presId="urn:microsoft.com/office/officeart/2018/2/layout/IconVerticalSolidList"/>
    <dgm:cxn modelId="{30A82B9C-33A3-4094-A67B-2E990171536A}" type="presParOf" srcId="{91F850A1-3BCD-476B-A9E0-153759441694}" destId="{BC5F999D-1A49-4B52-B797-7712C2717319}" srcOrd="3" destOrd="0" presId="urn:microsoft.com/office/officeart/2018/2/layout/IconVerticalSolidList"/>
    <dgm:cxn modelId="{CDC65129-0B00-444F-B2DC-9F9365EE9833}" type="presParOf" srcId="{9CA3F2B8-7F69-4CAF-BE7E-3CE204C2E07B}" destId="{9F65DD59-D4F7-4D05-9E9D-97D7038F42B0}" srcOrd="1" destOrd="0" presId="urn:microsoft.com/office/officeart/2018/2/layout/IconVerticalSolidList"/>
    <dgm:cxn modelId="{32BDE72B-30E4-45E7-9365-D805F48A4D83}" type="presParOf" srcId="{9CA3F2B8-7F69-4CAF-BE7E-3CE204C2E07B}" destId="{B62C1FFD-EE56-484E-AFB7-7306567DA42A}" srcOrd="2" destOrd="0" presId="urn:microsoft.com/office/officeart/2018/2/layout/IconVerticalSolidList"/>
    <dgm:cxn modelId="{47245B97-BF9A-4233-8757-18133E1295DE}" type="presParOf" srcId="{B62C1FFD-EE56-484E-AFB7-7306567DA42A}" destId="{EC60BFE9-00BE-48F4-8DC0-EC337450123F}" srcOrd="0" destOrd="0" presId="urn:microsoft.com/office/officeart/2018/2/layout/IconVerticalSolidList"/>
    <dgm:cxn modelId="{D6DD7864-C836-4614-A1C1-CC2C85A4BA0B}" type="presParOf" srcId="{B62C1FFD-EE56-484E-AFB7-7306567DA42A}" destId="{C4F87DFB-4A5A-4C99-9E28-B0D76216471A}" srcOrd="1" destOrd="0" presId="urn:microsoft.com/office/officeart/2018/2/layout/IconVerticalSolidList"/>
    <dgm:cxn modelId="{9900AA20-3A32-4B2A-8E5E-598430662BF3}" type="presParOf" srcId="{B62C1FFD-EE56-484E-AFB7-7306567DA42A}" destId="{82B806DA-67FA-4860-833A-FF31B748050F}" srcOrd="2" destOrd="0" presId="urn:microsoft.com/office/officeart/2018/2/layout/IconVerticalSolidList"/>
    <dgm:cxn modelId="{87E6C6F5-5562-42A8-9483-0ABBD20B34F0}" type="presParOf" srcId="{B62C1FFD-EE56-484E-AFB7-7306567DA42A}" destId="{AB28B8A4-F109-4AB1-966C-7B17B9620485}" srcOrd="3" destOrd="0" presId="urn:microsoft.com/office/officeart/2018/2/layout/IconVerticalSolidList"/>
    <dgm:cxn modelId="{5C2BF307-B01D-4333-8796-B6474EC0202B}" type="presParOf" srcId="{9CA3F2B8-7F69-4CAF-BE7E-3CE204C2E07B}" destId="{C09801F5-43EA-4A1B-B2CD-87CAAB83C859}" srcOrd="3" destOrd="0" presId="urn:microsoft.com/office/officeart/2018/2/layout/IconVerticalSolidList"/>
    <dgm:cxn modelId="{75BACD93-AF02-43D0-AD3A-1008C06DA839}" type="presParOf" srcId="{9CA3F2B8-7F69-4CAF-BE7E-3CE204C2E07B}" destId="{4058C94D-1A39-4F61-8059-6C9814ECB20F}" srcOrd="4" destOrd="0" presId="urn:microsoft.com/office/officeart/2018/2/layout/IconVerticalSolidList"/>
    <dgm:cxn modelId="{F13894A4-9455-49BC-BC00-84D62F2C8DC7}" type="presParOf" srcId="{4058C94D-1A39-4F61-8059-6C9814ECB20F}" destId="{3597B544-9B59-4694-9A6F-370EBD27034E}" srcOrd="0" destOrd="0" presId="urn:microsoft.com/office/officeart/2018/2/layout/IconVerticalSolidList"/>
    <dgm:cxn modelId="{41ADC7B9-1E63-4C3B-978B-F13A083980EE}" type="presParOf" srcId="{4058C94D-1A39-4F61-8059-6C9814ECB20F}" destId="{3E83D238-0EB9-41FB-B244-55D9A33308AF}" srcOrd="1" destOrd="0" presId="urn:microsoft.com/office/officeart/2018/2/layout/IconVerticalSolidList"/>
    <dgm:cxn modelId="{E15EA1AF-B3D7-45F8-82AD-6DEA9B48B792}" type="presParOf" srcId="{4058C94D-1A39-4F61-8059-6C9814ECB20F}" destId="{CC8CBCDF-84C1-4B17-9E50-0A87042C22A5}" srcOrd="2" destOrd="0" presId="urn:microsoft.com/office/officeart/2018/2/layout/IconVerticalSolidList"/>
    <dgm:cxn modelId="{25885662-A3E2-4498-A29F-464851461FEE}" type="presParOf" srcId="{4058C94D-1A39-4F61-8059-6C9814ECB20F}" destId="{93CE3C7A-D3C2-46FC-AA65-60AB7AEE7C3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75AEBC7-355B-45F7-BBC9-C0CD1437067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FDE29D9-27EE-4B6E-B955-5AAF89CB74AA}">
      <dgm:prSet/>
      <dgm:spPr/>
      <dgm:t>
        <a:bodyPr/>
        <a:lstStyle/>
        <a:p>
          <a:pPr>
            <a:lnSpc>
              <a:spcPct val="100000"/>
            </a:lnSpc>
          </a:pPr>
          <a:r>
            <a:rPr lang="en-US"/>
            <a:t>Prioritize complaint surveys to expand timeframe to 12-18 months</a:t>
          </a:r>
        </a:p>
      </dgm:t>
    </dgm:pt>
    <dgm:pt modelId="{893D9C17-1B3C-4B0F-BCAE-E35A05998AD1}" type="parTrans" cxnId="{40923CCA-DF56-4CD9-9580-8E30E429D540}">
      <dgm:prSet/>
      <dgm:spPr/>
      <dgm:t>
        <a:bodyPr/>
        <a:lstStyle/>
        <a:p>
          <a:endParaRPr lang="en-US"/>
        </a:p>
      </dgm:t>
    </dgm:pt>
    <dgm:pt modelId="{168156EA-E9CE-4396-9929-C6695C13D1DE}" type="sibTrans" cxnId="{40923CCA-DF56-4CD9-9580-8E30E429D540}">
      <dgm:prSet/>
      <dgm:spPr/>
      <dgm:t>
        <a:bodyPr/>
        <a:lstStyle/>
        <a:p>
          <a:endParaRPr lang="en-US"/>
        </a:p>
      </dgm:t>
    </dgm:pt>
    <dgm:pt modelId="{F059523D-236C-4EEA-BC04-794500F2A395}">
      <dgm:prSet/>
      <dgm:spPr/>
      <dgm:t>
        <a:bodyPr/>
        <a:lstStyle/>
        <a:p>
          <a:pPr>
            <a:lnSpc>
              <a:spcPct val="100000"/>
            </a:lnSpc>
          </a:pPr>
          <a:r>
            <a:rPr lang="en-US"/>
            <a:t>Use data to shorten standard recertification surveys</a:t>
          </a:r>
        </a:p>
      </dgm:t>
    </dgm:pt>
    <dgm:pt modelId="{941BBBE1-EA1A-44A4-8FB4-4E1DAF737D10}" type="parTrans" cxnId="{2E880A2B-2752-43B5-B29C-CD8CF1CF1E27}">
      <dgm:prSet/>
      <dgm:spPr/>
      <dgm:t>
        <a:bodyPr/>
        <a:lstStyle/>
        <a:p>
          <a:endParaRPr lang="en-US"/>
        </a:p>
      </dgm:t>
    </dgm:pt>
    <dgm:pt modelId="{8C5668D7-0491-4FDA-A887-FB8C2702A4FB}" type="sibTrans" cxnId="{2E880A2B-2752-43B5-B29C-CD8CF1CF1E27}">
      <dgm:prSet/>
      <dgm:spPr/>
      <dgm:t>
        <a:bodyPr/>
        <a:lstStyle/>
        <a:p>
          <a:endParaRPr lang="en-US"/>
        </a:p>
      </dgm:t>
    </dgm:pt>
    <dgm:pt modelId="{15ACE0EF-8A83-467E-9281-C8D07C707992}" type="pres">
      <dgm:prSet presAssocID="{775AEBC7-355B-45F7-BBC9-C0CD1437067D}" presName="root" presStyleCnt="0">
        <dgm:presLayoutVars>
          <dgm:dir/>
          <dgm:resizeHandles val="exact"/>
        </dgm:presLayoutVars>
      </dgm:prSet>
      <dgm:spPr/>
    </dgm:pt>
    <dgm:pt modelId="{C864B1EB-F257-4B62-8E3A-6C7F70A04EEF}" type="pres">
      <dgm:prSet presAssocID="{4FDE29D9-27EE-4B6E-B955-5AAF89CB74AA}" presName="compNode" presStyleCnt="0"/>
      <dgm:spPr/>
    </dgm:pt>
    <dgm:pt modelId="{E8A8C23C-539F-4F2D-9FAC-7C860B739D2E}" type="pres">
      <dgm:prSet presAssocID="{4FDE29D9-27EE-4B6E-B955-5AAF89CB74AA}" presName="bgRect" presStyleLbl="bgShp" presStyleIdx="0" presStyleCnt="2"/>
      <dgm:spPr/>
    </dgm:pt>
    <dgm:pt modelId="{77230BE0-D36A-4457-BB63-5A049C09F918}" type="pres">
      <dgm:prSet presAssocID="{4FDE29D9-27EE-4B6E-B955-5AAF89CB74A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opwatch"/>
        </a:ext>
      </dgm:extLst>
    </dgm:pt>
    <dgm:pt modelId="{70465D18-4D6D-4C39-A61B-8AE68F7B2B41}" type="pres">
      <dgm:prSet presAssocID="{4FDE29D9-27EE-4B6E-B955-5AAF89CB74AA}" presName="spaceRect" presStyleCnt="0"/>
      <dgm:spPr/>
    </dgm:pt>
    <dgm:pt modelId="{AED5FA36-D353-445F-8DF5-2D9827749155}" type="pres">
      <dgm:prSet presAssocID="{4FDE29D9-27EE-4B6E-B955-5AAF89CB74AA}" presName="parTx" presStyleLbl="revTx" presStyleIdx="0" presStyleCnt="2">
        <dgm:presLayoutVars>
          <dgm:chMax val="0"/>
          <dgm:chPref val="0"/>
        </dgm:presLayoutVars>
      </dgm:prSet>
      <dgm:spPr/>
    </dgm:pt>
    <dgm:pt modelId="{64A1A3CD-FCC5-411D-BBB1-EF06A4B046A8}" type="pres">
      <dgm:prSet presAssocID="{168156EA-E9CE-4396-9929-C6695C13D1DE}" presName="sibTrans" presStyleCnt="0"/>
      <dgm:spPr/>
    </dgm:pt>
    <dgm:pt modelId="{7E9365EB-7971-4F8A-9AC3-BC930CDA380A}" type="pres">
      <dgm:prSet presAssocID="{F059523D-236C-4EEA-BC04-794500F2A395}" presName="compNode" presStyleCnt="0"/>
      <dgm:spPr/>
    </dgm:pt>
    <dgm:pt modelId="{CC7C218F-6D61-4C09-BE89-CDEAC7ED5341}" type="pres">
      <dgm:prSet presAssocID="{F059523D-236C-4EEA-BC04-794500F2A395}" presName="bgRect" presStyleLbl="bgShp" presStyleIdx="1" presStyleCnt="2"/>
      <dgm:spPr/>
    </dgm:pt>
    <dgm:pt modelId="{64CD61AD-A981-4806-945C-4E1B8C060F96}" type="pres">
      <dgm:prSet presAssocID="{F059523D-236C-4EEA-BC04-794500F2A39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r chart"/>
        </a:ext>
      </dgm:extLst>
    </dgm:pt>
    <dgm:pt modelId="{EC73FC4D-B6F4-4308-B479-3E70B9A52588}" type="pres">
      <dgm:prSet presAssocID="{F059523D-236C-4EEA-BC04-794500F2A395}" presName="spaceRect" presStyleCnt="0"/>
      <dgm:spPr/>
    </dgm:pt>
    <dgm:pt modelId="{6BD32239-2313-4D46-A735-C309298E578B}" type="pres">
      <dgm:prSet presAssocID="{F059523D-236C-4EEA-BC04-794500F2A395}" presName="parTx" presStyleLbl="revTx" presStyleIdx="1" presStyleCnt="2">
        <dgm:presLayoutVars>
          <dgm:chMax val="0"/>
          <dgm:chPref val="0"/>
        </dgm:presLayoutVars>
      </dgm:prSet>
      <dgm:spPr/>
    </dgm:pt>
  </dgm:ptLst>
  <dgm:cxnLst>
    <dgm:cxn modelId="{1BE51117-D8E8-4CD7-92EA-FA108EE876E0}" type="presOf" srcId="{4FDE29D9-27EE-4B6E-B955-5AAF89CB74AA}" destId="{AED5FA36-D353-445F-8DF5-2D9827749155}" srcOrd="0" destOrd="0" presId="urn:microsoft.com/office/officeart/2018/2/layout/IconVerticalSolidList"/>
    <dgm:cxn modelId="{2E880A2B-2752-43B5-B29C-CD8CF1CF1E27}" srcId="{775AEBC7-355B-45F7-BBC9-C0CD1437067D}" destId="{F059523D-236C-4EEA-BC04-794500F2A395}" srcOrd="1" destOrd="0" parTransId="{941BBBE1-EA1A-44A4-8FB4-4E1DAF737D10}" sibTransId="{8C5668D7-0491-4FDA-A887-FB8C2702A4FB}"/>
    <dgm:cxn modelId="{0B633187-AD37-4F92-8154-3B4899D078B4}" type="presOf" srcId="{775AEBC7-355B-45F7-BBC9-C0CD1437067D}" destId="{15ACE0EF-8A83-467E-9281-C8D07C707992}" srcOrd="0" destOrd="0" presId="urn:microsoft.com/office/officeart/2018/2/layout/IconVerticalSolidList"/>
    <dgm:cxn modelId="{DA79EA99-A634-4640-A037-AE9B0721C1DC}" type="presOf" srcId="{F059523D-236C-4EEA-BC04-794500F2A395}" destId="{6BD32239-2313-4D46-A735-C309298E578B}" srcOrd="0" destOrd="0" presId="urn:microsoft.com/office/officeart/2018/2/layout/IconVerticalSolidList"/>
    <dgm:cxn modelId="{40923CCA-DF56-4CD9-9580-8E30E429D540}" srcId="{775AEBC7-355B-45F7-BBC9-C0CD1437067D}" destId="{4FDE29D9-27EE-4B6E-B955-5AAF89CB74AA}" srcOrd="0" destOrd="0" parTransId="{893D9C17-1B3C-4B0F-BCAE-E35A05998AD1}" sibTransId="{168156EA-E9CE-4396-9929-C6695C13D1DE}"/>
    <dgm:cxn modelId="{E7260B3B-EDD4-4132-9233-9C38D779ED3B}" type="presParOf" srcId="{15ACE0EF-8A83-467E-9281-C8D07C707992}" destId="{C864B1EB-F257-4B62-8E3A-6C7F70A04EEF}" srcOrd="0" destOrd="0" presId="urn:microsoft.com/office/officeart/2018/2/layout/IconVerticalSolidList"/>
    <dgm:cxn modelId="{87C7D95B-E277-4189-A7C0-4106D7304406}" type="presParOf" srcId="{C864B1EB-F257-4B62-8E3A-6C7F70A04EEF}" destId="{E8A8C23C-539F-4F2D-9FAC-7C860B739D2E}" srcOrd="0" destOrd="0" presId="urn:microsoft.com/office/officeart/2018/2/layout/IconVerticalSolidList"/>
    <dgm:cxn modelId="{9BE9E054-DF77-48E9-AC3F-105866005DC7}" type="presParOf" srcId="{C864B1EB-F257-4B62-8E3A-6C7F70A04EEF}" destId="{77230BE0-D36A-4457-BB63-5A049C09F918}" srcOrd="1" destOrd="0" presId="urn:microsoft.com/office/officeart/2018/2/layout/IconVerticalSolidList"/>
    <dgm:cxn modelId="{D89C2790-2C0C-4294-B2B2-3D5BC8E504BE}" type="presParOf" srcId="{C864B1EB-F257-4B62-8E3A-6C7F70A04EEF}" destId="{70465D18-4D6D-4C39-A61B-8AE68F7B2B41}" srcOrd="2" destOrd="0" presId="urn:microsoft.com/office/officeart/2018/2/layout/IconVerticalSolidList"/>
    <dgm:cxn modelId="{B9133B00-F9FB-48C2-9685-88366A81EC89}" type="presParOf" srcId="{C864B1EB-F257-4B62-8E3A-6C7F70A04EEF}" destId="{AED5FA36-D353-445F-8DF5-2D9827749155}" srcOrd="3" destOrd="0" presId="urn:microsoft.com/office/officeart/2018/2/layout/IconVerticalSolidList"/>
    <dgm:cxn modelId="{0364C8DF-FA3B-44C7-9C05-C0279D4FAE04}" type="presParOf" srcId="{15ACE0EF-8A83-467E-9281-C8D07C707992}" destId="{64A1A3CD-FCC5-411D-BBB1-EF06A4B046A8}" srcOrd="1" destOrd="0" presId="urn:microsoft.com/office/officeart/2018/2/layout/IconVerticalSolidList"/>
    <dgm:cxn modelId="{239FAA8C-3288-4BB7-9587-A2370D0118F3}" type="presParOf" srcId="{15ACE0EF-8A83-467E-9281-C8D07C707992}" destId="{7E9365EB-7971-4F8A-9AC3-BC930CDA380A}" srcOrd="2" destOrd="0" presId="urn:microsoft.com/office/officeart/2018/2/layout/IconVerticalSolidList"/>
    <dgm:cxn modelId="{DC054F7F-83D4-4B38-82C4-E0FD8BBA0DBE}" type="presParOf" srcId="{7E9365EB-7971-4F8A-9AC3-BC930CDA380A}" destId="{CC7C218F-6D61-4C09-BE89-CDEAC7ED5341}" srcOrd="0" destOrd="0" presId="urn:microsoft.com/office/officeart/2018/2/layout/IconVerticalSolidList"/>
    <dgm:cxn modelId="{B53666A9-2588-46CC-96B3-1E848F14419A}" type="presParOf" srcId="{7E9365EB-7971-4F8A-9AC3-BC930CDA380A}" destId="{64CD61AD-A981-4806-945C-4E1B8C060F96}" srcOrd="1" destOrd="0" presId="urn:microsoft.com/office/officeart/2018/2/layout/IconVerticalSolidList"/>
    <dgm:cxn modelId="{7EDCC74D-AA7C-450A-99BF-43CC15F94783}" type="presParOf" srcId="{7E9365EB-7971-4F8A-9AC3-BC930CDA380A}" destId="{EC73FC4D-B6F4-4308-B479-3E70B9A52588}" srcOrd="2" destOrd="0" presId="urn:microsoft.com/office/officeart/2018/2/layout/IconVerticalSolidList"/>
    <dgm:cxn modelId="{402F25D1-C1A9-4D56-A846-E43D2C971157}" type="presParOf" srcId="{7E9365EB-7971-4F8A-9AC3-BC930CDA380A}" destId="{6BD32239-2313-4D46-A735-C309298E578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27B3E13-EC32-4A45-BF71-4DE60E93296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BF315C5-360E-4935-BF65-41A710A8F5B5}">
      <dgm:prSet/>
      <dgm:spPr/>
      <dgm:t>
        <a:bodyPr/>
        <a:lstStyle/>
        <a:p>
          <a:pPr>
            <a:lnSpc>
              <a:spcPct val="100000"/>
            </a:lnSpc>
          </a:pPr>
          <a:r>
            <a:rPr lang="en-US"/>
            <a:t>Include third party recommendations</a:t>
          </a:r>
        </a:p>
      </dgm:t>
    </dgm:pt>
    <dgm:pt modelId="{53CE381E-4298-4486-B96C-55CDCFD5CED4}" type="parTrans" cxnId="{CC547D60-164A-444A-84D4-E4CDED126802}">
      <dgm:prSet/>
      <dgm:spPr/>
      <dgm:t>
        <a:bodyPr/>
        <a:lstStyle/>
        <a:p>
          <a:endParaRPr lang="en-US"/>
        </a:p>
      </dgm:t>
    </dgm:pt>
    <dgm:pt modelId="{15260CDD-C42E-4E2F-A705-15CC0E59F359}" type="sibTrans" cxnId="{CC547D60-164A-444A-84D4-E4CDED126802}">
      <dgm:prSet/>
      <dgm:spPr/>
      <dgm:t>
        <a:bodyPr/>
        <a:lstStyle/>
        <a:p>
          <a:endParaRPr lang="en-US"/>
        </a:p>
      </dgm:t>
    </dgm:pt>
    <dgm:pt modelId="{AE3C9E0A-86A3-49C2-A88A-8C69561D202D}">
      <dgm:prSet/>
      <dgm:spPr/>
      <dgm:t>
        <a:bodyPr/>
        <a:lstStyle/>
        <a:p>
          <a:pPr>
            <a:lnSpc>
              <a:spcPct val="100000"/>
            </a:lnSpc>
          </a:pPr>
          <a:r>
            <a:rPr lang="en-US"/>
            <a:t>Pathway to IDR scope and severity</a:t>
          </a:r>
        </a:p>
      </dgm:t>
    </dgm:pt>
    <dgm:pt modelId="{D2138118-77C1-4C1C-8331-0EA56DCB6011}" type="parTrans" cxnId="{D00C5A4E-B253-45D4-B2F1-F91E36247C30}">
      <dgm:prSet/>
      <dgm:spPr/>
      <dgm:t>
        <a:bodyPr/>
        <a:lstStyle/>
        <a:p>
          <a:endParaRPr lang="en-US"/>
        </a:p>
      </dgm:t>
    </dgm:pt>
    <dgm:pt modelId="{622EC452-2BE2-42FC-A4D4-0022CE3882A6}" type="sibTrans" cxnId="{D00C5A4E-B253-45D4-B2F1-F91E36247C30}">
      <dgm:prSet/>
      <dgm:spPr/>
      <dgm:t>
        <a:bodyPr/>
        <a:lstStyle/>
        <a:p>
          <a:endParaRPr lang="en-US"/>
        </a:p>
      </dgm:t>
    </dgm:pt>
    <dgm:pt modelId="{BA4A5193-7FA9-484B-BE4C-1AEF3B1194C5}" type="pres">
      <dgm:prSet presAssocID="{227B3E13-EC32-4A45-BF71-4DE60E932964}" presName="root" presStyleCnt="0">
        <dgm:presLayoutVars>
          <dgm:dir/>
          <dgm:resizeHandles val="exact"/>
        </dgm:presLayoutVars>
      </dgm:prSet>
      <dgm:spPr/>
    </dgm:pt>
    <dgm:pt modelId="{25C905C2-2609-4D42-BEAC-3AE1AA7CA899}" type="pres">
      <dgm:prSet presAssocID="{9BF315C5-360E-4935-BF65-41A710A8F5B5}" presName="compNode" presStyleCnt="0"/>
      <dgm:spPr/>
    </dgm:pt>
    <dgm:pt modelId="{D1928757-4F47-46BF-994F-1D276008E91A}" type="pres">
      <dgm:prSet presAssocID="{9BF315C5-360E-4935-BF65-41A710A8F5B5}" presName="bgRect" presStyleLbl="bgShp" presStyleIdx="0" presStyleCnt="2"/>
      <dgm:spPr/>
    </dgm:pt>
    <dgm:pt modelId="{55AB85B0-B6A0-45BC-A2E5-E4E356591A28}" type="pres">
      <dgm:prSet presAssocID="{9BF315C5-360E-4935-BF65-41A710A8F5B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101DEB37-B190-40A7-8135-1F90CF8B07F9}" type="pres">
      <dgm:prSet presAssocID="{9BF315C5-360E-4935-BF65-41A710A8F5B5}" presName="spaceRect" presStyleCnt="0"/>
      <dgm:spPr/>
    </dgm:pt>
    <dgm:pt modelId="{03ACFE05-1445-4E78-91E6-70E55BC2E72F}" type="pres">
      <dgm:prSet presAssocID="{9BF315C5-360E-4935-BF65-41A710A8F5B5}" presName="parTx" presStyleLbl="revTx" presStyleIdx="0" presStyleCnt="2">
        <dgm:presLayoutVars>
          <dgm:chMax val="0"/>
          <dgm:chPref val="0"/>
        </dgm:presLayoutVars>
      </dgm:prSet>
      <dgm:spPr/>
    </dgm:pt>
    <dgm:pt modelId="{0DE705F5-82B1-431B-BE7D-757E98B859B4}" type="pres">
      <dgm:prSet presAssocID="{15260CDD-C42E-4E2F-A705-15CC0E59F359}" presName="sibTrans" presStyleCnt="0"/>
      <dgm:spPr/>
    </dgm:pt>
    <dgm:pt modelId="{913A9248-B398-4D8A-9B14-39AF9E45AE57}" type="pres">
      <dgm:prSet presAssocID="{AE3C9E0A-86A3-49C2-A88A-8C69561D202D}" presName="compNode" presStyleCnt="0"/>
      <dgm:spPr/>
    </dgm:pt>
    <dgm:pt modelId="{1D6E0D66-B77C-46D7-875E-E1E9A75E27AF}" type="pres">
      <dgm:prSet presAssocID="{AE3C9E0A-86A3-49C2-A88A-8C69561D202D}" presName="bgRect" presStyleLbl="bgShp" presStyleIdx="1" presStyleCnt="2"/>
      <dgm:spPr/>
    </dgm:pt>
    <dgm:pt modelId="{B06898FD-099E-4FED-9201-19C5C4231C5E}" type="pres">
      <dgm:prSet presAssocID="{AE3C9E0A-86A3-49C2-A88A-8C69561D202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gnifying glass"/>
        </a:ext>
      </dgm:extLst>
    </dgm:pt>
    <dgm:pt modelId="{01406D48-FB04-47AC-9AF6-36C1DF8D8E7B}" type="pres">
      <dgm:prSet presAssocID="{AE3C9E0A-86A3-49C2-A88A-8C69561D202D}" presName="spaceRect" presStyleCnt="0"/>
      <dgm:spPr/>
    </dgm:pt>
    <dgm:pt modelId="{69E5D3F8-FE65-492A-8363-D56CDAB50EE6}" type="pres">
      <dgm:prSet presAssocID="{AE3C9E0A-86A3-49C2-A88A-8C69561D202D}" presName="parTx" presStyleLbl="revTx" presStyleIdx="1" presStyleCnt="2">
        <dgm:presLayoutVars>
          <dgm:chMax val="0"/>
          <dgm:chPref val="0"/>
        </dgm:presLayoutVars>
      </dgm:prSet>
      <dgm:spPr/>
    </dgm:pt>
  </dgm:ptLst>
  <dgm:cxnLst>
    <dgm:cxn modelId="{F11EE72A-D549-4BD4-90DA-D5BE646E1A7B}" type="presOf" srcId="{AE3C9E0A-86A3-49C2-A88A-8C69561D202D}" destId="{69E5D3F8-FE65-492A-8363-D56CDAB50EE6}" srcOrd="0" destOrd="0" presId="urn:microsoft.com/office/officeart/2018/2/layout/IconVerticalSolidList"/>
    <dgm:cxn modelId="{CC547D60-164A-444A-84D4-E4CDED126802}" srcId="{227B3E13-EC32-4A45-BF71-4DE60E932964}" destId="{9BF315C5-360E-4935-BF65-41A710A8F5B5}" srcOrd="0" destOrd="0" parTransId="{53CE381E-4298-4486-B96C-55CDCFD5CED4}" sibTransId="{15260CDD-C42E-4E2F-A705-15CC0E59F359}"/>
    <dgm:cxn modelId="{C68E774B-4568-4AF2-A6F2-C17FA4292B0A}" type="presOf" srcId="{9BF315C5-360E-4935-BF65-41A710A8F5B5}" destId="{03ACFE05-1445-4E78-91E6-70E55BC2E72F}" srcOrd="0" destOrd="0" presId="urn:microsoft.com/office/officeart/2018/2/layout/IconVerticalSolidList"/>
    <dgm:cxn modelId="{D00C5A4E-B253-45D4-B2F1-F91E36247C30}" srcId="{227B3E13-EC32-4A45-BF71-4DE60E932964}" destId="{AE3C9E0A-86A3-49C2-A88A-8C69561D202D}" srcOrd="1" destOrd="0" parTransId="{D2138118-77C1-4C1C-8331-0EA56DCB6011}" sibTransId="{622EC452-2BE2-42FC-A4D4-0022CE3882A6}"/>
    <dgm:cxn modelId="{FBD84551-4491-4448-8C66-D7382D29E732}" type="presOf" srcId="{227B3E13-EC32-4A45-BF71-4DE60E932964}" destId="{BA4A5193-7FA9-484B-BE4C-1AEF3B1194C5}" srcOrd="0" destOrd="0" presId="urn:microsoft.com/office/officeart/2018/2/layout/IconVerticalSolidList"/>
    <dgm:cxn modelId="{F707A2E5-FC40-4FE3-979B-4344DE6692BD}" type="presParOf" srcId="{BA4A5193-7FA9-484B-BE4C-1AEF3B1194C5}" destId="{25C905C2-2609-4D42-BEAC-3AE1AA7CA899}" srcOrd="0" destOrd="0" presId="urn:microsoft.com/office/officeart/2018/2/layout/IconVerticalSolidList"/>
    <dgm:cxn modelId="{8775A5C4-4AFF-42EC-9D46-D90F898B3FC1}" type="presParOf" srcId="{25C905C2-2609-4D42-BEAC-3AE1AA7CA899}" destId="{D1928757-4F47-46BF-994F-1D276008E91A}" srcOrd="0" destOrd="0" presId="urn:microsoft.com/office/officeart/2018/2/layout/IconVerticalSolidList"/>
    <dgm:cxn modelId="{1864CDC5-D3B3-4898-BF80-97C828088F9D}" type="presParOf" srcId="{25C905C2-2609-4D42-BEAC-3AE1AA7CA899}" destId="{55AB85B0-B6A0-45BC-A2E5-E4E356591A28}" srcOrd="1" destOrd="0" presId="urn:microsoft.com/office/officeart/2018/2/layout/IconVerticalSolidList"/>
    <dgm:cxn modelId="{4A272D0C-712C-4DEF-B6E1-E9DA962CE723}" type="presParOf" srcId="{25C905C2-2609-4D42-BEAC-3AE1AA7CA899}" destId="{101DEB37-B190-40A7-8135-1F90CF8B07F9}" srcOrd="2" destOrd="0" presId="urn:microsoft.com/office/officeart/2018/2/layout/IconVerticalSolidList"/>
    <dgm:cxn modelId="{81EC9A2C-4757-4996-A85A-4B8085AE0856}" type="presParOf" srcId="{25C905C2-2609-4D42-BEAC-3AE1AA7CA899}" destId="{03ACFE05-1445-4E78-91E6-70E55BC2E72F}" srcOrd="3" destOrd="0" presId="urn:microsoft.com/office/officeart/2018/2/layout/IconVerticalSolidList"/>
    <dgm:cxn modelId="{F0051EE5-6831-4531-B37A-D076AE2D4D1A}" type="presParOf" srcId="{BA4A5193-7FA9-484B-BE4C-1AEF3B1194C5}" destId="{0DE705F5-82B1-431B-BE7D-757E98B859B4}" srcOrd="1" destOrd="0" presId="urn:microsoft.com/office/officeart/2018/2/layout/IconVerticalSolidList"/>
    <dgm:cxn modelId="{C49BA511-8BEB-4576-8F95-FC69B1AB1C02}" type="presParOf" srcId="{BA4A5193-7FA9-484B-BE4C-1AEF3B1194C5}" destId="{913A9248-B398-4D8A-9B14-39AF9E45AE57}" srcOrd="2" destOrd="0" presId="urn:microsoft.com/office/officeart/2018/2/layout/IconVerticalSolidList"/>
    <dgm:cxn modelId="{4098FFEC-63CB-4CED-8D1A-CD2D6F63076D}" type="presParOf" srcId="{913A9248-B398-4D8A-9B14-39AF9E45AE57}" destId="{1D6E0D66-B77C-46D7-875E-E1E9A75E27AF}" srcOrd="0" destOrd="0" presId="urn:microsoft.com/office/officeart/2018/2/layout/IconVerticalSolidList"/>
    <dgm:cxn modelId="{80A9B6B8-66EE-4F77-98F3-3E8DF078F558}" type="presParOf" srcId="{913A9248-B398-4D8A-9B14-39AF9E45AE57}" destId="{B06898FD-099E-4FED-9201-19C5C4231C5E}" srcOrd="1" destOrd="0" presId="urn:microsoft.com/office/officeart/2018/2/layout/IconVerticalSolidList"/>
    <dgm:cxn modelId="{B12DD3B5-B22D-477B-BCAC-E23CD29491DF}" type="presParOf" srcId="{913A9248-B398-4D8A-9B14-39AF9E45AE57}" destId="{01406D48-FB04-47AC-9AF6-36C1DF8D8E7B}" srcOrd="2" destOrd="0" presId="urn:microsoft.com/office/officeart/2018/2/layout/IconVerticalSolidList"/>
    <dgm:cxn modelId="{A048E6D9-18A2-48F6-A35C-AD48F6BBF987}" type="presParOf" srcId="{913A9248-B398-4D8A-9B14-39AF9E45AE57}" destId="{69E5D3F8-FE65-492A-8363-D56CDAB50EE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F1CC74-2EE3-48E3-B088-1A3DB9611D76}">
      <dsp:nvSpPr>
        <dsp:cNvPr id="0" name=""/>
        <dsp:cNvSpPr/>
      </dsp:nvSpPr>
      <dsp:spPr>
        <a:xfrm>
          <a:off x="0" y="1805"/>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9BBCA4-36C5-4D96-A305-1059DB9DEB16}">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90EF31-CC8E-4099-AE5C-C3DFF6C3CF3D}">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Survey Primer</a:t>
          </a:r>
        </a:p>
      </dsp:txBody>
      <dsp:txXfrm>
        <a:off x="1057183" y="1805"/>
        <a:ext cx="9458416" cy="915310"/>
      </dsp:txXfrm>
    </dsp:sp>
    <dsp:sp modelId="{BA1557CD-1619-4847-914D-7E806E003165}">
      <dsp:nvSpPr>
        <dsp:cNvPr id="0" name=""/>
        <dsp:cNvSpPr/>
      </dsp:nvSpPr>
      <dsp:spPr>
        <a:xfrm>
          <a:off x="0" y="1145944"/>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67E4D8-5BA1-4AF2-A42F-2E6974C106A5}">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DDA21C-AA21-46BC-BB88-3AF12092EEB6}">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LeadingAge Work on Surveys</a:t>
          </a:r>
        </a:p>
      </dsp:txBody>
      <dsp:txXfrm>
        <a:off x="1057183" y="1145944"/>
        <a:ext cx="9458416" cy="915310"/>
      </dsp:txXfrm>
    </dsp:sp>
    <dsp:sp modelId="{3BBDDB4E-7B95-4EAD-8A14-2F5767D9D815}">
      <dsp:nvSpPr>
        <dsp:cNvPr id="0" name=""/>
        <dsp:cNvSpPr/>
      </dsp:nvSpPr>
      <dsp:spPr>
        <a:xfrm>
          <a:off x="0" y="2290082"/>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81422E-C26A-4EF1-ACAD-97C3911078F1}">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6CA521-1297-4A4E-8DD7-558CB3CA6D03}">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Being Prepared</a:t>
          </a:r>
        </a:p>
      </dsp:txBody>
      <dsp:txXfrm>
        <a:off x="1057183" y="2290082"/>
        <a:ext cx="9458416" cy="915310"/>
      </dsp:txXfrm>
    </dsp:sp>
    <dsp:sp modelId="{A5F038D9-48EF-4054-B34F-DCD7B797AC07}">
      <dsp:nvSpPr>
        <dsp:cNvPr id="0" name=""/>
        <dsp:cNvSpPr/>
      </dsp:nvSpPr>
      <dsp:spPr>
        <a:xfrm>
          <a:off x="0" y="3434221"/>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AB9C84-DA25-4BD9-AB18-1970F45B18B1}">
      <dsp:nvSpPr>
        <dsp:cNvPr id="0" name=""/>
        <dsp:cNvSpPr/>
      </dsp:nvSpPr>
      <dsp:spPr>
        <a:xfrm>
          <a:off x="276881" y="3640166"/>
          <a:ext cx="503420" cy="50342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D3D9CF-ACA3-478D-936F-521F86F4995E}">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Feeling Empowered</a:t>
          </a:r>
        </a:p>
      </dsp:txBody>
      <dsp:txXfrm>
        <a:off x="1057183" y="3434221"/>
        <a:ext cx="9458416" cy="91531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B76EA2-5234-4AF7-A346-690FCD878346}">
      <dsp:nvSpPr>
        <dsp:cNvPr id="0" name=""/>
        <dsp:cNvSpPr/>
      </dsp:nvSpPr>
      <dsp:spPr>
        <a:xfrm>
          <a:off x="0" y="476468"/>
          <a:ext cx="10515600" cy="2419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666496" rIns="816127" bIns="227584" numCol="1" spcCol="1270" anchor="t" anchorCtr="0">
          <a:noAutofit/>
        </a:bodyPr>
        <a:lstStyle/>
        <a:p>
          <a:pPr marL="285750" lvl="1" indent="-285750" algn="l" defTabSz="1422400">
            <a:lnSpc>
              <a:spcPct val="90000"/>
            </a:lnSpc>
            <a:spcBef>
              <a:spcPct val="0"/>
            </a:spcBef>
            <a:spcAft>
              <a:spcPct val="15000"/>
            </a:spcAft>
            <a:buChar char="•"/>
          </a:pPr>
          <a:r>
            <a:rPr lang="en-US" sz="3200" kern="1200"/>
            <a:t>QSEP trainings (Quality in Focus)</a:t>
          </a:r>
        </a:p>
        <a:p>
          <a:pPr marL="285750" lvl="1" indent="-285750" algn="l" defTabSz="1422400">
            <a:lnSpc>
              <a:spcPct val="90000"/>
            </a:lnSpc>
            <a:spcBef>
              <a:spcPct val="0"/>
            </a:spcBef>
            <a:spcAft>
              <a:spcPct val="15000"/>
            </a:spcAft>
            <a:buChar char="•"/>
          </a:pPr>
          <a:r>
            <a:rPr lang="en-US" sz="3200" kern="1200"/>
            <a:t>Critical Element Pathways</a:t>
          </a:r>
        </a:p>
        <a:p>
          <a:pPr marL="285750" lvl="1" indent="-285750" algn="l" defTabSz="1422400">
            <a:lnSpc>
              <a:spcPct val="90000"/>
            </a:lnSpc>
            <a:spcBef>
              <a:spcPct val="0"/>
            </a:spcBef>
            <a:spcAft>
              <a:spcPct val="15000"/>
            </a:spcAft>
            <a:buChar char="•"/>
          </a:pPr>
          <a:r>
            <a:rPr lang="en-US" sz="3200" kern="1200"/>
            <a:t>Appendix PP</a:t>
          </a:r>
        </a:p>
      </dsp:txBody>
      <dsp:txXfrm>
        <a:off x="0" y="476468"/>
        <a:ext cx="10515600" cy="2419200"/>
      </dsp:txXfrm>
    </dsp:sp>
    <dsp:sp modelId="{AFCF44ED-097A-435B-85F9-1FB5C47BE6FE}">
      <dsp:nvSpPr>
        <dsp:cNvPr id="0" name=""/>
        <dsp:cNvSpPr/>
      </dsp:nvSpPr>
      <dsp:spPr>
        <a:xfrm>
          <a:off x="525780" y="4148"/>
          <a:ext cx="7360920" cy="9446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422400">
            <a:lnSpc>
              <a:spcPct val="90000"/>
            </a:lnSpc>
            <a:spcBef>
              <a:spcPct val="0"/>
            </a:spcBef>
            <a:spcAft>
              <a:spcPct val="35000"/>
            </a:spcAft>
            <a:buNone/>
          </a:pPr>
          <a:r>
            <a:rPr lang="en-US" sz="3200" kern="1200"/>
            <a:t>Use the surveyor resources</a:t>
          </a:r>
        </a:p>
      </dsp:txBody>
      <dsp:txXfrm>
        <a:off x="571894" y="50262"/>
        <a:ext cx="7268692" cy="852412"/>
      </dsp:txXfrm>
    </dsp:sp>
    <dsp:sp modelId="{A717FD86-7FD9-4C91-9C74-CE8DA3B818CB}">
      <dsp:nvSpPr>
        <dsp:cNvPr id="0" name=""/>
        <dsp:cNvSpPr/>
      </dsp:nvSpPr>
      <dsp:spPr>
        <a:xfrm>
          <a:off x="0" y="3540789"/>
          <a:ext cx="10515600" cy="806400"/>
        </a:xfrm>
        <a:prstGeom prst="rect">
          <a:avLst/>
        </a:prstGeom>
        <a:solidFill>
          <a:schemeClr val="lt1">
            <a:alpha val="90000"/>
            <a:hueOff val="0"/>
            <a:satOff val="0"/>
            <a:lumOff val="0"/>
            <a:alphaOff val="0"/>
          </a:schemeClr>
        </a:solidFill>
        <a:ln w="12700" cap="flat" cmpd="sng" algn="ctr">
          <a:solidFill>
            <a:schemeClr val="accent2">
              <a:hueOff val="6443614"/>
              <a:satOff val="-18493"/>
              <a:lumOff val="-29609"/>
              <a:alphaOff val="0"/>
            </a:schemeClr>
          </a:solidFill>
          <a:prstDash val="solid"/>
          <a:miter lim="800000"/>
        </a:ln>
        <a:effectLst/>
      </dsp:spPr>
      <dsp:style>
        <a:lnRef idx="1">
          <a:scrgbClr r="0" g="0" b="0"/>
        </a:lnRef>
        <a:fillRef idx="1">
          <a:scrgbClr r="0" g="0" b="0"/>
        </a:fillRef>
        <a:effectRef idx="0">
          <a:scrgbClr r="0" g="0" b="0"/>
        </a:effectRef>
        <a:fontRef idx="minor"/>
      </dsp:style>
    </dsp:sp>
    <dsp:sp modelId="{18A2EFC7-3455-4B60-AB48-589BFAC42A92}">
      <dsp:nvSpPr>
        <dsp:cNvPr id="0" name=""/>
        <dsp:cNvSpPr/>
      </dsp:nvSpPr>
      <dsp:spPr>
        <a:xfrm>
          <a:off x="525780" y="3068469"/>
          <a:ext cx="7360920" cy="944640"/>
        </a:xfrm>
        <a:prstGeom prst="round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422400">
            <a:lnSpc>
              <a:spcPct val="90000"/>
            </a:lnSpc>
            <a:spcBef>
              <a:spcPct val="0"/>
            </a:spcBef>
            <a:spcAft>
              <a:spcPct val="35000"/>
            </a:spcAft>
            <a:buNone/>
          </a:pPr>
          <a:r>
            <a:rPr lang="en-US" sz="3200" kern="1200"/>
            <a:t>Know the top citations</a:t>
          </a:r>
        </a:p>
      </dsp:txBody>
      <dsp:txXfrm>
        <a:off x="571894" y="3114583"/>
        <a:ext cx="7268692" cy="85241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B76EA2-5234-4AF7-A346-690FCD878346}">
      <dsp:nvSpPr>
        <dsp:cNvPr id="0" name=""/>
        <dsp:cNvSpPr/>
      </dsp:nvSpPr>
      <dsp:spPr>
        <a:xfrm>
          <a:off x="0" y="758754"/>
          <a:ext cx="10515600" cy="337995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770636" rIns="816127" bIns="263144" numCol="1" spcCol="1270" anchor="t" anchorCtr="0">
          <a:noAutofit/>
        </a:bodyPr>
        <a:lstStyle/>
        <a:p>
          <a:pPr marL="285750" lvl="1" indent="-285750" algn="l" defTabSz="1644650">
            <a:lnSpc>
              <a:spcPct val="90000"/>
            </a:lnSpc>
            <a:spcBef>
              <a:spcPct val="0"/>
            </a:spcBef>
            <a:spcAft>
              <a:spcPct val="15000"/>
            </a:spcAft>
            <a:buChar char="•"/>
          </a:pPr>
          <a:r>
            <a:rPr lang="en-US" sz="3700" kern="1200"/>
            <a:t>Offsite Preparation Worksheet</a:t>
          </a:r>
          <a:endParaRPr lang="en-US" sz="3700" kern="1200" dirty="0"/>
        </a:p>
        <a:p>
          <a:pPr marL="285750" lvl="1" indent="-285750" algn="l" defTabSz="1644650">
            <a:lnSpc>
              <a:spcPct val="90000"/>
            </a:lnSpc>
            <a:spcBef>
              <a:spcPct val="0"/>
            </a:spcBef>
            <a:spcAft>
              <a:spcPct val="15000"/>
            </a:spcAft>
            <a:buChar char="•"/>
          </a:pPr>
          <a:r>
            <a:rPr lang="en-US" sz="3700" kern="1200"/>
            <a:t>Entrance Conference Form</a:t>
          </a:r>
          <a:endParaRPr lang="en-US" sz="3700" kern="1200" dirty="0"/>
        </a:p>
        <a:p>
          <a:pPr marL="285750" lvl="1" indent="-285750" algn="l" defTabSz="1644650">
            <a:lnSpc>
              <a:spcPct val="90000"/>
            </a:lnSpc>
            <a:spcBef>
              <a:spcPct val="0"/>
            </a:spcBef>
            <a:spcAft>
              <a:spcPct val="15000"/>
            </a:spcAft>
            <a:buChar char="•"/>
          </a:pPr>
          <a:r>
            <a:rPr lang="en-US" sz="3700" kern="1200"/>
            <a:t>Initial Pool Care Areas</a:t>
          </a:r>
          <a:endParaRPr lang="en-US" sz="3700" kern="1200" dirty="0"/>
        </a:p>
        <a:p>
          <a:pPr marL="285750" lvl="1" indent="-285750" algn="l" defTabSz="1644650">
            <a:lnSpc>
              <a:spcPct val="90000"/>
            </a:lnSpc>
            <a:spcBef>
              <a:spcPct val="0"/>
            </a:spcBef>
            <a:spcAft>
              <a:spcPct val="15000"/>
            </a:spcAft>
            <a:buChar char="•"/>
          </a:pPr>
          <a:r>
            <a:rPr lang="en-US" sz="3700" kern="1200" dirty="0"/>
            <a:t>LTC Survey Procedure Mapping Document</a:t>
          </a:r>
        </a:p>
      </dsp:txBody>
      <dsp:txXfrm>
        <a:off x="0" y="758754"/>
        <a:ext cx="10515600" cy="3379950"/>
      </dsp:txXfrm>
    </dsp:sp>
    <dsp:sp modelId="{AFCF44ED-097A-435B-85F9-1FB5C47BE6FE}">
      <dsp:nvSpPr>
        <dsp:cNvPr id="0" name=""/>
        <dsp:cNvSpPr/>
      </dsp:nvSpPr>
      <dsp:spPr>
        <a:xfrm>
          <a:off x="525780" y="212634"/>
          <a:ext cx="7360920" cy="10922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644650">
            <a:lnSpc>
              <a:spcPct val="90000"/>
            </a:lnSpc>
            <a:spcBef>
              <a:spcPct val="0"/>
            </a:spcBef>
            <a:spcAft>
              <a:spcPct val="35000"/>
            </a:spcAft>
            <a:buNone/>
          </a:pPr>
          <a:r>
            <a:rPr lang="en-US" sz="3700" kern="1200"/>
            <a:t>Use the surveyor resources</a:t>
          </a:r>
        </a:p>
      </dsp:txBody>
      <dsp:txXfrm>
        <a:off x="579099" y="265953"/>
        <a:ext cx="7254282" cy="9856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C77636-788B-4FF2-B703-1DF8973AECDB}">
      <dsp:nvSpPr>
        <dsp:cNvPr id="0" name=""/>
        <dsp:cNvSpPr/>
      </dsp:nvSpPr>
      <dsp:spPr>
        <a:xfrm>
          <a:off x="0" y="329319"/>
          <a:ext cx="10515600" cy="11655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416560" rIns="816127"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Frequency: not to exceed 15 months</a:t>
          </a:r>
        </a:p>
        <a:p>
          <a:pPr marL="228600" lvl="1" indent="-228600" algn="l" defTabSz="889000">
            <a:lnSpc>
              <a:spcPct val="90000"/>
            </a:lnSpc>
            <a:spcBef>
              <a:spcPct val="0"/>
            </a:spcBef>
            <a:spcAft>
              <a:spcPct val="15000"/>
            </a:spcAft>
            <a:buChar char="•"/>
          </a:pPr>
          <a:r>
            <a:rPr lang="en-US" sz="2000" kern="1200"/>
            <a:t>Could warrant revisit</a:t>
          </a:r>
        </a:p>
      </dsp:txBody>
      <dsp:txXfrm>
        <a:off x="0" y="329319"/>
        <a:ext cx="10515600" cy="1165500"/>
      </dsp:txXfrm>
    </dsp:sp>
    <dsp:sp modelId="{F5700B23-A84A-4CD0-BB57-618775D3CCB5}">
      <dsp:nvSpPr>
        <dsp:cNvPr id="0" name=""/>
        <dsp:cNvSpPr/>
      </dsp:nvSpPr>
      <dsp:spPr>
        <a:xfrm>
          <a:off x="525780" y="34118"/>
          <a:ext cx="7360920" cy="5904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n-US" sz="2000" kern="1200"/>
            <a:t>Standard recertification survey</a:t>
          </a:r>
        </a:p>
      </dsp:txBody>
      <dsp:txXfrm>
        <a:off x="554601" y="62939"/>
        <a:ext cx="7303278" cy="532758"/>
      </dsp:txXfrm>
    </dsp:sp>
    <dsp:sp modelId="{1DFD739A-8AB9-4E7C-AED9-A051F1F02244}">
      <dsp:nvSpPr>
        <dsp:cNvPr id="0" name=""/>
        <dsp:cNvSpPr/>
      </dsp:nvSpPr>
      <dsp:spPr>
        <a:xfrm>
          <a:off x="0" y="1898019"/>
          <a:ext cx="10515600" cy="1165500"/>
        </a:xfrm>
        <a:prstGeom prst="rect">
          <a:avLst/>
        </a:prstGeom>
        <a:solidFill>
          <a:schemeClr val="lt1">
            <a:alpha val="90000"/>
            <a:hueOff val="0"/>
            <a:satOff val="0"/>
            <a:lumOff val="0"/>
            <a:alphaOff val="0"/>
          </a:schemeClr>
        </a:solidFill>
        <a:ln w="12700" cap="flat" cmpd="sng" algn="ctr">
          <a:solidFill>
            <a:schemeClr val="accent2">
              <a:hueOff val="3221807"/>
              <a:satOff val="-9246"/>
              <a:lumOff val="-1480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416560" rIns="816127"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Immediate jeopardy: onsite within 3 business days</a:t>
          </a:r>
        </a:p>
        <a:p>
          <a:pPr marL="228600" lvl="1" indent="-228600" algn="l" defTabSz="889000">
            <a:lnSpc>
              <a:spcPct val="90000"/>
            </a:lnSpc>
            <a:spcBef>
              <a:spcPct val="0"/>
            </a:spcBef>
            <a:spcAft>
              <a:spcPct val="15000"/>
            </a:spcAft>
            <a:buChar char="•"/>
          </a:pPr>
          <a:r>
            <a:rPr lang="en-US" sz="2000" kern="1200" dirty="0"/>
            <a:t>Actual harm (no IJ): onsite within 15 business days </a:t>
          </a:r>
        </a:p>
      </dsp:txBody>
      <dsp:txXfrm>
        <a:off x="0" y="1898019"/>
        <a:ext cx="10515600" cy="1165500"/>
      </dsp:txXfrm>
    </dsp:sp>
    <dsp:sp modelId="{43082AD0-7844-46C7-9D63-89DF64DE31AB}">
      <dsp:nvSpPr>
        <dsp:cNvPr id="0" name=""/>
        <dsp:cNvSpPr/>
      </dsp:nvSpPr>
      <dsp:spPr>
        <a:xfrm>
          <a:off x="525780" y="1602819"/>
          <a:ext cx="7360920" cy="590400"/>
        </a:xfrm>
        <a:prstGeom prst="roundRect">
          <a:avLst/>
        </a:prstGeom>
        <a:gradFill rotWithShape="0">
          <a:gsLst>
            <a:gs pos="0">
              <a:schemeClr val="accent2">
                <a:hueOff val="3221807"/>
                <a:satOff val="-9246"/>
                <a:lumOff val="-14805"/>
                <a:alphaOff val="0"/>
                <a:satMod val="103000"/>
                <a:lumMod val="102000"/>
                <a:tint val="94000"/>
              </a:schemeClr>
            </a:gs>
            <a:gs pos="50000">
              <a:schemeClr val="accent2">
                <a:hueOff val="3221807"/>
                <a:satOff val="-9246"/>
                <a:lumOff val="-14805"/>
                <a:alphaOff val="0"/>
                <a:satMod val="110000"/>
                <a:lumMod val="100000"/>
                <a:shade val="100000"/>
              </a:schemeClr>
            </a:gs>
            <a:gs pos="100000">
              <a:schemeClr val="accent2">
                <a:hueOff val="3221807"/>
                <a:satOff val="-9246"/>
                <a:lumOff val="-1480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n-US" sz="2000" kern="1200"/>
            <a:t>Complaint survey</a:t>
          </a:r>
        </a:p>
      </dsp:txBody>
      <dsp:txXfrm>
        <a:off x="554601" y="1631640"/>
        <a:ext cx="7303278" cy="532758"/>
      </dsp:txXfrm>
    </dsp:sp>
    <dsp:sp modelId="{C98EBF09-FDA1-4C23-861C-C6B7ED3BFE6A}">
      <dsp:nvSpPr>
        <dsp:cNvPr id="0" name=""/>
        <dsp:cNvSpPr/>
      </dsp:nvSpPr>
      <dsp:spPr>
        <a:xfrm>
          <a:off x="0" y="3466719"/>
          <a:ext cx="10515600" cy="850500"/>
        </a:xfrm>
        <a:prstGeom prst="rect">
          <a:avLst/>
        </a:prstGeom>
        <a:solidFill>
          <a:schemeClr val="lt1">
            <a:alpha val="90000"/>
            <a:hueOff val="0"/>
            <a:satOff val="0"/>
            <a:lumOff val="0"/>
            <a:alphaOff val="0"/>
          </a:schemeClr>
        </a:solidFill>
        <a:ln w="12700" cap="flat" cmpd="sng" algn="ctr">
          <a:solidFill>
            <a:schemeClr val="accent2">
              <a:hueOff val="6443614"/>
              <a:satOff val="-18493"/>
              <a:lumOff val="-2960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416560" rIns="816127"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20% of providers each fiscal year</a:t>
          </a:r>
        </a:p>
      </dsp:txBody>
      <dsp:txXfrm>
        <a:off x="0" y="3466719"/>
        <a:ext cx="10515600" cy="850500"/>
      </dsp:txXfrm>
    </dsp:sp>
    <dsp:sp modelId="{1B81762B-5E56-4FE1-B9D7-59E3D2CDEA7D}">
      <dsp:nvSpPr>
        <dsp:cNvPr id="0" name=""/>
        <dsp:cNvSpPr/>
      </dsp:nvSpPr>
      <dsp:spPr>
        <a:xfrm>
          <a:off x="525780" y="3171519"/>
          <a:ext cx="7360920" cy="590400"/>
        </a:xfrm>
        <a:prstGeom prst="round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n-US" sz="2000" kern="1200"/>
            <a:t>Focused Infection Control survey</a:t>
          </a:r>
        </a:p>
      </dsp:txBody>
      <dsp:txXfrm>
        <a:off x="554601" y="3200340"/>
        <a:ext cx="7303278" cy="5327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D7C993-4C65-45F9-AAA5-AF08E338119F}">
      <dsp:nvSpPr>
        <dsp:cNvPr id="0" name=""/>
        <dsp:cNvSpPr/>
      </dsp:nvSpPr>
      <dsp:spPr>
        <a:xfrm>
          <a:off x="0" y="358028"/>
          <a:ext cx="10515600" cy="104895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374904" rIns="816127"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§483.70 Administration</a:t>
          </a:r>
        </a:p>
        <a:p>
          <a:pPr marL="171450" lvl="1" indent="-171450" algn="l" defTabSz="800100">
            <a:lnSpc>
              <a:spcPct val="90000"/>
            </a:lnSpc>
            <a:spcBef>
              <a:spcPct val="0"/>
            </a:spcBef>
            <a:spcAft>
              <a:spcPct val="15000"/>
            </a:spcAft>
            <a:buChar char="•"/>
          </a:pPr>
          <a:r>
            <a:rPr lang="en-US" sz="1800" kern="1200"/>
            <a:t>§483.35 Nursing Services</a:t>
          </a:r>
        </a:p>
      </dsp:txBody>
      <dsp:txXfrm>
        <a:off x="0" y="358028"/>
        <a:ext cx="10515600" cy="1048950"/>
      </dsp:txXfrm>
    </dsp:sp>
    <dsp:sp modelId="{5EA40656-C205-4256-AFB4-7B2EC933EBCB}">
      <dsp:nvSpPr>
        <dsp:cNvPr id="0" name=""/>
        <dsp:cNvSpPr/>
      </dsp:nvSpPr>
      <dsp:spPr>
        <a:xfrm>
          <a:off x="525780" y="92348"/>
          <a:ext cx="7360920" cy="53136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pPr>
          <a:r>
            <a:rPr lang="en-US" sz="1800" kern="1200"/>
            <a:t>Regulatory Groupings</a:t>
          </a:r>
        </a:p>
      </dsp:txBody>
      <dsp:txXfrm>
        <a:off x="551719" y="118287"/>
        <a:ext cx="7309042" cy="479482"/>
      </dsp:txXfrm>
    </dsp:sp>
    <dsp:sp modelId="{A41DDB00-E261-4E9D-ABCD-8155A52407A3}">
      <dsp:nvSpPr>
        <dsp:cNvPr id="0" name=""/>
        <dsp:cNvSpPr/>
      </dsp:nvSpPr>
      <dsp:spPr>
        <a:xfrm>
          <a:off x="0" y="1769859"/>
          <a:ext cx="10515600" cy="1360800"/>
        </a:xfrm>
        <a:prstGeom prst="rect">
          <a:avLst/>
        </a:prstGeom>
        <a:solidFill>
          <a:schemeClr val="lt1">
            <a:alpha val="90000"/>
            <a:hueOff val="0"/>
            <a:satOff val="0"/>
            <a:lumOff val="0"/>
            <a:alphaOff val="0"/>
          </a:schemeClr>
        </a:solidFill>
        <a:ln w="12700" cap="flat" cmpd="sng" algn="ctr">
          <a:solidFill>
            <a:schemeClr val="accent2">
              <a:hueOff val="3221807"/>
              <a:satOff val="-9246"/>
              <a:lumOff val="-1480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374904" rIns="816127"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F851 Payroll Based Journal</a:t>
          </a:r>
        </a:p>
        <a:p>
          <a:pPr marL="171450" lvl="1" indent="-171450" algn="l" defTabSz="800100">
            <a:lnSpc>
              <a:spcPct val="90000"/>
            </a:lnSpc>
            <a:spcBef>
              <a:spcPct val="0"/>
            </a:spcBef>
            <a:spcAft>
              <a:spcPct val="15000"/>
            </a:spcAft>
            <a:buChar char="•"/>
          </a:pPr>
          <a:r>
            <a:rPr lang="en-US" sz="1800" kern="1200"/>
            <a:t>F725 Sufficient Nurse Staffing</a:t>
          </a:r>
        </a:p>
        <a:p>
          <a:pPr marL="171450" lvl="1" indent="-171450" algn="l" defTabSz="800100">
            <a:lnSpc>
              <a:spcPct val="90000"/>
            </a:lnSpc>
            <a:spcBef>
              <a:spcPct val="0"/>
            </a:spcBef>
            <a:spcAft>
              <a:spcPct val="15000"/>
            </a:spcAft>
            <a:buChar char="•"/>
          </a:pPr>
          <a:r>
            <a:rPr lang="en-US" sz="1800" kern="1200"/>
            <a:t>F727 RN 8 Hrs/7 days/Week, Full Time DON</a:t>
          </a:r>
        </a:p>
      </dsp:txBody>
      <dsp:txXfrm>
        <a:off x="0" y="1769859"/>
        <a:ext cx="10515600" cy="1360800"/>
      </dsp:txXfrm>
    </dsp:sp>
    <dsp:sp modelId="{D3CBB0C6-752A-4121-A612-568DDA3502CC}">
      <dsp:nvSpPr>
        <dsp:cNvPr id="0" name=""/>
        <dsp:cNvSpPr/>
      </dsp:nvSpPr>
      <dsp:spPr>
        <a:xfrm>
          <a:off x="525780" y="1504178"/>
          <a:ext cx="7360920" cy="531360"/>
        </a:xfrm>
        <a:prstGeom prst="roundRect">
          <a:avLst/>
        </a:prstGeom>
        <a:gradFill rotWithShape="0">
          <a:gsLst>
            <a:gs pos="0">
              <a:schemeClr val="accent2">
                <a:hueOff val="3221807"/>
                <a:satOff val="-9246"/>
                <a:lumOff val="-14805"/>
                <a:alphaOff val="0"/>
                <a:satMod val="103000"/>
                <a:lumMod val="102000"/>
                <a:tint val="94000"/>
              </a:schemeClr>
            </a:gs>
            <a:gs pos="50000">
              <a:schemeClr val="accent2">
                <a:hueOff val="3221807"/>
                <a:satOff val="-9246"/>
                <a:lumOff val="-14805"/>
                <a:alphaOff val="0"/>
                <a:satMod val="110000"/>
                <a:lumMod val="100000"/>
                <a:shade val="100000"/>
              </a:schemeClr>
            </a:gs>
            <a:gs pos="100000">
              <a:schemeClr val="accent2">
                <a:hueOff val="3221807"/>
                <a:satOff val="-9246"/>
                <a:lumOff val="-1480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pPr>
          <a:r>
            <a:rPr lang="en-US" sz="1800" kern="1200"/>
            <a:t>F-Tags</a:t>
          </a:r>
        </a:p>
      </dsp:txBody>
      <dsp:txXfrm>
        <a:off x="551719" y="1530117"/>
        <a:ext cx="7309042" cy="479482"/>
      </dsp:txXfrm>
    </dsp:sp>
    <dsp:sp modelId="{56246C53-2AC9-49C1-8BDF-6D4F063B22F9}">
      <dsp:nvSpPr>
        <dsp:cNvPr id="0" name=""/>
        <dsp:cNvSpPr/>
      </dsp:nvSpPr>
      <dsp:spPr>
        <a:xfrm>
          <a:off x="0" y="3493539"/>
          <a:ext cx="10515600" cy="765450"/>
        </a:xfrm>
        <a:prstGeom prst="rect">
          <a:avLst/>
        </a:prstGeom>
        <a:solidFill>
          <a:schemeClr val="lt1">
            <a:alpha val="90000"/>
            <a:hueOff val="0"/>
            <a:satOff val="0"/>
            <a:lumOff val="0"/>
            <a:alphaOff val="0"/>
          </a:schemeClr>
        </a:solidFill>
        <a:ln w="12700" cap="flat" cmpd="sng" algn="ctr">
          <a:solidFill>
            <a:schemeClr val="accent2">
              <a:hueOff val="6443614"/>
              <a:satOff val="-18493"/>
              <a:lumOff val="-2960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374904" rIns="816127"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Sufficient and Competent Nurse Staffing</a:t>
          </a:r>
        </a:p>
      </dsp:txBody>
      <dsp:txXfrm>
        <a:off x="0" y="3493539"/>
        <a:ext cx="10515600" cy="765450"/>
      </dsp:txXfrm>
    </dsp:sp>
    <dsp:sp modelId="{20B8CFDC-B2CF-446E-AE75-4C5B4DFBF9FB}">
      <dsp:nvSpPr>
        <dsp:cNvPr id="0" name=""/>
        <dsp:cNvSpPr/>
      </dsp:nvSpPr>
      <dsp:spPr>
        <a:xfrm>
          <a:off x="525780" y="3227859"/>
          <a:ext cx="7360920" cy="531360"/>
        </a:xfrm>
        <a:prstGeom prst="round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pPr>
          <a:r>
            <a:rPr lang="en-US" sz="1800" kern="1200"/>
            <a:t>Critical Element Pathway</a:t>
          </a:r>
        </a:p>
      </dsp:txBody>
      <dsp:txXfrm>
        <a:off x="551719" y="3253798"/>
        <a:ext cx="7309042" cy="4794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8B5F96-777D-4CC2-8FFA-43AF7D23314F}">
      <dsp:nvSpPr>
        <dsp:cNvPr id="0" name=""/>
        <dsp:cNvSpPr/>
      </dsp:nvSpPr>
      <dsp:spPr>
        <a:xfrm>
          <a:off x="0" y="282968"/>
          <a:ext cx="10515600" cy="1134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312420" rIns="816127"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§483.20 Resident Assessments</a:t>
          </a:r>
        </a:p>
        <a:p>
          <a:pPr marL="114300" lvl="1" indent="-114300" algn="l" defTabSz="666750">
            <a:lnSpc>
              <a:spcPct val="90000"/>
            </a:lnSpc>
            <a:spcBef>
              <a:spcPct val="0"/>
            </a:spcBef>
            <a:spcAft>
              <a:spcPct val="15000"/>
            </a:spcAft>
            <a:buChar char="•"/>
          </a:pPr>
          <a:r>
            <a:rPr lang="en-US" sz="1500" kern="1200"/>
            <a:t>§483.21 Comprehensive Resident Centered Care Plan</a:t>
          </a:r>
        </a:p>
        <a:p>
          <a:pPr marL="114300" lvl="1" indent="-114300" algn="l" defTabSz="666750">
            <a:lnSpc>
              <a:spcPct val="90000"/>
            </a:lnSpc>
            <a:spcBef>
              <a:spcPct val="0"/>
            </a:spcBef>
            <a:spcAft>
              <a:spcPct val="15000"/>
            </a:spcAft>
            <a:buChar char="•"/>
          </a:pPr>
          <a:r>
            <a:rPr lang="en-US" sz="1500" kern="1200"/>
            <a:t>§483.45 Pharmacy Services</a:t>
          </a:r>
        </a:p>
      </dsp:txBody>
      <dsp:txXfrm>
        <a:off x="0" y="282968"/>
        <a:ext cx="10515600" cy="1134000"/>
      </dsp:txXfrm>
    </dsp:sp>
    <dsp:sp modelId="{5789CBE9-EBED-4BF2-BD8E-CF5BD47A080D}">
      <dsp:nvSpPr>
        <dsp:cNvPr id="0" name=""/>
        <dsp:cNvSpPr/>
      </dsp:nvSpPr>
      <dsp:spPr>
        <a:xfrm>
          <a:off x="525780" y="61568"/>
          <a:ext cx="7360920" cy="4428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666750">
            <a:lnSpc>
              <a:spcPct val="90000"/>
            </a:lnSpc>
            <a:spcBef>
              <a:spcPct val="0"/>
            </a:spcBef>
            <a:spcAft>
              <a:spcPct val="35000"/>
            </a:spcAft>
            <a:buNone/>
          </a:pPr>
          <a:r>
            <a:rPr lang="en-US" sz="1500" kern="1200"/>
            <a:t>Regulatory Groupings: </a:t>
          </a:r>
        </a:p>
      </dsp:txBody>
      <dsp:txXfrm>
        <a:off x="547396" y="83184"/>
        <a:ext cx="7317688" cy="399568"/>
      </dsp:txXfrm>
    </dsp:sp>
    <dsp:sp modelId="{45ED025B-A8ED-461D-949C-8CCFF23627A5}">
      <dsp:nvSpPr>
        <dsp:cNvPr id="0" name=""/>
        <dsp:cNvSpPr/>
      </dsp:nvSpPr>
      <dsp:spPr>
        <a:xfrm>
          <a:off x="0" y="1719369"/>
          <a:ext cx="10515600" cy="1134000"/>
        </a:xfrm>
        <a:prstGeom prst="rect">
          <a:avLst/>
        </a:prstGeom>
        <a:solidFill>
          <a:schemeClr val="lt1">
            <a:alpha val="90000"/>
            <a:hueOff val="0"/>
            <a:satOff val="0"/>
            <a:lumOff val="0"/>
            <a:alphaOff val="0"/>
          </a:schemeClr>
        </a:solidFill>
        <a:ln w="12700" cap="flat" cmpd="sng" algn="ctr">
          <a:solidFill>
            <a:schemeClr val="accent2">
              <a:hueOff val="3221807"/>
              <a:satOff val="-9246"/>
              <a:lumOff val="-1480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312420" rIns="816127"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F641 Accuracy of Assessments</a:t>
          </a:r>
        </a:p>
        <a:p>
          <a:pPr marL="114300" lvl="1" indent="-114300" algn="l" defTabSz="666750">
            <a:lnSpc>
              <a:spcPct val="90000"/>
            </a:lnSpc>
            <a:spcBef>
              <a:spcPct val="0"/>
            </a:spcBef>
            <a:spcAft>
              <a:spcPct val="15000"/>
            </a:spcAft>
            <a:buChar char="•"/>
          </a:pPr>
          <a:r>
            <a:rPr lang="en-US" sz="1500" kern="1200"/>
            <a:t>F658 Services Provided Meet Professional Standards</a:t>
          </a:r>
        </a:p>
        <a:p>
          <a:pPr marL="114300" lvl="1" indent="-114300" algn="l" defTabSz="666750">
            <a:lnSpc>
              <a:spcPct val="90000"/>
            </a:lnSpc>
            <a:spcBef>
              <a:spcPct val="0"/>
            </a:spcBef>
            <a:spcAft>
              <a:spcPct val="15000"/>
            </a:spcAft>
            <a:buChar char="•"/>
          </a:pPr>
          <a:r>
            <a:rPr lang="en-US" sz="1500" kern="1200"/>
            <a:t>F758 Free from Unnecessary Psychotropic Meds / PRN Use</a:t>
          </a:r>
        </a:p>
      </dsp:txBody>
      <dsp:txXfrm>
        <a:off x="0" y="1719369"/>
        <a:ext cx="10515600" cy="1134000"/>
      </dsp:txXfrm>
    </dsp:sp>
    <dsp:sp modelId="{9B319551-4373-4D7A-8C38-57D319097409}">
      <dsp:nvSpPr>
        <dsp:cNvPr id="0" name=""/>
        <dsp:cNvSpPr/>
      </dsp:nvSpPr>
      <dsp:spPr>
        <a:xfrm>
          <a:off x="525780" y="1497969"/>
          <a:ext cx="7360920" cy="442800"/>
        </a:xfrm>
        <a:prstGeom prst="roundRect">
          <a:avLst/>
        </a:prstGeom>
        <a:gradFill rotWithShape="0">
          <a:gsLst>
            <a:gs pos="0">
              <a:schemeClr val="accent2">
                <a:hueOff val="3221807"/>
                <a:satOff val="-9246"/>
                <a:lumOff val="-14805"/>
                <a:alphaOff val="0"/>
                <a:satMod val="103000"/>
                <a:lumMod val="102000"/>
                <a:tint val="94000"/>
              </a:schemeClr>
            </a:gs>
            <a:gs pos="50000">
              <a:schemeClr val="accent2">
                <a:hueOff val="3221807"/>
                <a:satOff val="-9246"/>
                <a:lumOff val="-14805"/>
                <a:alphaOff val="0"/>
                <a:satMod val="110000"/>
                <a:lumMod val="100000"/>
                <a:shade val="100000"/>
              </a:schemeClr>
            </a:gs>
            <a:gs pos="100000">
              <a:schemeClr val="accent2">
                <a:hueOff val="3221807"/>
                <a:satOff val="-9246"/>
                <a:lumOff val="-1480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666750">
            <a:lnSpc>
              <a:spcPct val="90000"/>
            </a:lnSpc>
            <a:spcBef>
              <a:spcPct val="0"/>
            </a:spcBef>
            <a:spcAft>
              <a:spcPct val="35000"/>
            </a:spcAft>
            <a:buNone/>
          </a:pPr>
          <a:r>
            <a:rPr lang="en-US" sz="1500" kern="1200"/>
            <a:t>F-Tags</a:t>
          </a:r>
        </a:p>
      </dsp:txBody>
      <dsp:txXfrm>
        <a:off x="547396" y="1519585"/>
        <a:ext cx="7317688" cy="399568"/>
      </dsp:txXfrm>
    </dsp:sp>
    <dsp:sp modelId="{30DF93B0-76AE-42CF-AB4F-EBD64AC8B6C7}">
      <dsp:nvSpPr>
        <dsp:cNvPr id="0" name=""/>
        <dsp:cNvSpPr/>
      </dsp:nvSpPr>
      <dsp:spPr>
        <a:xfrm>
          <a:off x="0" y="3155768"/>
          <a:ext cx="10515600" cy="1134000"/>
        </a:xfrm>
        <a:prstGeom prst="rect">
          <a:avLst/>
        </a:prstGeom>
        <a:solidFill>
          <a:schemeClr val="lt1">
            <a:alpha val="90000"/>
            <a:hueOff val="0"/>
            <a:satOff val="0"/>
            <a:lumOff val="0"/>
            <a:alphaOff val="0"/>
          </a:schemeClr>
        </a:solidFill>
        <a:ln w="12700" cap="flat" cmpd="sng" algn="ctr">
          <a:solidFill>
            <a:schemeClr val="accent2">
              <a:hueOff val="6443614"/>
              <a:satOff val="-18493"/>
              <a:lumOff val="-2960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312420" rIns="816127"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Unnecessary Medications</a:t>
          </a:r>
        </a:p>
        <a:p>
          <a:pPr marL="114300" lvl="1" indent="-114300" algn="l" defTabSz="666750">
            <a:lnSpc>
              <a:spcPct val="90000"/>
            </a:lnSpc>
            <a:spcBef>
              <a:spcPct val="0"/>
            </a:spcBef>
            <a:spcAft>
              <a:spcPct val="15000"/>
            </a:spcAft>
            <a:buChar char="•"/>
          </a:pPr>
          <a:r>
            <a:rPr lang="en-US" sz="1500" kern="1200"/>
            <a:t>Psychotropic Medications</a:t>
          </a:r>
        </a:p>
        <a:p>
          <a:pPr marL="114300" lvl="1" indent="-114300" algn="l" defTabSz="666750">
            <a:lnSpc>
              <a:spcPct val="90000"/>
            </a:lnSpc>
            <a:spcBef>
              <a:spcPct val="0"/>
            </a:spcBef>
            <a:spcAft>
              <a:spcPct val="15000"/>
            </a:spcAft>
            <a:buChar char="•"/>
          </a:pPr>
          <a:r>
            <a:rPr lang="en-US" sz="1500" kern="1200"/>
            <a:t>Medication Regimen Review</a:t>
          </a:r>
        </a:p>
      </dsp:txBody>
      <dsp:txXfrm>
        <a:off x="0" y="3155768"/>
        <a:ext cx="10515600" cy="1134000"/>
      </dsp:txXfrm>
    </dsp:sp>
    <dsp:sp modelId="{E2D8F5C9-1A25-4E40-A794-9695FC4DBDD5}">
      <dsp:nvSpPr>
        <dsp:cNvPr id="0" name=""/>
        <dsp:cNvSpPr/>
      </dsp:nvSpPr>
      <dsp:spPr>
        <a:xfrm>
          <a:off x="525780" y="2934369"/>
          <a:ext cx="7360920" cy="442800"/>
        </a:xfrm>
        <a:prstGeom prst="round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666750">
            <a:lnSpc>
              <a:spcPct val="90000"/>
            </a:lnSpc>
            <a:spcBef>
              <a:spcPct val="0"/>
            </a:spcBef>
            <a:spcAft>
              <a:spcPct val="35000"/>
            </a:spcAft>
            <a:buNone/>
          </a:pPr>
          <a:r>
            <a:rPr lang="en-US" sz="1500" kern="1200"/>
            <a:t>Critical Element Pathways</a:t>
          </a:r>
        </a:p>
      </dsp:txBody>
      <dsp:txXfrm>
        <a:off x="547396" y="2955985"/>
        <a:ext cx="7317688" cy="3995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D66B42-C349-4579-93A7-666CC0902BDE}">
      <dsp:nvSpPr>
        <dsp:cNvPr id="0" name=""/>
        <dsp:cNvSpPr/>
      </dsp:nvSpPr>
      <dsp:spPr>
        <a:xfrm>
          <a:off x="0" y="313569"/>
          <a:ext cx="10515600" cy="8505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416560" rIns="816127"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§483.15 Admission, Transfer, and Discharge</a:t>
          </a:r>
        </a:p>
      </dsp:txBody>
      <dsp:txXfrm>
        <a:off x="0" y="313569"/>
        <a:ext cx="10515600" cy="850500"/>
      </dsp:txXfrm>
    </dsp:sp>
    <dsp:sp modelId="{B7189A5C-C1D2-4895-9908-F26CBACD2120}">
      <dsp:nvSpPr>
        <dsp:cNvPr id="0" name=""/>
        <dsp:cNvSpPr/>
      </dsp:nvSpPr>
      <dsp:spPr>
        <a:xfrm>
          <a:off x="525780" y="18368"/>
          <a:ext cx="7360920" cy="5904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n-US" sz="2000" kern="1200"/>
            <a:t>Regulatory Groupings: </a:t>
          </a:r>
        </a:p>
      </dsp:txBody>
      <dsp:txXfrm>
        <a:off x="554601" y="47189"/>
        <a:ext cx="7303278" cy="532758"/>
      </dsp:txXfrm>
    </dsp:sp>
    <dsp:sp modelId="{6FA6422C-6B0F-428E-A93F-ED840C64787D}">
      <dsp:nvSpPr>
        <dsp:cNvPr id="0" name=""/>
        <dsp:cNvSpPr/>
      </dsp:nvSpPr>
      <dsp:spPr>
        <a:xfrm>
          <a:off x="0" y="1567269"/>
          <a:ext cx="10515600" cy="1512000"/>
        </a:xfrm>
        <a:prstGeom prst="rect">
          <a:avLst/>
        </a:prstGeom>
        <a:solidFill>
          <a:schemeClr val="lt1">
            <a:alpha val="90000"/>
            <a:hueOff val="0"/>
            <a:satOff val="0"/>
            <a:lumOff val="0"/>
            <a:alphaOff val="0"/>
          </a:schemeClr>
        </a:solidFill>
        <a:ln w="12700" cap="flat" cmpd="sng" algn="ctr">
          <a:solidFill>
            <a:schemeClr val="accent2">
              <a:hueOff val="3221807"/>
              <a:satOff val="-9246"/>
              <a:lumOff val="-1480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416560" rIns="816127"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F622 Transfer and Discharge Requirements</a:t>
          </a:r>
        </a:p>
        <a:p>
          <a:pPr marL="228600" lvl="1" indent="-228600" algn="l" defTabSz="889000">
            <a:lnSpc>
              <a:spcPct val="90000"/>
            </a:lnSpc>
            <a:spcBef>
              <a:spcPct val="0"/>
            </a:spcBef>
            <a:spcAft>
              <a:spcPct val="15000"/>
            </a:spcAft>
            <a:buChar char="•"/>
          </a:pPr>
          <a:r>
            <a:rPr lang="en-US" sz="2000" kern="1200"/>
            <a:t>F624 Preparation for Safe/Orderly Transfer/Discharge</a:t>
          </a:r>
        </a:p>
        <a:p>
          <a:pPr marL="228600" lvl="1" indent="-228600" algn="l" defTabSz="889000">
            <a:lnSpc>
              <a:spcPct val="90000"/>
            </a:lnSpc>
            <a:spcBef>
              <a:spcPct val="0"/>
            </a:spcBef>
            <a:spcAft>
              <a:spcPct val="15000"/>
            </a:spcAft>
            <a:buChar char="•"/>
          </a:pPr>
          <a:r>
            <a:rPr lang="en-US" sz="2000" kern="1200"/>
            <a:t>F626 Permitting Residents to Return to Facility</a:t>
          </a:r>
        </a:p>
      </dsp:txBody>
      <dsp:txXfrm>
        <a:off x="0" y="1567269"/>
        <a:ext cx="10515600" cy="1512000"/>
      </dsp:txXfrm>
    </dsp:sp>
    <dsp:sp modelId="{9AAE1776-A612-4A81-B3B6-7D4291132DBC}">
      <dsp:nvSpPr>
        <dsp:cNvPr id="0" name=""/>
        <dsp:cNvSpPr/>
      </dsp:nvSpPr>
      <dsp:spPr>
        <a:xfrm>
          <a:off x="525780" y="1272069"/>
          <a:ext cx="7360920" cy="590400"/>
        </a:xfrm>
        <a:prstGeom prst="roundRect">
          <a:avLst/>
        </a:prstGeom>
        <a:gradFill rotWithShape="0">
          <a:gsLst>
            <a:gs pos="0">
              <a:schemeClr val="accent2">
                <a:hueOff val="3221807"/>
                <a:satOff val="-9246"/>
                <a:lumOff val="-14805"/>
                <a:alphaOff val="0"/>
                <a:satMod val="103000"/>
                <a:lumMod val="102000"/>
                <a:tint val="94000"/>
              </a:schemeClr>
            </a:gs>
            <a:gs pos="50000">
              <a:schemeClr val="accent2">
                <a:hueOff val="3221807"/>
                <a:satOff val="-9246"/>
                <a:lumOff val="-14805"/>
                <a:alphaOff val="0"/>
                <a:satMod val="110000"/>
                <a:lumMod val="100000"/>
                <a:shade val="100000"/>
              </a:schemeClr>
            </a:gs>
            <a:gs pos="100000">
              <a:schemeClr val="accent2">
                <a:hueOff val="3221807"/>
                <a:satOff val="-9246"/>
                <a:lumOff val="-1480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n-US" sz="2000" kern="1200"/>
            <a:t>F-Tags</a:t>
          </a:r>
        </a:p>
      </dsp:txBody>
      <dsp:txXfrm>
        <a:off x="554601" y="1300890"/>
        <a:ext cx="7303278" cy="532758"/>
      </dsp:txXfrm>
    </dsp:sp>
    <dsp:sp modelId="{C91C47EA-A733-4D39-B577-6BCD5A958F63}">
      <dsp:nvSpPr>
        <dsp:cNvPr id="0" name=""/>
        <dsp:cNvSpPr/>
      </dsp:nvSpPr>
      <dsp:spPr>
        <a:xfrm>
          <a:off x="0" y="3482469"/>
          <a:ext cx="10515600" cy="850500"/>
        </a:xfrm>
        <a:prstGeom prst="rect">
          <a:avLst/>
        </a:prstGeom>
        <a:solidFill>
          <a:schemeClr val="lt1">
            <a:alpha val="90000"/>
            <a:hueOff val="0"/>
            <a:satOff val="0"/>
            <a:lumOff val="0"/>
            <a:alphaOff val="0"/>
          </a:schemeClr>
        </a:solidFill>
        <a:ln w="12700" cap="flat" cmpd="sng" algn="ctr">
          <a:solidFill>
            <a:schemeClr val="accent2">
              <a:hueOff val="6443614"/>
              <a:satOff val="-18493"/>
              <a:lumOff val="-2960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416560" rIns="816127"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Discharge</a:t>
          </a:r>
        </a:p>
      </dsp:txBody>
      <dsp:txXfrm>
        <a:off x="0" y="3482469"/>
        <a:ext cx="10515600" cy="850500"/>
      </dsp:txXfrm>
    </dsp:sp>
    <dsp:sp modelId="{05606F28-DC33-4B46-BD67-9BDC88B6FBCB}">
      <dsp:nvSpPr>
        <dsp:cNvPr id="0" name=""/>
        <dsp:cNvSpPr/>
      </dsp:nvSpPr>
      <dsp:spPr>
        <a:xfrm>
          <a:off x="525780" y="3187269"/>
          <a:ext cx="7360920" cy="590400"/>
        </a:xfrm>
        <a:prstGeom prst="round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n-US" sz="2000" kern="1200"/>
            <a:t>Critical Element Pathways</a:t>
          </a:r>
        </a:p>
      </dsp:txBody>
      <dsp:txXfrm>
        <a:off x="554601" y="3216090"/>
        <a:ext cx="7303278" cy="5327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CF4316-4FE9-4C1D-8133-990780195895}">
      <dsp:nvSpPr>
        <dsp:cNvPr id="0" name=""/>
        <dsp:cNvSpPr/>
      </dsp:nvSpPr>
      <dsp:spPr>
        <a:xfrm>
          <a:off x="0" y="707092"/>
          <a:ext cx="105156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10091D-54D5-45CC-A6A5-FC281E870064}">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D1C836-CAD2-4EA4-9030-091840B03817}">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en-US" sz="2500" kern="1200"/>
            <a:t>Increased federal oversight of state agencies</a:t>
          </a:r>
        </a:p>
      </dsp:txBody>
      <dsp:txXfrm>
        <a:off x="1507738" y="707092"/>
        <a:ext cx="9007861" cy="1305401"/>
      </dsp:txXfrm>
    </dsp:sp>
    <dsp:sp modelId="{BD0C02BF-52EB-4DBD-8B0C-C44683918C7D}">
      <dsp:nvSpPr>
        <dsp:cNvPr id="0" name=""/>
        <dsp:cNvSpPr/>
      </dsp:nvSpPr>
      <dsp:spPr>
        <a:xfrm>
          <a:off x="0" y="2338844"/>
          <a:ext cx="105156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4A8548-7BFA-4922-83F2-08E46D64B915}">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10A549-1016-4454-B80D-F0BF6ABD127D}">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en-US" sz="2500" kern="1200"/>
            <a:t>Federal standards for surveyor education, training, experience</a:t>
          </a:r>
        </a:p>
      </dsp:txBody>
      <dsp:txXfrm>
        <a:off x="1507738" y="2338844"/>
        <a:ext cx="9007861" cy="130540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89262-7FAA-42A9-8AA5-8688B69E207D}">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521456-D006-4D65-8057-7E1DA85CB2EE}">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5F999D-1A49-4B52-B797-7712C2717319}">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Surveyor evaluation and feedback opportunities</a:t>
          </a:r>
        </a:p>
      </dsp:txBody>
      <dsp:txXfrm>
        <a:off x="1435590" y="531"/>
        <a:ext cx="9080009" cy="1242935"/>
      </dsp:txXfrm>
    </dsp:sp>
    <dsp:sp modelId="{EC60BFE9-00BE-48F4-8DC0-EC337450123F}">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F87DFB-4A5A-4C99-9E28-B0D76216471A}">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28B8A4-F109-4AB1-966C-7B17B9620485}">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Communication / collaboration between state agencies and providers</a:t>
          </a:r>
        </a:p>
      </dsp:txBody>
      <dsp:txXfrm>
        <a:off x="1435590" y="1554201"/>
        <a:ext cx="9080009" cy="1242935"/>
      </dsp:txXfrm>
    </dsp:sp>
    <dsp:sp modelId="{3597B544-9B59-4694-9A6F-370EBD27034E}">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83D238-0EB9-41FB-B244-55D9A33308AF}">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CE3C7A-D3C2-46FC-AA65-60AB7AEE7C30}">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Revised citation structure to focus on actual harm, immediate jeopardy</a:t>
          </a:r>
        </a:p>
      </dsp:txBody>
      <dsp:txXfrm>
        <a:off x="1435590" y="3107870"/>
        <a:ext cx="9080009" cy="124293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A8C23C-539F-4F2D-9FAC-7C860B739D2E}">
      <dsp:nvSpPr>
        <dsp:cNvPr id="0" name=""/>
        <dsp:cNvSpPr/>
      </dsp:nvSpPr>
      <dsp:spPr>
        <a:xfrm>
          <a:off x="0" y="707092"/>
          <a:ext cx="105156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230BE0-D36A-4457-BB63-5A049C09F918}">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D5FA36-D353-445F-8DF5-2D9827749155}">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en-US" sz="2500" kern="1200"/>
            <a:t>Prioritize complaint surveys to expand timeframe to 12-18 months</a:t>
          </a:r>
        </a:p>
      </dsp:txBody>
      <dsp:txXfrm>
        <a:off x="1507738" y="707092"/>
        <a:ext cx="9007861" cy="1305401"/>
      </dsp:txXfrm>
    </dsp:sp>
    <dsp:sp modelId="{CC7C218F-6D61-4C09-BE89-CDEAC7ED5341}">
      <dsp:nvSpPr>
        <dsp:cNvPr id="0" name=""/>
        <dsp:cNvSpPr/>
      </dsp:nvSpPr>
      <dsp:spPr>
        <a:xfrm>
          <a:off x="0" y="2338844"/>
          <a:ext cx="105156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CD61AD-A981-4806-945C-4E1B8C060F96}">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D32239-2313-4D46-A735-C309298E578B}">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en-US" sz="2500" kern="1200"/>
            <a:t>Use data to shorten standard recertification surveys</a:t>
          </a:r>
        </a:p>
      </dsp:txBody>
      <dsp:txXfrm>
        <a:off x="1507738" y="2338844"/>
        <a:ext cx="9007861" cy="130540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928757-4F47-46BF-994F-1D276008E91A}">
      <dsp:nvSpPr>
        <dsp:cNvPr id="0" name=""/>
        <dsp:cNvSpPr/>
      </dsp:nvSpPr>
      <dsp:spPr>
        <a:xfrm>
          <a:off x="0" y="707092"/>
          <a:ext cx="105156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AB85B0-B6A0-45BC-A2E5-E4E356591A28}">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ACFE05-1445-4E78-91E6-70E55BC2E72F}">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en-US" sz="2500" kern="1200"/>
            <a:t>Include third party recommendations</a:t>
          </a:r>
        </a:p>
      </dsp:txBody>
      <dsp:txXfrm>
        <a:off x="1507738" y="707092"/>
        <a:ext cx="9007861" cy="1305401"/>
      </dsp:txXfrm>
    </dsp:sp>
    <dsp:sp modelId="{1D6E0D66-B77C-46D7-875E-E1E9A75E27AF}">
      <dsp:nvSpPr>
        <dsp:cNvPr id="0" name=""/>
        <dsp:cNvSpPr/>
      </dsp:nvSpPr>
      <dsp:spPr>
        <a:xfrm>
          <a:off x="0" y="2338844"/>
          <a:ext cx="105156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6898FD-099E-4FED-9201-19C5C4231C5E}">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E5D3F8-FE65-492A-8363-D56CDAB50EE6}">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en-US" sz="2500" kern="1200"/>
            <a:t>Pathway to IDR scope and severity</a:t>
          </a:r>
        </a:p>
      </dsp:txBody>
      <dsp:txXfrm>
        <a:off x="1507738" y="2338844"/>
        <a:ext cx="9007861" cy="130540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324FA-7FE8-D0B6-0FBA-EEC315C030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9DB913-0C8A-5CD8-D192-A8B9EFF77B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040578-C6EA-32DE-79EE-9FE9C1420BFC}"/>
              </a:ext>
            </a:extLst>
          </p:cNvPr>
          <p:cNvSpPr>
            <a:spLocks noGrp="1"/>
          </p:cNvSpPr>
          <p:nvPr>
            <p:ph type="dt" sz="half" idx="10"/>
          </p:nvPr>
        </p:nvSpPr>
        <p:spPr/>
        <p:txBody>
          <a:bodyPr/>
          <a:lstStyle/>
          <a:p>
            <a:fld id="{CD3F7866-1834-45C5-813C-DF26D13D79FA}" type="datetimeFigureOut">
              <a:rPr lang="en-US" smtClean="0"/>
              <a:t>5/4/2024</a:t>
            </a:fld>
            <a:endParaRPr lang="en-US"/>
          </a:p>
        </p:txBody>
      </p:sp>
      <p:sp>
        <p:nvSpPr>
          <p:cNvPr id="5" name="Footer Placeholder 4">
            <a:extLst>
              <a:ext uri="{FF2B5EF4-FFF2-40B4-BE49-F238E27FC236}">
                <a16:creationId xmlns:a16="http://schemas.microsoft.com/office/drawing/2014/main" id="{9E374598-9A5E-E7F1-D63F-77F9152641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59D65B-C6E2-AB4B-8D54-064617BA5EBF}"/>
              </a:ext>
            </a:extLst>
          </p:cNvPr>
          <p:cNvSpPr>
            <a:spLocks noGrp="1"/>
          </p:cNvSpPr>
          <p:nvPr>
            <p:ph type="sldNum" sz="quarter" idx="12"/>
          </p:nvPr>
        </p:nvSpPr>
        <p:spPr/>
        <p:txBody>
          <a:bodyPr/>
          <a:lstStyle/>
          <a:p>
            <a:fld id="{F74C5342-21EC-488F-87D2-977FF7373009}" type="slidenum">
              <a:rPr lang="en-US" smtClean="0"/>
              <a:t>‹#›</a:t>
            </a:fld>
            <a:endParaRPr lang="en-US"/>
          </a:p>
        </p:txBody>
      </p:sp>
    </p:spTree>
    <p:extLst>
      <p:ext uri="{BB962C8B-B14F-4D97-AF65-F5344CB8AC3E}">
        <p14:creationId xmlns:p14="http://schemas.microsoft.com/office/powerpoint/2010/main" val="1181179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CF6DD-638E-7AB5-0450-028EE3B5A9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C68CF1-7AEB-881E-2D7A-461ABBC759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71AD41-8EBA-A9F4-B05B-2CB3DFD4CE65}"/>
              </a:ext>
            </a:extLst>
          </p:cNvPr>
          <p:cNvSpPr>
            <a:spLocks noGrp="1"/>
          </p:cNvSpPr>
          <p:nvPr>
            <p:ph type="dt" sz="half" idx="10"/>
          </p:nvPr>
        </p:nvSpPr>
        <p:spPr/>
        <p:txBody>
          <a:bodyPr/>
          <a:lstStyle/>
          <a:p>
            <a:fld id="{CD3F7866-1834-45C5-813C-DF26D13D79FA}" type="datetimeFigureOut">
              <a:rPr lang="en-US" smtClean="0"/>
              <a:t>5/4/2024</a:t>
            </a:fld>
            <a:endParaRPr lang="en-US"/>
          </a:p>
        </p:txBody>
      </p:sp>
      <p:sp>
        <p:nvSpPr>
          <p:cNvPr id="5" name="Footer Placeholder 4">
            <a:extLst>
              <a:ext uri="{FF2B5EF4-FFF2-40B4-BE49-F238E27FC236}">
                <a16:creationId xmlns:a16="http://schemas.microsoft.com/office/drawing/2014/main" id="{CC17FEF3-E70F-ABEB-6961-69D0AD72F3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22B3DB-E150-E847-D89B-087FD730F6C3}"/>
              </a:ext>
            </a:extLst>
          </p:cNvPr>
          <p:cNvSpPr>
            <a:spLocks noGrp="1"/>
          </p:cNvSpPr>
          <p:nvPr>
            <p:ph type="sldNum" sz="quarter" idx="12"/>
          </p:nvPr>
        </p:nvSpPr>
        <p:spPr/>
        <p:txBody>
          <a:bodyPr/>
          <a:lstStyle/>
          <a:p>
            <a:fld id="{F74C5342-21EC-488F-87D2-977FF7373009}" type="slidenum">
              <a:rPr lang="en-US" smtClean="0"/>
              <a:t>‹#›</a:t>
            </a:fld>
            <a:endParaRPr lang="en-US"/>
          </a:p>
        </p:txBody>
      </p:sp>
    </p:spTree>
    <p:extLst>
      <p:ext uri="{BB962C8B-B14F-4D97-AF65-F5344CB8AC3E}">
        <p14:creationId xmlns:p14="http://schemas.microsoft.com/office/powerpoint/2010/main" val="2630100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07775B-CFD4-CAAF-DBB9-1F777782B7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783157-02D0-2DA5-7ADC-F838ABCFDA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2AF5A0-E268-0DAB-DB50-C77B25FD6264}"/>
              </a:ext>
            </a:extLst>
          </p:cNvPr>
          <p:cNvSpPr>
            <a:spLocks noGrp="1"/>
          </p:cNvSpPr>
          <p:nvPr>
            <p:ph type="dt" sz="half" idx="10"/>
          </p:nvPr>
        </p:nvSpPr>
        <p:spPr/>
        <p:txBody>
          <a:bodyPr/>
          <a:lstStyle/>
          <a:p>
            <a:fld id="{CD3F7866-1834-45C5-813C-DF26D13D79FA}" type="datetimeFigureOut">
              <a:rPr lang="en-US" smtClean="0"/>
              <a:t>5/4/2024</a:t>
            </a:fld>
            <a:endParaRPr lang="en-US"/>
          </a:p>
        </p:txBody>
      </p:sp>
      <p:sp>
        <p:nvSpPr>
          <p:cNvPr id="5" name="Footer Placeholder 4">
            <a:extLst>
              <a:ext uri="{FF2B5EF4-FFF2-40B4-BE49-F238E27FC236}">
                <a16:creationId xmlns:a16="http://schemas.microsoft.com/office/drawing/2014/main" id="{1A45A0CB-FADA-9607-BBD4-99BC63B1BD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6CC62F-8867-574E-6D5D-DB64DCEBC432}"/>
              </a:ext>
            </a:extLst>
          </p:cNvPr>
          <p:cNvSpPr>
            <a:spLocks noGrp="1"/>
          </p:cNvSpPr>
          <p:nvPr>
            <p:ph type="sldNum" sz="quarter" idx="12"/>
          </p:nvPr>
        </p:nvSpPr>
        <p:spPr/>
        <p:txBody>
          <a:bodyPr/>
          <a:lstStyle/>
          <a:p>
            <a:fld id="{F74C5342-21EC-488F-87D2-977FF7373009}" type="slidenum">
              <a:rPr lang="en-US" smtClean="0"/>
              <a:t>‹#›</a:t>
            </a:fld>
            <a:endParaRPr lang="en-US"/>
          </a:p>
        </p:txBody>
      </p:sp>
    </p:spTree>
    <p:extLst>
      <p:ext uri="{BB962C8B-B14F-4D97-AF65-F5344CB8AC3E}">
        <p14:creationId xmlns:p14="http://schemas.microsoft.com/office/powerpoint/2010/main" val="4269249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Footer Bar">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0CB09782-75C5-AC44-A198-70F7C1900097}"/>
              </a:ext>
            </a:extLst>
          </p:cNvPr>
          <p:cNvSpPr>
            <a:spLocks noGrp="1"/>
          </p:cNvSpPr>
          <p:nvPr>
            <p:ph type="title" hasCustomPrompt="1"/>
          </p:nvPr>
        </p:nvSpPr>
        <p:spPr>
          <a:xfrm>
            <a:off x="838200" y="457200"/>
            <a:ext cx="10515600" cy="797443"/>
          </a:xfrm>
          <a:prstGeom prst="rect">
            <a:avLst/>
          </a:prstGeom>
        </p:spPr>
        <p:txBody>
          <a:bodyPr vert="horz" lIns="91440" tIns="45720" rIns="91440" bIns="45720" rtlCol="0" anchor="ctr">
            <a:normAutofit/>
          </a:bodyPr>
          <a:lstStyle>
            <a:lvl1pPr>
              <a:defRPr>
                <a:solidFill>
                  <a:schemeClr val="accent3"/>
                </a:solidFill>
              </a:defRPr>
            </a:lvl1pPr>
          </a:lstStyle>
          <a:p>
            <a:r>
              <a:rPr lang="en-US" dirty="0"/>
              <a:t>Click to edit title</a:t>
            </a:r>
          </a:p>
        </p:txBody>
      </p:sp>
      <p:sp>
        <p:nvSpPr>
          <p:cNvPr id="4" name="Content Placeholder 6">
            <a:extLst>
              <a:ext uri="{FF2B5EF4-FFF2-40B4-BE49-F238E27FC236}">
                <a16:creationId xmlns:a16="http://schemas.microsoft.com/office/drawing/2014/main" id="{E7527F2D-8707-894A-AE8A-D331967495A7}"/>
              </a:ext>
            </a:extLst>
          </p:cNvPr>
          <p:cNvSpPr>
            <a:spLocks noGrp="1"/>
          </p:cNvSpPr>
          <p:nvPr>
            <p:ph sz="quarter" idx="10"/>
          </p:nvPr>
        </p:nvSpPr>
        <p:spPr>
          <a:xfrm>
            <a:off x="838200" y="1562987"/>
            <a:ext cx="10515600" cy="38808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88C93AC3-00E1-5C49-8025-471E67977040}"/>
              </a:ext>
            </a:extLst>
          </p:cNvPr>
          <p:cNvSpPr/>
          <p:nvPr userDrawn="1"/>
        </p:nvSpPr>
        <p:spPr>
          <a:xfrm>
            <a:off x="0" y="6049926"/>
            <a:ext cx="12192000" cy="8080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4313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CBCC7-89FB-1D34-F2DE-013B8836A5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DCEB82-6192-BC69-4129-C923BBA597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DCAE23-B01D-E11A-600C-25D41C3D046D}"/>
              </a:ext>
            </a:extLst>
          </p:cNvPr>
          <p:cNvSpPr>
            <a:spLocks noGrp="1"/>
          </p:cNvSpPr>
          <p:nvPr>
            <p:ph type="dt" sz="half" idx="10"/>
          </p:nvPr>
        </p:nvSpPr>
        <p:spPr/>
        <p:txBody>
          <a:bodyPr/>
          <a:lstStyle/>
          <a:p>
            <a:fld id="{CD3F7866-1834-45C5-813C-DF26D13D79FA}" type="datetimeFigureOut">
              <a:rPr lang="en-US" smtClean="0"/>
              <a:t>5/4/2024</a:t>
            </a:fld>
            <a:endParaRPr lang="en-US"/>
          </a:p>
        </p:txBody>
      </p:sp>
      <p:sp>
        <p:nvSpPr>
          <p:cNvPr id="5" name="Footer Placeholder 4">
            <a:extLst>
              <a:ext uri="{FF2B5EF4-FFF2-40B4-BE49-F238E27FC236}">
                <a16:creationId xmlns:a16="http://schemas.microsoft.com/office/drawing/2014/main" id="{6E28F5C2-E849-C2E6-1910-970051080B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4A5888-5C1C-AE4B-C73C-C4CD33F095C6}"/>
              </a:ext>
            </a:extLst>
          </p:cNvPr>
          <p:cNvSpPr>
            <a:spLocks noGrp="1"/>
          </p:cNvSpPr>
          <p:nvPr>
            <p:ph type="sldNum" sz="quarter" idx="12"/>
          </p:nvPr>
        </p:nvSpPr>
        <p:spPr/>
        <p:txBody>
          <a:bodyPr/>
          <a:lstStyle/>
          <a:p>
            <a:fld id="{F74C5342-21EC-488F-87D2-977FF7373009}" type="slidenum">
              <a:rPr lang="en-US" smtClean="0"/>
              <a:t>‹#›</a:t>
            </a:fld>
            <a:endParaRPr lang="en-US"/>
          </a:p>
        </p:txBody>
      </p:sp>
    </p:spTree>
    <p:extLst>
      <p:ext uri="{BB962C8B-B14F-4D97-AF65-F5344CB8AC3E}">
        <p14:creationId xmlns:p14="http://schemas.microsoft.com/office/powerpoint/2010/main" val="451781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3A0CC-7B6C-4E19-FFE3-876A89CCC9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88C170-693A-23EF-D90A-AED97BECD76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C984FA-F916-9363-465A-CEB78DCD6741}"/>
              </a:ext>
            </a:extLst>
          </p:cNvPr>
          <p:cNvSpPr>
            <a:spLocks noGrp="1"/>
          </p:cNvSpPr>
          <p:nvPr>
            <p:ph type="dt" sz="half" idx="10"/>
          </p:nvPr>
        </p:nvSpPr>
        <p:spPr/>
        <p:txBody>
          <a:bodyPr/>
          <a:lstStyle/>
          <a:p>
            <a:fld id="{CD3F7866-1834-45C5-813C-DF26D13D79FA}" type="datetimeFigureOut">
              <a:rPr lang="en-US" smtClean="0"/>
              <a:t>5/4/2024</a:t>
            </a:fld>
            <a:endParaRPr lang="en-US"/>
          </a:p>
        </p:txBody>
      </p:sp>
      <p:sp>
        <p:nvSpPr>
          <p:cNvPr id="5" name="Footer Placeholder 4">
            <a:extLst>
              <a:ext uri="{FF2B5EF4-FFF2-40B4-BE49-F238E27FC236}">
                <a16:creationId xmlns:a16="http://schemas.microsoft.com/office/drawing/2014/main" id="{627ACD74-59B7-4F8D-DC04-BBCAAD66F2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8F40E8-E594-5D85-8216-71A8D5974213}"/>
              </a:ext>
            </a:extLst>
          </p:cNvPr>
          <p:cNvSpPr>
            <a:spLocks noGrp="1"/>
          </p:cNvSpPr>
          <p:nvPr>
            <p:ph type="sldNum" sz="quarter" idx="12"/>
          </p:nvPr>
        </p:nvSpPr>
        <p:spPr/>
        <p:txBody>
          <a:bodyPr/>
          <a:lstStyle/>
          <a:p>
            <a:fld id="{F74C5342-21EC-488F-87D2-977FF7373009}" type="slidenum">
              <a:rPr lang="en-US" smtClean="0"/>
              <a:t>‹#›</a:t>
            </a:fld>
            <a:endParaRPr lang="en-US"/>
          </a:p>
        </p:txBody>
      </p:sp>
    </p:spTree>
    <p:extLst>
      <p:ext uri="{BB962C8B-B14F-4D97-AF65-F5344CB8AC3E}">
        <p14:creationId xmlns:p14="http://schemas.microsoft.com/office/powerpoint/2010/main" val="769507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70686-4CE4-BBE3-C26F-C84A5D702A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D03A52-DAED-4187-4454-27E4EFD76A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286BFD-99FF-A8C6-2C27-CA28D2B71A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78EEA3-BC49-DD2B-FDD2-EB4F3D8AD0CD}"/>
              </a:ext>
            </a:extLst>
          </p:cNvPr>
          <p:cNvSpPr>
            <a:spLocks noGrp="1"/>
          </p:cNvSpPr>
          <p:nvPr>
            <p:ph type="dt" sz="half" idx="10"/>
          </p:nvPr>
        </p:nvSpPr>
        <p:spPr/>
        <p:txBody>
          <a:bodyPr/>
          <a:lstStyle/>
          <a:p>
            <a:fld id="{CD3F7866-1834-45C5-813C-DF26D13D79FA}" type="datetimeFigureOut">
              <a:rPr lang="en-US" smtClean="0"/>
              <a:t>5/4/2024</a:t>
            </a:fld>
            <a:endParaRPr lang="en-US"/>
          </a:p>
        </p:txBody>
      </p:sp>
      <p:sp>
        <p:nvSpPr>
          <p:cNvPr id="6" name="Footer Placeholder 5">
            <a:extLst>
              <a:ext uri="{FF2B5EF4-FFF2-40B4-BE49-F238E27FC236}">
                <a16:creationId xmlns:a16="http://schemas.microsoft.com/office/drawing/2014/main" id="{8842E10C-5725-A2D1-6969-FAF5C924CD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94E7F7-13CF-DDCC-0138-E6464699BC45}"/>
              </a:ext>
            </a:extLst>
          </p:cNvPr>
          <p:cNvSpPr>
            <a:spLocks noGrp="1"/>
          </p:cNvSpPr>
          <p:nvPr>
            <p:ph type="sldNum" sz="quarter" idx="12"/>
          </p:nvPr>
        </p:nvSpPr>
        <p:spPr/>
        <p:txBody>
          <a:bodyPr/>
          <a:lstStyle/>
          <a:p>
            <a:fld id="{F74C5342-21EC-488F-87D2-977FF7373009}" type="slidenum">
              <a:rPr lang="en-US" smtClean="0"/>
              <a:t>‹#›</a:t>
            </a:fld>
            <a:endParaRPr lang="en-US"/>
          </a:p>
        </p:txBody>
      </p:sp>
    </p:spTree>
    <p:extLst>
      <p:ext uri="{BB962C8B-B14F-4D97-AF65-F5344CB8AC3E}">
        <p14:creationId xmlns:p14="http://schemas.microsoft.com/office/powerpoint/2010/main" val="3311048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CF08A-8B17-5853-D5D7-20EC53D374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2011B3-2B27-2CEE-3DFD-90727EE483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1F86C7-1162-2F2D-82F8-AD6F87A39B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83B08F-7376-D871-8271-CF6B84D71C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501265-7DD1-B01C-05C0-950A60D5E9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61583B-337E-5357-4849-1648CB57C3D6}"/>
              </a:ext>
            </a:extLst>
          </p:cNvPr>
          <p:cNvSpPr>
            <a:spLocks noGrp="1"/>
          </p:cNvSpPr>
          <p:nvPr>
            <p:ph type="dt" sz="half" idx="10"/>
          </p:nvPr>
        </p:nvSpPr>
        <p:spPr/>
        <p:txBody>
          <a:bodyPr/>
          <a:lstStyle/>
          <a:p>
            <a:fld id="{CD3F7866-1834-45C5-813C-DF26D13D79FA}" type="datetimeFigureOut">
              <a:rPr lang="en-US" smtClean="0"/>
              <a:t>5/4/2024</a:t>
            </a:fld>
            <a:endParaRPr lang="en-US"/>
          </a:p>
        </p:txBody>
      </p:sp>
      <p:sp>
        <p:nvSpPr>
          <p:cNvPr id="8" name="Footer Placeholder 7">
            <a:extLst>
              <a:ext uri="{FF2B5EF4-FFF2-40B4-BE49-F238E27FC236}">
                <a16:creationId xmlns:a16="http://schemas.microsoft.com/office/drawing/2014/main" id="{10E79E07-7FCA-CD58-4EC7-5318A7D09E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39A940-0A80-FFCF-0201-3E73783117BE}"/>
              </a:ext>
            </a:extLst>
          </p:cNvPr>
          <p:cNvSpPr>
            <a:spLocks noGrp="1"/>
          </p:cNvSpPr>
          <p:nvPr>
            <p:ph type="sldNum" sz="quarter" idx="12"/>
          </p:nvPr>
        </p:nvSpPr>
        <p:spPr/>
        <p:txBody>
          <a:bodyPr/>
          <a:lstStyle/>
          <a:p>
            <a:fld id="{F74C5342-21EC-488F-87D2-977FF7373009}" type="slidenum">
              <a:rPr lang="en-US" smtClean="0"/>
              <a:t>‹#›</a:t>
            </a:fld>
            <a:endParaRPr lang="en-US"/>
          </a:p>
        </p:txBody>
      </p:sp>
    </p:spTree>
    <p:extLst>
      <p:ext uri="{BB962C8B-B14F-4D97-AF65-F5344CB8AC3E}">
        <p14:creationId xmlns:p14="http://schemas.microsoft.com/office/powerpoint/2010/main" val="2569405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A3470-4874-9CD0-24E6-CDC9F575DF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7524D8-F02A-1E8A-03BF-92DB2C9FE410}"/>
              </a:ext>
            </a:extLst>
          </p:cNvPr>
          <p:cNvSpPr>
            <a:spLocks noGrp="1"/>
          </p:cNvSpPr>
          <p:nvPr>
            <p:ph type="dt" sz="half" idx="10"/>
          </p:nvPr>
        </p:nvSpPr>
        <p:spPr/>
        <p:txBody>
          <a:bodyPr/>
          <a:lstStyle/>
          <a:p>
            <a:fld id="{CD3F7866-1834-45C5-813C-DF26D13D79FA}" type="datetimeFigureOut">
              <a:rPr lang="en-US" smtClean="0"/>
              <a:t>5/4/2024</a:t>
            </a:fld>
            <a:endParaRPr lang="en-US"/>
          </a:p>
        </p:txBody>
      </p:sp>
      <p:sp>
        <p:nvSpPr>
          <p:cNvPr id="4" name="Footer Placeholder 3">
            <a:extLst>
              <a:ext uri="{FF2B5EF4-FFF2-40B4-BE49-F238E27FC236}">
                <a16:creationId xmlns:a16="http://schemas.microsoft.com/office/drawing/2014/main" id="{86FF0773-74A3-46D0-C6A7-7CEC2EB898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0B2D17-A9F4-AAA7-EAA6-6899AFC70827}"/>
              </a:ext>
            </a:extLst>
          </p:cNvPr>
          <p:cNvSpPr>
            <a:spLocks noGrp="1"/>
          </p:cNvSpPr>
          <p:nvPr>
            <p:ph type="sldNum" sz="quarter" idx="12"/>
          </p:nvPr>
        </p:nvSpPr>
        <p:spPr/>
        <p:txBody>
          <a:bodyPr/>
          <a:lstStyle/>
          <a:p>
            <a:fld id="{F74C5342-21EC-488F-87D2-977FF7373009}" type="slidenum">
              <a:rPr lang="en-US" smtClean="0"/>
              <a:t>‹#›</a:t>
            </a:fld>
            <a:endParaRPr lang="en-US"/>
          </a:p>
        </p:txBody>
      </p:sp>
    </p:spTree>
    <p:extLst>
      <p:ext uri="{BB962C8B-B14F-4D97-AF65-F5344CB8AC3E}">
        <p14:creationId xmlns:p14="http://schemas.microsoft.com/office/powerpoint/2010/main" val="3418549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E756F5-78A8-2940-B426-E2136E213B69}"/>
              </a:ext>
            </a:extLst>
          </p:cNvPr>
          <p:cNvSpPr>
            <a:spLocks noGrp="1"/>
          </p:cNvSpPr>
          <p:nvPr>
            <p:ph type="dt" sz="half" idx="10"/>
          </p:nvPr>
        </p:nvSpPr>
        <p:spPr/>
        <p:txBody>
          <a:bodyPr/>
          <a:lstStyle/>
          <a:p>
            <a:fld id="{CD3F7866-1834-45C5-813C-DF26D13D79FA}" type="datetimeFigureOut">
              <a:rPr lang="en-US" smtClean="0"/>
              <a:t>5/4/2024</a:t>
            </a:fld>
            <a:endParaRPr lang="en-US"/>
          </a:p>
        </p:txBody>
      </p:sp>
      <p:sp>
        <p:nvSpPr>
          <p:cNvPr id="3" name="Footer Placeholder 2">
            <a:extLst>
              <a:ext uri="{FF2B5EF4-FFF2-40B4-BE49-F238E27FC236}">
                <a16:creationId xmlns:a16="http://schemas.microsoft.com/office/drawing/2014/main" id="{A0CCDEE5-5734-5324-7322-47F08B1808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EE3439-AA53-CAC3-14E2-8DC71C39DA5E}"/>
              </a:ext>
            </a:extLst>
          </p:cNvPr>
          <p:cNvSpPr>
            <a:spLocks noGrp="1"/>
          </p:cNvSpPr>
          <p:nvPr>
            <p:ph type="sldNum" sz="quarter" idx="12"/>
          </p:nvPr>
        </p:nvSpPr>
        <p:spPr/>
        <p:txBody>
          <a:bodyPr/>
          <a:lstStyle/>
          <a:p>
            <a:fld id="{F74C5342-21EC-488F-87D2-977FF7373009}" type="slidenum">
              <a:rPr lang="en-US" smtClean="0"/>
              <a:t>‹#›</a:t>
            </a:fld>
            <a:endParaRPr lang="en-US"/>
          </a:p>
        </p:txBody>
      </p:sp>
    </p:spTree>
    <p:extLst>
      <p:ext uri="{BB962C8B-B14F-4D97-AF65-F5344CB8AC3E}">
        <p14:creationId xmlns:p14="http://schemas.microsoft.com/office/powerpoint/2010/main" val="903314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1321F-7DE9-FE49-4FD0-76E98D3D19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7B4FB3-7AD9-CDFE-0569-FF889E8F03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63E9E9-753D-7A4D-070D-05E0C78D6E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1D2D5B-D63F-EB17-A97B-16C6AE70049A}"/>
              </a:ext>
            </a:extLst>
          </p:cNvPr>
          <p:cNvSpPr>
            <a:spLocks noGrp="1"/>
          </p:cNvSpPr>
          <p:nvPr>
            <p:ph type="dt" sz="half" idx="10"/>
          </p:nvPr>
        </p:nvSpPr>
        <p:spPr/>
        <p:txBody>
          <a:bodyPr/>
          <a:lstStyle/>
          <a:p>
            <a:fld id="{CD3F7866-1834-45C5-813C-DF26D13D79FA}" type="datetimeFigureOut">
              <a:rPr lang="en-US" smtClean="0"/>
              <a:t>5/4/2024</a:t>
            </a:fld>
            <a:endParaRPr lang="en-US"/>
          </a:p>
        </p:txBody>
      </p:sp>
      <p:sp>
        <p:nvSpPr>
          <p:cNvPr id="6" name="Footer Placeholder 5">
            <a:extLst>
              <a:ext uri="{FF2B5EF4-FFF2-40B4-BE49-F238E27FC236}">
                <a16:creationId xmlns:a16="http://schemas.microsoft.com/office/drawing/2014/main" id="{4076F8D5-C8B5-E38B-C311-F0C6C8C7A6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92ADAB-DAB2-6239-2386-4FD9823CF5D4}"/>
              </a:ext>
            </a:extLst>
          </p:cNvPr>
          <p:cNvSpPr>
            <a:spLocks noGrp="1"/>
          </p:cNvSpPr>
          <p:nvPr>
            <p:ph type="sldNum" sz="quarter" idx="12"/>
          </p:nvPr>
        </p:nvSpPr>
        <p:spPr/>
        <p:txBody>
          <a:bodyPr/>
          <a:lstStyle/>
          <a:p>
            <a:fld id="{F74C5342-21EC-488F-87D2-977FF7373009}" type="slidenum">
              <a:rPr lang="en-US" smtClean="0"/>
              <a:t>‹#›</a:t>
            </a:fld>
            <a:endParaRPr lang="en-US"/>
          </a:p>
        </p:txBody>
      </p:sp>
    </p:spTree>
    <p:extLst>
      <p:ext uri="{BB962C8B-B14F-4D97-AF65-F5344CB8AC3E}">
        <p14:creationId xmlns:p14="http://schemas.microsoft.com/office/powerpoint/2010/main" val="3986851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FF014-63ED-316D-0DDA-2ECD5E275E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04DB9E-3DEA-9B62-6863-190F7B6D41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20D819-3BC4-CA5E-0C4C-A9EBE6C47D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5C91A7-A3F8-4775-B2FD-D3AF1DE6CD94}"/>
              </a:ext>
            </a:extLst>
          </p:cNvPr>
          <p:cNvSpPr>
            <a:spLocks noGrp="1"/>
          </p:cNvSpPr>
          <p:nvPr>
            <p:ph type="dt" sz="half" idx="10"/>
          </p:nvPr>
        </p:nvSpPr>
        <p:spPr/>
        <p:txBody>
          <a:bodyPr/>
          <a:lstStyle/>
          <a:p>
            <a:fld id="{CD3F7866-1834-45C5-813C-DF26D13D79FA}" type="datetimeFigureOut">
              <a:rPr lang="en-US" smtClean="0"/>
              <a:t>5/4/2024</a:t>
            </a:fld>
            <a:endParaRPr lang="en-US"/>
          </a:p>
        </p:txBody>
      </p:sp>
      <p:sp>
        <p:nvSpPr>
          <p:cNvPr id="6" name="Footer Placeholder 5">
            <a:extLst>
              <a:ext uri="{FF2B5EF4-FFF2-40B4-BE49-F238E27FC236}">
                <a16:creationId xmlns:a16="http://schemas.microsoft.com/office/drawing/2014/main" id="{4C4CE59F-63C8-1ACF-6947-14C849E533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4C4369-07BE-E24A-F0A5-A4D7D124F265}"/>
              </a:ext>
            </a:extLst>
          </p:cNvPr>
          <p:cNvSpPr>
            <a:spLocks noGrp="1"/>
          </p:cNvSpPr>
          <p:nvPr>
            <p:ph type="sldNum" sz="quarter" idx="12"/>
          </p:nvPr>
        </p:nvSpPr>
        <p:spPr/>
        <p:txBody>
          <a:bodyPr/>
          <a:lstStyle/>
          <a:p>
            <a:fld id="{F74C5342-21EC-488F-87D2-977FF7373009}" type="slidenum">
              <a:rPr lang="en-US" smtClean="0"/>
              <a:t>‹#›</a:t>
            </a:fld>
            <a:endParaRPr lang="en-US"/>
          </a:p>
        </p:txBody>
      </p:sp>
    </p:spTree>
    <p:extLst>
      <p:ext uri="{BB962C8B-B14F-4D97-AF65-F5344CB8AC3E}">
        <p14:creationId xmlns:p14="http://schemas.microsoft.com/office/powerpoint/2010/main" val="467768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F1E907-4CE6-AE5D-5D85-B01B0ECF1E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5A4772-D2E1-955F-FAB8-A003694E13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56CD6E-FC72-8E50-4F9B-DF92CFF408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D3F7866-1834-45C5-813C-DF26D13D79FA}" type="datetimeFigureOut">
              <a:rPr lang="en-US" smtClean="0"/>
              <a:t>5/4/2024</a:t>
            </a:fld>
            <a:endParaRPr lang="en-US"/>
          </a:p>
        </p:txBody>
      </p:sp>
      <p:sp>
        <p:nvSpPr>
          <p:cNvPr id="5" name="Footer Placeholder 4">
            <a:extLst>
              <a:ext uri="{FF2B5EF4-FFF2-40B4-BE49-F238E27FC236}">
                <a16:creationId xmlns:a16="http://schemas.microsoft.com/office/drawing/2014/main" id="{5DDD27FC-7406-DD7F-F1ED-DD03EA36DC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8A1684D-F79F-D260-01F4-1509906E86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74C5342-21EC-488F-87D2-977FF7373009}" type="slidenum">
              <a:rPr lang="en-US" smtClean="0"/>
              <a:t>‹#›</a:t>
            </a:fld>
            <a:endParaRPr lang="en-US"/>
          </a:p>
        </p:txBody>
      </p:sp>
    </p:spTree>
    <p:extLst>
      <p:ext uri="{BB962C8B-B14F-4D97-AF65-F5344CB8AC3E}">
        <p14:creationId xmlns:p14="http://schemas.microsoft.com/office/powerpoint/2010/main" val="759561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F858D9-BC92-214C-BB95-2750702032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59FA824-83F0-114F-99FD-5D4FB25525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94537125"/>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914400" rtl="0" eaLnBrk="1" latinLnBrk="0" hangingPunct="1">
        <a:lnSpc>
          <a:spcPct val="90000"/>
        </a:lnSpc>
        <a:spcBef>
          <a:spcPct val="0"/>
        </a:spcBef>
        <a:buNone/>
        <a:defRPr sz="4400" b="1" i="0" kern="1200">
          <a:solidFill>
            <a:schemeClr val="tx1"/>
          </a:solidFill>
          <a:latin typeface="KievitOT-Bold" panose="02000503040000020004" pitchFamily="2" charset="77"/>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600" b="0" i="0" kern="1200">
          <a:solidFill>
            <a:schemeClr val="tx1"/>
          </a:solidFill>
          <a:latin typeface="KievitOT-Regular" panose="02000503040000020004" pitchFamily="2" charset="77"/>
          <a:ea typeface="+mn-ea"/>
          <a:cs typeface="+mn-cs"/>
        </a:defRPr>
      </a:lvl1pPr>
      <a:lvl2pPr marL="233363" indent="-233363" algn="l" defTabSz="914400" rtl="0" eaLnBrk="1" latinLnBrk="0" hangingPunct="1">
        <a:lnSpc>
          <a:spcPct val="100000"/>
        </a:lnSpc>
        <a:spcBef>
          <a:spcPts val="600"/>
        </a:spcBef>
        <a:buFont typeface="Arial" panose="020B0604020202020204" pitchFamily="34" charset="0"/>
        <a:buChar char="•"/>
        <a:tabLst/>
        <a:defRPr sz="2200" b="0" i="0" kern="1200">
          <a:solidFill>
            <a:schemeClr val="tx1"/>
          </a:solidFill>
          <a:latin typeface="KievitOT-Regular" panose="02000503040000020004" pitchFamily="2" charset="77"/>
          <a:ea typeface="+mn-ea"/>
          <a:cs typeface="+mn-cs"/>
        </a:defRPr>
      </a:lvl2pPr>
      <a:lvl3pPr marL="466725" indent="-203200" algn="l" defTabSz="914400" rtl="0" eaLnBrk="1" latinLnBrk="0" hangingPunct="1">
        <a:lnSpc>
          <a:spcPct val="100000"/>
        </a:lnSpc>
        <a:spcBef>
          <a:spcPts val="600"/>
        </a:spcBef>
        <a:buFont typeface="Arial" panose="020B0604020202020204" pitchFamily="34" charset="0"/>
        <a:buChar char="•"/>
        <a:tabLst/>
        <a:defRPr sz="2000" b="0" i="0" kern="1200">
          <a:solidFill>
            <a:schemeClr val="tx1"/>
          </a:solidFill>
          <a:latin typeface="KievitOT-Regular" panose="02000503040000020004" pitchFamily="2" charset="77"/>
          <a:ea typeface="+mn-ea"/>
          <a:cs typeface="+mn-cs"/>
        </a:defRPr>
      </a:lvl3pPr>
      <a:lvl4pPr marL="690563" indent="-223838" algn="l" defTabSz="914400" rtl="0" eaLnBrk="1" latinLnBrk="0" hangingPunct="1">
        <a:lnSpc>
          <a:spcPct val="100000"/>
        </a:lnSpc>
        <a:spcBef>
          <a:spcPts val="600"/>
        </a:spcBef>
        <a:buFont typeface="Arial" panose="020B0604020202020204" pitchFamily="34" charset="0"/>
        <a:buChar char="•"/>
        <a:tabLst/>
        <a:defRPr sz="1800" b="0" i="0" kern="1200">
          <a:solidFill>
            <a:schemeClr val="tx1"/>
          </a:solidFill>
          <a:latin typeface="KievitOT-Regular" panose="02000503040000020004" pitchFamily="2" charset="77"/>
          <a:ea typeface="+mn-ea"/>
          <a:cs typeface="+mn-cs"/>
        </a:defRPr>
      </a:lvl4pPr>
      <a:lvl5pPr marL="923925" indent="-203200" algn="l" defTabSz="914400" rtl="0" eaLnBrk="1" latinLnBrk="0" hangingPunct="1">
        <a:lnSpc>
          <a:spcPct val="100000"/>
        </a:lnSpc>
        <a:spcBef>
          <a:spcPts val="600"/>
        </a:spcBef>
        <a:buFont typeface="Arial" panose="020B0604020202020204" pitchFamily="34" charset="0"/>
        <a:buChar char="•"/>
        <a:tabLst/>
        <a:defRPr sz="1800" b="0" i="0" kern="1200">
          <a:solidFill>
            <a:schemeClr val="tx1"/>
          </a:solidFill>
          <a:latin typeface="KievitOT-Regular" panose="0200050304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hyperlink" Target="https://qsep.cms.gov/"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www.cms.gov/Medicare/Provider-Enrollment-and-Certification/GuidanceforLawsAndRegulations/Nursing-Homes"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hyperlink" Target="https://www.cms.gov/Medicare/Provider-Enrollment-and-Certification/GuidanceforLawsAndRegulations/Nursing-Homes"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hyperlink" Target="https://qcor.cms.gov/index_new.jsp"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72.xml.rels><?xml version="1.0" encoding="UTF-8" standalone="yes"?>
<Relationships xmlns="http://schemas.openxmlformats.org/package/2006/relationships"><Relationship Id="rId2" Type="http://schemas.openxmlformats.org/officeDocument/2006/relationships/hyperlink" Target="https://www.cms.gov/Medicare/Provider-Enrollment-and-Certification/GuidanceforLawsAndRegulations/Nursing-Homes"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hyperlink" Target="https://www.cms.gov/Medicare/Provider-Enrollment-and-Certification/GuidanceforLawsAndRegulations/Nursing-Homes"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hyperlink" Target="https://www.cms.gov/Medicare/Provider-Enrollment-and-Certification/GuidanceforLawsAndRegulations/Nursing-Homes"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hyperlink" Target="mailto:jeyigor@leadingage.org" TargetMode="External"/><Relationship Id="rId2" Type="http://schemas.openxmlformats.org/officeDocument/2006/relationships/image" Target="../media/image63.jp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hyperlink" Target="https://www.cms.gov/files/document/admin-info-24-12-nh.pdf" TargetMode="External"/><Relationship Id="rId2" Type="http://schemas.openxmlformats.org/officeDocument/2006/relationships/hyperlink" Target="https://www.cms.gov/Medicare/Provider-Enrollment-and-Certification/GuidanceforLawsAndRegulations/Nursing-Homes" TargetMode="External"/><Relationship Id="rId1" Type="http://schemas.openxmlformats.org/officeDocument/2006/relationships/slideLayout" Target="../slideLayouts/slideLayout2.xml"/><Relationship Id="rId6" Type="http://schemas.openxmlformats.org/officeDocument/2006/relationships/hyperlink" Target="https://qcor.cms.gov/main.jsp" TargetMode="External"/><Relationship Id="rId5" Type="http://schemas.openxmlformats.org/officeDocument/2006/relationships/hyperlink" Target="https://qsep.cms.gov/ProvidersAndOthers/home.aspx" TargetMode="External"/><Relationship Id="rId4" Type="http://schemas.openxmlformats.org/officeDocument/2006/relationships/hyperlink" Target="https://leadingage.org/topic/nursing-home-rop-tools-and-resources/"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10784" y="0"/>
            <a:ext cx="9570431"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58C51C7C-6786-A49C-67A1-FEB1BC2A8347}"/>
              </a:ext>
            </a:extLst>
          </p:cNvPr>
          <p:cNvSpPr>
            <a:spLocks noGrp="1"/>
          </p:cNvSpPr>
          <p:nvPr>
            <p:ph type="ctrTitle"/>
          </p:nvPr>
        </p:nvSpPr>
        <p:spPr>
          <a:xfrm>
            <a:off x="2558716" y="955309"/>
            <a:ext cx="7074568" cy="2898975"/>
          </a:xfrm>
        </p:spPr>
        <p:txBody>
          <a:bodyPr>
            <a:normAutofit/>
          </a:bodyPr>
          <a:lstStyle/>
          <a:p>
            <a:r>
              <a:rPr lang="en-US" sz="6600">
                <a:solidFill>
                  <a:srgbClr val="FFFFFF"/>
                </a:solidFill>
              </a:rPr>
              <a:t>Nursing Home Surveys in 2024</a:t>
            </a:r>
          </a:p>
        </p:txBody>
      </p:sp>
      <p:sp>
        <p:nvSpPr>
          <p:cNvPr id="3" name="Subtitle 2">
            <a:extLst>
              <a:ext uri="{FF2B5EF4-FFF2-40B4-BE49-F238E27FC236}">
                <a16:creationId xmlns:a16="http://schemas.microsoft.com/office/drawing/2014/main" id="{2317457C-6337-8D99-178C-AF0CC7FA8FAA}"/>
              </a:ext>
            </a:extLst>
          </p:cNvPr>
          <p:cNvSpPr>
            <a:spLocks noGrp="1"/>
          </p:cNvSpPr>
          <p:nvPr>
            <p:ph type="subTitle" idx="1"/>
          </p:nvPr>
        </p:nvSpPr>
        <p:spPr>
          <a:xfrm>
            <a:off x="2634916" y="4533813"/>
            <a:ext cx="6930189" cy="938463"/>
          </a:xfrm>
        </p:spPr>
        <p:txBody>
          <a:bodyPr>
            <a:normAutofit/>
          </a:bodyPr>
          <a:lstStyle/>
          <a:p>
            <a:r>
              <a:rPr lang="en-US" sz="2200">
                <a:solidFill>
                  <a:srgbClr val="FFFFFF"/>
                </a:solidFill>
              </a:rPr>
              <a:t>Jodi Eyigor | Director, Nursing Home Quality &amp; Policy</a:t>
            </a:r>
          </a:p>
          <a:p>
            <a:r>
              <a:rPr lang="en-US" sz="2200">
                <a:solidFill>
                  <a:srgbClr val="FFFFFF"/>
                </a:solidFill>
              </a:rPr>
              <a:t>LeadingAge | May 2024</a:t>
            </a:r>
          </a:p>
        </p:txBody>
      </p:sp>
      <p:sp>
        <p:nvSpPr>
          <p:cNvPr id="12"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6406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7A6E3-EA5F-327D-3089-ECD20327D880}"/>
              </a:ext>
            </a:extLst>
          </p:cNvPr>
          <p:cNvSpPr>
            <a:spLocks noGrp="1"/>
          </p:cNvSpPr>
          <p:nvPr>
            <p:ph type="title"/>
          </p:nvPr>
        </p:nvSpPr>
        <p:spPr>
          <a:xfrm>
            <a:off x="838200" y="365125"/>
            <a:ext cx="10515600" cy="1325563"/>
          </a:xfrm>
        </p:spPr>
        <p:txBody>
          <a:bodyPr>
            <a:normAutofit/>
          </a:bodyPr>
          <a:lstStyle/>
          <a:p>
            <a:r>
              <a:rPr lang="en-US" sz="5400"/>
              <a:t>Focused Concern Areas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B3BF618-DBC0-6AAB-1103-F7090B3192B2}"/>
              </a:ext>
            </a:extLst>
          </p:cNvPr>
          <p:cNvSpPr>
            <a:spLocks noGrp="1"/>
          </p:cNvSpPr>
          <p:nvPr>
            <p:ph idx="1"/>
          </p:nvPr>
        </p:nvSpPr>
        <p:spPr>
          <a:xfrm>
            <a:off x="838200" y="1929384"/>
            <a:ext cx="10515600" cy="4251960"/>
          </a:xfrm>
        </p:spPr>
        <p:txBody>
          <a:bodyPr>
            <a:normAutofit/>
          </a:bodyPr>
          <a:lstStyle/>
          <a:p>
            <a:r>
              <a:rPr lang="en-US" sz="2200" dirty="0"/>
              <a:t>Selected every 2 years</a:t>
            </a:r>
          </a:p>
          <a:p>
            <a:r>
              <a:rPr lang="en-US" sz="2200" dirty="0"/>
              <a:t>3 concern areas identified for FY 2024/2025</a:t>
            </a:r>
          </a:p>
          <a:p>
            <a:r>
              <a:rPr lang="en-US" sz="2200" dirty="0"/>
              <a:t>Identified based on:</a:t>
            </a:r>
          </a:p>
          <a:p>
            <a:pPr lvl="1"/>
            <a:r>
              <a:rPr lang="en-US" sz="2200" dirty="0"/>
              <a:t>Internal CMS data</a:t>
            </a:r>
          </a:p>
          <a:p>
            <a:pPr lvl="1"/>
            <a:r>
              <a:rPr lang="en-US" sz="2200" dirty="0"/>
              <a:t>OIG recommendations</a:t>
            </a:r>
          </a:p>
          <a:p>
            <a:pPr lvl="1"/>
            <a:r>
              <a:rPr lang="en-US" sz="2200" dirty="0"/>
              <a:t>White House initiative</a:t>
            </a:r>
          </a:p>
        </p:txBody>
      </p:sp>
    </p:spTree>
    <p:extLst>
      <p:ext uri="{BB962C8B-B14F-4D97-AF65-F5344CB8AC3E}">
        <p14:creationId xmlns:p14="http://schemas.microsoft.com/office/powerpoint/2010/main" val="2684789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14FF27-9352-AF5A-8168-793D8284C414}"/>
              </a:ext>
            </a:extLst>
          </p:cNvPr>
          <p:cNvPicPr>
            <a:picLocks noChangeAspect="1"/>
          </p:cNvPicPr>
          <p:nvPr/>
        </p:nvPicPr>
        <p:blipFill rotWithShape="1">
          <a:blip r:embed="rId2">
            <a:duotone>
              <a:schemeClr val="bg2">
                <a:shade val="45000"/>
                <a:satMod val="135000"/>
              </a:schemeClr>
              <a:prstClr val="white"/>
            </a:duotone>
          </a:blip>
          <a:srcRect t="14205" b="1525"/>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C1DA04-CF04-436B-32CE-2E3DB24A738F}"/>
              </a:ext>
            </a:extLst>
          </p:cNvPr>
          <p:cNvSpPr>
            <a:spLocks noGrp="1"/>
          </p:cNvSpPr>
          <p:nvPr>
            <p:ph type="title"/>
          </p:nvPr>
        </p:nvSpPr>
        <p:spPr>
          <a:xfrm>
            <a:off x="838200" y="365125"/>
            <a:ext cx="10515600" cy="1325563"/>
          </a:xfrm>
        </p:spPr>
        <p:txBody>
          <a:bodyPr>
            <a:normAutofit/>
          </a:bodyPr>
          <a:lstStyle/>
          <a:p>
            <a:r>
              <a:rPr lang="en-US" dirty="0"/>
              <a:t>Focus Concern 1: Nurse Staffing</a:t>
            </a:r>
          </a:p>
        </p:txBody>
      </p:sp>
      <p:graphicFrame>
        <p:nvGraphicFramePr>
          <p:cNvPr id="5" name="Content Placeholder 2">
            <a:extLst>
              <a:ext uri="{FF2B5EF4-FFF2-40B4-BE49-F238E27FC236}">
                <a16:creationId xmlns:a16="http://schemas.microsoft.com/office/drawing/2014/main" id="{CB838CD7-6654-B6FC-7902-68F54D0B912D}"/>
              </a:ext>
            </a:extLst>
          </p:cNvPr>
          <p:cNvGraphicFramePr>
            <a:graphicFrameLocks noGrp="1"/>
          </p:cNvGraphicFramePr>
          <p:nvPr>
            <p:ph idx="1"/>
            <p:extLst>
              <p:ext uri="{D42A27DB-BD31-4B8C-83A1-F6EECF244321}">
                <p14:modId xmlns:p14="http://schemas.microsoft.com/office/powerpoint/2010/main" val="226472217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4017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0FB681-6169-DABC-2C5C-CE0DA554EC76}"/>
              </a:ext>
            </a:extLst>
          </p:cNvPr>
          <p:cNvPicPr>
            <a:picLocks noChangeAspect="1"/>
          </p:cNvPicPr>
          <p:nvPr/>
        </p:nvPicPr>
        <p:blipFill rotWithShape="1">
          <a:blip r:embed="rId2">
            <a:duotone>
              <a:schemeClr val="bg2">
                <a:shade val="45000"/>
                <a:satMod val="135000"/>
              </a:schemeClr>
              <a:prstClr val="white"/>
            </a:duotone>
          </a:blip>
          <a:srcRect t="8706" b="10067"/>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D61151-6533-A558-3169-FB103F736538}"/>
              </a:ext>
            </a:extLst>
          </p:cNvPr>
          <p:cNvSpPr>
            <a:spLocks noGrp="1"/>
          </p:cNvSpPr>
          <p:nvPr>
            <p:ph type="title"/>
          </p:nvPr>
        </p:nvSpPr>
        <p:spPr>
          <a:xfrm>
            <a:off x="838200" y="365125"/>
            <a:ext cx="10515600" cy="1325563"/>
          </a:xfrm>
        </p:spPr>
        <p:txBody>
          <a:bodyPr>
            <a:normAutofit/>
          </a:bodyPr>
          <a:lstStyle/>
          <a:p>
            <a:r>
              <a:rPr lang="en-US" dirty="0"/>
              <a:t>Focus Concern 2: Unnecessary Psychotropic Medication</a:t>
            </a:r>
          </a:p>
        </p:txBody>
      </p:sp>
      <p:graphicFrame>
        <p:nvGraphicFramePr>
          <p:cNvPr id="5" name="Content Placeholder 2">
            <a:extLst>
              <a:ext uri="{FF2B5EF4-FFF2-40B4-BE49-F238E27FC236}">
                <a16:creationId xmlns:a16="http://schemas.microsoft.com/office/drawing/2014/main" id="{DACDB7C1-B8C2-5442-9AF0-7EEA02B5D1FD}"/>
              </a:ext>
            </a:extLst>
          </p:cNvPr>
          <p:cNvGraphicFramePr>
            <a:graphicFrameLocks noGrp="1"/>
          </p:cNvGraphicFramePr>
          <p:nvPr>
            <p:ph idx="1"/>
            <p:extLst>
              <p:ext uri="{D42A27DB-BD31-4B8C-83A1-F6EECF244321}">
                <p14:modId xmlns:p14="http://schemas.microsoft.com/office/powerpoint/2010/main" val="171426175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5316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6BDEDF-302F-002B-F519-FD5674FFD21A}"/>
              </a:ext>
            </a:extLst>
          </p:cNvPr>
          <p:cNvPicPr>
            <a:picLocks noChangeAspect="1"/>
          </p:cNvPicPr>
          <p:nvPr/>
        </p:nvPicPr>
        <p:blipFill rotWithShape="1">
          <a:blip r:embed="rId2">
            <a:duotone>
              <a:schemeClr val="bg2">
                <a:shade val="45000"/>
                <a:satMod val="135000"/>
              </a:schemeClr>
              <a:prstClr val="white"/>
            </a:duotone>
          </a:blip>
          <a:srcRect r="8444" b="-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D61151-6533-A558-3169-FB103F736538}"/>
              </a:ext>
            </a:extLst>
          </p:cNvPr>
          <p:cNvSpPr>
            <a:spLocks noGrp="1"/>
          </p:cNvSpPr>
          <p:nvPr>
            <p:ph type="title"/>
          </p:nvPr>
        </p:nvSpPr>
        <p:spPr>
          <a:xfrm>
            <a:off x="838200" y="365125"/>
            <a:ext cx="10515600" cy="1325563"/>
          </a:xfrm>
        </p:spPr>
        <p:txBody>
          <a:bodyPr>
            <a:normAutofit/>
          </a:bodyPr>
          <a:lstStyle/>
          <a:p>
            <a:r>
              <a:rPr lang="en-US" dirty="0"/>
              <a:t>Focus Concern 3: Facility-Initiated Discharge</a:t>
            </a:r>
          </a:p>
        </p:txBody>
      </p:sp>
      <p:graphicFrame>
        <p:nvGraphicFramePr>
          <p:cNvPr id="5" name="Content Placeholder 2">
            <a:extLst>
              <a:ext uri="{FF2B5EF4-FFF2-40B4-BE49-F238E27FC236}">
                <a16:creationId xmlns:a16="http://schemas.microsoft.com/office/drawing/2014/main" id="{5BBD971C-036B-35AF-CF5D-C8A8B0EC5803}"/>
              </a:ext>
            </a:extLst>
          </p:cNvPr>
          <p:cNvGraphicFramePr>
            <a:graphicFrameLocks noGrp="1"/>
          </p:cNvGraphicFramePr>
          <p:nvPr>
            <p:ph idx="1"/>
            <p:extLst>
              <p:ext uri="{D42A27DB-BD31-4B8C-83A1-F6EECF244321}">
                <p14:modId xmlns:p14="http://schemas.microsoft.com/office/powerpoint/2010/main" val="27123418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4823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8602C4-79E1-BB62-38B1-3F9223EB7E97}"/>
              </a:ext>
            </a:extLst>
          </p:cNvPr>
          <p:cNvSpPr>
            <a:spLocks noGrp="1"/>
          </p:cNvSpPr>
          <p:nvPr>
            <p:ph type="title"/>
          </p:nvPr>
        </p:nvSpPr>
        <p:spPr>
          <a:xfrm>
            <a:off x="838200" y="365125"/>
            <a:ext cx="10515600" cy="1325563"/>
          </a:xfrm>
        </p:spPr>
        <p:txBody>
          <a:bodyPr>
            <a:normAutofit/>
          </a:bodyPr>
          <a:lstStyle/>
          <a:p>
            <a:r>
              <a:rPr lang="en-US" sz="4600"/>
              <a:t>Federal Monitoring Surveys - Comparative</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0221437-E57E-7926-F99F-F6C314512806}"/>
              </a:ext>
            </a:extLst>
          </p:cNvPr>
          <p:cNvSpPr>
            <a:spLocks noGrp="1"/>
          </p:cNvSpPr>
          <p:nvPr>
            <p:ph idx="1"/>
          </p:nvPr>
        </p:nvSpPr>
        <p:spPr>
          <a:xfrm>
            <a:off x="838200" y="1929384"/>
            <a:ext cx="10515600" cy="4251960"/>
          </a:xfrm>
        </p:spPr>
        <p:txBody>
          <a:bodyPr>
            <a:normAutofit/>
          </a:bodyPr>
          <a:lstStyle/>
          <a:p>
            <a:r>
              <a:rPr lang="en-US" sz="2200"/>
              <a:t>Look-back surveys</a:t>
            </a:r>
          </a:p>
          <a:p>
            <a:r>
              <a:rPr lang="en-US" sz="2200"/>
              <a:t>Within 60 days of standard</a:t>
            </a:r>
          </a:p>
          <a:p>
            <a:r>
              <a:rPr lang="en-US" sz="2200"/>
              <a:t>Monitor/evaluate surveyor performance</a:t>
            </a:r>
          </a:p>
          <a:p>
            <a:endParaRPr lang="en-US" sz="2200"/>
          </a:p>
        </p:txBody>
      </p:sp>
    </p:spTree>
    <p:extLst>
      <p:ext uri="{BB962C8B-B14F-4D97-AF65-F5344CB8AC3E}">
        <p14:creationId xmlns:p14="http://schemas.microsoft.com/office/powerpoint/2010/main" val="1233124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2D56A0-CE1C-50F0-6FF3-E0B518947D03}"/>
              </a:ext>
            </a:extLst>
          </p:cNvPr>
          <p:cNvSpPr>
            <a:spLocks noGrp="1"/>
          </p:cNvSpPr>
          <p:nvPr>
            <p:ph type="title"/>
          </p:nvPr>
        </p:nvSpPr>
        <p:spPr>
          <a:xfrm>
            <a:off x="838200" y="365125"/>
            <a:ext cx="10515600" cy="1325563"/>
          </a:xfrm>
        </p:spPr>
        <p:txBody>
          <a:bodyPr>
            <a:normAutofit/>
          </a:bodyPr>
          <a:lstStyle/>
          <a:p>
            <a:r>
              <a:rPr lang="en-US" sz="4600"/>
              <a:t>Prioritizing Surveys for Federal Monitoring</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0D9EA2A-5021-2447-E172-B1B8F5FCDC72}"/>
              </a:ext>
            </a:extLst>
          </p:cNvPr>
          <p:cNvSpPr>
            <a:spLocks noGrp="1"/>
          </p:cNvSpPr>
          <p:nvPr>
            <p:ph idx="1"/>
          </p:nvPr>
        </p:nvSpPr>
        <p:spPr>
          <a:xfrm>
            <a:off x="838200" y="1929384"/>
            <a:ext cx="10515600" cy="4251960"/>
          </a:xfrm>
        </p:spPr>
        <p:txBody>
          <a:bodyPr>
            <a:normAutofit/>
          </a:bodyPr>
          <a:lstStyle/>
          <a:p>
            <a:r>
              <a:rPr lang="en-US" sz="2200"/>
              <a:t>Data indicates risk of noncompliance with focused concern</a:t>
            </a:r>
          </a:p>
          <a:p>
            <a:r>
              <a:rPr lang="en-US" sz="2200"/>
              <a:t>History of noncompliance with focused concern</a:t>
            </a:r>
          </a:p>
          <a:p>
            <a:r>
              <a:rPr lang="en-US" sz="2200"/>
              <a:t>Allegations of noncompliance with focused concern</a:t>
            </a:r>
          </a:p>
          <a:p>
            <a:r>
              <a:rPr lang="en-US" sz="2200"/>
              <a:t>Good training opportunity (Resource Support Surveys only)</a:t>
            </a:r>
          </a:p>
          <a:p>
            <a:endParaRPr lang="en-US" sz="2200"/>
          </a:p>
        </p:txBody>
      </p:sp>
    </p:spTree>
    <p:extLst>
      <p:ext uri="{BB962C8B-B14F-4D97-AF65-F5344CB8AC3E}">
        <p14:creationId xmlns:p14="http://schemas.microsoft.com/office/powerpoint/2010/main" val="3222668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C649B47-ACFE-D623-3DBD-BA0F6E9FF093}"/>
              </a:ext>
            </a:extLst>
          </p:cNvPr>
          <p:cNvSpPr>
            <a:spLocks noGrp="1"/>
          </p:cNvSpPr>
          <p:nvPr>
            <p:ph type="title"/>
          </p:nvPr>
        </p:nvSpPr>
        <p:spPr>
          <a:xfrm>
            <a:off x="838200" y="365125"/>
            <a:ext cx="10515600" cy="1325563"/>
          </a:xfrm>
        </p:spPr>
        <p:txBody>
          <a:bodyPr>
            <a:normAutofit/>
          </a:bodyPr>
          <a:lstStyle/>
          <a:p>
            <a:r>
              <a:rPr lang="en-US"/>
              <a:t>Risk-Based Survey Pilot</a:t>
            </a:r>
          </a:p>
        </p:txBody>
      </p:sp>
      <p:sp>
        <p:nvSpPr>
          <p:cNvPr id="19" name="Arc 1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4781CE5-69D4-B21A-480A-DF5EDF6B489A}"/>
              </a:ext>
            </a:extLst>
          </p:cNvPr>
          <p:cNvSpPr>
            <a:spLocks noGrp="1"/>
          </p:cNvSpPr>
          <p:nvPr>
            <p:ph idx="1"/>
          </p:nvPr>
        </p:nvSpPr>
        <p:spPr>
          <a:xfrm>
            <a:off x="838200" y="1825625"/>
            <a:ext cx="10515600" cy="4351338"/>
          </a:xfrm>
        </p:spPr>
        <p:txBody>
          <a:bodyPr>
            <a:normAutofit/>
          </a:bodyPr>
          <a:lstStyle/>
          <a:p>
            <a:r>
              <a:rPr lang="en-US" dirty="0"/>
              <a:t>Announced in December 2023</a:t>
            </a:r>
          </a:p>
          <a:p>
            <a:r>
              <a:rPr lang="en-US" dirty="0"/>
              <a:t>Piloting currently in select states</a:t>
            </a:r>
          </a:p>
          <a:p>
            <a:r>
              <a:rPr lang="en-US" dirty="0"/>
              <a:t>Same survey elements, streamlined process</a:t>
            </a:r>
          </a:p>
          <a:p>
            <a:r>
              <a:rPr lang="en-US" dirty="0"/>
              <a:t>Less time on site, fewer surveyors</a:t>
            </a:r>
          </a:p>
          <a:p>
            <a:r>
              <a:rPr lang="en-US" dirty="0"/>
              <a:t>Would replace standard recertification survey</a:t>
            </a:r>
          </a:p>
        </p:txBody>
      </p:sp>
    </p:spTree>
    <p:extLst>
      <p:ext uri="{BB962C8B-B14F-4D97-AF65-F5344CB8AC3E}">
        <p14:creationId xmlns:p14="http://schemas.microsoft.com/office/powerpoint/2010/main" val="4075715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095587D-53F7-765D-949D-D048A6AB0F2F}"/>
              </a:ext>
            </a:extLst>
          </p:cNvPr>
          <p:cNvSpPr>
            <a:spLocks noGrp="1"/>
          </p:cNvSpPr>
          <p:nvPr>
            <p:ph type="title"/>
          </p:nvPr>
        </p:nvSpPr>
        <p:spPr>
          <a:xfrm>
            <a:off x="838200" y="365125"/>
            <a:ext cx="10515600" cy="1325563"/>
          </a:xfrm>
        </p:spPr>
        <p:txBody>
          <a:bodyPr>
            <a:normAutofit/>
          </a:bodyPr>
          <a:lstStyle/>
          <a:p>
            <a:r>
              <a:rPr lang="en-US"/>
              <a:t>Risk-Based Survey Pilot</a:t>
            </a:r>
          </a:p>
        </p:txBody>
      </p:sp>
      <p:sp>
        <p:nvSpPr>
          <p:cNvPr id="19" name="Arc 1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E1E7612-DBF7-3A02-08D5-B187EDFC3C75}"/>
              </a:ext>
            </a:extLst>
          </p:cNvPr>
          <p:cNvSpPr>
            <a:spLocks noGrp="1"/>
          </p:cNvSpPr>
          <p:nvPr>
            <p:ph idx="1"/>
          </p:nvPr>
        </p:nvSpPr>
        <p:spPr>
          <a:xfrm>
            <a:off x="838200" y="1825625"/>
            <a:ext cx="10515600" cy="4351338"/>
          </a:xfrm>
        </p:spPr>
        <p:txBody>
          <a:bodyPr>
            <a:normAutofit/>
          </a:bodyPr>
          <a:lstStyle/>
          <a:p>
            <a:r>
              <a:rPr lang="en-US" dirty="0"/>
              <a:t>Criteria-based eligibility</a:t>
            </a:r>
          </a:p>
          <a:p>
            <a:r>
              <a:rPr lang="en-US" dirty="0"/>
              <a:t>Divert up to 10% of nursing homes in a state</a:t>
            </a:r>
          </a:p>
          <a:p>
            <a:pPr lvl="1"/>
            <a:r>
              <a:rPr lang="en-US" dirty="0"/>
              <a:t>Wyoming: “3.5” providers, likely 3</a:t>
            </a:r>
          </a:p>
          <a:p>
            <a:pPr lvl="1"/>
            <a:r>
              <a:rPr lang="en-US" dirty="0"/>
              <a:t>If fewer than 10% meet criteria, fewer than 10% are diverted</a:t>
            </a:r>
          </a:p>
          <a:p>
            <a:pPr marL="0" indent="0">
              <a:buNone/>
            </a:pPr>
            <a:endParaRPr lang="en-US" dirty="0"/>
          </a:p>
        </p:txBody>
      </p:sp>
    </p:spTree>
    <p:extLst>
      <p:ext uri="{BB962C8B-B14F-4D97-AF65-F5344CB8AC3E}">
        <p14:creationId xmlns:p14="http://schemas.microsoft.com/office/powerpoint/2010/main" val="3472175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2AF29B1-E0CD-8FAF-0B6B-A2B0892800AB}"/>
              </a:ext>
            </a:extLst>
          </p:cNvPr>
          <p:cNvSpPr>
            <a:spLocks noGrp="1"/>
          </p:cNvSpPr>
          <p:nvPr>
            <p:ph type="title"/>
          </p:nvPr>
        </p:nvSpPr>
        <p:spPr>
          <a:xfrm>
            <a:off x="838200" y="365125"/>
            <a:ext cx="10515600" cy="1325563"/>
          </a:xfrm>
        </p:spPr>
        <p:txBody>
          <a:bodyPr>
            <a:normAutofit/>
          </a:bodyPr>
          <a:lstStyle/>
          <a:p>
            <a:r>
              <a:rPr lang="en-US"/>
              <a:t>Risk-Based Survey Pilot - Considerations</a:t>
            </a:r>
          </a:p>
        </p:txBody>
      </p:sp>
      <p:sp>
        <p:nvSpPr>
          <p:cNvPr id="19" name="Arc 1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342E521-36AD-7EE9-241A-DF0B9E5012A9}"/>
              </a:ext>
            </a:extLst>
          </p:cNvPr>
          <p:cNvSpPr>
            <a:spLocks noGrp="1"/>
          </p:cNvSpPr>
          <p:nvPr>
            <p:ph idx="1"/>
          </p:nvPr>
        </p:nvSpPr>
        <p:spPr>
          <a:xfrm>
            <a:off x="838200" y="1825625"/>
            <a:ext cx="10515600" cy="4351338"/>
          </a:xfrm>
        </p:spPr>
        <p:txBody>
          <a:bodyPr>
            <a:normAutofit/>
          </a:bodyPr>
          <a:lstStyle/>
          <a:p>
            <a:r>
              <a:rPr lang="en-US" dirty="0"/>
              <a:t>Past survey history </a:t>
            </a:r>
          </a:p>
          <a:p>
            <a:pPr lvl="1"/>
            <a:r>
              <a:rPr lang="en-US" dirty="0"/>
              <a:t>Rates and severity of noncompliance</a:t>
            </a:r>
          </a:p>
          <a:p>
            <a:pPr lvl="1"/>
            <a:r>
              <a:rPr lang="en-US" dirty="0"/>
              <a:t>History of abuse</a:t>
            </a:r>
          </a:p>
          <a:p>
            <a:pPr lvl="1"/>
            <a:r>
              <a:rPr lang="en-US" dirty="0"/>
              <a:t>Harm-level citations</a:t>
            </a:r>
          </a:p>
          <a:p>
            <a:r>
              <a:rPr lang="en-US" dirty="0"/>
              <a:t>Staffing</a:t>
            </a:r>
          </a:p>
          <a:p>
            <a:pPr lvl="1"/>
            <a:r>
              <a:rPr lang="en-US" dirty="0"/>
              <a:t>Staffing levels</a:t>
            </a:r>
          </a:p>
          <a:p>
            <a:pPr lvl="1"/>
            <a:r>
              <a:rPr lang="en-US" dirty="0"/>
              <a:t>Submission of PBJ data</a:t>
            </a:r>
          </a:p>
          <a:p>
            <a:r>
              <a:rPr lang="en-US" dirty="0"/>
              <a:t>Quality measures</a:t>
            </a:r>
          </a:p>
          <a:p>
            <a:pPr lvl="1"/>
            <a:r>
              <a:rPr lang="en-US" dirty="0"/>
              <a:t>Rates of hospitalization</a:t>
            </a:r>
          </a:p>
          <a:p>
            <a:pPr lvl="1"/>
            <a:r>
              <a:rPr lang="en-US" dirty="0"/>
              <a:t>Quality of care measures</a:t>
            </a:r>
          </a:p>
          <a:p>
            <a:endParaRPr lang="en-US" dirty="0"/>
          </a:p>
        </p:txBody>
      </p:sp>
    </p:spTree>
    <p:extLst>
      <p:ext uri="{BB962C8B-B14F-4D97-AF65-F5344CB8AC3E}">
        <p14:creationId xmlns:p14="http://schemas.microsoft.com/office/powerpoint/2010/main" val="26196386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DE2E8FE-B87B-430D-9722-167B5E2C2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a:extLst>
              <a:ext uri="{FF2B5EF4-FFF2-40B4-BE49-F238E27FC236}">
                <a16:creationId xmlns:a16="http://schemas.microsoft.com/office/drawing/2014/main" id="{5E7AA7E8-8006-4E1F-A566-FCF37EE6F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Row of seated people, some writing notes in book on lap">
            <a:extLst>
              <a:ext uri="{FF2B5EF4-FFF2-40B4-BE49-F238E27FC236}">
                <a16:creationId xmlns:a16="http://schemas.microsoft.com/office/drawing/2014/main" id="{45FCC014-2FDA-35BC-5159-7F6D9C262E0B}"/>
              </a:ext>
            </a:extLst>
          </p:cNvPr>
          <p:cNvPicPr>
            <a:picLocks noChangeAspect="1"/>
          </p:cNvPicPr>
          <p:nvPr/>
        </p:nvPicPr>
        <p:blipFill>
          <a:blip r:embed="rId2">
            <a:alphaModFix amt="55000"/>
            <a:extLst>
              <a:ext uri="{28A0092B-C50C-407E-A947-70E740481C1C}">
                <a14:useLocalDpi xmlns:a14="http://schemas.microsoft.com/office/drawing/2010/main" val="0"/>
              </a:ext>
            </a:extLst>
          </a:blip>
          <a:srcRect t="31186" b="31186"/>
          <a:stretch/>
        </p:blipFill>
        <p:spPr>
          <a:xfrm>
            <a:off x="20" y="10"/>
            <a:ext cx="12191981" cy="6857989"/>
          </a:xfrm>
          <a:prstGeom prst="rect">
            <a:avLst/>
          </a:prstGeom>
        </p:spPr>
      </p:pic>
      <p:sp>
        <p:nvSpPr>
          <p:cNvPr id="4" name="Title 3">
            <a:extLst>
              <a:ext uri="{FF2B5EF4-FFF2-40B4-BE49-F238E27FC236}">
                <a16:creationId xmlns:a16="http://schemas.microsoft.com/office/drawing/2014/main" id="{19DB0A3C-364C-596A-1544-A63C16F57DD0}"/>
              </a:ext>
            </a:extLst>
          </p:cNvPr>
          <p:cNvSpPr>
            <a:spLocks noGrp="1"/>
          </p:cNvSpPr>
          <p:nvPr>
            <p:ph type="title"/>
          </p:nvPr>
        </p:nvSpPr>
        <p:spPr>
          <a:xfrm>
            <a:off x="242910" y="1598246"/>
            <a:ext cx="4626709" cy="5122985"/>
          </a:xfrm>
        </p:spPr>
        <p:txBody>
          <a:bodyPr vert="horz" lIns="91440" tIns="45720" rIns="91440" bIns="45720" rtlCol="0" anchor="t">
            <a:normAutofit/>
          </a:bodyPr>
          <a:lstStyle/>
          <a:p>
            <a:pPr algn="r"/>
            <a:r>
              <a:rPr lang="en-US" sz="8000">
                <a:solidFill>
                  <a:srgbClr val="FFFFFF"/>
                </a:solidFill>
              </a:rPr>
              <a:t>Questions and Souvenirs</a:t>
            </a:r>
          </a:p>
        </p:txBody>
      </p:sp>
      <p:sp>
        <p:nvSpPr>
          <p:cNvPr id="5" name="Text Placeholder 4">
            <a:extLst>
              <a:ext uri="{FF2B5EF4-FFF2-40B4-BE49-F238E27FC236}">
                <a16:creationId xmlns:a16="http://schemas.microsoft.com/office/drawing/2014/main" id="{8D118FEF-1C85-8410-CA4C-DBAC41603D69}"/>
              </a:ext>
            </a:extLst>
          </p:cNvPr>
          <p:cNvSpPr>
            <a:spLocks noGrp="1"/>
          </p:cNvSpPr>
          <p:nvPr>
            <p:ph type="body" idx="1"/>
          </p:nvPr>
        </p:nvSpPr>
        <p:spPr>
          <a:xfrm>
            <a:off x="5792994" y="1590840"/>
            <a:ext cx="5672176" cy="5095221"/>
          </a:xfrm>
        </p:spPr>
        <p:txBody>
          <a:bodyPr vert="horz" lIns="91440" tIns="45720" rIns="91440" bIns="45720" rtlCol="0">
            <a:normAutofit/>
          </a:bodyPr>
          <a:lstStyle/>
          <a:p>
            <a:r>
              <a:rPr lang="en-US" sz="4400">
                <a:solidFill>
                  <a:srgbClr val="FFFFFF"/>
                </a:solidFill>
              </a:rPr>
              <a:t>Take one minute: in the Book column, write a new fact you learned.</a:t>
            </a:r>
          </a:p>
        </p:txBody>
      </p:sp>
      <p:cxnSp>
        <p:nvCxnSpPr>
          <p:cNvPr id="15" name="Straight Connector 14">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4443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F7D18-C304-CDAD-91DF-19EA90878F3D}"/>
              </a:ext>
            </a:extLst>
          </p:cNvPr>
          <p:cNvSpPr>
            <a:spLocks noGrp="1"/>
          </p:cNvSpPr>
          <p:nvPr>
            <p:ph type="title"/>
          </p:nvPr>
        </p:nvSpPr>
        <p:spPr/>
        <p:txBody>
          <a:bodyPr/>
          <a:lstStyle/>
          <a:p>
            <a:r>
              <a:rPr lang="en-US" dirty="0"/>
              <a:t>Agenda</a:t>
            </a:r>
          </a:p>
        </p:txBody>
      </p:sp>
      <p:graphicFrame>
        <p:nvGraphicFramePr>
          <p:cNvPr id="5" name="Content Placeholder 2">
            <a:extLst>
              <a:ext uri="{FF2B5EF4-FFF2-40B4-BE49-F238E27FC236}">
                <a16:creationId xmlns:a16="http://schemas.microsoft.com/office/drawing/2014/main" id="{37A4A96E-4786-D7BD-7972-946A89014AD7}"/>
              </a:ext>
            </a:extLst>
          </p:cNvPr>
          <p:cNvGraphicFramePr>
            <a:graphicFrameLocks noGrp="1"/>
          </p:cNvGraphicFramePr>
          <p:nvPr>
            <p:ph idx="1"/>
            <p:extLst>
              <p:ext uri="{D42A27DB-BD31-4B8C-83A1-F6EECF244321}">
                <p14:modId xmlns:p14="http://schemas.microsoft.com/office/powerpoint/2010/main" val="321585598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4490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Blue colored book">
            <a:extLst>
              <a:ext uri="{FF2B5EF4-FFF2-40B4-BE49-F238E27FC236}">
                <a16:creationId xmlns:a16="http://schemas.microsoft.com/office/drawing/2014/main" id="{5E00904A-D986-D505-D8CE-B82E5DE797C9}"/>
              </a:ext>
            </a:extLst>
          </p:cNvPr>
          <p:cNvPicPr>
            <a:picLocks noChangeAspect="1"/>
          </p:cNvPicPr>
          <p:nvPr/>
        </p:nvPicPr>
        <p:blipFill>
          <a:blip r:embed="rId2">
            <a:extLst>
              <a:ext uri="{28A0092B-C50C-407E-A947-70E740481C1C}">
                <a14:useLocalDpi xmlns:a14="http://schemas.microsoft.com/office/drawing/2010/main" val="0"/>
              </a:ext>
            </a:extLst>
          </a:blip>
          <a:srcRect t="7986" b="7986"/>
          <a:stretch/>
        </p:blipFill>
        <p:spPr>
          <a:xfrm>
            <a:off x="20" y="1"/>
            <a:ext cx="12191980" cy="6857999"/>
          </a:xfrm>
          <a:prstGeom prst="rect">
            <a:avLst/>
          </a:prstGeom>
        </p:spPr>
      </p:pic>
      <p:sp>
        <p:nvSpPr>
          <p:cNvPr id="4" name="Title 3">
            <a:extLst>
              <a:ext uri="{FF2B5EF4-FFF2-40B4-BE49-F238E27FC236}">
                <a16:creationId xmlns:a16="http://schemas.microsoft.com/office/drawing/2014/main" id="{7D2D580C-1E8D-A46A-10E3-82692C47F33D}"/>
              </a:ext>
            </a:extLst>
          </p:cNvPr>
          <p:cNvSpPr>
            <a:spLocks noGrp="1"/>
          </p:cNvSpPr>
          <p:nvPr>
            <p:ph type="title"/>
          </p:nvPr>
        </p:nvSpPr>
        <p:spPr>
          <a:xfrm>
            <a:off x="1524000" y="1122362"/>
            <a:ext cx="9144000" cy="2306638"/>
          </a:xfrm>
        </p:spPr>
        <p:txBody>
          <a:bodyPr vert="horz" lIns="91440" tIns="45720" rIns="91440" bIns="45720" rtlCol="0" anchor="b">
            <a:normAutofit/>
          </a:bodyPr>
          <a:lstStyle/>
          <a:p>
            <a:pPr algn="ctr"/>
            <a:r>
              <a:rPr lang="en-US" b="1" dirty="0">
                <a:solidFill>
                  <a:srgbClr val="FFFFFF"/>
                </a:solidFill>
              </a:rPr>
              <a:t>LeadingAge Survey Work</a:t>
            </a:r>
          </a:p>
        </p:txBody>
      </p:sp>
    </p:spTree>
    <p:extLst>
      <p:ext uri="{BB962C8B-B14F-4D97-AF65-F5344CB8AC3E}">
        <p14:creationId xmlns:p14="http://schemas.microsoft.com/office/powerpoint/2010/main" val="1714220984"/>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6C1A7F6-48BA-407A-6241-8098CF3D053D}"/>
              </a:ext>
            </a:extLst>
          </p:cNvPr>
          <p:cNvSpPr>
            <a:spLocks noGrp="1"/>
          </p:cNvSpPr>
          <p:nvPr>
            <p:ph type="title"/>
          </p:nvPr>
        </p:nvSpPr>
        <p:spPr>
          <a:xfrm>
            <a:off x="838200" y="365125"/>
            <a:ext cx="10515600" cy="1325563"/>
          </a:xfrm>
        </p:spPr>
        <p:txBody>
          <a:bodyPr>
            <a:normAutofit/>
          </a:bodyPr>
          <a:lstStyle/>
          <a:p>
            <a:r>
              <a:rPr lang="en-US" sz="5400"/>
              <a:t>LeadingAge Survey Work</a:t>
            </a:r>
          </a:p>
        </p:txBody>
      </p:sp>
      <p:sp>
        <p:nvSpPr>
          <p:cNvPr id="1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C437B0CA-7408-D616-D950-09F838D96241}"/>
              </a:ext>
            </a:extLst>
          </p:cNvPr>
          <p:cNvSpPr>
            <a:spLocks noGrp="1"/>
          </p:cNvSpPr>
          <p:nvPr>
            <p:ph idx="1"/>
          </p:nvPr>
        </p:nvSpPr>
        <p:spPr>
          <a:xfrm>
            <a:off x="838200" y="1929384"/>
            <a:ext cx="10515600" cy="4251960"/>
          </a:xfrm>
        </p:spPr>
        <p:txBody>
          <a:bodyPr>
            <a:normAutofit/>
          </a:bodyPr>
          <a:lstStyle/>
          <a:p>
            <a:r>
              <a:rPr lang="en-US" sz="2200"/>
              <a:t>Began in summer 2023</a:t>
            </a:r>
          </a:p>
          <a:p>
            <a:r>
              <a:rPr lang="en-US" sz="2200"/>
              <a:t>Concerns about immediate jeopardy citations</a:t>
            </a:r>
          </a:p>
          <a:p>
            <a:r>
              <a:rPr lang="en-US" sz="2200"/>
              <a:t>Investigating interplay with psychosocial outcomes severity guide</a:t>
            </a:r>
          </a:p>
          <a:p>
            <a:r>
              <a:rPr lang="en-US" sz="2200"/>
              <a:t>November 2023: expand the scope </a:t>
            </a:r>
          </a:p>
        </p:txBody>
      </p:sp>
    </p:spTree>
    <p:extLst>
      <p:ext uri="{BB962C8B-B14F-4D97-AF65-F5344CB8AC3E}">
        <p14:creationId xmlns:p14="http://schemas.microsoft.com/office/powerpoint/2010/main" val="2887773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7389AF-9D4E-E2EB-2E1B-F96AB4964E27}"/>
              </a:ext>
            </a:extLst>
          </p:cNvPr>
          <p:cNvSpPr>
            <a:spLocks noGrp="1"/>
          </p:cNvSpPr>
          <p:nvPr>
            <p:ph type="title"/>
          </p:nvPr>
        </p:nvSpPr>
        <p:spPr>
          <a:xfrm>
            <a:off x="838200" y="365125"/>
            <a:ext cx="10515600" cy="1325563"/>
          </a:xfrm>
        </p:spPr>
        <p:txBody>
          <a:bodyPr>
            <a:normAutofit/>
          </a:bodyPr>
          <a:lstStyle/>
          <a:p>
            <a:r>
              <a:rPr lang="en-US" sz="5400"/>
              <a:t>Initial Framework</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2C4F7CF-5313-F5E4-2EB3-A9824D63D395}"/>
              </a:ext>
            </a:extLst>
          </p:cNvPr>
          <p:cNvSpPr>
            <a:spLocks noGrp="1"/>
          </p:cNvSpPr>
          <p:nvPr>
            <p:ph idx="1"/>
          </p:nvPr>
        </p:nvSpPr>
        <p:spPr>
          <a:xfrm>
            <a:off x="838200" y="1929384"/>
            <a:ext cx="10515600" cy="4251960"/>
          </a:xfrm>
        </p:spPr>
        <p:txBody>
          <a:bodyPr>
            <a:normAutofit/>
          </a:bodyPr>
          <a:lstStyle/>
          <a:p>
            <a:r>
              <a:rPr lang="en-US" sz="2200" dirty="0"/>
              <a:t>Identified top concerns based on member feedback:</a:t>
            </a:r>
          </a:p>
          <a:p>
            <a:pPr lvl="1"/>
            <a:r>
              <a:rPr lang="en-US" sz="2200" dirty="0"/>
              <a:t>Citation and enforcement inconsistency</a:t>
            </a:r>
          </a:p>
          <a:p>
            <a:pPr lvl="1"/>
            <a:r>
              <a:rPr lang="en-US" sz="2200" dirty="0"/>
              <a:t>Surveyor approach</a:t>
            </a:r>
          </a:p>
          <a:p>
            <a:pPr lvl="1"/>
            <a:r>
              <a:rPr lang="en-US" sz="2200" dirty="0"/>
              <a:t>Survey timelines</a:t>
            </a:r>
          </a:p>
          <a:p>
            <a:pPr lvl="1"/>
            <a:r>
              <a:rPr lang="en-US" sz="2200" dirty="0"/>
              <a:t>Informal Dispute Resolution</a:t>
            </a:r>
          </a:p>
          <a:p>
            <a:pPr lvl="1"/>
            <a:r>
              <a:rPr lang="en-US" sz="2200" dirty="0"/>
              <a:t>Facility-reported incidents (added after launch)</a:t>
            </a:r>
          </a:p>
          <a:p>
            <a:r>
              <a:rPr lang="en-US" sz="2200" dirty="0"/>
              <a:t>What can we do this year?</a:t>
            </a:r>
          </a:p>
          <a:p>
            <a:endParaRPr lang="en-US" sz="2200" dirty="0"/>
          </a:p>
        </p:txBody>
      </p:sp>
    </p:spTree>
    <p:extLst>
      <p:ext uri="{BB962C8B-B14F-4D97-AF65-F5344CB8AC3E}">
        <p14:creationId xmlns:p14="http://schemas.microsoft.com/office/powerpoint/2010/main" val="488425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A9C68-A447-E9BC-F384-EBCE52FF2D27}"/>
              </a:ext>
            </a:extLst>
          </p:cNvPr>
          <p:cNvSpPr>
            <a:spLocks noGrp="1"/>
          </p:cNvSpPr>
          <p:nvPr>
            <p:ph type="title"/>
          </p:nvPr>
        </p:nvSpPr>
        <p:spPr/>
        <p:txBody>
          <a:bodyPr/>
          <a:lstStyle/>
          <a:p>
            <a:r>
              <a:rPr lang="en-US" dirty="0"/>
              <a:t>Citation and Enforcement Inconsistency</a:t>
            </a:r>
          </a:p>
        </p:txBody>
      </p:sp>
      <p:graphicFrame>
        <p:nvGraphicFramePr>
          <p:cNvPr id="5" name="Content Placeholder 2">
            <a:extLst>
              <a:ext uri="{FF2B5EF4-FFF2-40B4-BE49-F238E27FC236}">
                <a16:creationId xmlns:a16="http://schemas.microsoft.com/office/drawing/2014/main" id="{57746CE1-4687-D302-0361-0F689D274389}"/>
              </a:ext>
            </a:extLst>
          </p:cNvPr>
          <p:cNvGraphicFramePr>
            <a:graphicFrameLocks noGrp="1"/>
          </p:cNvGraphicFramePr>
          <p:nvPr>
            <p:ph idx="1"/>
            <p:extLst>
              <p:ext uri="{D42A27DB-BD31-4B8C-83A1-F6EECF244321}">
                <p14:modId xmlns:p14="http://schemas.microsoft.com/office/powerpoint/2010/main" val="265708405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03960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63396-647B-EAFE-6D24-F7588263D640}"/>
              </a:ext>
            </a:extLst>
          </p:cNvPr>
          <p:cNvSpPr>
            <a:spLocks noGrp="1"/>
          </p:cNvSpPr>
          <p:nvPr>
            <p:ph type="title"/>
          </p:nvPr>
        </p:nvSpPr>
        <p:spPr/>
        <p:txBody>
          <a:bodyPr/>
          <a:lstStyle/>
          <a:p>
            <a:r>
              <a:rPr lang="en-US" dirty="0"/>
              <a:t>Surveyor Approach</a:t>
            </a:r>
          </a:p>
        </p:txBody>
      </p:sp>
      <p:graphicFrame>
        <p:nvGraphicFramePr>
          <p:cNvPr id="5" name="Content Placeholder 2">
            <a:extLst>
              <a:ext uri="{FF2B5EF4-FFF2-40B4-BE49-F238E27FC236}">
                <a16:creationId xmlns:a16="http://schemas.microsoft.com/office/drawing/2014/main" id="{88806DF6-EA9B-6D26-A8AC-8A6F2DCC374C}"/>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7591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6549C-E05A-90B5-1320-1EDC18A6EC55}"/>
              </a:ext>
            </a:extLst>
          </p:cNvPr>
          <p:cNvSpPr>
            <a:spLocks noGrp="1"/>
          </p:cNvSpPr>
          <p:nvPr>
            <p:ph type="title"/>
          </p:nvPr>
        </p:nvSpPr>
        <p:spPr/>
        <p:txBody>
          <a:bodyPr/>
          <a:lstStyle/>
          <a:p>
            <a:r>
              <a:rPr lang="en-US" dirty="0"/>
              <a:t>Survey Timelines</a:t>
            </a:r>
          </a:p>
        </p:txBody>
      </p:sp>
      <p:graphicFrame>
        <p:nvGraphicFramePr>
          <p:cNvPr id="5" name="Content Placeholder 2">
            <a:extLst>
              <a:ext uri="{FF2B5EF4-FFF2-40B4-BE49-F238E27FC236}">
                <a16:creationId xmlns:a16="http://schemas.microsoft.com/office/drawing/2014/main" id="{17430374-0A35-9542-7267-DD4BC0D08AB3}"/>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5068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8F63-35B1-A857-ACA0-0524537BB949}"/>
              </a:ext>
            </a:extLst>
          </p:cNvPr>
          <p:cNvSpPr>
            <a:spLocks noGrp="1"/>
          </p:cNvSpPr>
          <p:nvPr>
            <p:ph type="title"/>
          </p:nvPr>
        </p:nvSpPr>
        <p:spPr/>
        <p:txBody>
          <a:bodyPr/>
          <a:lstStyle/>
          <a:p>
            <a:r>
              <a:rPr lang="en-US" dirty="0"/>
              <a:t>Informal Dispute Resolution</a:t>
            </a:r>
          </a:p>
        </p:txBody>
      </p:sp>
      <p:graphicFrame>
        <p:nvGraphicFramePr>
          <p:cNvPr id="5" name="Content Placeholder 2">
            <a:extLst>
              <a:ext uri="{FF2B5EF4-FFF2-40B4-BE49-F238E27FC236}">
                <a16:creationId xmlns:a16="http://schemas.microsoft.com/office/drawing/2014/main" id="{8174B926-5907-C840-DCF5-3E164AF3158F}"/>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249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70FB9E-DF13-536A-49D8-61BA5EB67B96}"/>
              </a:ext>
            </a:extLst>
          </p:cNvPr>
          <p:cNvSpPr>
            <a:spLocks noGrp="1"/>
          </p:cNvSpPr>
          <p:nvPr>
            <p:ph type="title"/>
          </p:nvPr>
        </p:nvSpPr>
        <p:spPr>
          <a:xfrm>
            <a:off x="838200" y="365125"/>
            <a:ext cx="10515600" cy="1325563"/>
          </a:xfrm>
        </p:spPr>
        <p:txBody>
          <a:bodyPr>
            <a:normAutofit/>
          </a:bodyPr>
          <a:lstStyle/>
          <a:p>
            <a:r>
              <a:rPr lang="en-US" sz="5400"/>
              <a:t>Establishing Baseline</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54B61EC-3406-7DFA-F0E3-2412CC2B2F94}"/>
              </a:ext>
            </a:extLst>
          </p:cNvPr>
          <p:cNvSpPr>
            <a:spLocks noGrp="1"/>
          </p:cNvSpPr>
          <p:nvPr>
            <p:ph idx="1"/>
          </p:nvPr>
        </p:nvSpPr>
        <p:spPr>
          <a:xfrm>
            <a:off x="838200" y="1929384"/>
            <a:ext cx="10515600" cy="4251960"/>
          </a:xfrm>
        </p:spPr>
        <p:txBody>
          <a:bodyPr>
            <a:normAutofit/>
          </a:bodyPr>
          <a:lstStyle/>
          <a:p>
            <a:r>
              <a:rPr lang="en-US" sz="2200"/>
              <a:t>Interviewed all state partners </a:t>
            </a:r>
          </a:p>
          <a:p>
            <a:pPr lvl="1"/>
            <a:r>
              <a:rPr lang="en-US" sz="2200"/>
              <a:t>41 states over 6 weeks</a:t>
            </a:r>
          </a:p>
          <a:p>
            <a:r>
              <a:rPr lang="en-US" sz="2200"/>
              <a:t>Focus of conversations:</a:t>
            </a:r>
          </a:p>
          <a:p>
            <a:pPr lvl="1"/>
            <a:r>
              <a:rPr lang="en-US" sz="2200"/>
              <a:t>Concerns</a:t>
            </a:r>
          </a:p>
          <a:p>
            <a:pPr lvl="1"/>
            <a:r>
              <a:rPr lang="en-US" sz="2200"/>
              <a:t>Priorities</a:t>
            </a:r>
          </a:p>
          <a:p>
            <a:pPr lvl="1"/>
            <a:r>
              <a:rPr lang="en-US" sz="2200"/>
              <a:t>Bright spots</a:t>
            </a:r>
          </a:p>
        </p:txBody>
      </p:sp>
    </p:spTree>
    <p:extLst>
      <p:ext uri="{BB962C8B-B14F-4D97-AF65-F5344CB8AC3E}">
        <p14:creationId xmlns:p14="http://schemas.microsoft.com/office/powerpoint/2010/main" val="22679288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37295E-05FC-3371-EB99-6FDDB4F5633F}"/>
              </a:ext>
            </a:extLst>
          </p:cNvPr>
          <p:cNvSpPr>
            <a:spLocks noGrp="1"/>
          </p:cNvSpPr>
          <p:nvPr>
            <p:ph type="title"/>
          </p:nvPr>
        </p:nvSpPr>
        <p:spPr>
          <a:xfrm>
            <a:off x="838200" y="365125"/>
            <a:ext cx="10515600" cy="1325563"/>
          </a:xfrm>
        </p:spPr>
        <p:txBody>
          <a:bodyPr>
            <a:normAutofit/>
          </a:bodyPr>
          <a:lstStyle/>
          <a:p>
            <a:r>
              <a:rPr lang="en-US" sz="5400"/>
              <a:t>Additional Investigation</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B8CF32D-627F-56C2-4855-93841FFFA89F}"/>
              </a:ext>
            </a:extLst>
          </p:cNvPr>
          <p:cNvSpPr>
            <a:spLocks noGrp="1"/>
          </p:cNvSpPr>
          <p:nvPr>
            <p:ph idx="1"/>
          </p:nvPr>
        </p:nvSpPr>
        <p:spPr>
          <a:xfrm>
            <a:off x="838200" y="1929384"/>
            <a:ext cx="10515600" cy="4251960"/>
          </a:xfrm>
        </p:spPr>
        <p:txBody>
          <a:bodyPr>
            <a:normAutofit/>
          </a:bodyPr>
          <a:lstStyle/>
          <a:p>
            <a:r>
              <a:rPr lang="en-US" sz="2200" dirty="0"/>
              <a:t>Survey citation and enforcement data past 5 years</a:t>
            </a:r>
          </a:p>
          <a:p>
            <a:r>
              <a:rPr lang="en-US" sz="2200" dirty="0"/>
              <a:t>State Performance Standards</a:t>
            </a:r>
          </a:p>
          <a:p>
            <a:r>
              <a:rPr lang="en-US" sz="2200" dirty="0"/>
              <a:t>Social Security Act and Code of Federal Regulation</a:t>
            </a:r>
          </a:p>
          <a:p>
            <a:pPr marL="0" indent="0">
              <a:buNone/>
            </a:pPr>
            <a:endParaRPr lang="en-US" sz="2200" dirty="0"/>
          </a:p>
        </p:txBody>
      </p:sp>
    </p:spTree>
    <p:extLst>
      <p:ext uri="{BB962C8B-B14F-4D97-AF65-F5344CB8AC3E}">
        <p14:creationId xmlns:p14="http://schemas.microsoft.com/office/powerpoint/2010/main" val="6870796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F60622-5215-1073-F8FF-5634C41D7A2B}"/>
              </a:ext>
            </a:extLst>
          </p:cNvPr>
          <p:cNvSpPr>
            <a:spLocks noGrp="1"/>
          </p:cNvSpPr>
          <p:nvPr>
            <p:ph type="title"/>
          </p:nvPr>
        </p:nvSpPr>
        <p:spPr>
          <a:xfrm>
            <a:off x="838200" y="365125"/>
            <a:ext cx="10515600" cy="1325563"/>
          </a:xfrm>
        </p:spPr>
        <p:txBody>
          <a:bodyPr>
            <a:normAutofit/>
          </a:bodyPr>
          <a:lstStyle/>
          <a:p>
            <a:r>
              <a:rPr lang="en-US" sz="5400"/>
              <a:t>Additional Qualitative Data</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2663F1A-4192-F18D-ADBD-FBAC9D2E3AC9}"/>
              </a:ext>
            </a:extLst>
          </p:cNvPr>
          <p:cNvSpPr>
            <a:spLocks noGrp="1"/>
          </p:cNvSpPr>
          <p:nvPr>
            <p:ph idx="1"/>
          </p:nvPr>
        </p:nvSpPr>
        <p:spPr>
          <a:xfrm>
            <a:off x="838200" y="1929384"/>
            <a:ext cx="10515600" cy="4251960"/>
          </a:xfrm>
        </p:spPr>
        <p:txBody>
          <a:bodyPr>
            <a:normAutofit/>
          </a:bodyPr>
          <a:lstStyle/>
          <a:p>
            <a:r>
              <a:rPr lang="en-US" sz="2200"/>
              <a:t>Alternative survey processes:</a:t>
            </a:r>
          </a:p>
          <a:p>
            <a:pPr lvl="1"/>
            <a:r>
              <a:rPr lang="en-US" sz="2200"/>
              <a:t>Inpatient hospice</a:t>
            </a:r>
          </a:p>
          <a:p>
            <a:pPr lvl="1"/>
            <a:r>
              <a:rPr lang="en-US" sz="2200"/>
              <a:t>Acute care, critical-access hospitals</a:t>
            </a:r>
          </a:p>
          <a:p>
            <a:pPr lvl="1"/>
            <a:r>
              <a:rPr lang="en-US" sz="2200"/>
              <a:t>Accrediting organization</a:t>
            </a:r>
          </a:p>
          <a:p>
            <a:pPr lvl="1"/>
            <a:r>
              <a:rPr lang="en-US" sz="2200"/>
              <a:t>Moving Forward Coalition (targeted recertification survey)</a:t>
            </a:r>
          </a:p>
          <a:p>
            <a:r>
              <a:rPr lang="en-US" sz="2200"/>
              <a:t>Expert insights on IDR:</a:t>
            </a:r>
          </a:p>
          <a:p>
            <a:pPr lvl="1"/>
            <a:r>
              <a:rPr lang="en-US" sz="2200"/>
              <a:t>Member panelists in 3 states</a:t>
            </a:r>
          </a:p>
          <a:p>
            <a:pPr lvl="1"/>
            <a:r>
              <a:rPr lang="en-US" sz="2200"/>
              <a:t>Law firm serving multiple states</a:t>
            </a:r>
          </a:p>
          <a:p>
            <a:pPr marL="0" indent="0">
              <a:buNone/>
            </a:pPr>
            <a:endParaRPr lang="en-US" sz="2200"/>
          </a:p>
        </p:txBody>
      </p:sp>
    </p:spTree>
    <p:extLst>
      <p:ext uri="{BB962C8B-B14F-4D97-AF65-F5344CB8AC3E}">
        <p14:creationId xmlns:p14="http://schemas.microsoft.com/office/powerpoint/2010/main" val="1056846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6000"/>
            <a:lum/>
          </a:blip>
          <a:srcRect/>
          <a:stretch>
            <a:fillRect l="-2000" r="-2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14DE6B-62ED-A8BF-BB80-15D8E3A2F2B5}"/>
              </a:ext>
            </a:extLst>
          </p:cNvPr>
          <p:cNvSpPr>
            <a:spLocks noGrp="1"/>
          </p:cNvSpPr>
          <p:nvPr>
            <p:ph type="title"/>
          </p:nvPr>
        </p:nvSpPr>
        <p:spPr/>
        <p:txBody>
          <a:bodyPr/>
          <a:lstStyle/>
          <a:p>
            <a:r>
              <a:rPr lang="en-US" dirty="0">
                <a:solidFill>
                  <a:schemeClr val="bg1"/>
                </a:solidFill>
              </a:rPr>
              <a:t>Six Minute Souvenir</a:t>
            </a:r>
          </a:p>
        </p:txBody>
      </p:sp>
      <p:sp>
        <p:nvSpPr>
          <p:cNvPr id="5" name="Text Placeholder 4">
            <a:extLst>
              <a:ext uri="{FF2B5EF4-FFF2-40B4-BE49-F238E27FC236}">
                <a16:creationId xmlns:a16="http://schemas.microsoft.com/office/drawing/2014/main" id="{3128C6BF-229A-BD18-7322-05B606D906B9}"/>
              </a:ext>
            </a:extLst>
          </p:cNvPr>
          <p:cNvSpPr>
            <a:spLocks noGrp="1"/>
          </p:cNvSpPr>
          <p:nvPr>
            <p:ph idx="1"/>
          </p:nvPr>
        </p:nvSpPr>
        <p:spPr>
          <a:xfrm>
            <a:off x="838200" y="1825625"/>
            <a:ext cx="7934864" cy="4351338"/>
          </a:xfrm>
        </p:spPr>
        <p:txBody>
          <a:bodyPr>
            <a:normAutofit/>
          </a:bodyPr>
          <a:lstStyle/>
          <a:p>
            <a:pPr marL="0" indent="0">
              <a:buNone/>
            </a:pPr>
            <a:r>
              <a:rPr lang="en-US" dirty="0">
                <a:solidFill>
                  <a:schemeClr val="bg1"/>
                </a:solidFill>
              </a:rPr>
              <a:t>Divide a sheet of paper into 4 columns. Draw one of these figures at the top of each column:</a:t>
            </a:r>
          </a:p>
          <a:p>
            <a:pPr marL="0" indent="0">
              <a:buNone/>
            </a:pPr>
            <a:endParaRPr lang="en-US" dirty="0">
              <a:solidFill>
                <a:schemeClr val="bg1"/>
              </a:solidFill>
            </a:endParaRPr>
          </a:p>
          <a:p>
            <a:pPr marL="914400" lvl="1" indent="-457200">
              <a:buAutoNum type="arabicPeriod"/>
            </a:pPr>
            <a:r>
              <a:rPr lang="en-US" dirty="0">
                <a:solidFill>
                  <a:schemeClr val="bg1"/>
                </a:solidFill>
              </a:rPr>
              <a:t>A book (for important facts)</a:t>
            </a:r>
          </a:p>
          <a:p>
            <a:pPr marL="914400" lvl="1" indent="-457200">
              <a:buAutoNum type="arabicPeriod"/>
            </a:pPr>
            <a:r>
              <a:rPr lang="en-US" dirty="0">
                <a:solidFill>
                  <a:schemeClr val="bg1"/>
                </a:solidFill>
              </a:rPr>
              <a:t>A lightbulb (for new ideas)</a:t>
            </a:r>
          </a:p>
          <a:p>
            <a:pPr marL="914400" lvl="1" indent="-457200">
              <a:buAutoNum type="arabicPeriod"/>
            </a:pPr>
            <a:r>
              <a:rPr lang="en-US" dirty="0">
                <a:solidFill>
                  <a:schemeClr val="bg1"/>
                </a:solidFill>
              </a:rPr>
              <a:t>A question mark (for any questions you have)</a:t>
            </a:r>
          </a:p>
          <a:p>
            <a:pPr marL="914400" lvl="1" indent="-457200">
              <a:buAutoNum type="arabicPeriod"/>
            </a:pPr>
            <a:r>
              <a:rPr lang="en-US" dirty="0">
                <a:solidFill>
                  <a:schemeClr val="bg1"/>
                </a:solidFill>
              </a:rPr>
              <a:t>A running stick figure (for “action plans”)</a:t>
            </a:r>
          </a:p>
          <a:p>
            <a:pPr marL="0" indent="0">
              <a:buNone/>
            </a:pPr>
            <a:endParaRPr lang="en-US" dirty="0">
              <a:solidFill>
                <a:schemeClr val="bg1"/>
              </a:solidFill>
            </a:endParaRPr>
          </a:p>
          <a:p>
            <a:pPr marL="0" indent="0">
              <a:buNone/>
            </a:pPr>
            <a:r>
              <a:rPr lang="en-US" dirty="0">
                <a:solidFill>
                  <a:schemeClr val="bg1"/>
                </a:solidFill>
              </a:rPr>
              <a:t>We’ll take a break at different points throughout the presentation to fill in the columns.</a:t>
            </a:r>
          </a:p>
        </p:txBody>
      </p:sp>
    </p:spTree>
    <p:extLst>
      <p:ext uri="{BB962C8B-B14F-4D97-AF65-F5344CB8AC3E}">
        <p14:creationId xmlns:p14="http://schemas.microsoft.com/office/powerpoint/2010/main" val="38265120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F3789A7-4B4B-B269-0E30-F664BEAF8506}"/>
              </a:ext>
            </a:extLst>
          </p:cNvPr>
          <p:cNvSpPr>
            <a:spLocks noGrp="1"/>
          </p:cNvSpPr>
          <p:nvPr>
            <p:ph type="title"/>
          </p:nvPr>
        </p:nvSpPr>
        <p:spPr>
          <a:xfrm>
            <a:off x="838200" y="365125"/>
            <a:ext cx="10515600" cy="1325563"/>
          </a:xfrm>
        </p:spPr>
        <p:txBody>
          <a:bodyPr>
            <a:normAutofit/>
          </a:bodyPr>
          <a:lstStyle/>
          <a:p>
            <a:r>
              <a:rPr lang="en-US"/>
              <a:t>What We Learned - Inconsistency</a:t>
            </a:r>
          </a:p>
        </p:txBody>
      </p:sp>
      <p:sp>
        <p:nvSpPr>
          <p:cNvPr id="19" name="Arc 1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DBC64D1-7D6C-38CB-EE28-9626B11BC9B3}"/>
              </a:ext>
            </a:extLst>
          </p:cNvPr>
          <p:cNvSpPr>
            <a:spLocks noGrp="1"/>
          </p:cNvSpPr>
          <p:nvPr>
            <p:ph idx="1"/>
          </p:nvPr>
        </p:nvSpPr>
        <p:spPr>
          <a:xfrm>
            <a:off x="838200" y="1825625"/>
            <a:ext cx="10515600" cy="4351338"/>
          </a:xfrm>
        </p:spPr>
        <p:txBody>
          <a:bodyPr>
            <a:normAutofit/>
          </a:bodyPr>
          <a:lstStyle/>
          <a:p>
            <a:r>
              <a:rPr lang="en-US" dirty="0"/>
              <a:t>Not just state-to-state</a:t>
            </a:r>
          </a:p>
          <a:p>
            <a:pPr lvl="1"/>
            <a:r>
              <a:rPr lang="en-US" dirty="0"/>
              <a:t>Regions within the state</a:t>
            </a:r>
          </a:p>
          <a:p>
            <a:pPr lvl="1"/>
            <a:r>
              <a:rPr lang="en-US" dirty="0"/>
              <a:t>Among surveyor teams</a:t>
            </a:r>
          </a:p>
          <a:p>
            <a:r>
              <a:rPr lang="en-US" dirty="0"/>
              <a:t>Surveyor workforce is current issue</a:t>
            </a:r>
          </a:p>
          <a:p>
            <a:pPr lvl="1"/>
            <a:r>
              <a:rPr lang="en-US" dirty="0"/>
              <a:t>Stretched thin, borrowing from other settings</a:t>
            </a:r>
          </a:p>
          <a:p>
            <a:pPr lvl="1"/>
            <a:r>
              <a:rPr lang="en-US" dirty="0"/>
              <a:t>New surveyors with less experience, less training</a:t>
            </a:r>
          </a:p>
          <a:p>
            <a:r>
              <a:rPr lang="en-US" dirty="0"/>
              <a:t>Strengthened oversight will be passed down</a:t>
            </a:r>
          </a:p>
        </p:txBody>
      </p:sp>
    </p:spTree>
    <p:extLst>
      <p:ext uri="{BB962C8B-B14F-4D97-AF65-F5344CB8AC3E}">
        <p14:creationId xmlns:p14="http://schemas.microsoft.com/office/powerpoint/2010/main" val="27991620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0AAE8E7-3C81-45A1-85C8-C22E2AFC8890}"/>
              </a:ext>
            </a:extLst>
          </p:cNvPr>
          <p:cNvSpPr>
            <a:spLocks noGrp="1"/>
          </p:cNvSpPr>
          <p:nvPr>
            <p:ph type="title"/>
          </p:nvPr>
        </p:nvSpPr>
        <p:spPr>
          <a:xfrm>
            <a:off x="838200" y="365125"/>
            <a:ext cx="10515600" cy="1325563"/>
          </a:xfrm>
        </p:spPr>
        <p:txBody>
          <a:bodyPr>
            <a:normAutofit/>
          </a:bodyPr>
          <a:lstStyle/>
          <a:p>
            <a:r>
              <a:rPr lang="en-US"/>
              <a:t>What We Learned - Approach</a:t>
            </a:r>
          </a:p>
        </p:txBody>
      </p:sp>
      <p:sp>
        <p:nvSpPr>
          <p:cNvPr id="19" name="Arc 1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7CBD19B-8368-AAE0-EBDB-F8199513E9F7}"/>
              </a:ext>
            </a:extLst>
          </p:cNvPr>
          <p:cNvSpPr>
            <a:spLocks noGrp="1"/>
          </p:cNvSpPr>
          <p:nvPr>
            <p:ph idx="1"/>
          </p:nvPr>
        </p:nvSpPr>
        <p:spPr>
          <a:xfrm>
            <a:off x="838200" y="1825625"/>
            <a:ext cx="10515600" cy="4351338"/>
          </a:xfrm>
        </p:spPr>
        <p:txBody>
          <a:bodyPr>
            <a:normAutofit/>
          </a:bodyPr>
          <a:lstStyle/>
          <a:p>
            <a:r>
              <a:rPr lang="en-US"/>
              <a:t>Pressure to cite: society and CMS</a:t>
            </a:r>
          </a:p>
          <a:p>
            <a:r>
              <a:rPr lang="en-US"/>
              <a:t>Need to “humanize” both sides</a:t>
            </a:r>
          </a:p>
          <a:p>
            <a:r>
              <a:rPr lang="en-US"/>
              <a:t>Communication carries a risk</a:t>
            </a:r>
          </a:p>
          <a:p>
            <a:pPr lvl="1"/>
            <a:r>
              <a:rPr lang="en-US"/>
              <a:t>Surveyor feedback participation would vary</a:t>
            </a:r>
          </a:p>
          <a:p>
            <a:pPr lvl="1"/>
            <a:r>
              <a:rPr lang="en-US"/>
              <a:t>Prefer to go through state association</a:t>
            </a:r>
          </a:p>
          <a:p>
            <a:r>
              <a:rPr lang="en-US"/>
              <a:t>Revised citation structure would result in shift toward harm</a:t>
            </a:r>
          </a:p>
        </p:txBody>
      </p:sp>
    </p:spTree>
    <p:extLst>
      <p:ext uri="{BB962C8B-B14F-4D97-AF65-F5344CB8AC3E}">
        <p14:creationId xmlns:p14="http://schemas.microsoft.com/office/powerpoint/2010/main" val="41859161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659BAED-2286-700C-14DB-B15953B9C68E}"/>
              </a:ext>
            </a:extLst>
          </p:cNvPr>
          <p:cNvSpPr>
            <a:spLocks noGrp="1"/>
          </p:cNvSpPr>
          <p:nvPr>
            <p:ph type="title"/>
          </p:nvPr>
        </p:nvSpPr>
        <p:spPr>
          <a:xfrm>
            <a:off x="838200" y="365125"/>
            <a:ext cx="10515600" cy="1325563"/>
          </a:xfrm>
        </p:spPr>
        <p:txBody>
          <a:bodyPr>
            <a:normAutofit/>
          </a:bodyPr>
          <a:lstStyle/>
          <a:p>
            <a:r>
              <a:rPr lang="en-US"/>
              <a:t>What We Learned – Timelines </a:t>
            </a:r>
          </a:p>
        </p:txBody>
      </p:sp>
      <p:sp>
        <p:nvSpPr>
          <p:cNvPr id="19" name="Arc 1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24DA915-194B-25FF-5A4D-F0999EA1F52D}"/>
              </a:ext>
            </a:extLst>
          </p:cNvPr>
          <p:cNvSpPr>
            <a:spLocks noGrp="1"/>
          </p:cNvSpPr>
          <p:nvPr>
            <p:ph idx="1"/>
          </p:nvPr>
        </p:nvSpPr>
        <p:spPr>
          <a:xfrm>
            <a:off x="838200" y="1825625"/>
            <a:ext cx="10515600" cy="4351338"/>
          </a:xfrm>
        </p:spPr>
        <p:txBody>
          <a:bodyPr>
            <a:normAutofit/>
          </a:bodyPr>
          <a:lstStyle/>
          <a:p>
            <a:r>
              <a:rPr lang="en-US"/>
              <a:t>Look at past survey performance, staffing, quality measures</a:t>
            </a:r>
          </a:p>
          <a:p>
            <a:r>
              <a:rPr lang="en-US"/>
              <a:t>“If there’s an issue, the state will know.”</a:t>
            </a:r>
          </a:p>
          <a:p>
            <a:r>
              <a:rPr lang="en-US"/>
              <a:t>“They know where to look the second they cross the threshold.”</a:t>
            </a:r>
          </a:p>
          <a:p>
            <a:r>
              <a:rPr lang="en-US"/>
              <a:t>Work is being done:</a:t>
            </a:r>
          </a:p>
          <a:p>
            <a:pPr lvl="1"/>
            <a:r>
              <a:rPr lang="en-US"/>
              <a:t>Moving Forward Coalition Action Plan</a:t>
            </a:r>
          </a:p>
          <a:p>
            <a:pPr lvl="1"/>
            <a:r>
              <a:rPr lang="en-US"/>
              <a:t>CMS Risk-Based Survey pilot</a:t>
            </a:r>
          </a:p>
        </p:txBody>
      </p:sp>
    </p:spTree>
    <p:extLst>
      <p:ext uri="{BB962C8B-B14F-4D97-AF65-F5344CB8AC3E}">
        <p14:creationId xmlns:p14="http://schemas.microsoft.com/office/powerpoint/2010/main" val="5907822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5A7305D-1E4A-8F26-69A1-4AC7774EC621}"/>
              </a:ext>
            </a:extLst>
          </p:cNvPr>
          <p:cNvSpPr>
            <a:spLocks noGrp="1"/>
          </p:cNvSpPr>
          <p:nvPr>
            <p:ph type="title"/>
          </p:nvPr>
        </p:nvSpPr>
        <p:spPr>
          <a:xfrm>
            <a:off x="838200" y="365125"/>
            <a:ext cx="10515600" cy="1325563"/>
          </a:xfrm>
        </p:spPr>
        <p:txBody>
          <a:bodyPr>
            <a:normAutofit/>
          </a:bodyPr>
          <a:lstStyle/>
          <a:p>
            <a:r>
              <a:rPr lang="en-US" dirty="0"/>
              <a:t>What We Learned – IDR Processes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F0D5621-6989-22EF-11CB-904F7A07C3D6}"/>
              </a:ext>
            </a:extLst>
          </p:cNvPr>
          <p:cNvSpPr>
            <a:spLocks noGrp="1"/>
          </p:cNvSpPr>
          <p:nvPr>
            <p:ph idx="1"/>
          </p:nvPr>
        </p:nvSpPr>
        <p:spPr>
          <a:xfrm>
            <a:off x="838200" y="1825625"/>
            <a:ext cx="10515600" cy="4351338"/>
          </a:xfrm>
        </p:spPr>
        <p:txBody>
          <a:bodyPr>
            <a:normAutofit/>
          </a:bodyPr>
          <a:lstStyle/>
          <a:p>
            <a:r>
              <a:rPr lang="en-US" dirty="0"/>
              <a:t>Processes vary widely by state</a:t>
            </a:r>
          </a:p>
          <a:p>
            <a:r>
              <a:rPr lang="en-US" dirty="0"/>
              <a:t>Few engage</a:t>
            </a:r>
          </a:p>
          <a:p>
            <a:r>
              <a:rPr lang="en-US" dirty="0"/>
              <a:t>Key reasons:</a:t>
            </a:r>
          </a:p>
          <a:p>
            <a:pPr lvl="1"/>
            <a:r>
              <a:rPr lang="en-US" dirty="0"/>
              <a:t>Overwhelming/intimidating process</a:t>
            </a:r>
          </a:p>
          <a:p>
            <a:pPr lvl="1"/>
            <a:r>
              <a:rPr lang="en-US" dirty="0"/>
              <a:t>Cost or resource prohibitive (easier to take the reduction)</a:t>
            </a:r>
          </a:p>
          <a:p>
            <a:pPr lvl="1"/>
            <a:r>
              <a:rPr lang="en-US" dirty="0"/>
              <a:t>Doesn’t matter, state won’t overturn anyway</a:t>
            </a:r>
          </a:p>
        </p:txBody>
      </p:sp>
    </p:spTree>
    <p:extLst>
      <p:ext uri="{BB962C8B-B14F-4D97-AF65-F5344CB8AC3E}">
        <p14:creationId xmlns:p14="http://schemas.microsoft.com/office/powerpoint/2010/main" val="33108233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B30AB2-7254-916D-2C4E-E91BBB78C374}"/>
              </a:ext>
            </a:extLst>
          </p:cNvPr>
          <p:cNvSpPr>
            <a:spLocks noGrp="1"/>
          </p:cNvSpPr>
          <p:nvPr>
            <p:ph type="title"/>
          </p:nvPr>
        </p:nvSpPr>
        <p:spPr>
          <a:xfrm>
            <a:off x="838200" y="365125"/>
            <a:ext cx="10515600" cy="1325563"/>
          </a:xfrm>
        </p:spPr>
        <p:txBody>
          <a:bodyPr>
            <a:normAutofit/>
          </a:bodyPr>
          <a:lstStyle/>
          <a:p>
            <a:r>
              <a:rPr lang="en-US" sz="5400"/>
              <a:t>Outreach to CMS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8329D9D-2316-06AD-62E1-47FC8C8F3556}"/>
              </a:ext>
            </a:extLst>
          </p:cNvPr>
          <p:cNvSpPr>
            <a:spLocks noGrp="1"/>
          </p:cNvSpPr>
          <p:nvPr>
            <p:ph idx="1"/>
          </p:nvPr>
        </p:nvSpPr>
        <p:spPr>
          <a:xfrm>
            <a:off x="838200" y="1929384"/>
            <a:ext cx="10515600" cy="4251960"/>
          </a:xfrm>
        </p:spPr>
        <p:txBody>
          <a:bodyPr>
            <a:normAutofit/>
          </a:bodyPr>
          <a:lstStyle/>
          <a:p>
            <a:r>
              <a:rPr lang="en-US" sz="2200"/>
              <a:t>January 2024 letter to CMS: Let us help!</a:t>
            </a:r>
          </a:p>
          <a:p>
            <a:r>
              <a:rPr lang="en-US" sz="2200"/>
              <a:t>March 2024 letter to CMS: Let’s talk!</a:t>
            </a:r>
          </a:p>
          <a:p>
            <a:r>
              <a:rPr lang="en-US" sz="2200"/>
              <a:t>April 2024 meeting with CMS: We have ideas!</a:t>
            </a:r>
          </a:p>
        </p:txBody>
      </p:sp>
    </p:spTree>
    <p:extLst>
      <p:ext uri="{BB962C8B-B14F-4D97-AF65-F5344CB8AC3E}">
        <p14:creationId xmlns:p14="http://schemas.microsoft.com/office/powerpoint/2010/main" val="11829063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BC3D11-5D3E-EFF3-4BE7-7B37AF1591D6}"/>
              </a:ext>
            </a:extLst>
          </p:cNvPr>
          <p:cNvSpPr>
            <a:spLocks noGrp="1"/>
          </p:cNvSpPr>
          <p:nvPr>
            <p:ph type="title"/>
          </p:nvPr>
        </p:nvSpPr>
        <p:spPr>
          <a:xfrm>
            <a:off x="838200" y="365125"/>
            <a:ext cx="10515600" cy="1325563"/>
          </a:xfrm>
        </p:spPr>
        <p:txBody>
          <a:bodyPr>
            <a:normAutofit/>
          </a:bodyPr>
          <a:lstStyle/>
          <a:p>
            <a:r>
              <a:rPr lang="en-US" sz="5400"/>
              <a:t>Meeting with CMS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A28749A-26C5-7D69-E577-E1A538A61175}"/>
              </a:ext>
            </a:extLst>
          </p:cNvPr>
          <p:cNvSpPr>
            <a:spLocks noGrp="1"/>
          </p:cNvSpPr>
          <p:nvPr>
            <p:ph idx="1"/>
          </p:nvPr>
        </p:nvSpPr>
        <p:spPr>
          <a:xfrm>
            <a:off x="838200" y="1929384"/>
            <a:ext cx="10515600" cy="4251960"/>
          </a:xfrm>
        </p:spPr>
        <p:txBody>
          <a:bodyPr>
            <a:normAutofit/>
          </a:bodyPr>
          <a:lstStyle/>
          <a:p>
            <a:r>
              <a:rPr lang="en-US" sz="2200"/>
              <a:t>Questions:</a:t>
            </a:r>
          </a:p>
          <a:p>
            <a:pPr lvl="1"/>
            <a:r>
              <a:rPr lang="en-US" sz="2200"/>
              <a:t>What is CMS doing to align survey processes across settings?</a:t>
            </a:r>
          </a:p>
          <a:p>
            <a:pPr lvl="1"/>
            <a:r>
              <a:rPr lang="en-US" sz="2200"/>
              <a:t>How is CMS holding states accountable for consistency?</a:t>
            </a:r>
          </a:p>
          <a:p>
            <a:pPr lvl="1"/>
            <a:r>
              <a:rPr lang="en-US" sz="2200"/>
              <a:t>What evidence supports positive correlation between citations and quality?</a:t>
            </a:r>
          </a:p>
          <a:p>
            <a:pPr lvl="1"/>
            <a:r>
              <a:rPr lang="en-US" sz="2200"/>
              <a:t>What is the anticipated impact of risk-based survey on citation and enforcement?</a:t>
            </a:r>
          </a:p>
          <a:p>
            <a:r>
              <a:rPr lang="en-US" sz="2200"/>
              <a:t>Bright Spots:</a:t>
            </a:r>
          </a:p>
          <a:p>
            <a:pPr lvl="1"/>
            <a:r>
              <a:rPr lang="en-US" sz="2200"/>
              <a:t>4 Bold Pillars of Change and professionalism training</a:t>
            </a:r>
          </a:p>
          <a:p>
            <a:pPr lvl="1"/>
            <a:r>
              <a:rPr lang="en-US" sz="2200"/>
              <a:t>Long-Term Care Quality Improvement Program</a:t>
            </a:r>
          </a:p>
          <a:p>
            <a:pPr lvl="1"/>
            <a:r>
              <a:rPr lang="en-US" sz="2200"/>
              <a:t>Case studies and deficient practice reviews</a:t>
            </a:r>
          </a:p>
          <a:p>
            <a:pPr lvl="1"/>
            <a:r>
              <a:rPr lang="en-US" sz="2200"/>
              <a:t>Road shows</a:t>
            </a:r>
          </a:p>
        </p:txBody>
      </p:sp>
    </p:spTree>
    <p:extLst>
      <p:ext uri="{BB962C8B-B14F-4D97-AF65-F5344CB8AC3E}">
        <p14:creationId xmlns:p14="http://schemas.microsoft.com/office/powerpoint/2010/main" val="35115051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2EDC60-DF05-D3DE-5B73-916E8CC8D5FA}"/>
              </a:ext>
            </a:extLst>
          </p:cNvPr>
          <p:cNvSpPr>
            <a:spLocks noGrp="1"/>
          </p:cNvSpPr>
          <p:nvPr>
            <p:ph type="title"/>
          </p:nvPr>
        </p:nvSpPr>
        <p:spPr>
          <a:xfrm>
            <a:off x="838200" y="365125"/>
            <a:ext cx="10515600" cy="1325563"/>
          </a:xfrm>
        </p:spPr>
        <p:txBody>
          <a:bodyPr>
            <a:normAutofit/>
          </a:bodyPr>
          <a:lstStyle/>
          <a:p>
            <a:r>
              <a:rPr lang="en-US" sz="5400"/>
              <a:t>Next Steps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9694191-5FC5-FDC2-1C6F-8E65553BCB6C}"/>
              </a:ext>
            </a:extLst>
          </p:cNvPr>
          <p:cNvSpPr>
            <a:spLocks noGrp="1"/>
          </p:cNvSpPr>
          <p:nvPr>
            <p:ph idx="1"/>
          </p:nvPr>
        </p:nvSpPr>
        <p:spPr>
          <a:xfrm>
            <a:off x="838200" y="1929384"/>
            <a:ext cx="10515600" cy="4251960"/>
          </a:xfrm>
        </p:spPr>
        <p:txBody>
          <a:bodyPr>
            <a:normAutofit/>
          </a:bodyPr>
          <a:lstStyle/>
          <a:p>
            <a:r>
              <a:rPr lang="en-US" sz="2200"/>
              <a:t>Education / resources for nursing homes</a:t>
            </a:r>
          </a:p>
          <a:p>
            <a:pPr lvl="1"/>
            <a:r>
              <a:rPr lang="en-US" sz="2200"/>
              <a:t>Facility-reported incidents</a:t>
            </a:r>
          </a:p>
          <a:p>
            <a:pPr lvl="1"/>
            <a:r>
              <a:rPr lang="en-US" sz="2200"/>
              <a:t>Informal Dispute Resolution</a:t>
            </a:r>
          </a:p>
          <a:p>
            <a:r>
              <a:rPr lang="en-US" sz="2200"/>
              <a:t>Advocacy and Action Steps</a:t>
            </a:r>
          </a:p>
          <a:p>
            <a:pPr lvl="1"/>
            <a:r>
              <a:rPr lang="en-US" sz="2200"/>
              <a:t>Accreditation and deemed status</a:t>
            </a:r>
          </a:p>
          <a:p>
            <a:pPr lvl="1"/>
            <a:r>
              <a:rPr lang="en-US" sz="2200"/>
              <a:t>5 Bright Spots</a:t>
            </a:r>
          </a:p>
          <a:p>
            <a:r>
              <a:rPr lang="en-US" sz="2200"/>
              <a:t>Follow up meeting with CMS</a:t>
            </a:r>
          </a:p>
          <a:p>
            <a:endParaRPr lang="en-US" sz="2200"/>
          </a:p>
        </p:txBody>
      </p:sp>
    </p:spTree>
    <p:extLst>
      <p:ext uri="{BB962C8B-B14F-4D97-AF65-F5344CB8AC3E}">
        <p14:creationId xmlns:p14="http://schemas.microsoft.com/office/powerpoint/2010/main" val="24948233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DE2E8FE-B87B-430D-9722-167B5E2C2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a:extLst>
              <a:ext uri="{FF2B5EF4-FFF2-40B4-BE49-F238E27FC236}">
                <a16:creationId xmlns:a16="http://schemas.microsoft.com/office/drawing/2014/main" id="{5E7AA7E8-8006-4E1F-A566-FCF37EE6F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Row of seated people, some writing notes in book on lap">
            <a:extLst>
              <a:ext uri="{FF2B5EF4-FFF2-40B4-BE49-F238E27FC236}">
                <a16:creationId xmlns:a16="http://schemas.microsoft.com/office/drawing/2014/main" id="{45FCC014-2FDA-35BC-5159-7F6D9C262E0B}"/>
              </a:ext>
            </a:extLst>
          </p:cNvPr>
          <p:cNvPicPr>
            <a:picLocks noChangeAspect="1"/>
          </p:cNvPicPr>
          <p:nvPr/>
        </p:nvPicPr>
        <p:blipFill>
          <a:blip r:embed="rId2">
            <a:alphaModFix amt="55000"/>
            <a:extLst>
              <a:ext uri="{28A0092B-C50C-407E-A947-70E740481C1C}">
                <a14:useLocalDpi xmlns:a14="http://schemas.microsoft.com/office/drawing/2010/main" val="0"/>
              </a:ext>
            </a:extLst>
          </a:blip>
          <a:srcRect t="31186" b="31186"/>
          <a:stretch/>
        </p:blipFill>
        <p:spPr>
          <a:xfrm>
            <a:off x="20" y="10"/>
            <a:ext cx="12191981" cy="6857989"/>
          </a:xfrm>
          <a:prstGeom prst="rect">
            <a:avLst/>
          </a:prstGeom>
        </p:spPr>
      </p:pic>
      <p:sp>
        <p:nvSpPr>
          <p:cNvPr id="4" name="Title 3">
            <a:extLst>
              <a:ext uri="{FF2B5EF4-FFF2-40B4-BE49-F238E27FC236}">
                <a16:creationId xmlns:a16="http://schemas.microsoft.com/office/drawing/2014/main" id="{19DB0A3C-364C-596A-1544-A63C16F57DD0}"/>
              </a:ext>
            </a:extLst>
          </p:cNvPr>
          <p:cNvSpPr>
            <a:spLocks noGrp="1"/>
          </p:cNvSpPr>
          <p:nvPr>
            <p:ph type="title"/>
          </p:nvPr>
        </p:nvSpPr>
        <p:spPr>
          <a:xfrm>
            <a:off x="242910" y="1598246"/>
            <a:ext cx="4626709" cy="5122985"/>
          </a:xfrm>
        </p:spPr>
        <p:txBody>
          <a:bodyPr vert="horz" lIns="91440" tIns="45720" rIns="91440" bIns="45720" rtlCol="0" anchor="t">
            <a:normAutofit/>
          </a:bodyPr>
          <a:lstStyle/>
          <a:p>
            <a:pPr algn="r"/>
            <a:r>
              <a:rPr lang="en-US" sz="8000">
                <a:solidFill>
                  <a:srgbClr val="FFFFFF"/>
                </a:solidFill>
              </a:rPr>
              <a:t>Questions and Souvenirs</a:t>
            </a:r>
          </a:p>
        </p:txBody>
      </p:sp>
      <p:sp>
        <p:nvSpPr>
          <p:cNvPr id="5" name="Text Placeholder 4">
            <a:extLst>
              <a:ext uri="{FF2B5EF4-FFF2-40B4-BE49-F238E27FC236}">
                <a16:creationId xmlns:a16="http://schemas.microsoft.com/office/drawing/2014/main" id="{8D118FEF-1C85-8410-CA4C-DBAC41603D69}"/>
              </a:ext>
            </a:extLst>
          </p:cNvPr>
          <p:cNvSpPr>
            <a:spLocks noGrp="1"/>
          </p:cNvSpPr>
          <p:nvPr>
            <p:ph type="body" idx="1"/>
          </p:nvPr>
        </p:nvSpPr>
        <p:spPr>
          <a:xfrm>
            <a:off x="5792994" y="1590840"/>
            <a:ext cx="5672176" cy="5095221"/>
          </a:xfrm>
        </p:spPr>
        <p:txBody>
          <a:bodyPr vert="horz" lIns="91440" tIns="45720" rIns="91440" bIns="45720" rtlCol="0">
            <a:normAutofit/>
          </a:bodyPr>
          <a:lstStyle/>
          <a:p>
            <a:r>
              <a:rPr lang="en-US" sz="4400" dirty="0">
                <a:solidFill>
                  <a:srgbClr val="FFFFFF"/>
                </a:solidFill>
              </a:rPr>
              <a:t>Take one minute: in the Light Bulb column, write an idea that is brand new to you.</a:t>
            </a:r>
          </a:p>
        </p:txBody>
      </p:sp>
      <p:cxnSp>
        <p:nvCxnSpPr>
          <p:cNvPr id="15" name="Straight Connector 14">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2286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Blue colored book">
            <a:extLst>
              <a:ext uri="{FF2B5EF4-FFF2-40B4-BE49-F238E27FC236}">
                <a16:creationId xmlns:a16="http://schemas.microsoft.com/office/drawing/2014/main" id="{5E00904A-D986-D505-D8CE-B82E5DE797C9}"/>
              </a:ext>
            </a:extLst>
          </p:cNvPr>
          <p:cNvPicPr>
            <a:picLocks noChangeAspect="1"/>
          </p:cNvPicPr>
          <p:nvPr/>
        </p:nvPicPr>
        <p:blipFill>
          <a:blip r:embed="rId2">
            <a:extLst>
              <a:ext uri="{28A0092B-C50C-407E-A947-70E740481C1C}">
                <a14:useLocalDpi xmlns:a14="http://schemas.microsoft.com/office/drawing/2010/main" val="0"/>
              </a:ext>
            </a:extLst>
          </a:blip>
          <a:srcRect t="7986" b="7986"/>
          <a:stretch/>
        </p:blipFill>
        <p:spPr>
          <a:xfrm>
            <a:off x="20" y="1"/>
            <a:ext cx="12191980" cy="6857999"/>
          </a:xfrm>
          <a:prstGeom prst="rect">
            <a:avLst/>
          </a:prstGeom>
        </p:spPr>
      </p:pic>
      <p:sp>
        <p:nvSpPr>
          <p:cNvPr id="4" name="Title 3">
            <a:extLst>
              <a:ext uri="{FF2B5EF4-FFF2-40B4-BE49-F238E27FC236}">
                <a16:creationId xmlns:a16="http://schemas.microsoft.com/office/drawing/2014/main" id="{7D2D580C-1E8D-A46A-10E3-82692C47F33D}"/>
              </a:ext>
            </a:extLst>
          </p:cNvPr>
          <p:cNvSpPr>
            <a:spLocks noGrp="1"/>
          </p:cNvSpPr>
          <p:nvPr>
            <p:ph type="title"/>
          </p:nvPr>
        </p:nvSpPr>
        <p:spPr>
          <a:xfrm>
            <a:off x="1524000" y="1122362"/>
            <a:ext cx="9144000" cy="2306638"/>
          </a:xfrm>
        </p:spPr>
        <p:txBody>
          <a:bodyPr vert="horz" lIns="91440" tIns="45720" rIns="91440" bIns="45720" rtlCol="0" anchor="b">
            <a:normAutofit/>
          </a:bodyPr>
          <a:lstStyle/>
          <a:p>
            <a:pPr algn="ctr"/>
            <a:r>
              <a:rPr lang="en-US" b="1" dirty="0">
                <a:solidFill>
                  <a:srgbClr val="FFFFFF"/>
                </a:solidFill>
              </a:rPr>
              <a:t>Being Prepared</a:t>
            </a:r>
          </a:p>
        </p:txBody>
      </p:sp>
    </p:spTree>
    <p:extLst>
      <p:ext uri="{BB962C8B-B14F-4D97-AF65-F5344CB8AC3E}">
        <p14:creationId xmlns:p14="http://schemas.microsoft.com/office/powerpoint/2010/main" val="2260614766"/>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3FD4707-8468-0845-6CBF-50E50AB67592}"/>
              </a:ext>
            </a:extLst>
          </p:cNvPr>
          <p:cNvPicPr>
            <a:picLocks noChangeAspect="1"/>
          </p:cNvPicPr>
          <p:nvPr/>
        </p:nvPicPr>
        <p:blipFill rotWithShape="1">
          <a:blip r:embed="rId2">
            <a:duotone>
              <a:schemeClr val="bg2">
                <a:shade val="45000"/>
                <a:satMod val="135000"/>
              </a:schemeClr>
              <a:prstClr val="white"/>
            </a:duotone>
          </a:blip>
          <a:srcRect t="5055" b="10675"/>
          <a:stretch/>
        </p:blipFill>
        <p:spPr>
          <a:xfrm>
            <a:off x="20" y="10"/>
            <a:ext cx="12191980" cy="6857990"/>
          </a:xfrm>
          <a:prstGeom prst="rect">
            <a:avLst/>
          </a:prstGeom>
        </p:spPr>
      </p:pic>
      <p:sp>
        <p:nvSpPr>
          <p:cNvPr id="19" name="Rectangle 18">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CC134127-447A-3542-9585-D671484737E9}"/>
              </a:ext>
            </a:extLst>
          </p:cNvPr>
          <p:cNvSpPr>
            <a:spLocks noGrp="1"/>
          </p:cNvSpPr>
          <p:nvPr>
            <p:ph type="title"/>
          </p:nvPr>
        </p:nvSpPr>
        <p:spPr>
          <a:xfrm>
            <a:off x="838200" y="365125"/>
            <a:ext cx="10515600" cy="1325563"/>
          </a:xfrm>
        </p:spPr>
        <p:txBody>
          <a:bodyPr>
            <a:normAutofit/>
          </a:bodyPr>
          <a:lstStyle/>
          <a:p>
            <a:r>
              <a:rPr lang="en-US" dirty="0"/>
              <a:t>What You Can Do to Be Prepared</a:t>
            </a:r>
          </a:p>
        </p:txBody>
      </p:sp>
      <p:graphicFrame>
        <p:nvGraphicFramePr>
          <p:cNvPr id="14" name="Content Placeholder 11">
            <a:extLst>
              <a:ext uri="{FF2B5EF4-FFF2-40B4-BE49-F238E27FC236}">
                <a16:creationId xmlns:a16="http://schemas.microsoft.com/office/drawing/2014/main" id="{8C3F856F-D589-5D4D-EB57-CBA0CC59E140}"/>
              </a:ext>
            </a:extLst>
          </p:cNvPr>
          <p:cNvGraphicFramePr>
            <a:graphicFrameLocks noGrp="1"/>
          </p:cNvGraphicFramePr>
          <p:nvPr>
            <p:ph idx="1"/>
            <p:extLst>
              <p:ext uri="{D42A27DB-BD31-4B8C-83A1-F6EECF244321}">
                <p14:modId xmlns:p14="http://schemas.microsoft.com/office/powerpoint/2010/main" val="238956952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599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Blue colored book">
            <a:extLst>
              <a:ext uri="{FF2B5EF4-FFF2-40B4-BE49-F238E27FC236}">
                <a16:creationId xmlns:a16="http://schemas.microsoft.com/office/drawing/2014/main" id="{5E00904A-D986-D505-D8CE-B82E5DE797C9}"/>
              </a:ext>
            </a:extLst>
          </p:cNvPr>
          <p:cNvPicPr>
            <a:picLocks noChangeAspect="1"/>
          </p:cNvPicPr>
          <p:nvPr/>
        </p:nvPicPr>
        <p:blipFill>
          <a:blip r:embed="rId2">
            <a:extLst>
              <a:ext uri="{28A0092B-C50C-407E-A947-70E740481C1C}">
                <a14:useLocalDpi xmlns:a14="http://schemas.microsoft.com/office/drawing/2010/main" val="0"/>
              </a:ext>
            </a:extLst>
          </a:blip>
          <a:srcRect t="7986" b="7986"/>
          <a:stretch/>
        </p:blipFill>
        <p:spPr>
          <a:xfrm>
            <a:off x="20" y="1"/>
            <a:ext cx="12191980" cy="6857999"/>
          </a:xfrm>
          <a:prstGeom prst="rect">
            <a:avLst/>
          </a:prstGeom>
        </p:spPr>
      </p:pic>
      <p:sp>
        <p:nvSpPr>
          <p:cNvPr id="4" name="Title 3">
            <a:extLst>
              <a:ext uri="{FF2B5EF4-FFF2-40B4-BE49-F238E27FC236}">
                <a16:creationId xmlns:a16="http://schemas.microsoft.com/office/drawing/2014/main" id="{7D2D580C-1E8D-A46A-10E3-82692C47F33D}"/>
              </a:ext>
            </a:extLst>
          </p:cNvPr>
          <p:cNvSpPr>
            <a:spLocks noGrp="1"/>
          </p:cNvSpPr>
          <p:nvPr>
            <p:ph type="title"/>
          </p:nvPr>
        </p:nvSpPr>
        <p:spPr>
          <a:xfrm>
            <a:off x="1524000" y="1122362"/>
            <a:ext cx="9144000" cy="2306638"/>
          </a:xfrm>
        </p:spPr>
        <p:txBody>
          <a:bodyPr vert="horz" lIns="91440" tIns="45720" rIns="91440" bIns="45720" rtlCol="0" anchor="b">
            <a:normAutofit/>
          </a:bodyPr>
          <a:lstStyle/>
          <a:p>
            <a:pPr algn="ctr"/>
            <a:r>
              <a:rPr lang="en-US" b="1" dirty="0">
                <a:solidFill>
                  <a:srgbClr val="FFFFFF"/>
                </a:solidFill>
              </a:rPr>
              <a:t>Survey Primer</a:t>
            </a:r>
          </a:p>
        </p:txBody>
      </p:sp>
    </p:spTree>
    <p:extLst>
      <p:ext uri="{BB962C8B-B14F-4D97-AF65-F5344CB8AC3E}">
        <p14:creationId xmlns:p14="http://schemas.microsoft.com/office/powerpoint/2010/main" val="4245441163"/>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4" name="Title 3">
            <a:extLst>
              <a:ext uri="{FF2B5EF4-FFF2-40B4-BE49-F238E27FC236}">
                <a16:creationId xmlns:a16="http://schemas.microsoft.com/office/drawing/2014/main" id="{1CDE346F-2C12-FBEC-9451-4555316776BF}"/>
              </a:ext>
            </a:extLst>
          </p:cNvPr>
          <p:cNvSpPr>
            <a:spLocks noGrp="1"/>
          </p:cNvSpPr>
          <p:nvPr>
            <p:ph type="title"/>
          </p:nvPr>
        </p:nvSpPr>
        <p:spPr>
          <a:xfrm>
            <a:off x="648037" y="1298448"/>
            <a:ext cx="5895178" cy="4099642"/>
          </a:xfrm>
        </p:spPr>
        <p:txBody>
          <a:bodyPr vert="horz" lIns="91440" tIns="45720" rIns="91440" bIns="45720" rtlCol="0" anchor="b">
            <a:normAutofit/>
          </a:bodyPr>
          <a:lstStyle/>
          <a:p>
            <a:r>
              <a:rPr lang="en-US" sz="6600" kern="1200">
                <a:solidFill>
                  <a:srgbClr val="FFFFFF"/>
                </a:solidFill>
                <a:latin typeface="+mj-lt"/>
                <a:ea typeface="+mj-ea"/>
                <a:cs typeface="+mj-cs"/>
              </a:rPr>
              <a:t>Use the Surveyor Resources</a:t>
            </a:r>
          </a:p>
        </p:txBody>
      </p:sp>
      <p:sp>
        <p:nvSpPr>
          <p:cNvPr id="14" name="sketch line 1">
            <a:extLst>
              <a:ext uri="{FF2B5EF4-FFF2-40B4-BE49-F238E27FC236}">
                <a16:creationId xmlns:a16="http://schemas.microsoft.com/office/drawing/2014/main" id="{32C5B66D-E390-4A14-AB60-69626CBF29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5626353"/>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ketch line">
            <a:extLst>
              <a:ext uri="{FF2B5EF4-FFF2-40B4-BE49-F238E27FC236}">
                <a16:creationId xmlns:a16="http://schemas.microsoft.com/office/drawing/2014/main" id="{646273DA-F933-4D17-A5FE-B1EF87FD7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0653" y="5626353"/>
            <a:ext cx="3479619" cy="18288"/>
          </a:xfrm>
          <a:custGeom>
            <a:avLst/>
            <a:gdLst>
              <a:gd name="connsiteX0" fmla="*/ 0 w 3479619"/>
              <a:gd name="connsiteY0" fmla="*/ 0 h 18288"/>
              <a:gd name="connsiteX1" fmla="*/ 661128 w 3479619"/>
              <a:gd name="connsiteY1" fmla="*/ 0 h 18288"/>
              <a:gd name="connsiteX2" fmla="*/ 1357051 w 3479619"/>
              <a:gd name="connsiteY2" fmla="*/ 0 h 18288"/>
              <a:gd name="connsiteX3" fmla="*/ 2087771 w 3479619"/>
              <a:gd name="connsiteY3" fmla="*/ 0 h 18288"/>
              <a:gd name="connsiteX4" fmla="*/ 2818491 w 3479619"/>
              <a:gd name="connsiteY4" fmla="*/ 0 h 18288"/>
              <a:gd name="connsiteX5" fmla="*/ 3479619 w 3479619"/>
              <a:gd name="connsiteY5" fmla="*/ 0 h 18288"/>
              <a:gd name="connsiteX6" fmla="*/ 3479619 w 3479619"/>
              <a:gd name="connsiteY6" fmla="*/ 18288 h 18288"/>
              <a:gd name="connsiteX7" fmla="*/ 2714103 w 3479619"/>
              <a:gd name="connsiteY7" fmla="*/ 18288 h 18288"/>
              <a:gd name="connsiteX8" fmla="*/ 1948587 w 3479619"/>
              <a:gd name="connsiteY8" fmla="*/ 18288 h 18288"/>
              <a:gd name="connsiteX9" fmla="*/ 1252663 w 3479619"/>
              <a:gd name="connsiteY9" fmla="*/ 18288 h 18288"/>
              <a:gd name="connsiteX10" fmla="*/ 0 w 3479619"/>
              <a:gd name="connsiteY10" fmla="*/ 18288 h 18288"/>
              <a:gd name="connsiteX11" fmla="*/ 0 w 3479619"/>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9619" h="18288" fill="none" extrusionOk="0">
                <a:moveTo>
                  <a:pt x="0" y="0"/>
                </a:moveTo>
                <a:cubicBezTo>
                  <a:pt x="178395" y="-3637"/>
                  <a:pt x="368619" y="-28254"/>
                  <a:pt x="661128" y="0"/>
                </a:cubicBezTo>
                <a:cubicBezTo>
                  <a:pt x="953637" y="28254"/>
                  <a:pt x="1022982" y="-4416"/>
                  <a:pt x="1357051" y="0"/>
                </a:cubicBezTo>
                <a:cubicBezTo>
                  <a:pt x="1691120" y="4416"/>
                  <a:pt x="1729558" y="27777"/>
                  <a:pt x="2087771" y="0"/>
                </a:cubicBezTo>
                <a:cubicBezTo>
                  <a:pt x="2445984" y="-27777"/>
                  <a:pt x="2592094" y="4429"/>
                  <a:pt x="2818491" y="0"/>
                </a:cubicBezTo>
                <a:cubicBezTo>
                  <a:pt x="3044888" y="-4429"/>
                  <a:pt x="3204567" y="26471"/>
                  <a:pt x="3479619" y="0"/>
                </a:cubicBezTo>
                <a:cubicBezTo>
                  <a:pt x="3478910" y="8157"/>
                  <a:pt x="3479206" y="12125"/>
                  <a:pt x="3479619" y="18288"/>
                </a:cubicBezTo>
                <a:cubicBezTo>
                  <a:pt x="3315855" y="-2963"/>
                  <a:pt x="3094885" y="26965"/>
                  <a:pt x="2714103" y="18288"/>
                </a:cubicBezTo>
                <a:cubicBezTo>
                  <a:pt x="2333321" y="9611"/>
                  <a:pt x="2260528" y="-15335"/>
                  <a:pt x="1948587" y="18288"/>
                </a:cubicBezTo>
                <a:cubicBezTo>
                  <a:pt x="1636646" y="51911"/>
                  <a:pt x="1489816" y="46369"/>
                  <a:pt x="1252663" y="18288"/>
                </a:cubicBezTo>
                <a:cubicBezTo>
                  <a:pt x="1015510" y="-9793"/>
                  <a:pt x="519812" y="-12177"/>
                  <a:pt x="0" y="18288"/>
                </a:cubicBezTo>
                <a:cubicBezTo>
                  <a:pt x="-46" y="12483"/>
                  <a:pt x="-203" y="6491"/>
                  <a:pt x="0" y="0"/>
                </a:cubicBezTo>
                <a:close/>
              </a:path>
              <a:path w="3479619" h="18288" stroke="0" extrusionOk="0">
                <a:moveTo>
                  <a:pt x="0" y="0"/>
                </a:moveTo>
                <a:cubicBezTo>
                  <a:pt x="326045" y="25020"/>
                  <a:pt x="425411" y="-17676"/>
                  <a:pt x="661128" y="0"/>
                </a:cubicBezTo>
                <a:cubicBezTo>
                  <a:pt x="896845" y="17676"/>
                  <a:pt x="1124825" y="1478"/>
                  <a:pt x="1252663" y="0"/>
                </a:cubicBezTo>
                <a:cubicBezTo>
                  <a:pt x="1380502" y="-1478"/>
                  <a:pt x="1694914" y="11788"/>
                  <a:pt x="2018179" y="0"/>
                </a:cubicBezTo>
                <a:cubicBezTo>
                  <a:pt x="2341444" y="-11788"/>
                  <a:pt x="2451167" y="12596"/>
                  <a:pt x="2679307" y="0"/>
                </a:cubicBezTo>
                <a:cubicBezTo>
                  <a:pt x="2907447" y="-12596"/>
                  <a:pt x="3094555" y="23821"/>
                  <a:pt x="3479619" y="0"/>
                </a:cubicBezTo>
                <a:cubicBezTo>
                  <a:pt x="3479355" y="4493"/>
                  <a:pt x="3480003" y="9472"/>
                  <a:pt x="3479619" y="18288"/>
                </a:cubicBezTo>
                <a:cubicBezTo>
                  <a:pt x="3311729" y="36782"/>
                  <a:pt x="3015946" y="7938"/>
                  <a:pt x="2783695" y="18288"/>
                </a:cubicBezTo>
                <a:cubicBezTo>
                  <a:pt x="2551444" y="28638"/>
                  <a:pt x="2398767" y="-13940"/>
                  <a:pt x="2018179" y="18288"/>
                </a:cubicBezTo>
                <a:cubicBezTo>
                  <a:pt x="1637591" y="50516"/>
                  <a:pt x="1634873" y="-6356"/>
                  <a:pt x="1426644" y="18288"/>
                </a:cubicBezTo>
                <a:cubicBezTo>
                  <a:pt x="1218415" y="42932"/>
                  <a:pt x="1006973" y="4094"/>
                  <a:pt x="730720" y="18288"/>
                </a:cubicBezTo>
                <a:cubicBezTo>
                  <a:pt x="454467" y="32482"/>
                  <a:pt x="291313" y="3910"/>
                  <a:pt x="0" y="18288"/>
                </a:cubicBezTo>
                <a:cubicBezTo>
                  <a:pt x="843" y="9577"/>
                  <a:pt x="371" y="690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02306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36ADF86-9663-2E66-6759-C3AD7AF0FBE0}"/>
              </a:ext>
            </a:extLst>
          </p:cNvPr>
          <p:cNvSpPr>
            <a:spLocks noGrp="1"/>
          </p:cNvSpPr>
          <p:nvPr>
            <p:ph type="title"/>
          </p:nvPr>
        </p:nvSpPr>
        <p:spPr>
          <a:xfrm>
            <a:off x="838200" y="365125"/>
            <a:ext cx="10515600" cy="1325563"/>
          </a:xfrm>
        </p:spPr>
        <p:txBody>
          <a:bodyPr>
            <a:normAutofit/>
          </a:bodyPr>
          <a:lstStyle/>
          <a:p>
            <a:r>
              <a:rPr lang="en-US" sz="5400"/>
              <a:t>QSEP Surveyor Training</a:t>
            </a:r>
          </a:p>
        </p:txBody>
      </p:sp>
      <p:sp>
        <p:nvSpPr>
          <p:cNvPr id="1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8F52ED51-3322-2642-82CB-0A3808DBB69E}"/>
              </a:ext>
            </a:extLst>
          </p:cNvPr>
          <p:cNvSpPr>
            <a:spLocks noGrp="1"/>
          </p:cNvSpPr>
          <p:nvPr>
            <p:ph idx="1"/>
          </p:nvPr>
        </p:nvSpPr>
        <p:spPr>
          <a:xfrm>
            <a:off x="838200" y="1929384"/>
            <a:ext cx="10515600" cy="4251960"/>
          </a:xfrm>
        </p:spPr>
        <p:txBody>
          <a:bodyPr>
            <a:normAutofit/>
          </a:bodyPr>
          <a:lstStyle/>
          <a:p>
            <a:r>
              <a:rPr lang="en-US" sz="2200">
                <a:hlinkClick r:id="rId2"/>
              </a:rPr>
              <a:t>https://qsep.cms.gov/</a:t>
            </a:r>
            <a:endParaRPr lang="en-US" sz="2200"/>
          </a:p>
          <a:p>
            <a:r>
              <a:rPr lang="en-US" sz="2200"/>
              <a:t>Full curriculum of surveyor training</a:t>
            </a:r>
          </a:p>
          <a:p>
            <a:r>
              <a:rPr lang="en-US" sz="2200"/>
              <a:t>Learn regulations, survey procedures</a:t>
            </a:r>
          </a:p>
          <a:p>
            <a:r>
              <a:rPr lang="en-US" sz="2200"/>
              <a:t>Skills training: investigation, documentation, writing</a:t>
            </a:r>
          </a:p>
          <a:p>
            <a:r>
              <a:rPr lang="en-US" sz="2200"/>
              <a:t>Basic content (emergency preparedness, infection control, etc.)</a:t>
            </a:r>
          </a:p>
          <a:p>
            <a:r>
              <a:rPr lang="en-US" sz="2200"/>
              <a:t>Providers: use to understand how surveyors are trained to work</a:t>
            </a:r>
          </a:p>
        </p:txBody>
      </p:sp>
    </p:spTree>
    <p:extLst>
      <p:ext uri="{BB962C8B-B14F-4D97-AF65-F5344CB8AC3E}">
        <p14:creationId xmlns:p14="http://schemas.microsoft.com/office/powerpoint/2010/main" val="41228714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EC08CB6C-4CEB-E93A-D118-2A8C49B86DCE}"/>
              </a:ext>
            </a:extLst>
          </p:cNvPr>
          <p:cNvPicPr>
            <a:picLocks noGrp="1" noChangeAspect="1"/>
          </p:cNvPicPr>
          <p:nvPr>
            <p:ph sz="half" idx="2"/>
          </p:nvPr>
        </p:nvPicPr>
        <p:blipFill>
          <a:blip r:embed="rId2"/>
          <a:stretch>
            <a:fillRect/>
          </a:stretch>
        </p:blipFill>
        <p:spPr>
          <a:xfrm>
            <a:off x="207818" y="429491"/>
            <a:ext cx="11786755" cy="6063384"/>
          </a:xfrm>
          <a:ln>
            <a:solidFill>
              <a:schemeClr val="accent1"/>
            </a:solidFill>
          </a:ln>
        </p:spPr>
      </p:pic>
      <p:sp>
        <p:nvSpPr>
          <p:cNvPr id="19" name="Oval 18">
            <a:extLst>
              <a:ext uri="{FF2B5EF4-FFF2-40B4-BE49-F238E27FC236}">
                <a16:creationId xmlns:a16="http://schemas.microsoft.com/office/drawing/2014/main" id="{74FF12B6-3A43-3250-C2F7-C507C4E27BE5}"/>
              </a:ext>
            </a:extLst>
          </p:cNvPr>
          <p:cNvSpPr/>
          <p:nvPr/>
        </p:nvSpPr>
        <p:spPr>
          <a:xfrm>
            <a:off x="2230583" y="3329853"/>
            <a:ext cx="1925782" cy="53578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A580AB26-3D2B-5489-615F-BA303E23F527}"/>
              </a:ext>
            </a:extLst>
          </p:cNvPr>
          <p:cNvCxnSpPr>
            <a:cxnSpLocks/>
          </p:cNvCxnSpPr>
          <p:nvPr/>
        </p:nvCxnSpPr>
        <p:spPr>
          <a:xfrm flipH="1">
            <a:off x="4271818" y="2786928"/>
            <a:ext cx="1219200" cy="674255"/>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91359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46D217-DA41-CC37-0B49-D54BA96E57C7}"/>
              </a:ext>
            </a:extLst>
          </p:cNvPr>
          <p:cNvPicPr>
            <a:picLocks noChangeAspect="1"/>
          </p:cNvPicPr>
          <p:nvPr/>
        </p:nvPicPr>
        <p:blipFill>
          <a:blip r:embed="rId2"/>
          <a:stretch>
            <a:fillRect/>
          </a:stretch>
        </p:blipFill>
        <p:spPr>
          <a:xfrm>
            <a:off x="0" y="346365"/>
            <a:ext cx="12192000" cy="6289962"/>
          </a:xfrm>
          <a:prstGeom prst="rect">
            <a:avLst/>
          </a:prstGeom>
        </p:spPr>
      </p:pic>
      <p:sp>
        <p:nvSpPr>
          <p:cNvPr id="7" name="Oval 6">
            <a:extLst>
              <a:ext uri="{FF2B5EF4-FFF2-40B4-BE49-F238E27FC236}">
                <a16:creationId xmlns:a16="http://schemas.microsoft.com/office/drawing/2014/main" id="{CDB212E5-D149-5D26-E747-872D1768A5F2}"/>
              </a:ext>
            </a:extLst>
          </p:cNvPr>
          <p:cNvSpPr/>
          <p:nvPr/>
        </p:nvSpPr>
        <p:spPr>
          <a:xfrm>
            <a:off x="9185564" y="4073236"/>
            <a:ext cx="2895600" cy="900545"/>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A8EDC923-5306-4EE5-976B-71800387B0E7}"/>
              </a:ext>
            </a:extLst>
          </p:cNvPr>
          <p:cNvCxnSpPr>
            <a:cxnSpLocks/>
          </p:cNvCxnSpPr>
          <p:nvPr/>
        </p:nvCxnSpPr>
        <p:spPr>
          <a:xfrm flipV="1">
            <a:off x="9476509" y="5029198"/>
            <a:ext cx="429491" cy="1219202"/>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 name="Oval 12">
            <a:extLst>
              <a:ext uri="{FF2B5EF4-FFF2-40B4-BE49-F238E27FC236}">
                <a16:creationId xmlns:a16="http://schemas.microsoft.com/office/drawing/2014/main" id="{75793A2E-8D77-61A0-30A0-D9EDAA2F705A}"/>
              </a:ext>
            </a:extLst>
          </p:cNvPr>
          <p:cNvSpPr/>
          <p:nvPr/>
        </p:nvSpPr>
        <p:spPr>
          <a:xfrm>
            <a:off x="6761018" y="3144982"/>
            <a:ext cx="4156364" cy="872837"/>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51AD9181-09A9-5EB8-BA18-91F0775D6B23}"/>
              </a:ext>
            </a:extLst>
          </p:cNvPr>
          <p:cNvCxnSpPr/>
          <p:nvPr/>
        </p:nvCxnSpPr>
        <p:spPr>
          <a:xfrm>
            <a:off x="5749636" y="1676400"/>
            <a:ext cx="1136073" cy="1565564"/>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6305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46B2FD-A235-99EE-345F-BC1DFAEA4783}"/>
              </a:ext>
            </a:extLst>
          </p:cNvPr>
          <p:cNvPicPr>
            <a:picLocks noChangeAspect="1"/>
          </p:cNvPicPr>
          <p:nvPr/>
        </p:nvPicPr>
        <p:blipFill>
          <a:blip r:embed="rId2"/>
          <a:stretch>
            <a:fillRect/>
          </a:stretch>
        </p:blipFill>
        <p:spPr>
          <a:xfrm>
            <a:off x="0" y="235527"/>
            <a:ext cx="12192000" cy="6234546"/>
          </a:xfrm>
          <a:prstGeom prst="rect">
            <a:avLst/>
          </a:prstGeom>
        </p:spPr>
      </p:pic>
    </p:spTree>
    <p:extLst>
      <p:ext uri="{BB962C8B-B14F-4D97-AF65-F5344CB8AC3E}">
        <p14:creationId xmlns:p14="http://schemas.microsoft.com/office/powerpoint/2010/main" val="37223856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373D525E-9F0D-BFB9-A1FD-99C9645FB688}"/>
              </a:ext>
            </a:extLst>
          </p:cNvPr>
          <p:cNvPicPr>
            <a:picLocks noGrp="1" noChangeAspect="1"/>
          </p:cNvPicPr>
          <p:nvPr>
            <p:ph idx="1"/>
          </p:nvPr>
        </p:nvPicPr>
        <p:blipFill>
          <a:blip r:embed="rId2"/>
          <a:stretch>
            <a:fillRect/>
          </a:stretch>
        </p:blipFill>
        <p:spPr>
          <a:xfrm>
            <a:off x="493988" y="639038"/>
            <a:ext cx="11173756" cy="5569738"/>
          </a:xfrm>
        </p:spPr>
      </p:pic>
      <p:sp>
        <p:nvSpPr>
          <p:cNvPr id="13" name="Oval 12">
            <a:extLst>
              <a:ext uri="{FF2B5EF4-FFF2-40B4-BE49-F238E27FC236}">
                <a16:creationId xmlns:a16="http://schemas.microsoft.com/office/drawing/2014/main" id="{5AEACECD-E709-1B3C-FE95-AB6D7679430C}"/>
              </a:ext>
            </a:extLst>
          </p:cNvPr>
          <p:cNvSpPr/>
          <p:nvPr/>
        </p:nvSpPr>
        <p:spPr>
          <a:xfrm>
            <a:off x="1280160" y="4050792"/>
            <a:ext cx="1536192" cy="786384"/>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4E3FCB5-A118-161A-8D8E-71AEAC9D5705}"/>
              </a:ext>
            </a:extLst>
          </p:cNvPr>
          <p:cNvSpPr/>
          <p:nvPr/>
        </p:nvSpPr>
        <p:spPr>
          <a:xfrm>
            <a:off x="8659368" y="3922776"/>
            <a:ext cx="3008376" cy="1042416"/>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3D6E496F-8EDA-4230-E8A5-CDEAF45A40B0}"/>
              </a:ext>
            </a:extLst>
          </p:cNvPr>
          <p:cNvCxnSpPr>
            <a:cxnSpLocks/>
          </p:cNvCxnSpPr>
          <p:nvPr/>
        </p:nvCxnSpPr>
        <p:spPr>
          <a:xfrm flipH="1">
            <a:off x="2816352" y="3685032"/>
            <a:ext cx="1051560" cy="54864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1FE27BB1-2E78-2B98-309E-6D964911318C}"/>
              </a:ext>
            </a:extLst>
          </p:cNvPr>
          <p:cNvCxnSpPr>
            <a:cxnSpLocks/>
          </p:cNvCxnSpPr>
          <p:nvPr/>
        </p:nvCxnSpPr>
        <p:spPr>
          <a:xfrm>
            <a:off x="7543800" y="3538728"/>
            <a:ext cx="1115568" cy="621792"/>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62091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45617BA-7DC3-5C6F-1494-A6545ED65A11}"/>
              </a:ext>
            </a:extLst>
          </p:cNvPr>
          <p:cNvPicPr>
            <a:picLocks noGrp="1" noChangeAspect="1"/>
          </p:cNvPicPr>
          <p:nvPr>
            <p:ph idx="1"/>
          </p:nvPr>
        </p:nvPicPr>
        <p:blipFill>
          <a:blip r:embed="rId2"/>
          <a:stretch>
            <a:fillRect/>
          </a:stretch>
        </p:blipFill>
        <p:spPr>
          <a:xfrm>
            <a:off x="214713" y="640080"/>
            <a:ext cx="11812369" cy="5916168"/>
          </a:xfrm>
        </p:spPr>
      </p:pic>
    </p:spTree>
    <p:extLst>
      <p:ext uri="{BB962C8B-B14F-4D97-AF65-F5344CB8AC3E}">
        <p14:creationId xmlns:p14="http://schemas.microsoft.com/office/powerpoint/2010/main" val="25263175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DDCAEA4-C98F-375E-7D15-59107D823C53}"/>
              </a:ext>
            </a:extLst>
          </p:cNvPr>
          <p:cNvSpPr>
            <a:spLocks noGrp="1"/>
          </p:cNvSpPr>
          <p:nvPr>
            <p:ph type="title"/>
          </p:nvPr>
        </p:nvSpPr>
        <p:spPr>
          <a:xfrm>
            <a:off x="838200" y="365125"/>
            <a:ext cx="10515600" cy="1325563"/>
          </a:xfrm>
        </p:spPr>
        <p:txBody>
          <a:bodyPr>
            <a:normAutofit/>
          </a:bodyPr>
          <a:lstStyle/>
          <a:p>
            <a:r>
              <a:rPr lang="en-US" sz="4200"/>
              <a:t>Survey Pathways / Critical Element Pathways</a:t>
            </a:r>
          </a:p>
        </p:txBody>
      </p:sp>
      <p:sp>
        <p:nvSpPr>
          <p:cNvPr id="1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F0955C8C-1EDF-C083-64BE-7C69AE61E14C}"/>
              </a:ext>
            </a:extLst>
          </p:cNvPr>
          <p:cNvSpPr>
            <a:spLocks noGrp="1"/>
          </p:cNvSpPr>
          <p:nvPr>
            <p:ph idx="1"/>
          </p:nvPr>
        </p:nvSpPr>
        <p:spPr>
          <a:xfrm>
            <a:off x="838200" y="1929384"/>
            <a:ext cx="10515600" cy="4251960"/>
          </a:xfrm>
        </p:spPr>
        <p:txBody>
          <a:bodyPr>
            <a:normAutofit/>
          </a:bodyPr>
          <a:lstStyle/>
          <a:p>
            <a:r>
              <a:rPr lang="en-US" sz="2200" dirty="0">
                <a:hlinkClick r:id="rId2"/>
              </a:rPr>
              <a:t>https://www.cms.gov/Medicare/Provider-Enrollment-and-Certification/GuidanceforLawsAndRegulations/Nursing-Homes</a:t>
            </a:r>
            <a:endParaRPr lang="en-US" sz="2200" dirty="0"/>
          </a:p>
          <a:p>
            <a:r>
              <a:rPr lang="en-US" sz="2200" dirty="0"/>
              <a:t>Investigation pathways</a:t>
            </a:r>
          </a:p>
          <a:p>
            <a:r>
              <a:rPr lang="en-US" sz="2200" dirty="0"/>
              <a:t>Outlines where and how surveyor will investigate issues</a:t>
            </a:r>
          </a:p>
          <a:p>
            <a:r>
              <a:rPr lang="en-US" sz="2200" dirty="0"/>
              <a:t>Step-by-step to determine whether and how to cite noncompliance</a:t>
            </a:r>
          </a:p>
          <a:p>
            <a:r>
              <a:rPr lang="en-US" sz="2200" dirty="0"/>
              <a:t>Providers: use to identify gaps in processes and systems</a:t>
            </a:r>
          </a:p>
        </p:txBody>
      </p:sp>
    </p:spTree>
    <p:extLst>
      <p:ext uri="{BB962C8B-B14F-4D97-AF65-F5344CB8AC3E}">
        <p14:creationId xmlns:p14="http://schemas.microsoft.com/office/powerpoint/2010/main" val="30579263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A4BE5D1-5939-CAF4-46BD-2F8DF3378055}"/>
              </a:ext>
            </a:extLst>
          </p:cNvPr>
          <p:cNvPicPr>
            <a:picLocks noGrp="1" noChangeAspect="1"/>
          </p:cNvPicPr>
          <p:nvPr>
            <p:ph sz="half" idx="2"/>
          </p:nvPr>
        </p:nvPicPr>
        <p:blipFill>
          <a:blip r:embed="rId2"/>
          <a:stretch>
            <a:fillRect/>
          </a:stretch>
        </p:blipFill>
        <p:spPr>
          <a:xfrm>
            <a:off x="374072" y="235527"/>
            <a:ext cx="11817928" cy="6153182"/>
          </a:xfrm>
        </p:spPr>
      </p:pic>
      <p:sp>
        <p:nvSpPr>
          <p:cNvPr id="2" name="Oval 1">
            <a:extLst>
              <a:ext uri="{FF2B5EF4-FFF2-40B4-BE49-F238E27FC236}">
                <a16:creationId xmlns:a16="http://schemas.microsoft.com/office/drawing/2014/main" id="{ABB193B3-C9EB-D9A6-92ED-C5E7AB05F826}"/>
              </a:ext>
            </a:extLst>
          </p:cNvPr>
          <p:cNvSpPr/>
          <p:nvPr/>
        </p:nvSpPr>
        <p:spPr>
          <a:xfrm>
            <a:off x="2038874" y="5129821"/>
            <a:ext cx="1904445" cy="730652"/>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215EA41E-A097-5AB9-F026-C27DFF4B44A3}"/>
              </a:ext>
            </a:extLst>
          </p:cNvPr>
          <p:cNvCxnSpPr>
            <a:cxnSpLocks/>
          </p:cNvCxnSpPr>
          <p:nvPr/>
        </p:nvCxnSpPr>
        <p:spPr>
          <a:xfrm>
            <a:off x="1330036" y="4601585"/>
            <a:ext cx="708838" cy="68506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70080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790522A-0FC8-CC0B-F65A-C54AB75B449D}"/>
              </a:ext>
            </a:extLst>
          </p:cNvPr>
          <p:cNvPicPr>
            <a:picLocks noGrp="1" noChangeAspect="1"/>
          </p:cNvPicPr>
          <p:nvPr>
            <p:ph idx="1"/>
          </p:nvPr>
        </p:nvPicPr>
        <p:blipFill>
          <a:blip r:embed="rId2"/>
          <a:stretch>
            <a:fillRect/>
          </a:stretch>
        </p:blipFill>
        <p:spPr>
          <a:xfrm>
            <a:off x="238417" y="365022"/>
            <a:ext cx="11715747" cy="6127955"/>
          </a:xfrm>
        </p:spPr>
      </p:pic>
      <p:sp>
        <p:nvSpPr>
          <p:cNvPr id="9" name="Oval 8">
            <a:extLst>
              <a:ext uri="{FF2B5EF4-FFF2-40B4-BE49-F238E27FC236}">
                <a16:creationId xmlns:a16="http://schemas.microsoft.com/office/drawing/2014/main" id="{7D7E7397-35CF-5F9F-7ABF-352FFC855B44}"/>
              </a:ext>
            </a:extLst>
          </p:cNvPr>
          <p:cNvSpPr/>
          <p:nvPr/>
        </p:nvSpPr>
        <p:spPr>
          <a:xfrm>
            <a:off x="140854" y="678781"/>
            <a:ext cx="1514764" cy="452581"/>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B6854A76-216B-1081-CD2B-2BA6AB62ED5A}"/>
              </a:ext>
            </a:extLst>
          </p:cNvPr>
          <p:cNvCxnSpPr>
            <a:cxnSpLocks/>
          </p:cNvCxnSpPr>
          <p:nvPr/>
        </p:nvCxnSpPr>
        <p:spPr>
          <a:xfrm flipH="1" flipV="1">
            <a:off x="1703901" y="1131533"/>
            <a:ext cx="1011590" cy="988212"/>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6900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B73FF7-C49E-150E-0263-EDB5231452CA}"/>
              </a:ext>
            </a:extLst>
          </p:cNvPr>
          <p:cNvPicPr>
            <a:picLocks noChangeAspect="1"/>
          </p:cNvPicPr>
          <p:nvPr/>
        </p:nvPicPr>
        <p:blipFill rotWithShape="1">
          <a:blip r:embed="rId2">
            <a:duotone>
              <a:schemeClr val="bg2">
                <a:shade val="45000"/>
                <a:satMod val="135000"/>
              </a:schemeClr>
              <a:prstClr val="white"/>
            </a:duotone>
          </a:blip>
          <a:srcRect t="625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30172B-72E4-9985-867E-F5021BDD6B67}"/>
              </a:ext>
            </a:extLst>
          </p:cNvPr>
          <p:cNvSpPr>
            <a:spLocks noGrp="1"/>
          </p:cNvSpPr>
          <p:nvPr>
            <p:ph type="title"/>
          </p:nvPr>
        </p:nvSpPr>
        <p:spPr>
          <a:xfrm>
            <a:off x="838200" y="365125"/>
            <a:ext cx="10515600" cy="1325563"/>
          </a:xfrm>
        </p:spPr>
        <p:txBody>
          <a:bodyPr>
            <a:normAutofit/>
          </a:bodyPr>
          <a:lstStyle/>
          <a:p>
            <a:r>
              <a:rPr lang="en-US" dirty="0"/>
              <a:t>Types of Survey</a:t>
            </a:r>
          </a:p>
        </p:txBody>
      </p:sp>
      <p:graphicFrame>
        <p:nvGraphicFramePr>
          <p:cNvPr id="7" name="Content Placeholder 2">
            <a:extLst>
              <a:ext uri="{FF2B5EF4-FFF2-40B4-BE49-F238E27FC236}">
                <a16:creationId xmlns:a16="http://schemas.microsoft.com/office/drawing/2014/main" id="{FB00DD92-E848-3A60-4281-37E3C4923811}"/>
              </a:ext>
            </a:extLst>
          </p:cNvPr>
          <p:cNvGraphicFramePr>
            <a:graphicFrameLocks noGrp="1"/>
          </p:cNvGraphicFramePr>
          <p:nvPr>
            <p:ph idx="1"/>
            <p:extLst>
              <p:ext uri="{D42A27DB-BD31-4B8C-83A1-F6EECF244321}">
                <p14:modId xmlns:p14="http://schemas.microsoft.com/office/powerpoint/2010/main" val="258874727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28184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23B76E-8379-2DF2-2964-600DAB527081}"/>
              </a:ext>
            </a:extLst>
          </p:cNvPr>
          <p:cNvPicPr>
            <a:picLocks noGrp="1" noChangeAspect="1"/>
          </p:cNvPicPr>
          <p:nvPr>
            <p:ph idx="1"/>
          </p:nvPr>
        </p:nvPicPr>
        <p:blipFill>
          <a:blip r:embed="rId2"/>
          <a:stretch>
            <a:fillRect/>
          </a:stretch>
        </p:blipFill>
        <p:spPr>
          <a:xfrm>
            <a:off x="621792" y="438912"/>
            <a:ext cx="11000232" cy="6230591"/>
          </a:xfrm>
        </p:spPr>
      </p:pic>
    </p:spTree>
    <p:extLst>
      <p:ext uri="{BB962C8B-B14F-4D97-AF65-F5344CB8AC3E}">
        <p14:creationId xmlns:p14="http://schemas.microsoft.com/office/powerpoint/2010/main" val="23591805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9EB3F68-9376-6371-8975-8AE8D82242B4}"/>
              </a:ext>
            </a:extLst>
          </p:cNvPr>
          <p:cNvPicPr>
            <a:picLocks noGrp="1" noChangeAspect="1"/>
          </p:cNvPicPr>
          <p:nvPr>
            <p:ph idx="1"/>
          </p:nvPr>
        </p:nvPicPr>
        <p:blipFill>
          <a:blip r:embed="rId2"/>
          <a:stretch>
            <a:fillRect/>
          </a:stretch>
        </p:blipFill>
        <p:spPr>
          <a:xfrm>
            <a:off x="1046480" y="171586"/>
            <a:ext cx="9936480" cy="6514828"/>
          </a:xfrm>
        </p:spPr>
      </p:pic>
    </p:spTree>
    <p:extLst>
      <p:ext uri="{BB962C8B-B14F-4D97-AF65-F5344CB8AC3E}">
        <p14:creationId xmlns:p14="http://schemas.microsoft.com/office/powerpoint/2010/main" val="5697630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6BE78C-C933-E859-DF82-10AC9CCB91BD}"/>
              </a:ext>
            </a:extLst>
          </p:cNvPr>
          <p:cNvPicPr>
            <a:picLocks noChangeAspect="1"/>
          </p:cNvPicPr>
          <p:nvPr/>
        </p:nvPicPr>
        <p:blipFill>
          <a:blip r:embed="rId2"/>
          <a:stretch>
            <a:fillRect/>
          </a:stretch>
        </p:blipFill>
        <p:spPr>
          <a:xfrm>
            <a:off x="409456" y="0"/>
            <a:ext cx="11373087" cy="6858000"/>
          </a:xfrm>
          <a:prstGeom prst="rect">
            <a:avLst/>
          </a:prstGeom>
        </p:spPr>
      </p:pic>
    </p:spTree>
    <p:extLst>
      <p:ext uri="{BB962C8B-B14F-4D97-AF65-F5344CB8AC3E}">
        <p14:creationId xmlns:p14="http://schemas.microsoft.com/office/powerpoint/2010/main" val="24805674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2324251-C35A-0B70-695A-5D9F90F2BDD5}"/>
              </a:ext>
            </a:extLst>
          </p:cNvPr>
          <p:cNvSpPr>
            <a:spLocks noGrp="1"/>
          </p:cNvSpPr>
          <p:nvPr>
            <p:ph type="title"/>
          </p:nvPr>
        </p:nvSpPr>
        <p:spPr>
          <a:xfrm>
            <a:off x="838200" y="365125"/>
            <a:ext cx="10515600" cy="1325563"/>
          </a:xfrm>
        </p:spPr>
        <p:txBody>
          <a:bodyPr>
            <a:normAutofit/>
          </a:bodyPr>
          <a:lstStyle/>
          <a:p>
            <a:r>
              <a:rPr lang="en-US" sz="5400"/>
              <a:t>Appendix PP Surveyor Guidance</a:t>
            </a:r>
          </a:p>
        </p:txBody>
      </p:sp>
      <p:sp>
        <p:nvSpPr>
          <p:cNvPr id="1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CDE64705-1152-B343-F447-1FF60EE0330B}"/>
              </a:ext>
            </a:extLst>
          </p:cNvPr>
          <p:cNvSpPr>
            <a:spLocks noGrp="1"/>
          </p:cNvSpPr>
          <p:nvPr>
            <p:ph idx="1"/>
          </p:nvPr>
        </p:nvSpPr>
        <p:spPr>
          <a:xfrm>
            <a:off x="838200" y="1929384"/>
            <a:ext cx="10515600" cy="4251960"/>
          </a:xfrm>
        </p:spPr>
        <p:txBody>
          <a:bodyPr>
            <a:normAutofit/>
          </a:bodyPr>
          <a:lstStyle/>
          <a:p>
            <a:r>
              <a:rPr lang="en-US" sz="2200" dirty="0">
                <a:hlinkClick r:id="rId2"/>
              </a:rPr>
              <a:t>https://www.cms.gov/Medicare/Provider-Enrollment-and-Certification/GuidanceforLawsAndRegulations/Nursing-Homes</a:t>
            </a:r>
            <a:r>
              <a:rPr lang="en-US" sz="2200" dirty="0"/>
              <a:t>    </a:t>
            </a:r>
          </a:p>
          <a:p>
            <a:r>
              <a:rPr lang="en-US" sz="2200" dirty="0"/>
              <a:t>Guidance to surveyors</a:t>
            </a:r>
          </a:p>
          <a:p>
            <a:r>
              <a:rPr lang="en-US" sz="2200" dirty="0"/>
              <a:t>Organized by F-tag, includes: </a:t>
            </a:r>
          </a:p>
          <a:p>
            <a:pPr lvl="1"/>
            <a:r>
              <a:rPr lang="en-US" sz="1800" dirty="0"/>
              <a:t>Regulation, definitions, intent</a:t>
            </a:r>
          </a:p>
          <a:p>
            <a:pPr lvl="1"/>
            <a:r>
              <a:rPr lang="en-US" sz="1800" dirty="0"/>
              <a:t>Survey procedures, elements of non-compliance</a:t>
            </a:r>
          </a:p>
          <a:p>
            <a:pPr lvl="1"/>
            <a:r>
              <a:rPr lang="en-US" sz="1800" dirty="0"/>
              <a:t>Examples of scope and severity, cross-tags</a:t>
            </a:r>
          </a:p>
          <a:p>
            <a:r>
              <a:rPr lang="en-US" sz="2200" dirty="0"/>
              <a:t>Providers: use to understand the requirements and identify interrelated issues</a:t>
            </a:r>
          </a:p>
        </p:txBody>
      </p:sp>
    </p:spTree>
    <p:extLst>
      <p:ext uri="{BB962C8B-B14F-4D97-AF65-F5344CB8AC3E}">
        <p14:creationId xmlns:p14="http://schemas.microsoft.com/office/powerpoint/2010/main" val="3506874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A4BE5D1-5939-CAF4-46BD-2F8DF3378055}"/>
              </a:ext>
            </a:extLst>
          </p:cNvPr>
          <p:cNvPicPr>
            <a:picLocks noGrp="1" noChangeAspect="1"/>
          </p:cNvPicPr>
          <p:nvPr>
            <p:ph sz="half" idx="2"/>
          </p:nvPr>
        </p:nvPicPr>
        <p:blipFill>
          <a:blip r:embed="rId2"/>
          <a:stretch>
            <a:fillRect/>
          </a:stretch>
        </p:blipFill>
        <p:spPr>
          <a:xfrm>
            <a:off x="263236" y="180109"/>
            <a:ext cx="11790219" cy="6442363"/>
          </a:xfrm>
        </p:spPr>
      </p:pic>
      <p:sp>
        <p:nvSpPr>
          <p:cNvPr id="2" name="Oval 1">
            <a:extLst>
              <a:ext uri="{FF2B5EF4-FFF2-40B4-BE49-F238E27FC236}">
                <a16:creationId xmlns:a16="http://schemas.microsoft.com/office/drawing/2014/main" id="{B4FAC638-0109-DDA0-A6EC-3AB119FA8010}"/>
              </a:ext>
            </a:extLst>
          </p:cNvPr>
          <p:cNvSpPr/>
          <p:nvPr/>
        </p:nvSpPr>
        <p:spPr>
          <a:xfrm>
            <a:off x="1616017" y="4369029"/>
            <a:ext cx="5586641" cy="703727"/>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4" name="Straight Arrow Connector 3">
            <a:extLst>
              <a:ext uri="{FF2B5EF4-FFF2-40B4-BE49-F238E27FC236}">
                <a16:creationId xmlns:a16="http://schemas.microsoft.com/office/drawing/2014/main" id="{4244F4A1-20A4-3C13-6F53-3C271634E7EA}"/>
              </a:ext>
            </a:extLst>
          </p:cNvPr>
          <p:cNvCxnSpPr>
            <a:cxnSpLocks/>
          </p:cNvCxnSpPr>
          <p:nvPr/>
        </p:nvCxnSpPr>
        <p:spPr>
          <a:xfrm flipH="1">
            <a:off x="7050258" y="3006436"/>
            <a:ext cx="860687" cy="1362593"/>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55425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FDBBCF-3A15-BA42-E58F-14BCE66B6F19}"/>
              </a:ext>
            </a:extLst>
          </p:cNvPr>
          <p:cNvPicPr>
            <a:picLocks noChangeAspect="1"/>
          </p:cNvPicPr>
          <p:nvPr/>
        </p:nvPicPr>
        <p:blipFill>
          <a:blip r:embed="rId2"/>
          <a:stretch>
            <a:fillRect/>
          </a:stretch>
        </p:blipFill>
        <p:spPr>
          <a:xfrm>
            <a:off x="908632" y="0"/>
            <a:ext cx="10374735" cy="6858000"/>
          </a:xfrm>
          <a:prstGeom prst="rect">
            <a:avLst/>
          </a:prstGeom>
        </p:spPr>
      </p:pic>
      <p:sp>
        <p:nvSpPr>
          <p:cNvPr id="7" name="Oval 6">
            <a:extLst>
              <a:ext uri="{FF2B5EF4-FFF2-40B4-BE49-F238E27FC236}">
                <a16:creationId xmlns:a16="http://schemas.microsoft.com/office/drawing/2014/main" id="{8C2846F2-D2CB-37F8-C5A2-A093E88E2F1C}"/>
              </a:ext>
            </a:extLst>
          </p:cNvPr>
          <p:cNvSpPr/>
          <p:nvPr/>
        </p:nvSpPr>
        <p:spPr>
          <a:xfrm>
            <a:off x="7271656" y="4020456"/>
            <a:ext cx="2627086" cy="522515"/>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F383476-9E1F-757C-A68D-3004C264B500}"/>
              </a:ext>
            </a:extLst>
          </p:cNvPr>
          <p:cNvSpPr/>
          <p:nvPr/>
        </p:nvSpPr>
        <p:spPr>
          <a:xfrm>
            <a:off x="5558971" y="3904343"/>
            <a:ext cx="1683658" cy="754743"/>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674919D4-B58F-6F33-322A-D5F70F80A723}"/>
              </a:ext>
            </a:extLst>
          </p:cNvPr>
          <p:cNvCxnSpPr>
            <a:cxnSpLocks/>
          </p:cNvCxnSpPr>
          <p:nvPr/>
        </p:nvCxnSpPr>
        <p:spPr>
          <a:xfrm>
            <a:off x="5427352" y="2749797"/>
            <a:ext cx="779484" cy="1054265"/>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C5A819C7-FC77-A9FD-FDBA-B8249181862F}"/>
              </a:ext>
            </a:extLst>
          </p:cNvPr>
          <p:cNvCxnSpPr>
            <a:cxnSpLocks/>
          </p:cNvCxnSpPr>
          <p:nvPr/>
        </p:nvCxnSpPr>
        <p:spPr>
          <a:xfrm flipH="1">
            <a:off x="8812334" y="2649518"/>
            <a:ext cx="901327" cy="1254825"/>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5" name="Oval 24">
            <a:extLst>
              <a:ext uri="{FF2B5EF4-FFF2-40B4-BE49-F238E27FC236}">
                <a16:creationId xmlns:a16="http://schemas.microsoft.com/office/drawing/2014/main" id="{CC56AFC0-0C2B-8BFA-998B-54D58081608C}"/>
              </a:ext>
            </a:extLst>
          </p:cNvPr>
          <p:cNvSpPr/>
          <p:nvPr/>
        </p:nvSpPr>
        <p:spPr>
          <a:xfrm>
            <a:off x="10293927" y="-41564"/>
            <a:ext cx="1593273" cy="637309"/>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9C9659A6-68D6-8B9E-3374-F0643869602B}"/>
              </a:ext>
            </a:extLst>
          </p:cNvPr>
          <p:cNvCxnSpPr>
            <a:cxnSpLocks/>
          </p:cNvCxnSpPr>
          <p:nvPr/>
        </p:nvCxnSpPr>
        <p:spPr>
          <a:xfrm flipV="1">
            <a:off x="9898742" y="741876"/>
            <a:ext cx="651164" cy="1011383"/>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11435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D338E5-C5AE-97E9-4308-0E162B99AEF6}"/>
              </a:ext>
            </a:extLst>
          </p:cNvPr>
          <p:cNvPicPr>
            <a:picLocks noChangeAspect="1"/>
          </p:cNvPicPr>
          <p:nvPr/>
        </p:nvPicPr>
        <p:blipFill>
          <a:blip r:embed="rId2"/>
          <a:stretch>
            <a:fillRect/>
          </a:stretch>
        </p:blipFill>
        <p:spPr>
          <a:xfrm>
            <a:off x="967185" y="0"/>
            <a:ext cx="10257629" cy="6858000"/>
          </a:xfrm>
          <a:prstGeom prst="rect">
            <a:avLst/>
          </a:prstGeom>
        </p:spPr>
      </p:pic>
      <p:sp>
        <p:nvSpPr>
          <p:cNvPr id="6" name="Oval 5">
            <a:extLst>
              <a:ext uri="{FF2B5EF4-FFF2-40B4-BE49-F238E27FC236}">
                <a16:creationId xmlns:a16="http://schemas.microsoft.com/office/drawing/2014/main" id="{028CD199-AE66-DE84-EF59-CA1AC58EBAA8}"/>
              </a:ext>
            </a:extLst>
          </p:cNvPr>
          <p:cNvSpPr/>
          <p:nvPr/>
        </p:nvSpPr>
        <p:spPr>
          <a:xfrm>
            <a:off x="5846619" y="0"/>
            <a:ext cx="4184073" cy="1274618"/>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B6333CA1-BEC9-E038-8BF2-D783B4798AB5}"/>
              </a:ext>
            </a:extLst>
          </p:cNvPr>
          <p:cNvCxnSpPr>
            <a:cxnSpLocks/>
          </p:cNvCxnSpPr>
          <p:nvPr/>
        </p:nvCxnSpPr>
        <p:spPr>
          <a:xfrm flipH="1" flipV="1">
            <a:off x="8298873" y="1427018"/>
            <a:ext cx="762000" cy="1662546"/>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6411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9D8CC9-7F3D-EEBD-9D66-5ECFD0BB2513}"/>
              </a:ext>
            </a:extLst>
          </p:cNvPr>
          <p:cNvPicPr>
            <a:picLocks noChangeAspect="1"/>
          </p:cNvPicPr>
          <p:nvPr/>
        </p:nvPicPr>
        <p:blipFill>
          <a:blip r:embed="rId2"/>
          <a:stretch>
            <a:fillRect/>
          </a:stretch>
        </p:blipFill>
        <p:spPr>
          <a:xfrm>
            <a:off x="0" y="358287"/>
            <a:ext cx="12192000" cy="6141425"/>
          </a:xfrm>
          <a:prstGeom prst="rect">
            <a:avLst/>
          </a:prstGeom>
        </p:spPr>
      </p:pic>
    </p:spTree>
    <p:extLst>
      <p:ext uri="{BB962C8B-B14F-4D97-AF65-F5344CB8AC3E}">
        <p14:creationId xmlns:p14="http://schemas.microsoft.com/office/powerpoint/2010/main" val="23611415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7F3054B8-AB48-E4A0-510A-6AEBEA95DB78}"/>
              </a:ext>
            </a:extLst>
          </p:cNvPr>
          <p:cNvSpPr>
            <a:spLocks noGrp="1"/>
          </p:cNvSpPr>
          <p:nvPr>
            <p:ph type="title"/>
          </p:nvPr>
        </p:nvSpPr>
        <p:spPr>
          <a:xfrm>
            <a:off x="648037" y="1298448"/>
            <a:ext cx="5895178" cy="4099642"/>
          </a:xfrm>
        </p:spPr>
        <p:txBody>
          <a:bodyPr vert="horz" lIns="91440" tIns="45720" rIns="91440" bIns="45720" rtlCol="0" anchor="b">
            <a:normAutofit/>
          </a:bodyPr>
          <a:lstStyle/>
          <a:p>
            <a:r>
              <a:rPr lang="en-US" sz="6600" kern="1200">
                <a:solidFill>
                  <a:srgbClr val="FFFFFF"/>
                </a:solidFill>
                <a:latin typeface="+mj-lt"/>
                <a:ea typeface="+mj-ea"/>
                <a:cs typeface="+mj-cs"/>
              </a:rPr>
              <a:t>Know the Top Citations</a:t>
            </a:r>
          </a:p>
        </p:txBody>
      </p:sp>
      <p:sp>
        <p:nvSpPr>
          <p:cNvPr id="12" name="sketch line 1">
            <a:extLst>
              <a:ext uri="{FF2B5EF4-FFF2-40B4-BE49-F238E27FC236}">
                <a16:creationId xmlns:a16="http://schemas.microsoft.com/office/drawing/2014/main" id="{32C5B66D-E390-4A14-AB60-69626CBF29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5626353"/>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 line">
            <a:extLst>
              <a:ext uri="{FF2B5EF4-FFF2-40B4-BE49-F238E27FC236}">
                <a16:creationId xmlns:a16="http://schemas.microsoft.com/office/drawing/2014/main" id="{646273DA-F933-4D17-A5FE-B1EF87FD7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0653" y="5626353"/>
            <a:ext cx="3479619" cy="18288"/>
          </a:xfrm>
          <a:custGeom>
            <a:avLst/>
            <a:gdLst>
              <a:gd name="connsiteX0" fmla="*/ 0 w 3479619"/>
              <a:gd name="connsiteY0" fmla="*/ 0 h 18288"/>
              <a:gd name="connsiteX1" fmla="*/ 661128 w 3479619"/>
              <a:gd name="connsiteY1" fmla="*/ 0 h 18288"/>
              <a:gd name="connsiteX2" fmla="*/ 1357051 w 3479619"/>
              <a:gd name="connsiteY2" fmla="*/ 0 h 18288"/>
              <a:gd name="connsiteX3" fmla="*/ 2087771 w 3479619"/>
              <a:gd name="connsiteY3" fmla="*/ 0 h 18288"/>
              <a:gd name="connsiteX4" fmla="*/ 2818491 w 3479619"/>
              <a:gd name="connsiteY4" fmla="*/ 0 h 18288"/>
              <a:gd name="connsiteX5" fmla="*/ 3479619 w 3479619"/>
              <a:gd name="connsiteY5" fmla="*/ 0 h 18288"/>
              <a:gd name="connsiteX6" fmla="*/ 3479619 w 3479619"/>
              <a:gd name="connsiteY6" fmla="*/ 18288 h 18288"/>
              <a:gd name="connsiteX7" fmla="*/ 2714103 w 3479619"/>
              <a:gd name="connsiteY7" fmla="*/ 18288 h 18288"/>
              <a:gd name="connsiteX8" fmla="*/ 1948587 w 3479619"/>
              <a:gd name="connsiteY8" fmla="*/ 18288 h 18288"/>
              <a:gd name="connsiteX9" fmla="*/ 1252663 w 3479619"/>
              <a:gd name="connsiteY9" fmla="*/ 18288 h 18288"/>
              <a:gd name="connsiteX10" fmla="*/ 0 w 3479619"/>
              <a:gd name="connsiteY10" fmla="*/ 18288 h 18288"/>
              <a:gd name="connsiteX11" fmla="*/ 0 w 3479619"/>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9619" h="18288" fill="none" extrusionOk="0">
                <a:moveTo>
                  <a:pt x="0" y="0"/>
                </a:moveTo>
                <a:cubicBezTo>
                  <a:pt x="178395" y="-3637"/>
                  <a:pt x="368619" y="-28254"/>
                  <a:pt x="661128" y="0"/>
                </a:cubicBezTo>
                <a:cubicBezTo>
                  <a:pt x="953637" y="28254"/>
                  <a:pt x="1022982" y="-4416"/>
                  <a:pt x="1357051" y="0"/>
                </a:cubicBezTo>
                <a:cubicBezTo>
                  <a:pt x="1691120" y="4416"/>
                  <a:pt x="1729558" y="27777"/>
                  <a:pt x="2087771" y="0"/>
                </a:cubicBezTo>
                <a:cubicBezTo>
                  <a:pt x="2445984" y="-27777"/>
                  <a:pt x="2592094" y="4429"/>
                  <a:pt x="2818491" y="0"/>
                </a:cubicBezTo>
                <a:cubicBezTo>
                  <a:pt x="3044888" y="-4429"/>
                  <a:pt x="3204567" y="26471"/>
                  <a:pt x="3479619" y="0"/>
                </a:cubicBezTo>
                <a:cubicBezTo>
                  <a:pt x="3478910" y="8157"/>
                  <a:pt x="3479206" y="12125"/>
                  <a:pt x="3479619" y="18288"/>
                </a:cubicBezTo>
                <a:cubicBezTo>
                  <a:pt x="3315855" y="-2963"/>
                  <a:pt x="3094885" y="26965"/>
                  <a:pt x="2714103" y="18288"/>
                </a:cubicBezTo>
                <a:cubicBezTo>
                  <a:pt x="2333321" y="9611"/>
                  <a:pt x="2260528" y="-15335"/>
                  <a:pt x="1948587" y="18288"/>
                </a:cubicBezTo>
                <a:cubicBezTo>
                  <a:pt x="1636646" y="51911"/>
                  <a:pt x="1489816" y="46369"/>
                  <a:pt x="1252663" y="18288"/>
                </a:cubicBezTo>
                <a:cubicBezTo>
                  <a:pt x="1015510" y="-9793"/>
                  <a:pt x="519812" y="-12177"/>
                  <a:pt x="0" y="18288"/>
                </a:cubicBezTo>
                <a:cubicBezTo>
                  <a:pt x="-46" y="12483"/>
                  <a:pt x="-203" y="6491"/>
                  <a:pt x="0" y="0"/>
                </a:cubicBezTo>
                <a:close/>
              </a:path>
              <a:path w="3479619" h="18288" stroke="0" extrusionOk="0">
                <a:moveTo>
                  <a:pt x="0" y="0"/>
                </a:moveTo>
                <a:cubicBezTo>
                  <a:pt x="326045" y="25020"/>
                  <a:pt x="425411" y="-17676"/>
                  <a:pt x="661128" y="0"/>
                </a:cubicBezTo>
                <a:cubicBezTo>
                  <a:pt x="896845" y="17676"/>
                  <a:pt x="1124825" y="1478"/>
                  <a:pt x="1252663" y="0"/>
                </a:cubicBezTo>
                <a:cubicBezTo>
                  <a:pt x="1380502" y="-1478"/>
                  <a:pt x="1694914" y="11788"/>
                  <a:pt x="2018179" y="0"/>
                </a:cubicBezTo>
                <a:cubicBezTo>
                  <a:pt x="2341444" y="-11788"/>
                  <a:pt x="2451167" y="12596"/>
                  <a:pt x="2679307" y="0"/>
                </a:cubicBezTo>
                <a:cubicBezTo>
                  <a:pt x="2907447" y="-12596"/>
                  <a:pt x="3094555" y="23821"/>
                  <a:pt x="3479619" y="0"/>
                </a:cubicBezTo>
                <a:cubicBezTo>
                  <a:pt x="3479355" y="4493"/>
                  <a:pt x="3480003" y="9472"/>
                  <a:pt x="3479619" y="18288"/>
                </a:cubicBezTo>
                <a:cubicBezTo>
                  <a:pt x="3311729" y="36782"/>
                  <a:pt x="3015946" y="7938"/>
                  <a:pt x="2783695" y="18288"/>
                </a:cubicBezTo>
                <a:cubicBezTo>
                  <a:pt x="2551444" y="28638"/>
                  <a:pt x="2398767" y="-13940"/>
                  <a:pt x="2018179" y="18288"/>
                </a:cubicBezTo>
                <a:cubicBezTo>
                  <a:pt x="1637591" y="50516"/>
                  <a:pt x="1634873" y="-6356"/>
                  <a:pt x="1426644" y="18288"/>
                </a:cubicBezTo>
                <a:cubicBezTo>
                  <a:pt x="1218415" y="42932"/>
                  <a:pt x="1006973" y="4094"/>
                  <a:pt x="730720" y="18288"/>
                </a:cubicBezTo>
                <a:cubicBezTo>
                  <a:pt x="454467" y="32482"/>
                  <a:pt x="291313" y="3910"/>
                  <a:pt x="0" y="18288"/>
                </a:cubicBezTo>
                <a:cubicBezTo>
                  <a:pt x="843" y="9577"/>
                  <a:pt x="371" y="690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53578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D6C1C7D-7C97-7762-239F-0E5D4EA932EC}"/>
              </a:ext>
            </a:extLst>
          </p:cNvPr>
          <p:cNvSpPr>
            <a:spLocks noGrp="1"/>
          </p:cNvSpPr>
          <p:nvPr>
            <p:ph type="title"/>
          </p:nvPr>
        </p:nvSpPr>
        <p:spPr>
          <a:xfrm>
            <a:off x="838200" y="365125"/>
            <a:ext cx="10515600" cy="1325563"/>
          </a:xfrm>
        </p:spPr>
        <p:txBody>
          <a:bodyPr>
            <a:normAutofit/>
          </a:bodyPr>
          <a:lstStyle/>
          <a:p>
            <a:r>
              <a:rPr lang="en-US" sz="4200"/>
              <a:t>Quality, Certification, and Oversight Reports (QCOR)</a:t>
            </a:r>
          </a:p>
        </p:txBody>
      </p:sp>
      <p:sp>
        <p:nvSpPr>
          <p:cNvPr id="1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DC649F69-D437-D713-E6B9-7C6077EDCA77}"/>
              </a:ext>
            </a:extLst>
          </p:cNvPr>
          <p:cNvSpPr>
            <a:spLocks noGrp="1"/>
          </p:cNvSpPr>
          <p:nvPr>
            <p:ph idx="1"/>
          </p:nvPr>
        </p:nvSpPr>
        <p:spPr>
          <a:xfrm>
            <a:off x="838200" y="1929384"/>
            <a:ext cx="10515600" cy="4251960"/>
          </a:xfrm>
        </p:spPr>
        <p:txBody>
          <a:bodyPr>
            <a:normAutofit/>
          </a:bodyPr>
          <a:lstStyle/>
          <a:p>
            <a:r>
              <a:rPr lang="en-US" sz="2200">
                <a:hlinkClick r:id="rId2"/>
              </a:rPr>
              <a:t>https://qcor.cms.gov/index_new.jsp</a:t>
            </a:r>
            <a:endParaRPr lang="en-US" sz="2200"/>
          </a:p>
          <a:p>
            <a:r>
              <a:rPr lang="en-US" sz="2200"/>
              <a:t>Real-ish-time data on survey activity</a:t>
            </a:r>
          </a:p>
          <a:p>
            <a:pPr lvl="1"/>
            <a:r>
              <a:rPr lang="en-US" sz="2200"/>
              <a:t>Updated regularly</a:t>
            </a:r>
          </a:p>
          <a:p>
            <a:pPr lvl="1"/>
            <a:r>
              <a:rPr lang="en-US" sz="2200"/>
              <a:t>Dependent upon surveyor data entry</a:t>
            </a:r>
          </a:p>
          <a:p>
            <a:r>
              <a:rPr lang="en-US" sz="2200"/>
              <a:t>Tells citations, enforcements</a:t>
            </a:r>
          </a:p>
          <a:p>
            <a:r>
              <a:rPr lang="en-US" sz="2200"/>
              <a:t>Breakdown CMS region, state, survey type, citation</a:t>
            </a:r>
          </a:p>
          <a:p>
            <a:r>
              <a:rPr lang="en-US" sz="2200"/>
              <a:t>Providers: use it to identify trends</a:t>
            </a:r>
          </a:p>
        </p:txBody>
      </p:sp>
    </p:spTree>
    <p:extLst>
      <p:ext uri="{BB962C8B-B14F-4D97-AF65-F5344CB8AC3E}">
        <p14:creationId xmlns:p14="http://schemas.microsoft.com/office/powerpoint/2010/main" val="3307758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CA1256-36DC-66ED-20A8-A1783877B52F}"/>
              </a:ext>
            </a:extLst>
          </p:cNvPr>
          <p:cNvSpPr>
            <a:spLocks noGrp="1"/>
          </p:cNvSpPr>
          <p:nvPr>
            <p:ph type="title"/>
          </p:nvPr>
        </p:nvSpPr>
        <p:spPr>
          <a:xfrm>
            <a:off x="838200" y="620742"/>
            <a:ext cx="10515600" cy="1325563"/>
          </a:xfrm>
        </p:spPr>
        <p:txBody>
          <a:bodyPr>
            <a:normAutofit/>
          </a:bodyPr>
          <a:lstStyle/>
          <a:p>
            <a:r>
              <a:rPr lang="en-US">
                <a:solidFill>
                  <a:srgbClr val="FFFFFF"/>
                </a:solidFill>
              </a:rPr>
              <a:t>Survey Statistics</a:t>
            </a:r>
          </a:p>
        </p:txBody>
      </p:sp>
      <p:cxnSp>
        <p:nvCxnSpPr>
          <p:cNvPr id="11" name="Straight Connector 10">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307705B-06AD-8FBA-F194-69B3E223FA39}"/>
              </a:ext>
            </a:extLst>
          </p:cNvPr>
          <p:cNvSpPr>
            <a:spLocks noGrp="1"/>
          </p:cNvSpPr>
          <p:nvPr>
            <p:ph sz="half" idx="1"/>
          </p:nvPr>
        </p:nvSpPr>
        <p:spPr>
          <a:xfrm>
            <a:off x="838200" y="2266345"/>
            <a:ext cx="5097780" cy="3910617"/>
          </a:xfrm>
        </p:spPr>
        <p:txBody>
          <a:bodyPr>
            <a:normAutofit/>
          </a:bodyPr>
          <a:lstStyle/>
          <a:p>
            <a:pPr marL="0" indent="0">
              <a:buNone/>
            </a:pPr>
            <a:r>
              <a:rPr lang="en-US" sz="2400">
                <a:solidFill>
                  <a:srgbClr val="FFFFFF"/>
                </a:solidFill>
              </a:rPr>
              <a:t>Wyoming, FY 2024 </a:t>
            </a:r>
          </a:p>
          <a:p>
            <a:r>
              <a:rPr lang="en-US" sz="2400">
                <a:solidFill>
                  <a:srgbClr val="FFFFFF"/>
                </a:solidFill>
              </a:rPr>
              <a:t>Only 3 (8.6%) providers exceed 15 months since last standard survey</a:t>
            </a:r>
          </a:p>
          <a:p>
            <a:r>
              <a:rPr lang="en-US" sz="2400">
                <a:solidFill>
                  <a:srgbClr val="FFFFFF"/>
                </a:solidFill>
              </a:rPr>
              <a:t>Total: 81 surveys</a:t>
            </a:r>
          </a:p>
          <a:p>
            <a:pPr lvl="1"/>
            <a:r>
              <a:rPr lang="en-US">
                <a:solidFill>
                  <a:srgbClr val="FFFFFF"/>
                </a:solidFill>
              </a:rPr>
              <a:t>Standard: 14 (17%)</a:t>
            </a:r>
          </a:p>
          <a:p>
            <a:pPr lvl="1"/>
            <a:r>
              <a:rPr lang="en-US">
                <a:solidFill>
                  <a:srgbClr val="FFFFFF"/>
                </a:solidFill>
              </a:rPr>
              <a:t>Complaint: 35 (43%)</a:t>
            </a:r>
          </a:p>
          <a:p>
            <a:pPr lvl="1"/>
            <a:r>
              <a:rPr lang="en-US">
                <a:solidFill>
                  <a:srgbClr val="FFFFFF"/>
                </a:solidFill>
              </a:rPr>
              <a:t>Infection Control: 32 (40%)</a:t>
            </a:r>
          </a:p>
          <a:p>
            <a:endParaRPr lang="en-US" sz="2400">
              <a:solidFill>
                <a:srgbClr val="FFFFFF"/>
              </a:solidFill>
            </a:endParaRPr>
          </a:p>
        </p:txBody>
      </p:sp>
      <p:sp>
        <p:nvSpPr>
          <p:cNvPr id="4" name="Content Placeholder 3">
            <a:extLst>
              <a:ext uri="{FF2B5EF4-FFF2-40B4-BE49-F238E27FC236}">
                <a16:creationId xmlns:a16="http://schemas.microsoft.com/office/drawing/2014/main" id="{F26E8360-0BDF-0B1B-8D0E-0D12925FE8E3}"/>
              </a:ext>
            </a:extLst>
          </p:cNvPr>
          <p:cNvSpPr>
            <a:spLocks noGrp="1"/>
          </p:cNvSpPr>
          <p:nvPr>
            <p:ph sz="half" idx="2"/>
          </p:nvPr>
        </p:nvSpPr>
        <p:spPr>
          <a:xfrm>
            <a:off x="6256020" y="2266345"/>
            <a:ext cx="5097780" cy="3910618"/>
          </a:xfrm>
        </p:spPr>
        <p:txBody>
          <a:bodyPr>
            <a:normAutofit/>
          </a:bodyPr>
          <a:lstStyle/>
          <a:p>
            <a:pPr marL="0" indent="0">
              <a:buNone/>
            </a:pPr>
            <a:r>
              <a:rPr lang="en-US" sz="2400">
                <a:solidFill>
                  <a:srgbClr val="FFFFFF"/>
                </a:solidFill>
              </a:rPr>
              <a:t>National, FY 2024</a:t>
            </a:r>
          </a:p>
          <a:p>
            <a:r>
              <a:rPr lang="en-US" sz="2400">
                <a:solidFill>
                  <a:srgbClr val="FFFFFF"/>
                </a:solidFill>
              </a:rPr>
              <a:t>27.8% of providers exceed 15 months since last standard survey</a:t>
            </a:r>
          </a:p>
          <a:p>
            <a:r>
              <a:rPr lang="en-US" sz="2400">
                <a:solidFill>
                  <a:srgbClr val="FFFFFF"/>
                </a:solidFill>
              </a:rPr>
              <a:t>Total: 42,976 surveys</a:t>
            </a:r>
          </a:p>
          <a:p>
            <a:pPr lvl="1"/>
            <a:r>
              <a:rPr lang="en-US">
                <a:solidFill>
                  <a:srgbClr val="FFFFFF"/>
                </a:solidFill>
              </a:rPr>
              <a:t>Standard: 10%</a:t>
            </a:r>
          </a:p>
          <a:p>
            <a:pPr lvl="1"/>
            <a:r>
              <a:rPr lang="en-US">
                <a:solidFill>
                  <a:srgbClr val="FFFFFF"/>
                </a:solidFill>
              </a:rPr>
              <a:t>Complaint: 66%</a:t>
            </a:r>
          </a:p>
          <a:p>
            <a:pPr lvl="1"/>
            <a:r>
              <a:rPr lang="en-US">
                <a:solidFill>
                  <a:srgbClr val="FFFFFF"/>
                </a:solidFill>
              </a:rPr>
              <a:t>Infection Control: 24%</a:t>
            </a:r>
          </a:p>
        </p:txBody>
      </p:sp>
    </p:spTree>
    <p:extLst>
      <p:ext uri="{BB962C8B-B14F-4D97-AF65-F5344CB8AC3E}">
        <p14:creationId xmlns:p14="http://schemas.microsoft.com/office/powerpoint/2010/main" val="3905439073"/>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A71A7C2-B328-01DB-1021-81BA6C96DD4B}"/>
              </a:ext>
            </a:extLst>
          </p:cNvPr>
          <p:cNvPicPr>
            <a:picLocks noGrp="1" noChangeAspect="1"/>
          </p:cNvPicPr>
          <p:nvPr>
            <p:ph idx="1"/>
          </p:nvPr>
        </p:nvPicPr>
        <p:blipFill>
          <a:blip r:embed="rId2"/>
          <a:stretch>
            <a:fillRect/>
          </a:stretch>
        </p:blipFill>
        <p:spPr>
          <a:xfrm>
            <a:off x="189564" y="304800"/>
            <a:ext cx="11725345" cy="6314622"/>
          </a:xfrm>
        </p:spPr>
      </p:pic>
      <p:sp>
        <p:nvSpPr>
          <p:cNvPr id="8" name="Oval 7">
            <a:extLst>
              <a:ext uri="{FF2B5EF4-FFF2-40B4-BE49-F238E27FC236}">
                <a16:creationId xmlns:a16="http://schemas.microsoft.com/office/drawing/2014/main" id="{12E4A50F-F6AA-87D6-2BB4-125A5B4AFBEF}"/>
              </a:ext>
            </a:extLst>
          </p:cNvPr>
          <p:cNvSpPr/>
          <p:nvPr/>
        </p:nvSpPr>
        <p:spPr>
          <a:xfrm>
            <a:off x="1620984" y="3088254"/>
            <a:ext cx="6096000" cy="1108364"/>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7426EBE9-CAA2-3003-BB5B-609B89111DE5}"/>
              </a:ext>
            </a:extLst>
          </p:cNvPr>
          <p:cNvCxnSpPr>
            <a:cxnSpLocks/>
          </p:cNvCxnSpPr>
          <p:nvPr/>
        </p:nvCxnSpPr>
        <p:spPr>
          <a:xfrm flipH="1" flipV="1">
            <a:off x="6866706" y="4196618"/>
            <a:ext cx="1182785" cy="152530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29573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C61F363-028A-06BD-C9CA-DBEDB48FBF6A}"/>
              </a:ext>
            </a:extLst>
          </p:cNvPr>
          <p:cNvPicPr>
            <a:picLocks noGrp="1" noChangeAspect="1"/>
          </p:cNvPicPr>
          <p:nvPr>
            <p:ph idx="4294967295"/>
          </p:nvPr>
        </p:nvPicPr>
        <p:blipFill>
          <a:blip r:embed="rId2"/>
          <a:stretch>
            <a:fillRect/>
          </a:stretch>
        </p:blipFill>
        <p:spPr>
          <a:xfrm>
            <a:off x="377371" y="348343"/>
            <a:ext cx="11437257" cy="6168571"/>
          </a:xfrm>
        </p:spPr>
      </p:pic>
      <p:sp>
        <p:nvSpPr>
          <p:cNvPr id="6" name="Oval 5">
            <a:extLst>
              <a:ext uri="{FF2B5EF4-FFF2-40B4-BE49-F238E27FC236}">
                <a16:creationId xmlns:a16="http://schemas.microsoft.com/office/drawing/2014/main" id="{CC0C0EBB-4740-57E7-AD1B-A8B68DE76EDE}"/>
              </a:ext>
            </a:extLst>
          </p:cNvPr>
          <p:cNvSpPr/>
          <p:nvPr/>
        </p:nvSpPr>
        <p:spPr>
          <a:xfrm>
            <a:off x="0" y="5223164"/>
            <a:ext cx="1648691" cy="429491"/>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971A04AF-18A6-67F7-05C8-FD591AFCAD0D}"/>
              </a:ext>
            </a:extLst>
          </p:cNvPr>
          <p:cNvCxnSpPr>
            <a:cxnSpLocks/>
          </p:cNvCxnSpPr>
          <p:nvPr/>
        </p:nvCxnSpPr>
        <p:spPr>
          <a:xfrm flipH="1">
            <a:off x="1648691" y="4322619"/>
            <a:ext cx="1260763" cy="900545"/>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63154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D43237-DF0F-39D5-F153-73751FE3D71B}"/>
              </a:ext>
            </a:extLst>
          </p:cNvPr>
          <p:cNvPicPr>
            <a:picLocks noChangeAspect="1"/>
          </p:cNvPicPr>
          <p:nvPr/>
        </p:nvPicPr>
        <p:blipFill>
          <a:blip r:embed="rId2"/>
          <a:stretch>
            <a:fillRect/>
          </a:stretch>
        </p:blipFill>
        <p:spPr>
          <a:xfrm>
            <a:off x="319314" y="221343"/>
            <a:ext cx="11872686" cy="6415314"/>
          </a:xfrm>
          <a:prstGeom prst="rect">
            <a:avLst/>
          </a:prstGeom>
        </p:spPr>
      </p:pic>
      <p:sp>
        <p:nvSpPr>
          <p:cNvPr id="4" name="Oval 3">
            <a:extLst>
              <a:ext uri="{FF2B5EF4-FFF2-40B4-BE49-F238E27FC236}">
                <a16:creationId xmlns:a16="http://schemas.microsoft.com/office/drawing/2014/main" id="{DE4973E1-C156-E595-15E1-3B102F830168}"/>
              </a:ext>
            </a:extLst>
          </p:cNvPr>
          <p:cNvSpPr/>
          <p:nvPr/>
        </p:nvSpPr>
        <p:spPr>
          <a:xfrm>
            <a:off x="0" y="3629891"/>
            <a:ext cx="1842655" cy="443346"/>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7353221A-CBAB-21A4-6165-B8C1B7FE1EC6}"/>
              </a:ext>
            </a:extLst>
          </p:cNvPr>
          <p:cNvCxnSpPr>
            <a:cxnSpLocks/>
          </p:cNvCxnSpPr>
          <p:nvPr/>
        </p:nvCxnSpPr>
        <p:spPr>
          <a:xfrm flipH="1">
            <a:off x="1842655" y="2438400"/>
            <a:ext cx="1108364" cy="1191491"/>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70747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27FA11-97B2-C048-E581-FD0D205AC30B}"/>
              </a:ext>
            </a:extLst>
          </p:cNvPr>
          <p:cNvPicPr>
            <a:picLocks noChangeAspect="1"/>
          </p:cNvPicPr>
          <p:nvPr/>
        </p:nvPicPr>
        <p:blipFill>
          <a:blip r:embed="rId2"/>
          <a:stretch>
            <a:fillRect/>
          </a:stretch>
        </p:blipFill>
        <p:spPr>
          <a:xfrm>
            <a:off x="0" y="304800"/>
            <a:ext cx="12192000" cy="6241143"/>
          </a:xfrm>
          <a:prstGeom prst="rect">
            <a:avLst/>
          </a:prstGeom>
        </p:spPr>
      </p:pic>
      <p:sp>
        <p:nvSpPr>
          <p:cNvPr id="4" name="Oval 3">
            <a:extLst>
              <a:ext uri="{FF2B5EF4-FFF2-40B4-BE49-F238E27FC236}">
                <a16:creationId xmlns:a16="http://schemas.microsoft.com/office/drawing/2014/main" id="{A6CA4CD3-8F76-56F6-300E-6DE2F8F3B677}"/>
              </a:ext>
            </a:extLst>
          </p:cNvPr>
          <p:cNvSpPr/>
          <p:nvPr/>
        </p:nvSpPr>
        <p:spPr>
          <a:xfrm>
            <a:off x="858982" y="2022762"/>
            <a:ext cx="2687782" cy="942109"/>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902FD87-ABA0-D364-0871-890E2CD472AF}"/>
              </a:ext>
            </a:extLst>
          </p:cNvPr>
          <p:cNvSpPr/>
          <p:nvPr/>
        </p:nvSpPr>
        <p:spPr>
          <a:xfrm>
            <a:off x="1011382" y="4793673"/>
            <a:ext cx="2396836" cy="983672"/>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8DC13965-C40E-18A6-B58B-B8206A89D90D}"/>
              </a:ext>
            </a:extLst>
          </p:cNvPr>
          <p:cNvCxnSpPr>
            <a:cxnSpLocks/>
          </p:cNvCxnSpPr>
          <p:nvPr/>
        </p:nvCxnSpPr>
        <p:spPr>
          <a:xfrm flipH="1">
            <a:off x="3546764" y="1219194"/>
            <a:ext cx="1302327" cy="942115"/>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B86DB068-DF1C-2661-8332-FFA8635AF8C4}"/>
              </a:ext>
            </a:extLst>
          </p:cNvPr>
          <p:cNvCxnSpPr>
            <a:cxnSpLocks/>
          </p:cNvCxnSpPr>
          <p:nvPr/>
        </p:nvCxnSpPr>
        <p:spPr>
          <a:xfrm flipH="1">
            <a:off x="3297382" y="3893130"/>
            <a:ext cx="1143000" cy="1025235"/>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F72B4F66-C39A-0709-2D16-27E464E77886}"/>
              </a:ext>
            </a:extLst>
          </p:cNvPr>
          <p:cNvSpPr/>
          <p:nvPr/>
        </p:nvSpPr>
        <p:spPr>
          <a:xfrm>
            <a:off x="4322618" y="312057"/>
            <a:ext cx="1454727" cy="68547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36710C06-03F3-7D97-3A5D-495A9E62426D}"/>
              </a:ext>
            </a:extLst>
          </p:cNvPr>
          <p:cNvCxnSpPr>
            <a:cxnSpLocks/>
          </p:cNvCxnSpPr>
          <p:nvPr/>
        </p:nvCxnSpPr>
        <p:spPr>
          <a:xfrm flipH="1">
            <a:off x="5957454" y="312057"/>
            <a:ext cx="1122219" cy="259608"/>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56927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52E35D-CCF8-082A-3469-184F248B2A68}"/>
              </a:ext>
            </a:extLst>
          </p:cNvPr>
          <p:cNvPicPr>
            <a:picLocks noChangeAspect="1"/>
          </p:cNvPicPr>
          <p:nvPr/>
        </p:nvPicPr>
        <p:blipFill>
          <a:blip r:embed="rId2"/>
          <a:stretch>
            <a:fillRect/>
          </a:stretch>
        </p:blipFill>
        <p:spPr>
          <a:xfrm>
            <a:off x="0" y="246743"/>
            <a:ext cx="12192000" cy="6328228"/>
          </a:xfrm>
          <a:prstGeom prst="rect">
            <a:avLst/>
          </a:prstGeom>
        </p:spPr>
      </p:pic>
    </p:spTree>
    <p:extLst>
      <p:ext uri="{BB962C8B-B14F-4D97-AF65-F5344CB8AC3E}">
        <p14:creationId xmlns:p14="http://schemas.microsoft.com/office/powerpoint/2010/main" val="21570784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5FD956-ABBD-A87D-AB05-23744A3A9881}"/>
              </a:ext>
            </a:extLst>
          </p:cNvPr>
          <p:cNvSpPr>
            <a:spLocks noGrp="1"/>
          </p:cNvSpPr>
          <p:nvPr>
            <p:ph type="title"/>
          </p:nvPr>
        </p:nvSpPr>
        <p:spPr>
          <a:xfrm>
            <a:off x="838200" y="365125"/>
            <a:ext cx="10515600" cy="1325563"/>
          </a:xfrm>
        </p:spPr>
        <p:txBody>
          <a:bodyPr>
            <a:normAutofit/>
          </a:bodyPr>
          <a:lstStyle/>
          <a:p>
            <a:r>
              <a:rPr lang="en-US" sz="5400" dirty="0"/>
              <a:t>Top Citations FY 2024 To Date (WY)</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F80C47B-066B-B75D-4231-F3DF5ED8E0A6}"/>
              </a:ext>
            </a:extLst>
          </p:cNvPr>
          <p:cNvSpPr>
            <a:spLocks noGrp="1"/>
          </p:cNvSpPr>
          <p:nvPr>
            <p:ph idx="1"/>
          </p:nvPr>
        </p:nvSpPr>
        <p:spPr>
          <a:xfrm>
            <a:off x="838200" y="1929384"/>
            <a:ext cx="10515600" cy="4251960"/>
          </a:xfrm>
        </p:spPr>
        <p:txBody>
          <a:bodyPr>
            <a:normAutofit/>
          </a:bodyPr>
          <a:lstStyle/>
          <a:p>
            <a:r>
              <a:rPr lang="en-US" sz="2200" dirty="0"/>
              <a:t>F884 Reporting – National Healthcare Safety Network</a:t>
            </a:r>
          </a:p>
          <a:p>
            <a:r>
              <a:rPr lang="en-US" sz="2200" dirty="0"/>
              <a:t>F600 Free from Abuse and Neglect</a:t>
            </a:r>
          </a:p>
          <a:p>
            <a:r>
              <a:rPr lang="en-US" sz="2200" dirty="0"/>
              <a:t>F812 Food Procurement, Store/Prepare/Serve - Sanitary</a:t>
            </a:r>
          </a:p>
          <a:p>
            <a:r>
              <a:rPr lang="en-US" sz="2200" dirty="0"/>
              <a:t>F684 Quality of Care</a:t>
            </a:r>
          </a:p>
        </p:txBody>
      </p:sp>
    </p:spTree>
    <p:extLst>
      <p:ext uri="{BB962C8B-B14F-4D97-AF65-F5344CB8AC3E}">
        <p14:creationId xmlns:p14="http://schemas.microsoft.com/office/powerpoint/2010/main" val="37097747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8862DC4-1B30-E33D-7304-BACD136E636F}"/>
              </a:ext>
            </a:extLst>
          </p:cNvPr>
          <p:cNvSpPr>
            <a:spLocks noGrp="1"/>
          </p:cNvSpPr>
          <p:nvPr>
            <p:ph type="title"/>
          </p:nvPr>
        </p:nvSpPr>
        <p:spPr>
          <a:xfrm>
            <a:off x="838200" y="365125"/>
            <a:ext cx="10515600" cy="1325563"/>
          </a:xfrm>
        </p:spPr>
        <p:txBody>
          <a:bodyPr>
            <a:normAutofit/>
          </a:bodyPr>
          <a:lstStyle/>
          <a:p>
            <a:r>
              <a:rPr lang="en-US" dirty="0"/>
              <a:t>F600 Free from Abuse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D9F83F2-DFFB-C65D-A72F-11B625D22563}"/>
              </a:ext>
            </a:extLst>
          </p:cNvPr>
          <p:cNvSpPr>
            <a:spLocks noGrp="1"/>
          </p:cNvSpPr>
          <p:nvPr>
            <p:ph idx="1"/>
          </p:nvPr>
        </p:nvSpPr>
        <p:spPr>
          <a:xfrm>
            <a:off x="838200" y="1825625"/>
            <a:ext cx="10515600" cy="4351338"/>
          </a:xfrm>
        </p:spPr>
        <p:txBody>
          <a:bodyPr>
            <a:normAutofit/>
          </a:bodyPr>
          <a:lstStyle/>
          <a:p>
            <a:r>
              <a:rPr lang="en-US" dirty="0"/>
              <a:t>10 citations in FY 2024 to date</a:t>
            </a:r>
          </a:p>
          <a:p>
            <a:r>
              <a:rPr lang="en-US" dirty="0"/>
              <a:t>Scope/severity D and G (isolated, minimal/potential for harm and actual harm)</a:t>
            </a:r>
          </a:p>
          <a:p>
            <a:r>
              <a:rPr lang="en-US" dirty="0"/>
              <a:t>2 types: resident-to-resident and staff-to-resident</a:t>
            </a:r>
          </a:p>
          <a:p>
            <a:r>
              <a:rPr lang="en-US" dirty="0"/>
              <a:t>Resident perpetrator: physical altercations, unwanted sexual contact, cognitive impairment</a:t>
            </a:r>
          </a:p>
          <a:p>
            <a:r>
              <a:rPr lang="en-US" dirty="0"/>
              <a:t>Staff perpetrator: disrespectful language, rough treatment</a:t>
            </a:r>
          </a:p>
        </p:txBody>
      </p:sp>
    </p:spTree>
    <p:extLst>
      <p:ext uri="{BB962C8B-B14F-4D97-AF65-F5344CB8AC3E}">
        <p14:creationId xmlns:p14="http://schemas.microsoft.com/office/powerpoint/2010/main" val="7910796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D6ADD58-AF0A-4F76-E023-FC6CCFB62E11}"/>
              </a:ext>
            </a:extLst>
          </p:cNvPr>
          <p:cNvSpPr>
            <a:spLocks noGrp="1"/>
          </p:cNvSpPr>
          <p:nvPr>
            <p:ph type="title"/>
          </p:nvPr>
        </p:nvSpPr>
        <p:spPr>
          <a:xfrm>
            <a:off x="838200" y="365125"/>
            <a:ext cx="10515600" cy="1325563"/>
          </a:xfrm>
        </p:spPr>
        <p:txBody>
          <a:bodyPr>
            <a:normAutofit/>
          </a:bodyPr>
          <a:lstStyle/>
          <a:p>
            <a:r>
              <a:rPr lang="en-US" dirty="0"/>
              <a:t>F812 Food Procurement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F4C0AFD-CBD7-5DBE-1C36-758414B1ED4A}"/>
              </a:ext>
            </a:extLst>
          </p:cNvPr>
          <p:cNvSpPr>
            <a:spLocks noGrp="1"/>
          </p:cNvSpPr>
          <p:nvPr>
            <p:ph idx="1"/>
          </p:nvPr>
        </p:nvSpPr>
        <p:spPr>
          <a:xfrm>
            <a:off x="838200" y="1825625"/>
            <a:ext cx="10515600" cy="4351338"/>
          </a:xfrm>
        </p:spPr>
        <p:txBody>
          <a:bodyPr>
            <a:normAutofit/>
          </a:bodyPr>
          <a:lstStyle/>
          <a:p>
            <a:r>
              <a:rPr lang="en-US" dirty="0"/>
              <a:t>6 citations in FY 2024 to date</a:t>
            </a:r>
          </a:p>
          <a:p>
            <a:r>
              <a:rPr lang="en-US" dirty="0"/>
              <a:t>Scope and severity F (widespread, no actual harm)</a:t>
            </a:r>
          </a:p>
          <a:p>
            <a:r>
              <a:rPr lang="en-US" dirty="0"/>
              <a:t>Beard restraints, hand hygiene when donning/doffing gloves, kitchen-safe hand antiseptic, temps: food, dishwasher, fridge/freezer</a:t>
            </a:r>
          </a:p>
          <a:p>
            <a:endParaRPr lang="en-US" dirty="0"/>
          </a:p>
        </p:txBody>
      </p:sp>
    </p:spTree>
    <p:extLst>
      <p:ext uri="{BB962C8B-B14F-4D97-AF65-F5344CB8AC3E}">
        <p14:creationId xmlns:p14="http://schemas.microsoft.com/office/powerpoint/2010/main" val="41819074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D80A4E3-1449-D346-BAA5-D853D1F0C58B}"/>
              </a:ext>
            </a:extLst>
          </p:cNvPr>
          <p:cNvSpPr>
            <a:spLocks noGrp="1"/>
          </p:cNvSpPr>
          <p:nvPr>
            <p:ph type="title"/>
          </p:nvPr>
        </p:nvSpPr>
        <p:spPr>
          <a:xfrm>
            <a:off x="838200" y="365125"/>
            <a:ext cx="10515600" cy="1325563"/>
          </a:xfrm>
        </p:spPr>
        <p:txBody>
          <a:bodyPr>
            <a:normAutofit/>
          </a:bodyPr>
          <a:lstStyle/>
          <a:p>
            <a:r>
              <a:rPr lang="en-US" dirty="0"/>
              <a:t>F684 Quality of Care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5A0744C-A58A-219B-1304-83E6736F4177}"/>
              </a:ext>
            </a:extLst>
          </p:cNvPr>
          <p:cNvSpPr>
            <a:spLocks noGrp="1"/>
          </p:cNvSpPr>
          <p:nvPr>
            <p:ph idx="1"/>
          </p:nvPr>
        </p:nvSpPr>
        <p:spPr>
          <a:xfrm>
            <a:off x="838200" y="1825625"/>
            <a:ext cx="10515600" cy="4351338"/>
          </a:xfrm>
        </p:spPr>
        <p:txBody>
          <a:bodyPr>
            <a:normAutofit/>
          </a:bodyPr>
          <a:lstStyle/>
          <a:p>
            <a:r>
              <a:rPr lang="en-US" dirty="0"/>
              <a:t>6 citations in FY 2024 to date</a:t>
            </a:r>
          </a:p>
          <a:p>
            <a:r>
              <a:rPr lang="en-US" dirty="0"/>
              <a:t>Scope and severity D-G (isolated, pattern, and widespread)</a:t>
            </a:r>
          </a:p>
          <a:p>
            <a:r>
              <a:rPr lang="en-US" dirty="0"/>
              <a:t>Lack of documentation, “other duties as assigned”</a:t>
            </a:r>
          </a:p>
        </p:txBody>
      </p:sp>
    </p:spTree>
    <p:extLst>
      <p:ext uri="{BB962C8B-B14F-4D97-AF65-F5344CB8AC3E}">
        <p14:creationId xmlns:p14="http://schemas.microsoft.com/office/powerpoint/2010/main" val="18565527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DE2E8FE-B87B-430D-9722-167B5E2C2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a:extLst>
              <a:ext uri="{FF2B5EF4-FFF2-40B4-BE49-F238E27FC236}">
                <a16:creationId xmlns:a16="http://schemas.microsoft.com/office/drawing/2014/main" id="{5E7AA7E8-8006-4E1F-A566-FCF37EE6F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Row of seated people, some writing notes in book on lap">
            <a:extLst>
              <a:ext uri="{FF2B5EF4-FFF2-40B4-BE49-F238E27FC236}">
                <a16:creationId xmlns:a16="http://schemas.microsoft.com/office/drawing/2014/main" id="{45FCC014-2FDA-35BC-5159-7F6D9C262E0B}"/>
              </a:ext>
            </a:extLst>
          </p:cNvPr>
          <p:cNvPicPr>
            <a:picLocks noChangeAspect="1"/>
          </p:cNvPicPr>
          <p:nvPr/>
        </p:nvPicPr>
        <p:blipFill>
          <a:blip r:embed="rId2">
            <a:alphaModFix amt="55000"/>
            <a:extLst>
              <a:ext uri="{28A0092B-C50C-407E-A947-70E740481C1C}">
                <a14:useLocalDpi xmlns:a14="http://schemas.microsoft.com/office/drawing/2010/main" val="0"/>
              </a:ext>
            </a:extLst>
          </a:blip>
          <a:srcRect t="31186" b="31186"/>
          <a:stretch/>
        </p:blipFill>
        <p:spPr>
          <a:xfrm>
            <a:off x="20" y="10"/>
            <a:ext cx="12191981" cy="6857989"/>
          </a:xfrm>
          <a:prstGeom prst="rect">
            <a:avLst/>
          </a:prstGeom>
        </p:spPr>
      </p:pic>
      <p:sp>
        <p:nvSpPr>
          <p:cNvPr id="4" name="Title 3">
            <a:extLst>
              <a:ext uri="{FF2B5EF4-FFF2-40B4-BE49-F238E27FC236}">
                <a16:creationId xmlns:a16="http://schemas.microsoft.com/office/drawing/2014/main" id="{19DB0A3C-364C-596A-1544-A63C16F57DD0}"/>
              </a:ext>
            </a:extLst>
          </p:cNvPr>
          <p:cNvSpPr>
            <a:spLocks noGrp="1"/>
          </p:cNvSpPr>
          <p:nvPr>
            <p:ph type="title"/>
          </p:nvPr>
        </p:nvSpPr>
        <p:spPr>
          <a:xfrm>
            <a:off x="242910" y="1598246"/>
            <a:ext cx="4626709" cy="5122985"/>
          </a:xfrm>
        </p:spPr>
        <p:txBody>
          <a:bodyPr vert="horz" lIns="91440" tIns="45720" rIns="91440" bIns="45720" rtlCol="0" anchor="t">
            <a:normAutofit/>
          </a:bodyPr>
          <a:lstStyle/>
          <a:p>
            <a:pPr algn="r"/>
            <a:r>
              <a:rPr lang="en-US" sz="8000">
                <a:solidFill>
                  <a:srgbClr val="FFFFFF"/>
                </a:solidFill>
              </a:rPr>
              <a:t>Questions and Souvenirs</a:t>
            </a:r>
          </a:p>
        </p:txBody>
      </p:sp>
      <p:sp>
        <p:nvSpPr>
          <p:cNvPr id="5" name="Text Placeholder 4">
            <a:extLst>
              <a:ext uri="{FF2B5EF4-FFF2-40B4-BE49-F238E27FC236}">
                <a16:creationId xmlns:a16="http://schemas.microsoft.com/office/drawing/2014/main" id="{8D118FEF-1C85-8410-CA4C-DBAC41603D69}"/>
              </a:ext>
            </a:extLst>
          </p:cNvPr>
          <p:cNvSpPr>
            <a:spLocks noGrp="1"/>
          </p:cNvSpPr>
          <p:nvPr>
            <p:ph type="body" idx="1"/>
          </p:nvPr>
        </p:nvSpPr>
        <p:spPr>
          <a:xfrm>
            <a:off x="5792994" y="1590840"/>
            <a:ext cx="5672176" cy="5095221"/>
          </a:xfrm>
        </p:spPr>
        <p:txBody>
          <a:bodyPr vert="horz" lIns="91440" tIns="45720" rIns="91440" bIns="45720" rtlCol="0">
            <a:normAutofit/>
          </a:bodyPr>
          <a:lstStyle/>
          <a:p>
            <a:r>
              <a:rPr lang="en-US" sz="4400" dirty="0">
                <a:solidFill>
                  <a:srgbClr val="FFFFFF"/>
                </a:solidFill>
              </a:rPr>
              <a:t>Take one minute: in the Question Mark column, write a question you have.</a:t>
            </a:r>
          </a:p>
        </p:txBody>
      </p:sp>
      <p:cxnSp>
        <p:nvCxnSpPr>
          <p:cNvPr id="15" name="Straight Connector 14">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125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FD75FB-E463-6054-5A65-DF91D30D93A1}"/>
              </a:ext>
            </a:extLst>
          </p:cNvPr>
          <p:cNvSpPr>
            <a:spLocks noGrp="1"/>
          </p:cNvSpPr>
          <p:nvPr>
            <p:ph type="title"/>
          </p:nvPr>
        </p:nvSpPr>
        <p:spPr>
          <a:xfrm>
            <a:off x="838200" y="365125"/>
            <a:ext cx="10515600" cy="1325563"/>
          </a:xfrm>
        </p:spPr>
        <p:txBody>
          <a:bodyPr>
            <a:normAutofit/>
          </a:bodyPr>
          <a:lstStyle/>
          <a:p>
            <a:r>
              <a:rPr lang="en-US" sz="5400"/>
              <a:t>Federal Monitoring Surveys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A47CAFB-444A-FFEF-E782-EE8100577091}"/>
              </a:ext>
            </a:extLst>
          </p:cNvPr>
          <p:cNvSpPr>
            <a:spLocks noGrp="1"/>
          </p:cNvSpPr>
          <p:nvPr>
            <p:ph idx="1"/>
          </p:nvPr>
        </p:nvSpPr>
        <p:spPr>
          <a:xfrm>
            <a:off x="838200" y="1929384"/>
            <a:ext cx="10515600" cy="4251960"/>
          </a:xfrm>
        </p:spPr>
        <p:txBody>
          <a:bodyPr>
            <a:normAutofit/>
          </a:bodyPr>
          <a:lstStyle/>
          <a:p>
            <a:r>
              <a:rPr lang="en-US" sz="2200" dirty="0"/>
              <a:t>“Validation Surveys”</a:t>
            </a:r>
          </a:p>
          <a:p>
            <a:r>
              <a:rPr lang="en-US" sz="2200" dirty="0"/>
              <a:t>Aimed at evaluating and advising state surveyors</a:t>
            </a:r>
          </a:p>
          <a:p>
            <a:r>
              <a:rPr lang="en-US" sz="2200" dirty="0"/>
              <a:t>At least 5% of providers in a state, no less than 5 each year</a:t>
            </a:r>
          </a:p>
          <a:p>
            <a:pPr lvl="1"/>
            <a:r>
              <a:rPr lang="en-US" sz="1800" dirty="0"/>
              <a:t>Wyoming: 5 providers each year</a:t>
            </a:r>
          </a:p>
          <a:p>
            <a:r>
              <a:rPr lang="en-US" sz="2200" dirty="0"/>
              <a:t>3 types of health survey:</a:t>
            </a:r>
          </a:p>
          <a:p>
            <a:pPr lvl="1"/>
            <a:r>
              <a:rPr lang="en-US" sz="2200" dirty="0"/>
              <a:t>Resource and Support</a:t>
            </a:r>
          </a:p>
          <a:p>
            <a:pPr lvl="1"/>
            <a:r>
              <a:rPr lang="en-US" sz="2200" dirty="0"/>
              <a:t>Focused Concern</a:t>
            </a:r>
          </a:p>
          <a:p>
            <a:pPr lvl="1"/>
            <a:r>
              <a:rPr lang="en-US" sz="2200" dirty="0"/>
              <a:t>Comparative</a:t>
            </a:r>
          </a:p>
          <a:p>
            <a:pPr marL="0" indent="0">
              <a:buNone/>
            </a:pPr>
            <a:endParaRPr lang="en-US" sz="2200" dirty="0"/>
          </a:p>
        </p:txBody>
      </p:sp>
    </p:spTree>
    <p:extLst>
      <p:ext uri="{BB962C8B-B14F-4D97-AF65-F5344CB8AC3E}">
        <p14:creationId xmlns:p14="http://schemas.microsoft.com/office/powerpoint/2010/main" val="6568737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Blue colored book">
            <a:extLst>
              <a:ext uri="{FF2B5EF4-FFF2-40B4-BE49-F238E27FC236}">
                <a16:creationId xmlns:a16="http://schemas.microsoft.com/office/drawing/2014/main" id="{5E00904A-D986-D505-D8CE-B82E5DE797C9}"/>
              </a:ext>
            </a:extLst>
          </p:cNvPr>
          <p:cNvPicPr>
            <a:picLocks noChangeAspect="1"/>
          </p:cNvPicPr>
          <p:nvPr/>
        </p:nvPicPr>
        <p:blipFill>
          <a:blip r:embed="rId2">
            <a:extLst>
              <a:ext uri="{28A0092B-C50C-407E-A947-70E740481C1C}">
                <a14:useLocalDpi xmlns:a14="http://schemas.microsoft.com/office/drawing/2010/main" val="0"/>
              </a:ext>
            </a:extLst>
          </a:blip>
          <a:srcRect t="7986" b="7986"/>
          <a:stretch/>
        </p:blipFill>
        <p:spPr>
          <a:xfrm>
            <a:off x="20" y="1"/>
            <a:ext cx="12191980" cy="6857999"/>
          </a:xfrm>
          <a:prstGeom prst="rect">
            <a:avLst/>
          </a:prstGeom>
        </p:spPr>
      </p:pic>
      <p:sp>
        <p:nvSpPr>
          <p:cNvPr id="4" name="Title 3">
            <a:extLst>
              <a:ext uri="{FF2B5EF4-FFF2-40B4-BE49-F238E27FC236}">
                <a16:creationId xmlns:a16="http://schemas.microsoft.com/office/drawing/2014/main" id="{7D2D580C-1E8D-A46A-10E3-82692C47F33D}"/>
              </a:ext>
            </a:extLst>
          </p:cNvPr>
          <p:cNvSpPr>
            <a:spLocks noGrp="1"/>
          </p:cNvSpPr>
          <p:nvPr>
            <p:ph type="title"/>
          </p:nvPr>
        </p:nvSpPr>
        <p:spPr>
          <a:xfrm>
            <a:off x="1524000" y="1122362"/>
            <a:ext cx="9144000" cy="2306638"/>
          </a:xfrm>
        </p:spPr>
        <p:txBody>
          <a:bodyPr vert="horz" lIns="91440" tIns="45720" rIns="91440" bIns="45720" rtlCol="0" anchor="b">
            <a:normAutofit/>
          </a:bodyPr>
          <a:lstStyle/>
          <a:p>
            <a:pPr algn="ctr"/>
            <a:r>
              <a:rPr lang="en-US" b="1" dirty="0">
                <a:solidFill>
                  <a:srgbClr val="FFFFFF"/>
                </a:solidFill>
              </a:rPr>
              <a:t>Feeling Empowered</a:t>
            </a:r>
          </a:p>
        </p:txBody>
      </p:sp>
    </p:spTree>
    <p:extLst>
      <p:ext uri="{BB962C8B-B14F-4D97-AF65-F5344CB8AC3E}">
        <p14:creationId xmlns:p14="http://schemas.microsoft.com/office/powerpoint/2010/main" val="3066682133"/>
      </p:ext>
    </p:extLst>
  </p:cSld>
  <p:clrMapOvr>
    <a:overrideClrMapping bg1="dk1" tx1="lt1" bg2="dk2"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3FD4707-8468-0845-6CBF-50E50AB67592}"/>
              </a:ext>
            </a:extLst>
          </p:cNvPr>
          <p:cNvPicPr>
            <a:picLocks noChangeAspect="1"/>
          </p:cNvPicPr>
          <p:nvPr/>
        </p:nvPicPr>
        <p:blipFill rotWithShape="1">
          <a:blip r:embed="rId2">
            <a:duotone>
              <a:schemeClr val="bg2">
                <a:shade val="45000"/>
                <a:satMod val="135000"/>
              </a:schemeClr>
              <a:prstClr val="white"/>
            </a:duotone>
          </a:blip>
          <a:srcRect t="5055" b="10675"/>
          <a:stretch/>
        </p:blipFill>
        <p:spPr>
          <a:xfrm>
            <a:off x="20" y="10"/>
            <a:ext cx="12191980" cy="6857990"/>
          </a:xfrm>
          <a:prstGeom prst="rect">
            <a:avLst/>
          </a:prstGeom>
        </p:spPr>
      </p:pic>
      <p:sp>
        <p:nvSpPr>
          <p:cNvPr id="19" name="Rectangle 18">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CC134127-447A-3542-9585-D671484737E9}"/>
              </a:ext>
            </a:extLst>
          </p:cNvPr>
          <p:cNvSpPr>
            <a:spLocks noGrp="1"/>
          </p:cNvSpPr>
          <p:nvPr>
            <p:ph type="title"/>
          </p:nvPr>
        </p:nvSpPr>
        <p:spPr>
          <a:xfrm>
            <a:off x="838200" y="365125"/>
            <a:ext cx="10515600" cy="1325563"/>
          </a:xfrm>
        </p:spPr>
        <p:txBody>
          <a:bodyPr>
            <a:normAutofit/>
          </a:bodyPr>
          <a:lstStyle/>
          <a:p>
            <a:r>
              <a:rPr lang="en-US" dirty="0"/>
              <a:t>What You Can Do to Feel Empowered</a:t>
            </a:r>
          </a:p>
        </p:txBody>
      </p:sp>
      <p:graphicFrame>
        <p:nvGraphicFramePr>
          <p:cNvPr id="14" name="Content Placeholder 11">
            <a:extLst>
              <a:ext uri="{FF2B5EF4-FFF2-40B4-BE49-F238E27FC236}">
                <a16:creationId xmlns:a16="http://schemas.microsoft.com/office/drawing/2014/main" id="{8C3F856F-D589-5D4D-EB57-CBA0CC59E140}"/>
              </a:ext>
            </a:extLst>
          </p:cNvPr>
          <p:cNvGraphicFramePr>
            <a:graphicFrameLocks noGrp="1"/>
          </p:cNvGraphicFramePr>
          <p:nvPr>
            <p:ph idx="1"/>
            <p:extLst>
              <p:ext uri="{D42A27DB-BD31-4B8C-83A1-F6EECF244321}">
                <p14:modId xmlns:p14="http://schemas.microsoft.com/office/powerpoint/2010/main" val="296965302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21586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6EBCAE-AA18-C93C-87F3-1080F7C7E10B}"/>
              </a:ext>
            </a:extLst>
          </p:cNvPr>
          <p:cNvSpPr>
            <a:spLocks noGrp="1"/>
          </p:cNvSpPr>
          <p:nvPr>
            <p:ph type="title"/>
          </p:nvPr>
        </p:nvSpPr>
        <p:spPr>
          <a:xfrm>
            <a:off x="838200" y="365125"/>
            <a:ext cx="10515600" cy="1325563"/>
          </a:xfrm>
        </p:spPr>
        <p:txBody>
          <a:bodyPr>
            <a:normAutofit/>
          </a:bodyPr>
          <a:lstStyle/>
          <a:p>
            <a:r>
              <a:rPr lang="en-US" sz="5400"/>
              <a:t>Offsite Preparation Worksheet</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43B6A8F-2420-93AD-F025-3EEE69B813F2}"/>
              </a:ext>
            </a:extLst>
          </p:cNvPr>
          <p:cNvSpPr>
            <a:spLocks noGrp="1"/>
          </p:cNvSpPr>
          <p:nvPr>
            <p:ph idx="1"/>
          </p:nvPr>
        </p:nvSpPr>
        <p:spPr>
          <a:xfrm>
            <a:off x="838200" y="1929384"/>
            <a:ext cx="10515600" cy="4251960"/>
          </a:xfrm>
        </p:spPr>
        <p:txBody>
          <a:bodyPr>
            <a:normAutofit/>
          </a:bodyPr>
          <a:lstStyle/>
          <a:p>
            <a:r>
              <a:rPr lang="en-US" sz="2200" dirty="0">
                <a:hlinkClick r:id="rId2"/>
              </a:rPr>
              <a:t>https://www.cms.gov/Medicare/Provider-Enrollment-and-Certification/GuidanceforLawsAndRegulations/Nursing-Homes</a:t>
            </a:r>
            <a:endParaRPr lang="en-US" sz="2200" dirty="0"/>
          </a:p>
          <a:p>
            <a:r>
              <a:rPr lang="en-US" sz="2200" dirty="0"/>
              <a:t>Tells surveyors what data to review prior to onsite survey</a:t>
            </a:r>
          </a:p>
          <a:p>
            <a:pPr lvl="1"/>
            <a:r>
              <a:rPr lang="en-US" sz="1800" dirty="0"/>
              <a:t>CASPER reports, PBJ data</a:t>
            </a:r>
          </a:p>
          <a:p>
            <a:pPr lvl="1"/>
            <a:r>
              <a:rPr lang="en-US" sz="1800" dirty="0"/>
              <a:t>Results from last standard survey</a:t>
            </a:r>
          </a:p>
          <a:p>
            <a:pPr lvl="1"/>
            <a:r>
              <a:rPr lang="en-US" sz="1800" dirty="0"/>
              <a:t>Complaints, facility-reported incidents</a:t>
            </a:r>
          </a:p>
          <a:p>
            <a:pPr lvl="1"/>
            <a:r>
              <a:rPr lang="en-US" sz="1800" dirty="0"/>
              <a:t>Abuse allegations or citations, enforcement cases</a:t>
            </a:r>
          </a:p>
          <a:p>
            <a:pPr lvl="1"/>
            <a:r>
              <a:rPr lang="en-US" sz="1800" dirty="0"/>
              <a:t>Active waivers or variances</a:t>
            </a:r>
          </a:p>
          <a:p>
            <a:r>
              <a:rPr lang="en-US" sz="2200" dirty="0"/>
              <a:t>Indicates areas of concern on which to focus</a:t>
            </a:r>
          </a:p>
          <a:p>
            <a:r>
              <a:rPr lang="en-US" sz="2200" dirty="0"/>
              <a:t>Providers: use to identify likely areas of focus</a:t>
            </a:r>
          </a:p>
        </p:txBody>
      </p:sp>
    </p:spTree>
    <p:extLst>
      <p:ext uri="{BB962C8B-B14F-4D97-AF65-F5344CB8AC3E}">
        <p14:creationId xmlns:p14="http://schemas.microsoft.com/office/powerpoint/2010/main" val="34593770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C2CF28E-3ABB-10B9-5075-B1EDA7D77F43}"/>
              </a:ext>
            </a:extLst>
          </p:cNvPr>
          <p:cNvSpPr>
            <a:spLocks noGrp="1"/>
          </p:cNvSpPr>
          <p:nvPr>
            <p:ph type="title"/>
          </p:nvPr>
        </p:nvSpPr>
        <p:spPr/>
        <p:txBody>
          <a:bodyPr/>
          <a:lstStyle/>
          <a:p>
            <a:r>
              <a:rPr lang="en-US" dirty="0"/>
              <a:t>Offsite Preparation Worksheet</a:t>
            </a:r>
          </a:p>
        </p:txBody>
      </p:sp>
      <p:pic>
        <p:nvPicPr>
          <p:cNvPr id="8" name="Content Placeholder 8">
            <a:extLst>
              <a:ext uri="{FF2B5EF4-FFF2-40B4-BE49-F238E27FC236}">
                <a16:creationId xmlns:a16="http://schemas.microsoft.com/office/drawing/2014/main" id="{0125094E-A369-2CB1-D8B6-2E93FF704AB4}"/>
              </a:ext>
            </a:extLst>
          </p:cNvPr>
          <p:cNvPicPr>
            <a:picLocks noChangeAspect="1"/>
          </p:cNvPicPr>
          <p:nvPr/>
        </p:nvPicPr>
        <p:blipFill>
          <a:blip r:embed="rId2"/>
          <a:stretch>
            <a:fillRect/>
          </a:stretch>
        </p:blipFill>
        <p:spPr>
          <a:xfrm>
            <a:off x="963352" y="1409057"/>
            <a:ext cx="9603048" cy="4999971"/>
          </a:xfrm>
          <a:prstGeom prst="rect">
            <a:avLst/>
          </a:prstGeom>
        </p:spPr>
      </p:pic>
      <p:sp>
        <p:nvSpPr>
          <p:cNvPr id="9" name="Oval 8">
            <a:extLst>
              <a:ext uri="{FF2B5EF4-FFF2-40B4-BE49-F238E27FC236}">
                <a16:creationId xmlns:a16="http://schemas.microsoft.com/office/drawing/2014/main" id="{DAB25A54-06AB-3182-1EB4-4FF21C0C9A25}"/>
              </a:ext>
            </a:extLst>
          </p:cNvPr>
          <p:cNvSpPr/>
          <p:nvPr/>
        </p:nvSpPr>
        <p:spPr>
          <a:xfrm>
            <a:off x="2109994" y="5322861"/>
            <a:ext cx="1904445" cy="730652"/>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3D423224-3413-F9EF-822A-A3EC07CCD300}"/>
              </a:ext>
            </a:extLst>
          </p:cNvPr>
          <p:cNvCxnSpPr>
            <a:cxnSpLocks/>
          </p:cNvCxnSpPr>
          <p:nvPr/>
        </p:nvCxnSpPr>
        <p:spPr>
          <a:xfrm>
            <a:off x="1401156" y="4763874"/>
            <a:ext cx="708838" cy="68506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91845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01574C-E232-F796-DEBA-BC6A3E0FBDFB}"/>
              </a:ext>
            </a:extLst>
          </p:cNvPr>
          <p:cNvPicPr>
            <a:picLocks noChangeAspect="1"/>
          </p:cNvPicPr>
          <p:nvPr/>
        </p:nvPicPr>
        <p:blipFill>
          <a:blip r:embed="rId2"/>
          <a:stretch>
            <a:fillRect/>
          </a:stretch>
        </p:blipFill>
        <p:spPr>
          <a:xfrm>
            <a:off x="243840" y="477520"/>
            <a:ext cx="11734800" cy="6065520"/>
          </a:xfrm>
          <a:prstGeom prst="rect">
            <a:avLst/>
          </a:prstGeom>
        </p:spPr>
      </p:pic>
      <p:sp>
        <p:nvSpPr>
          <p:cNvPr id="5" name="Oval 4">
            <a:extLst>
              <a:ext uri="{FF2B5EF4-FFF2-40B4-BE49-F238E27FC236}">
                <a16:creationId xmlns:a16="http://schemas.microsoft.com/office/drawing/2014/main" id="{EBDA7EB9-A3BE-F351-BC11-493EA3E093CD}"/>
              </a:ext>
            </a:extLst>
          </p:cNvPr>
          <p:cNvSpPr/>
          <p:nvPr/>
        </p:nvSpPr>
        <p:spPr>
          <a:xfrm>
            <a:off x="375920" y="5760720"/>
            <a:ext cx="1747520" cy="58928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8F2EED3D-2A2F-AC00-426D-14374E1C9C51}"/>
              </a:ext>
            </a:extLst>
          </p:cNvPr>
          <p:cNvCxnSpPr>
            <a:cxnSpLocks/>
          </p:cNvCxnSpPr>
          <p:nvPr/>
        </p:nvCxnSpPr>
        <p:spPr>
          <a:xfrm flipH="1">
            <a:off x="2026920" y="4602480"/>
            <a:ext cx="828040" cy="123952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44869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2B9BF5-4383-0ED1-8DD2-CC2912FAB439}"/>
              </a:ext>
            </a:extLst>
          </p:cNvPr>
          <p:cNvPicPr>
            <a:picLocks noChangeAspect="1"/>
          </p:cNvPicPr>
          <p:nvPr/>
        </p:nvPicPr>
        <p:blipFill>
          <a:blip r:embed="rId2"/>
          <a:stretch>
            <a:fillRect/>
          </a:stretch>
        </p:blipFill>
        <p:spPr>
          <a:xfrm>
            <a:off x="447040" y="187344"/>
            <a:ext cx="11297919" cy="6483312"/>
          </a:xfrm>
          <a:prstGeom prst="rect">
            <a:avLst/>
          </a:prstGeom>
        </p:spPr>
      </p:pic>
    </p:spTree>
    <p:extLst>
      <p:ext uri="{BB962C8B-B14F-4D97-AF65-F5344CB8AC3E}">
        <p14:creationId xmlns:p14="http://schemas.microsoft.com/office/powerpoint/2010/main" val="15508176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4D9FF1-6AF7-216F-38F4-C500D37407B9}"/>
              </a:ext>
            </a:extLst>
          </p:cNvPr>
          <p:cNvSpPr>
            <a:spLocks noGrp="1"/>
          </p:cNvSpPr>
          <p:nvPr>
            <p:ph type="title"/>
          </p:nvPr>
        </p:nvSpPr>
        <p:spPr>
          <a:xfrm>
            <a:off x="838200" y="365125"/>
            <a:ext cx="10515600" cy="1325563"/>
          </a:xfrm>
        </p:spPr>
        <p:txBody>
          <a:bodyPr>
            <a:normAutofit/>
          </a:bodyPr>
          <a:lstStyle/>
          <a:p>
            <a:r>
              <a:rPr lang="en-US" sz="5400"/>
              <a:t>Entrance Conference Form</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2721085-4F04-F234-E02D-64169350CFD7}"/>
              </a:ext>
            </a:extLst>
          </p:cNvPr>
          <p:cNvSpPr>
            <a:spLocks noGrp="1"/>
          </p:cNvSpPr>
          <p:nvPr>
            <p:ph idx="1"/>
          </p:nvPr>
        </p:nvSpPr>
        <p:spPr>
          <a:xfrm>
            <a:off x="838200" y="1929384"/>
            <a:ext cx="10515600" cy="4251960"/>
          </a:xfrm>
        </p:spPr>
        <p:txBody>
          <a:bodyPr>
            <a:normAutofit/>
          </a:bodyPr>
          <a:lstStyle/>
          <a:p>
            <a:r>
              <a:rPr lang="en-US" sz="2200" dirty="0">
                <a:hlinkClick r:id="rId2"/>
              </a:rPr>
              <a:t>https://www.cms.gov/Medicare/Provider-Enrollment-and-Certification/GuidanceforLawsAndRegulations/Nursing-Homes</a:t>
            </a:r>
            <a:endParaRPr lang="en-US" sz="2200" dirty="0"/>
          </a:p>
          <a:p>
            <a:r>
              <a:rPr lang="en-US" sz="2200" dirty="0"/>
              <a:t>Organizes key required information</a:t>
            </a:r>
          </a:p>
          <a:p>
            <a:r>
              <a:rPr lang="en-US" sz="2200" dirty="0"/>
              <a:t>Helps identify specific resident samples</a:t>
            </a:r>
          </a:p>
          <a:p>
            <a:r>
              <a:rPr lang="en-US" sz="2200" dirty="0"/>
              <a:t>Early indicator of issues not identified through off-site preparation</a:t>
            </a:r>
          </a:p>
          <a:p>
            <a:r>
              <a:rPr lang="en-US" sz="2200" dirty="0"/>
              <a:t>Providers: use to identify issues before survey and to streamline actual survey by prepping documentation and processes</a:t>
            </a:r>
          </a:p>
        </p:txBody>
      </p:sp>
    </p:spTree>
    <p:extLst>
      <p:ext uri="{BB962C8B-B14F-4D97-AF65-F5344CB8AC3E}">
        <p14:creationId xmlns:p14="http://schemas.microsoft.com/office/powerpoint/2010/main" val="9830696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C2CF28E-3ABB-10B9-5075-B1EDA7D77F43}"/>
              </a:ext>
            </a:extLst>
          </p:cNvPr>
          <p:cNvSpPr>
            <a:spLocks noGrp="1"/>
          </p:cNvSpPr>
          <p:nvPr>
            <p:ph type="title"/>
          </p:nvPr>
        </p:nvSpPr>
        <p:spPr/>
        <p:txBody>
          <a:bodyPr/>
          <a:lstStyle/>
          <a:p>
            <a:r>
              <a:rPr lang="en-US" dirty="0"/>
              <a:t>Entrance Conference</a:t>
            </a:r>
          </a:p>
        </p:txBody>
      </p:sp>
      <p:pic>
        <p:nvPicPr>
          <p:cNvPr id="8" name="Content Placeholder 8">
            <a:extLst>
              <a:ext uri="{FF2B5EF4-FFF2-40B4-BE49-F238E27FC236}">
                <a16:creationId xmlns:a16="http://schemas.microsoft.com/office/drawing/2014/main" id="{0125094E-A369-2CB1-D8B6-2E93FF704AB4}"/>
              </a:ext>
            </a:extLst>
          </p:cNvPr>
          <p:cNvPicPr>
            <a:picLocks noChangeAspect="1"/>
          </p:cNvPicPr>
          <p:nvPr/>
        </p:nvPicPr>
        <p:blipFill>
          <a:blip r:embed="rId2"/>
          <a:stretch>
            <a:fillRect/>
          </a:stretch>
        </p:blipFill>
        <p:spPr>
          <a:xfrm>
            <a:off x="963352" y="1409057"/>
            <a:ext cx="9603048" cy="4999971"/>
          </a:xfrm>
          <a:prstGeom prst="rect">
            <a:avLst/>
          </a:prstGeom>
        </p:spPr>
      </p:pic>
      <p:sp>
        <p:nvSpPr>
          <p:cNvPr id="9" name="Oval 8">
            <a:extLst>
              <a:ext uri="{FF2B5EF4-FFF2-40B4-BE49-F238E27FC236}">
                <a16:creationId xmlns:a16="http://schemas.microsoft.com/office/drawing/2014/main" id="{DAB25A54-06AB-3182-1EB4-4FF21C0C9A25}"/>
              </a:ext>
            </a:extLst>
          </p:cNvPr>
          <p:cNvSpPr/>
          <p:nvPr/>
        </p:nvSpPr>
        <p:spPr>
          <a:xfrm>
            <a:off x="2109994" y="5322861"/>
            <a:ext cx="1904445" cy="730652"/>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3D423224-3413-F9EF-822A-A3EC07CCD300}"/>
              </a:ext>
            </a:extLst>
          </p:cNvPr>
          <p:cNvCxnSpPr>
            <a:cxnSpLocks/>
          </p:cNvCxnSpPr>
          <p:nvPr/>
        </p:nvCxnSpPr>
        <p:spPr>
          <a:xfrm>
            <a:off x="1401156" y="4763874"/>
            <a:ext cx="708838" cy="68506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03779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244C55-683D-74F3-1A8E-A9A599AC0899}"/>
              </a:ext>
            </a:extLst>
          </p:cNvPr>
          <p:cNvPicPr>
            <a:picLocks noChangeAspect="1"/>
          </p:cNvPicPr>
          <p:nvPr/>
        </p:nvPicPr>
        <p:blipFill>
          <a:blip r:embed="rId2"/>
          <a:stretch>
            <a:fillRect/>
          </a:stretch>
        </p:blipFill>
        <p:spPr>
          <a:xfrm>
            <a:off x="304800" y="304800"/>
            <a:ext cx="11582400" cy="6106160"/>
          </a:xfrm>
          <a:prstGeom prst="rect">
            <a:avLst/>
          </a:prstGeom>
        </p:spPr>
      </p:pic>
      <p:sp>
        <p:nvSpPr>
          <p:cNvPr id="5" name="Oval 4">
            <a:extLst>
              <a:ext uri="{FF2B5EF4-FFF2-40B4-BE49-F238E27FC236}">
                <a16:creationId xmlns:a16="http://schemas.microsoft.com/office/drawing/2014/main" id="{45023910-0F92-BD8E-A3B2-450E32732160}"/>
              </a:ext>
            </a:extLst>
          </p:cNvPr>
          <p:cNvSpPr/>
          <p:nvPr/>
        </p:nvSpPr>
        <p:spPr>
          <a:xfrm>
            <a:off x="355600" y="3429000"/>
            <a:ext cx="2103120" cy="5334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AFA72762-CDE5-A36D-4A07-A15662D97C43}"/>
              </a:ext>
            </a:extLst>
          </p:cNvPr>
          <p:cNvCxnSpPr>
            <a:cxnSpLocks/>
          </p:cNvCxnSpPr>
          <p:nvPr/>
        </p:nvCxnSpPr>
        <p:spPr>
          <a:xfrm flipH="1">
            <a:off x="2336800" y="2336800"/>
            <a:ext cx="1066800" cy="111760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084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3FE55F-A75F-B6BA-4709-09FBA8EC85C2}"/>
              </a:ext>
            </a:extLst>
          </p:cNvPr>
          <p:cNvPicPr>
            <a:picLocks noChangeAspect="1"/>
          </p:cNvPicPr>
          <p:nvPr/>
        </p:nvPicPr>
        <p:blipFill>
          <a:blip r:embed="rId2"/>
          <a:stretch>
            <a:fillRect/>
          </a:stretch>
        </p:blipFill>
        <p:spPr>
          <a:xfrm>
            <a:off x="495160" y="172720"/>
            <a:ext cx="11201679" cy="6532880"/>
          </a:xfrm>
          <a:prstGeom prst="rect">
            <a:avLst/>
          </a:prstGeom>
        </p:spPr>
      </p:pic>
    </p:spTree>
    <p:extLst>
      <p:ext uri="{BB962C8B-B14F-4D97-AF65-F5344CB8AC3E}">
        <p14:creationId xmlns:p14="http://schemas.microsoft.com/office/powerpoint/2010/main" val="3884003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9FDCF4-C7EC-0178-C96C-0A06534CC793}"/>
              </a:ext>
            </a:extLst>
          </p:cNvPr>
          <p:cNvSpPr>
            <a:spLocks noGrp="1"/>
          </p:cNvSpPr>
          <p:nvPr>
            <p:ph type="title"/>
          </p:nvPr>
        </p:nvSpPr>
        <p:spPr>
          <a:xfrm>
            <a:off x="838200" y="365125"/>
            <a:ext cx="10515600" cy="1325563"/>
          </a:xfrm>
        </p:spPr>
        <p:txBody>
          <a:bodyPr>
            <a:normAutofit/>
          </a:bodyPr>
          <a:lstStyle/>
          <a:p>
            <a:r>
              <a:rPr lang="en-US" sz="4200"/>
              <a:t>Federal Monitoring Surveys – Resource and Support</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4731EB1-271A-F91D-5FA7-25F2E3CB2BBC}"/>
              </a:ext>
            </a:extLst>
          </p:cNvPr>
          <p:cNvSpPr>
            <a:spLocks noGrp="1"/>
          </p:cNvSpPr>
          <p:nvPr>
            <p:ph idx="1"/>
          </p:nvPr>
        </p:nvSpPr>
        <p:spPr>
          <a:xfrm>
            <a:off x="838200" y="1929384"/>
            <a:ext cx="10515600" cy="4251960"/>
          </a:xfrm>
        </p:spPr>
        <p:txBody>
          <a:bodyPr>
            <a:normAutofit/>
          </a:bodyPr>
          <a:lstStyle/>
          <a:p>
            <a:r>
              <a:rPr lang="en-US" sz="2200" dirty="0"/>
              <a:t>Side-by-side</a:t>
            </a:r>
          </a:p>
          <a:p>
            <a:r>
              <a:rPr lang="en-US" sz="2200" dirty="0"/>
              <a:t>Generally, first 6 months of fiscal year</a:t>
            </a:r>
          </a:p>
          <a:p>
            <a:r>
              <a:rPr lang="en-US" sz="2200" dirty="0"/>
              <a:t>Occurs with initial, standard, revisit, or complaint</a:t>
            </a:r>
          </a:p>
          <a:p>
            <a:r>
              <a:rPr lang="en-US" sz="2200" dirty="0"/>
              <a:t>Provide education, instruction, guidance to surveyors</a:t>
            </a:r>
          </a:p>
          <a:p>
            <a:endParaRPr lang="en-US" sz="2200" dirty="0"/>
          </a:p>
        </p:txBody>
      </p:sp>
    </p:spTree>
    <p:extLst>
      <p:ext uri="{BB962C8B-B14F-4D97-AF65-F5344CB8AC3E}">
        <p14:creationId xmlns:p14="http://schemas.microsoft.com/office/powerpoint/2010/main" val="17868246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170273-D447-C376-E1DA-4DCA4768C92E}"/>
              </a:ext>
            </a:extLst>
          </p:cNvPr>
          <p:cNvSpPr>
            <a:spLocks noGrp="1"/>
          </p:cNvSpPr>
          <p:nvPr>
            <p:ph type="title"/>
          </p:nvPr>
        </p:nvSpPr>
        <p:spPr>
          <a:xfrm>
            <a:off x="838200" y="365125"/>
            <a:ext cx="10515600" cy="1325563"/>
          </a:xfrm>
        </p:spPr>
        <p:txBody>
          <a:bodyPr>
            <a:normAutofit/>
          </a:bodyPr>
          <a:lstStyle/>
          <a:p>
            <a:r>
              <a:rPr lang="en-US" sz="4200"/>
              <a:t>Initial Pool Care Areas and Mapping Document</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6E70AE6-DD53-99BA-0A71-B60342E07BA6}"/>
              </a:ext>
            </a:extLst>
          </p:cNvPr>
          <p:cNvSpPr>
            <a:spLocks noGrp="1"/>
          </p:cNvSpPr>
          <p:nvPr>
            <p:ph idx="1"/>
          </p:nvPr>
        </p:nvSpPr>
        <p:spPr>
          <a:xfrm>
            <a:off x="838200" y="1929384"/>
            <a:ext cx="10515600" cy="4251960"/>
          </a:xfrm>
        </p:spPr>
        <p:txBody>
          <a:bodyPr>
            <a:normAutofit/>
          </a:bodyPr>
          <a:lstStyle/>
          <a:p>
            <a:r>
              <a:rPr lang="en-US" sz="2200" dirty="0">
                <a:hlinkClick r:id="rId2"/>
              </a:rPr>
              <a:t>https://www.cms.gov/Medicare/Provider-Enrollment-and-Certification/GuidanceforLawsAndRegulations/Nursing-Homes</a:t>
            </a:r>
            <a:endParaRPr lang="en-US" sz="2200" dirty="0"/>
          </a:p>
          <a:p>
            <a:r>
              <a:rPr lang="en-US" sz="2200" dirty="0"/>
              <a:t>Directs interviews, observations, and investigations</a:t>
            </a:r>
          </a:p>
          <a:p>
            <a:r>
              <a:rPr lang="en-US" sz="2200" dirty="0"/>
              <a:t>Helps surveyors identify concerns not identified through data</a:t>
            </a:r>
          </a:p>
          <a:p>
            <a:r>
              <a:rPr lang="en-US" sz="2200" dirty="0"/>
              <a:t>Guides surveyors through investigation of identified concerns</a:t>
            </a:r>
          </a:p>
          <a:p>
            <a:r>
              <a:rPr lang="en-US" sz="2200" dirty="0"/>
              <a:t>Directs determinations of noncompliance</a:t>
            </a:r>
          </a:p>
          <a:p>
            <a:r>
              <a:rPr lang="en-US" sz="2200" dirty="0"/>
              <a:t>Providers: use to track survey and stay a step ahead</a:t>
            </a:r>
          </a:p>
        </p:txBody>
      </p:sp>
    </p:spTree>
    <p:extLst>
      <p:ext uri="{BB962C8B-B14F-4D97-AF65-F5344CB8AC3E}">
        <p14:creationId xmlns:p14="http://schemas.microsoft.com/office/powerpoint/2010/main" val="11162972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C2CF28E-3ABB-10B9-5075-B1EDA7D77F43}"/>
              </a:ext>
            </a:extLst>
          </p:cNvPr>
          <p:cNvSpPr>
            <a:spLocks noGrp="1"/>
          </p:cNvSpPr>
          <p:nvPr>
            <p:ph type="title"/>
          </p:nvPr>
        </p:nvSpPr>
        <p:spPr/>
        <p:txBody>
          <a:bodyPr/>
          <a:lstStyle/>
          <a:p>
            <a:r>
              <a:rPr lang="en-US" dirty="0"/>
              <a:t>Initial Pool Care Areas</a:t>
            </a:r>
          </a:p>
        </p:txBody>
      </p:sp>
      <p:pic>
        <p:nvPicPr>
          <p:cNvPr id="8" name="Content Placeholder 8">
            <a:extLst>
              <a:ext uri="{FF2B5EF4-FFF2-40B4-BE49-F238E27FC236}">
                <a16:creationId xmlns:a16="http://schemas.microsoft.com/office/drawing/2014/main" id="{0125094E-A369-2CB1-D8B6-2E93FF704AB4}"/>
              </a:ext>
            </a:extLst>
          </p:cNvPr>
          <p:cNvPicPr>
            <a:picLocks noChangeAspect="1"/>
          </p:cNvPicPr>
          <p:nvPr/>
        </p:nvPicPr>
        <p:blipFill>
          <a:blip r:embed="rId2"/>
          <a:stretch>
            <a:fillRect/>
          </a:stretch>
        </p:blipFill>
        <p:spPr>
          <a:xfrm>
            <a:off x="963352" y="1409057"/>
            <a:ext cx="9603048" cy="4999971"/>
          </a:xfrm>
          <a:prstGeom prst="rect">
            <a:avLst/>
          </a:prstGeom>
        </p:spPr>
      </p:pic>
      <p:sp>
        <p:nvSpPr>
          <p:cNvPr id="9" name="Oval 8">
            <a:extLst>
              <a:ext uri="{FF2B5EF4-FFF2-40B4-BE49-F238E27FC236}">
                <a16:creationId xmlns:a16="http://schemas.microsoft.com/office/drawing/2014/main" id="{DAB25A54-06AB-3182-1EB4-4FF21C0C9A25}"/>
              </a:ext>
            </a:extLst>
          </p:cNvPr>
          <p:cNvSpPr/>
          <p:nvPr/>
        </p:nvSpPr>
        <p:spPr>
          <a:xfrm>
            <a:off x="2109994" y="5322861"/>
            <a:ext cx="1904445" cy="730652"/>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3D423224-3413-F9EF-822A-A3EC07CCD300}"/>
              </a:ext>
            </a:extLst>
          </p:cNvPr>
          <p:cNvCxnSpPr>
            <a:cxnSpLocks/>
          </p:cNvCxnSpPr>
          <p:nvPr/>
        </p:nvCxnSpPr>
        <p:spPr>
          <a:xfrm>
            <a:off x="1401156" y="4763874"/>
            <a:ext cx="708838" cy="68506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72218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D1FB8D-C972-B401-0EE9-F9BAD228D816}"/>
              </a:ext>
            </a:extLst>
          </p:cNvPr>
          <p:cNvPicPr>
            <a:picLocks noChangeAspect="1"/>
          </p:cNvPicPr>
          <p:nvPr/>
        </p:nvPicPr>
        <p:blipFill>
          <a:blip r:embed="rId2"/>
          <a:stretch>
            <a:fillRect/>
          </a:stretch>
        </p:blipFill>
        <p:spPr>
          <a:xfrm>
            <a:off x="152400" y="335280"/>
            <a:ext cx="11877040" cy="6085840"/>
          </a:xfrm>
          <a:prstGeom prst="rect">
            <a:avLst/>
          </a:prstGeom>
        </p:spPr>
      </p:pic>
      <p:sp>
        <p:nvSpPr>
          <p:cNvPr id="5" name="Oval 4">
            <a:extLst>
              <a:ext uri="{FF2B5EF4-FFF2-40B4-BE49-F238E27FC236}">
                <a16:creationId xmlns:a16="http://schemas.microsoft.com/office/drawing/2014/main" id="{85AA47F3-5879-A4DB-0DB2-6B5D1834BF9A}"/>
              </a:ext>
            </a:extLst>
          </p:cNvPr>
          <p:cNvSpPr/>
          <p:nvPr/>
        </p:nvSpPr>
        <p:spPr>
          <a:xfrm>
            <a:off x="325120" y="822960"/>
            <a:ext cx="1981200" cy="64008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8413DC99-3D0F-D95A-7D27-AAF240CEC298}"/>
              </a:ext>
            </a:extLst>
          </p:cNvPr>
          <p:cNvCxnSpPr>
            <a:cxnSpLocks/>
          </p:cNvCxnSpPr>
          <p:nvPr/>
        </p:nvCxnSpPr>
        <p:spPr>
          <a:xfrm flipH="1">
            <a:off x="2194560" y="182880"/>
            <a:ext cx="589280" cy="64008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44214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EA9302-6F77-A764-A03B-0BA90A79F351}"/>
              </a:ext>
            </a:extLst>
          </p:cNvPr>
          <p:cNvPicPr>
            <a:picLocks noChangeAspect="1"/>
          </p:cNvPicPr>
          <p:nvPr/>
        </p:nvPicPr>
        <p:blipFill>
          <a:blip r:embed="rId2"/>
          <a:stretch>
            <a:fillRect/>
          </a:stretch>
        </p:blipFill>
        <p:spPr>
          <a:xfrm>
            <a:off x="599440" y="457200"/>
            <a:ext cx="11074400" cy="5709919"/>
          </a:xfrm>
          <a:prstGeom prst="rect">
            <a:avLst/>
          </a:prstGeom>
        </p:spPr>
      </p:pic>
    </p:spTree>
    <p:extLst>
      <p:ext uri="{BB962C8B-B14F-4D97-AF65-F5344CB8AC3E}">
        <p14:creationId xmlns:p14="http://schemas.microsoft.com/office/powerpoint/2010/main" val="20108753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C2CF28E-3ABB-10B9-5075-B1EDA7D77F43}"/>
              </a:ext>
            </a:extLst>
          </p:cNvPr>
          <p:cNvSpPr>
            <a:spLocks noGrp="1"/>
          </p:cNvSpPr>
          <p:nvPr>
            <p:ph type="title"/>
          </p:nvPr>
        </p:nvSpPr>
        <p:spPr/>
        <p:txBody>
          <a:bodyPr/>
          <a:lstStyle/>
          <a:p>
            <a:r>
              <a:rPr lang="en-US" dirty="0"/>
              <a:t>LTCSP Mapping Document</a:t>
            </a:r>
          </a:p>
        </p:txBody>
      </p:sp>
      <p:pic>
        <p:nvPicPr>
          <p:cNvPr id="8" name="Content Placeholder 8">
            <a:extLst>
              <a:ext uri="{FF2B5EF4-FFF2-40B4-BE49-F238E27FC236}">
                <a16:creationId xmlns:a16="http://schemas.microsoft.com/office/drawing/2014/main" id="{0125094E-A369-2CB1-D8B6-2E93FF704AB4}"/>
              </a:ext>
            </a:extLst>
          </p:cNvPr>
          <p:cNvPicPr>
            <a:picLocks noChangeAspect="1"/>
          </p:cNvPicPr>
          <p:nvPr/>
        </p:nvPicPr>
        <p:blipFill>
          <a:blip r:embed="rId2"/>
          <a:stretch>
            <a:fillRect/>
          </a:stretch>
        </p:blipFill>
        <p:spPr>
          <a:xfrm>
            <a:off x="963352" y="1409057"/>
            <a:ext cx="9603048" cy="4999971"/>
          </a:xfrm>
          <a:prstGeom prst="rect">
            <a:avLst/>
          </a:prstGeom>
        </p:spPr>
      </p:pic>
      <p:sp>
        <p:nvSpPr>
          <p:cNvPr id="9" name="Oval 8">
            <a:extLst>
              <a:ext uri="{FF2B5EF4-FFF2-40B4-BE49-F238E27FC236}">
                <a16:creationId xmlns:a16="http://schemas.microsoft.com/office/drawing/2014/main" id="{DAB25A54-06AB-3182-1EB4-4FF21C0C9A25}"/>
              </a:ext>
            </a:extLst>
          </p:cNvPr>
          <p:cNvSpPr/>
          <p:nvPr/>
        </p:nvSpPr>
        <p:spPr>
          <a:xfrm>
            <a:off x="2109994" y="5322861"/>
            <a:ext cx="1904445" cy="730652"/>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3D423224-3413-F9EF-822A-A3EC07CCD300}"/>
              </a:ext>
            </a:extLst>
          </p:cNvPr>
          <p:cNvCxnSpPr>
            <a:cxnSpLocks/>
          </p:cNvCxnSpPr>
          <p:nvPr/>
        </p:nvCxnSpPr>
        <p:spPr>
          <a:xfrm>
            <a:off x="1401156" y="4763874"/>
            <a:ext cx="708838" cy="68506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85839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ADCEBC-B44E-E32E-99AD-5B8A54FEA3BE}"/>
              </a:ext>
            </a:extLst>
          </p:cNvPr>
          <p:cNvPicPr>
            <a:picLocks noChangeAspect="1"/>
          </p:cNvPicPr>
          <p:nvPr/>
        </p:nvPicPr>
        <p:blipFill>
          <a:blip r:embed="rId2"/>
          <a:stretch>
            <a:fillRect/>
          </a:stretch>
        </p:blipFill>
        <p:spPr>
          <a:xfrm>
            <a:off x="213360" y="345440"/>
            <a:ext cx="11623040" cy="6055360"/>
          </a:xfrm>
          <a:prstGeom prst="rect">
            <a:avLst/>
          </a:prstGeom>
        </p:spPr>
      </p:pic>
      <p:sp>
        <p:nvSpPr>
          <p:cNvPr id="6" name="Oval 5">
            <a:extLst>
              <a:ext uri="{FF2B5EF4-FFF2-40B4-BE49-F238E27FC236}">
                <a16:creationId xmlns:a16="http://schemas.microsoft.com/office/drawing/2014/main" id="{93ABA145-1C64-24CE-CC1F-C4FC80FD4052}"/>
              </a:ext>
            </a:extLst>
          </p:cNvPr>
          <p:cNvSpPr/>
          <p:nvPr/>
        </p:nvSpPr>
        <p:spPr>
          <a:xfrm>
            <a:off x="264160" y="4521200"/>
            <a:ext cx="2672080" cy="67056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DDF29854-E585-69C5-F46A-EE6DECAFF5A5}"/>
              </a:ext>
            </a:extLst>
          </p:cNvPr>
          <p:cNvCxnSpPr>
            <a:cxnSpLocks/>
          </p:cNvCxnSpPr>
          <p:nvPr/>
        </p:nvCxnSpPr>
        <p:spPr>
          <a:xfrm flipH="1">
            <a:off x="2575560" y="3429000"/>
            <a:ext cx="975360" cy="111760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82164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387091-8479-9841-C02C-C187A4E3AF45}"/>
              </a:ext>
            </a:extLst>
          </p:cNvPr>
          <p:cNvPicPr>
            <a:picLocks noChangeAspect="1"/>
          </p:cNvPicPr>
          <p:nvPr/>
        </p:nvPicPr>
        <p:blipFill>
          <a:blip r:embed="rId2"/>
          <a:stretch>
            <a:fillRect/>
          </a:stretch>
        </p:blipFill>
        <p:spPr>
          <a:xfrm>
            <a:off x="1382654" y="0"/>
            <a:ext cx="9426692" cy="6858000"/>
          </a:xfrm>
          <a:prstGeom prst="rect">
            <a:avLst/>
          </a:prstGeom>
        </p:spPr>
      </p:pic>
    </p:spTree>
    <p:extLst>
      <p:ext uri="{BB962C8B-B14F-4D97-AF65-F5344CB8AC3E}">
        <p14:creationId xmlns:p14="http://schemas.microsoft.com/office/powerpoint/2010/main" val="25962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BAF89-2A71-EC59-8CF7-9EDF48205617}"/>
              </a:ext>
            </a:extLst>
          </p:cNvPr>
          <p:cNvSpPr>
            <a:spLocks noGrp="1"/>
          </p:cNvSpPr>
          <p:nvPr>
            <p:ph type="title"/>
          </p:nvPr>
        </p:nvSpPr>
        <p:spPr>
          <a:xfrm>
            <a:off x="6197600" y="1709738"/>
            <a:ext cx="5149850" cy="2852737"/>
          </a:xfrm>
        </p:spPr>
        <p:txBody>
          <a:bodyPr/>
          <a:lstStyle/>
          <a:p>
            <a:pPr algn="ctr"/>
            <a:r>
              <a:rPr lang="en-US" b="1" dirty="0">
                <a:solidFill>
                  <a:schemeClr val="bg1"/>
                </a:solidFill>
              </a:rPr>
              <a:t>Time Out for Application</a:t>
            </a:r>
          </a:p>
        </p:txBody>
      </p:sp>
    </p:spTree>
    <p:extLst>
      <p:ext uri="{BB962C8B-B14F-4D97-AF65-F5344CB8AC3E}">
        <p14:creationId xmlns:p14="http://schemas.microsoft.com/office/powerpoint/2010/main" val="9716608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724760-B59C-2237-A019-359ABDEB911C}"/>
              </a:ext>
            </a:extLst>
          </p:cNvPr>
          <p:cNvSpPr>
            <a:spLocks noGrp="1"/>
          </p:cNvSpPr>
          <p:nvPr>
            <p:ph type="title"/>
          </p:nvPr>
        </p:nvSpPr>
        <p:spPr/>
        <p:txBody>
          <a:bodyPr/>
          <a:lstStyle/>
          <a:p>
            <a:r>
              <a:rPr lang="en-US" b="1" dirty="0">
                <a:solidFill>
                  <a:schemeClr val="bg2"/>
                </a:solidFill>
              </a:rPr>
              <a:t>Survey Scenario</a:t>
            </a:r>
          </a:p>
        </p:txBody>
      </p:sp>
      <p:sp>
        <p:nvSpPr>
          <p:cNvPr id="5" name="Content Placeholder 4">
            <a:extLst>
              <a:ext uri="{FF2B5EF4-FFF2-40B4-BE49-F238E27FC236}">
                <a16:creationId xmlns:a16="http://schemas.microsoft.com/office/drawing/2014/main" id="{E3A41967-14AC-D446-386D-5B45687E0460}"/>
              </a:ext>
            </a:extLst>
          </p:cNvPr>
          <p:cNvSpPr>
            <a:spLocks noGrp="1"/>
          </p:cNvSpPr>
          <p:nvPr>
            <p:ph idx="1"/>
          </p:nvPr>
        </p:nvSpPr>
        <p:spPr/>
        <p:txBody>
          <a:bodyPr>
            <a:normAutofit/>
          </a:bodyPr>
          <a:lstStyle/>
          <a:p>
            <a:r>
              <a:rPr lang="en-US" b="1" dirty="0">
                <a:solidFill>
                  <a:schemeClr val="bg2"/>
                </a:solidFill>
              </a:rPr>
              <a:t>Survey team enters the building, locates Administrator, and introduces team. Surveyor 1 begins Entrance Conference with Administrator while Surveyor 2 begins Initial Tour with Director of Nursing. In Room 105-A, Surveyor 2 observes a call bell station affixed to the wall next to the bed. The call bell has an extended cord that is safely reachable in bed and is working properly. In the bathroom, Surveyor 2 observes a call bell station next to the toilet. The cord appears severed, but the call system is working properly. The surveyor is able to call the nurses’ station by depressing the red lever on the call bell panel and the charge nurse responds immediately.</a:t>
            </a:r>
          </a:p>
        </p:txBody>
      </p:sp>
    </p:spTree>
    <p:extLst>
      <p:ext uri="{BB962C8B-B14F-4D97-AF65-F5344CB8AC3E}">
        <p14:creationId xmlns:p14="http://schemas.microsoft.com/office/powerpoint/2010/main" val="40196515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C63E9F-502C-DAED-72E2-27F72D94281F}"/>
              </a:ext>
            </a:extLst>
          </p:cNvPr>
          <p:cNvPicPr>
            <a:picLocks noChangeAspect="1"/>
          </p:cNvPicPr>
          <p:nvPr/>
        </p:nvPicPr>
        <p:blipFill>
          <a:blip r:embed="rId2"/>
          <a:stretch>
            <a:fillRect/>
          </a:stretch>
        </p:blipFill>
        <p:spPr>
          <a:xfrm>
            <a:off x="3333619" y="545340"/>
            <a:ext cx="4343720" cy="5917210"/>
          </a:xfrm>
          <a:prstGeom prst="rect">
            <a:avLst/>
          </a:prstGeom>
        </p:spPr>
      </p:pic>
    </p:spTree>
    <p:extLst>
      <p:ext uri="{BB962C8B-B14F-4D97-AF65-F5344CB8AC3E}">
        <p14:creationId xmlns:p14="http://schemas.microsoft.com/office/powerpoint/2010/main" val="2217920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5417F2-B645-5EDA-0E8E-1AE77B504782}"/>
              </a:ext>
            </a:extLst>
          </p:cNvPr>
          <p:cNvSpPr>
            <a:spLocks noGrp="1"/>
          </p:cNvSpPr>
          <p:nvPr>
            <p:ph type="title"/>
          </p:nvPr>
        </p:nvSpPr>
        <p:spPr>
          <a:xfrm>
            <a:off x="838200" y="365125"/>
            <a:ext cx="10515600" cy="1325563"/>
          </a:xfrm>
        </p:spPr>
        <p:txBody>
          <a:bodyPr>
            <a:normAutofit/>
          </a:bodyPr>
          <a:lstStyle/>
          <a:p>
            <a:r>
              <a:rPr lang="en-US" sz="4200"/>
              <a:t>Federal Monitoring Surveys – Focused Concern</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A0C523E-324D-91A3-6888-CBA24E76D869}"/>
              </a:ext>
            </a:extLst>
          </p:cNvPr>
          <p:cNvSpPr>
            <a:spLocks noGrp="1"/>
          </p:cNvSpPr>
          <p:nvPr>
            <p:ph idx="1"/>
          </p:nvPr>
        </p:nvSpPr>
        <p:spPr>
          <a:xfrm>
            <a:off x="838200" y="1929384"/>
            <a:ext cx="10515600" cy="4251960"/>
          </a:xfrm>
        </p:spPr>
        <p:txBody>
          <a:bodyPr>
            <a:normAutofit/>
          </a:bodyPr>
          <a:lstStyle/>
          <a:p>
            <a:r>
              <a:rPr lang="en-US" sz="2200" dirty="0"/>
              <a:t>Generally, second 6 months of fiscal year</a:t>
            </a:r>
          </a:p>
          <a:p>
            <a:r>
              <a:rPr lang="en-US" sz="2200" dirty="0"/>
              <a:t>Within 60 days of standard or complaint</a:t>
            </a:r>
          </a:p>
          <a:p>
            <a:r>
              <a:rPr lang="en-US" sz="2200" dirty="0"/>
              <a:t>Monitoring surveyor performance related to identified concerns</a:t>
            </a:r>
          </a:p>
          <a:p>
            <a:pPr lvl="1"/>
            <a:r>
              <a:rPr lang="en-US" sz="2200" dirty="0"/>
              <a:t>At least 2 of the identified concerns</a:t>
            </a:r>
          </a:p>
          <a:p>
            <a:pPr lvl="1"/>
            <a:r>
              <a:rPr lang="en-US" sz="2200" dirty="0"/>
              <a:t>Each of 3 concern areas covered by at least 50% of surveys</a:t>
            </a:r>
          </a:p>
          <a:p>
            <a:r>
              <a:rPr lang="en-US" sz="2200" dirty="0"/>
              <a:t>Resident sample: 60% of initial resident sample, not to exceed 5 residents</a:t>
            </a:r>
          </a:p>
          <a:p>
            <a:endParaRPr lang="en-US" sz="2200" dirty="0"/>
          </a:p>
          <a:p>
            <a:endParaRPr lang="en-US" sz="2200" dirty="0"/>
          </a:p>
        </p:txBody>
      </p:sp>
    </p:spTree>
    <p:extLst>
      <p:ext uri="{BB962C8B-B14F-4D97-AF65-F5344CB8AC3E}">
        <p14:creationId xmlns:p14="http://schemas.microsoft.com/office/powerpoint/2010/main" val="3332787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671DAA-23C5-602C-1D0A-5F8269A391DE}"/>
              </a:ext>
            </a:extLst>
          </p:cNvPr>
          <p:cNvPicPr>
            <a:picLocks noChangeAspect="1"/>
          </p:cNvPicPr>
          <p:nvPr/>
        </p:nvPicPr>
        <p:blipFill>
          <a:blip r:embed="rId2"/>
          <a:stretch>
            <a:fillRect/>
          </a:stretch>
        </p:blipFill>
        <p:spPr>
          <a:xfrm>
            <a:off x="1040478" y="0"/>
            <a:ext cx="10111044" cy="6858000"/>
          </a:xfrm>
          <a:prstGeom prst="rect">
            <a:avLst/>
          </a:prstGeom>
        </p:spPr>
      </p:pic>
    </p:spTree>
    <p:extLst>
      <p:ext uri="{BB962C8B-B14F-4D97-AF65-F5344CB8AC3E}">
        <p14:creationId xmlns:p14="http://schemas.microsoft.com/office/powerpoint/2010/main" val="20875123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0E9703-1DF0-80F9-D3DC-33345D98D2BD}"/>
              </a:ext>
            </a:extLst>
          </p:cNvPr>
          <p:cNvPicPr>
            <a:picLocks noChangeAspect="1"/>
          </p:cNvPicPr>
          <p:nvPr/>
        </p:nvPicPr>
        <p:blipFill>
          <a:blip r:embed="rId2"/>
          <a:stretch>
            <a:fillRect/>
          </a:stretch>
        </p:blipFill>
        <p:spPr>
          <a:xfrm>
            <a:off x="0" y="264160"/>
            <a:ext cx="12192000" cy="6410960"/>
          </a:xfrm>
          <a:prstGeom prst="rect">
            <a:avLst/>
          </a:prstGeom>
        </p:spPr>
      </p:pic>
      <p:sp>
        <p:nvSpPr>
          <p:cNvPr id="4" name="Oval 3">
            <a:extLst>
              <a:ext uri="{FF2B5EF4-FFF2-40B4-BE49-F238E27FC236}">
                <a16:creationId xmlns:a16="http://schemas.microsoft.com/office/drawing/2014/main" id="{3B8F0924-5A5B-7BFD-3761-E5D9267E5A3B}"/>
              </a:ext>
            </a:extLst>
          </p:cNvPr>
          <p:cNvSpPr/>
          <p:nvPr/>
        </p:nvSpPr>
        <p:spPr>
          <a:xfrm>
            <a:off x="1188720" y="4704080"/>
            <a:ext cx="3972560" cy="75184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75409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CC1FAA-2610-F80A-33ED-4EE91808D281}"/>
              </a:ext>
            </a:extLst>
          </p:cNvPr>
          <p:cNvPicPr>
            <a:picLocks noChangeAspect="1"/>
          </p:cNvPicPr>
          <p:nvPr/>
        </p:nvPicPr>
        <p:blipFill>
          <a:blip r:embed="rId2"/>
          <a:stretch>
            <a:fillRect/>
          </a:stretch>
        </p:blipFill>
        <p:spPr>
          <a:xfrm>
            <a:off x="1353422" y="0"/>
            <a:ext cx="9485155" cy="6858000"/>
          </a:xfrm>
          <a:prstGeom prst="rect">
            <a:avLst/>
          </a:prstGeom>
        </p:spPr>
      </p:pic>
    </p:spTree>
    <p:extLst>
      <p:ext uri="{BB962C8B-B14F-4D97-AF65-F5344CB8AC3E}">
        <p14:creationId xmlns:p14="http://schemas.microsoft.com/office/powerpoint/2010/main" val="41371999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4587F-FE0D-1476-719D-F265719540F0}"/>
              </a:ext>
            </a:extLst>
          </p:cNvPr>
          <p:cNvPicPr>
            <a:picLocks noChangeAspect="1"/>
          </p:cNvPicPr>
          <p:nvPr/>
        </p:nvPicPr>
        <p:blipFill>
          <a:blip r:embed="rId2"/>
          <a:stretch>
            <a:fillRect/>
          </a:stretch>
        </p:blipFill>
        <p:spPr>
          <a:xfrm>
            <a:off x="837466" y="1557076"/>
            <a:ext cx="10517068" cy="3743847"/>
          </a:xfrm>
          <a:prstGeom prst="rect">
            <a:avLst/>
          </a:prstGeom>
        </p:spPr>
      </p:pic>
    </p:spTree>
    <p:extLst>
      <p:ext uri="{BB962C8B-B14F-4D97-AF65-F5344CB8AC3E}">
        <p14:creationId xmlns:p14="http://schemas.microsoft.com/office/powerpoint/2010/main" val="33136719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731DB9-FC97-DEBF-14B3-B27D1BE55082}"/>
              </a:ext>
            </a:extLst>
          </p:cNvPr>
          <p:cNvSpPr>
            <a:spLocks noGrp="1"/>
          </p:cNvSpPr>
          <p:nvPr>
            <p:ph type="title"/>
          </p:nvPr>
        </p:nvSpPr>
        <p:spPr>
          <a:xfrm>
            <a:off x="838200" y="365125"/>
            <a:ext cx="10515600" cy="1325563"/>
          </a:xfrm>
        </p:spPr>
        <p:txBody>
          <a:bodyPr>
            <a:normAutofit/>
          </a:bodyPr>
          <a:lstStyle/>
          <a:p>
            <a:r>
              <a:rPr lang="en-US" sz="5400"/>
              <a:t>What Next?</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C5B4607-EB36-4CE9-5776-CDA5DB256A43}"/>
              </a:ext>
            </a:extLst>
          </p:cNvPr>
          <p:cNvSpPr>
            <a:spLocks noGrp="1"/>
          </p:cNvSpPr>
          <p:nvPr>
            <p:ph idx="1"/>
          </p:nvPr>
        </p:nvSpPr>
        <p:spPr>
          <a:xfrm>
            <a:off x="838200" y="1929384"/>
            <a:ext cx="10515600" cy="4251960"/>
          </a:xfrm>
        </p:spPr>
        <p:txBody>
          <a:bodyPr>
            <a:normAutofit/>
          </a:bodyPr>
          <a:lstStyle/>
          <a:p>
            <a:r>
              <a:rPr lang="en-US" sz="2200" dirty="0"/>
              <a:t>Plan of Correction</a:t>
            </a:r>
          </a:p>
          <a:p>
            <a:pPr lvl="1"/>
            <a:r>
              <a:rPr lang="en-US" sz="2200" dirty="0"/>
              <a:t>Correcting specific deficiency</a:t>
            </a:r>
          </a:p>
          <a:p>
            <a:pPr lvl="1"/>
            <a:r>
              <a:rPr lang="en-US" sz="2200" dirty="0"/>
              <a:t>Identifying other potentially impacted residents</a:t>
            </a:r>
          </a:p>
          <a:p>
            <a:pPr lvl="1"/>
            <a:r>
              <a:rPr lang="en-US" sz="2200" dirty="0"/>
              <a:t>Systemic changes to prevent reoccurrence</a:t>
            </a:r>
          </a:p>
          <a:p>
            <a:pPr lvl="1"/>
            <a:r>
              <a:rPr lang="en-US" sz="2200" dirty="0"/>
              <a:t>Monitoring performance</a:t>
            </a:r>
          </a:p>
          <a:p>
            <a:pPr lvl="1"/>
            <a:r>
              <a:rPr lang="en-US" sz="2200" dirty="0"/>
              <a:t>Dates for compliance</a:t>
            </a:r>
          </a:p>
          <a:p>
            <a:r>
              <a:rPr lang="en-US" sz="2200" dirty="0"/>
              <a:t>Read the 2567 carefully – answer the question that is asked.</a:t>
            </a:r>
          </a:p>
          <a:p>
            <a:r>
              <a:rPr lang="en-US" sz="2200" dirty="0"/>
              <a:t>Use Appendix PP</a:t>
            </a:r>
          </a:p>
        </p:txBody>
      </p:sp>
    </p:spTree>
    <p:extLst>
      <p:ext uri="{BB962C8B-B14F-4D97-AF65-F5344CB8AC3E}">
        <p14:creationId xmlns:p14="http://schemas.microsoft.com/office/powerpoint/2010/main" val="27950034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DE2E8FE-B87B-430D-9722-167B5E2C2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a:extLst>
              <a:ext uri="{FF2B5EF4-FFF2-40B4-BE49-F238E27FC236}">
                <a16:creationId xmlns:a16="http://schemas.microsoft.com/office/drawing/2014/main" id="{5E7AA7E8-8006-4E1F-A566-FCF37EE6F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Row of seated people, some writing notes in book on lap">
            <a:extLst>
              <a:ext uri="{FF2B5EF4-FFF2-40B4-BE49-F238E27FC236}">
                <a16:creationId xmlns:a16="http://schemas.microsoft.com/office/drawing/2014/main" id="{45FCC014-2FDA-35BC-5159-7F6D9C262E0B}"/>
              </a:ext>
            </a:extLst>
          </p:cNvPr>
          <p:cNvPicPr>
            <a:picLocks noChangeAspect="1"/>
          </p:cNvPicPr>
          <p:nvPr/>
        </p:nvPicPr>
        <p:blipFill>
          <a:blip r:embed="rId2">
            <a:alphaModFix amt="55000"/>
            <a:extLst>
              <a:ext uri="{28A0092B-C50C-407E-A947-70E740481C1C}">
                <a14:useLocalDpi xmlns:a14="http://schemas.microsoft.com/office/drawing/2010/main" val="0"/>
              </a:ext>
            </a:extLst>
          </a:blip>
          <a:srcRect t="31186" b="31186"/>
          <a:stretch/>
        </p:blipFill>
        <p:spPr>
          <a:xfrm>
            <a:off x="20" y="10"/>
            <a:ext cx="12191981" cy="6857989"/>
          </a:xfrm>
          <a:prstGeom prst="rect">
            <a:avLst/>
          </a:prstGeom>
        </p:spPr>
      </p:pic>
      <p:sp>
        <p:nvSpPr>
          <p:cNvPr id="4" name="Title 3">
            <a:extLst>
              <a:ext uri="{FF2B5EF4-FFF2-40B4-BE49-F238E27FC236}">
                <a16:creationId xmlns:a16="http://schemas.microsoft.com/office/drawing/2014/main" id="{19DB0A3C-364C-596A-1544-A63C16F57DD0}"/>
              </a:ext>
            </a:extLst>
          </p:cNvPr>
          <p:cNvSpPr>
            <a:spLocks noGrp="1"/>
          </p:cNvSpPr>
          <p:nvPr>
            <p:ph type="title"/>
          </p:nvPr>
        </p:nvSpPr>
        <p:spPr>
          <a:xfrm>
            <a:off x="242910" y="1598246"/>
            <a:ext cx="4626709" cy="5122985"/>
          </a:xfrm>
        </p:spPr>
        <p:txBody>
          <a:bodyPr vert="horz" lIns="91440" tIns="45720" rIns="91440" bIns="45720" rtlCol="0" anchor="t">
            <a:normAutofit/>
          </a:bodyPr>
          <a:lstStyle/>
          <a:p>
            <a:pPr algn="r"/>
            <a:r>
              <a:rPr lang="en-US" sz="8000">
                <a:solidFill>
                  <a:srgbClr val="FFFFFF"/>
                </a:solidFill>
              </a:rPr>
              <a:t>Questions and Souvenirs</a:t>
            </a:r>
          </a:p>
        </p:txBody>
      </p:sp>
      <p:sp>
        <p:nvSpPr>
          <p:cNvPr id="5" name="Text Placeholder 4">
            <a:extLst>
              <a:ext uri="{FF2B5EF4-FFF2-40B4-BE49-F238E27FC236}">
                <a16:creationId xmlns:a16="http://schemas.microsoft.com/office/drawing/2014/main" id="{8D118FEF-1C85-8410-CA4C-DBAC41603D69}"/>
              </a:ext>
            </a:extLst>
          </p:cNvPr>
          <p:cNvSpPr>
            <a:spLocks noGrp="1"/>
          </p:cNvSpPr>
          <p:nvPr>
            <p:ph type="body" idx="1"/>
          </p:nvPr>
        </p:nvSpPr>
        <p:spPr>
          <a:xfrm>
            <a:off x="5792994" y="1590840"/>
            <a:ext cx="5672176" cy="5095221"/>
          </a:xfrm>
        </p:spPr>
        <p:txBody>
          <a:bodyPr vert="horz" lIns="91440" tIns="45720" rIns="91440" bIns="45720" rtlCol="0">
            <a:normAutofit/>
          </a:bodyPr>
          <a:lstStyle/>
          <a:p>
            <a:r>
              <a:rPr lang="en-US" sz="4400" dirty="0">
                <a:solidFill>
                  <a:srgbClr val="FFFFFF"/>
                </a:solidFill>
              </a:rPr>
              <a:t>Take one minute: in the Stick Figure column, write what you plan to do with what you have learned today.</a:t>
            </a:r>
          </a:p>
        </p:txBody>
      </p:sp>
      <p:cxnSp>
        <p:nvCxnSpPr>
          <p:cNvPr id="15" name="Straight Connector 14">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73981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l="-14000" r="-14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727471-48C7-FC63-34C1-FDEA29FA8E4D}"/>
              </a:ext>
            </a:extLst>
          </p:cNvPr>
          <p:cNvSpPr>
            <a:spLocks noGrp="1"/>
          </p:cNvSpPr>
          <p:nvPr>
            <p:ph type="title"/>
          </p:nvPr>
        </p:nvSpPr>
        <p:spPr>
          <a:xfrm>
            <a:off x="831850" y="1709738"/>
            <a:ext cx="6828790" cy="2852737"/>
          </a:xfrm>
        </p:spPr>
        <p:txBody>
          <a:bodyPr>
            <a:normAutofit/>
          </a:bodyPr>
          <a:lstStyle/>
          <a:p>
            <a:r>
              <a:rPr lang="en-US" sz="9600" b="1" dirty="0">
                <a:ln>
                  <a:solidFill>
                    <a:schemeClr val="bg2"/>
                  </a:solidFill>
                </a:ln>
              </a:rPr>
              <a:t>Good Luck!</a:t>
            </a:r>
          </a:p>
        </p:txBody>
      </p:sp>
      <p:sp>
        <p:nvSpPr>
          <p:cNvPr id="5" name="Text Placeholder 4">
            <a:extLst>
              <a:ext uri="{FF2B5EF4-FFF2-40B4-BE49-F238E27FC236}">
                <a16:creationId xmlns:a16="http://schemas.microsoft.com/office/drawing/2014/main" id="{AFD61ACD-DE96-3D70-108C-76716E44C033}"/>
              </a:ext>
            </a:extLst>
          </p:cNvPr>
          <p:cNvSpPr>
            <a:spLocks noGrp="1"/>
          </p:cNvSpPr>
          <p:nvPr>
            <p:ph type="body" idx="1"/>
          </p:nvPr>
        </p:nvSpPr>
        <p:spPr>
          <a:xfrm>
            <a:off x="831850" y="4589463"/>
            <a:ext cx="5375910" cy="1500187"/>
          </a:xfrm>
        </p:spPr>
        <p:txBody>
          <a:bodyPr>
            <a:normAutofit/>
          </a:bodyPr>
          <a:lstStyle/>
          <a:p>
            <a:r>
              <a:rPr lang="en-US" sz="2800" b="1" dirty="0">
                <a:ln>
                  <a:solidFill>
                    <a:schemeClr val="bg1">
                      <a:lumMod val="85000"/>
                    </a:schemeClr>
                  </a:solidFill>
                </a:ln>
                <a:solidFill>
                  <a:schemeClr val="tx1"/>
                </a:solidFill>
              </a:rPr>
              <a:t>Please do not hesitate to contact me: Jodi Eyigor </a:t>
            </a:r>
            <a:r>
              <a:rPr lang="en-US" sz="2800" b="1" dirty="0">
                <a:ln>
                  <a:solidFill>
                    <a:schemeClr val="bg1">
                      <a:lumMod val="85000"/>
                    </a:schemeClr>
                  </a:solidFill>
                </a:ln>
                <a:solidFill>
                  <a:srgbClr val="0070C0"/>
                </a:solidFill>
                <a:hlinkClick r:id="rId3">
                  <a:extLst>
                    <a:ext uri="{A12FA001-AC4F-418D-AE19-62706E023703}">
                      <ahyp:hlinkClr xmlns:ahyp="http://schemas.microsoft.com/office/drawing/2018/hyperlinkcolor" val="tx"/>
                    </a:ext>
                  </a:extLst>
                </a:hlinkClick>
              </a:rPr>
              <a:t>jeyigor@leadingage.org</a:t>
            </a:r>
            <a:r>
              <a:rPr lang="en-US" sz="2800" b="1" dirty="0">
                <a:ln>
                  <a:solidFill>
                    <a:schemeClr val="bg1">
                      <a:lumMod val="85000"/>
                    </a:schemeClr>
                  </a:solidFill>
                </a:ln>
                <a:solidFill>
                  <a:srgbClr val="0070C0"/>
                </a:solidFill>
              </a:rPr>
              <a:t> </a:t>
            </a:r>
          </a:p>
        </p:txBody>
      </p:sp>
    </p:spTree>
    <p:extLst>
      <p:ext uri="{BB962C8B-B14F-4D97-AF65-F5344CB8AC3E}">
        <p14:creationId xmlns:p14="http://schemas.microsoft.com/office/powerpoint/2010/main" val="19350125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6B84A0-F9D4-8B42-5CE5-9CE9A4122FB5}"/>
              </a:ext>
            </a:extLst>
          </p:cNvPr>
          <p:cNvSpPr>
            <a:spLocks noGrp="1"/>
          </p:cNvSpPr>
          <p:nvPr>
            <p:ph type="title"/>
          </p:nvPr>
        </p:nvSpPr>
        <p:spPr>
          <a:xfrm>
            <a:off x="838200" y="365125"/>
            <a:ext cx="10515600" cy="1325563"/>
          </a:xfrm>
        </p:spPr>
        <p:txBody>
          <a:bodyPr>
            <a:normAutofit/>
          </a:bodyPr>
          <a:lstStyle/>
          <a:p>
            <a:r>
              <a:rPr lang="en-US" sz="5400"/>
              <a:t>Resources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17A5B49-D24A-6F65-532A-07C05236468E}"/>
              </a:ext>
            </a:extLst>
          </p:cNvPr>
          <p:cNvSpPr>
            <a:spLocks noGrp="1"/>
          </p:cNvSpPr>
          <p:nvPr>
            <p:ph idx="1"/>
          </p:nvPr>
        </p:nvSpPr>
        <p:spPr>
          <a:xfrm>
            <a:off x="838200" y="1929384"/>
            <a:ext cx="10515600" cy="4251960"/>
          </a:xfrm>
        </p:spPr>
        <p:txBody>
          <a:bodyPr>
            <a:normAutofit/>
          </a:bodyPr>
          <a:lstStyle/>
          <a:p>
            <a:r>
              <a:rPr lang="en-US" sz="2200" dirty="0">
                <a:hlinkClick r:id="rId2"/>
              </a:rPr>
              <a:t>CMS Nursing Homes page </a:t>
            </a:r>
            <a:r>
              <a:rPr lang="en-US" sz="2200" dirty="0"/>
              <a:t>(Risk-Based Survey and Surveyor Resources)</a:t>
            </a:r>
          </a:p>
          <a:p>
            <a:r>
              <a:rPr lang="en-US" sz="2200" dirty="0"/>
              <a:t>CMS Memo </a:t>
            </a:r>
            <a:r>
              <a:rPr lang="en-US" sz="2200" dirty="0">
                <a:hlinkClick r:id="rId3"/>
              </a:rPr>
              <a:t>Admin Info 24-12-NH </a:t>
            </a:r>
            <a:r>
              <a:rPr lang="en-US" sz="2200" dirty="0"/>
              <a:t>(Focus Concerns)</a:t>
            </a:r>
          </a:p>
          <a:p>
            <a:r>
              <a:rPr lang="en-US" sz="2200" dirty="0">
                <a:hlinkClick r:id="rId4"/>
              </a:rPr>
              <a:t>LeadingAge Requirements of Participation Tools and Resources </a:t>
            </a:r>
            <a:endParaRPr lang="en-US" sz="2200" dirty="0"/>
          </a:p>
          <a:p>
            <a:r>
              <a:rPr lang="en-US" sz="2200" dirty="0">
                <a:hlinkClick r:id="rId5"/>
              </a:rPr>
              <a:t>Quality, Safety, and Education Portal </a:t>
            </a:r>
            <a:r>
              <a:rPr lang="en-US" sz="2200" dirty="0"/>
              <a:t>(Surveyor Training)</a:t>
            </a:r>
          </a:p>
          <a:p>
            <a:r>
              <a:rPr lang="en-US" sz="2200" dirty="0">
                <a:hlinkClick r:id="rId6"/>
              </a:rPr>
              <a:t>Quality, Certification, and Oversight Reports </a:t>
            </a:r>
            <a:r>
              <a:rPr lang="en-US" sz="2200" dirty="0"/>
              <a:t>(Top Tags)</a:t>
            </a:r>
          </a:p>
        </p:txBody>
      </p:sp>
    </p:spTree>
    <p:extLst>
      <p:ext uri="{BB962C8B-B14F-4D97-AF65-F5344CB8AC3E}">
        <p14:creationId xmlns:p14="http://schemas.microsoft.com/office/powerpoint/2010/main" val="3424568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1CBBDD-C7DF-B68A-7503-8B8ADF61B4A6}"/>
              </a:ext>
            </a:extLst>
          </p:cNvPr>
          <p:cNvSpPr>
            <a:spLocks noGrp="1"/>
          </p:cNvSpPr>
          <p:nvPr>
            <p:ph type="title"/>
          </p:nvPr>
        </p:nvSpPr>
        <p:spPr>
          <a:xfrm>
            <a:off x="838200" y="365125"/>
            <a:ext cx="10515600" cy="1325563"/>
          </a:xfrm>
        </p:spPr>
        <p:txBody>
          <a:bodyPr>
            <a:normAutofit/>
          </a:bodyPr>
          <a:lstStyle/>
          <a:p>
            <a:r>
              <a:rPr lang="en-US" sz="5400" dirty="0"/>
              <a:t>Acronyms Used in This Presentation</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2EDF1B8-DE97-6F57-70CF-FD1455B36284}"/>
              </a:ext>
            </a:extLst>
          </p:cNvPr>
          <p:cNvSpPr>
            <a:spLocks noGrp="1"/>
          </p:cNvSpPr>
          <p:nvPr>
            <p:ph idx="1"/>
          </p:nvPr>
        </p:nvSpPr>
        <p:spPr>
          <a:xfrm>
            <a:off x="838200" y="1929384"/>
            <a:ext cx="10515600" cy="4251960"/>
          </a:xfrm>
        </p:spPr>
        <p:txBody>
          <a:bodyPr>
            <a:normAutofit/>
          </a:bodyPr>
          <a:lstStyle/>
          <a:p>
            <a:r>
              <a:rPr lang="en-US" sz="2200" dirty="0"/>
              <a:t>CMS: Centers for Medicare &amp; Medicaid Services</a:t>
            </a:r>
          </a:p>
          <a:p>
            <a:r>
              <a:rPr lang="en-US" sz="2200" dirty="0"/>
              <a:t>DON: Director of Nursing</a:t>
            </a:r>
          </a:p>
          <a:p>
            <a:r>
              <a:rPr lang="en-US" sz="2200" dirty="0"/>
              <a:t>FY: fiscal year</a:t>
            </a:r>
          </a:p>
          <a:p>
            <a:r>
              <a:rPr lang="en-US" sz="2200" dirty="0"/>
              <a:t>IDR: informal dispute resolution</a:t>
            </a:r>
          </a:p>
          <a:p>
            <a:r>
              <a:rPr lang="en-US" sz="2200" dirty="0"/>
              <a:t>IJ: immediate jeopardy</a:t>
            </a:r>
          </a:p>
          <a:p>
            <a:r>
              <a:rPr lang="en-US" sz="2200" dirty="0"/>
              <a:t>OIG: Office of Inspector General</a:t>
            </a:r>
          </a:p>
          <a:p>
            <a:r>
              <a:rPr lang="en-US" sz="2200" dirty="0"/>
              <a:t>QSEP: Quality, Safety, and Education Portal</a:t>
            </a:r>
          </a:p>
          <a:p>
            <a:endParaRPr lang="en-US" sz="2200" dirty="0"/>
          </a:p>
        </p:txBody>
      </p:sp>
    </p:spTree>
    <p:extLst>
      <p:ext uri="{BB962C8B-B14F-4D97-AF65-F5344CB8AC3E}">
        <p14:creationId xmlns:p14="http://schemas.microsoft.com/office/powerpoint/2010/main" val="6690406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LeadingAge Master_Blue">
  <a:themeElements>
    <a:clrScheme name="Custom 1">
      <a:dk1>
        <a:srgbClr val="000000"/>
      </a:dk1>
      <a:lt1>
        <a:srgbClr val="FFFFFF"/>
      </a:lt1>
      <a:dk2>
        <a:srgbClr val="56575B"/>
      </a:dk2>
      <a:lt2>
        <a:srgbClr val="EEECE1"/>
      </a:lt2>
      <a:accent1>
        <a:srgbClr val="799A3C"/>
      </a:accent1>
      <a:accent2>
        <a:srgbClr val="EBAA22"/>
      </a:accent2>
      <a:accent3>
        <a:srgbClr val="007399"/>
      </a:accent3>
      <a:accent4>
        <a:srgbClr val="ACC37E"/>
      </a:accent4>
      <a:accent5>
        <a:srgbClr val="8C2233"/>
      </a:accent5>
      <a:accent6>
        <a:srgbClr val="D34827"/>
      </a:accent6>
      <a:hlink>
        <a:srgbClr val="007399"/>
      </a:hlink>
      <a:folHlink>
        <a:srgbClr val="6930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9732</TotalTime>
  <Words>2237</Words>
  <Application>Microsoft Office PowerPoint</Application>
  <PresentationFormat>Widescreen</PresentationFormat>
  <Paragraphs>357</Paragraphs>
  <Slides>98</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98</vt:i4>
      </vt:variant>
    </vt:vector>
  </HeadingPairs>
  <TitlesOfParts>
    <vt:vector size="106" baseType="lpstr">
      <vt:lpstr>Aptos</vt:lpstr>
      <vt:lpstr>Aptos Display</vt:lpstr>
      <vt:lpstr>Arial</vt:lpstr>
      <vt:lpstr>Calibri</vt:lpstr>
      <vt:lpstr>KievitOT-Bold</vt:lpstr>
      <vt:lpstr>KievitOT-Regular</vt:lpstr>
      <vt:lpstr>Office Theme</vt:lpstr>
      <vt:lpstr>LeadingAge Master_Blue</vt:lpstr>
      <vt:lpstr>Nursing Home Surveys in 2024</vt:lpstr>
      <vt:lpstr>Agenda</vt:lpstr>
      <vt:lpstr>Six Minute Souvenir</vt:lpstr>
      <vt:lpstr>Survey Primer</vt:lpstr>
      <vt:lpstr>Types of Survey</vt:lpstr>
      <vt:lpstr>Survey Statistics</vt:lpstr>
      <vt:lpstr>Federal Monitoring Surveys</vt:lpstr>
      <vt:lpstr>Federal Monitoring Surveys – Resource and Support</vt:lpstr>
      <vt:lpstr>Federal Monitoring Surveys – Focused Concern</vt:lpstr>
      <vt:lpstr>Focused Concern Areas</vt:lpstr>
      <vt:lpstr>Focus Concern 1: Nurse Staffing</vt:lpstr>
      <vt:lpstr>Focus Concern 2: Unnecessary Psychotropic Medication</vt:lpstr>
      <vt:lpstr>Focus Concern 3: Facility-Initiated Discharge</vt:lpstr>
      <vt:lpstr>Federal Monitoring Surveys - Comparative</vt:lpstr>
      <vt:lpstr>Prioritizing Surveys for Federal Monitoring</vt:lpstr>
      <vt:lpstr>Risk-Based Survey Pilot</vt:lpstr>
      <vt:lpstr>Risk-Based Survey Pilot</vt:lpstr>
      <vt:lpstr>Risk-Based Survey Pilot - Considerations</vt:lpstr>
      <vt:lpstr>Questions and Souvenirs</vt:lpstr>
      <vt:lpstr>LeadingAge Survey Work</vt:lpstr>
      <vt:lpstr>LeadingAge Survey Work</vt:lpstr>
      <vt:lpstr>Initial Framework</vt:lpstr>
      <vt:lpstr>Citation and Enforcement Inconsistency</vt:lpstr>
      <vt:lpstr>Surveyor Approach</vt:lpstr>
      <vt:lpstr>Survey Timelines</vt:lpstr>
      <vt:lpstr>Informal Dispute Resolution</vt:lpstr>
      <vt:lpstr>Establishing Baseline</vt:lpstr>
      <vt:lpstr>Additional Investigation</vt:lpstr>
      <vt:lpstr>Additional Qualitative Data</vt:lpstr>
      <vt:lpstr>What We Learned - Inconsistency</vt:lpstr>
      <vt:lpstr>What We Learned - Approach</vt:lpstr>
      <vt:lpstr>What We Learned – Timelines </vt:lpstr>
      <vt:lpstr>What We Learned – IDR Processes</vt:lpstr>
      <vt:lpstr>Outreach to CMS</vt:lpstr>
      <vt:lpstr>Meeting with CMS</vt:lpstr>
      <vt:lpstr>Next Steps</vt:lpstr>
      <vt:lpstr>Questions and Souvenirs</vt:lpstr>
      <vt:lpstr>Being Prepared</vt:lpstr>
      <vt:lpstr>What You Can Do to Be Prepared</vt:lpstr>
      <vt:lpstr>Use the Surveyor Resources</vt:lpstr>
      <vt:lpstr>QSEP Surveyor Training</vt:lpstr>
      <vt:lpstr>PowerPoint Presentation</vt:lpstr>
      <vt:lpstr>PowerPoint Presentation</vt:lpstr>
      <vt:lpstr>PowerPoint Presentation</vt:lpstr>
      <vt:lpstr>PowerPoint Presentation</vt:lpstr>
      <vt:lpstr>PowerPoint Presentation</vt:lpstr>
      <vt:lpstr>Survey Pathways / Critical Element Pathways</vt:lpstr>
      <vt:lpstr>PowerPoint Presentation</vt:lpstr>
      <vt:lpstr>PowerPoint Presentation</vt:lpstr>
      <vt:lpstr>PowerPoint Presentation</vt:lpstr>
      <vt:lpstr>PowerPoint Presentation</vt:lpstr>
      <vt:lpstr>PowerPoint Presentation</vt:lpstr>
      <vt:lpstr>Appendix PP Surveyor Guidance</vt:lpstr>
      <vt:lpstr>PowerPoint Presentation</vt:lpstr>
      <vt:lpstr>PowerPoint Presentation</vt:lpstr>
      <vt:lpstr>PowerPoint Presentation</vt:lpstr>
      <vt:lpstr>PowerPoint Presentation</vt:lpstr>
      <vt:lpstr>Know the Top Citations</vt:lpstr>
      <vt:lpstr>Quality, Certification, and Oversight Reports (QCOR)</vt:lpstr>
      <vt:lpstr>PowerPoint Presentation</vt:lpstr>
      <vt:lpstr>PowerPoint Presentation</vt:lpstr>
      <vt:lpstr>PowerPoint Presentation</vt:lpstr>
      <vt:lpstr>PowerPoint Presentation</vt:lpstr>
      <vt:lpstr>PowerPoint Presentation</vt:lpstr>
      <vt:lpstr>Top Citations FY 2024 To Date (WY)</vt:lpstr>
      <vt:lpstr>F600 Free from Abuse</vt:lpstr>
      <vt:lpstr>F812 Food Procurement</vt:lpstr>
      <vt:lpstr>F684 Quality of Care</vt:lpstr>
      <vt:lpstr>Questions and Souvenirs</vt:lpstr>
      <vt:lpstr>Feeling Empowered</vt:lpstr>
      <vt:lpstr>What You Can Do to Feel Empowered</vt:lpstr>
      <vt:lpstr>Offsite Preparation Worksheet</vt:lpstr>
      <vt:lpstr>Offsite Preparation Worksheet</vt:lpstr>
      <vt:lpstr>PowerPoint Presentation</vt:lpstr>
      <vt:lpstr>PowerPoint Presentation</vt:lpstr>
      <vt:lpstr>Entrance Conference Form</vt:lpstr>
      <vt:lpstr>Entrance Conference</vt:lpstr>
      <vt:lpstr>PowerPoint Presentation</vt:lpstr>
      <vt:lpstr>PowerPoint Presentation</vt:lpstr>
      <vt:lpstr>Initial Pool Care Areas and Mapping Document</vt:lpstr>
      <vt:lpstr>Initial Pool Care Areas</vt:lpstr>
      <vt:lpstr>PowerPoint Presentation</vt:lpstr>
      <vt:lpstr>PowerPoint Presentation</vt:lpstr>
      <vt:lpstr>LTCSP Mapping Document</vt:lpstr>
      <vt:lpstr>PowerPoint Presentation</vt:lpstr>
      <vt:lpstr>PowerPoint Presentation</vt:lpstr>
      <vt:lpstr>Time Out for Application</vt:lpstr>
      <vt:lpstr>Survey Scenario</vt:lpstr>
      <vt:lpstr>PowerPoint Presentation</vt:lpstr>
      <vt:lpstr>PowerPoint Presentation</vt:lpstr>
      <vt:lpstr>PowerPoint Presentation</vt:lpstr>
      <vt:lpstr>PowerPoint Presentation</vt:lpstr>
      <vt:lpstr>PowerPoint Presentation</vt:lpstr>
      <vt:lpstr>What Next?</vt:lpstr>
      <vt:lpstr>Questions and Souvenirs</vt:lpstr>
      <vt:lpstr>Good Luck!</vt:lpstr>
      <vt:lpstr>Resources</vt:lpstr>
      <vt:lpstr>Acronyms Used in This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LA-WY Survey Prep Session</dc:title>
  <dc:creator>Jodi Eyigor</dc:creator>
  <cp:lastModifiedBy>Jodi Eyigor</cp:lastModifiedBy>
  <cp:revision>3</cp:revision>
  <dcterms:created xsi:type="dcterms:W3CDTF">2024-04-11T16:36:47Z</dcterms:created>
  <dcterms:modified xsi:type="dcterms:W3CDTF">2024-05-05T02:35:14Z</dcterms:modified>
</cp:coreProperties>
</file>